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60" r:id="rId2"/>
    <p:sldId id="261" r:id="rId3"/>
    <p:sldId id="293" r:id="rId4"/>
    <p:sldId id="262" r:id="rId5"/>
    <p:sldId id="263" r:id="rId6"/>
    <p:sldId id="264" r:id="rId7"/>
    <p:sldId id="265" r:id="rId8"/>
    <p:sldId id="266" r:id="rId9"/>
    <p:sldId id="286" r:id="rId10"/>
    <p:sldId id="287" r:id="rId11"/>
    <p:sldId id="270" r:id="rId12"/>
    <p:sldId id="269" r:id="rId13"/>
    <p:sldId id="273" r:id="rId14"/>
    <p:sldId id="275" r:id="rId15"/>
    <p:sldId id="289" r:id="rId16"/>
    <p:sldId id="290" r:id="rId17"/>
    <p:sldId id="292" r:id="rId18"/>
    <p:sldId id="274" r:id="rId19"/>
    <p:sldId id="272" r:id="rId20"/>
    <p:sldId id="276" r:id="rId21"/>
    <p:sldId id="277" r:id="rId22"/>
    <p:sldId id="257" r:id="rId23"/>
    <p:sldId id="258" r:id="rId24"/>
    <p:sldId id="278" r:id="rId25"/>
    <p:sldId id="259" r:id="rId26"/>
    <p:sldId id="291" r:id="rId27"/>
    <p:sldId id="279" r:id="rId28"/>
    <p:sldId id="280" r:id="rId29"/>
    <p:sldId id="283" r:id="rId30"/>
    <p:sldId id="281" r:id="rId31"/>
    <p:sldId id="282" r:id="rId32"/>
    <p:sldId id="284" r:id="rId33"/>
    <p:sldId id="285"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9" d="100"/>
          <a:sy n="89" d="100"/>
        </p:scale>
        <p:origin x="-552" y="-67"/>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3528A4-9A60-2D48-AC91-FBDC899AB1A6}" type="doc">
      <dgm:prSet loTypeId="urn:microsoft.com/office/officeart/2005/8/layout/venn1" loCatId="relationship" qsTypeId="urn:microsoft.com/office/officeart/2005/8/quickstyle/simple4" qsCatId="simple" csTypeId="urn:microsoft.com/office/officeart/2005/8/colors/accent1_2" csCatId="accent1" phldr="1"/>
      <dgm:spPr/>
    </dgm:pt>
    <dgm:pt modelId="{920932BE-8CF7-874D-8FEB-82CEE2E6FDB7}">
      <dgm:prSet phldrT="[Text]" custT="1"/>
      <dgm:spPr/>
      <dgm:t>
        <a:bodyPr/>
        <a:lstStyle/>
        <a:p>
          <a:r>
            <a:rPr lang="en-US" sz="3600"/>
            <a:t>algebra</a:t>
          </a:r>
        </a:p>
        <a:p>
          <a:r>
            <a:rPr lang="en-US" sz="3600"/>
            <a:t>symbolic</a:t>
          </a:r>
        </a:p>
        <a:p>
          <a:r>
            <a:rPr lang="en-US" sz="3600"/>
            <a:t>formulas</a:t>
          </a:r>
        </a:p>
        <a:p>
          <a:r>
            <a:rPr lang="en-US" sz="3600"/>
            <a:t>logic</a:t>
          </a:r>
        </a:p>
        <a:p>
          <a:r>
            <a:rPr lang="en-US" sz="3600"/>
            <a:t>rote memory</a:t>
          </a:r>
        </a:p>
      </dgm:t>
    </dgm:pt>
    <dgm:pt modelId="{052FE8C5-EC20-8A4A-96F9-3ADB2773BF39}" type="parTrans" cxnId="{B6C3C967-571C-E044-A75E-400614B07299}">
      <dgm:prSet/>
      <dgm:spPr/>
      <dgm:t>
        <a:bodyPr/>
        <a:lstStyle/>
        <a:p>
          <a:endParaRPr lang="en-US"/>
        </a:p>
      </dgm:t>
    </dgm:pt>
    <dgm:pt modelId="{3181CF3E-26E9-5A45-AFB8-F5A22038D00B}" type="sibTrans" cxnId="{B6C3C967-571C-E044-A75E-400614B07299}">
      <dgm:prSet/>
      <dgm:spPr/>
      <dgm:t>
        <a:bodyPr/>
        <a:lstStyle/>
        <a:p>
          <a:endParaRPr lang="en-US"/>
        </a:p>
      </dgm:t>
    </dgm:pt>
    <dgm:pt modelId="{7862B762-7B62-D94A-9029-E6662E2CF488}">
      <dgm:prSet phldrT="[Text]" custT="1"/>
      <dgm:spPr/>
      <dgm:t>
        <a:bodyPr/>
        <a:lstStyle/>
        <a:p>
          <a:r>
            <a:rPr lang="en-US" sz="3600"/>
            <a:t>geometry</a:t>
          </a:r>
        </a:p>
        <a:p>
          <a:r>
            <a:rPr lang="en-US" sz="3600"/>
            <a:t>visual</a:t>
          </a:r>
        </a:p>
        <a:p>
          <a:r>
            <a:rPr lang="en-US" sz="3600"/>
            <a:t>graphs</a:t>
          </a:r>
        </a:p>
        <a:p>
          <a:r>
            <a:rPr lang="en-US" sz="3600"/>
            <a:t>intuition</a:t>
          </a:r>
        </a:p>
        <a:p>
          <a:r>
            <a:rPr lang="en-US" sz="3600"/>
            <a:t>creativity</a:t>
          </a:r>
        </a:p>
      </dgm:t>
    </dgm:pt>
    <dgm:pt modelId="{DC458A89-B5B2-BC47-B478-686C24F422E0}" type="parTrans" cxnId="{959B17B2-2BDE-3645-A3CD-7AAF92061425}">
      <dgm:prSet/>
      <dgm:spPr/>
      <dgm:t>
        <a:bodyPr/>
        <a:lstStyle/>
        <a:p>
          <a:endParaRPr lang="en-US"/>
        </a:p>
      </dgm:t>
    </dgm:pt>
    <dgm:pt modelId="{62F69806-456C-7745-A585-EBB9455CA483}" type="sibTrans" cxnId="{959B17B2-2BDE-3645-A3CD-7AAF92061425}">
      <dgm:prSet/>
      <dgm:spPr/>
      <dgm:t>
        <a:bodyPr/>
        <a:lstStyle/>
        <a:p>
          <a:endParaRPr lang="en-US"/>
        </a:p>
      </dgm:t>
    </dgm:pt>
    <dgm:pt modelId="{128431DA-7B40-4F4B-87FA-5448F79D409D}" type="pres">
      <dgm:prSet presAssocID="{F03528A4-9A60-2D48-AC91-FBDC899AB1A6}" presName="compositeShape" presStyleCnt="0">
        <dgm:presLayoutVars>
          <dgm:chMax val="7"/>
          <dgm:dir/>
          <dgm:resizeHandles val="exact"/>
        </dgm:presLayoutVars>
      </dgm:prSet>
      <dgm:spPr/>
    </dgm:pt>
    <dgm:pt modelId="{0BF68C29-49A9-F147-A7C5-269ECABE0550}" type="pres">
      <dgm:prSet presAssocID="{920932BE-8CF7-874D-8FEB-82CEE2E6FDB7}" presName="circ1" presStyleLbl="vennNode1" presStyleIdx="0" presStyleCnt="2"/>
      <dgm:spPr/>
      <dgm:t>
        <a:bodyPr/>
        <a:lstStyle/>
        <a:p>
          <a:endParaRPr lang="en-US"/>
        </a:p>
      </dgm:t>
    </dgm:pt>
    <dgm:pt modelId="{EFE76BFC-DFB5-3C43-9097-E07A8069AF2F}" type="pres">
      <dgm:prSet presAssocID="{920932BE-8CF7-874D-8FEB-82CEE2E6FDB7}" presName="circ1Tx" presStyleLbl="revTx" presStyleIdx="0" presStyleCnt="0">
        <dgm:presLayoutVars>
          <dgm:chMax val="0"/>
          <dgm:chPref val="0"/>
          <dgm:bulletEnabled val="1"/>
        </dgm:presLayoutVars>
      </dgm:prSet>
      <dgm:spPr/>
      <dgm:t>
        <a:bodyPr/>
        <a:lstStyle/>
        <a:p>
          <a:endParaRPr lang="en-US"/>
        </a:p>
      </dgm:t>
    </dgm:pt>
    <dgm:pt modelId="{5D055680-7CDA-4046-8E68-DE4608A14EFC}" type="pres">
      <dgm:prSet presAssocID="{7862B762-7B62-D94A-9029-E6662E2CF488}" presName="circ2" presStyleLbl="vennNode1" presStyleIdx="1" presStyleCnt="2"/>
      <dgm:spPr/>
      <dgm:t>
        <a:bodyPr/>
        <a:lstStyle/>
        <a:p>
          <a:endParaRPr lang="en-US"/>
        </a:p>
      </dgm:t>
    </dgm:pt>
    <dgm:pt modelId="{AF7C2619-846B-0F4C-88FA-D210408CCBEF}" type="pres">
      <dgm:prSet presAssocID="{7862B762-7B62-D94A-9029-E6662E2CF488}" presName="circ2Tx" presStyleLbl="revTx" presStyleIdx="0" presStyleCnt="0">
        <dgm:presLayoutVars>
          <dgm:chMax val="0"/>
          <dgm:chPref val="0"/>
          <dgm:bulletEnabled val="1"/>
        </dgm:presLayoutVars>
      </dgm:prSet>
      <dgm:spPr/>
      <dgm:t>
        <a:bodyPr/>
        <a:lstStyle/>
        <a:p>
          <a:endParaRPr lang="en-US"/>
        </a:p>
      </dgm:t>
    </dgm:pt>
  </dgm:ptLst>
  <dgm:cxnLst>
    <dgm:cxn modelId="{959B17B2-2BDE-3645-A3CD-7AAF92061425}" srcId="{F03528A4-9A60-2D48-AC91-FBDC899AB1A6}" destId="{7862B762-7B62-D94A-9029-E6662E2CF488}" srcOrd="1" destOrd="0" parTransId="{DC458A89-B5B2-BC47-B478-686C24F422E0}" sibTransId="{62F69806-456C-7745-A585-EBB9455CA483}"/>
    <dgm:cxn modelId="{B6C3C967-571C-E044-A75E-400614B07299}" srcId="{F03528A4-9A60-2D48-AC91-FBDC899AB1A6}" destId="{920932BE-8CF7-874D-8FEB-82CEE2E6FDB7}" srcOrd="0" destOrd="0" parTransId="{052FE8C5-EC20-8A4A-96F9-3ADB2773BF39}" sibTransId="{3181CF3E-26E9-5A45-AFB8-F5A22038D00B}"/>
    <dgm:cxn modelId="{26BC46DB-6CFB-41DA-8A09-9A48C0C42BF5}" type="presOf" srcId="{F03528A4-9A60-2D48-AC91-FBDC899AB1A6}" destId="{128431DA-7B40-4F4B-87FA-5448F79D409D}" srcOrd="0" destOrd="0" presId="urn:microsoft.com/office/officeart/2005/8/layout/venn1"/>
    <dgm:cxn modelId="{B893B3A0-76EB-4BAB-BC6D-F6E6BE9C7189}" type="presOf" srcId="{920932BE-8CF7-874D-8FEB-82CEE2E6FDB7}" destId="{0BF68C29-49A9-F147-A7C5-269ECABE0550}" srcOrd="0" destOrd="0" presId="urn:microsoft.com/office/officeart/2005/8/layout/venn1"/>
    <dgm:cxn modelId="{29E38251-36A2-4329-8CE3-96E249D251D1}" type="presOf" srcId="{7862B762-7B62-D94A-9029-E6662E2CF488}" destId="{5D055680-7CDA-4046-8E68-DE4608A14EFC}" srcOrd="0" destOrd="0" presId="urn:microsoft.com/office/officeart/2005/8/layout/venn1"/>
    <dgm:cxn modelId="{FED0A521-DD28-45C3-B97B-37144ED264CA}" type="presOf" srcId="{7862B762-7B62-D94A-9029-E6662E2CF488}" destId="{AF7C2619-846B-0F4C-88FA-D210408CCBEF}" srcOrd="1" destOrd="0" presId="urn:microsoft.com/office/officeart/2005/8/layout/venn1"/>
    <dgm:cxn modelId="{82A51165-A9B2-4EE5-8AC3-3164012BABA4}" type="presOf" srcId="{920932BE-8CF7-874D-8FEB-82CEE2E6FDB7}" destId="{EFE76BFC-DFB5-3C43-9097-E07A8069AF2F}" srcOrd="1" destOrd="0" presId="urn:microsoft.com/office/officeart/2005/8/layout/venn1"/>
    <dgm:cxn modelId="{E791E953-5D44-42D1-AA1E-118711B38E71}" type="presParOf" srcId="{128431DA-7B40-4F4B-87FA-5448F79D409D}" destId="{0BF68C29-49A9-F147-A7C5-269ECABE0550}" srcOrd="0" destOrd="0" presId="urn:microsoft.com/office/officeart/2005/8/layout/venn1"/>
    <dgm:cxn modelId="{141213AC-DA60-49E5-B2D7-C768ECD2F039}" type="presParOf" srcId="{128431DA-7B40-4F4B-87FA-5448F79D409D}" destId="{EFE76BFC-DFB5-3C43-9097-E07A8069AF2F}" srcOrd="1" destOrd="0" presId="urn:microsoft.com/office/officeart/2005/8/layout/venn1"/>
    <dgm:cxn modelId="{0CA2D525-0906-451D-B522-5FFEF1BF54B5}" type="presParOf" srcId="{128431DA-7B40-4F4B-87FA-5448F79D409D}" destId="{5D055680-7CDA-4046-8E68-DE4608A14EFC}" srcOrd="2" destOrd="0" presId="urn:microsoft.com/office/officeart/2005/8/layout/venn1"/>
    <dgm:cxn modelId="{9BAD62BF-0C1C-4444-8C4F-5A8559D3736A}" type="presParOf" srcId="{128431DA-7B40-4F4B-87FA-5448F79D409D}" destId="{AF7C2619-846B-0F4C-88FA-D210408CCBEF}"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F68C29-49A9-F147-A7C5-269ECABE0550}">
      <dsp:nvSpPr>
        <dsp:cNvPr id="0" name=""/>
        <dsp:cNvSpPr/>
      </dsp:nvSpPr>
      <dsp:spPr>
        <a:xfrm>
          <a:off x="242023" y="12310"/>
          <a:ext cx="4501341" cy="4501341"/>
        </a:xfrm>
        <a:prstGeom prst="ellipse">
          <a:avLst/>
        </a:prstGeom>
        <a:gradFill rotWithShape="0">
          <a:gsLst>
            <a:gs pos="0">
              <a:schemeClr val="accent1">
                <a:alpha val="50000"/>
                <a:hueOff val="0"/>
                <a:satOff val="0"/>
                <a:lumOff val="0"/>
                <a:alphaOff val="0"/>
                <a:shade val="51000"/>
                <a:satMod val="130000"/>
              </a:schemeClr>
            </a:gs>
            <a:gs pos="80000">
              <a:schemeClr val="accent1">
                <a:alpha val="50000"/>
                <a:hueOff val="0"/>
                <a:satOff val="0"/>
                <a:lumOff val="0"/>
                <a:alphaOff val="0"/>
                <a:shade val="93000"/>
                <a:satMod val="130000"/>
              </a:schemeClr>
            </a:gs>
            <a:gs pos="100000">
              <a:schemeClr val="accent1">
                <a:alpha val="50000"/>
                <a:hueOff val="0"/>
                <a:satOff val="0"/>
                <a:lumOff val="0"/>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a:t>algebra</a:t>
          </a:r>
        </a:p>
        <a:p>
          <a:pPr lvl="0" algn="ctr" defTabSz="1600200">
            <a:lnSpc>
              <a:spcPct val="90000"/>
            </a:lnSpc>
            <a:spcBef>
              <a:spcPct val="0"/>
            </a:spcBef>
            <a:spcAft>
              <a:spcPct val="35000"/>
            </a:spcAft>
          </a:pPr>
          <a:r>
            <a:rPr lang="en-US" sz="3600" kern="1200"/>
            <a:t>symbolic</a:t>
          </a:r>
        </a:p>
        <a:p>
          <a:pPr lvl="0" algn="ctr" defTabSz="1600200">
            <a:lnSpc>
              <a:spcPct val="90000"/>
            </a:lnSpc>
            <a:spcBef>
              <a:spcPct val="0"/>
            </a:spcBef>
            <a:spcAft>
              <a:spcPct val="35000"/>
            </a:spcAft>
          </a:pPr>
          <a:r>
            <a:rPr lang="en-US" sz="3600" kern="1200"/>
            <a:t>formulas</a:t>
          </a:r>
        </a:p>
        <a:p>
          <a:pPr lvl="0" algn="ctr" defTabSz="1600200">
            <a:lnSpc>
              <a:spcPct val="90000"/>
            </a:lnSpc>
            <a:spcBef>
              <a:spcPct val="0"/>
            </a:spcBef>
            <a:spcAft>
              <a:spcPct val="35000"/>
            </a:spcAft>
          </a:pPr>
          <a:r>
            <a:rPr lang="en-US" sz="3600" kern="1200"/>
            <a:t>logic</a:t>
          </a:r>
        </a:p>
        <a:p>
          <a:pPr lvl="0" algn="ctr" defTabSz="1600200">
            <a:lnSpc>
              <a:spcPct val="90000"/>
            </a:lnSpc>
            <a:spcBef>
              <a:spcPct val="0"/>
            </a:spcBef>
            <a:spcAft>
              <a:spcPct val="35000"/>
            </a:spcAft>
          </a:pPr>
          <a:r>
            <a:rPr lang="en-US" sz="3600" kern="1200"/>
            <a:t>rote memory</a:t>
          </a:r>
        </a:p>
      </dsp:txBody>
      <dsp:txXfrm>
        <a:off x="870589" y="543115"/>
        <a:ext cx="2595368" cy="3439731"/>
      </dsp:txXfrm>
    </dsp:sp>
    <dsp:sp modelId="{5D055680-7CDA-4046-8E68-DE4608A14EFC}">
      <dsp:nvSpPr>
        <dsp:cNvPr id="0" name=""/>
        <dsp:cNvSpPr/>
      </dsp:nvSpPr>
      <dsp:spPr>
        <a:xfrm>
          <a:off x="3486234" y="12310"/>
          <a:ext cx="4501341" cy="4501341"/>
        </a:xfrm>
        <a:prstGeom prst="ellipse">
          <a:avLst/>
        </a:prstGeom>
        <a:gradFill rotWithShape="0">
          <a:gsLst>
            <a:gs pos="0">
              <a:schemeClr val="accent1">
                <a:alpha val="50000"/>
                <a:hueOff val="0"/>
                <a:satOff val="0"/>
                <a:lumOff val="0"/>
                <a:alphaOff val="0"/>
                <a:shade val="51000"/>
                <a:satMod val="130000"/>
              </a:schemeClr>
            </a:gs>
            <a:gs pos="80000">
              <a:schemeClr val="accent1">
                <a:alpha val="50000"/>
                <a:hueOff val="0"/>
                <a:satOff val="0"/>
                <a:lumOff val="0"/>
                <a:alphaOff val="0"/>
                <a:shade val="93000"/>
                <a:satMod val="130000"/>
              </a:schemeClr>
            </a:gs>
            <a:gs pos="100000">
              <a:schemeClr val="accent1">
                <a:alpha val="50000"/>
                <a:hueOff val="0"/>
                <a:satOff val="0"/>
                <a:lumOff val="0"/>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a:t>geometry</a:t>
          </a:r>
        </a:p>
        <a:p>
          <a:pPr lvl="0" algn="ctr" defTabSz="1600200">
            <a:lnSpc>
              <a:spcPct val="90000"/>
            </a:lnSpc>
            <a:spcBef>
              <a:spcPct val="0"/>
            </a:spcBef>
            <a:spcAft>
              <a:spcPct val="35000"/>
            </a:spcAft>
          </a:pPr>
          <a:r>
            <a:rPr lang="en-US" sz="3600" kern="1200"/>
            <a:t>visual</a:t>
          </a:r>
        </a:p>
        <a:p>
          <a:pPr lvl="0" algn="ctr" defTabSz="1600200">
            <a:lnSpc>
              <a:spcPct val="90000"/>
            </a:lnSpc>
            <a:spcBef>
              <a:spcPct val="0"/>
            </a:spcBef>
            <a:spcAft>
              <a:spcPct val="35000"/>
            </a:spcAft>
          </a:pPr>
          <a:r>
            <a:rPr lang="en-US" sz="3600" kern="1200"/>
            <a:t>graphs</a:t>
          </a:r>
        </a:p>
        <a:p>
          <a:pPr lvl="0" algn="ctr" defTabSz="1600200">
            <a:lnSpc>
              <a:spcPct val="90000"/>
            </a:lnSpc>
            <a:spcBef>
              <a:spcPct val="0"/>
            </a:spcBef>
            <a:spcAft>
              <a:spcPct val="35000"/>
            </a:spcAft>
          </a:pPr>
          <a:r>
            <a:rPr lang="en-US" sz="3600" kern="1200"/>
            <a:t>intuition</a:t>
          </a:r>
        </a:p>
        <a:p>
          <a:pPr lvl="0" algn="ctr" defTabSz="1600200">
            <a:lnSpc>
              <a:spcPct val="90000"/>
            </a:lnSpc>
            <a:spcBef>
              <a:spcPct val="0"/>
            </a:spcBef>
            <a:spcAft>
              <a:spcPct val="35000"/>
            </a:spcAft>
          </a:pPr>
          <a:r>
            <a:rPr lang="en-US" sz="3600" kern="1200"/>
            <a:t>creativity</a:t>
          </a:r>
        </a:p>
      </dsp:txBody>
      <dsp:txXfrm>
        <a:off x="4763642" y="543115"/>
        <a:ext cx="2595368" cy="3439731"/>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B5DB21-B965-47EC-8BDC-BCDF27946C2E}" type="datetimeFigureOut">
              <a:rPr lang="en-US" smtClean="0"/>
              <a:t>12/13/2012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128DF1B-D7AA-4FB0-8BD5-32C60EB0B00A}" type="slidenum">
              <a:rPr lang="en-US" smtClean="0"/>
              <a:t>‹#›</a:t>
            </a:fld>
            <a:endParaRPr lang="en-US"/>
          </a:p>
        </p:txBody>
      </p:sp>
    </p:spTree>
    <p:extLst>
      <p:ext uri="{BB962C8B-B14F-4D97-AF65-F5344CB8AC3E}">
        <p14:creationId xmlns:p14="http://schemas.microsoft.com/office/powerpoint/2010/main" val="3388725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a:t>On one side</a:t>
            </a:r>
            <a:r>
              <a:rPr lang="en-US" baseline="0"/>
              <a:t> of this dichotomy is symbolic logic.  A variable is an abstraction over numbers and a number is itself an abstraction over collections of objects.  We reason about these abstract symbols using the rules of logic.</a:t>
            </a:r>
            <a:endParaRPr lang="en-US"/>
          </a:p>
          <a:p>
            <a:endParaRPr lang="en-US"/>
          </a:p>
          <a:p>
            <a:r>
              <a:rPr lang="en-US"/>
              <a:t>Bertrand</a:t>
            </a:r>
            <a:r>
              <a:rPr lang="en-US" baseline="0"/>
              <a:t> Russell proclaimed that all mathematics including geometry is symbolic logic.  Math is also often regarded as a language, perhaps the language of science.  It has a lexicon of symbols and a syntax that governs where these symbols can appear and how they can be manipulated.</a:t>
            </a:r>
          </a:p>
          <a:p>
            <a:endParaRPr lang="en-US" baseline="0"/>
          </a:p>
          <a:p>
            <a:r>
              <a:rPr lang="en-US" baseline="0"/>
              <a:t>These beliefs about mathematics strikingly parallel beliefs and theories about cognition.  Newell and Simon characterize problem solving as symbolic manipulation, and Jerry Fodor hypothesized that thought has symbols that are structured and manipulated according to a syntax or set of rules.</a:t>
            </a:r>
            <a:endParaRPr lang="en-US"/>
          </a:p>
        </p:txBody>
      </p:sp>
      <p:sp>
        <p:nvSpPr>
          <p:cNvPr id="4" name="Slide Number Placeholder 3"/>
          <p:cNvSpPr>
            <a:spLocks noGrp="1"/>
          </p:cNvSpPr>
          <p:nvPr>
            <p:ph type="sldNum" sz="quarter" idx="10"/>
          </p:nvPr>
        </p:nvSpPr>
        <p:spPr/>
        <p:txBody>
          <a:bodyPr/>
          <a:lstStyle/>
          <a:p>
            <a:fld id="{05C3F177-7479-2847-B48D-38FEBEB95F19}" type="slidenum">
              <a:rPr lang="en-US"/>
              <a:pPr/>
              <a:t>9</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5C3F177-7479-2847-B48D-38FEBEB95F19}" type="slidenum">
              <a:rPr lang="en-US"/>
              <a:pPr/>
              <a:t>13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5C3F177-7479-2847-B48D-38FEBEB95F19}" type="slidenum">
              <a:rPr lang="en-US"/>
              <a:pPr/>
              <a:t>15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5C3F177-7479-2847-B48D-38FEBEB95F19}" type="slidenum">
              <a:rPr lang="en-US"/>
              <a:pPr/>
              <a:t>18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28DF1B-D7AA-4FB0-8BD5-32C60EB0B00A}" type="slidenum">
              <a:rPr lang="en-US" smtClean="0"/>
              <a:t>30</a:t>
            </a:fld>
            <a:endParaRPr lang="en-US"/>
          </a:p>
        </p:txBody>
      </p:sp>
    </p:spTree>
    <p:extLst>
      <p:ext uri="{BB962C8B-B14F-4D97-AF65-F5344CB8AC3E}">
        <p14:creationId xmlns:p14="http://schemas.microsoft.com/office/powerpoint/2010/main" val="41454837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28DF1B-D7AA-4FB0-8BD5-32C60EB0B00A}" type="slidenum">
              <a:rPr lang="en-US" smtClean="0"/>
              <a:t>31</a:t>
            </a:fld>
            <a:endParaRPr lang="en-US"/>
          </a:p>
        </p:txBody>
      </p:sp>
    </p:spTree>
    <p:extLst>
      <p:ext uri="{BB962C8B-B14F-4D97-AF65-F5344CB8AC3E}">
        <p14:creationId xmlns:p14="http://schemas.microsoft.com/office/powerpoint/2010/main" val="41454837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7F20FD9-61B1-4DC6-A247-D9BE1F1138A0}" type="datetimeFigureOut">
              <a:rPr lang="en-US" smtClean="0"/>
              <a:t>12/13/2012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DB4180-5C38-40E3-B44E-F1E6B841D4B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F20FD9-61B1-4DC6-A247-D9BE1F1138A0}" type="datetimeFigureOut">
              <a:rPr lang="en-US" smtClean="0"/>
              <a:t>12/13/2012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DB4180-5C38-40E3-B44E-F1E6B841D4B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F20FD9-61B1-4DC6-A247-D9BE1F1138A0}" type="datetimeFigureOut">
              <a:rPr lang="en-US" smtClean="0"/>
              <a:t>12/13/2012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DB4180-5C38-40E3-B44E-F1E6B841D4B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7F20FD9-61B1-4DC6-A247-D9BE1F1138A0}" type="datetimeFigureOut">
              <a:rPr lang="en-US" smtClean="0"/>
              <a:t>12/13/2012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DB4180-5C38-40E3-B44E-F1E6B841D4B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7F20FD9-61B1-4DC6-A247-D9BE1F1138A0}" type="datetimeFigureOut">
              <a:rPr lang="en-US" smtClean="0"/>
              <a:t>12/13/2012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9DB4180-5C38-40E3-B44E-F1E6B841D4B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7F20FD9-61B1-4DC6-A247-D9BE1F1138A0}" type="datetimeFigureOut">
              <a:rPr lang="en-US" smtClean="0"/>
              <a:t>12/13/2012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9DB4180-5C38-40E3-B44E-F1E6B841D4B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F20FD9-61B1-4DC6-A247-D9BE1F1138A0}" type="datetimeFigureOut">
              <a:rPr lang="en-US" smtClean="0"/>
              <a:t>12/13/2012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9DB4180-5C38-40E3-B44E-F1E6B841D4B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F20FD9-61B1-4DC6-A247-D9BE1F1138A0}" type="datetimeFigureOut">
              <a:rPr lang="en-US" smtClean="0"/>
              <a:t>12/13/2012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DB4180-5C38-40E3-B44E-F1E6B841D4B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F20FD9-61B1-4DC6-A247-D9BE1F1138A0}" type="datetimeFigureOut">
              <a:rPr lang="en-US" smtClean="0"/>
              <a:t>12/13/2012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DB4180-5C38-40E3-B44E-F1E6B841D4B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F20FD9-61B1-4DC6-A247-D9BE1F1138A0}" type="datetimeFigureOut">
              <a:rPr lang="en-US" smtClean="0"/>
              <a:t>12/13/2012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DB4180-5C38-40E3-B44E-F1E6B841D4B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F20FD9-61B1-4DC6-A247-D9BE1F1138A0}" type="datetimeFigureOut">
              <a:rPr lang="en-US" smtClean="0"/>
              <a:t>12/13/2012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DB4180-5C38-40E3-B44E-F1E6B841D4B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F20FD9-61B1-4DC6-A247-D9BE1F1138A0}" type="datetimeFigureOut">
              <a:rPr lang="en-US" smtClean="0"/>
              <a:t>12/13/2012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DB4180-5C38-40E3-B44E-F1E6B841D4B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5" Type="http://schemas.openxmlformats.org/officeDocument/2006/relationships/image" Target="../media/image6.jpe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Representation of Symbolic Expressions in Mathematics</a:t>
            </a:r>
            <a:endParaRPr lang="en-US" dirty="0"/>
          </a:p>
        </p:txBody>
      </p:sp>
      <p:sp>
        <p:nvSpPr>
          <p:cNvPr id="3" name="Subtitle 2"/>
          <p:cNvSpPr>
            <a:spLocks noGrp="1"/>
          </p:cNvSpPr>
          <p:nvPr>
            <p:ph type="subTitle" idx="1"/>
          </p:nvPr>
        </p:nvSpPr>
        <p:spPr>
          <a:noFill/>
        </p:spPr>
        <p:txBody>
          <a:bodyPr/>
          <a:lstStyle/>
          <a:p>
            <a:r>
              <a:rPr lang="en-US" dirty="0" smtClean="0">
                <a:solidFill>
                  <a:schemeClr val="tx1"/>
                </a:solidFill>
              </a:rPr>
              <a:t>Jay McClelland</a:t>
            </a:r>
            <a:br>
              <a:rPr lang="en-US" dirty="0" smtClean="0">
                <a:solidFill>
                  <a:schemeClr val="tx1"/>
                </a:solidFill>
              </a:rPr>
            </a:br>
            <a:r>
              <a:rPr lang="en-US" dirty="0" smtClean="0">
                <a:solidFill>
                  <a:schemeClr val="tx1"/>
                </a:solidFill>
              </a:rPr>
              <a:t>Kevin Mickey</a:t>
            </a:r>
            <a:br>
              <a:rPr lang="en-US" dirty="0" smtClean="0">
                <a:solidFill>
                  <a:schemeClr val="tx1"/>
                </a:solidFill>
              </a:rPr>
            </a:br>
            <a:r>
              <a:rPr lang="en-US" dirty="0" smtClean="0">
                <a:solidFill>
                  <a:srgbClr val="C00000"/>
                </a:solidFill>
              </a:rPr>
              <a:t>Stanford University</a:t>
            </a:r>
            <a:endParaRPr lang="en-US" dirty="0">
              <a:solidFill>
                <a:srgbClr val="C00000"/>
              </a:solidFill>
            </a:endParaRPr>
          </a:p>
        </p:txBody>
      </p:sp>
    </p:spTree>
    <p:extLst>
      <p:ext uri="{BB962C8B-B14F-4D97-AF65-F5344CB8AC3E}">
        <p14:creationId xmlns:p14="http://schemas.microsoft.com/office/powerpoint/2010/main" val="16554157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Two Questions for Cognitive Science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What is thought?</a:t>
            </a:r>
          </a:p>
          <a:p>
            <a:pPr lvl="1"/>
            <a:r>
              <a:rPr lang="en-US" sz="3200" dirty="0" smtClean="0"/>
              <a:t>One Answer:</a:t>
            </a:r>
          </a:p>
          <a:p>
            <a:pPr lvl="2"/>
            <a:r>
              <a:rPr lang="en-US" sz="3200" dirty="0" smtClean="0"/>
              <a:t>Symbol processing</a:t>
            </a:r>
          </a:p>
          <a:p>
            <a:pPr lvl="2"/>
            <a:endParaRPr lang="en-US" sz="3200" dirty="0" smtClean="0"/>
          </a:p>
          <a:p>
            <a:r>
              <a:rPr lang="en-US" dirty="0" smtClean="0"/>
              <a:t>What is symbol processing?</a:t>
            </a:r>
          </a:p>
          <a:p>
            <a:pPr lvl="1"/>
            <a:r>
              <a:rPr lang="en-US" sz="3200" dirty="0" smtClean="0"/>
              <a:t>One Answer:</a:t>
            </a:r>
          </a:p>
          <a:p>
            <a:pPr lvl="2"/>
            <a:r>
              <a:rPr lang="en-US" sz="3200" dirty="0" smtClean="0"/>
              <a:t>Manipulation of structured ensembles of symbols according to structure sensitive rules</a:t>
            </a:r>
            <a:endParaRPr lang="en-US" sz="3200" dirty="0"/>
          </a:p>
        </p:txBody>
      </p:sp>
    </p:spTree>
    <p:extLst>
      <p:ext uri="{BB962C8B-B14F-4D97-AF65-F5344CB8AC3E}">
        <p14:creationId xmlns:p14="http://schemas.microsoft.com/office/powerpoint/2010/main" val="1836325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contemporary bit of linguistic structure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91164" y="1679331"/>
            <a:ext cx="6746332" cy="4126245"/>
          </a:xfrm>
        </p:spPr>
      </p:pic>
    </p:spTree>
    <p:extLst>
      <p:ext uri="{BB962C8B-B14F-4D97-AF65-F5344CB8AC3E}">
        <p14:creationId xmlns:p14="http://schemas.microsoft.com/office/powerpoint/2010/main" val="6975074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Brief History</a:t>
            </a:r>
            <a:endParaRPr lang="en-US" dirty="0"/>
          </a:p>
        </p:txBody>
      </p:sp>
      <p:sp>
        <p:nvSpPr>
          <p:cNvPr id="3" name="Content Placeholder 2"/>
          <p:cNvSpPr>
            <a:spLocks noGrp="1"/>
          </p:cNvSpPr>
          <p:nvPr>
            <p:ph idx="1"/>
          </p:nvPr>
        </p:nvSpPr>
        <p:spPr>
          <a:xfrm>
            <a:off x="457200" y="1600200"/>
            <a:ext cx="6096000" cy="4525963"/>
          </a:xfrm>
        </p:spPr>
        <p:txBody>
          <a:bodyPr>
            <a:normAutofit fontScale="70000" lnSpcReduction="20000"/>
          </a:bodyPr>
          <a:lstStyle/>
          <a:p>
            <a:r>
              <a:rPr lang="en-US" dirty="0" smtClean="0"/>
              <a:t>The development of mathematical proof systems and (in the 19</a:t>
            </a:r>
            <a:r>
              <a:rPr lang="en-US" baseline="30000" dirty="0" smtClean="0"/>
              <a:t>th</a:t>
            </a:r>
            <a:r>
              <a:rPr lang="en-US" dirty="0" smtClean="0"/>
              <a:t> century) formal logic created a mechanical method for deriving new valid expressions from other given expressions.</a:t>
            </a:r>
          </a:p>
          <a:p>
            <a:endParaRPr lang="en-US" dirty="0" smtClean="0"/>
          </a:p>
          <a:p>
            <a:r>
              <a:rPr lang="en-US" dirty="0" smtClean="0"/>
              <a:t>The creation of the digital computer (thanks to Turing and others) allows computers to implement these methods.</a:t>
            </a:r>
          </a:p>
          <a:p>
            <a:endParaRPr lang="en-US" dirty="0" smtClean="0"/>
          </a:p>
          <a:p>
            <a:r>
              <a:rPr lang="en-US" dirty="0" smtClean="0"/>
              <a:t>The promise of these methods lead to the creation of new disciplines:</a:t>
            </a:r>
          </a:p>
          <a:p>
            <a:endParaRPr lang="en-US" dirty="0" smtClean="0"/>
          </a:p>
          <a:p>
            <a:pPr lvl="1"/>
            <a:r>
              <a:rPr lang="en-US" sz="3200" dirty="0" smtClean="0"/>
              <a:t>artificial </a:t>
            </a:r>
            <a:r>
              <a:rPr lang="en-US" sz="3200" dirty="0" smtClean="0"/>
              <a:t>intelligence</a:t>
            </a:r>
          </a:p>
          <a:p>
            <a:pPr lvl="1"/>
            <a:r>
              <a:rPr lang="en-US" sz="3200" dirty="0" smtClean="0"/>
              <a:t>cognitive </a:t>
            </a:r>
            <a:r>
              <a:rPr lang="en-US" sz="3200" dirty="0" smtClean="0"/>
              <a:t>psychology</a:t>
            </a:r>
            <a:endParaRPr lang="en-US" sz="3200" dirty="0"/>
          </a:p>
        </p:txBody>
      </p:sp>
      <p:sp>
        <p:nvSpPr>
          <p:cNvPr id="4" name="TextBox 3"/>
          <p:cNvSpPr txBox="1"/>
          <p:nvPr/>
        </p:nvSpPr>
        <p:spPr>
          <a:xfrm>
            <a:off x="7307366" y="2381428"/>
            <a:ext cx="1027845" cy="1200329"/>
          </a:xfrm>
          <a:prstGeom prst="rect">
            <a:avLst/>
          </a:prstGeom>
          <a:noFill/>
          <a:ln>
            <a:solidFill>
              <a:srgbClr val="C00000"/>
            </a:solidFill>
          </a:ln>
        </p:spPr>
        <p:txBody>
          <a:bodyPr wrap="none" rtlCol="0">
            <a:spAutoFit/>
          </a:bodyPr>
          <a:lstStyle/>
          <a:p>
            <a:r>
              <a:rPr lang="en-US" sz="2400" dirty="0"/>
              <a:t>P → Q</a:t>
            </a:r>
            <a:br>
              <a:rPr lang="en-US" sz="2400" dirty="0"/>
            </a:br>
            <a:r>
              <a:rPr lang="en-US" sz="2400" u="sng" dirty="0" smtClean="0"/>
              <a:t>¬Q       </a:t>
            </a:r>
          </a:p>
          <a:p>
            <a:r>
              <a:rPr lang="en-US" sz="2400" dirty="0" smtClean="0"/>
              <a:t>¬P</a:t>
            </a:r>
            <a:endParaRPr lang="en-US" sz="2400" dirty="0"/>
          </a:p>
        </p:txBody>
      </p:sp>
    </p:spTree>
    <p:extLst>
      <p:ext uri="{BB962C8B-B14F-4D97-AF65-F5344CB8AC3E}">
        <p14:creationId xmlns:p14="http://schemas.microsoft.com/office/powerpoint/2010/main" val="7022538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Herbert </a:t>
            </a:r>
            <a:r>
              <a:rPr lang="en-US" dirty="0" smtClean="0"/>
              <a:t>Simon, January 1953</a:t>
            </a:r>
            <a:endParaRPr lang="en-US" dirty="0"/>
          </a:p>
        </p:txBody>
      </p:sp>
      <p:sp>
        <p:nvSpPr>
          <p:cNvPr id="3" name="Content Placeholder 2"/>
          <p:cNvSpPr>
            <a:spLocks noGrp="1"/>
          </p:cNvSpPr>
          <p:nvPr>
            <p:ph idx="1"/>
          </p:nvPr>
        </p:nvSpPr>
        <p:spPr/>
        <p:txBody>
          <a:bodyPr/>
          <a:lstStyle/>
          <a:p>
            <a:r>
              <a:rPr lang="en-US" dirty="0" smtClean="0"/>
              <a:t>“Over the Christmas Holidays Alan Newell and I programmed a computer to think”</a:t>
            </a:r>
          </a:p>
          <a:p>
            <a:r>
              <a:rPr lang="en-US" dirty="0" smtClean="0"/>
              <a:t>Their “logical theory machine” could </a:t>
            </a:r>
            <a:r>
              <a:rPr lang="en-US" dirty="0" smtClean="0"/>
              <a:t>prove </a:t>
            </a:r>
            <a:r>
              <a:rPr lang="en-US" dirty="0" smtClean="0"/>
              <a:t>simple theorems in propositional logic.</a:t>
            </a:r>
          </a:p>
          <a:p>
            <a:r>
              <a:rPr lang="en-US" dirty="0"/>
              <a:t>The system </a:t>
            </a:r>
            <a:r>
              <a:rPr lang="en-US" dirty="0" smtClean="0"/>
              <a:t>managed </a:t>
            </a:r>
            <a:r>
              <a:rPr lang="en-US" dirty="0"/>
              <a:t>to prove 38 of the first 52 theorems of the </a:t>
            </a:r>
            <a:r>
              <a:rPr lang="en-US" i="1" dirty="0" smtClean="0"/>
              <a:t>Principia </a:t>
            </a:r>
            <a:r>
              <a:rPr lang="en-US" i="1" dirty="0" err="1" smtClean="0"/>
              <a:t>Mathematica</a:t>
            </a:r>
            <a:endParaRPr lang="en-US" dirty="0" smtClean="0"/>
          </a:p>
          <a:p>
            <a:endParaRPr lang="en-US" dirty="0"/>
          </a:p>
        </p:txBody>
      </p:sp>
    </p:spTree>
    <p:extLst>
      <p:ext uri="{BB962C8B-B14F-4D97-AF65-F5344CB8AC3E}">
        <p14:creationId xmlns:p14="http://schemas.microsoft.com/office/powerpoint/2010/main" val="3512009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MacSyma</a:t>
            </a:r>
            <a:r>
              <a:rPr lang="en-US" dirty="0" smtClean="0"/>
              <a:t> does the Math</a:t>
            </a:r>
            <a:endParaRPr lang="en-US" dirty="0"/>
          </a:p>
        </p:txBody>
      </p:sp>
      <p:sp>
        <p:nvSpPr>
          <p:cNvPr id="3" name="Content Placeholder 2"/>
          <p:cNvSpPr>
            <a:spLocks noGrp="1"/>
          </p:cNvSpPr>
          <p:nvPr>
            <p:ph idx="1"/>
          </p:nvPr>
        </p:nvSpPr>
        <p:spPr>
          <a:xfrm>
            <a:off x="457200" y="1371600"/>
            <a:ext cx="7848600" cy="4953000"/>
          </a:xfrm>
        </p:spPr>
        <p:txBody>
          <a:bodyPr>
            <a:normAutofit fontScale="85000" lnSpcReduction="20000"/>
          </a:bodyPr>
          <a:lstStyle/>
          <a:p>
            <a:r>
              <a:rPr lang="en-US" dirty="0" smtClean="0"/>
              <a:t>The first comprehensive symbolic mathematics system was constructed between 1968 and 1982</a:t>
            </a:r>
          </a:p>
          <a:p>
            <a:r>
              <a:rPr lang="en-US" dirty="0" smtClean="0"/>
              <a:t>It p</a:t>
            </a:r>
            <a:r>
              <a:rPr lang="en-US" dirty="0" smtClean="0"/>
              <a:t>rovided </a:t>
            </a:r>
            <a:r>
              <a:rPr lang="en-US" dirty="0" smtClean="0"/>
              <a:t>a general purpose system for solving </a:t>
            </a:r>
            <a:r>
              <a:rPr lang="en-US" dirty="0" smtClean="0"/>
              <a:t>equations and carrying out mathematical computations</a:t>
            </a:r>
          </a:p>
          <a:p>
            <a:endParaRPr lang="en-US" dirty="0" smtClean="0"/>
          </a:p>
          <a:p>
            <a:endParaRPr lang="en-US" dirty="0" smtClean="0"/>
          </a:p>
          <a:p>
            <a:pPr marL="0" indent="0">
              <a:buNone/>
            </a:pPr>
            <a:endParaRPr lang="en-US" dirty="0" smtClean="0"/>
          </a:p>
          <a:p>
            <a:r>
              <a:rPr lang="en-US" dirty="0" smtClean="0"/>
              <a:t>It was programmed </a:t>
            </a:r>
            <a:r>
              <a:rPr lang="en-US" dirty="0" smtClean="0"/>
              <a:t>in Lisp, a powerful symbol processing language </a:t>
            </a:r>
          </a:p>
          <a:p>
            <a:r>
              <a:rPr lang="en-US" dirty="0" err="1" smtClean="0"/>
              <a:t>MacSyma</a:t>
            </a:r>
            <a:r>
              <a:rPr lang="en-US" dirty="0" smtClean="0"/>
              <a:t> c</a:t>
            </a:r>
            <a:r>
              <a:rPr lang="en-US" dirty="0" smtClean="0"/>
              <a:t>ontributed </a:t>
            </a:r>
            <a:r>
              <a:rPr lang="en-US" dirty="0" smtClean="0"/>
              <a:t>to the view (prevalent in the 1980’s still popular with some today) that Lisp is the ‘language of thought’</a:t>
            </a:r>
          </a:p>
        </p:txBody>
      </p:sp>
      <p:pic>
        <p:nvPicPr>
          <p:cNvPr id="2052" name="Picture 4" descr="https://encrypted-tbn0.gstatic.com/images?q=tbn:ANd9GcRrF6kECcUOa8NILOsoggvRtQbKyYKRN73dZET0d0IW_BrpsEIx"/>
          <p:cNvPicPr>
            <a:picLocks noChangeAspect="1" noChangeArrowheads="1"/>
          </p:cNvPicPr>
          <p:nvPr/>
        </p:nvPicPr>
        <p:blipFill rotWithShape="1">
          <a:blip r:embed="rId2">
            <a:extLst>
              <a:ext uri="{28A0092B-C50C-407E-A947-70E740481C1C}">
                <a14:useLocalDpi xmlns:a14="http://schemas.microsoft.com/office/drawing/2010/main" val="0"/>
              </a:ext>
            </a:extLst>
          </a:blip>
          <a:srcRect r="16916"/>
          <a:stretch/>
        </p:blipFill>
        <p:spPr bwMode="auto">
          <a:xfrm>
            <a:off x="3406923" y="2964612"/>
            <a:ext cx="5440712" cy="1219200"/>
          </a:xfrm>
          <a:prstGeom prst="rect">
            <a:avLst/>
          </a:prstGeom>
          <a:noFill/>
          <a:ln w="28575">
            <a:solidFill>
              <a:srgbClr val="C00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64765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But is </a:t>
            </a:r>
            <a:r>
              <a:rPr lang="en-US" i="1" dirty="0" smtClean="0"/>
              <a:t>human</a:t>
            </a:r>
            <a:r>
              <a:rPr lang="en-US" dirty="0" smtClean="0"/>
              <a:t> thinking really symbol manipulation?</a:t>
            </a:r>
            <a:endParaRPr lang="en-US" dirty="0"/>
          </a:p>
        </p:txBody>
      </p:sp>
      <p:sp>
        <p:nvSpPr>
          <p:cNvPr id="3" name="Content Placeholder 2"/>
          <p:cNvSpPr>
            <a:spLocks noGrp="1"/>
          </p:cNvSpPr>
          <p:nvPr>
            <p:ph idx="1"/>
          </p:nvPr>
        </p:nvSpPr>
        <p:spPr/>
        <p:txBody>
          <a:bodyPr/>
          <a:lstStyle/>
          <a:p>
            <a:r>
              <a:rPr lang="en-US" dirty="0" smtClean="0"/>
              <a:t>Symbol processing could solve any solvable </a:t>
            </a:r>
            <a:r>
              <a:rPr lang="en-US" dirty="0" err="1" smtClean="0"/>
              <a:t>integro</a:t>
            </a:r>
            <a:r>
              <a:rPr lang="en-US" dirty="0" smtClean="0"/>
              <a:t>-differential equation, but could it</a:t>
            </a:r>
          </a:p>
          <a:p>
            <a:pPr lvl="1"/>
            <a:r>
              <a:rPr lang="en-US" dirty="0" smtClean="0"/>
              <a:t>Recognize a face or a spoken word?</a:t>
            </a:r>
          </a:p>
          <a:p>
            <a:pPr lvl="1"/>
            <a:r>
              <a:rPr lang="en-US" dirty="0" smtClean="0"/>
              <a:t>Understand a joke?</a:t>
            </a:r>
          </a:p>
          <a:p>
            <a:pPr lvl="1"/>
            <a:r>
              <a:rPr lang="en-US" dirty="0" smtClean="0"/>
              <a:t>Use context, as people do, to resolve ambiguity</a:t>
            </a:r>
          </a:p>
          <a:p>
            <a:pPr lvl="2"/>
            <a:r>
              <a:rPr lang="en-US" dirty="0" smtClean="0"/>
              <a:t>Go get me some RAID – the room is full of bugs</a:t>
            </a:r>
          </a:p>
          <a:p>
            <a:r>
              <a:rPr lang="en-US" dirty="0" smtClean="0"/>
              <a:t>Could it come up with an insight or a creative solution to a novel problem?</a:t>
            </a:r>
          </a:p>
          <a:p>
            <a:pPr lvl="2"/>
            <a:endParaRPr lang="en-US" dirty="0" smtClean="0"/>
          </a:p>
          <a:p>
            <a:pPr lvl="1"/>
            <a:endParaRPr lang="en-US" dirty="0" smtClean="0"/>
          </a:p>
        </p:txBody>
      </p:sp>
    </p:spTree>
    <p:extLst>
      <p:ext uri="{BB962C8B-B14F-4D97-AF65-F5344CB8AC3E}">
        <p14:creationId xmlns:p14="http://schemas.microsoft.com/office/powerpoint/2010/main" val="2635296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Earlier Research</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Explored neural networks as an alternative to the view that language and cognition involved </a:t>
            </a:r>
            <a:r>
              <a:rPr lang="en-US" dirty="0" smtClean="0"/>
              <a:t>symbol </a:t>
            </a:r>
            <a:r>
              <a:rPr lang="en-US" dirty="0" smtClean="0"/>
              <a:t>processing</a:t>
            </a:r>
            <a:endParaRPr lang="en-US" i="1" dirty="0" smtClean="0"/>
          </a:p>
          <a:p>
            <a:endParaRPr lang="en-US" dirty="0"/>
          </a:p>
          <a:p>
            <a:r>
              <a:rPr lang="en-US" dirty="0" smtClean="0"/>
              <a:t>Led to a debate that might be settled with a little more progress with deep neural nets</a:t>
            </a:r>
            <a:endParaRPr lang="en-US" dirty="0"/>
          </a:p>
        </p:txBody>
      </p:sp>
      <p:pic>
        <p:nvPicPr>
          <p:cNvPr id="1026" name="Picture 2" descr="http://www.psych.nyu.edu/gary/index/book_cover_icon.jp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858000" y="4061299"/>
            <a:ext cx="1566017" cy="234902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cognet.mit.edu/library/books/images/026266064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1563880"/>
            <a:ext cx="1524000" cy="238125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mitpress.mit.edu/sites/default/files/imagecache/booklist_node/978026268157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8439" y="4191000"/>
            <a:ext cx="1737550" cy="22193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mitpress.mit.edu/sites/default/files/imagecache/booklist_node/978026268053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61940" y="1600200"/>
            <a:ext cx="1744016" cy="2409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84638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But surely mathematical reasoning is symbolic!</a:t>
            </a:r>
          </a:p>
        </p:txBody>
      </p:sp>
      <p:sp>
        <p:nvSpPr>
          <p:cNvPr id="3" name="Content Placeholder 2"/>
          <p:cNvSpPr>
            <a:spLocks noGrp="1"/>
          </p:cNvSpPr>
          <p:nvPr>
            <p:ph idx="1"/>
          </p:nvPr>
        </p:nvSpPr>
        <p:spPr/>
        <p:txBody>
          <a:bodyPr/>
          <a:lstStyle/>
          <a:p>
            <a:r>
              <a:rPr lang="en-US" dirty="0"/>
              <a:t>“all mathematics is symbolic logic</a:t>
            </a:r>
            <a:r>
              <a:rPr lang="en-US" dirty="0" smtClean="0"/>
              <a:t>”</a:t>
            </a:r>
            <a:endParaRPr lang="en-US" dirty="0"/>
          </a:p>
        </p:txBody>
      </p:sp>
      <p:sp>
        <p:nvSpPr>
          <p:cNvPr id="4" name="Footer Placeholder 3"/>
          <p:cNvSpPr>
            <a:spLocks noGrp="1"/>
          </p:cNvSpPr>
          <p:nvPr>
            <p:ph type="ftr" sz="quarter" idx="11"/>
          </p:nvPr>
        </p:nvSpPr>
        <p:spPr>
          <a:xfrm>
            <a:off x="6161823" y="3575515"/>
            <a:ext cx="2895600" cy="365125"/>
          </a:xfrm>
        </p:spPr>
        <p:txBody>
          <a:bodyPr/>
          <a:lstStyle/>
          <a:p>
            <a:r>
              <a:rPr lang="en-US" sz="2000" dirty="0">
                <a:solidFill>
                  <a:schemeClr val="tx1"/>
                </a:solidFill>
              </a:rPr>
              <a:t>(Russell, 1903)</a:t>
            </a:r>
          </a:p>
        </p:txBody>
      </p:sp>
      <p:pic>
        <p:nvPicPr>
          <p:cNvPr id="5" name="Picture 4" descr="220px-Honourable_Bertrand_Russell.jpg"/>
          <p:cNvPicPr>
            <a:picLocks noChangeAspect="1"/>
          </p:cNvPicPr>
          <p:nvPr/>
        </p:nvPicPr>
        <p:blipFill>
          <a:blip r:embed="rId3"/>
          <a:stretch>
            <a:fillRect/>
          </a:stretch>
        </p:blipFill>
        <p:spPr>
          <a:xfrm>
            <a:off x="6790956" y="1188245"/>
            <a:ext cx="1637334" cy="2426230"/>
          </a:xfrm>
          <a:prstGeom prst="rect">
            <a:avLst/>
          </a:prstGeom>
        </p:spPr>
      </p:pic>
      <p:pic>
        <p:nvPicPr>
          <p:cNvPr id="14338" name="Picture 2" descr="http://upload.wikimedia.org/wikipedia/commons/thumb/4/44/Pmdsgdbhxdfgb2.jpg/200px-Pmdsgdbhxdfgb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90956" y="4084889"/>
            <a:ext cx="1727775" cy="2712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5214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3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some did not agree</a:t>
            </a:r>
            <a:endParaRPr lang="en-US" dirty="0"/>
          </a:p>
        </p:txBody>
      </p:sp>
      <p:sp>
        <p:nvSpPr>
          <p:cNvPr id="3" name="Content Placeholder 2"/>
          <p:cNvSpPr>
            <a:spLocks noGrp="1"/>
          </p:cNvSpPr>
          <p:nvPr>
            <p:ph idx="1"/>
          </p:nvPr>
        </p:nvSpPr>
        <p:spPr>
          <a:xfrm>
            <a:off x="457200" y="1600200"/>
            <a:ext cx="3978067" cy="4525963"/>
          </a:xfrm>
        </p:spPr>
        <p:txBody>
          <a:bodyPr/>
          <a:lstStyle/>
          <a:p>
            <a:r>
              <a:rPr lang="en-US" dirty="0" smtClean="0"/>
              <a:t>“Draw a picture”</a:t>
            </a:r>
            <a:endParaRPr lang="en-US" dirty="0"/>
          </a:p>
        </p:txBody>
      </p:sp>
      <p:pic>
        <p:nvPicPr>
          <p:cNvPr id="11266" name="Picture 2" descr="http://ecx.images-amazon.com/images/I/41nTzbcf7nL._BO2,204,203,200_PIsitb-sticker-arrow-click,TopRight,35,-76_AA300_SH20_OU01_.jpg"/>
          <p:cNvPicPr>
            <a:picLocks noChangeAspect="1" noChangeArrowheads="1"/>
          </p:cNvPicPr>
          <p:nvPr/>
        </p:nvPicPr>
        <p:blipFill rotWithShape="1">
          <a:blip r:embed="rId2">
            <a:extLst>
              <a:ext uri="{28A0092B-C50C-407E-A947-70E740481C1C}">
                <a14:useLocalDpi xmlns:a14="http://schemas.microsoft.com/office/drawing/2010/main" val="0"/>
              </a:ext>
            </a:extLst>
          </a:blip>
          <a:srcRect l="17883" t="13309" r="24098"/>
          <a:stretch/>
        </p:blipFill>
        <p:spPr bwMode="auto">
          <a:xfrm>
            <a:off x="6657175" y="3854151"/>
            <a:ext cx="1657884" cy="2477213"/>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https://encrypted-tbn0.gstatic.com/images?q=tbn:ANd9GcTBhxay29wIqkIPLwYhlRNz_oVFnkqnauKhCXJUVyTVgPMAbGru7DenOZkS"/>
          <p:cNvSpPr>
            <a:spLocks noChangeAspect="1" noChangeArrowheads="1"/>
          </p:cNvSpPr>
          <p:nvPr/>
        </p:nvSpPr>
        <p:spPr bwMode="auto">
          <a:xfrm>
            <a:off x="155575" y="-723900"/>
            <a:ext cx="1447800" cy="15144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270" name="Picture 6" descr="http://upload.wikimedia.org/wikipedia/commons/thumb/5/5a/George_P%C3%B3lya_ca_1973.jpg/200px-George_P%C3%B3lya_ca_197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3617" y="1560572"/>
            <a:ext cx="1905000" cy="2000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7191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7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26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Symbolic Distance Effect</a:t>
            </a:r>
            <a:endParaRPr lang="en-US" dirty="0"/>
          </a:p>
        </p:txBody>
      </p:sp>
      <p:sp>
        <p:nvSpPr>
          <p:cNvPr id="3" name="Content Placeholder 2"/>
          <p:cNvSpPr>
            <a:spLocks noGrp="1"/>
          </p:cNvSpPr>
          <p:nvPr>
            <p:ph idx="1"/>
          </p:nvPr>
        </p:nvSpPr>
        <p:spPr>
          <a:xfrm>
            <a:off x="457200" y="1600201"/>
            <a:ext cx="8229600" cy="2895600"/>
          </a:xfrm>
        </p:spPr>
        <p:txBody>
          <a:bodyPr/>
          <a:lstStyle/>
          <a:p>
            <a:pPr marL="0" indent="0">
              <a:buNone/>
            </a:pPr>
            <a:r>
              <a:rPr lang="en-US" dirty="0" smtClean="0"/>
              <a:t>				6</a:t>
            </a:r>
          </a:p>
          <a:p>
            <a:pPr marL="0" indent="0">
              <a:buNone/>
            </a:pPr>
            <a:r>
              <a:rPr lang="en-US" dirty="0"/>
              <a:t/>
            </a:r>
            <a:br>
              <a:rPr lang="en-US" dirty="0"/>
            </a:br>
            <a:r>
              <a:rPr lang="en-US" dirty="0" smtClean="0"/>
              <a:t>				1</a:t>
            </a:r>
          </a:p>
          <a:p>
            <a:pPr marL="0" indent="0">
              <a:buNone/>
            </a:pPr>
            <a:r>
              <a:rPr lang="en-US" dirty="0"/>
              <a:t/>
            </a:r>
            <a:br>
              <a:rPr lang="en-US" dirty="0"/>
            </a:br>
            <a:r>
              <a:rPr lang="en-US" dirty="0" smtClean="0"/>
              <a:t>	9</a:t>
            </a:r>
          </a:p>
          <a:p>
            <a:endParaRPr lang="en-US" dirty="0" smtClean="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3502" y="3505200"/>
            <a:ext cx="5206574" cy="267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8306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0891"/>
          <a:stretch/>
        </p:blipFill>
        <p:spPr bwMode="auto">
          <a:xfrm>
            <a:off x="2314575" y="1050815"/>
            <a:ext cx="4514850" cy="4668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2177" y="6172200"/>
            <a:ext cx="3640509" cy="42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200400" y="6289565"/>
            <a:ext cx="1486304" cy="369332"/>
          </a:xfrm>
          <a:prstGeom prst="rect">
            <a:avLst/>
          </a:prstGeom>
          <a:noFill/>
        </p:spPr>
        <p:txBody>
          <a:bodyPr wrap="none" rtlCol="0">
            <a:spAutoFit/>
          </a:bodyPr>
          <a:lstStyle/>
          <a:p>
            <a:r>
              <a:rPr lang="en-US" b="1" dirty="0" err="1" smtClean="0">
                <a:latin typeface="Times" pitchFamily="18" charset="0"/>
              </a:rPr>
              <a:t>Shephard</a:t>
            </a:r>
            <a:r>
              <a:rPr lang="en-US" b="1" dirty="0" smtClean="0">
                <a:latin typeface="Times" pitchFamily="18" charset="0"/>
              </a:rPr>
              <a:t>, R.</a:t>
            </a:r>
            <a:endParaRPr lang="en-US" b="1" dirty="0">
              <a:latin typeface="Times" pitchFamily="18" charset="0"/>
            </a:endParaRPr>
          </a:p>
        </p:txBody>
      </p:sp>
      <p:sp>
        <p:nvSpPr>
          <p:cNvPr id="3" name="Rectangle 2"/>
          <p:cNvSpPr/>
          <p:nvPr/>
        </p:nvSpPr>
        <p:spPr>
          <a:xfrm>
            <a:off x="4572000" y="1214008"/>
            <a:ext cx="2427006" cy="24035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572000" y="3454408"/>
            <a:ext cx="2427006" cy="22646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14575" y="3454409"/>
            <a:ext cx="2427006" cy="22646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normAutofit fontScale="90000"/>
          </a:bodyPr>
          <a:lstStyle/>
          <a:p>
            <a:r>
              <a:rPr lang="en-US" dirty="0" smtClean="0"/>
              <a:t>A Proof of the Pythagorean Theorem</a:t>
            </a:r>
            <a:endParaRPr lang="en-US" dirty="0"/>
          </a:p>
        </p:txBody>
      </p:sp>
      <p:sp>
        <p:nvSpPr>
          <p:cNvPr id="5" name="Rectangle 4"/>
          <p:cNvSpPr/>
          <p:nvPr/>
        </p:nvSpPr>
        <p:spPr>
          <a:xfrm>
            <a:off x="5852160" y="1517904"/>
            <a:ext cx="649480" cy="6067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741581" y="2510522"/>
            <a:ext cx="1043922" cy="8336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4416841" y="2198205"/>
            <a:ext cx="649480" cy="6067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1963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5" grpId="0" animBg="1"/>
      <p:bldP spid="10"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trigonometry</a:t>
            </a:r>
          </a:p>
        </p:txBody>
      </p:sp>
      <p:graphicFrame>
        <p:nvGraphicFramePr>
          <p:cNvPr id="6" name="Content Placeholder 5"/>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own Arrow 3"/>
          <p:cNvSpPr/>
          <p:nvPr/>
        </p:nvSpPr>
        <p:spPr>
          <a:xfrm>
            <a:off x="4334938" y="1282173"/>
            <a:ext cx="457200" cy="2307694"/>
          </a:xfrm>
          <a:prstGeom prst="downArrow">
            <a:avLst>
              <a:gd name="adj1" fmla="val 21053"/>
              <a:gd name="adj2" fmla="val 50000"/>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8220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adiobutton.tiff"/>
          <p:cNvPicPr>
            <a:picLocks noChangeAspect="1"/>
          </p:cNvPicPr>
          <p:nvPr/>
        </p:nvPicPr>
        <p:blipFill>
          <a:blip r:embed="rId2"/>
          <a:stretch>
            <a:fillRect/>
          </a:stretch>
        </p:blipFill>
        <p:spPr>
          <a:xfrm>
            <a:off x="1638307" y="4013196"/>
            <a:ext cx="411936" cy="486833"/>
          </a:xfrm>
          <a:prstGeom prst="rect">
            <a:avLst/>
          </a:prstGeom>
        </p:spPr>
      </p:pic>
      <p:pic>
        <p:nvPicPr>
          <p:cNvPr id="5" name="Picture 4" descr="radiobutton.tiff"/>
          <p:cNvPicPr>
            <a:picLocks noChangeAspect="1"/>
          </p:cNvPicPr>
          <p:nvPr/>
        </p:nvPicPr>
        <p:blipFill>
          <a:blip r:embed="rId2"/>
          <a:stretch>
            <a:fillRect/>
          </a:stretch>
        </p:blipFill>
        <p:spPr>
          <a:xfrm>
            <a:off x="3505202" y="4013195"/>
            <a:ext cx="411936" cy="486833"/>
          </a:xfrm>
          <a:prstGeom prst="rect">
            <a:avLst/>
          </a:prstGeom>
        </p:spPr>
      </p:pic>
      <p:pic>
        <p:nvPicPr>
          <p:cNvPr id="6" name="Picture 5" descr="radiobutton.tiff"/>
          <p:cNvPicPr>
            <a:picLocks noChangeAspect="1"/>
          </p:cNvPicPr>
          <p:nvPr/>
        </p:nvPicPr>
        <p:blipFill>
          <a:blip r:embed="rId2"/>
          <a:stretch>
            <a:fillRect/>
          </a:stretch>
        </p:blipFill>
        <p:spPr>
          <a:xfrm>
            <a:off x="5288662" y="4013196"/>
            <a:ext cx="411936" cy="486833"/>
          </a:xfrm>
          <a:prstGeom prst="rect">
            <a:avLst/>
          </a:prstGeom>
        </p:spPr>
      </p:pic>
      <p:pic>
        <p:nvPicPr>
          <p:cNvPr id="7" name="Picture 6" descr="radiobutton.tiff"/>
          <p:cNvPicPr>
            <a:picLocks noChangeAspect="1"/>
          </p:cNvPicPr>
          <p:nvPr/>
        </p:nvPicPr>
        <p:blipFill>
          <a:blip r:embed="rId2"/>
          <a:stretch>
            <a:fillRect/>
          </a:stretch>
        </p:blipFill>
        <p:spPr>
          <a:xfrm>
            <a:off x="7088677" y="4013194"/>
            <a:ext cx="411936" cy="486833"/>
          </a:xfrm>
          <a:prstGeom prst="rect">
            <a:avLst/>
          </a:prstGeom>
        </p:spPr>
      </p:pic>
      <p:sp>
        <p:nvSpPr>
          <p:cNvPr id="9" name="TextBox 8"/>
          <p:cNvSpPr txBox="1"/>
          <p:nvPr/>
        </p:nvSpPr>
        <p:spPr>
          <a:xfrm>
            <a:off x="3108960" y="1889760"/>
            <a:ext cx="2374946" cy="707886"/>
          </a:xfrm>
          <a:prstGeom prst="rect">
            <a:avLst/>
          </a:prstGeom>
          <a:noFill/>
        </p:spPr>
        <p:txBody>
          <a:bodyPr wrap="none" rtlCol="0">
            <a:spAutoFit/>
          </a:bodyPr>
          <a:lstStyle/>
          <a:p>
            <a:r>
              <a:rPr lang="en-US" sz="4000" dirty="0" err="1" smtClean="0"/>
              <a:t>cos</a:t>
            </a:r>
            <a:r>
              <a:rPr lang="en-US" sz="4000" dirty="0" smtClean="0"/>
              <a:t>(20-90)</a:t>
            </a:r>
            <a:endParaRPr lang="en-US" sz="4000" dirty="0"/>
          </a:p>
        </p:txBody>
      </p:sp>
      <p:sp>
        <p:nvSpPr>
          <p:cNvPr id="2" name="TextBox 1"/>
          <p:cNvSpPr txBox="1"/>
          <p:nvPr/>
        </p:nvSpPr>
        <p:spPr>
          <a:xfrm>
            <a:off x="1245200" y="3401226"/>
            <a:ext cx="6950215" cy="523220"/>
          </a:xfrm>
          <a:prstGeom prst="rect">
            <a:avLst/>
          </a:prstGeom>
          <a:noFill/>
        </p:spPr>
        <p:txBody>
          <a:bodyPr wrap="square" rtlCol="0">
            <a:spAutoFit/>
          </a:bodyPr>
          <a:lstStyle/>
          <a:p>
            <a:r>
              <a:rPr lang="en-US" sz="2800" dirty="0" smtClean="0"/>
              <a:t>sin(20)	-sin(20)	</a:t>
            </a:r>
            <a:r>
              <a:rPr lang="en-US" sz="2800" dirty="0" err="1" smtClean="0"/>
              <a:t>cos</a:t>
            </a:r>
            <a:r>
              <a:rPr lang="en-US" sz="2800" dirty="0" smtClean="0"/>
              <a:t>(20)	-</a:t>
            </a:r>
            <a:r>
              <a:rPr lang="en-US" sz="2800" dirty="0" err="1" smtClean="0"/>
              <a:t>cos</a:t>
            </a:r>
            <a:r>
              <a:rPr lang="en-US" sz="2800" dirty="0" smtClean="0"/>
              <a:t>(20)</a:t>
            </a:r>
            <a:endParaRPr lang="en-US" sz="2800" dirty="0"/>
          </a:p>
        </p:txBody>
      </p:sp>
    </p:spTree>
    <p:extLst>
      <p:ext uri="{BB962C8B-B14F-4D97-AF65-F5344CB8AC3E}">
        <p14:creationId xmlns:p14="http://schemas.microsoft.com/office/powerpoint/2010/main" val="27886309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Probes</a:t>
            </a:r>
            <a:endParaRPr lang="en-US" dirty="0"/>
          </a:p>
        </p:txBody>
      </p:sp>
      <p:sp>
        <p:nvSpPr>
          <p:cNvPr id="3" name="Content Placeholder 2"/>
          <p:cNvSpPr>
            <a:spLocks noGrp="1"/>
          </p:cNvSpPr>
          <p:nvPr>
            <p:ph idx="1"/>
          </p:nvPr>
        </p:nvSpPr>
        <p:spPr>
          <a:xfrm>
            <a:off x="457200" y="1600200"/>
            <a:ext cx="8229600" cy="4963160"/>
          </a:xfrm>
        </p:spPr>
        <p:txBody>
          <a:bodyPr>
            <a:normAutofit/>
          </a:bodyPr>
          <a:lstStyle/>
          <a:p>
            <a:pPr algn="ctr">
              <a:buNone/>
            </a:pPr>
            <a:r>
              <a:rPr lang="en-US" sz="5176" dirty="0" err="1" smtClean="0"/>
              <a:t>func</a:t>
            </a:r>
            <a:r>
              <a:rPr lang="en-US" sz="5176" dirty="0" smtClean="0"/>
              <a:t>(±</a:t>
            </a:r>
            <a:r>
              <a:rPr lang="en-US" sz="5176" dirty="0" err="1" smtClean="0"/>
              <a:t>k+Δ</a:t>
            </a:r>
            <a:r>
              <a:rPr lang="en-US" sz="5176" dirty="0" smtClean="0"/>
              <a:t>)</a:t>
            </a:r>
            <a:endParaRPr lang="en-US" dirty="0"/>
          </a:p>
          <a:p>
            <a:pPr>
              <a:buNone/>
            </a:pPr>
            <a:r>
              <a:rPr lang="en-US" b="1" dirty="0" err="1" smtClean="0"/>
              <a:t>func</a:t>
            </a:r>
            <a:r>
              <a:rPr lang="en-US" dirty="0" smtClean="0"/>
              <a:t> = sin or </a:t>
            </a:r>
            <a:r>
              <a:rPr lang="en-US" dirty="0" err="1" smtClean="0"/>
              <a:t>cos</a:t>
            </a:r>
            <a:endParaRPr lang="en-US" dirty="0" smtClean="0"/>
          </a:p>
          <a:p>
            <a:pPr>
              <a:buNone/>
            </a:pPr>
            <a:r>
              <a:rPr lang="en-US" b="1" dirty="0" smtClean="0"/>
              <a:t>sign</a:t>
            </a:r>
            <a:r>
              <a:rPr lang="en-US" dirty="0" smtClean="0"/>
              <a:t> = +k or -k</a:t>
            </a:r>
          </a:p>
          <a:p>
            <a:pPr>
              <a:buNone/>
            </a:pPr>
            <a:r>
              <a:rPr lang="en-US" b="1" dirty="0" smtClean="0"/>
              <a:t>Δ</a:t>
            </a:r>
            <a:r>
              <a:rPr lang="en-US" dirty="0" smtClean="0"/>
              <a:t> = -180, -90, 0, 90, or 180</a:t>
            </a:r>
          </a:p>
          <a:p>
            <a:pPr>
              <a:buNone/>
            </a:pPr>
            <a:r>
              <a:rPr lang="en-US" b="1" dirty="0" smtClean="0"/>
              <a:t>order</a:t>
            </a:r>
            <a:r>
              <a:rPr lang="en-US" dirty="0" smtClean="0"/>
              <a:t> = ±</a:t>
            </a:r>
            <a:r>
              <a:rPr lang="en-US" dirty="0" err="1" smtClean="0"/>
              <a:t>k+Δ</a:t>
            </a:r>
            <a:r>
              <a:rPr lang="en-US" dirty="0" smtClean="0"/>
              <a:t> or </a:t>
            </a:r>
            <a:r>
              <a:rPr lang="en-US" dirty="0" err="1" smtClean="0"/>
              <a:t>Δ±k</a:t>
            </a:r>
            <a:endParaRPr lang="en-US" dirty="0" smtClean="0"/>
          </a:p>
          <a:p>
            <a:pPr>
              <a:buNone/>
            </a:pPr>
            <a:r>
              <a:rPr lang="en-US" dirty="0"/>
              <a:t>k = random angle {10,20,30,40,50,60,70,80</a:t>
            </a:r>
            <a:r>
              <a:rPr lang="en-US" dirty="0" smtClean="0"/>
              <a:t>}</a:t>
            </a:r>
          </a:p>
          <a:p>
            <a:pPr>
              <a:buNone/>
            </a:pPr>
            <a:r>
              <a:rPr lang="en-US" dirty="0" smtClean="0"/>
              <a:t>Each type of </a:t>
            </a:r>
            <a:r>
              <a:rPr lang="en-US" dirty="0" smtClean="0"/>
              <a:t>probe appeared once in each block of 40 trials</a:t>
            </a:r>
            <a:endParaRPr lang="en-US" dirty="0"/>
          </a:p>
        </p:txBody>
      </p:sp>
    </p:spTree>
    <p:extLst>
      <p:ext uri="{BB962C8B-B14F-4D97-AF65-F5344CB8AC3E}">
        <p14:creationId xmlns:p14="http://schemas.microsoft.com/office/powerpoint/2010/main" val="20173030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adiobutton.tiff"/>
          <p:cNvPicPr>
            <a:picLocks noChangeAspect="1"/>
          </p:cNvPicPr>
          <p:nvPr/>
        </p:nvPicPr>
        <p:blipFill>
          <a:blip r:embed="rId2"/>
          <a:stretch>
            <a:fillRect/>
          </a:stretch>
        </p:blipFill>
        <p:spPr>
          <a:xfrm>
            <a:off x="1638307" y="4013196"/>
            <a:ext cx="411936" cy="486833"/>
          </a:xfrm>
          <a:prstGeom prst="rect">
            <a:avLst/>
          </a:prstGeom>
        </p:spPr>
      </p:pic>
      <p:pic>
        <p:nvPicPr>
          <p:cNvPr id="5" name="Picture 4" descr="radiobutton.tiff"/>
          <p:cNvPicPr>
            <a:picLocks noChangeAspect="1"/>
          </p:cNvPicPr>
          <p:nvPr/>
        </p:nvPicPr>
        <p:blipFill>
          <a:blip r:embed="rId2"/>
          <a:stretch>
            <a:fillRect/>
          </a:stretch>
        </p:blipFill>
        <p:spPr>
          <a:xfrm>
            <a:off x="3505202" y="4013195"/>
            <a:ext cx="411936" cy="486833"/>
          </a:xfrm>
          <a:prstGeom prst="rect">
            <a:avLst/>
          </a:prstGeom>
        </p:spPr>
      </p:pic>
      <p:pic>
        <p:nvPicPr>
          <p:cNvPr id="6" name="Picture 5" descr="radiobutton.tiff"/>
          <p:cNvPicPr>
            <a:picLocks noChangeAspect="1"/>
          </p:cNvPicPr>
          <p:nvPr/>
        </p:nvPicPr>
        <p:blipFill>
          <a:blip r:embed="rId2"/>
          <a:stretch>
            <a:fillRect/>
          </a:stretch>
        </p:blipFill>
        <p:spPr>
          <a:xfrm>
            <a:off x="5288662" y="4013196"/>
            <a:ext cx="411936" cy="486833"/>
          </a:xfrm>
          <a:prstGeom prst="rect">
            <a:avLst/>
          </a:prstGeom>
        </p:spPr>
      </p:pic>
      <p:pic>
        <p:nvPicPr>
          <p:cNvPr id="7" name="Picture 6" descr="radiobutton.tiff"/>
          <p:cNvPicPr>
            <a:picLocks noChangeAspect="1"/>
          </p:cNvPicPr>
          <p:nvPr/>
        </p:nvPicPr>
        <p:blipFill>
          <a:blip r:embed="rId2"/>
          <a:stretch>
            <a:fillRect/>
          </a:stretch>
        </p:blipFill>
        <p:spPr>
          <a:xfrm>
            <a:off x="7088677" y="4013194"/>
            <a:ext cx="411936" cy="486833"/>
          </a:xfrm>
          <a:prstGeom prst="rect">
            <a:avLst/>
          </a:prstGeom>
        </p:spPr>
      </p:pic>
      <p:sp>
        <p:nvSpPr>
          <p:cNvPr id="9" name="TextBox 8"/>
          <p:cNvSpPr txBox="1"/>
          <p:nvPr/>
        </p:nvSpPr>
        <p:spPr>
          <a:xfrm>
            <a:off x="3108960" y="1889760"/>
            <a:ext cx="2634632" cy="707886"/>
          </a:xfrm>
          <a:prstGeom prst="rect">
            <a:avLst/>
          </a:prstGeom>
          <a:noFill/>
        </p:spPr>
        <p:txBody>
          <a:bodyPr wrap="none" rtlCol="0">
            <a:spAutoFit/>
          </a:bodyPr>
          <a:lstStyle/>
          <a:p>
            <a:r>
              <a:rPr lang="en-US" sz="4000" dirty="0" err="1" smtClean="0"/>
              <a:t>cos</a:t>
            </a:r>
            <a:r>
              <a:rPr lang="en-US" sz="4000" dirty="0" smtClean="0"/>
              <a:t>(180-40)</a:t>
            </a:r>
            <a:endParaRPr lang="en-US" sz="4000" dirty="0"/>
          </a:p>
        </p:txBody>
      </p:sp>
      <p:sp>
        <p:nvSpPr>
          <p:cNvPr id="2" name="TextBox 1"/>
          <p:cNvSpPr txBox="1"/>
          <p:nvPr/>
        </p:nvSpPr>
        <p:spPr>
          <a:xfrm>
            <a:off x="1245200" y="3401226"/>
            <a:ext cx="6950215" cy="523220"/>
          </a:xfrm>
          <a:prstGeom prst="rect">
            <a:avLst/>
          </a:prstGeom>
          <a:noFill/>
        </p:spPr>
        <p:txBody>
          <a:bodyPr wrap="square" rtlCol="0">
            <a:spAutoFit/>
          </a:bodyPr>
          <a:lstStyle/>
          <a:p>
            <a:r>
              <a:rPr lang="en-US" sz="2800" dirty="0" smtClean="0"/>
              <a:t>sin(40)	-sin(40)	</a:t>
            </a:r>
            <a:r>
              <a:rPr lang="en-US" sz="2800" dirty="0" err="1" smtClean="0"/>
              <a:t>cos</a:t>
            </a:r>
            <a:r>
              <a:rPr lang="en-US" sz="2800" dirty="0" smtClean="0"/>
              <a:t>(40)	-</a:t>
            </a:r>
            <a:r>
              <a:rPr lang="en-US" sz="2800" dirty="0" err="1" smtClean="0"/>
              <a:t>cos</a:t>
            </a:r>
            <a:r>
              <a:rPr lang="en-US" sz="2800" dirty="0" smtClean="0"/>
              <a:t>(40)</a:t>
            </a:r>
            <a:endParaRPr lang="en-US" sz="2800" dirty="0"/>
          </a:p>
        </p:txBody>
      </p:sp>
    </p:spTree>
    <p:extLst>
      <p:ext uri="{BB962C8B-B14F-4D97-AF65-F5344CB8AC3E}">
        <p14:creationId xmlns:p14="http://schemas.microsoft.com/office/powerpoint/2010/main" val="42376167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Sufficient Set of Rules</a:t>
            </a:r>
            <a:endParaRPr lang="en-US" dirty="0"/>
          </a:p>
        </p:txBody>
      </p:sp>
      <p:sp>
        <p:nvSpPr>
          <p:cNvPr id="3" name="Content Placeholder 2"/>
          <p:cNvSpPr>
            <a:spLocks noGrp="1"/>
          </p:cNvSpPr>
          <p:nvPr>
            <p:ph idx="1"/>
          </p:nvPr>
        </p:nvSpPr>
        <p:spPr/>
        <p:txBody>
          <a:bodyPr/>
          <a:lstStyle/>
          <a:p>
            <a:r>
              <a:rPr lang="en-US" dirty="0" smtClean="0"/>
              <a:t>sin(x</a:t>
            </a:r>
            <a:r>
              <a:rPr lang="en-US" dirty="0" smtClean="0">
                <a:cs typeface="Times New Roman"/>
              </a:rPr>
              <a:t>±180</a:t>
            </a:r>
            <a:r>
              <a:rPr lang="en-US" dirty="0">
                <a:cs typeface="Times New Roman"/>
              </a:rPr>
              <a:t>) = -sin(x)</a:t>
            </a:r>
          </a:p>
          <a:p>
            <a:r>
              <a:rPr lang="en-US" dirty="0" err="1" smtClean="0"/>
              <a:t>cos</a:t>
            </a:r>
            <a:r>
              <a:rPr lang="en-US" dirty="0" smtClean="0"/>
              <a:t>(x</a:t>
            </a:r>
            <a:r>
              <a:rPr lang="en-US" dirty="0" smtClean="0">
                <a:cs typeface="Times New Roman"/>
              </a:rPr>
              <a:t>±180</a:t>
            </a:r>
            <a:r>
              <a:rPr lang="en-US" dirty="0">
                <a:cs typeface="Times New Roman"/>
              </a:rPr>
              <a:t>) = </a:t>
            </a:r>
            <a:r>
              <a:rPr lang="en-US" dirty="0" smtClean="0">
                <a:cs typeface="Times New Roman"/>
              </a:rPr>
              <a:t>-</a:t>
            </a:r>
            <a:r>
              <a:rPr lang="en-US" dirty="0" err="1" smtClean="0">
                <a:cs typeface="Times New Roman"/>
              </a:rPr>
              <a:t>cos</a:t>
            </a:r>
            <a:r>
              <a:rPr lang="en-US" dirty="0" smtClean="0">
                <a:cs typeface="Times New Roman"/>
              </a:rPr>
              <a:t>(x)</a:t>
            </a:r>
          </a:p>
          <a:p>
            <a:r>
              <a:rPr lang="en-US" dirty="0"/>
              <a:t>sin(-x) = -sin(x)</a:t>
            </a:r>
          </a:p>
          <a:p>
            <a:r>
              <a:rPr lang="en-US" dirty="0" err="1"/>
              <a:t>cos</a:t>
            </a:r>
            <a:r>
              <a:rPr lang="en-US" dirty="0"/>
              <a:t>(-x) = </a:t>
            </a:r>
            <a:r>
              <a:rPr lang="en-US" dirty="0" err="1"/>
              <a:t>cos</a:t>
            </a:r>
            <a:r>
              <a:rPr lang="en-US" dirty="0"/>
              <a:t>(x</a:t>
            </a:r>
            <a:r>
              <a:rPr lang="en-US" dirty="0" smtClean="0"/>
              <a:t>)</a:t>
            </a:r>
            <a:endParaRPr lang="en-US" dirty="0" smtClean="0">
              <a:cs typeface="Times New Roman"/>
            </a:endParaRPr>
          </a:p>
          <a:p>
            <a:r>
              <a:rPr lang="en-US" dirty="0" smtClean="0">
                <a:cs typeface="Times New Roman"/>
              </a:rPr>
              <a:t>sin(90-x)=</a:t>
            </a:r>
            <a:r>
              <a:rPr lang="en-US" dirty="0" err="1" smtClean="0">
                <a:cs typeface="Times New Roman"/>
              </a:rPr>
              <a:t>cos</a:t>
            </a:r>
            <a:r>
              <a:rPr lang="en-US" dirty="0" smtClean="0">
                <a:cs typeface="Times New Roman"/>
              </a:rPr>
              <a:t>(x</a:t>
            </a:r>
            <a:r>
              <a:rPr lang="en-US" dirty="0" smtClean="0">
                <a:cs typeface="Times New Roman"/>
              </a:rPr>
              <a:t>)</a:t>
            </a:r>
          </a:p>
          <a:p>
            <a:r>
              <a:rPr lang="en-US" dirty="0" smtClean="0">
                <a:cs typeface="Times New Roman"/>
              </a:rPr>
              <a:t>plus </a:t>
            </a:r>
            <a:r>
              <a:rPr lang="en-US" dirty="0" smtClean="0">
                <a:cs typeface="Times New Roman"/>
              </a:rPr>
              <a:t>some very simple algebra</a:t>
            </a:r>
          </a:p>
        </p:txBody>
      </p:sp>
    </p:spTree>
    <p:extLst>
      <p:ext uri="{BB962C8B-B14F-4D97-AF65-F5344CB8AC3E}">
        <p14:creationId xmlns:p14="http://schemas.microsoft.com/office/powerpoint/2010/main" val="32393093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6286632" y="2324028"/>
            <a:ext cx="2607733" cy="1732473"/>
            <a:chOff x="4339916" y="3599374"/>
            <a:chExt cx="2607733" cy="1732473"/>
          </a:xfrm>
        </p:grpSpPr>
        <p:cxnSp>
          <p:nvCxnSpPr>
            <p:cNvPr id="13" name="Curved Connector 12"/>
            <p:cNvCxnSpPr>
              <a:cxnSpLocks noChangeAspect="1"/>
            </p:cNvCxnSpPr>
            <p:nvPr/>
          </p:nvCxnSpPr>
          <p:spPr>
            <a:xfrm rot="13500000" flipH="1">
              <a:off x="4814040" y="3719963"/>
              <a:ext cx="1611884" cy="1611884"/>
            </a:xfrm>
            <a:prstGeom prst="curvedConnector3">
              <a:avLst>
                <a:gd name="adj1" fmla="val 50000"/>
              </a:avLst>
            </a:prstGeom>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rot="10800000" flipH="1" flipV="1">
              <a:off x="4339916" y="4531132"/>
              <a:ext cx="2607733" cy="1588"/>
            </a:xfrm>
            <a:prstGeom prst="straightConnector1">
              <a:avLst/>
            </a:prstGeom>
            <a:ln w="38100">
              <a:solidFill>
                <a:schemeClr val="tx1"/>
              </a:solidFill>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rot="5400000" flipH="1" flipV="1">
              <a:off x="4771715" y="4419850"/>
              <a:ext cx="1642539" cy="1587"/>
            </a:xfrm>
            <a:prstGeom prst="straightConnector1">
              <a:avLst/>
            </a:prstGeom>
            <a:ln w="38100">
              <a:solidFill>
                <a:schemeClr val="tx1"/>
              </a:solidFill>
              <a:tailEnd type="triangle" w="lg" len="lg"/>
            </a:ln>
            <a:effectLst/>
          </p:spPr>
          <p:style>
            <a:lnRef idx="2">
              <a:schemeClr val="accent1"/>
            </a:lnRef>
            <a:fillRef idx="0">
              <a:schemeClr val="accent1"/>
            </a:fillRef>
            <a:effectRef idx="1">
              <a:schemeClr val="accent1"/>
            </a:effectRef>
            <a:fontRef idx="minor">
              <a:schemeClr val="tx1"/>
            </a:fontRef>
          </p:style>
        </p:cxnSp>
      </p:grpSp>
      <p:grpSp>
        <p:nvGrpSpPr>
          <p:cNvPr id="8" name="Group 7"/>
          <p:cNvGrpSpPr/>
          <p:nvPr/>
        </p:nvGrpSpPr>
        <p:grpSpPr>
          <a:xfrm>
            <a:off x="4292728" y="3553398"/>
            <a:ext cx="2079628" cy="2079628"/>
            <a:chOff x="6655198" y="2067498"/>
            <a:chExt cx="2079628" cy="2079628"/>
          </a:xfrm>
        </p:grpSpPr>
        <p:sp>
          <p:nvSpPr>
            <p:cNvPr id="19" name="Oval 18"/>
            <p:cNvSpPr/>
            <p:nvPr/>
          </p:nvSpPr>
          <p:spPr>
            <a:xfrm>
              <a:off x="6909984" y="2419930"/>
              <a:ext cx="1540933" cy="1540933"/>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0" name="Straight Arrow Connector 19"/>
            <p:cNvCxnSpPr/>
            <p:nvPr/>
          </p:nvCxnSpPr>
          <p:spPr>
            <a:xfrm>
              <a:off x="6655198" y="3223786"/>
              <a:ext cx="2079628" cy="1588"/>
            </a:xfrm>
            <a:prstGeom prst="straightConnector1">
              <a:avLst/>
            </a:prstGeom>
            <a:ln w="38100">
              <a:solidFill>
                <a:schemeClr val="tx1"/>
              </a:solidFill>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rot="16200000">
              <a:off x="6654404" y="3106518"/>
              <a:ext cx="2079628" cy="1588"/>
            </a:xfrm>
            <a:prstGeom prst="straightConnector1">
              <a:avLst/>
            </a:prstGeom>
            <a:ln w="38100">
              <a:solidFill>
                <a:schemeClr val="tx1"/>
              </a:solidFill>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9" name="Straight Connector 28"/>
            <p:cNvCxnSpPr>
              <a:endCxn id="19" idx="7"/>
            </p:cNvCxnSpPr>
            <p:nvPr/>
          </p:nvCxnSpPr>
          <p:spPr>
            <a:xfrm rot="5400000" flipH="1" flipV="1">
              <a:off x="7665095" y="2673924"/>
              <a:ext cx="588487" cy="531829"/>
            </a:xfrm>
            <a:prstGeom prst="line">
              <a:avLst/>
            </a:prstGeom>
          </p:spPr>
          <p:style>
            <a:lnRef idx="2">
              <a:schemeClr val="accent1"/>
            </a:lnRef>
            <a:fillRef idx="0">
              <a:schemeClr val="accent1"/>
            </a:fillRef>
            <a:effectRef idx="1">
              <a:schemeClr val="accent1"/>
            </a:effectRef>
            <a:fontRef idx="minor">
              <a:schemeClr val="tx1"/>
            </a:fontRef>
          </p:style>
        </p:cxnSp>
      </p:grpSp>
      <p:sp>
        <p:nvSpPr>
          <p:cNvPr id="30" name="Right Triangle 29"/>
          <p:cNvSpPr/>
          <p:nvPr/>
        </p:nvSpPr>
        <p:spPr>
          <a:xfrm rot="16200000">
            <a:off x="4768555" y="2143411"/>
            <a:ext cx="1127974" cy="976850"/>
          </a:xfrm>
          <a:prstGeom prst="r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TextBox 30"/>
          <p:cNvSpPr txBox="1"/>
          <p:nvPr/>
        </p:nvSpPr>
        <p:spPr>
          <a:xfrm>
            <a:off x="5374748" y="1255338"/>
            <a:ext cx="3589867" cy="584776"/>
          </a:xfrm>
          <a:prstGeom prst="rect">
            <a:avLst/>
          </a:prstGeom>
          <a:noFill/>
        </p:spPr>
        <p:txBody>
          <a:bodyPr wrap="square" rtlCol="0">
            <a:spAutoFit/>
          </a:bodyPr>
          <a:lstStyle/>
          <a:p>
            <a:r>
              <a:rPr lang="en-US" sz="3200" dirty="0"/>
              <a:t>sin(90–x) = </a:t>
            </a:r>
            <a:r>
              <a:rPr lang="en-US" sz="3200" dirty="0" err="1"/>
              <a:t>cos</a:t>
            </a:r>
            <a:r>
              <a:rPr lang="en-US" sz="3200" dirty="0"/>
              <a:t>(x)</a:t>
            </a:r>
          </a:p>
        </p:txBody>
      </p:sp>
      <p:sp>
        <p:nvSpPr>
          <p:cNvPr id="32" name="TextBox 31"/>
          <p:cNvSpPr txBox="1"/>
          <p:nvPr/>
        </p:nvSpPr>
        <p:spPr>
          <a:xfrm>
            <a:off x="6426923" y="4599503"/>
            <a:ext cx="2624668" cy="1077218"/>
          </a:xfrm>
          <a:prstGeom prst="rect">
            <a:avLst/>
          </a:prstGeom>
          <a:noFill/>
        </p:spPr>
        <p:txBody>
          <a:bodyPr wrap="square" rtlCol="0">
            <a:spAutoFit/>
          </a:bodyPr>
          <a:lstStyle/>
          <a:p>
            <a:r>
              <a:rPr lang="en-US" sz="3200" b="1" dirty="0"/>
              <a:t>A</a:t>
            </a:r>
            <a:r>
              <a:rPr lang="en-US" sz="3200" dirty="0"/>
              <a:t>ll </a:t>
            </a:r>
            <a:r>
              <a:rPr lang="en-US" sz="3200" b="1" dirty="0"/>
              <a:t>S</a:t>
            </a:r>
            <a:r>
              <a:rPr lang="en-US" sz="3200" dirty="0"/>
              <a:t>tudents </a:t>
            </a:r>
            <a:r>
              <a:rPr lang="en-US" sz="3200" b="1" dirty="0"/>
              <a:t>T</a:t>
            </a:r>
            <a:r>
              <a:rPr lang="en-US" sz="3200" dirty="0"/>
              <a:t>ake </a:t>
            </a:r>
            <a:r>
              <a:rPr lang="en-US" sz="3200" b="1" dirty="0"/>
              <a:t>C</a:t>
            </a:r>
            <a:r>
              <a:rPr lang="en-US" sz="3200" dirty="0"/>
              <a:t>alculus</a:t>
            </a:r>
          </a:p>
        </p:txBody>
      </p:sp>
      <p:sp>
        <p:nvSpPr>
          <p:cNvPr id="43" name="TextBox 42"/>
          <p:cNvSpPr txBox="1"/>
          <p:nvPr/>
        </p:nvSpPr>
        <p:spPr>
          <a:xfrm>
            <a:off x="306505" y="407824"/>
            <a:ext cx="7389000" cy="646331"/>
          </a:xfrm>
          <a:prstGeom prst="rect">
            <a:avLst/>
          </a:prstGeom>
          <a:noFill/>
        </p:spPr>
        <p:txBody>
          <a:bodyPr wrap="square" rtlCol="0">
            <a:spAutoFit/>
          </a:bodyPr>
          <a:lstStyle/>
          <a:p>
            <a:r>
              <a:rPr lang="en-US" sz="3600" dirty="0"/>
              <a:t>How often did </a:t>
            </a:r>
            <a:r>
              <a:rPr lang="en-US" sz="3600" dirty="0" smtClean="0"/>
              <a:t>you </a:t>
            </a:r>
            <a:r>
              <a:rPr lang="en-US" sz="3600" dirty="0"/>
              <a:t>______ ?</a:t>
            </a:r>
          </a:p>
        </p:txBody>
      </p:sp>
      <p:sp>
        <p:nvSpPr>
          <p:cNvPr id="44" name="TextBox 43"/>
          <p:cNvSpPr txBox="1"/>
          <p:nvPr/>
        </p:nvSpPr>
        <p:spPr>
          <a:xfrm>
            <a:off x="2581260" y="4929902"/>
            <a:ext cx="1419745" cy="1631216"/>
          </a:xfrm>
          <a:prstGeom prst="rect">
            <a:avLst/>
          </a:prstGeom>
          <a:noFill/>
          <a:ln>
            <a:solidFill>
              <a:srgbClr val="C00000"/>
            </a:solidFill>
          </a:ln>
        </p:spPr>
        <p:txBody>
          <a:bodyPr wrap="square" rtlCol="0">
            <a:spAutoFit/>
          </a:bodyPr>
          <a:lstStyle/>
          <a:p>
            <a:r>
              <a:rPr lang="en-US" sz="2000" dirty="0" smtClean="0"/>
              <a:t>Never</a:t>
            </a:r>
          </a:p>
          <a:p>
            <a:r>
              <a:rPr lang="en-US" sz="2000" dirty="0" smtClean="0"/>
              <a:t>Rarely  </a:t>
            </a:r>
            <a:r>
              <a:rPr lang="en-US" sz="2000" dirty="0"/>
              <a:t>	</a:t>
            </a:r>
            <a:r>
              <a:rPr lang="en-US" sz="2000" dirty="0" smtClean="0"/>
              <a:t>   </a:t>
            </a:r>
          </a:p>
          <a:p>
            <a:r>
              <a:rPr lang="en-US" sz="2000" dirty="0" smtClean="0"/>
              <a:t>Sometimes          </a:t>
            </a:r>
          </a:p>
          <a:p>
            <a:r>
              <a:rPr lang="en-US" sz="2000" dirty="0" smtClean="0"/>
              <a:t>Often</a:t>
            </a:r>
            <a:r>
              <a:rPr lang="en-US" sz="2000" dirty="0"/>
              <a:t>	</a:t>
            </a:r>
            <a:endParaRPr lang="en-US" sz="2000" dirty="0" smtClean="0"/>
          </a:p>
          <a:p>
            <a:r>
              <a:rPr lang="en-US" sz="2000" dirty="0" smtClean="0"/>
              <a:t>Always</a:t>
            </a:r>
            <a:endParaRPr lang="en-US" sz="2000" dirty="0"/>
          </a:p>
        </p:txBody>
      </p:sp>
      <p:sp>
        <p:nvSpPr>
          <p:cNvPr id="5" name="Content Placeholder 4"/>
          <p:cNvSpPr>
            <a:spLocks noGrp="1"/>
          </p:cNvSpPr>
          <p:nvPr>
            <p:ph sz="half" idx="2"/>
          </p:nvPr>
        </p:nvSpPr>
        <p:spPr>
          <a:xfrm>
            <a:off x="447122" y="1317357"/>
            <a:ext cx="4040188" cy="3756934"/>
          </a:xfrm>
        </p:spPr>
        <p:txBody>
          <a:bodyPr>
            <a:normAutofit lnSpcReduction="10000"/>
          </a:bodyPr>
          <a:lstStyle/>
          <a:p>
            <a:r>
              <a:rPr lang="en-US" sz="2800" dirty="0" smtClean="0"/>
              <a:t>use rules or formulas</a:t>
            </a:r>
          </a:p>
          <a:p>
            <a:r>
              <a:rPr lang="en-US" sz="2800" dirty="0" smtClean="0"/>
              <a:t>visualize a right triangle</a:t>
            </a:r>
          </a:p>
          <a:p>
            <a:r>
              <a:rPr lang="en-US" sz="2800" dirty="0" smtClean="0"/>
              <a:t>visualize the sine and cosine functions as waves</a:t>
            </a:r>
          </a:p>
          <a:p>
            <a:r>
              <a:rPr lang="en-US" sz="2800" dirty="0" smtClean="0"/>
              <a:t>visualize a unit circle</a:t>
            </a:r>
          </a:p>
          <a:p>
            <a:r>
              <a:rPr lang="en-US" sz="2800" dirty="0" smtClean="0"/>
              <a:t>use a mnemonic</a:t>
            </a:r>
          </a:p>
          <a:p>
            <a:r>
              <a:rPr lang="en-US" sz="2800" dirty="0" smtClean="0"/>
              <a:t>other</a:t>
            </a:r>
          </a:p>
          <a:p>
            <a:endParaRPr lang="en-US" dirty="0" smtClean="0"/>
          </a:p>
          <a:p>
            <a:endParaRPr lang="en-US" dirty="0"/>
          </a:p>
        </p:txBody>
      </p:sp>
    </p:spTree>
    <p:extLst>
      <p:ext uri="{BB962C8B-B14F-4D97-AF65-F5344CB8AC3E}">
        <p14:creationId xmlns:p14="http://schemas.microsoft.com/office/powerpoint/2010/main" val="1790476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p:bldP spid="32" grpId="0"/>
      <p:bldP spid="4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a:t>
            </a:r>
            <a:r>
              <a:rPr lang="en-US" dirty="0" smtClean="0"/>
              <a:t> </a:t>
            </a:r>
            <a:r>
              <a:rPr lang="en-US" dirty="0" smtClean="0"/>
              <a:t>Report Results</a:t>
            </a:r>
            <a:endParaRPr lang="en-US" dirty="0"/>
          </a:p>
        </p:txBody>
      </p:sp>
      <p:pic>
        <p:nvPicPr>
          <p:cNvPr id="7170" name="Picture 2" descr="C:\Users\jlmcc.WIN\Desktop\ToDo\StuffFromKevin\use.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065"/>
          <a:stretch/>
        </p:blipFill>
        <p:spPr bwMode="auto">
          <a:xfrm>
            <a:off x="837296" y="1469877"/>
            <a:ext cx="6913328" cy="49223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20389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Accuracy by Reported Circle Use</a:t>
            </a:r>
            <a:endParaRPr lang="en-US" dirty="0"/>
          </a:p>
        </p:txBody>
      </p:sp>
      <p:pic>
        <p:nvPicPr>
          <p:cNvPr id="8195" name="Picture 3" descr="C:\Users\jlmcc.WIN\Desktop\ToDo\StuffFromKevin\circleacc.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5549" y="1136261"/>
            <a:ext cx="7678233" cy="5758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19660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689" y="146451"/>
            <a:ext cx="8229600" cy="1143000"/>
          </a:xfrm>
          <a:ln w="19050">
            <a:solidFill>
              <a:schemeClr val="tx1"/>
            </a:solidFill>
          </a:ln>
        </p:spPr>
        <p:txBody>
          <a:bodyPr>
            <a:normAutofit fontScale="90000"/>
          </a:bodyPr>
          <a:lstStyle/>
          <a:p>
            <a:r>
              <a:rPr lang="en-US" dirty="0" smtClean="0"/>
              <a:t>sin(-x+0) and </a:t>
            </a:r>
            <a:r>
              <a:rPr lang="en-US" dirty="0" err="1" smtClean="0"/>
              <a:t>cos</a:t>
            </a:r>
            <a:r>
              <a:rPr lang="en-US" dirty="0" smtClean="0"/>
              <a:t>(-x+0)</a:t>
            </a:r>
            <a:br>
              <a:rPr lang="en-US" dirty="0" smtClean="0"/>
            </a:br>
            <a:r>
              <a:rPr lang="en-US" dirty="0" smtClean="0"/>
              <a:t>by reported circle use</a:t>
            </a:r>
            <a:endParaRPr lang="en-US" dirty="0"/>
          </a:p>
        </p:txBody>
      </p:sp>
      <p:pic>
        <p:nvPicPr>
          <p:cNvPr id="4" name="Picture 2" descr="C:\Users\jlmcc.WIN\Desktop\ToDo\StuffFromKevin\patternnegco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0517" y="1367327"/>
            <a:ext cx="6861944" cy="514645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7180628" y="3637180"/>
            <a:ext cx="649480" cy="6067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7418717" y="2113472"/>
            <a:ext cx="537327" cy="461665"/>
          </a:xfrm>
          <a:prstGeom prst="rect">
            <a:avLst/>
          </a:prstGeom>
          <a:noFill/>
        </p:spPr>
        <p:txBody>
          <a:bodyPr wrap="none" rtlCol="0">
            <a:spAutoFit/>
          </a:bodyPr>
          <a:lstStyle/>
          <a:p>
            <a:r>
              <a:rPr lang="en-US" sz="2400" dirty="0" smtClean="0"/>
              <a:t>sin</a:t>
            </a:r>
            <a:endParaRPr lang="en-US" sz="2400" dirty="0"/>
          </a:p>
        </p:txBody>
      </p:sp>
      <p:sp>
        <p:nvSpPr>
          <p:cNvPr id="7" name="TextBox 6"/>
          <p:cNvSpPr txBox="1"/>
          <p:nvPr/>
        </p:nvSpPr>
        <p:spPr>
          <a:xfrm>
            <a:off x="7418717" y="4410682"/>
            <a:ext cx="594073" cy="461665"/>
          </a:xfrm>
          <a:prstGeom prst="rect">
            <a:avLst/>
          </a:prstGeom>
          <a:noFill/>
        </p:spPr>
        <p:txBody>
          <a:bodyPr wrap="none" rtlCol="0">
            <a:spAutoFit/>
          </a:bodyPr>
          <a:lstStyle/>
          <a:p>
            <a:r>
              <a:rPr lang="en-US" sz="2400" dirty="0" err="1" smtClean="0"/>
              <a:t>cos</a:t>
            </a:r>
            <a:endParaRPr lang="en-US" sz="2400" dirty="0"/>
          </a:p>
        </p:txBody>
      </p:sp>
    </p:spTree>
    <p:extLst>
      <p:ext uri="{BB962C8B-B14F-4D97-AF65-F5344CB8AC3E}">
        <p14:creationId xmlns:p14="http://schemas.microsoft.com/office/powerpoint/2010/main" val="34815594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err="1" smtClean="0"/>
              <a:t>cos</a:t>
            </a:r>
            <a:r>
              <a:rPr lang="en-US" dirty="0" smtClean="0"/>
              <a:t>(70)</a:t>
            </a:r>
            <a:endParaRPr lang="en-US" dirty="0"/>
          </a:p>
        </p:txBody>
      </p:sp>
      <p:sp>
        <p:nvSpPr>
          <p:cNvPr id="8" name="Oval 7"/>
          <p:cNvSpPr/>
          <p:nvPr/>
        </p:nvSpPr>
        <p:spPr>
          <a:xfrm>
            <a:off x="3124200" y="2362200"/>
            <a:ext cx="2821772" cy="2821772"/>
          </a:xfrm>
          <a:prstGeom prst="ellipse">
            <a:avLst/>
          </a:prstGeom>
          <a:noFill/>
          <a:ln w="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Arrow Connector 8"/>
          <p:cNvCxnSpPr/>
          <p:nvPr/>
        </p:nvCxnSpPr>
        <p:spPr>
          <a:xfrm flipV="1">
            <a:off x="2608698" y="3751715"/>
            <a:ext cx="3808236" cy="1320"/>
          </a:xfrm>
          <a:prstGeom prst="straightConnector1">
            <a:avLst/>
          </a:prstGeom>
          <a:ln w="38100">
            <a:solidFill>
              <a:schemeClr val="tx1"/>
            </a:solidFill>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rot="5400000" flipH="1" flipV="1">
            <a:off x="2626977" y="3776993"/>
            <a:ext cx="3808286" cy="2908"/>
          </a:xfrm>
          <a:prstGeom prst="straightConnector1">
            <a:avLst/>
          </a:prstGeom>
          <a:ln w="38100">
            <a:solidFill>
              <a:schemeClr val="tx1"/>
            </a:solidFill>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5022060" y="2456315"/>
            <a:ext cx="1588" cy="1317132"/>
          </a:xfrm>
          <a:prstGeom prst="line">
            <a:avLst/>
          </a:prstGeom>
          <a:ln>
            <a:solidFill>
              <a:srgbClr val="00B050"/>
            </a:solidFill>
            <a:prstDash val="dash"/>
          </a:ln>
        </p:spPr>
        <p:style>
          <a:lnRef idx="2">
            <a:schemeClr val="accent1"/>
          </a:lnRef>
          <a:fillRef idx="0">
            <a:schemeClr val="accent1"/>
          </a:fillRef>
          <a:effectRef idx="1">
            <a:schemeClr val="accent1"/>
          </a:effectRef>
          <a:fontRef idx="minor">
            <a:schemeClr val="tx1"/>
          </a:fontRef>
        </p:style>
      </p:cxnSp>
      <p:grpSp>
        <p:nvGrpSpPr>
          <p:cNvPr id="33" name="Group 32"/>
          <p:cNvGrpSpPr/>
          <p:nvPr/>
        </p:nvGrpSpPr>
        <p:grpSpPr>
          <a:xfrm>
            <a:off x="3133888" y="3751715"/>
            <a:ext cx="2804160" cy="0"/>
            <a:chOff x="838200" y="4800600"/>
            <a:chExt cx="2804160" cy="0"/>
          </a:xfrm>
        </p:grpSpPr>
        <p:cxnSp>
          <p:nvCxnSpPr>
            <p:cNvPr id="11" name="Straight Connector 10"/>
            <p:cNvCxnSpPr/>
            <p:nvPr/>
          </p:nvCxnSpPr>
          <p:spPr>
            <a:xfrm>
              <a:off x="2270760" y="4800600"/>
              <a:ext cx="1371600" cy="0"/>
            </a:xfrm>
            <a:prstGeom prst="line">
              <a:avLst/>
            </a:prstGeom>
            <a:effectLst>
              <a:outerShdw blurRad="40000" dist="2159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838200" y="4800600"/>
              <a:ext cx="1371600" cy="0"/>
            </a:xfrm>
            <a:prstGeom prst="line">
              <a:avLst/>
            </a:prstGeom>
            <a:ln>
              <a:solidFill>
                <a:schemeClr val="accent2">
                  <a:alpha val="0"/>
                </a:schemeClr>
              </a:solidFill>
            </a:ln>
          </p:spPr>
          <p:style>
            <a:lnRef idx="2">
              <a:schemeClr val="accent1"/>
            </a:lnRef>
            <a:fillRef idx="0">
              <a:schemeClr val="accent1"/>
            </a:fillRef>
            <a:effectRef idx="1">
              <a:schemeClr val="accent1"/>
            </a:effectRef>
            <a:fontRef idx="minor">
              <a:schemeClr val="tx1"/>
            </a:fontRef>
          </p:style>
        </p:cxnSp>
      </p:grpSp>
      <p:grpSp>
        <p:nvGrpSpPr>
          <p:cNvPr id="43" name="Group 42"/>
          <p:cNvGrpSpPr/>
          <p:nvPr/>
        </p:nvGrpSpPr>
        <p:grpSpPr>
          <a:xfrm>
            <a:off x="3118648" y="3751715"/>
            <a:ext cx="2804160" cy="0"/>
            <a:chOff x="838200" y="4800600"/>
            <a:chExt cx="2804160" cy="0"/>
          </a:xfrm>
        </p:grpSpPr>
        <p:cxnSp>
          <p:nvCxnSpPr>
            <p:cNvPr id="44" name="Straight Connector 43"/>
            <p:cNvCxnSpPr/>
            <p:nvPr/>
          </p:nvCxnSpPr>
          <p:spPr>
            <a:xfrm>
              <a:off x="2270760" y="4800600"/>
              <a:ext cx="1371600" cy="0"/>
            </a:xfrm>
            <a:prstGeom prst="line">
              <a:avLst/>
            </a:prstGeom>
            <a:effectLst>
              <a:outerShdw blurRad="40000" dist="2159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838200" y="4800600"/>
              <a:ext cx="1371600" cy="0"/>
            </a:xfrm>
            <a:prstGeom prst="line">
              <a:avLst/>
            </a:prstGeom>
            <a:ln>
              <a:solidFill>
                <a:schemeClr val="accent2">
                  <a:alpha val="0"/>
                </a:schemeClr>
              </a:solidFill>
            </a:ln>
          </p:spPr>
          <p:style>
            <a:lnRef idx="2">
              <a:schemeClr val="accent1"/>
            </a:lnRef>
            <a:fillRef idx="0">
              <a:schemeClr val="accent1"/>
            </a:fillRef>
            <a:effectRef idx="1">
              <a:schemeClr val="accent1"/>
            </a:effectRef>
            <a:fontRef idx="minor">
              <a:schemeClr val="tx1"/>
            </a:fontRef>
          </p:style>
        </p:cxnSp>
      </p:grpSp>
      <p:cxnSp>
        <p:nvCxnSpPr>
          <p:cNvPr id="48" name="Straight Connector 47"/>
          <p:cNvCxnSpPr/>
          <p:nvPr/>
        </p:nvCxnSpPr>
        <p:spPr>
          <a:xfrm flipH="1">
            <a:off x="4566444" y="3751715"/>
            <a:ext cx="457204" cy="0"/>
          </a:xfrm>
          <a:prstGeom prst="line">
            <a:avLst/>
          </a:prstGeom>
          <a:ln>
            <a:solidFill>
              <a:srgbClr val="FF0000"/>
            </a:solidFill>
            <a:headEnd type="triangle" w="med" len="med"/>
            <a:tailEnd type="none" w="med" len="med"/>
          </a:ln>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8" presetClass="emph" presetSubtype="0" fill="hold" nodeType="clickEffect">
                                  <p:stCondLst>
                                    <p:cond delay="0"/>
                                  </p:stCondLst>
                                  <p:childTnLst>
                                    <p:animRot by="-4200000">
                                      <p:cBhvr>
                                        <p:cTn id="10" dur="3000" fill="hold"/>
                                        <p:tgtEl>
                                          <p:spTgt spid="33"/>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err="1" smtClean="0"/>
              <a:t>cos</a:t>
            </a:r>
            <a:r>
              <a:rPr lang="en-US" dirty="0" smtClean="0"/>
              <a:t>(–70+0)</a:t>
            </a:r>
            <a:endParaRPr lang="en-US" dirty="0"/>
          </a:p>
        </p:txBody>
      </p:sp>
      <p:sp>
        <p:nvSpPr>
          <p:cNvPr id="8" name="Oval 7"/>
          <p:cNvSpPr/>
          <p:nvPr/>
        </p:nvSpPr>
        <p:spPr>
          <a:xfrm>
            <a:off x="3124200" y="2362200"/>
            <a:ext cx="2821772" cy="2821772"/>
          </a:xfrm>
          <a:prstGeom prst="ellipse">
            <a:avLst/>
          </a:prstGeom>
          <a:noFill/>
          <a:ln w="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Arrow Connector 8"/>
          <p:cNvCxnSpPr/>
          <p:nvPr/>
        </p:nvCxnSpPr>
        <p:spPr>
          <a:xfrm flipV="1">
            <a:off x="2608698" y="3751715"/>
            <a:ext cx="3808236" cy="1320"/>
          </a:xfrm>
          <a:prstGeom prst="straightConnector1">
            <a:avLst/>
          </a:prstGeom>
          <a:ln w="38100">
            <a:solidFill>
              <a:schemeClr val="tx1"/>
            </a:solidFill>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rot="5400000" flipH="1" flipV="1">
            <a:off x="2626977" y="3776993"/>
            <a:ext cx="3808286" cy="2908"/>
          </a:xfrm>
          <a:prstGeom prst="straightConnector1">
            <a:avLst/>
          </a:prstGeom>
          <a:ln w="38100">
            <a:solidFill>
              <a:schemeClr val="tx1"/>
            </a:solidFill>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5022060" y="2456315"/>
            <a:ext cx="1588" cy="1317132"/>
          </a:xfrm>
          <a:prstGeom prst="line">
            <a:avLst/>
          </a:prstGeom>
          <a:ln>
            <a:solidFill>
              <a:srgbClr val="00B050"/>
            </a:solidFill>
            <a:prstDash val="dash"/>
          </a:ln>
        </p:spPr>
        <p:style>
          <a:lnRef idx="2">
            <a:schemeClr val="accent1"/>
          </a:lnRef>
          <a:fillRef idx="0">
            <a:schemeClr val="accent1"/>
          </a:fillRef>
          <a:effectRef idx="1">
            <a:schemeClr val="accent1"/>
          </a:effectRef>
          <a:fontRef idx="minor">
            <a:schemeClr val="tx1"/>
          </a:fontRef>
        </p:style>
      </p:cxnSp>
      <p:grpSp>
        <p:nvGrpSpPr>
          <p:cNvPr id="33" name="Group 32"/>
          <p:cNvGrpSpPr/>
          <p:nvPr/>
        </p:nvGrpSpPr>
        <p:grpSpPr>
          <a:xfrm>
            <a:off x="3133888" y="3751715"/>
            <a:ext cx="2804160" cy="0"/>
            <a:chOff x="838200" y="4800600"/>
            <a:chExt cx="2804160" cy="0"/>
          </a:xfrm>
        </p:grpSpPr>
        <p:cxnSp>
          <p:nvCxnSpPr>
            <p:cNvPr id="11" name="Straight Connector 10"/>
            <p:cNvCxnSpPr/>
            <p:nvPr/>
          </p:nvCxnSpPr>
          <p:spPr>
            <a:xfrm>
              <a:off x="2270760" y="4800600"/>
              <a:ext cx="1371600" cy="0"/>
            </a:xfrm>
            <a:prstGeom prst="line">
              <a:avLst/>
            </a:prstGeom>
            <a:effectLst>
              <a:outerShdw blurRad="40000" dist="2159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838200" y="4800600"/>
              <a:ext cx="1371600" cy="0"/>
            </a:xfrm>
            <a:prstGeom prst="line">
              <a:avLst/>
            </a:prstGeom>
            <a:ln>
              <a:solidFill>
                <a:schemeClr val="accent2">
                  <a:alpha val="0"/>
                </a:schemeClr>
              </a:solidFill>
            </a:ln>
          </p:spPr>
          <p:style>
            <a:lnRef idx="2">
              <a:schemeClr val="accent1"/>
            </a:lnRef>
            <a:fillRef idx="0">
              <a:schemeClr val="accent1"/>
            </a:fillRef>
            <a:effectRef idx="1">
              <a:schemeClr val="accent1"/>
            </a:effectRef>
            <a:fontRef idx="minor">
              <a:schemeClr val="tx1"/>
            </a:fontRef>
          </p:style>
        </p:cxnSp>
      </p:grpSp>
      <p:cxnSp>
        <p:nvCxnSpPr>
          <p:cNvPr id="41" name="Straight Connector 40"/>
          <p:cNvCxnSpPr/>
          <p:nvPr/>
        </p:nvCxnSpPr>
        <p:spPr>
          <a:xfrm>
            <a:off x="5023648" y="3806183"/>
            <a:ext cx="1588" cy="1317132"/>
          </a:xfrm>
          <a:prstGeom prst="line">
            <a:avLst/>
          </a:prstGeom>
          <a:ln>
            <a:solidFill>
              <a:srgbClr val="00B050"/>
            </a:solidFill>
            <a:prstDash val="dash"/>
          </a:ln>
        </p:spPr>
        <p:style>
          <a:lnRef idx="2">
            <a:schemeClr val="accent1"/>
          </a:lnRef>
          <a:fillRef idx="0">
            <a:schemeClr val="accent1"/>
          </a:fillRef>
          <a:effectRef idx="1">
            <a:schemeClr val="accent1"/>
          </a:effectRef>
          <a:fontRef idx="minor">
            <a:schemeClr val="tx1"/>
          </a:fontRef>
        </p:style>
      </p:cxnSp>
      <p:grpSp>
        <p:nvGrpSpPr>
          <p:cNvPr id="43" name="Group 42"/>
          <p:cNvGrpSpPr/>
          <p:nvPr/>
        </p:nvGrpSpPr>
        <p:grpSpPr>
          <a:xfrm>
            <a:off x="3118648" y="3751715"/>
            <a:ext cx="2804160" cy="0"/>
            <a:chOff x="838200" y="4800600"/>
            <a:chExt cx="2804160" cy="0"/>
          </a:xfrm>
        </p:grpSpPr>
        <p:cxnSp>
          <p:nvCxnSpPr>
            <p:cNvPr id="44" name="Straight Connector 43"/>
            <p:cNvCxnSpPr/>
            <p:nvPr/>
          </p:nvCxnSpPr>
          <p:spPr>
            <a:xfrm>
              <a:off x="2270760" y="4800600"/>
              <a:ext cx="1371600" cy="0"/>
            </a:xfrm>
            <a:prstGeom prst="line">
              <a:avLst/>
            </a:prstGeom>
            <a:effectLst>
              <a:outerShdw blurRad="40000" dist="2159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838200" y="4800600"/>
              <a:ext cx="1371600" cy="0"/>
            </a:xfrm>
            <a:prstGeom prst="line">
              <a:avLst/>
            </a:prstGeom>
            <a:ln>
              <a:solidFill>
                <a:schemeClr val="accent2">
                  <a:alpha val="0"/>
                </a:schemeClr>
              </a:solidFill>
            </a:ln>
          </p:spPr>
          <p:style>
            <a:lnRef idx="2">
              <a:schemeClr val="accent1"/>
            </a:lnRef>
            <a:fillRef idx="0">
              <a:schemeClr val="accent1"/>
            </a:fillRef>
            <a:effectRef idx="1">
              <a:schemeClr val="accent1"/>
            </a:effectRef>
            <a:fontRef idx="minor">
              <a:schemeClr val="tx1"/>
            </a:fontRef>
          </p:style>
        </p:cxnSp>
      </p:grpSp>
      <p:cxnSp>
        <p:nvCxnSpPr>
          <p:cNvPr id="48" name="Straight Connector 47"/>
          <p:cNvCxnSpPr/>
          <p:nvPr/>
        </p:nvCxnSpPr>
        <p:spPr>
          <a:xfrm flipH="1">
            <a:off x="4566444" y="3751715"/>
            <a:ext cx="457204" cy="0"/>
          </a:xfrm>
          <a:prstGeom prst="line">
            <a:avLst/>
          </a:prstGeom>
          <a:ln>
            <a:solidFill>
              <a:srgbClr val="FF0000"/>
            </a:solidFill>
            <a:headEnd type="triangle" w="med" len="med"/>
            <a:tailEnd type="none" w="med" len="med"/>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14365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4200000">
                                      <p:cBhvr>
                                        <p:cTn id="6" dur="3000" fill="hold"/>
                                        <p:tgtEl>
                                          <p:spTgt spid="43"/>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8" presetClass="emph" presetSubtype="0" fill="hold" nodeType="withEffect">
                                  <p:stCondLst>
                                    <p:cond delay="0"/>
                                  </p:stCondLst>
                                  <p:childTnLst>
                                    <p:animRot by="-4200000">
                                      <p:cBhvr>
                                        <p:cTn id="20" dur="3000" fill="hold"/>
                                        <p:tgtEl>
                                          <p:spTgt spid="33"/>
                                        </p:tgtEl>
                                        <p:attrNameLst>
                                          <p:attrName>r</p:attrName>
                                        </p:attrNameLst>
                                      </p:cBhvr>
                                    </p:animRot>
                                  </p:childTnLst>
                                </p:cTn>
                              </p:par>
                            </p:childTnLst>
                          </p:cTn>
                        </p:par>
                        <p:par>
                          <p:cTn id="21" fill="hold">
                            <p:stCondLst>
                              <p:cond delay="3000"/>
                            </p:stCondLst>
                            <p:childTnLst>
                              <p:par>
                                <p:cTn id="22" presetID="1" presetClass="entr" presetSubtype="0"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It’s not just amount or recency</a:t>
            </a:r>
            <a:endParaRPr lang="en-US" dirty="0"/>
          </a:p>
        </p:txBody>
      </p:sp>
      <p:pic>
        <p:nvPicPr>
          <p:cNvPr id="9218" name="Picture 2" descr="C:\Users\jlmcc.WIN\Desktop\ToDo\StuffFromKevin\controllin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7029" y="1447642"/>
            <a:ext cx="6858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28090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Experiment 2</a:t>
            </a:r>
            <a:endParaRPr lang="en-US" dirty="0"/>
          </a:p>
        </p:txBody>
      </p:sp>
      <p:sp>
        <p:nvSpPr>
          <p:cNvPr id="5" name="Content Placeholder 4"/>
          <p:cNvSpPr>
            <a:spLocks noGrp="1"/>
          </p:cNvSpPr>
          <p:nvPr>
            <p:ph idx="1"/>
          </p:nvPr>
        </p:nvSpPr>
        <p:spPr/>
        <p:txBody>
          <a:bodyPr/>
          <a:lstStyle/>
          <a:p>
            <a:r>
              <a:rPr lang="en-US" dirty="0" smtClean="0"/>
              <a:t>Replicate!</a:t>
            </a:r>
          </a:p>
          <a:p>
            <a:r>
              <a:rPr lang="en-US" dirty="0" smtClean="0"/>
              <a:t>No lesson</a:t>
            </a:r>
          </a:p>
          <a:p>
            <a:r>
              <a:rPr lang="en-US" dirty="0"/>
              <a:t>Find out what they </a:t>
            </a:r>
            <a:r>
              <a:rPr lang="en-US" dirty="0" smtClean="0"/>
              <a:t>had been</a:t>
            </a:r>
            <a:r>
              <a:rPr lang="en-US" dirty="0" smtClean="0"/>
              <a:t> </a:t>
            </a:r>
            <a:r>
              <a:rPr lang="en-US" dirty="0" smtClean="0"/>
              <a:t>taught</a:t>
            </a:r>
          </a:p>
          <a:p>
            <a:r>
              <a:rPr lang="en-US" dirty="0" smtClean="0"/>
              <a:t>Probe strategy problem by problem</a:t>
            </a:r>
          </a:p>
          <a:p>
            <a:r>
              <a:rPr lang="en-US" dirty="0" smtClean="0"/>
              <a:t>Measure reaction </a:t>
            </a:r>
            <a:r>
              <a:rPr lang="en-US" dirty="0"/>
              <a:t>t</a:t>
            </a:r>
            <a:r>
              <a:rPr lang="en-US" dirty="0" smtClean="0"/>
              <a:t>imes</a:t>
            </a:r>
          </a:p>
        </p:txBody>
      </p:sp>
    </p:spTree>
    <p:extLst>
      <p:ext uri="{BB962C8B-B14F-4D97-AF65-F5344CB8AC3E}">
        <p14:creationId xmlns:p14="http://schemas.microsoft.com/office/powerpoint/2010/main" val="857123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Expt</a:t>
            </a:r>
            <a:r>
              <a:rPr lang="en-US" dirty="0" smtClean="0"/>
              <a:t> 2 Results</a:t>
            </a:r>
            <a:endParaRPr lang="en-US" dirty="0"/>
          </a:p>
        </p:txBody>
      </p:sp>
      <p:sp>
        <p:nvSpPr>
          <p:cNvPr id="3" name="Content Placeholder 2"/>
          <p:cNvSpPr>
            <a:spLocks noGrp="1"/>
          </p:cNvSpPr>
          <p:nvPr>
            <p:ph idx="1"/>
          </p:nvPr>
        </p:nvSpPr>
        <p:spPr/>
        <p:txBody>
          <a:bodyPr/>
          <a:lstStyle/>
          <a:p>
            <a:r>
              <a:rPr lang="en-US" dirty="0" smtClean="0"/>
              <a:t>Basic pattern replicates</a:t>
            </a:r>
          </a:p>
          <a:p>
            <a:r>
              <a:rPr lang="en-US" dirty="0" smtClean="0"/>
              <a:t>Performance still depends on unit circle </a:t>
            </a:r>
            <a:r>
              <a:rPr lang="en-US" i="1" dirty="0" smtClean="0"/>
              <a:t>use</a:t>
            </a:r>
            <a:r>
              <a:rPr lang="en-US" dirty="0" smtClean="0"/>
              <a:t> controlling for unit circle </a:t>
            </a:r>
            <a:r>
              <a:rPr lang="en-US" i="1" dirty="0" smtClean="0"/>
              <a:t>exposure</a:t>
            </a:r>
          </a:p>
          <a:p>
            <a:pPr marL="342900" lvl="1" indent="-342900">
              <a:buFont typeface="Arial" pitchFamily="34" charset="0"/>
              <a:buChar char="•"/>
            </a:pPr>
            <a:r>
              <a:rPr lang="en-US" sz="3200" dirty="0"/>
              <a:t>But some self-described ‘unit circle’ users do not do well on </a:t>
            </a:r>
            <a:r>
              <a:rPr lang="en-US" sz="3200" dirty="0" err="1"/>
              <a:t>cos</a:t>
            </a:r>
            <a:r>
              <a:rPr lang="en-US" sz="3200" dirty="0"/>
              <a:t>(-</a:t>
            </a:r>
            <a:r>
              <a:rPr lang="en-US" sz="3200" dirty="0" smtClean="0"/>
              <a:t>x+0) or otherwise</a:t>
            </a:r>
            <a:endParaRPr lang="en-US" sz="3200" dirty="0" smtClean="0"/>
          </a:p>
          <a:p>
            <a:r>
              <a:rPr lang="en-US" dirty="0" smtClean="0"/>
              <a:t>New</a:t>
            </a:r>
            <a:r>
              <a:rPr lang="en-US" dirty="0" smtClean="0"/>
              <a:t> </a:t>
            </a:r>
            <a:r>
              <a:rPr lang="en-US" dirty="0" smtClean="0"/>
              <a:t>findings from RT </a:t>
            </a:r>
            <a:r>
              <a:rPr lang="en-US" dirty="0" smtClean="0"/>
              <a:t>and </a:t>
            </a:r>
            <a:r>
              <a:rPr lang="en-US" dirty="0" smtClean="0"/>
              <a:t>problem-specific </a:t>
            </a:r>
            <a:r>
              <a:rPr lang="en-US" dirty="0" smtClean="0"/>
              <a:t>strategy reports allow a deeper look at these cases</a:t>
            </a:r>
            <a:endParaRPr lang="en-US" dirty="0"/>
          </a:p>
        </p:txBody>
      </p:sp>
    </p:spTree>
    <p:extLst>
      <p:ext uri="{BB962C8B-B14F-4D97-AF65-F5344CB8AC3E}">
        <p14:creationId xmlns:p14="http://schemas.microsoft.com/office/powerpoint/2010/main" val="104217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dirty="0" smtClean="0"/>
              <a:t>General Circle Use, Speed and </a:t>
            </a:r>
            <a:r>
              <a:rPr lang="en-US" sz="3600" dirty="0" err="1" smtClean="0"/>
              <a:t>cos</a:t>
            </a:r>
            <a:r>
              <a:rPr lang="en-US" sz="3600" dirty="0" smtClean="0"/>
              <a:t>(-x+0)</a:t>
            </a:r>
            <a:endParaRPr lang="en-US" sz="36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99716" y="1499787"/>
            <a:ext cx="7144283" cy="5358212"/>
          </a:xfrm>
          <a:prstGeom prst="rect">
            <a:avLst/>
          </a:prstGeom>
        </p:spPr>
      </p:pic>
    </p:spTree>
    <p:extLst>
      <p:ext uri="{BB962C8B-B14F-4D97-AF65-F5344CB8AC3E}">
        <p14:creationId xmlns:p14="http://schemas.microsoft.com/office/powerpoint/2010/main" val="29854469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p:cNvSpPr>
            <a:spLocks noGrp="1"/>
          </p:cNvSpPr>
          <p:nvPr>
            <p:ph type="title"/>
          </p:nvPr>
        </p:nvSpPr>
        <p:spPr/>
        <p:txBody>
          <a:bodyPr>
            <a:normAutofit/>
          </a:bodyPr>
          <a:lstStyle/>
          <a:p>
            <a:r>
              <a:rPr lang="en-US" sz="3600" i="1" dirty="0" smtClean="0"/>
              <a:t>Specific </a:t>
            </a:r>
            <a:r>
              <a:rPr lang="en-US" sz="3600" dirty="0" smtClean="0"/>
              <a:t>Circle Use, Speed and </a:t>
            </a:r>
            <a:r>
              <a:rPr lang="en-US" sz="3600" dirty="0" err="1" smtClean="0"/>
              <a:t>cos</a:t>
            </a:r>
            <a:r>
              <a:rPr lang="en-US" sz="3600" dirty="0" smtClean="0"/>
              <a:t>(-x+0)</a:t>
            </a:r>
            <a:endParaRPr lang="en-US" sz="3600" dirty="0"/>
          </a:p>
        </p:txBody>
      </p:sp>
      <p:pic>
        <p:nvPicPr>
          <p:cNvPr id="10242" name="Picture 2" descr="C:\Users\jlmcc.WIN\Desktop\ToDo\StuffFromKevin\rtlogic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8942" y="1333472"/>
            <a:ext cx="6858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a:off x="3597216" y="5578711"/>
            <a:ext cx="384561" cy="38456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076091" y="1452784"/>
            <a:ext cx="384561" cy="38456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9511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 3</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Can we help participants use the unit circle?</a:t>
            </a:r>
          </a:p>
          <a:p>
            <a:r>
              <a:rPr lang="en-US" dirty="0" smtClean="0"/>
              <a:t>Most said they had been taught it in their classes</a:t>
            </a:r>
          </a:p>
          <a:p>
            <a:r>
              <a:rPr lang="en-US" dirty="0" smtClean="0"/>
              <a:t>In expt. 1, brief lessons half way through</a:t>
            </a:r>
          </a:p>
          <a:p>
            <a:pPr lvl="1"/>
            <a:r>
              <a:rPr lang="en-US" dirty="0" smtClean="0"/>
              <a:t>Rules</a:t>
            </a:r>
          </a:p>
          <a:p>
            <a:pPr lvl="1"/>
            <a:r>
              <a:rPr lang="en-US" dirty="0" smtClean="0"/>
              <a:t>Waves</a:t>
            </a:r>
          </a:p>
          <a:p>
            <a:pPr lvl="1"/>
            <a:r>
              <a:rPr lang="en-US" dirty="0" smtClean="0"/>
              <a:t>But they had little effect</a:t>
            </a:r>
          </a:p>
          <a:p>
            <a:r>
              <a:rPr lang="en-US" dirty="0" smtClean="0"/>
              <a:t>Experiment 3:</a:t>
            </a:r>
          </a:p>
          <a:p>
            <a:pPr lvl="1"/>
            <a:r>
              <a:rPr lang="en-US" dirty="0" smtClean="0"/>
              <a:t>Unit circle </a:t>
            </a:r>
            <a:r>
              <a:rPr lang="en-US" dirty="0"/>
              <a:t>l</a:t>
            </a:r>
            <a:r>
              <a:rPr lang="en-US" dirty="0" smtClean="0"/>
              <a:t>esson</a:t>
            </a:r>
          </a:p>
          <a:p>
            <a:pPr lvl="1"/>
            <a:r>
              <a:rPr lang="en-US" dirty="0" smtClean="0"/>
              <a:t>Rules lesson</a:t>
            </a:r>
          </a:p>
          <a:p>
            <a:pPr lvl="1"/>
            <a:r>
              <a:rPr lang="en-US" dirty="0" smtClean="0"/>
              <a:t>Expt. 2 as no-lesson control</a:t>
            </a:r>
          </a:p>
        </p:txBody>
      </p:sp>
    </p:spTree>
    <p:extLst>
      <p:ext uri="{BB962C8B-B14F-4D97-AF65-F5344CB8AC3E}">
        <p14:creationId xmlns:p14="http://schemas.microsoft.com/office/powerpoint/2010/main" val="4890820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Effect of Unit Circle Lesson by</a:t>
            </a:r>
            <a:br>
              <a:rPr lang="en-US" dirty="0" smtClean="0"/>
            </a:br>
            <a:r>
              <a:rPr lang="en-US" dirty="0" smtClean="0"/>
              <a:t>Pre-Lesson Performance</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87948" y="1709159"/>
            <a:ext cx="4962048" cy="4572000"/>
          </a:xfrm>
          <a:prstGeom prst="rect">
            <a:avLst/>
          </a:prstGeom>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r="4314"/>
          <a:stretch/>
        </p:blipFill>
        <p:spPr>
          <a:xfrm>
            <a:off x="94004" y="1709159"/>
            <a:ext cx="4747989" cy="4572000"/>
          </a:xfrm>
          <a:prstGeom prst="rect">
            <a:avLst/>
          </a:prstGeom>
        </p:spPr>
      </p:pic>
      <p:sp>
        <p:nvSpPr>
          <p:cNvPr id="8" name="Rectangle 7"/>
          <p:cNvSpPr/>
          <p:nvPr/>
        </p:nvSpPr>
        <p:spPr>
          <a:xfrm>
            <a:off x="2467998" y="1820253"/>
            <a:ext cx="2373995" cy="404216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423276" y="1820253"/>
            <a:ext cx="2373995" cy="404216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9496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Effect of Unit Circle Lesson vs. </a:t>
            </a:r>
            <a:br>
              <a:rPr lang="en-US" dirty="0" smtClean="0"/>
            </a:br>
            <a:r>
              <a:rPr lang="en-US" dirty="0" smtClean="0"/>
              <a:t>Rule Lesson</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63999" y="1709159"/>
            <a:ext cx="5080001" cy="4572000"/>
          </a:xfrm>
          <a:prstGeom prst="rect">
            <a:avLst/>
          </a:prstGeom>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r="4314"/>
          <a:stretch/>
        </p:blipFill>
        <p:spPr>
          <a:xfrm>
            <a:off x="94004" y="1709159"/>
            <a:ext cx="4747989" cy="4572000"/>
          </a:xfrm>
          <a:prstGeom prst="rect">
            <a:avLst/>
          </a:prstGeom>
        </p:spPr>
      </p:pic>
    </p:spTree>
    <p:extLst>
      <p:ext uri="{BB962C8B-B14F-4D97-AF65-F5344CB8AC3E}">
        <p14:creationId xmlns:p14="http://schemas.microsoft.com/office/powerpoint/2010/main" val="251661218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p:txBody>
          <a:bodyPr>
            <a:normAutofit lnSpcReduction="10000"/>
          </a:bodyPr>
          <a:lstStyle/>
          <a:p>
            <a:r>
              <a:rPr lang="en-US" dirty="0" smtClean="0"/>
              <a:t>The right visualization strategy can make some problems easy, at least for many</a:t>
            </a:r>
          </a:p>
          <a:p>
            <a:r>
              <a:rPr lang="en-US" dirty="0"/>
              <a:t>But not everyone </a:t>
            </a:r>
            <a:r>
              <a:rPr lang="en-US" dirty="0" smtClean="0"/>
              <a:t>is </a:t>
            </a:r>
            <a:r>
              <a:rPr lang="en-US" dirty="0"/>
              <a:t>a visual </a:t>
            </a:r>
            <a:r>
              <a:rPr lang="en-US" dirty="0" smtClean="0"/>
              <a:t>thinker</a:t>
            </a:r>
          </a:p>
          <a:p>
            <a:r>
              <a:rPr lang="en-US" dirty="0" smtClean="0"/>
              <a:t>Why the unit circle works so well, why rules are so hard needs to be explored</a:t>
            </a:r>
          </a:p>
          <a:p>
            <a:r>
              <a:rPr lang="en-US" dirty="0" smtClean="0"/>
              <a:t>More generally, we want to know:</a:t>
            </a:r>
          </a:p>
          <a:p>
            <a:pPr lvl="1"/>
            <a:r>
              <a:rPr lang="en-US" dirty="0" smtClean="0"/>
              <a:t>Can we help people become visual thinkers?</a:t>
            </a:r>
          </a:p>
          <a:p>
            <a:pPr lvl="1"/>
            <a:r>
              <a:rPr lang="en-US" dirty="0" smtClean="0"/>
              <a:t>Could that make them better mathematicians, scientists and engineers?</a:t>
            </a:r>
          </a:p>
          <a:p>
            <a:pPr marL="0" indent="0">
              <a:buNone/>
            </a:pPr>
            <a:endParaRPr lang="en-US" dirty="0"/>
          </a:p>
        </p:txBody>
      </p:sp>
    </p:spTree>
    <p:extLst>
      <p:ext uri="{BB962C8B-B14F-4D97-AF65-F5344CB8AC3E}">
        <p14:creationId xmlns:p14="http://schemas.microsoft.com/office/powerpoint/2010/main" val="219222605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thinking? What are Symbols?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Perhaps thinking is not always symbolic after all – not even mathematical thinking</a:t>
            </a:r>
          </a:p>
          <a:p>
            <a:endParaRPr lang="en-US" dirty="0" smtClean="0"/>
          </a:p>
          <a:p>
            <a:r>
              <a:rPr lang="en-US" dirty="0" smtClean="0"/>
              <a:t>Perhaps symbols are devices that evoke non-symbolic representations in the mind</a:t>
            </a:r>
          </a:p>
          <a:p>
            <a:pPr lvl="1"/>
            <a:r>
              <a:rPr lang="en-US" dirty="0" smtClean="0"/>
              <a:t>25</a:t>
            </a:r>
          </a:p>
          <a:p>
            <a:pPr lvl="1"/>
            <a:r>
              <a:rPr lang="en-US" dirty="0" err="1" smtClean="0"/>
              <a:t>cos</a:t>
            </a:r>
            <a:r>
              <a:rPr lang="en-US" dirty="0" smtClean="0"/>
              <a:t>(-70)</a:t>
            </a:r>
          </a:p>
          <a:p>
            <a:endParaRPr lang="en-US" dirty="0"/>
          </a:p>
          <a:p>
            <a:r>
              <a:rPr lang="en-US" dirty="0" smtClean="0"/>
              <a:t>And maybe that’s what language comprehension and some other forms of thought are about as well</a:t>
            </a:r>
          </a:p>
        </p:txBody>
      </p:sp>
    </p:spTree>
    <p:extLst>
      <p:ext uri="{BB962C8B-B14F-4D97-AF65-F5344CB8AC3E}">
        <p14:creationId xmlns:p14="http://schemas.microsoft.com/office/powerpoint/2010/main" val="295654018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482</TotalTime>
  <Words>991</Words>
  <Application>Microsoft Office PowerPoint</Application>
  <PresentationFormat>On-screen Show (4:3)</PresentationFormat>
  <Paragraphs>160</Paragraphs>
  <Slides>33</Slides>
  <Notes>6</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Representation of Symbolic Expressions in Mathematics</vt:lpstr>
      <vt:lpstr>Two Questions for Cognitive Science</vt:lpstr>
      <vt:lpstr>A contemporary bit of linguistic structure</vt:lpstr>
      <vt:lpstr>A Brief History</vt:lpstr>
      <vt:lpstr>Herbert Simon, January 1953</vt:lpstr>
      <vt:lpstr>MacSyma does the Math</vt:lpstr>
      <vt:lpstr>But is human thinking really symbol manipulation?</vt:lpstr>
      <vt:lpstr>My Earlier Research</vt:lpstr>
      <vt:lpstr>But surely mathematical reasoning is symbolic!</vt:lpstr>
      <vt:lpstr>But some did not agree</vt:lpstr>
      <vt:lpstr>The Symbolic Distance Effect</vt:lpstr>
      <vt:lpstr>A Proof of the Pythagorean Theorem</vt:lpstr>
      <vt:lpstr>trigonometry</vt:lpstr>
      <vt:lpstr>PowerPoint Presentation</vt:lpstr>
      <vt:lpstr>The Probes</vt:lpstr>
      <vt:lpstr>PowerPoint Presentation</vt:lpstr>
      <vt:lpstr>A Sufficient Set of Rules</vt:lpstr>
      <vt:lpstr>PowerPoint Presentation</vt:lpstr>
      <vt:lpstr>Self Report Results</vt:lpstr>
      <vt:lpstr>Accuracy by Reported Circle Use</vt:lpstr>
      <vt:lpstr>sin(-x+0) and cos(-x+0) by reported circle use</vt:lpstr>
      <vt:lpstr>cos(70)</vt:lpstr>
      <vt:lpstr>cos(–70+0)</vt:lpstr>
      <vt:lpstr>It’s not just amount or recency</vt:lpstr>
      <vt:lpstr>Experiment 2</vt:lpstr>
      <vt:lpstr>Expt 2 Results</vt:lpstr>
      <vt:lpstr>General Circle Use, Speed and cos(-x+0)</vt:lpstr>
      <vt:lpstr>Specific Circle Use, Speed and cos(-x+0)</vt:lpstr>
      <vt:lpstr>Experiment 3</vt:lpstr>
      <vt:lpstr>Effect of Unit Circle Lesson by Pre-Lesson Performance</vt:lpstr>
      <vt:lpstr>Effect of Unit Circle Lesson vs.  Rule Lesson</vt:lpstr>
      <vt:lpstr>Discussion</vt:lpstr>
      <vt:lpstr>What is thinking? What are Symbols?</vt:lpstr>
    </vt:vector>
  </TitlesOfParts>
  <Company>Stanford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func(±k±180)</dc:title>
  <dc:creator>Stanford University</dc:creator>
  <cp:lastModifiedBy>jlmcc</cp:lastModifiedBy>
  <cp:revision>10</cp:revision>
  <dcterms:created xsi:type="dcterms:W3CDTF">2012-12-12T21:30:50Z</dcterms:created>
  <dcterms:modified xsi:type="dcterms:W3CDTF">2012-12-13T14:58:07Z</dcterms:modified>
</cp:coreProperties>
</file>