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-78" y="-1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4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5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54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68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93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20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78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32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12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52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5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CCB83-3A75-459D-852A-0C140E934822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4B6E8-2DFA-4E3E-BB87-3E5D7D23E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9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Swets</a:t>
            </a:r>
            <a:r>
              <a:rPr lang="en-US" dirty="0" smtClean="0"/>
              <a:t> et al (1961)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74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continuity in stimulus-induced mental states</a:t>
            </a:r>
          </a:p>
          <a:p>
            <a:r>
              <a:rPr lang="en-US" dirty="0" smtClean="0"/>
              <a:t>variability in these states</a:t>
            </a:r>
          </a:p>
          <a:p>
            <a:r>
              <a:rPr lang="en-US" dirty="0" smtClean="0"/>
              <a:t>sensitivity (d’)</a:t>
            </a:r>
          </a:p>
          <a:p>
            <a:r>
              <a:rPr lang="en-US" dirty="0" smtClean="0"/>
              <a:t>role of prior probability and payoffs</a:t>
            </a:r>
          </a:p>
          <a:p>
            <a:r>
              <a:rPr lang="en-US" dirty="0" smtClean="0"/>
              <a:t>bias, criterion…</a:t>
            </a:r>
          </a:p>
          <a:p>
            <a:r>
              <a:rPr lang="en-US" dirty="0" smtClean="0"/>
              <a:t>Bayesian inference</a:t>
            </a:r>
          </a:p>
          <a:p>
            <a:r>
              <a:rPr lang="en-US" dirty="0"/>
              <a:t>n</a:t>
            </a:r>
            <a:r>
              <a:rPr lang="en-US" dirty="0" smtClean="0"/>
              <a:t>ormative/optimal model, ideal observer</a:t>
            </a:r>
          </a:p>
        </p:txBody>
      </p:sp>
    </p:spTree>
    <p:extLst>
      <p:ext uri="{BB962C8B-B14F-4D97-AF65-F5344CB8AC3E}">
        <p14:creationId xmlns:p14="http://schemas.microsoft.com/office/powerpoint/2010/main" val="3984024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 to get expected ROC given hypothetical underlying distributions?</a:t>
            </a:r>
          </a:p>
          <a:p>
            <a:r>
              <a:rPr lang="en-US" dirty="0" smtClean="0"/>
              <a:t>What is the meaning of the ‘spread’ or ‘variance’, and how does this relate to performance?</a:t>
            </a:r>
          </a:p>
          <a:p>
            <a:r>
              <a:rPr lang="en-US" dirty="0" smtClean="0"/>
              <a:t>What is ‘beta’ exactly and how does it relate to area under curve?</a:t>
            </a:r>
          </a:p>
          <a:p>
            <a:r>
              <a:rPr lang="en-US" dirty="0" smtClean="0"/>
              <a:t>How are ROC curves generated from a rating experiment?</a:t>
            </a:r>
          </a:p>
          <a:p>
            <a:r>
              <a:rPr lang="en-US" dirty="0" smtClean="0"/>
              <a:t>How is the prior and/or placement of the criterion determined by the subject?  Is learning involved?  If so in what way?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56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When do we stay with a theory even if it isn’t a perfect fit and when do we reject it and seek another theory?</a:t>
            </a:r>
          </a:p>
          <a:p>
            <a:r>
              <a:rPr lang="en-US" dirty="0" smtClean="0"/>
              <a:t>How was it that the authors were able to reject the threshold theory even when their own data were and only so-so fit to their own theory?</a:t>
            </a:r>
          </a:p>
          <a:p>
            <a:r>
              <a:rPr lang="en-US" dirty="0" smtClean="0"/>
              <a:t>How do we generalize given the large individual differences in studies such as these?</a:t>
            </a:r>
          </a:p>
          <a:p>
            <a:r>
              <a:rPr lang="en-US" dirty="0" smtClean="0"/>
              <a:t>How do we distinguish between signals lost in noise and signals that decay before they can be reported?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154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over the basic elements of the theory</a:t>
            </a:r>
          </a:p>
          <a:p>
            <a:r>
              <a:rPr lang="en-US" dirty="0" smtClean="0"/>
              <a:t>Generate a hypothetical ROC curve</a:t>
            </a:r>
          </a:p>
          <a:p>
            <a:r>
              <a:rPr lang="en-US" dirty="0" smtClean="0"/>
              <a:t>Consider effect of prior and payoff</a:t>
            </a:r>
          </a:p>
          <a:p>
            <a:r>
              <a:rPr lang="en-US" dirty="0" smtClean="0"/>
              <a:t>Consider effect of unequal variance</a:t>
            </a:r>
          </a:p>
          <a:p>
            <a:r>
              <a:rPr lang="en-US" dirty="0" smtClean="0"/>
              <a:t>Consider the data reported in the experiments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76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Prior p(SN), p(N)</a:t>
            </a:r>
          </a:p>
          <a:p>
            <a:r>
              <a:rPr lang="en-US" dirty="0" smtClean="0"/>
              <a:t>Likelihood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SN</a:t>
            </a:r>
            <a:r>
              <a:rPr lang="en-US" dirty="0" smtClean="0"/>
              <a:t>(x) = p(</a:t>
            </a:r>
            <a:r>
              <a:rPr lang="en-US" dirty="0" err="1" smtClean="0"/>
              <a:t>x|SN</a:t>
            </a:r>
            <a:r>
              <a:rPr lang="en-US" dirty="0" smtClean="0"/>
              <a:t>),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N</a:t>
            </a:r>
            <a:r>
              <a:rPr lang="en-US" dirty="0" smtClean="0"/>
              <a:t>(x) = p(</a:t>
            </a:r>
            <a:r>
              <a:rPr lang="en-US" dirty="0" err="1" smtClean="0"/>
              <a:t>x|N</a:t>
            </a:r>
            <a:r>
              <a:rPr lang="en-US" dirty="0" smtClean="0"/>
              <a:t>)</a:t>
            </a:r>
          </a:p>
          <a:p>
            <a:r>
              <a:rPr lang="en-US" dirty="0" smtClean="0"/>
              <a:t>likelihood ratio =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SN</a:t>
            </a:r>
            <a:r>
              <a:rPr lang="en-US" dirty="0" smtClean="0"/>
              <a:t>(x)/</a:t>
            </a:r>
            <a:r>
              <a:rPr lang="en-US" dirty="0" err="1" smtClean="0"/>
              <a:t>f</a:t>
            </a:r>
            <a:r>
              <a:rPr lang="en-US" baseline="-25000" dirty="0" err="1" smtClean="0"/>
              <a:t>N</a:t>
            </a:r>
            <a:r>
              <a:rPr lang="en-US" dirty="0" smtClean="0"/>
              <a:t>(x)</a:t>
            </a:r>
          </a:p>
          <a:p>
            <a:r>
              <a:rPr lang="en-US" dirty="0" smtClean="0"/>
              <a:t>Posterior p(</a:t>
            </a:r>
            <a:r>
              <a:rPr lang="en-US" dirty="0" err="1" smtClean="0"/>
              <a:t>SN|x</a:t>
            </a:r>
            <a:r>
              <a:rPr lang="en-US" dirty="0" smtClean="0"/>
              <a:t>), p(</a:t>
            </a:r>
            <a:r>
              <a:rPr lang="en-US" dirty="0" err="1" smtClean="0"/>
              <a:t>N|x</a:t>
            </a:r>
            <a:r>
              <a:rPr lang="en-US" dirty="0" smtClean="0"/>
              <a:t>)</a:t>
            </a:r>
          </a:p>
          <a:p>
            <a:r>
              <a:rPr lang="en-US" dirty="0" smtClean="0"/>
              <a:t>Criterion, Beta</a:t>
            </a:r>
          </a:p>
          <a:p>
            <a:r>
              <a:rPr lang="en-US" dirty="0" smtClean="0"/>
              <a:t>[Maximizing strategy inherent in model vs. probability matching]</a:t>
            </a:r>
          </a:p>
          <a:p>
            <a:endParaRPr lang="en-US" dirty="0"/>
          </a:p>
        </p:txBody>
      </p:sp>
      <p:pic>
        <p:nvPicPr>
          <p:cNvPr id="5" name="Picture 4" descr="C:\Users\JLMCC\Desktop\SDT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" r="6949" b="4009"/>
          <a:stretch/>
        </p:blipFill>
        <p:spPr bwMode="auto">
          <a:xfrm>
            <a:off x="4623380" y="2002221"/>
            <a:ext cx="4437708" cy="27470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82775"/>
            <a:ext cx="40957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504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lmcc.WIN\Documents\MATLAB\StdandCumPl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-1001713"/>
            <a:ext cx="10334625" cy="897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613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lmcc.WIN\Documents\MATLAB\probandcriter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-2197100"/>
            <a:ext cx="8162925" cy="1076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843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lmcc.WIN\Documents\MATLAB\StdandCumPlot_UnEqV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1813" y="-1033463"/>
            <a:ext cx="10334626" cy="897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406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96" y="204951"/>
            <a:ext cx="2031113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657" y="1888579"/>
            <a:ext cx="3657600" cy="35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523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919163"/>
            <a:ext cx="4429125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6220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96" y="1"/>
            <a:ext cx="72168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878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54" y="204953"/>
            <a:ext cx="7492397" cy="649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68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Subliminal Perception?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“It may be, therefore, that subliminal perception exists only when a high criterion is incorrectly identified as a limen.”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32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When do we stay with a theory even if it isn’t a perfect fit and when do we reject it and seek another theory?</a:t>
            </a:r>
          </a:p>
          <a:p>
            <a:r>
              <a:rPr lang="en-US" dirty="0" smtClean="0"/>
              <a:t>How was it that the authors were able to reject the threshold theory even when their own data were and only so-so fit to their own theory?</a:t>
            </a:r>
          </a:p>
          <a:p>
            <a:r>
              <a:rPr lang="en-US" dirty="0" smtClean="0"/>
              <a:t>How do we generalize given the large individual differences in studies such as these?</a:t>
            </a:r>
          </a:p>
          <a:p>
            <a:r>
              <a:rPr lang="en-US" dirty="0" smtClean="0"/>
              <a:t>How do we distinguish between signals lost in noise and signals that decay before they can be reported?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62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401</Words>
  <Application>Microsoft Office PowerPoint</Application>
  <PresentationFormat>On-screen Show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Swets et al (1961)</vt:lpstr>
      <vt:lpstr>Key ideas</vt:lpstr>
      <vt:lpstr>Your questions</vt:lpstr>
      <vt:lpstr>More questions</vt:lpstr>
      <vt:lpstr>Plan</vt:lpstr>
      <vt:lpstr>Key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Subliminal Perception?</vt:lpstr>
      <vt:lpstr>More questions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Swets et al (1961)</dc:title>
  <dc:creator>jlmcc</dc:creator>
  <cp:lastModifiedBy>jlmcc</cp:lastModifiedBy>
  <cp:revision>1</cp:revision>
  <dcterms:created xsi:type="dcterms:W3CDTF">2013-04-15T15:23:58Z</dcterms:created>
  <dcterms:modified xsi:type="dcterms:W3CDTF">2013-04-15T16:36:43Z</dcterms:modified>
</cp:coreProperties>
</file>