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60" r:id="rId3"/>
    <p:sldId id="302" r:id="rId4"/>
    <p:sldId id="317" r:id="rId5"/>
    <p:sldId id="268" r:id="rId6"/>
    <p:sldId id="271" r:id="rId7"/>
    <p:sldId id="272" r:id="rId8"/>
    <p:sldId id="274" r:id="rId9"/>
    <p:sldId id="275" r:id="rId10"/>
    <p:sldId id="276" r:id="rId11"/>
    <p:sldId id="273" r:id="rId12"/>
    <p:sldId id="277" r:id="rId13"/>
    <p:sldId id="320" r:id="rId14"/>
    <p:sldId id="280" r:id="rId15"/>
    <p:sldId id="281" r:id="rId16"/>
    <p:sldId id="282" r:id="rId17"/>
    <p:sldId id="301" r:id="rId18"/>
    <p:sldId id="289" r:id="rId19"/>
    <p:sldId id="290" r:id="rId20"/>
    <p:sldId id="291" r:id="rId21"/>
    <p:sldId id="307" r:id="rId22"/>
    <p:sldId id="294" r:id="rId23"/>
    <p:sldId id="296" r:id="rId24"/>
    <p:sldId id="298" r:id="rId25"/>
    <p:sldId id="321" r:id="rId26"/>
    <p:sldId id="322" r:id="rId27"/>
    <p:sldId id="297" r:id="rId28"/>
    <p:sldId id="314" r:id="rId29"/>
    <p:sldId id="315" r:id="rId30"/>
    <p:sldId id="316" r:id="rId31"/>
    <p:sldId id="299" r:id="rId32"/>
    <p:sldId id="32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8B0"/>
    <a:srgbClr val="B8B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669" autoAdjust="0"/>
  </p:normalViewPr>
  <p:slideViewPr>
    <p:cSldViewPr snapToGrid="0">
      <p:cViewPr varScale="1">
        <p:scale>
          <a:sx n="116" d="100"/>
          <a:sy n="116" d="100"/>
        </p:scale>
        <p:origin x="-114" y="-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9AFAD-862E-4E3D-8D90-F1B3CCB7A5DB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5E14B-FEA0-4B1A-988D-6A85B04042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9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802EF0-E22B-4C17-8AE9-25E7614FB2B9}" type="slidenum">
              <a:rPr lang="en-US"/>
              <a:pPr/>
              <a:t>7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9F2A7-E095-453A-B019-62307FD4F329}" type="slidenum">
              <a:rPr lang="en-US"/>
              <a:pPr/>
              <a:t>8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0FB27B-4543-40DE-AD0A-63FB717B9417}" type="slidenum">
              <a:rPr lang="en-US"/>
              <a:pPr/>
              <a:t>9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814-D823-4159-AE19-85DC6AAC4381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wmf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w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Similarity and Attribution</a:t>
            </a:r>
            <a:br>
              <a:rPr lang="en-US" dirty="0" smtClean="0"/>
            </a:br>
            <a:r>
              <a:rPr lang="en-US" sz="2700" dirty="0" smtClean="0"/>
              <a:t>Contrasting Approaches To</a:t>
            </a:r>
            <a:br>
              <a:rPr lang="en-US" sz="2700" dirty="0" smtClean="0"/>
            </a:br>
            <a:r>
              <a:rPr lang="en-US" sz="2700" dirty="0" smtClean="0"/>
              <a:t>Semantic Knowledge Representation and Inference</a:t>
            </a:r>
            <a:endParaRPr lang="en-US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McClelland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Stanford University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vs. Stipulated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37" t="38898" r="25037" b="11669"/>
          <a:stretch>
            <a:fillRect/>
          </a:stretch>
        </p:blipFill>
        <p:spPr bwMode="auto">
          <a:xfrm>
            <a:off x="5134708" y="1891351"/>
            <a:ext cx="3274735" cy="29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jlmcc.WIN\Desktop\500px-Rocque's_Map_of_London_1741-5.jpg"/>
          <p:cNvPicPr>
            <a:picLocks noChangeAspect="1" noChangeArrowheads="1"/>
          </p:cNvPicPr>
          <p:nvPr/>
        </p:nvPicPr>
        <p:blipFill>
          <a:blip r:embed="rId3" cstate="print"/>
          <a:srcRect l="24000" t="4464" r="24000" b="35714"/>
          <a:stretch>
            <a:fillRect/>
          </a:stretch>
        </p:blipFill>
        <p:spPr bwMode="auto">
          <a:xfrm>
            <a:off x="452092" y="1953855"/>
            <a:ext cx="3781413" cy="29228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68315" y="5292970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 London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39154" y="5231422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Midtown Manhattan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structure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built in</a:t>
            </a:r>
          </a:p>
          <a:p>
            <a:endParaRPr lang="en-US" dirty="0" smtClean="0"/>
          </a:p>
          <a:p>
            <a:r>
              <a:rPr lang="en-US" dirty="0" smtClean="0"/>
              <a:t>It’s learned from experience</a:t>
            </a:r>
          </a:p>
          <a:p>
            <a:endParaRPr lang="en-US" dirty="0" smtClean="0"/>
          </a:p>
          <a:p>
            <a:r>
              <a:rPr lang="en-US" dirty="0" smtClean="0"/>
              <a:t>There are constraints built in that shape what’s learned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954" y="905607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4495801" y="2362200"/>
            <a:ext cx="4648199" cy="3673309"/>
          </a:xfrm>
          <a:prstGeom prst="rect">
            <a:avLst/>
          </a:prstGeom>
          <a:noFill/>
        </p:spPr>
      </p:pic>
      <p:pic>
        <p:nvPicPr>
          <p:cNvPr id="7" name="Picture 2" descr="taxonomic_hierarchy"/>
          <p:cNvPicPr>
            <a:picLocks noChangeAspect="1" noChangeArrowheads="1"/>
          </p:cNvPicPr>
          <p:nvPr/>
        </p:nvPicPr>
        <p:blipFill>
          <a:blip r:embed="rId3" cstate="print"/>
          <a:srcRect r="6557"/>
          <a:stretch>
            <a:fillRect/>
          </a:stretch>
        </p:blipFill>
        <p:spPr bwMode="auto">
          <a:xfrm>
            <a:off x="228600" y="2133600"/>
            <a:ext cx="4226096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914400"/>
            <a:ext cx="373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Quillian</a:t>
            </a:r>
            <a:r>
              <a:rPr lang="en-US" sz="3200" dirty="0" smtClean="0">
                <a:latin typeface="+mj-lt"/>
                <a:ea typeface="+mj-ea"/>
                <a:cs typeface="+mj-cs"/>
              </a:rPr>
              <a:t/>
            </a:r>
            <a:br>
              <a:rPr lang="en-US" sz="3200" dirty="0" smtClean="0"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1" descr="C:\Users\jlmcc.WIN\Desktop\CollaboratorPhotos\rumelhartportrai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0854" y="679939"/>
            <a:ext cx="932688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83676" y="2107223"/>
            <a:ext cx="666456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Show how learning could capture the emergence of hierarchical structure 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Show how the model could make inferences as in the </a:t>
            </a:r>
            <a:r>
              <a:rPr lang="en-US" sz="2800" dirty="0" err="1" smtClean="0"/>
              <a:t>Quillian</a:t>
            </a:r>
            <a:r>
              <a:rPr lang="en-US" sz="2800" dirty="0" smtClean="0"/>
              <a:t> model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dirty="0" smtClean="0"/>
              <a:t>DER’s Goals for the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t_rep_hist"/>
          <p:cNvPicPr>
            <a:picLocks noChangeAspect="1" noChangeArrowheads="1"/>
          </p:cNvPicPr>
          <p:nvPr/>
        </p:nvPicPr>
        <p:blipFill>
          <a:blip r:embed="rId2" cstate="print"/>
          <a:srcRect t="11478" r="11873"/>
          <a:stretch>
            <a:fillRect/>
          </a:stretch>
        </p:blipFill>
        <p:spPr bwMode="auto">
          <a:xfrm>
            <a:off x="386499" y="766269"/>
            <a:ext cx="4165910" cy="3329784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>
          <a:xfrm>
            <a:off x="4953000" y="3265602"/>
            <a:ext cx="3636565" cy="3211513"/>
            <a:chOff x="627063" y="177800"/>
            <a:chExt cx="6909146" cy="6081713"/>
          </a:xfrm>
        </p:grpSpPr>
        <p:pic>
          <p:nvPicPr>
            <p:cNvPr id="7" name="Picture 2" descr="rt_hclust_lrn"/>
            <p:cNvPicPr>
              <a:picLocks noChangeAspect="1" noChangeArrowheads="1"/>
            </p:cNvPicPr>
            <p:nvPr/>
          </p:nvPicPr>
          <p:blipFill>
            <a:blip r:embed="rId3" cstate="print"/>
            <a:srcRect l="11478" t="9132" r="11478" b="9132"/>
            <a:stretch>
              <a:fillRect/>
            </a:stretch>
          </p:blipFill>
          <p:spPr bwMode="auto">
            <a:xfrm>
              <a:off x="1728788" y="244475"/>
              <a:ext cx="5076825" cy="6015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6189663" y="177800"/>
              <a:ext cx="625475" cy="5605463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6773863" y="431800"/>
              <a:ext cx="25400" cy="4970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969124" y="1014412"/>
              <a:ext cx="567085" cy="425475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x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p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r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 err="1">
                  <a:latin typeface="Verdana" pitchFamily="34" charset="0"/>
                </a:rPr>
                <a:t>i</a:t>
              </a:r>
              <a:r>
                <a:rPr lang="en-US" sz="1400" dirty="0">
                  <a:latin typeface="Verdana" pitchFamily="34" charset="0"/>
                </a:rPr>
                <a:t/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  <a:p>
              <a:r>
                <a:rPr lang="en-US" sz="1400" dirty="0">
                  <a:latin typeface="Verdana" pitchFamily="34" charset="0"/>
                </a:rPr>
                <a:t>n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c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27063" y="827087"/>
              <a:ext cx="1477706" cy="48958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Verdana" pitchFamily="34" charset="0"/>
                </a:rPr>
                <a:t>Early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 smtClean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  <a:br>
                <a:rPr lang="en-US" dirty="0">
                  <a:latin typeface="Verdana" pitchFamily="34" charset="0"/>
                </a:rPr>
              </a:br>
              <a:r>
                <a:rPr lang="en-US" dirty="0">
                  <a:latin typeface="Verdana" pitchFamily="34" charset="0"/>
                </a:rPr>
                <a:t>Still</a:t>
              </a:r>
            </a:p>
          </p:txBody>
        </p:sp>
      </p:grpSp>
      <p:pic>
        <p:nvPicPr>
          <p:cNvPr id="12" name="Picture 2" descr="rtmodel"/>
          <p:cNvPicPr>
            <a:picLocks noChangeAspect="1" noChangeArrowheads="1"/>
          </p:cNvPicPr>
          <p:nvPr/>
        </p:nvPicPr>
        <p:blipFill>
          <a:blip r:embed="rId4" cstate="print"/>
          <a:srcRect t="6279" r="5345"/>
          <a:stretch>
            <a:fillRect/>
          </a:stretch>
        </p:blipFill>
        <p:spPr bwMode="auto">
          <a:xfrm>
            <a:off x="4741683" y="202646"/>
            <a:ext cx="3667106" cy="2897986"/>
          </a:xfrm>
          <a:prstGeom prst="rect">
            <a:avLst/>
          </a:prstGeom>
          <a:noFill/>
        </p:spPr>
      </p:pic>
      <p:sp>
        <p:nvSpPr>
          <p:cNvPr id="13" name="Oval 12"/>
          <p:cNvSpPr/>
          <p:nvPr/>
        </p:nvSpPr>
        <p:spPr>
          <a:xfrm>
            <a:off x="5891752" y="269449"/>
            <a:ext cx="622169" cy="12011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2756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7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8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562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Start with a neutral representation on the representation units. Use backprop to adjust the representation to minimize the error.</a:t>
            </a:r>
          </a:p>
        </p:txBody>
      </p:sp>
      <p:sp>
        <p:nvSpPr>
          <p:cNvPr id="202760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1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2" name="Oval 10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3" name="Oval 11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2765" name="Oval 13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6" name="Oval 14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7" name="Oval 15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2768" name="Oval 16"/>
          <p:cNvSpPr>
            <a:spLocks noChangeArrowheads="1"/>
          </p:cNvSpPr>
          <p:nvPr/>
        </p:nvSpPr>
        <p:spPr bwMode="auto">
          <a:xfrm>
            <a:off x="3352800" y="1295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9" name="Oval 17"/>
          <p:cNvSpPr>
            <a:spLocks noChangeArrowheads="1"/>
          </p:cNvSpPr>
          <p:nvPr/>
        </p:nvSpPr>
        <p:spPr bwMode="auto">
          <a:xfrm>
            <a:off x="3352800" y="1447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0" name="Oval 18"/>
          <p:cNvSpPr>
            <a:spLocks noChangeArrowheads="1"/>
          </p:cNvSpPr>
          <p:nvPr/>
        </p:nvSpPr>
        <p:spPr bwMode="auto">
          <a:xfrm>
            <a:off x="3352800" y="1676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1" name="Oval 19"/>
          <p:cNvSpPr>
            <a:spLocks noChangeArrowheads="1"/>
          </p:cNvSpPr>
          <p:nvPr/>
        </p:nvSpPr>
        <p:spPr bwMode="auto">
          <a:xfrm>
            <a:off x="3352800" y="1828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2" name="Oval 20"/>
          <p:cNvSpPr>
            <a:spLocks noChangeArrowheads="1"/>
          </p:cNvSpPr>
          <p:nvPr/>
        </p:nvSpPr>
        <p:spPr bwMode="auto">
          <a:xfrm>
            <a:off x="3352800" y="2209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5828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29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0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424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The result is a representation similar to that of the average bird…</a:t>
            </a:r>
          </a:p>
        </p:txBody>
      </p:sp>
      <p:sp>
        <p:nvSpPr>
          <p:cNvPr id="205832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3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4" name="Oval 10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6" name="Oval 12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7" name="Oval 13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8" name="Oval 14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9" name="Oval 15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40" name="Oval 16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5842" name="Oval 18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3" name="Oval 19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4" name="Oval 20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7876" name="Oval 4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685800" y="5284788"/>
            <a:ext cx="5260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Use the representation to 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infer what this new thing can do.</a:t>
            </a:r>
          </a:p>
        </p:txBody>
      </p:sp>
      <p:sp>
        <p:nvSpPr>
          <p:cNvPr id="207878" name="Oval 6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9" name="Oval 7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0" name="Oval 8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1" name="Oval 9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2" name="Oval 10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3" name="Oval 11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4" name="Oval 12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5" name="Oval 13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6" name="Oval 14"/>
          <p:cNvSpPr>
            <a:spLocks noChangeArrowheads="1"/>
          </p:cNvSpPr>
          <p:nvPr/>
        </p:nvSpPr>
        <p:spPr bwMode="auto">
          <a:xfrm>
            <a:off x="2281238" y="4256088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7" name="Oval 15"/>
          <p:cNvSpPr>
            <a:spLocks noChangeArrowheads="1"/>
          </p:cNvSpPr>
          <p:nvPr/>
        </p:nvSpPr>
        <p:spPr bwMode="auto">
          <a:xfrm>
            <a:off x="6802438" y="325120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8" name="Oval 16"/>
          <p:cNvSpPr>
            <a:spLocks noChangeArrowheads="1"/>
          </p:cNvSpPr>
          <p:nvPr/>
        </p:nvSpPr>
        <p:spPr bwMode="auto">
          <a:xfrm>
            <a:off x="6802438" y="34321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9" name="Oval 17"/>
          <p:cNvSpPr>
            <a:spLocks noChangeArrowheads="1"/>
          </p:cNvSpPr>
          <p:nvPr/>
        </p:nvSpPr>
        <p:spPr bwMode="auto">
          <a:xfrm>
            <a:off x="6808788" y="3822700"/>
            <a:ext cx="325437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90" name="Oval 18"/>
          <p:cNvSpPr>
            <a:spLocks noChangeArrowheads="1"/>
          </p:cNvSpPr>
          <p:nvPr/>
        </p:nvSpPr>
        <p:spPr bwMode="auto">
          <a:xfrm>
            <a:off x="6827838" y="40211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the </a:t>
            </a:r>
            <a:r>
              <a:rPr lang="en-US" dirty="0" err="1" smtClean="0"/>
              <a:t>Rumelhart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the model offer any advantages over other approaches?</a:t>
            </a:r>
          </a:p>
          <a:p>
            <a:r>
              <a:rPr lang="en-US" dirty="0" smtClean="0"/>
              <a:t>Can the mechanisms of learning and representation in the model tell us anything about</a:t>
            </a:r>
          </a:p>
          <a:p>
            <a:pPr lvl="2"/>
            <a:r>
              <a:rPr lang="en-US" dirty="0" smtClean="0"/>
              <a:t>Development?</a:t>
            </a:r>
          </a:p>
          <a:p>
            <a:pPr lvl="2"/>
            <a:r>
              <a:rPr lang="en-US" dirty="0" smtClean="0"/>
              <a:t>Effects of </a:t>
            </a:r>
            <a:r>
              <a:rPr lang="en-US" dirty="0" err="1" smtClean="0"/>
              <a:t>neuro</a:t>
            </a:r>
            <a:r>
              <a:rPr lang="en-US" dirty="0" smtClean="0"/>
              <a:t>-degeneration?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191432" y="4486629"/>
            <a:ext cx="3541815" cy="1955543"/>
            <a:chOff x="439738" y="1778000"/>
            <a:chExt cx="8382000" cy="4808538"/>
          </a:xfrm>
        </p:grpSpPr>
        <p:pic>
          <p:nvPicPr>
            <p:cNvPr id="18" name="Picture 3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4651" r="18315" b="48936"/>
            <a:stretch>
              <a:fillRect/>
            </a:stretch>
          </p:blipFill>
          <p:spPr bwMode="auto">
            <a:xfrm>
              <a:off x="439738" y="1778000"/>
              <a:ext cx="4198937" cy="4808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9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8315" t="53192" r="18315"/>
            <a:stretch>
              <a:fillRect/>
            </a:stretch>
          </p:blipFill>
          <p:spPr bwMode="auto">
            <a:xfrm>
              <a:off x="4824413" y="2108200"/>
              <a:ext cx="3997325" cy="445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 rot="5400000">
              <a:off x="1837532" y="4042568"/>
              <a:ext cx="673100" cy="17002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 rot="5400000">
              <a:off x="5591175" y="4025900"/>
              <a:ext cx="227013" cy="8239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 rot="5400000">
              <a:off x="5995988" y="2433638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 rot="5400000">
              <a:off x="6735763" y="3082925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 rot="5400000">
              <a:off x="1881982" y="5082381"/>
              <a:ext cx="635000" cy="1385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 rot="5400000">
              <a:off x="6196012" y="4530726"/>
              <a:ext cx="252413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 rot="5400000">
              <a:off x="5102226" y="2773362"/>
              <a:ext cx="252412" cy="7032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 rot="5400000">
              <a:off x="6218238" y="3436938"/>
              <a:ext cx="252412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919" y="274638"/>
            <a:ext cx="6744878" cy="1143000"/>
          </a:xfrm>
        </p:spPr>
        <p:txBody>
          <a:bodyPr/>
          <a:lstStyle/>
          <a:p>
            <a:r>
              <a:rPr lang="en-US" dirty="0" smtClean="0"/>
              <a:t>Phenomena in Development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489435"/>
            <a:ext cx="4105374" cy="496792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Progressive differentiation</a:t>
            </a:r>
          </a:p>
          <a:p>
            <a:r>
              <a:rPr lang="en-US" sz="1800" dirty="0" smtClean="0"/>
              <a:t>Overgeneralization of</a:t>
            </a:r>
          </a:p>
          <a:p>
            <a:pPr lvl="1"/>
            <a:r>
              <a:rPr lang="en-US" sz="1800" dirty="0" smtClean="0"/>
              <a:t>Typical properties</a:t>
            </a:r>
          </a:p>
          <a:p>
            <a:pPr lvl="1"/>
            <a:r>
              <a:rPr lang="en-US" sz="1800" dirty="0" smtClean="0"/>
              <a:t>Frequent names</a:t>
            </a:r>
          </a:p>
          <a:p>
            <a:r>
              <a:rPr lang="en-US" sz="1800" dirty="0" smtClean="0"/>
              <a:t>Emergent domain-specificity of representation</a:t>
            </a:r>
          </a:p>
          <a:p>
            <a:r>
              <a:rPr lang="en-US" sz="1800" dirty="0" smtClean="0"/>
              <a:t>Basic level advantage</a:t>
            </a:r>
          </a:p>
          <a:p>
            <a:r>
              <a:rPr lang="en-US" sz="1800" dirty="0" smtClean="0"/>
              <a:t>Expertise and frequency effects</a:t>
            </a:r>
          </a:p>
          <a:p>
            <a:r>
              <a:rPr lang="en-US" sz="1800" dirty="0" smtClean="0"/>
              <a:t>Conceptual reorganization</a:t>
            </a:r>
          </a:p>
        </p:txBody>
      </p:sp>
      <p:pic>
        <p:nvPicPr>
          <p:cNvPr id="7" name="Picture 2" descr="nrn2dmap"/>
          <p:cNvPicPr>
            <a:picLocks noChangeAspect="1" noChangeArrowheads="1"/>
          </p:cNvPicPr>
          <p:nvPr/>
        </p:nvPicPr>
        <p:blipFill>
          <a:blip r:embed="rId3" cstate="print"/>
          <a:srcRect l="22000" t="2768" r="20000" b="66436"/>
          <a:stretch>
            <a:fillRect/>
          </a:stretch>
        </p:blipFill>
        <p:spPr bwMode="auto">
          <a:xfrm>
            <a:off x="5260379" y="1429252"/>
            <a:ext cx="3632336" cy="2786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4" cstate="print"/>
          <a:srcRect l="7714" r="41143" b="36000"/>
          <a:stretch>
            <a:fillRect/>
          </a:stretch>
        </p:blipFill>
        <p:spPr bwMode="auto">
          <a:xfrm>
            <a:off x="8026248" y="338130"/>
            <a:ext cx="858231" cy="92058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3178" y="4206281"/>
            <a:ext cx="1536396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lum bright="-18000" contrast="26000"/>
          </a:blip>
          <a:srcRect/>
          <a:stretch>
            <a:fillRect/>
          </a:stretch>
        </p:blipFill>
        <p:spPr bwMode="auto">
          <a:xfrm>
            <a:off x="730786" y="4810931"/>
            <a:ext cx="2350782" cy="182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952222" y="4983913"/>
            <a:ext cx="982048" cy="356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1457127" y="5302949"/>
            <a:ext cx="207041" cy="21456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>
            <a:off x="3885034" y="5420260"/>
            <a:ext cx="105543" cy="29809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79923" y="4424516"/>
            <a:ext cx="3642851" cy="20942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671038" y="5081954"/>
            <a:ext cx="1943100" cy="1204546"/>
            <a:chOff x="5671038" y="5081954"/>
            <a:chExt cx="1943100" cy="1204546"/>
          </a:xfrm>
        </p:grpSpPr>
        <p:sp>
          <p:nvSpPr>
            <p:cNvPr id="29" name="Rectangle 28"/>
            <p:cNvSpPr/>
            <p:nvPr/>
          </p:nvSpPr>
          <p:spPr>
            <a:xfrm>
              <a:off x="5671038" y="5969977"/>
              <a:ext cx="729762" cy="31652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 flipV="1">
              <a:off x="6411391" y="5081954"/>
              <a:ext cx="789508" cy="9479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 flipV="1">
              <a:off x="6418385" y="5372100"/>
              <a:ext cx="1151792" cy="7913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7"/>
            <p:cNvSpPr>
              <a:spLocks noChangeShapeType="1"/>
            </p:cNvSpPr>
            <p:nvPr/>
          </p:nvSpPr>
          <p:spPr bwMode="auto">
            <a:xfrm flipV="1">
              <a:off x="6418385" y="5776543"/>
              <a:ext cx="1195753" cy="474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Neural Networks and </a:t>
            </a:r>
            <a:br>
              <a:rPr lang="en-US" dirty="0" smtClean="0"/>
            </a:br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Rumelhart</a:t>
            </a:r>
            <a:r>
              <a:rPr lang="en-US" dirty="0" smtClean="0"/>
              <a:t> model is learning to match the conditional probability structure of the training data: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/>
              <a:t>	P(</a:t>
            </a:r>
            <a:r>
              <a:rPr lang="en-US" dirty="0" err="1" smtClean="0"/>
              <a:t>Attribute</a:t>
            </a:r>
            <a:r>
              <a:rPr lang="en-US" i="1" baseline="-25000" dirty="0" err="1" smtClean="0"/>
              <a:t>i</a:t>
            </a:r>
            <a:r>
              <a:rPr lang="en-US" dirty="0" smtClean="0"/>
              <a:t> = 1|Item</a:t>
            </a:r>
            <a:r>
              <a:rPr lang="en-US" i="1" baseline="-25000" dirty="0" smtClean="0"/>
              <a:t>j</a:t>
            </a:r>
            <a:r>
              <a:rPr lang="en-US" dirty="0" smtClean="0"/>
              <a:t> &amp; </a:t>
            </a:r>
            <a:r>
              <a:rPr lang="en-US" dirty="0" err="1" smtClean="0"/>
              <a:t>Context</a:t>
            </a:r>
            <a:r>
              <a:rPr lang="en-US" i="1" baseline="-25000" dirty="0" err="1" smtClean="0"/>
              <a:t>k</a:t>
            </a:r>
            <a:r>
              <a:rPr lang="en-US" dirty="0" smtClean="0"/>
              <a:t>) for all </a:t>
            </a:r>
            <a:r>
              <a:rPr lang="en-US" i="1" dirty="0" err="1" smtClean="0"/>
              <a:t>i,j,k</a:t>
            </a:r>
            <a:endParaRPr lang="en-US" i="1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The adjustments to the connection weights move them toward values than minimize a measure of the divergence between the network’s estimates of these probabilities and their values as reflected in the training data.</a:t>
            </a:r>
          </a:p>
          <a:p>
            <a:endParaRPr lang="en-US" dirty="0" smtClean="0"/>
          </a:p>
          <a:p>
            <a:r>
              <a:rPr lang="en-US" dirty="0" smtClean="0"/>
              <a:t>It does so subject to strong constraints imposed by the initial connection weights and the architecture.</a:t>
            </a:r>
          </a:p>
          <a:p>
            <a:pPr lvl="1"/>
            <a:r>
              <a:rPr lang="en-US" dirty="0" smtClean="0"/>
              <a:t>These constraints produce progressive differentiation, overgeneralization, etc.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Depending on the structure in the training data, it can behave as though it is learning something much like one of K&amp;T’s structure types, as well as many structures that cannot be captured exactly by any of the structures in K&amp;T’s framework.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The Hierarchical Naïve Bayes Classifier Model (with R. Grosse and J. Glick)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3929063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/>
              <a:t>The world consists of things that belong to categories.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Each category in turn may consist of things in several sub-categories.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The features of members of each category are treated as independent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P({</a:t>
            </a:r>
            <a:r>
              <a:rPr lang="en-US" sz="1800" dirty="0" err="1"/>
              <a:t>f</a:t>
            </a:r>
            <a:r>
              <a:rPr lang="en-US" sz="1800" baseline="-25000" dirty="0" err="1"/>
              <a:t>i</a:t>
            </a:r>
            <a:r>
              <a:rPr lang="en-US" sz="1800" dirty="0"/>
              <a:t>}|</a:t>
            </a:r>
            <a:r>
              <a:rPr lang="en-US" sz="1800" dirty="0" err="1"/>
              <a:t>C</a:t>
            </a:r>
            <a:r>
              <a:rPr lang="en-US" sz="1800" baseline="-25000" dirty="0" err="1"/>
              <a:t>j</a:t>
            </a:r>
            <a:r>
              <a:rPr lang="en-US" sz="1800" dirty="0"/>
              <a:t>) = 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1800" baseline="-25000" dirty="0"/>
              <a:t>i</a:t>
            </a:r>
            <a:r>
              <a:rPr lang="en-US" sz="1800" dirty="0"/>
              <a:t> p(</a:t>
            </a:r>
            <a:r>
              <a:rPr lang="en-US" sz="1800" dirty="0" err="1"/>
              <a:t>f</a:t>
            </a:r>
            <a:r>
              <a:rPr lang="en-US" sz="1800" baseline="-25000" dirty="0" err="1"/>
              <a:t>i</a:t>
            </a:r>
            <a:r>
              <a:rPr lang="en-US" sz="1800" dirty="0" err="1"/>
              <a:t>|C</a:t>
            </a:r>
            <a:r>
              <a:rPr lang="en-US" sz="1800" baseline="-25000" dirty="0" err="1"/>
              <a:t>j</a:t>
            </a:r>
            <a:r>
              <a:rPr lang="en-US" sz="1800" dirty="0"/>
              <a:t>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Knowledge of the features is acquired for the most inclusive category first. 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Successive layers of sub-categories emerge as evidence accumulates supporting the presence of co-occurrences violating the independence assumption.</a:t>
            </a:r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5889625" y="1984375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Living Things</a:t>
            </a:r>
          </a:p>
        </p:txBody>
      </p:sp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5284788" y="4198938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27650" y="2324100"/>
            <a:ext cx="3027363" cy="855663"/>
            <a:chOff x="3356" y="1464"/>
            <a:chExt cx="1907" cy="539"/>
          </a:xfrm>
        </p:grpSpPr>
        <p:sp>
          <p:nvSpPr>
            <p:cNvPr id="320517" name="Text Box 5"/>
            <p:cNvSpPr txBox="1">
              <a:spLocks noChangeArrowheads="1"/>
            </p:cNvSpPr>
            <p:nvPr/>
          </p:nvSpPr>
          <p:spPr bwMode="auto">
            <a:xfrm>
              <a:off x="3356" y="1715"/>
              <a:ext cx="1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Animals              Plants</a:t>
              </a:r>
            </a:p>
          </p:txBody>
        </p:sp>
        <p:sp>
          <p:nvSpPr>
            <p:cNvPr id="320521" name="Line 9"/>
            <p:cNvSpPr>
              <a:spLocks noChangeShapeType="1"/>
            </p:cNvSpPr>
            <p:nvPr/>
          </p:nvSpPr>
          <p:spPr bwMode="auto">
            <a:xfrm flipH="1">
              <a:off x="3754" y="1464"/>
              <a:ext cx="195" cy="3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2" name="Line 10"/>
            <p:cNvSpPr>
              <a:spLocks noChangeShapeType="1"/>
            </p:cNvSpPr>
            <p:nvPr/>
          </p:nvSpPr>
          <p:spPr bwMode="auto">
            <a:xfrm>
              <a:off x="4649" y="1490"/>
              <a:ext cx="230" cy="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075238" y="3140075"/>
            <a:ext cx="1598612" cy="833438"/>
            <a:chOff x="3197" y="1978"/>
            <a:chExt cx="1007" cy="525"/>
          </a:xfrm>
        </p:grpSpPr>
        <p:sp>
          <p:nvSpPr>
            <p:cNvPr id="320518" name="Text Box 6"/>
            <p:cNvSpPr txBox="1">
              <a:spLocks noChangeArrowheads="1"/>
            </p:cNvSpPr>
            <p:nvPr/>
          </p:nvSpPr>
          <p:spPr bwMode="auto">
            <a:xfrm>
              <a:off x="3197" y="2215"/>
              <a:ext cx="10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Birds   Fish</a:t>
              </a:r>
            </a:p>
          </p:txBody>
        </p:sp>
        <p:sp>
          <p:nvSpPr>
            <p:cNvPr id="320524" name="Line 12"/>
            <p:cNvSpPr>
              <a:spLocks noChangeShapeType="1"/>
            </p:cNvSpPr>
            <p:nvPr/>
          </p:nvSpPr>
          <p:spPr bwMode="auto">
            <a:xfrm flipV="1">
              <a:off x="3505" y="1985"/>
              <a:ext cx="145" cy="2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5" name="Line 13"/>
            <p:cNvSpPr>
              <a:spLocks noChangeShapeType="1"/>
            </p:cNvSpPr>
            <p:nvPr/>
          </p:nvSpPr>
          <p:spPr bwMode="auto">
            <a:xfrm>
              <a:off x="3817" y="1978"/>
              <a:ext cx="153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035800" y="3128963"/>
            <a:ext cx="1919288" cy="844550"/>
            <a:chOff x="4432" y="1971"/>
            <a:chExt cx="1209" cy="532"/>
          </a:xfrm>
        </p:grpSpPr>
        <p:sp>
          <p:nvSpPr>
            <p:cNvPr id="320519" name="Text Box 7"/>
            <p:cNvSpPr txBox="1">
              <a:spLocks noChangeArrowheads="1"/>
            </p:cNvSpPr>
            <p:nvPr/>
          </p:nvSpPr>
          <p:spPr bwMode="auto">
            <a:xfrm>
              <a:off x="4432" y="2215"/>
              <a:ext cx="12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Flowers Trees</a:t>
              </a:r>
            </a:p>
          </p:txBody>
        </p:sp>
        <p:sp>
          <p:nvSpPr>
            <p:cNvPr id="320527" name="Line 15"/>
            <p:cNvSpPr>
              <a:spLocks noChangeShapeType="1"/>
            </p:cNvSpPr>
            <p:nvPr/>
          </p:nvSpPr>
          <p:spPr bwMode="auto">
            <a:xfrm flipV="1">
              <a:off x="4747" y="1971"/>
              <a:ext cx="194" cy="2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8" name="Line 16"/>
            <p:cNvSpPr>
              <a:spLocks noChangeShapeType="1"/>
            </p:cNvSpPr>
            <p:nvPr/>
          </p:nvSpPr>
          <p:spPr bwMode="auto">
            <a:xfrm flipH="1" flipV="1">
              <a:off x="5122" y="1971"/>
              <a:ext cx="201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  <p:bldP spid="320516" grpId="0"/>
      <p:bldP spid="3205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370" name="Group 2"/>
          <p:cNvGraphicFramePr>
            <a:graphicFrameLocks noGrp="1"/>
          </p:cNvGraphicFramePr>
          <p:nvPr/>
        </p:nvGraphicFramePr>
        <p:xfrm>
          <a:off x="492125" y="877888"/>
          <a:ext cx="8128000" cy="5728336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  <a:gridCol w="2032000"/>
              </a:tblGrid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Property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One-Class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class in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nd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class in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Grow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 Living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Roots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Leaves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0.4375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0.875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Branches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Bark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Petals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Gills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Scales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Swim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Fly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Feathers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Skin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4457" name="Text Box 89"/>
          <p:cNvSpPr txBox="1">
            <a:spLocks noChangeArrowheads="1"/>
          </p:cNvSpPr>
          <p:nvPr/>
        </p:nvSpPr>
        <p:spPr bwMode="auto">
          <a:xfrm>
            <a:off x="938213" y="236538"/>
            <a:ext cx="761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A One-Class and a Two-Class Naïve Bayes Classifier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Accounting for the network’s feature attributions with mixtures of classes at different levels of granularity </a:t>
            </a: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 rot="16200000">
            <a:off x="-787400" y="3178175"/>
            <a:ext cx="314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Regression Beta Weight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3500438" y="4962525"/>
            <a:ext cx="2535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Epochs of Training</a:t>
            </a:r>
          </a:p>
        </p:txBody>
      </p:sp>
      <p:pic>
        <p:nvPicPr>
          <p:cNvPr id="31540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00" y="1693863"/>
            <a:ext cx="7596188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5403" name="Text Box 11"/>
          <p:cNvSpPr txBox="1">
            <a:spLocks noChangeArrowheads="1"/>
          </p:cNvSpPr>
          <p:nvPr/>
        </p:nvSpPr>
        <p:spPr bwMode="auto">
          <a:xfrm>
            <a:off x="1238250" y="5686425"/>
            <a:ext cx="67643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Property attribution model: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|item) = 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)[(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)[…]) </a:t>
            </a:r>
          </a:p>
        </p:txBody>
      </p:sp>
      <p:sp>
        <p:nvSpPr>
          <p:cNvPr id="315404" name="Rectangle 12"/>
          <p:cNvSpPr>
            <a:spLocks noChangeArrowheads="1"/>
          </p:cNvSpPr>
          <p:nvPr/>
        </p:nvSpPr>
        <p:spPr bwMode="auto">
          <a:xfrm>
            <a:off x="473075" y="1773238"/>
            <a:ext cx="7977188" cy="3690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replace the PDP model with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explains a lot of the data, and offers a succinct abstract characterization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It only characterizes what’s learned when the data actually has hierarchical structure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it may be a useful approximate characterization in some cases, but can’t really replace the real thing.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6514245" cy="1143000"/>
          </a:xfrm>
        </p:spPr>
        <p:txBody>
          <a:bodyPr/>
          <a:lstStyle/>
          <a:p>
            <a:r>
              <a:rPr lang="en-US" dirty="0" smtClean="0"/>
              <a:t>An exploration of these ideas in the domain of mammals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is the best representation of domain content?</a:t>
            </a:r>
          </a:p>
          <a:p>
            <a:endParaRPr lang="en-US" dirty="0" smtClean="0"/>
          </a:p>
          <a:p>
            <a:r>
              <a:rPr lang="en-US" dirty="0" smtClean="0"/>
              <a:t>How do people make inferences about different kinds of object properties?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glic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22" y="263769"/>
            <a:ext cx="1397977" cy="1397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 descr="50x85-Corrs-All"/>
          <p:cNvPicPr>
            <a:picLocks noChangeAspect="1" noChangeArrowheads="1"/>
          </p:cNvPicPr>
          <p:nvPr/>
        </p:nvPicPr>
        <p:blipFill>
          <a:blip r:embed="rId2" cstate="print"/>
          <a:srcRect t="6887" r="82686" b="9642"/>
          <a:stretch>
            <a:fillRect/>
          </a:stretch>
        </p:blipFill>
        <p:spPr bwMode="auto">
          <a:xfrm>
            <a:off x="370829" y="123092"/>
            <a:ext cx="1617229" cy="6591823"/>
          </a:xfrm>
          <a:prstGeom prst="rect">
            <a:avLst/>
          </a:prstGeom>
          <a:noFill/>
        </p:spPr>
      </p:pic>
      <p:pic>
        <p:nvPicPr>
          <p:cNvPr id="3" name="Picture 2" descr="DataOverallCorr.jpg"/>
          <p:cNvPicPr>
            <a:picLocks noChangeAspect="1"/>
          </p:cNvPicPr>
          <p:nvPr/>
        </p:nvPicPr>
        <p:blipFill>
          <a:blip r:embed="rId3" cstate="print"/>
          <a:srcRect l="12442" t="6602" r="8295" b="9904"/>
          <a:stretch>
            <a:fillRect/>
          </a:stretch>
        </p:blipFill>
        <p:spPr>
          <a:xfrm>
            <a:off x="2035325" y="110486"/>
            <a:ext cx="6492845" cy="6562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694" y="325315"/>
            <a:ext cx="5529506" cy="1143000"/>
          </a:xfrm>
        </p:spPr>
        <p:txBody>
          <a:bodyPr/>
          <a:lstStyle/>
          <a:p>
            <a:r>
              <a:rPr lang="en-US" sz="2800" dirty="0" smtClean="0"/>
              <a:t>Structure </a:t>
            </a:r>
            <a:r>
              <a:rPr lang="en-US" sz="2800" dirty="0"/>
              <a:t>Extracted by a Structured Statistical Model</a:t>
            </a:r>
          </a:p>
        </p:txBody>
      </p:sp>
      <p:pic>
        <p:nvPicPr>
          <p:cNvPr id="5" name="Picture 4" descr="tenenba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04792" y="310662"/>
            <a:ext cx="1066800" cy="1066800"/>
          </a:xfrm>
          <a:prstGeom prst="rect">
            <a:avLst/>
          </a:prstGeom>
        </p:spPr>
      </p:pic>
      <p:pic>
        <p:nvPicPr>
          <p:cNvPr id="6" name="Picture 5" descr="kemp.jpg"/>
          <p:cNvPicPr>
            <a:picLocks noChangeAspect="1"/>
          </p:cNvPicPr>
          <p:nvPr/>
        </p:nvPicPr>
        <p:blipFill>
          <a:blip r:embed="rId3" cstate="print"/>
          <a:srcRect l="54902" t="8696" r="7843" b="40580"/>
          <a:stretch>
            <a:fillRect/>
          </a:stretch>
        </p:blipFill>
        <p:spPr>
          <a:xfrm>
            <a:off x="7310808" y="297163"/>
            <a:ext cx="892415" cy="109597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3781" y="1742709"/>
            <a:ext cx="14097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4070" y="3629539"/>
            <a:ext cx="3799742" cy="2594681"/>
          </a:xfrm>
          <a:prstGeom prst="rect">
            <a:avLst/>
          </a:prstGeom>
          <a:noFill/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</p:spPr>
      </p:pic>
      <p:pic>
        <p:nvPicPr>
          <p:cNvPr id="299011" name="Picture 3"/>
          <p:cNvPicPr>
            <a:picLocks noChangeAspect="1" noChangeArrowheads="1"/>
          </p:cNvPicPr>
          <p:nvPr/>
        </p:nvPicPr>
        <p:blipFill>
          <a:blip r:embed="rId6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844060" y="1877311"/>
            <a:ext cx="3402625" cy="233112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3354265" y="300257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4957396" y="124704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4807928" y="5150830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alvsKemp.tif"/>
          <p:cNvPicPr>
            <a:picLocks noChangeAspect="1"/>
          </p:cNvPicPr>
          <p:nvPr/>
        </p:nvPicPr>
        <p:blipFill>
          <a:blip r:embed="rId2" cstate="print"/>
          <a:srcRect l="10697" t="4597" r="8320" b="7662"/>
          <a:stretch>
            <a:fillRect/>
          </a:stretch>
        </p:blipFill>
        <p:spPr>
          <a:xfrm>
            <a:off x="637375" y="131886"/>
            <a:ext cx="7857799" cy="660294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5222631" y="1793631"/>
            <a:ext cx="782515" cy="668215"/>
          </a:xfrm>
          <a:prstGeom prst="straightConnector1">
            <a:avLst/>
          </a:prstGeom>
          <a:ln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Similarity ratings and patterns of inference will violate the hierarchical structure</a:t>
            </a:r>
          </a:p>
          <a:p>
            <a:endParaRPr lang="en-US" dirty="0" smtClean="0"/>
          </a:p>
          <a:p>
            <a:r>
              <a:rPr lang="en-US" dirty="0" smtClean="0"/>
              <a:t>Patterns of inference will vary by context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002640"/>
          </a:xfrm>
        </p:spPr>
        <p:txBody>
          <a:bodyPr/>
          <a:lstStyle/>
          <a:p>
            <a:r>
              <a:rPr lang="en-US" dirty="0" smtClean="0"/>
              <a:t>Size, predator/prey, and other properties affect similarity across birds, fish, and mammals</a:t>
            </a:r>
          </a:p>
          <a:p>
            <a:r>
              <a:rPr lang="en-US" dirty="0" smtClean="0"/>
              <a:t>Property inferences show clear context specificity</a:t>
            </a:r>
          </a:p>
          <a:p>
            <a:r>
              <a:rPr lang="en-US" dirty="0" smtClean="0"/>
              <a:t>Property inferences for blank biological properties violate predictions of K&amp;T’s tree model for weasels, hippos, and other animals</a:t>
            </a:r>
            <a:endParaRPr lang="en-US" dirty="0"/>
          </a:p>
        </p:txBody>
      </p:sp>
      <p:pic>
        <p:nvPicPr>
          <p:cNvPr id="4" name="Picture 3" descr="glic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22" y="263769"/>
            <a:ext cx="1397977" cy="1397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3354265" y="300257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3777181" y="2958886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3342849" y="5947826"/>
            <a:ext cx="306572" cy="1421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V="1">
            <a:off x="6570717" y="5379870"/>
            <a:ext cx="277062" cy="26561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5382699" y="4745157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5203547" y="1120645"/>
            <a:ext cx="306572" cy="1421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the Structure in the </a:t>
            </a:r>
            <a:br>
              <a:rPr lang="en-US" dirty="0" smtClean="0"/>
            </a:br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Progressive sensitization to successive principal components captures learning of the mammals dataset.</a:t>
            </a:r>
          </a:p>
          <a:p>
            <a:endParaRPr lang="en-US" dirty="0" smtClean="0"/>
          </a:p>
          <a:p>
            <a:r>
              <a:rPr lang="en-US" dirty="0" smtClean="0"/>
              <a:t>This subsumes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 as a special case when there is no real cross-domain structure (as in the </a:t>
            </a:r>
            <a:r>
              <a:rPr lang="en-US" dirty="0" err="1" smtClean="0"/>
              <a:t>Quillian</a:t>
            </a:r>
            <a:r>
              <a:rPr lang="en-US" dirty="0" smtClean="0"/>
              <a:t> training corpus).</a:t>
            </a:r>
          </a:p>
          <a:p>
            <a:endParaRPr lang="en-US" dirty="0" smtClean="0"/>
          </a:p>
          <a:p>
            <a:r>
              <a:rPr lang="en-US" dirty="0" smtClean="0"/>
              <a:t>So are PDP networks – and our brain’s neural networks – simply performing familiar statistical analyses?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No!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42229"/>
          <a:stretch>
            <a:fillRect/>
          </a:stretch>
        </p:blipFill>
        <p:spPr bwMode="auto">
          <a:xfrm>
            <a:off x="0" y="0"/>
            <a:ext cx="540385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928" y="1762018"/>
            <a:ext cx="3750299" cy="1143000"/>
          </a:xfrm>
        </p:spPr>
        <p:txBody>
          <a:bodyPr/>
          <a:lstStyle/>
          <a:p>
            <a:r>
              <a:rPr lang="en-US" sz="2400" dirty="0" smtClean="0"/>
              <a:t>Extracting Cross-Domain Structure</a:t>
            </a:r>
            <a:endParaRPr lang="en-US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t="58651"/>
          <a:stretch>
            <a:fillRect/>
          </a:stretch>
        </p:blipFill>
        <p:spPr bwMode="auto">
          <a:xfrm>
            <a:off x="3503666" y="3990974"/>
            <a:ext cx="5403850" cy="268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3" cstate="print"/>
          <a:srcRect l="7714" r="41143" b="36000"/>
          <a:stretch>
            <a:fillRect/>
          </a:stretch>
        </p:blipFill>
        <p:spPr bwMode="auto">
          <a:xfrm>
            <a:off x="7596002" y="376262"/>
            <a:ext cx="988057" cy="105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68501" y="239059"/>
            <a:ext cx="6858000" cy="637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07560" y="339047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09281" y="2844229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35749" y="287676"/>
            <a:ext cx="1025704" cy="6070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16841" y="4940158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15129" y="243156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137061" y="4137060"/>
            <a:ext cx="515420" cy="1503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56889" y="3232936"/>
            <a:ext cx="938373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41468" y="590765"/>
            <a:ext cx="123803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3501" y="3018924"/>
            <a:ext cx="4890499" cy="383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9871" r="7051" b="42229"/>
          <a:stretch>
            <a:fillRect/>
          </a:stretch>
        </p:blipFill>
        <p:spPr bwMode="auto">
          <a:xfrm>
            <a:off x="0" y="0"/>
            <a:ext cx="448929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63716" y="1362535"/>
            <a:ext cx="1991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Similarity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8169" y="4981254"/>
            <a:ext cx="229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Learned Similarity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565133" y="49213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834444" y="1354375"/>
            <a:ext cx="978408" cy="484632"/>
          </a:xfrm>
          <a:prstGeom prst="right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681" y="366823"/>
            <a:ext cx="5766899" cy="1143000"/>
          </a:xfrm>
        </p:spPr>
        <p:txBody>
          <a:bodyPr/>
          <a:lstStyle/>
          <a:p>
            <a:r>
              <a:rPr lang="en-US" sz="2800" dirty="0" smtClean="0"/>
              <a:t>A Newer Direction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Exploiting knowledge sharing across domains</a:t>
            </a:r>
          </a:p>
          <a:p>
            <a:pPr lvl="1"/>
            <a:r>
              <a:rPr lang="en-US" dirty="0" err="1" smtClean="0"/>
              <a:t>Lakoff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Abstract cognition is grounded in concrete reality</a:t>
            </a:r>
          </a:p>
          <a:p>
            <a:pPr lvl="1"/>
            <a:r>
              <a:rPr lang="en-US" dirty="0" err="1" smtClean="0"/>
              <a:t>Boroditsky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Cognition about time is grounded in our conceptions of space</a:t>
            </a:r>
          </a:p>
          <a:p>
            <a:r>
              <a:rPr lang="en-US" dirty="0" smtClean="0"/>
              <a:t>Can we capture these kinds of influences through knowledge sharing across contexts?</a:t>
            </a:r>
          </a:p>
          <a:p>
            <a:pPr lvl="2"/>
            <a:r>
              <a:rPr lang="en-US" dirty="0" smtClean="0"/>
              <a:t>Work by </a:t>
            </a:r>
            <a:r>
              <a:rPr lang="en-US" dirty="0" err="1" smtClean="0"/>
              <a:t>Thibodeau</a:t>
            </a:r>
            <a:r>
              <a:rPr lang="en-US" dirty="0" smtClean="0"/>
              <a:t>, Glick, Sternberg &amp; </a:t>
            </a:r>
            <a:r>
              <a:rPr lang="en-US" dirty="0" err="1" smtClean="0"/>
              <a:t>Flusberg</a:t>
            </a:r>
            <a:r>
              <a:rPr lang="en-US" dirty="0" smtClean="0"/>
              <a:t> shows that the answer is yes </a:t>
            </a:r>
          </a:p>
        </p:txBody>
      </p:sp>
      <p:pic>
        <p:nvPicPr>
          <p:cNvPr id="4" name="Picture 3" descr="thibodea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15085" y="378273"/>
            <a:ext cx="879230" cy="1055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Distributed representations provide the substrate for learned semantic representations in the brain that develop gradually with experience and degrade gracefully with damage</a:t>
            </a:r>
          </a:p>
          <a:p>
            <a:r>
              <a:rPr lang="en-US" dirty="0" smtClean="0"/>
              <a:t>Succinctly stated probabilistic models can sometimes nicely approximate the structure learned, if the training data is consistent </a:t>
            </a:r>
            <a:r>
              <a:rPr lang="en-US" smtClean="0"/>
              <a:t>with them, </a:t>
            </a:r>
            <a:r>
              <a:rPr lang="en-US" dirty="0" smtClean="0"/>
              <a:t>but what is really learned is not likely to exactly match any such structure.  </a:t>
            </a:r>
          </a:p>
          <a:p>
            <a:r>
              <a:rPr lang="en-US" dirty="0" smtClean="0"/>
              <a:t>The structure should be seen as a useful approximation rather than a procrustean bed into which actual knowledge must be thought of as conforming.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2653</TotalTime>
  <Words>795</Words>
  <Application>Microsoft Office PowerPoint</Application>
  <PresentationFormat>On-screen Show (4:3)</PresentationFormat>
  <Paragraphs>185</Paragraphs>
  <Slides>31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Blank Presentation</vt:lpstr>
      <vt:lpstr>Similarity and Attribution Contrasting Approaches To Semantic Knowledge Representation and Inference</vt:lpstr>
      <vt:lpstr>Emergent vs. Stipulated Structure</vt:lpstr>
      <vt:lpstr>Where does structure come from?</vt:lpstr>
      <vt:lpstr>The Rumelhart Model</vt:lpstr>
      <vt:lpstr>DER’s Goals for the Model</vt:lpstr>
      <vt:lpstr>PowerPoint Presentation</vt:lpstr>
      <vt:lpstr>PowerPoint Presentation</vt:lpstr>
      <vt:lpstr>PowerPoint Presentation</vt:lpstr>
      <vt:lpstr>PowerPoint Presentation</vt:lpstr>
      <vt:lpstr>Questions About the Rumelhart Model</vt:lpstr>
      <vt:lpstr>Phenomena in Development</vt:lpstr>
      <vt:lpstr>Neural Networks and  Probabilistic Models</vt:lpstr>
      <vt:lpstr>The Hierarchical Naïve Bayes Classifier Model (with R. Grosse and J. Glick)</vt:lpstr>
      <vt:lpstr>PowerPoint Presentation</vt:lpstr>
      <vt:lpstr>Accounting for the network’s feature attributions with mixtures of classes at different levels of granularity </vt:lpstr>
      <vt:lpstr>Should we replace the PDP model with the Naïve Bayes Classifier?</vt:lpstr>
      <vt:lpstr>An exploration of these ideas in the domain of mammals</vt:lpstr>
      <vt:lpstr>PowerPoint Presentation</vt:lpstr>
      <vt:lpstr>Structure Extracted by a Structured Statistical Model</vt:lpstr>
      <vt:lpstr>PowerPoint Presentation</vt:lpstr>
      <vt:lpstr>PowerPoint Presentation</vt:lpstr>
      <vt:lpstr>Predictions</vt:lpstr>
      <vt:lpstr>Experiments</vt:lpstr>
      <vt:lpstr>PowerPoint Presentation</vt:lpstr>
      <vt:lpstr>PowerPoint Presentation</vt:lpstr>
      <vt:lpstr>Learning the Structure in the  Training Data</vt:lpstr>
      <vt:lpstr>Extracting Cross-Domain Structure</vt:lpstr>
      <vt:lpstr>PowerPoint Presentation</vt:lpstr>
      <vt:lpstr>PowerPoint Presentation</vt:lpstr>
      <vt:lpstr>A Newer Direction</vt:lpstr>
      <vt:lpstr>Summary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jlmcc</dc:creator>
  <cp:lastModifiedBy>jlmcc</cp:lastModifiedBy>
  <cp:revision>155</cp:revision>
  <dcterms:created xsi:type="dcterms:W3CDTF">2010-08-08T20:02:22Z</dcterms:created>
  <dcterms:modified xsi:type="dcterms:W3CDTF">2013-05-06T16:35:46Z</dcterms:modified>
</cp:coreProperties>
</file>