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5" r:id="rId3"/>
  </p:sldMasterIdLst>
  <p:notesMasterIdLst>
    <p:notesMasterId r:id="rId27"/>
  </p:notesMasterIdLst>
  <p:handoutMasterIdLst>
    <p:handoutMasterId r:id="rId28"/>
  </p:handoutMasterIdLst>
  <p:sldIdLst>
    <p:sldId id="256" r:id="rId4"/>
    <p:sldId id="278" r:id="rId5"/>
    <p:sldId id="264" r:id="rId6"/>
    <p:sldId id="275" r:id="rId7"/>
    <p:sldId id="284" r:id="rId8"/>
    <p:sldId id="341" r:id="rId9"/>
    <p:sldId id="285" r:id="rId10"/>
    <p:sldId id="290" r:id="rId11"/>
    <p:sldId id="268" r:id="rId12"/>
    <p:sldId id="300" r:id="rId13"/>
    <p:sldId id="269" r:id="rId14"/>
    <p:sldId id="342" r:id="rId15"/>
    <p:sldId id="344" r:id="rId16"/>
    <p:sldId id="343" r:id="rId17"/>
    <p:sldId id="356" r:id="rId18"/>
    <p:sldId id="374" r:id="rId19"/>
    <p:sldId id="375" r:id="rId20"/>
    <p:sldId id="379" r:id="rId21"/>
    <p:sldId id="368" r:id="rId22"/>
    <p:sldId id="380" r:id="rId23"/>
    <p:sldId id="355" r:id="rId24"/>
    <p:sldId id="378" r:id="rId25"/>
    <p:sldId id="371" r:id="rId2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99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31" autoAdjust="0"/>
    <p:restoredTop sz="90929"/>
  </p:normalViewPr>
  <p:slideViewPr>
    <p:cSldViewPr snapToGrid="0">
      <p:cViewPr varScale="1">
        <p:scale>
          <a:sx n="191" d="100"/>
          <a:sy n="191" d="100"/>
        </p:scale>
        <p:origin x="212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035557B-0EDE-42C5-9227-9FFE10F46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F37DF3-B082-4908-8A8A-D3A811522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0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FCEC1B-C529-4401-A698-1616DABBD520}" type="slidenum">
              <a:rPr lang="en-US" sz="1200" smtClean="0"/>
              <a:pPr eaLnBrk="1" hangingPunct="1"/>
              <a:t>1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A7ECA4-D85A-4CBB-9488-F50FA3FB1B28}" type="slidenum">
              <a:rPr lang="en-US" sz="1200" smtClean="0"/>
              <a:pPr eaLnBrk="1" hangingPunct="1"/>
              <a:t>2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6CC9CB-2640-4019-A9A8-EDB2A798BF01}" type="slidenum">
              <a:rPr lang="en-US" sz="1200" smtClean="0"/>
              <a:pPr eaLnBrk="1" hangingPunct="1"/>
              <a:t>3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903E61C-5796-4BCC-994D-8ADCBB879070}" type="slidenum">
              <a:rPr lang="en-US" sz="1200" smtClean="0"/>
              <a:pPr eaLnBrk="1" hangingPunct="1"/>
              <a:t>4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6E3D77-85EA-4ECF-8420-625A026AF1BA}" type="slidenum">
              <a:rPr lang="en-US" sz="1200" smtClean="0"/>
              <a:pPr eaLnBrk="1" hangingPunct="1"/>
              <a:t>5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9D32A7-E1CE-4AB2-AF33-29DBE72D8D1A}" type="slidenum">
              <a:rPr lang="en-US" sz="1200" smtClean="0"/>
              <a:pPr eaLnBrk="1" hangingPunct="1"/>
              <a:t>7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4F9D08-16C5-49D6-A426-FDBEF59F87FF}" type="slidenum">
              <a:rPr lang="en-US" sz="1200" smtClean="0"/>
              <a:pPr eaLnBrk="1" hangingPunct="1"/>
              <a:t>8</a:t>
            </a:fld>
            <a:endParaRPr 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DB44E13-7941-4AFB-B235-6D3A63BD23F5}" type="slidenum">
              <a:rPr lang="en-US" sz="1200" smtClean="0"/>
              <a:pPr eaLnBrk="1" hangingPunct="1"/>
              <a:t>9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FA7F44-DDC4-4DD0-A81B-1B7EB4A7F963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eaLnBrk="1" hangingPunct="1"/>
              <a:t>10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28FC13-06EB-4879-ABC2-61A3F10BA605}" type="slidenum">
              <a:rPr lang="en-US" sz="1200" smtClean="0"/>
              <a:pPr eaLnBrk="1" hangingPunct="1"/>
              <a:t>11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BE1C13-1B1D-44C7-ADEF-1BE876C21F37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CEAB5BC-CCDC-4864-9FF7-A89734FB3907}" type="slidenum">
              <a:rPr lang="en-US" altLang="en-US" sz="1200" smtClean="0"/>
              <a:pPr eaLnBrk="1" hangingPunct="1"/>
              <a:t>13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938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9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2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81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60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82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4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70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77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592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332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40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736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6643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5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043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974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649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531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215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311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588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4523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7163" y="4572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922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943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697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06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226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01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32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099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194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68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91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9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676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4599680-23C2-414D-91A7-EA4E1209E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8C6434D-18D2-4011-A068-982A056810E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962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wmf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990033"/>
                </a:solidFill>
              </a:rPr>
              <a:t>Human Cognition: </a:t>
            </a:r>
            <a:r>
              <a:rPr lang="en-US" sz="2800" dirty="0">
                <a:solidFill>
                  <a:schemeClr val="tx1"/>
                </a:solidFill>
              </a:rPr>
              <a:t>Is it more like a computer or a neural net?</a:t>
            </a:r>
            <a:endParaRPr lang="en-US" sz="2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676400"/>
          </a:xfrm>
        </p:spPr>
        <p:txBody>
          <a:bodyPr/>
          <a:lstStyle/>
          <a:p>
            <a:pPr eaLnBrk="1" hangingPunct="1"/>
            <a:r>
              <a:rPr lang="en-US" sz="2200" dirty="0"/>
              <a:t>Jay McClelland</a:t>
            </a:r>
            <a:br>
              <a:rPr lang="en-US" sz="2200" dirty="0"/>
            </a:br>
            <a:r>
              <a:rPr lang="en-US" sz="2200" dirty="0">
                <a:solidFill>
                  <a:srgbClr val="990033"/>
                </a:solidFill>
              </a:rPr>
              <a:t>Stanford University</a:t>
            </a:r>
            <a:br>
              <a:rPr lang="en-US" sz="2200" dirty="0">
                <a:solidFill>
                  <a:srgbClr val="990033"/>
                </a:solidFill>
              </a:rPr>
            </a:br>
            <a:r>
              <a:rPr lang="en-US" sz="2200" dirty="0"/>
              <a:t>November </a:t>
            </a:r>
            <a:r>
              <a:rPr lang="en-US" sz="2200" dirty="0" smtClean="0"/>
              <a:t>14, 2017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Decartes’ Legacy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0263" y="1905000"/>
            <a:ext cx="3817937" cy="4114800"/>
          </a:xfrm>
        </p:spPr>
        <p:txBody>
          <a:bodyPr/>
          <a:lstStyle/>
          <a:p>
            <a:pPr eaLnBrk="1" hangingPunct="1"/>
            <a:r>
              <a:rPr lang="en-US" sz="2000" dirty="0"/>
              <a:t>Mechanistic approach to sensation and action</a:t>
            </a:r>
          </a:p>
          <a:p>
            <a:pPr eaLnBrk="1" hangingPunct="1"/>
            <a:r>
              <a:rPr lang="en-US" sz="2000" dirty="0"/>
              <a:t>Divine inspiration creates mind</a:t>
            </a:r>
          </a:p>
          <a:p>
            <a:pPr eaLnBrk="1" hangingPunct="1"/>
            <a:r>
              <a:rPr lang="en-US" sz="2000" dirty="0"/>
              <a:t>This leads to four dissociations:</a:t>
            </a:r>
          </a:p>
          <a:p>
            <a:pPr lvl="1" eaLnBrk="1" hangingPunct="1"/>
            <a:r>
              <a:rPr lang="en-US" sz="1600" dirty="0"/>
              <a:t>Mind / Brain</a:t>
            </a:r>
          </a:p>
          <a:p>
            <a:pPr lvl="1" eaLnBrk="1" hangingPunct="1"/>
            <a:r>
              <a:rPr lang="en-US" sz="1600" dirty="0"/>
              <a:t>Higher Cognitive Functions / Sensory-motor systems</a:t>
            </a:r>
          </a:p>
          <a:p>
            <a:pPr lvl="1" eaLnBrk="1" hangingPunct="1"/>
            <a:r>
              <a:rPr lang="en-US" sz="1600" dirty="0"/>
              <a:t>Human / Animal</a:t>
            </a:r>
          </a:p>
          <a:p>
            <a:pPr lvl="1" eaLnBrk="1" hangingPunct="1"/>
            <a:r>
              <a:rPr lang="en-US" sz="1600" dirty="0"/>
              <a:t>Descriptive / Mechanistic</a:t>
            </a:r>
          </a:p>
        </p:txBody>
      </p:sp>
      <p:pic>
        <p:nvPicPr>
          <p:cNvPr id="5124" name="Picture 4" descr="Reflex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905000"/>
            <a:ext cx="3284538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799" y="1704110"/>
            <a:ext cx="4336473" cy="431569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dirty="0"/>
              <a:t>The computer contributes to the overthrow of behaviorism.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Computer simulation models emphasize strictly sequential operations, using flow charts.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Simon announces that computers can ‘think’.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Symbol processing languages are introduced allowing some success at theorem proving, problem solving, etc.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Minsky and </a:t>
            </a:r>
            <a:r>
              <a:rPr lang="en-US" sz="1400" dirty="0" err="1"/>
              <a:t>Pappert</a:t>
            </a:r>
            <a:r>
              <a:rPr lang="en-US" sz="1400" dirty="0"/>
              <a:t> kill off</a:t>
            </a:r>
            <a:r>
              <a:rPr lang="en-US" sz="1400" i="1" dirty="0"/>
              <a:t> </a:t>
            </a:r>
            <a:r>
              <a:rPr lang="en-US" sz="1400" i="1" dirty="0" err="1"/>
              <a:t>Perceptrons</a:t>
            </a:r>
            <a:r>
              <a:rPr lang="en-US" sz="1400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Cognitive psychologists and AI researchers distinguish between algorithm and hardware.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 err="1"/>
              <a:t>Neisser</a:t>
            </a:r>
            <a:r>
              <a:rPr lang="en-US" sz="1400" dirty="0"/>
              <a:t> deems physiology to be only of ‘peripheral interest’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Psychologists investigate mental processes as sequences of discrete operations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314" y="256310"/>
            <a:ext cx="6511636" cy="1143000"/>
          </a:xfrm>
        </p:spPr>
        <p:txBody>
          <a:bodyPr/>
          <a:lstStyle/>
          <a:p>
            <a:pPr eaLnBrk="1" hangingPunct="1"/>
            <a:r>
              <a:rPr lang="en-US" dirty="0"/>
              <a:t>Early Computational Models of Human Cognition (1950-1980)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427519" y="1304000"/>
            <a:ext cx="2782620" cy="4750437"/>
            <a:chOff x="6141028" y="1004455"/>
            <a:chExt cx="2782620" cy="475043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13415"/>
            <a:stretch/>
          </p:blipFill>
          <p:spPr bwMode="auto">
            <a:xfrm>
              <a:off x="6141028" y="1004455"/>
              <a:ext cx="2782620" cy="4750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003473" y="5354782"/>
              <a:ext cx="119295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+mn-lt"/>
                </a:rPr>
                <a:t>Comprehension</a:t>
              </a:r>
            </a:p>
            <a:p>
              <a:pPr algn="ctr"/>
              <a:r>
                <a:rPr lang="en-US" sz="1000" dirty="0">
                  <a:latin typeface="+mn-lt"/>
                </a:rPr>
                <a:t>system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784273" y="6163040"/>
            <a:ext cx="2438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Gough’s (1972) model of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reading.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lmat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25"/>
            <a:ext cx="8382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Ubiquity of the Constraint Satisfaction</a:t>
            </a:r>
            <a:br>
              <a:rPr lang="en-US" sz="2800"/>
            </a:br>
            <a:r>
              <a:rPr lang="en-US" sz="2800"/>
              <a:t>Problem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In sentence processing</a:t>
            </a:r>
          </a:p>
          <a:p>
            <a:pPr lvl="1" eaLnBrk="1" hangingPunct="1"/>
            <a:r>
              <a:rPr lang="en-US"/>
              <a:t>I saw the grand canyon flying to New York</a:t>
            </a:r>
          </a:p>
          <a:p>
            <a:pPr lvl="1" eaLnBrk="1" hangingPunct="1"/>
            <a:r>
              <a:rPr lang="en-US"/>
              <a:t>I saw the sheep grazing in the field</a:t>
            </a:r>
          </a:p>
          <a:p>
            <a:pPr lvl="1" eaLnBrk="1" hangingPunct="1"/>
            <a:endParaRPr lang="en-US"/>
          </a:p>
          <a:p>
            <a:pPr eaLnBrk="1" hangingPunct="1"/>
            <a:r>
              <a:rPr lang="en-US"/>
              <a:t>In comprehension</a:t>
            </a:r>
          </a:p>
          <a:p>
            <a:pPr lvl="1" eaLnBrk="1" hangingPunct="1"/>
            <a:r>
              <a:rPr lang="en-US"/>
              <a:t>Margie was sitting on the front steps when she heard the familiar jingle of the “Good Humor” truck.  She remembered her birthday money and ran into the house.</a:t>
            </a:r>
          </a:p>
          <a:p>
            <a:pPr lvl="1" eaLnBrk="1" hangingPunct="1"/>
            <a:endParaRPr lang="en-US"/>
          </a:p>
          <a:p>
            <a:pPr eaLnBrk="1" hangingPunct="1"/>
            <a:r>
              <a:rPr lang="en-US"/>
              <a:t>In reaching, grasping, typing…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6" t="15714" r="36722" b="73334"/>
          <a:stretch>
            <a:fillRect/>
          </a:stretch>
        </p:blipFill>
        <p:spPr bwMode="auto">
          <a:xfrm>
            <a:off x="4240213" y="3559175"/>
            <a:ext cx="131445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17"/>
          <p:cNvSpPr txBox="1">
            <a:spLocks noChangeArrowheads="1"/>
          </p:cNvSpPr>
          <p:nvPr/>
        </p:nvSpPr>
        <p:spPr bwMode="auto">
          <a:xfrm>
            <a:off x="4494213" y="3786188"/>
            <a:ext cx="692150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READ</a:t>
            </a:r>
          </a:p>
        </p:txBody>
      </p:sp>
      <p:sp>
        <p:nvSpPr>
          <p:cNvPr id="819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Word Superiority Effect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498975" y="3790950"/>
            <a:ext cx="692150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READ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364038" y="3186113"/>
            <a:ext cx="982662" cy="1050925"/>
            <a:chOff x="6227065" y="3520440"/>
            <a:chExt cx="982352" cy="1051072"/>
          </a:xfrm>
        </p:grpSpPr>
        <p:sp>
          <p:nvSpPr>
            <p:cNvPr id="8199" name="TextBox 14"/>
            <p:cNvSpPr txBox="1">
              <a:spLocks noChangeArrowheads="1"/>
            </p:cNvSpPr>
            <p:nvPr/>
          </p:nvSpPr>
          <p:spPr bwMode="auto">
            <a:xfrm>
              <a:off x="6370320" y="3520440"/>
              <a:ext cx="691215" cy="553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_E__</a:t>
              </a:r>
              <a:br>
                <a:rPr lang="en-US" altLang="en-US" sz="1800">
                  <a:latin typeface="Consolas" pitchFamily="49" charset="0"/>
                  <a:cs typeface="Consolas" pitchFamily="49" charset="0"/>
                </a:rPr>
              </a:b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O</a:t>
              </a:r>
            </a:p>
          </p:txBody>
        </p:sp>
        <p:pic>
          <p:nvPicPr>
            <p:cNvPr id="820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46" t="77000" r="38393" b="15714"/>
            <a:stretch>
              <a:fillRect/>
            </a:stretch>
          </p:blipFill>
          <p:spPr bwMode="auto">
            <a:xfrm>
              <a:off x="6227065" y="4012308"/>
              <a:ext cx="982352" cy="559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010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jalTre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4504" r="16586" b="4504"/>
          <a:stretch>
            <a:fillRect/>
          </a:stretch>
        </p:blipFill>
        <p:spPr bwMode="auto">
          <a:xfrm>
            <a:off x="1847850" y="0"/>
            <a:ext cx="531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1447800"/>
            <a:ext cx="4125912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355725" y="422275"/>
            <a:ext cx="622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Graded and variable nature of neuronal responses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1143000"/>
          </a:xfrm>
        </p:spPr>
        <p:txBody>
          <a:bodyPr/>
          <a:lstStyle/>
          <a:p>
            <a:pPr eaLnBrk="1" hangingPunct="1"/>
            <a:r>
              <a:rPr lang="en-US" sz="2400"/>
              <a:t>Lateral Inhibition in Eye of Limulus </a:t>
            </a:r>
            <a:br>
              <a:rPr lang="en-US" sz="2400"/>
            </a:br>
            <a:r>
              <a:rPr lang="en-US" sz="2400"/>
              <a:t>(Horseshoe Crab)</a:t>
            </a:r>
          </a:p>
        </p:txBody>
      </p:sp>
      <p:pic>
        <p:nvPicPr>
          <p:cNvPr id="11267" name="Picture 6" descr="Limulu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19"/>
          <a:stretch>
            <a:fillRect/>
          </a:stretch>
        </p:blipFill>
        <p:spPr>
          <a:xfrm>
            <a:off x="762000" y="1905000"/>
            <a:ext cx="3581400" cy="4114800"/>
          </a:xfrm>
          <a:noFill/>
        </p:spPr>
      </p:pic>
      <p:pic>
        <p:nvPicPr>
          <p:cNvPr id="11268" name="Picture 10" descr="Limul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/>
          <a:stretch>
            <a:fillRect/>
          </a:stretch>
        </p:blipFill>
        <p:spPr>
          <a:xfrm>
            <a:off x="4953000" y="457200"/>
            <a:ext cx="3525838" cy="6019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/>
              <a:t>Input and activation of units in PDP models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038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/>
              <a:t>Biologically inspired form of unit update: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An activation function that</a:t>
            </a:r>
            <a:br>
              <a:rPr lang="en-US" sz="1400" dirty="0"/>
            </a:br>
            <a:r>
              <a:rPr lang="en-US" sz="1400" dirty="0"/>
              <a:t>links PDP models to Bayesian</a:t>
            </a:r>
            <a:br>
              <a:rPr lang="en-US" sz="1400" dirty="0"/>
            </a:br>
            <a:r>
              <a:rPr lang="en-US" sz="1400" dirty="0"/>
              <a:t>ideas: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 err="1"/>
              <a:t>ReLU</a:t>
            </a:r>
            <a:r>
              <a:rPr lang="en-US" sz="1400" dirty="0"/>
              <a:t> units are simple and far more useful that we once expected!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/>
          </a:p>
        </p:txBody>
      </p:sp>
      <p:grpSp>
        <p:nvGrpSpPr>
          <p:cNvPr id="1032" name="Group 40"/>
          <p:cNvGrpSpPr>
            <a:grpSpLocks/>
          </p:cNvGrpSpPr>
          <p:nvPr/>
        </p:nvGrpSpPr>
        <p:grpSpPr bwMode="auto">
          <a:xfrm>
            <a:off x="3962400" y="2286000"/>
            <a:ext cx="2133600" cy="2362200"/>
            <a:chOff x="4876800" y="1676400"/>
            <a:chExt cx="3886200" cy="3886200"/>
          </a:xfrm>
        </p:grpSpPr>
        <p:sp>
          <p:nvSpPr>
            <p:cNvPr id="1052" name="AutoShape 4"/>
            <p:cNvSpPr>
              <a:spLocks noChangeArrowheads="1"/>
            </p:cNvSpPr>
            <p:nvPr/>
          </p:nvSpPr>
          <p:spPr bwMode="auto">
            <a:xfrm>
              <a:off x="6553200" y="3505200"/>
              <a:ext cx="1057275" cy="9144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5"/>
            <p:cNvSpPr>
              <a:spLocks noChangeShapeType="1"/>
            </p:cNvSpPr>
            <p:nvPr/>
          </p:nvSpPr>
          <p:spPr bwMode="auto">
            <a:xfrm>
              <a:off x="7086600" y="1676400"/>
              <a:ext cx="0" cy="1905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Line 6"/>
            <p:cNvSpPr>
              <a:spLocks noChangeShapeType="1"/>
            </p:cNvSpPr>
            <p:nvPr/>
          </p:nvSpPr>
          <p:spPr bwMode="auto">
            <a:xfrm>
              <a:off x="6553200" y="22098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7"/>
            <p:cNvSpPr>
              <a:spLocks noChangeShapeType="1"/>
            </p:cNvSpPr>
            <p:nvPr/>
          </p:nvSpPr>
          <p:spPr bwMode="auto">
            <a:xfrm flipH="1">
              <a:off x="7086600" y="1752600"/>
              <a:ext cx="533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8"/>
            <p:cNvSpPr>
              <a:spLocks noChangeShapeType="1"/>
            </p:cNvSpPr>
            <p:nvPr/>
          </p:nvSpPr>
          <p:spPr bwMode="auto">
            <a:xfrm>
              <a:off x="7620000" y="4419600"/>
              <a:ext cx="1143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9"/>
            <p:cNvSpPr>
              <a:spLocks noChangeShapeType="1"/>
            </p:cNvSpPr>
            <p:nvPr/>
          </p:nvSpPr>
          <p:spPr bwMode="auto">
            <a:xfrm flipH="1">
              <a:off x="5562600" y="4419600"/>
              <a:ext cx="990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AutoShape 10"/>
            <p:cNvSpPr>
              <a:spLocks noChangeArrowheads="1"/>
            </p:cNvSpPr>
            <p:nvPr/>
          </p:nvSpPr>
          <p:spPr bwMode="auto">
            <a:xfrm rot="-1120974">
              <a:off x="58674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9" name="AutoShape 11"/>
            <p:cNvSpPr>
              <a:spLocks noChangeArrowheads="1"/>
            </p:cNvSpPr>
            <p:nvPr/>
          </p:nvSpPr>
          <p:spPr bwMode="auto">
            <a:xfrm rot="820478">
              <a:off x="7391400" y="19050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0" name="AutoShape 12"/>
            <p:cNvSpPr>
              <a:spLocks noChangeArrowheads="1"/>
            </p:cNvSpPr>
            <p:nvPr/>
          </p:nvSpPr>
          <p:spPr bwMode="auto">
            <a:xfrm rot="-1120974">
              <a:off x="6553200" y="24384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1" name="AutoShape 13"/>
            <p:cNvSpPr>
              <a:spLocks noChangeArrowheads="1"/>
            </p:cNvSpPr>
            <p:nvPr/>
          </p:nvSpPr>
          <p:spPr bwMode="auto">
            <a:xfrm rot="506768">
              <a:off x="80010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2" name="Line 14"/>
            <p:cNvSpPr>
              <a:spLocks noChangeShapeType="1"/>
            </p:cNvSpPr>
            <p:nvPr/>
          </p:nvSpPr>
          <p:spPr bwMode="auto">
            <a:xfrm>
              <a:off x="5562600" y="35814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15"/>
            <p:cNvSpPr>
              <a:spLocks noChangeShapeType="1"/>
            </p:cNvSpPr>
            <p:nvPr/>
          </p:nvSpPr>
          <p:spPr bwMode="auto">
            <a:xfrm flipH="1">
              <a:off x="8153400" y="3276600"/>
              <a:ext cx="228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16"/>
            <p:cNvSpPr>
              <a:spLocks/>
            </p:cNvSpPr>
            <p:nvPr/>
          </p:nvSpPr>
          <p:spPr bwMode="auto">
            <a:xfrm>
              <a:off x="5638800" y="2667000"/>
              <a:ext cx="990600" cy="317500"/>
            </a:xfrm>
            <a:custGeom>
              <a:avLst/>
              <a:gdLst>
                <a:gd name="T0" fmla="*/ 0 w 624"/>
                <a:gd name="T1" fmla="*/ 0 h 200"/>
                <a:gd name="T2" fmla="*/ 2147483647 w 624"/>
                <a:gd name="T3" fmla="*/ 2147483647 h 200"/>
                <a:gd name="T4" fmla="*/ 2147483647 w 624"/>
                <a:gd name="T5" fmla="*/ 2147483647 h 200"/>
                <a:gd name="T6" fmla="*/ 0 60000 65536"/>
                <a:gd name="T7" fmla="*/ 0 60000 65536"/>
                <a:gd name="T8" fmla="*/ 0 60000 65536"/>
                <a:gd name="T9" fmla="*/ 0 w 624"/>
                <a:gd name="T10" fmla="*/ 0 h 200"/>
                <a:gd name="T11" fmla="*/ 624 w 624"/>
                <a:gd name="T12" fmla="*/ 200 h 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00">
                  <a:moveTo>
                    <a:pt x="0" y="0"/>
                  </a:moveTo>
                  <a:cubicBezTo>
                    <a:pt x="92" y="92"/>
                    <a:pt x="184" y="184"/>
                    <a:pt x="288" y="192"/>
                  </a:cubicBezTo>
                  <a:cubicBezTo>
                    <a:pt x="392" y="200"/>
                    <a:pt x="508" y="124"/>
                    <a:pt x="624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17"/>
            <p:cNvSpPr>
              <a:spLocks/>
            </p:cNvSpPr>
            <p:nvPr/>
          </p:nvSpPr>
          <p:spPr bwMode="auto">
            <a:xfrm>
              <a:off x="7620000" y="1905000"/>
              <a:ext cx="1143000" cy="584200"/>
            </a:xfrm>
            <a:custGeom>
              <a:avLst/>
              <a:gdLst>
                <a:gd name="T0" fmla="*/ 2147483647 w 720"/>
                <a:gd name="T1" fmla="*/ 0 h 368"/>
                <a:gd name="T2" fmla="*/ 2147483647 w 720"/>
                <a:gd name="T3" fmla="*/ 2147483647 h 368"/>
                <a:gd name="T4" fmla="*/ 0 w 720"/>
                <a:gd name="T5" fmla="*/ 2147483647 h 368"/>
                <a:gd name="T6" fmla="*/ 0 60000 65536"/>
                <a:gd name="T7" fmla="*/ 0 60000 65536"/>
                <a:gd name="T8" fmla="*/ 0 60000 65536"/>
                <a:gd name="T9" fmla="*/ 0 w 720"/>
                <a:gd name="T10" fmla="*/ 0 h 368"/>
                <a:gd name="T11" fmla="*/ 720 w 720"/>
                <a:gd name="T12" fmla="*/ 368 h 3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368">
                  <a:moveTo>
                    <a:pt x="720" y="0"/>
                  </a:moveTo>
                  <a:cubicBezTo>
                    <a:pt x="612" y="152"/>
                    <a:pt x="504" y="304"/>
                    <a:pt x="384" y="336"/>
                  </a:cubicBezTo>
                  <a:cubicBezTo>
                    <a:pt x="264" y="368"/>
                    <a:pt x="132" y="280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18"/>
            <p:cNvSpPr>
              <a:spLocks noChangeShapeType="1"/>
            </p:cNvSpPr>
            <p:nvPr/>
          </p:nvSpPr>
          <p:spPr bwMode="auto">
            <a:xfrm>
              <a:off x="7086600" y="4419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Text Box 19"/>
            <p:cNvSpPr txBox="1">
              <a:spLocks noChangeArrowheads="1"/>
            </p:cNvSpPr>
            <p:nvPr/>
          </p:nvSpPr>
          <p:spPr bwMode="auto">
            <a:xfrm>
              <a:off x="5867400" y="4724401"/>
              <a:ext cx="921407" cy="4427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unit i</a:t>
              </a:r>
            </a:p>
          </p:txBody>
        </p:sp>
        <p:sp>
          <p:nvSpPr>
            <p:cNvPr id="1068" name="Line 20"/>
            <p:cNvSpPr>
              <a:spLocks noChangeShapeType="1"/>
            </p:cNvSpPr>
            <p:nvPr/>
          </p:nvSpPr>
          <p:spPr bwMode="auto">
            <a:xfrm flipV="1">
              <a:off x="6705600" y="4495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21"/>
            <p:cNvSpPr txBox="1">
              <a:spLocks noChangeArrowheads="1"/>
            </p:cNvSpPr>
            <p:nvPr/>
          </p:nvSpPr>
          <p:spPr bwMode="auto">
            <a:xfrm>
              <a:off x="4876800" y="1676400"/>
              <a:ext cx="1740759" cy="860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</a:rPr>
                <a:t>Input from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unit j</a:t>
              </a:r>
            </a:p>
          </p:txBody>
        </p:sp>
        <p:sp>
          <p:nvSpPr>
            <p:cNvPr id="1070" name="Line 22"/>
            <p:cNvSpPr>
              <a:spLocks noChangeShapeType="1"/>
            </p:cNvSpPr>
            <p:nvPr/>
          </p:nvSpPr>
          <p:spPr bwMode="auto">
            <a:xfrm>
              <a:off x="5791200" y="25146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Text Box 23"/>
            <p:cNvSpPr txBox="1">
              <a:spLocks noChangeArrowheads="1"/>
            </p:cNvSpPr>
            <p:nvPr/>
          </p:nvSpPr>
          <p:spPr bwMode="auto">
            <a:xfrm>
              <a:off x="6403521" y="2679290"/>
              <a:ext cx="613628" cy="44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w</a:t>
              </a:r>
              <a:r>
                <a:rPr lang="en-US" sz="1600" baseline="-25000">
                  <a:solidFill>
                    <a:srgbClr val="000000"/>
                  </a:solidFill>
                </a:rPr>
                <a:t>ij</a:t>
              </a:r>
            </a:p>
          </p:txBody>
        </p:sp>
      </p:grpSp>
      <p:pic>
        <p:nvPicPr>
          <p:cNvPr id="1033" name="Picture 22" descr="sigmoid"/>
          <p:cNvPicPr>
            <a:picLocks noChangeAspect="1" noChangeArrowheads="1"/>
          </p:cNvPicPr>
          <p:nvPr/>
        </p:nvPicPr>
        <p:blipFill>
          <a:blip r:embed="rId4">
            <a:lum bright="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29"/>
          <p:cNvSpPr txBox="1">
            <a:spLocks noChangeArrowheads="1"/>
          </p:cNvSpPr>
          <p:nvPr/>
        </p:nvSpPr>
        <p:spPr bwMode="auto">
          <a:xfrm>
            <a:off x="7391400" y="64008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1">
                <a:cs typeface="Times New Roman" pitchFamily="18" charset="0"/>
              </a:rPr>
              <a:t>net</a:t>
            </a:r>
            <a:r>
              <a:rPr lang="en-US" sz="1600" i="1" baseline="-25000">
                <a:cs typeface="Times New Roman" pitchFamily="18" charset="0"/>
              </a:rPr>
              <a:t>i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24944"/>
              </p:ext>
            </p:extLst>
          </p:nvPr>
        </p:nvGraphicFramePr>
        <p:xfrm>
          <a:off x="914400" y="1870261"/>
          <a:ext cx="228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70261"/>
                        <a:ext cx="228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903"/>
              </p:ext>
            </p:extLst>
          </p:nvPr>
        </p:nvGraphicFramePr>
        <p:xfrm>
          <a:off x="1492737" y="4138706"/>
          <a:ext cx="1094782" cy="60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Equation" r:id="rId7" imgW="761760" imgH="419040" progId="Equation.3">
                  <p:embed/>
                </p:oleObj>
              </mc:Choice>
              <mc:Fallback>
                <p:oleObj name="Equation" r:id="rId7" imgW="7617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737" y="4138706"/>
                        <a:ext cx="1094782" cy="602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5" name="Group 58"/>
          <p:cNvGrpSpPr>
            <a:grpSpLocks/>
          </p:cNvGrpSpPr>
          <p:nvPr/>
        </p:nvGrpSpPr>
        <p:grpSpPr bwMode="auto">
          <a:xfrm>
            <a:off x="6934200" y="1371600"/>
            <a:ext cx="1825625" cy="2212975"/>
            <a:chOff x="3657600" y="1600037"/>
            <a:chExt cx="1825341" cy="2212940"/>
          </a:xfrm>
        </p:grpSpPr>
        <p:grpSp>
          <p:nvGrpSpPr>
            <p:cNvPr id="1038" name="Group 56"/>
            <p:cNvGrpSpPr>
              <a:grpSpLocks/>
            </p:cNvGrpSpPr>
            <p:nvPr/>
          </p:nvGrpSpPr>
          <p:grpSpPr bwMode="auto">
            <a:xfrm>
              <a:off x="3733800" y="1600037"/>
              <a:ext cx="1599036" cy="2105443"/>
              <a:chOff x="480" y="944"/>
              <a:chExt cx="2066" cy="3088"/>
            </a:xfrm>
          </p:grpSpPr>
          <p:sp>
            <p:nvSpPr>
              <p:cNvPr id="1043" name="Line 39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40"/>
              <p:cNvSpPr>
                <a:spLocks noChangeShapeType="1"/>
              </p:cNvSpPr>
              <p:nvPr/>
            </p:nvSpPr>
            <p:spPr bwMode="auto">
              <a:xfrm>
                <a:off x="480" y="403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41"/>
              <p:cNvSpPr>
                <a:spLocks noChangeShapeType="1"/>
              </p:cNvSpPr>
              <p:nvPr/>
            </p:nvSpPr>
            <p:spPr bwMode="auto">
              <a:xfrm>
                <a:off x="1128" y="1200"/>
                <a:ext cx="0" cy="28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42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Text Box 44"/>
              <p:cNvSpPr txBox="1">
                <a:spLocks noChangeArrowheads="1"/>
              </p:cNvSpPr>
              <p:nvPr/>
            </p:nvSpPr>
            <p:spPr bwMode="auto">
              <a:xfrm>
                <a:off x="1661" y="944"/>
                <a:ext cx="885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/>
                  <a:t>max=1</a:t>
                </a:r>
              </a:p>
            </p:txBody>
          </p:sp>
          <p:sp>
            <p:nvSpPr>
              <p:cNvPr id="1048" name="Line 48"/>
              <p:cNvSpPr>
                <a:spLocks noChangeShapeType="1"/>
              </p:cNvSpPr>
              <p:nvPr/>
            </p:nvSpPr>
            <p:spPr bwMode="auto">
              <a:xfrm flipV="1">
                <a:off x="1152" y="3696"/>
                <a:ext cx="62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1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Oval 52"/>
              <p:cNvSpPr>
                <a:spLocks noChangeArrowheads="1"/>
              </p:cNvSpPr>
              <p:nvPr/>
            </p:nvSpPr>
            <p:spPr bwMode="auto">
              <a:xfrm flipH="1">
                <a:off x="1104" y="28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Text Box 53"/>
              <p:cNvSpPr txBox="1">
                <a:spLocks noChangeArrowheads="1"/>
              </p:cNvSpPr>
              <p:nvPr/>
            </p:nvSpPr>
            <p:spPr bwMode="auto">
              <a:xfrm>
                <a:off x="1776" y="2498"/>
                <a:ext cx="239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sz="1800" i="1"/>
              </a:p>
            </p:txBody>
          </p:sp>
        </p:grpSp>
        <p:sp>
          <p:nvSpPr>
            <p:cNvPr id="1039" name="Text Box 44"/>
            <p:cNvSpPr txBox="1">
              <a:spLocks noChangeArrowheads="1"/>
            </p:cNvSpPr>
            <p:nvPr/>
          </p:nvSpPr>
          <p:spPr bwMode="auto">
            <a:xfrm>
              <a:off x="4724400" y="25908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a</a:t>
              </a:r>
            </a:p>
          </p:txBody>
        </p:sp>
        <p:sp>
          <p:nvSpPr>
            <p:cNvPr id="1040" name="Text Box 44"/>
            <p:cNvSpPr txBox="1">
              <a:spLocks noChangeArrowheads="1"/>
            </p:cNvSpPr>
            <p:nvPr/>
          </p:nvSpPr>
          <p:spPr bwMode="auto">
            <a:xfrm>
              <a:off x="4724400" y="3505200"/>
              <a:ext cx="75854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min=-.2</a:t>
              </a:r>
            </a:p>
          </p:txBody>
        </p:sp>
        <p:sp>
          <p:nvSpPr>
            <p:cNvPr id="1041" name="Text Box 44"/>
            <p:cNvSpPr txBox="1">
              <a:spLocks noChangeArrowheads="1"/>
            </p:cNvSpPr>
            <p:nvPr/>
          </p:nvSpPr>
          <p:spPr bwMode="auto">
            <a:xfrm>
              <a:off x="4800600" y="3276600"/>
              <a:ext cx="4489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rest</a:t>
              </a:r>
            </a:p>
          </p:txBody>
        </p:sp>
        <p:sp>
          <p:nvSpPr>
            <p:cNvPr id="1042" name="Text Box 44"/>
            <p:cNvSpPr txBox="1">
              <a:spLocks noChangeArrowheads="1"/>
            </p:cNvSpPr>
            <p:nvPr/>
          </p:nvSpPr>
          <p:spPr bwMode="auto">
            <a:xfrm>
              <a:off x="3657600" y="31242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0</a:t>
              </a:r>
            </a:p>
          </p:txBody>
        </p:sp>
      </p:grpSp>
      <p:sp>
        <p:nvSpPr>
          <p:cNvPr id="1036" name="TextBox 59"/>
          <p:cNvSpPr txBox="1">
            <a:spLocks noChangeArrowheads="1"/>
          </p:cNvSpPr>
          <p:nvPr/>
        </p:nvSpPr>
        <p:spPr bwMode="auto">
          <a:xfrm rot="-5400000">
            <a:off x="5617369" y="5201444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i="1"/>
              <a:t>a</a:t>
            </a:r>
            <a:r>
              <a:rPr lang="en-US" sz="1800" i="1" baseline="-25000"/>
              <a:t>i</a:t>
            </a:r>
            <a:r>
              <a:rPr lang="en-US" sz="1800" i="1"/>
              <a:t> </a:t>
            </a:r>
            <a:r>
              <a:rPr lang="en-US" sz="1800"/>
              <a:t>or </a:t>
            </a:r>
            <a:r>
              <a:rPr lang="en-US" sz="1800" i="1"/>
              <a:t>p</a:t>
            </a:r>
            <a:r>
              <a:rPr lang="en-US" sz="1800" i="1" baseline="-25000"/>
              <a:t>i</a:t>
            </a:r>
            <a:endParaRPr lang="en-US" sz="1800" i="1"/>
          </a:p>
        </p:txBody>
      </p:sp>
      <p:sp>
        <p:nvSpPr>
          <p:cNvPr id="61" name="Oval 60"/>
          <p:cNvSpPr/>
          <p:nvPr/>
        </p:nvSpPr>
        <p:spPr>
          <a:xfrm>
            <a:off x="3616325" y="1555750"/>
            <a:ext cx="2947988" cy="3557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en-US"/>
              <a:t>The Interactive Activation Model</a:t>
            </a:r>
          </a:p>
        </p:txBody>
      </p:sp>
      <p:pic>
        <p:nvPicPr>
          <p:cNvPr id="12292" name="Picture 7" descr="Wo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457200"/>
            <a:ext cx="396875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09" y="1787236"/>
            <a:ext cx="34067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Findings Addressed by the Model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1800" dirty="0"/>
              <a:t>The word superiority effect (</a:t>
            </a:r>
            <a:r>
              <a:rPr lang="en-US" altLang="en-US" sz="1800" dirty="0" err="1"/>
              <a:t>Reicher</a:t>
            </a:r>
            <a:r>
              <a:rPr lang="en-US" altLang="en-US" sz="1800" dirty="0"/>
              <a:t>, 1969)</a:t>
            </a:r>
          </a:p>
          <a:p>
            <a:pPr lvl="1" eaLnBrk="1" hangingPunct="1"/>
            <a:r>
              <a:rPr lang="en-US" altLang="en-US" sz="1400" dirty="0"/>
              <a:t>Subjects identify letters in words better than single letters or letters in scrambled strings.</a:t>
            </a:r>
          </a:p>
          <a:p>
            <a:pPr eaLnBrk="1" hangingPunct="1"/>
            <a:r>
              <a:rPr lang="en-US" altLang="en-US" sz="1800" dirty="0"/>
              <a:t>The </a:t>
            </a:r>
            <a:r>
              <a:rPr lang="en-US" altLang="en-US" sz="1800" dirty="0" err="1"/>
              <a:t>pseudoword</a:t>
            </a:r>
            <a:r>
              <a:rPr lang="en-US" altLang="en-US" sz="1800" dirty="0"/>
              <a:t> advantage</a:t>
            </a:r>
          </a:p>
          <a:p>
            <a:pPr lvl="1" eaLnBrk="1" hangingPunct="1"/>
            <a:r>
              <a:rPr lang="en-US" altLang="en-US" sz="1400" dirty="0"/>
              <a:t>The advantage over single letters and scrambled strings extends to pronounceable non-words (e.g. LEAT  LOAT…)</a:t>
            </a:r>
          </a:p>
          <a:p>
            <a:pPr eaLnBrk="1" hangingPunct="1"/>
            <a:r>
              <a:rPr lang="en-US" altLang="en-US" sz="1800" dirty="0"/>
              <a:t>The contextual enhancement effect</a:t>
            </a:r>
          </a:p>
          <a:p>
            <a:pPr lvl="1" eaLnBrk="1" hangingPunct="1"/>
            <a:r>
              <a:rPr lang="en-US" altLang="en-US" sz="1400" dirty="0"/>
              <a:t>Increasing the duration of the presentation of context letters increases accuracy of target identification.</a:t>
            </a:r>
          </a:p>
        </p:txBody>
      </p:sp>
      <p:graphicFrame>
        <p:nvGraphicFramePr>
          <p:cNvPr id="7173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849838"/>
              </p:ext>
            </p:extLst>
          </p:nvPr>
        </p:nvGraphicFramePr>
        <p:xfrm>
          <a:off x="5547184" y="1869559"/>
          <a:ext cx="2787650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r:id="rId4" imgW="2786113" imgH="2042337" progId="Excel.Chart.8">
                  <p:embed/>
                </p:oleObj>
              </mc:Choice>
              <mc:Fallback>
                <p:oleObj r:id="rId4" imgW="2786113" imgH="204233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7184" y="1869559"/>
                        <a:ext cx="2787650" cy="204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20284" y="3482459"/>
            <a:ext cx="19177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W    PW    </a:t>
            </a:r>
            <a:r>
              <a:rPr lang="en-US" sz="1400" dirty="0" err="1">
                <a:latin typeface="+mn-lt"/>
              </a:rPr>
              <a:t>Scr</a:t>
            </a:r>
            <a:r>
              <a:rPr lang="en-US" sz="1400" dirty="0">
                <a:latin typeface="+mn-lt"/>
              </a:rPr>
              <a:t>     L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4558966" y="2689502"/>
            <a:ext cx="15795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Percent Correct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7" t="16569" r="7310" b="26402"/>
          <a:stretch/>
        </p:blipFill>
        <p:spPr bwMode="auto">
          <a:xfrm>
            <a:off x="4930197" y="4307594"/>
            <a:ext cx="2151961" cy="149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6"/>
          <a:stretch/>
        </p:blipFill>
        <p:spPr bwMode="auto">
          <a:xfrm>
            <a:off x="7082158" y="4087256"/>
            <a:ext cx="1451841" cy="220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134" y="6227398"/>
            <a:ext cx="1285615" cy="25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19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Word and Letter Level Activations for Words and Pseudowords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2759075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27590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57400"/>
            <a:ext cx="269875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69925" y="5070475"/>
            <a:ext cx="830913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The idea of a ‘conspiracy effect’ rather than rule-based processing</a:t>
            </a:r>
            <a:br>
              <a:rPr lang="en-US" altLang="en-US" dirty="0"/>
            </a:br>
            <a:r>
              <a:rPr lang="en-US" altLang="en-US" dirty="0"/>
              <a:t>leads to a new question: </a:t>
            </a:r>
          </a:p>
          <a:p>
            <a:pPr eaLnBrk="1" hangingPunct="1"/>
            <a:r>
              <a:rPr lang="en-US" altLang="en-US" dirty="0"/>
              <a:t>	Are rules necessary to account for the processing </a:t>
            </a:r>
            <a:br>
              <a:rPr lang="en-US" altLang="en-US" dirty="0"/>
            </a:br>
            <a:r>
              <a:rPr lang="en-US" altLang="en-US" dirty="0"/>
              <a:t>		of novel forms?</a:t>
            </a:r>
          </a:p>
        </p:txBody>
      </p:sp>
    </p:spTree>
    <p:extLst>
      <p:ext uri="{BB962C8B-B14F-4D97-AF65-F5344CB8AC3E}">
        <p14:creationId xmlns:p14="http://schemas.microsoft.com/office/powerpoint/2010/main" val="104782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Messages From The Interactive Activation Model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neural network can approximate real-time Bayesian computations because the knowledge is wired into the architecture</a:t>
            </a:r>
          </a:p>
          <a:p>
            <a:endParaRPr lang="en-US" dirty="0"/>
          </a:p>
          <a:p>
            <a:r>
              <a:rPr lang="en-US" dirty="0"/>
              <a:t>Putting knowledge in connections allows it to become automatic and reflexive, extending the power of the nervous system into knowledge-rich domains</a:t>
            </a:r>
          </a:p>
          <a:p>
            <a:endParaRPr lang="en-US" dirty="0"/>
          </a:p>
          <a:p>
            <a:r>
              <a:rPr lang="en-US" dirty="0"/>
              <a:t>This is a very different form of knowledge than knowledge in a lookup table or a book</a:t>
            </a:r>
          </a:p>
        </p:txBody>
      </p:sp>
    </p:spTree>
    <p:extLst>
      <p:ext uri="{BB962C8B-B14F-4D97-AF65-F5344CB8AC3E}">
        <p14:creationId xmlns:p14="http://schemas.microsoft.com/office/powerpoint/2010/main" val="1683059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456" y="1142081"/>
            <a:ext cx="7772400" cy="1762699"/>
          </a:xfrm>
        </p:spPr>
        <p:txBody>
          <a:bodyPr/>
          <a:lstStyle/>
          <a:p>
            <a:r>
              <a:rPr lang="en-US" dirty="0"/>
              <a:t>OK so perception might involve a neural network, but what about language?</a:t>
            </a:r>
          </a:p>
        </p:txBody>
      </p:sp>
    </p:spTree>
    <p:extLst>
      <p:ext uri="{BB962C8B-B14F-4D97-AF65-F5344CB8AC3E}">
        <p14:creationId xmlns:p14="http://schemas.microsoft.com/office/powerpoint/2010/main" val="2900205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Errors: Do they signify knowledge of a rule?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Chomsky’s central claim:</a:t>
            </a:r>
          </a:p>
          <a:p>
            <a:pPr lvl="1"/>
            <a:r>
              <a:rPr lang="en-US" dirty="0"/>
              <a:t>We process items we’ve never seen </a:t>
            </a:r>
            <a:r>
              <a:rPr lang="en-US" dirty="0" smtClean="0"/>
              <a:t>before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do so, </a:t>
            </a:r>
            <a:r>
              <a:rPr lang="en-US" dirty="0" smtClean="0"/>
              <a:t>he claimed, we </a:t>
            </a:r>
            <a:r>
              <a:rPr lang="en-US" dirty="0"/>
              <a:t>need rules, not ‘associations’</a:t>
            </a:r>
          </a:p>
          <a:p>
            <a:r>
              <a:rPr lang="en-US" dirty="0"/>
              <a:t>Psychological evidence for rules:</a:t>
            </a:r>
          </a:p>
          <a:p>
            <a:pPr lvl="1"/>
            <a:r>
              <a:rPr lang="en-US" dirty="0"/>
              <a:t>Children sometimes say ‘</a:t>
            </a:r>
            <a:r>
              <a:rPr lang="en-US" dirty="0" err="1"/>
              <a:t>goed</a:t>
            </a:r>
            <a:r>
              <a:rPr lang="en-US" dirty="0"/>
              <a:t>’ or ‘</a:t>
            </a:r>
            <a:r>
              <a:rPr lang="en-US" dirty="0" err="1"/>
              <a:t>taked</a:t>
            </a:r>
            <a:r>
              <a:rPr lang="en-US" dirty="0"/>
              <a:t>’ instead of ‘went’ or ‘took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They also produce regular past tenses for non-words</a:t>
            </a:r>
          </a:p>
          <a:p>
            <a:pPr lvl="2"/>
            <a:r>
              <a:rPr lang="en-US" dirty="0" smtClean="0"/>
              <a:t>‘This man is </a:t>
            </a:r>
            <a:r>
              <a:rPr lang="en-US" dirty="0" err="1" smtClean="0"/>
              <a:t>vacking</a:t>
            </a:r>
            <a:r>
              <a:rPr lang="en-US" dirty="0" smtClean="0"/>
              <a:t>.  Yesterday he ___’</a:t>
            </a:r>
            <a:endParaRPr lang="en-US" dirty="0"/>
          </a:p>
          <a:p>
            <a:pPr lvl="1"/>
            <a:r>
              <a:rPr lang="en-US" dirty="0"/>
              <a:t>Does that mean they have discovered the past tense rule?</a:t>
            </a:r>
          </a:p>
          <a:p>
            <a:pPr lvl="2"/>
            <a:r>
              <a:rPr lang="en-US" dirty="0"/>
              <a:t>To make the past tense of a word, add ‘-</a:t>
            </a:r>
            <a:r>
              <a:rPr lang="en-US" dirty="0" err="1"/>
              <a:t>ed</a:t>
            </a:r>
            <a:r>
              <a:rPr lang="en-US" dirty="0"/>
              <a:t>’</a:t>
            </a:r>
          </a:p>
          <a:p>
            <a:pPr lvl="1"/>
            <a:r>
              <a:rPr lang="en-US" dirty="0"/>
              <a:t>Or could such a behavior occur in a neural network?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Tense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43" y="1905000"/>
            <a:ext cx="4226804" cy="41148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Trained with ~500 word vocabulary, mostly regular words</a:t>
            </a:r>
          </a:p>
          <a:p>
            <a:endParaRPr lang="en-US" dirty="0"/>
          </a:p>
          <a:p>
            <a:r>
              <a:rPr lang="en-US" dirty="0"/>
              <a:t>Tends to regularize exceptions early in training (like children do) then gradually overcomes this tendency, and processed many </a:t>
            </a:r>
            <a:r>
              <a:rPr lang="en-US" dirty="0" smtClean="0"/>
              <a:t>untrained</a:t>
            </a:r>
            <a:r>
              <a:rPr lang="en-US" dirty="0" smtClean="0"/>
              <a:t> </a:t>
            </a:r>
            <a:r>
              <a:rPr lang="en-US" dirty="0"/>
              <a:t>items correctly</a:t>
            </a:r>
          </a:p>
          <a:p>
            <a:endParaRPr lang="en-US" dirty="0"/>
          </a:p>
          <a:p>
            <a:r>
              <a:rPr lang="en-US" dirty="0"/>
              <a:t>Function approximation may be the response to Chomsky’s essential claim: A neural network learns to approximate a function from examples, and still works with other examples it has never seen</a:t>
            </a:r>
          </a:p>
          <a:p>
            <a:endParaRPr lang="en-US" dirty="0"/>
          </a:p>
          <a:p>
            <a:r>
              <a:rPr lang="en-US" dirty="0"/>
              <a:t>So is language based on rules or connections?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455" y="2481136"/>
            <a:ext cx="3969745" cy="248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36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Both Sides of Debate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Pro:</a:t>
            </a:r>
          </a:p>
          <a:p>
            <a:pPr lvl="1"/>
            <a:r>
              <a:rPr lang="en-US" sz="2000" dirty="0" smtClean="0"/>
              <a:t>Model dealt with quasi-regular patterns as well as regular</a:t>
            </a:r>
          </a:p>
          <a:p>
            <a:pPr lvl="2"/>
            <a:r>
              <a:rPr lang="en-US" dirty="0" err="1"/>
              <a:t>z</a:t>
            </a:r>
            <a:r>
              <a:rPr lang="en-US" dirty="0" err="1" smtClean="0"/>
              <a:t>eep</a:t>
            </a:r>
            <a:r>
              <a:rPr lang="en-US" dirty="0" smtClean="0"/>
              <a:t> -&gt; </a:t>
            </a:r>
            <a:r>
              <a:rPr lang="en-US" dirty="0" err="1" smtClean="0"/>
              <a:t>zept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gling</a:t>
            </a:r>
            <a:r>
              <a:rPr lang="en-US" dirty="0" smtClean="0"/>
              <a:t> -&gt; </a:t>
            </a:r>
            <a:r>
              <a:rPr lang="en-US" dirty="0" err="1" smtClean="0"/>
              <a:t>glang</a:t>
            </a:r>
            <a:endParaRPr lang="en-US" dirty="0" smtClean="0"/>
          </a:p>
          <a:p>
            <a:pPr lvl="1"/>
            <a:r>
              <a:rPr lang="en-US" sz="2000" dirty="0" smtClean="0"/>
              <a:t>Related models addressed findings in many other domains</a:t>
            </a:r>
          </a:p>
          <a:p>
            <a:pPr lvl="2"/>
            <a:r>
              <a:rPr lang="en-US" dirty="0" smtClean="0"/>
              <a:t>Spelling -&gt; sound</a:t>
            </a:r>
          </a:p>
          <a:p>
            <a:pPr lvl="2"/>
            <a:r>
              <a:rPr lang="en-US" dirty="0" smtClean="0"/>
              <a:t>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08095" y="1905000"/>
            <a:ext cx="3810000" cy="2858665"/>
          </a:xfrm>
        </p:spPr>
        <p:txBody>
          <a:bodyPr/>
          <a:lstStyle/>
          <a:p>
            <a:r>
              <a:rPr lang="en-US" sz="2000" dirty="0" err="1" smtClean="0"/>
              <a:t>Conta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smtClean="0"/>
              <a:t>Model’s </a:t>
            </a:r>
            <a:r>
              <a:rPr lang="en-US" sz="2000" dirty="0"/>
              <a:t>training experience was not </a:t>
            </a:r>
            <a:r>
              <a:rPr lang="en-US" sz="2000" dirty="0" smtClean="0"/>
              <a:t>human-like in some ways</a:t>
            </a:r>
          </a:p>
          <a:p>
            <a:pPr lvl="1"/>
            <a:endParaRPr lang="en-US" sz="1600" dirty="0"/>
          </a:p>
          <a:p>
            <a:pPr lvl="1"/>
            <a:r>
              <a:rPr lang="en-US" sz="2000" dirty="0" smtClean="0"/>
              <a:t>Model produced some forms humans don’t produce</a:t>
            </a:r>
          </a:p>
          <a:p>
            <a:pPr lvl="2"/>
            <a:r>
              <a:rPr lang="en-US" dirty="0" smtClean="0"/>
              <a:t>mail -&gt; </a:t>
            </a:r>
            <a:r>
              <a:rPr lang="en-US" dirty="0" err="1" smtClean="0"/>
              <a:t>membled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79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kinds of constraints are required to support learning?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Innate domain knowledge: </a:t>
            </a:r>
          </a:p>
          <a:p>
            <a:pPr lvl="1"/>
            <a:r>
              <a:rPr lang="en-US" dirty="0"/>
              <a:t>Chomsky’s ‘Universal Grammar’</a:t>
            </a:r>
          </a:p>
          <a:p>
            <a:pPr lvl="1"/>
            <a:r>
              <a:rPr lang="en-US" dirty="0" err="1"/>
              <a:t>Spelke’s</a:t>
            </a:r>
            <a:r>
              <a:rPr lang="en-US" dirty="0"/>
              <a:t> ‘Core Knowledge systems’</a:t>
            </a:r>
          </a:p>
          <a:p>
            <a:pPr lvl="1"/>
            <a:r>
              <a:rPr lang="en-US" dirty="0"/>
              <a:t>Lake et </a:t>
            </a:r>
            <a:r>
              <a:rPr lang="en-US" dirty="0" err="1"/>
              <a:t>al’s</a:t>
            </a:r>
            <a:r>
              <a:rPr lang="en-US" dirty="0"/>
              <a:t> ‘Startup Software’</a:t>
            </a:r>
          </a:p>
          <a:p>
            <a:pPr lvl="1"/>
            <a:r>
              <a:rPr lang="en-US" dirty="0"/>
              <a:t>Essential programming constructs such as a ‘recursion operator’ in the probabilistic language of thought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Connectionists ask: must we really assume such things are built in?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48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Translate – A connectionist model of language understanding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The hen was too slow.</a:t>
            </a:r>
          </a:p>
          <a:p>
            <a:endParaRPr lang="en-US" dirty="0"/>
          </a:p>
          <a:p>
            <a:r>
              <a:rPr lang="en-US" dirty="0" smtClean="0"/>
              <a:t>The fox that chased the hen was too slow.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905000"/>
            <a:ext cx="3908827" cy="4114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La </a:t>
            </a:r>
            <a:r>
              <a:rPr lang="en-US" dirty="0" err="1" smtClean="0">
                <a:solidFill>
                  <a:srgbClr val="C00000"/>
                </a:solidFill>
              </a:rPr>
              <a:t>gallina</a:t>
            </a:r>
            <a:r>
              <a:rPr lang="en-US" dirty="0" smtClean="0"/>
              <a:t> era </a:t>
            </a:r>
            <a:r>
              <a:rPr lang="en-US" dirty="0" err="1" smtClean="0"/>
              <a:t>demasiado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lenta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33CC33"/>
                </a:solidFill>
              </a:rPr>
              <a:t>El </a:t>
            </a:r>
            <a:r>
              <a:rPr lang="en-US" dirty="0" err="1" smtClean="0">
                <a:solidFill>
                  <a:srgbClr val="33CC33"/>
                </a:solidFill>
              </a:rPr>
              <a:t>zorro</a:t>
            </a:r>
            <a:r>
              <a:rPr lang="en-US" dirty="0" smtClean="0"/>
              <a:t> que </a:t>
            </a:r>
            <a:r>
              <a:rPr lang="en-US" dirty="0" err="1" smtClean="0"/>
              <a:t>persiguido</a:t>
            </a:r>
            <a:r>
              <a:rPr lang="en-US" dirty="0" smtClean="0"/>
              <a:t> a la </a:t>
            </a:r>
            <a:r>
              <a:rPr lang="en-US" dirty="0" err="1"/>
              <a:t>g</a:t>
            </a:r>
            <a:r>
              <a:rPr lang="en-US" dirty="0" err="1" smtClean="0"/>
              <a:t>allina</a:t>
            </a:r>
            <a:r>
              <a:rPr lang="en-US" dirty="0" smtClean="0"/>
              <a:t> era </a:t>
            </a:r>
            <a:r>
              <a:rPr lang="en-US" dirty="0" err="1" smtClean="0"/>
              <a:t>demasiado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33CC33"/>
                </a:solidFill>
              </a:rPr>
              <a:t>lento.</a:t>
            </a:r>
            <a:endParaRPr lang="en-US" dirty="0">
              <a:solidFill>
                <a:srgbClr val="33CC3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434491"/>
            <a:ext cx="7289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There are still sentences Google Translate does not get right,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so the debate continues…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119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there anything left for a </a:t>
            </a:r>
            <a:br>
              <a:rPr lang="en-US" dirty="0"/>
            </a:br>
            <a:r>
              <a:rPr lang="en-US" dirty="0"/>
              <a:t>Symbolic Approach to Cognition?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Perception, language, and even aspects of semantic cognition might be thought of as ‘natural’ cognitive abilities – the kind of knowledge we have without having to go to school.</a:t>
            </a:r>
          </a:p>
          <a:p>
            <a:r>
              <a:rPr lang="en-US" dirty="0"/>
              <a:t>Are there domains where this approach might not be applicable?</a:t>
            </a:r>
          </a:p>
          <a:p>
            <a:pPr lvl="1"/>
            <a:r>
              <a:rPr lang="en-US" dirty="0"/>
              <a:t>What about number, mathematics, and scientific reasoning abilities?</a:t>
            </a:r>
          </a:p>
        </p:txBody>
      </p:sp>
    </p:spTree>
    <p:extLst>
      <p:ext uri="{BB962C8B-B14F-4D97-AF65-F5344CB8AC3E}">
        <p14:creationId xmlns:p14="http://schemas.microsoft.com/office/powerpoint/2010/main" val="42903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As Symbol Processing?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528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Computers are great at math in some ways – they can easily be used to describe and apply any explicit mathematical procedure</a:t>
            </a:r>
          </a:p>
          <a:p>
            <a:endParaRPr lang="en-US" dirty="0"/>
          </a:p>
          <a:p>
            <a:r>
              <a:rPr lang="en-US" dirty="0"/>
              <a:t>But, when programmed by humans, they can’t really be said to be doing creative mathematical thinking</a:t>
            </a:r>
          </a:p>
          <a:p>
            <a:endParaRPr lang="en-US" dirty="0"/>
          </a:p>
          <a:p>
            <a:r>
              <a:rPr lang="en-US" dirty="0"/>
              <a:t>Many mathematicians have argued, in fact, that the real insights in mathematics come from intuition</a:t>
            </a:r>
          </a:p>
          <a:p>
            <a:endParaRPr lang="en-US" dirty="0"/>
          </a:p>
          <a:p>
            <a:r>
              <a:rPr lang="en-US" dirty="0"/>
              <a:t>Might the insight or intuition be something that comes from constraint satisfaction within an interactive neural net?</a:t>
            </a:r>
          </a:p>
          <a:p>
            <a:endParaRPr lang="en-US" dirty="0"/>
          </a:p>
          <a:p>
            <a:r>
              <a:rPr lang="en-US" dirty="0"/>
              <a:t>The insights, though, must build on experience, which may be acquired gradually like many other cognitive skills.  We learn how to see that a mathematical idea must be true – and then mistake our acquired intuition for innate knowledge</a:t>
            </a:r>
          </a:p>
        </p:txBody>
      </p:sp>
    </p:spTree>
    <p:extLst>
      <p:ext uri="{BB962C8B-B14F-4D97-AF65-F5344CB8AC3E}">
        <p14:creationId xmlns:p14="http://schemas.microsoft.com/office/powerpoint/2010/main" val="24310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perspective on formal </a:t>
            </a:r>
            <a:br>
              <a:rPr lang="en-US" dirty="0"/>
            </a:br>
            <a:r>
              <a:rPr lang="en-US" dirty="0"/>
              <a:t>cognitive 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Exact </a:t>
            </a:r>
            <a:r>
              <a:rPr lang="en-US" dirty="0"/>
              <a:t>number, logic, mathematics and science are the products of </a:t>
            </a:r>
            <a:r>
              <a:rPr lang="en-US" dirty="0" smtClean="0"/>
              <a:t>cultural </a:t>
            </a:r>
            <a:r>
              <a:rPr lang="en-US" dirty="0"/>
              <a:t>advancements that gradually resulted in the emergence of formal systems of thought and education that extend human reasoning abilities. </a:t>
            </a:r>
          </a:p>
          <a:p>
            <a:endParaRPr lang="en-US" dirty="0"/>
          </a:p>
          <a:p>
            <a:pPr lvl="1"/>
            <a:r>
              <a:rPr lang="en-US" dirty="0"/>
              <a:t>Contra </a:t>
            </a:r>
            <a:r>
              <a:rPr lang="en-US" dirty="0" smtClean="0"/>
              <a:t>Plato </a:t>
            </a:r>
            <a:r>
              <a:rPr lang="en-US" dirty="0"/>
              <a:t>and </a:t>
            </a:r>
            <a:r>
              <a:rPr lang="en-US" dirty="0" smtClean="0"/>
              <a:t>more recent nativists</a:t>
            </a:r>
            <a:r>
              <a:rPr lang="en-US" dirty="0" smtClean="0"/>
              <a:t>, </a:t>
            </a:r>
            <a:r>
              <a:rPr lang="en-US" dirty="0"/>
              <a:t>the ability to reason about abstract mathematical concepts is not </a:t>
            </a:r>
            <a:r>
              <a:rPr lang="en-US" dirty="0" smtClean="0"/>
              <a:t>innate.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Instead it is </a:t>
            </a:r>
            <a:r>
              <a:rPr lang="en-US" dirty="0"/>
              <a:t>the product of acquiring culturally constructed skills that only developed within the last 5 thousand years.</a:t>
            </a:r>
          </a:p>
          <a:p>
            <a:endParaRPr lang="en-US" dirty="0"/>
          </a:p>
          <a:p>
            <a:pPr lvl="1"/>
            <a:r>
              <a:rPr lang="en-US" dirty="0"/>
              <a:t>This emphasis on the role of education and social context in shaping the way </a:t>
            </a:r>
            <a:r>
              <a:rPr lang="en-US" dirty="0" smtClean="0"/>
              <a:t>we </a:t>
            </a:r>
            <a:r>
              <a:rPr lang="en-US" dirty="0"/>
              <a:t>think has been advocated by others (Scribner &amp; Cole, 1973).  </a:t>
            </a:r>
          </a:p>
          <a:p>
            <a:endParaRPr lang="en-US" dirty="0"/>
          </a:p>
          <a:p>
            <a:r>
              <a:rPr lang="en-US" dirty="0"/>
              <a:t>Advanced forms of intelligence are more the product of </a:t>
            </a:r>
            <a:r>
              <a:rPr lang="en-US" dirty="0" smtClean="0"/>
              <a:t>context and experience </a:t>
            </a:r>
            <a:r>
              <a:rPr lang="en-US" dirty="0"/>
              <a:t>than of the innate features of the human mind.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1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2967</TotalTime>
  <Words>1117</Words>
  <Application>Microsoft Office PowerPoint</Application>
  <PresentationFormat>On-screen Show (4:3)</PresentationFormat>
  <Paragraphs>174</Paragraphs>
  <Slides>23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Consolas</vt:lpstr>
      <vt:lpstr>Times New Roman</vt:lpstr>
      <vt:lpstr>Verdana</vt:lpstr>
      <vt:lpstr>Blank Presentation</vt:lpstr>
      <vt:lpstr>1_Blank Presentation</vt:lpstr>
      <vt:lpstr>Office Theme</vt:lpstr>
      <vt:lpstr>Equation</vt:lpstr>
      <vt:lpstr>Microsoft Excel Chart</vt:lpstr>
      <vt:lpstr>Human Cognition: Is it more like a computer or a neural net?</vt:lpstr>
      <vt:lpstr>Decartes’ Legacy</vt:lpstr>
      <vt:lpstr>Early Computational Models of Human Cognition (1950-1980)</vt:lpstr>
      <vt:lpstr>PowerPoint Presentation</vt:lpstr>
      <vt:lpstr>Ubiquity of the Constraint Satisfaction Problem</vt:lpstr>
      <vt:lpstr>The Word Superiority Effect</vt:lpstr>
      <vt:lpstr>PowerPoint Presentation</vt:lpstr>
      <vt:lpstr>PowerPoint Presentation</vt:lpstr>
      <vt:lpstr>Lateral Inhibition in Eye of Limulus  (Horseshoe Crab)</vt:lpstr>
      <vt:lpstr>Input and activation of units in PDP models</vt:lpstr>
      <vt:lpstr>The Interactive Activation Model</vt:lpstr>
      <vt:lpstr>Findings Addressed by the Model</vt:lpstr>
      <vt:lpstr>Word and Letter Level Activations for Words and Pseudowords</vt:lpstr>
      <vt:lpstr>Take-Away Messages From The Interactive Activation Model</vt:lpstr>
      <vt:lpstr>OK so perception might involve a neural network, but what about language?</vt:lpstr>
      <vt:lpstr>Regularization Errors: Do they signify knowledge of a rule?</vt:lpstr>
      <vt:lpstr>Past Tense Network</vt:lpstr>
      <vt:lpstr>Both Sides of Debate</vt:lpstr>
      <vt:lpstr>What kinds of constraints are required to support learning?</vt:lpstr>
      <vt:lpstr>Google Translate – A connectionist model of language understanding</vt:lpstr>
      <vt:lpstr>Is there anything left for a  Symbolic Approach to Cognition?</vt:lpstr>
      <vt:lpstr>Math As Symbol Processing?</vt:lpstr>
      <vt:lpstr>A perspective on formal  cognitive abilities</vt:lpstr>
    </vt:vector>
  </TitlesOfParts>
  <Company>CNBC/CMU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Cognitive Neuroscience?</dc:title>
  <dc:creator>Jay McClelland</dc:creator>
  <cp:lastModifiedBy>Jay McClelland</cp:lastModifiedBy>
  <cp:revision>90</cp:revision>
  <dcterms:created xsi:type="dcterms:W3CDTF">2002-01-14T22:51:30Z</dcterms:created>
  <dcterms:modified xsi:type="dcterms:W3CDTF">2017-11-14T17:25:25Z</dcterms:modified>
</cp:coreProperties>
</file>