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7"/>
  </p:notesMasterIdLst>
  <p:handoutMasterIdLst>
    <p:handoutMasterId r:id="rId38"/>
  </p:handoutMasterIdLst>
  <p:sldIdLst>
    <p:sldId id="256" r:id="rId3"/>
    <p:sldId id="264" r:id="rId4"/>
    <p:sldId id="275" r:id="rId5"/>
    <p:sldId id="284" r:id="rId6"/>
    <p:sldId id="285" r:id="rId7"/>
    <p:sldId id="290" r:id="rId8"/>
    <p:sldId id="268" r:id="rId9"/>
    <p:sldId id="269" r:id="rId10"/>
    <p:sldId id="300" r:id="rId11"/>
    <p:sldId id="302" r:id="rId12"/>
    <p:sldId id="303" r:id="rId13"/>
    <p:sldId id="304" r:id="rId14"/>
    <p:sldId id="292" r:id="rId15"/>
    <p:sldId id="301" r:id="rId16"/>
    <p:sldId id="313" r:id="rId17"/>
    <p:sldId id="314" r:id="rId18"/>
    <p:sldId id="316" r:id="rId19"/>
    <p:sldId id="317" r:id="rId20"/>
    <p:sldId id="305" r:id="rId21"/>
    <p:sldId id="306" r:id="rId22"/>
    <p:sldId id="319" r:id="rId23"/>
    <p:sldId id="307" r:id="rId24"/>
    <p:sldId id="308" r:id="rId25"/>
    <p:sldId id="309" r:id="rId26"/>
    <p:sldId id="310" r:id="rId27"/>
    <p:sldId id="311" r:id="rId28"/>
    <p:sldId id="312" r:id="rId29"/>
    <p:sldId id="320" r:id="rId30"/>
    <p:sldId id="321" r:id="rId31"/>
    <p:sldId id="318" r:id="rId32"/>
    <p:sldId id="322" r:id="rId33"/>
    <p:sldId id="288" r:id="rId34"/>
    <p:sldId id="323" r:id="rId35"/>
    <p:sldId id="295" r:id="rId3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31" autoAdjust="0"/>
    <p:restoredTop sz="90929"/>
  </p:normalViewPr>
  <p:slideViewPr>
    <p:cSldViewPr snapToGrid="0">
      <p:cViewPr varScale="1">
        <p:scale>
          <a:sx n="86" d="100"/>
          <a:sy n="86" d="100"/>
        </p:scale>
        <p:origin x="-84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035557B-0EDE-42C5-9227-9FFE10F46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F37DF3-B082-4908-8A8A-D3A811522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0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FCEC1B-C529-4401-A698-1616DABBD520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6CC9CB-2640-4019-A9A8-EDB2A798BF01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903E61C-5796-4BCC-994D-8ADCBB879070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6E3D77-85EA-4ECF-8420-625A026AF1BA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9D32A7-E1CE-4AB2-AF33-29DBE72D8D1A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4F9D08-16C5-49D6-A426-FDBEF59F87FF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DB44E13-7941-4AFB-B235-6D3A63BD23F5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28FC13-06EB-4879-ABC2-61A3F10BA605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FA7F44-DDC4-4DD0-A81B-1B7EB4A7F963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eaLnBrk="1" hangingPunct="1"/>
              <a:t>9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5C7FA9-3A56-49B9-84CA-EBCFB66B91C1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FE9C5CC-5BE5-40C4-9BA3-05B899C1A3D7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A7ECA4-D85A-4CBB-9488-F50FA3FB1B28}" type="slidenum">
              <a:rPr lang="en-US" sz="1200" smtClean="0"/>
              <a:pPr eaLnBrk="1" hangingPunct="1"/>
              <a:t>17</a:t>
            </a:fld>
            <a:endParaRPr lang="en-US" sz="120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0A40B9A-1542-41FE-8749-A666E40DCCEE}" type="slidenum">
              <a:rPr lang="en-US" sz="1200" smtClean="0"/>
              <a:pPr eaLnBrk="1" hangingPunct="1"/>
              <a:t>32</a:t>
            </a:fld>
            <a:endParaRPr lang="en-US" sz="1200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A7C1497-6F83-49B9-A7AD-DD50136906B9}" type="slidenum">
              <a:rPr lang="en-US" sz="1200" smtClean="0"/>
              <a:pPr eaLnBrk="1" hangingPunct="1"/>
              <a:t>34</a:t>
            </a:fld>
            <a:endParaRPr lang="en-US" sz="120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8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2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4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70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736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5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043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4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9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1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215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311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588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23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7163" y="4572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676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12.jpeg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PDP Approach to Understanding the Mind and Brain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6764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Jay McClelland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990033"/>
                </a:solidFill>
              </a:rPr>
              <a:t>Stanford University</a:t>
            </a:r>
            <a:br>
              <a:rPr lang="en-US" sz="2200" dirty="0" smtClean="0">
                <a:solidFill>
                  <a:srgbClr val="990033"/>
                </a:solidFill>
              </a:rPr>
            </a:br>
            <a:r>
              <a:rPr lang="en-US" sz="2200" dirty="0" smtClean="0"/>
              <a:t>January 21, 2014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 Computational Models of Human Cognition (1950-1980)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The digital computer instantiates a ‘physical symbol system’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Simon announces that he and Allan Newell have programmed a computer to ‘think’.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Symbol processing languages are introduced allowing success at theorem proving, problem solving,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Human subjects asked to give verbal reports while problem solving follow paths similar to those followed by N&amp;S’s programs.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/>
              <a:t>Psychologists investigate mental processes as sequences of discrete stages</a:t>
            </a:r>
            <a:r>
              <a:rPr lang="en-US" sz="1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Early neural network models fail to live up to expectations; </a:t>
            </a:r>
            <a:r>
              <a:rPr lang="en-US" sz="1400" dirty="0" err="1" smtClean="0"/>
              <a:t>Minsky</a:t>
            </a:r>
            <a:r>
              <a:rPr lang="en-US" sz="1400" dirty="0" smtClean="0"/>
              <a:t> and </a:t>
            </a:r>
            <a:r>
              <a:rPr lang="en-US" sz="1400" dirty="0" err="1" smtClean="0"/>
              <a:t>Pappert</a:t>
            </a:r>
            <a:r>
              <a:rPr lang="en-US" sz="1400" dirty="0" smtClean="0"/>
              <a:t> kill them off.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Cognitive psychologists distinguish between algorithm and hardware; </a:t>
            </a:r>
            <a:r>
              <a:rPr lang="en-US" sz="1400" dirty="0" err="1" smtClean="0"/>
              <a:t>Neisser</a:t>
            </a:r>
            <a:r>
              <a:rPr lang="en-US" sz="1400" dirty="0" smtClean="0"/>
              <a:t> deems physiology to be only of ‘peripheral interest’.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949" y="1941756"/>
            <a:ext cx="3485029" cy="442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lmat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25"/>
            <a:ext cx="8382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5263308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Ubiquity of the Constraint </a:t>
            </a:r>
            <a:br>
              <a:rPr lang="en-US" sz="2800" dirty="0" smtClean="0"/>
            </a:br>
            <a:r>
              <a:rPr lang="en-US" sz="2800" dirty="0" smtClean="0"/>
              <a:t>Satisfaction</a:t>
            </a:r>
            <a:r>
              <a:rPr lang="en-US" sz="2800" dirty="0"/>
              <a:t> </a:t>
            </a:r>
            <a:r>
              <a:rPr lang="en-US" sz="2800" dirty="0" smtClean="0"/>
              <a:t>Problem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sentence processing</a:t>
            </a:r>
          </a:p>
          <a:p>
            <a:pPr lvl="1" eaLnBrk="1" hangingPunct="1"/>
            <a:r>
              <a:rPr lang="en-US" dirty="0" smtClean="0"/>
              <a:t>I saw the grand canyon flying to New York</a:t>
            </a:r>
          </a:p>
          <a:p>
            <a:pPr lvl="1" eaLnBrk="1" hangingPunct="1"/>
            <a:r>
              <a:rPr lang="en-US" dirty="0" smtClean="0"/>
              <a:t>I saw the sheep grazing in the field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In comprehension</a:t>
            </a:r>
          </a:p>
          <a:p>
            <a:pPr lvl="1" eaLnBrk="1" hangingPunct="1"/>
            <a:r>
              <a:rPr lang="en-US" dirty="0" smtClean="0"/>
              <a:t>Margie was sitting on the front steps when she heard the familiar jingle of the “Good Humor” truck.  She remembered her birthday money and ran into the house.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In reaching, grasping, typing…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466554"/>
              </p:ext>
            </p:extLst>
          </p:nvPr>
        </p:nvGraphicFramePr>
        <p:xfrm>
          <a:off x="6886021" y="264060"/>
          <a:ext cx="14668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Acrobat Document" r:id="rId4" imgW="1466820" imgH="2057400" progId="AcroExch.Document.7">
                  <p:embed/>
                </p:oleObj>
              </mc:Choice>
              <mc:Fallback>
                <p:oleObj name="Acrobat Document" r:id="rId4" imgW="1466820" imgH="2057400" progId="AcroExch.Document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021" y="264060"/>
                        <a:ext cx="146685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6727" y="2368627"/>
            <a:ext cx="1265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David E.</a:t>
            </a:r>
            <a:br>
              <a:rPr lang="en-US" sz="2000" dirty="0" smtClean="0"/>
            </a:br>
            <a:r>
              <a:rPr lang="en-US" sz="2000" dirty="0" err="1" smtClean="0"/>
              <a:t>Rumelhart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jalTre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4504" r="16586" b="4504"/>
          <a:stretch>
            <a:fillRect/>
          </a:stretch>
        </p:blipFill>
        <p:spPr bwMode="auto">
          <a:xfrm>
            <a:off x="1847850" y="0"/>
            <a:ext cx="531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1447800"/>
            <a:ext cx="4125912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355725" y="422275"/>
            <a:ext cx="622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Graded and variable nature of neuronal responses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Lateral Inhibition in Eye of Limulus </a:t>
            </a:r>
            <a:br>
              <a:rPr lang="en-US" sz="2400" smtClean="0"/>
            </a:br>
            <a:r>
              <a:rPr lang="en-US" sz="2400" smtClean="0"/>
              <a:t>(Horseshoe Crab)</a:t>
            </a:r>
          </a:p>
        </p:txBody>
      </p:sp>
      <p:pic>
        <p:nvPicPr>
          <p:cNvPr id="11267" name="Picture 6" descr="Limulu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19"/>
          <a:stretch>
            <a:fillRect/>
          </a:stretch>
        </p:blipFill>
        <p:spPr>
          <a:xfrm>
            <a:off x="762000" y="1905000"/>
            <a:ext cx="3581400" cy="4114800"/>
          </a:xfrm>
          <a:noFill/>
        </p:spPr>
      </p:pic>
      <p:pic>
        <p:nvPicPr>
          <p:cNvPr id="11268" name="Picture 10" descr="Limul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/>
          <a:stretch>
            <a:fillRect/>
          </a:stretch>
        </p:blipFill>
        <p:spPr>
          <a:xfrm>
            <a:off x="4953000" y="457200"/>
            <a:ext cx="3525838" cy="6019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en-US" smtClean="0"/>
              <a:t>The Interactive Activation Model</a:t>
            </a:r>
          </a:p>
        </p:txBody>
      </p:sp>
      <p:pic>
        <p:nvPicPr>
          <p:cNvPr id="12291" name="Picture 6" descr="Iam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905000"/>
            <a:ext cx="3497263" cy="4114800"/>
          </a:xfrm>
          <a:noFill/>
        </p:spPr>
      </p:pic>
      <p:pic>
        <p:nvPicPr>
          <p:cNvPr id="12292" name="Picture 7" descr="Wo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457200"/>
            <a:ext cx="396875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Input and activation of units in PDP models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038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General form of unit update: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An activation function that</a:t>
            </a:r>
            <a:br>
              <a:rPr lang="en-US" sz="1400" dirty="0" smtClean="0"/>
            </a:br>
            <a:r>
              <a:rPr lang="en-US" sz="1400" dirty="0" smtClean="0"/>
              <a:t>links PDP models to Bayesian computation: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1400" dirty="0" smtClean="0"/>
              <a:t>Or set activation to 1 probabilistically:</a:t>
            </a:r>
          </a:p>
          <a:p>
            <a:pPr eaLnBrk="1" hangingPunct="1">
              <a:lnSpc>
                <a:spcPct val="80000"/>
              </a:lnSpc>
            </a:pPr>
            <a:endParaRPr lang="en-US" sz="1400" dirty="0" smtClean="0"/>
          </a:p>
        </p:txBody>
      </p:sp>
      <p:grpSp>
        <p:nvGrpSpPr>
          <p:cNvPr id="1032" name="Group 40"/>
          <p:cNvGrpSpPr>
            <a:grpSpLocks/>
          </p:cNvGrpSpPr>
          <p:nvPr/>
        </p:nvGrpSpPr>
        <p:grpSpPr bwMode="auto">
          <a:xfrm>
            <a:off x="3962400" y="2286000"/>
            <a:ext cx="2133600" cy="2362200"/>
            <a:chOff x="4876800" y="1676400"/>
            <a:chExt cx="3886200" cy="3886200"/>
          </a:xfrm>
        </p:grpSpPr>
        <p:sp>
          <p:nvSpPr>
            <p:cNvPr id="1052" name="AutoShape 4"/>
            <p:cNvSpPr>
              <a:spLocks noChangeArrowheads="1"/>
            </p:cNvSpPr>
            <p:nvPr/>
          </p:nvSpPr>
          <p:spPr bwMode="auto">
            <a:xfrm>
              <a:off x="6553200" y="3505200"/>
              <a:ext cx="1057275" cy="9144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5"/>
            <p:cNvSpPr>
              <a:spLocks noChangeShapeType="1"/>
            </p:cNvSpPr>
            <p:nvPr/>
          </p:nvSpPr>
          <p:spPr bwMode="auto">
            <a:xfrm>
              <a:off x="7086600" y="1676400"/>
              <a:ext cx="0" cy="1905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Line 6"/>
            <p:cNvSpPr>
              <a:spLocks noChangeShapeType="1"/>
            </p:cNvSpPr>
            <p:nvPr/>
          </p:nvSpPr>
          <p:spPr bwMode="auto">
            <a:xfrm>
              <a:off x="6553200" y="22098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7"/>
            <p:cNvSpPr>
              <a:spLocks noChangeShapeType="1"/>
            </p:cNvSpPr>
            <p:nvPr/>
          </p:nvSpPr>
          <p:spPr bwMode="auto">
            <a:xfrm flipH="1">
              <a:off x="7086600" y="1752600"/>
              <a:ext cx="533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8"/>
            <p:cNvSpPr>
              <a:spLocks noChangeShapeType="1"/>
            </p:cNvSpPr>
            <p:nvPr/>
          </p:nvSpPr>
          <p:spPr bwMode="auto">
            <a:xfrm>
              <a:off x="7620000" y="4419600"/>
              <a:ext cx="1143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9"/>
            <p:cNvSpPr>
              <a:spLocks noChangeShapeType="1"/>
            </p:cNvSpPr>
            <p:nvPr/>
          </p:nvSpPr>
          <p:spPr bwMode="auto">
            <a:xfrm flipH="1">
              <a:off x="5562600" y="4419600"/>
              <a:ext cx="990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AutoShape 10"/>
            <p:cNvSpPr>
              <a:spLocks noChangeArrowheads="1"/>
            </p:cNvSpPr>
            <p:nvPr/>
          </p:nvSpPr>
          <p:spPr bwMode="auto">
            <a:xfrm rot="-1120974">
              <a:off x="58674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9" name="AutoShape 11"/>
            <p:cNvSpPr>
              <a:spLocks noChangeArrowheads="1"/>
            </p:cNvSpPr>
            <p:nvPr/>
          </p:nvSpPr>
          <p:spPr bwMode="auto">
            <a:xfrm rot="820478">
              <a:off x="7391400" y="19050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0" name="AutoShape 12"/>
            <p:cNvSpPr>
              <a:spLocks noChangeArrowheads="1"/>
            </p:cNvSpPr>
            <p:nvPr/>
          </p:nvSpPr>
          <p:spPr bwMode="auto">
            <a:xfrm rot="-1120974">
              <a:off x="6553200" y="24384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1" name="AutoShape 13"/>
            <p:cNvSpPr>
              <a:spLocks noChangeArrowheads="1"/>
            </p:cNvSpPr>
            <p:nvPr/>
          </p:nvSpPr>
          <p:spPr bwMode="auto">
            <a:xfrm rot="506768">
              <a:off x="80010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2" name="Line 14"/>
            <p:cNvSpPr>
              <a:spLocks noChangeShapeType="1"/>
            </p:cNvSpPr>
            <p:nvPr/>
          </p:nvSpPr>
          <p:spPr bwMode="auto">
            <a:xfrm>
              <a:off x="5562600" y="35814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15"/>
            <p:cNvSpPr>
              <a:spLocks noChangeShapeType="1"/>
            </p:cNvSpPr>
            <p:nvPr/>
          </p:nvSpPr>
          <p:spPr bwMode="auto">
            <a:xfrm flipH="1">
              <a:off x="8153400" y="3276600"/>
              <a:ext cx="228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16"/>
            <p:cNvSpPr>
              <a:spLocks/>
            </p:cNvSpPr>
            <p:nvPr/>
          </p:nvSpPr>
          <p:spPr bwMode="auto">
            <a:xfrm>
              <a:off x="5638800" y="2667000"/>
              <a:ext cx="990600" cy="317500"/>
            </a:xfrm>
            <a:custGeom>
              <a:avLst/>
              <a:gdLst>
                <a:gd name="T0" fmla="*/ 0 w 624"/>
                <a:gd name="T1" fmla="*/ 0 h 200"/>
                <a:gd name="T2" fmla="*/ 2147483647 w 624"/>
                <a:gd name="T3" fmla="*/ 2147483647 h 200"/>
                <a:gd name="T4" fmla="*/ 2147483647 w 624"/>
                <a:gd name="T5" fmla="*/ 2147483647 h 200"/>
                <a:gd name="T6" fmla="*/ 0 60000 65536"/>
                <a:gd name="T7" fmla="*/ 0 60000 65536"/>
                <a:gd name="T8" fmla="*/ 0 60000 65536"/>
                <a:gd name="T9" fmla="*/ 0 w 624"/>
                <a:gd name="T10" fmla="*/ 0 h 200"/>
                <a:gd name="T11" fmla="*/ 624 w 624"/>
                <a:gd name="T12" fmla="*/ 200 h 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00">
                  <a:moveTo>
                    <a:pt x="0" y="0"/>
                  </a:moveTo>
                  <a:cubicBezTo>
                    <a:pt x="92" y="92"/>
                    <a:pt x="184" y="184"/>
                    <a:pt x="288" y="192"/>
                  </a:cubicBezTo>
                  <a:cubicBezTo>
                    <a:pt x="392" y="200"/>
                    <a:pt x="508" y="124"/>
                    <a:pt x="624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17"/>
            <p:cNvSpPr>
              <a:spLocks/>
            </p:cNvSpPr>
            <p:nvPr/>
          </p:nvSpPr>
          <p:spPr bwMode="auto">
            <a:xfrm>
              <a:off x="7620000" y="1905000"/>
              <a:ext cx="1143000" cy="584200"/>
            </a:xfrm>
            <a:custGeom>
              <a:avLst/>
              <a:gdLst>
                <a:gd name="T0" fmla="*/ 2147483647 w 720"/>
                <a:gd name="T1" fmla="*/ 0 h 368"/>
                <a:gd name="T2" fmla="*/ 2147483647 w 720"/>
                <a:gd name="T3" fmla="*/ 2147483647 h 368"/>
                <a:gd name="T4" fmla="*/ 0 w 720"/>
                <a:gd name="T5" fmla="*/ 2147483647 h 368"/>
                <a:gd name="T6" fmla="*/ 0 60000 65536"/>
                <a:gd name="T7" fmla="*/ 0 60000 65536"/>
                <a:gd name="T8" fmla="*/ 0 60000 65536"/>
                <a:gd name="T9" fmla="*/ 0 w 720"/>
                <a:gd name="T10" fmla="*/ 0 h 368"/>
                <a:gd name="T11" fmla="*/ 720 w 720"/>
                <a:gd name="T12" fmla="*/ 368 h 3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368">
                  <a:moveTo>
                    <a:pt x="720" y="0"/>
                  </a:moveTo>
                  <a:cubicBezTo>
                    <a:pt x="612" y="152"/>
                    <a:pt x="504" y="304"/>
                    <a:pt x="384" y="336"/>
                  </a:cubicBezTo>
                  <a:cubicBezTo>
                    <a:pt x="264" y="368"/>
                    <a:pt x="132" y="280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18"/>
            <p:cNvSpPr>
              <a:spLocks noChangeShapeType="1"/>
            </p:cNvSpPr>
            <p:nvPr/>
          </p:nvSpPr>
          <p:spPr bwMode="auto">
            <a:xfrm>
              <a:off x="7086600" y="4419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Text Box 19"/>
            <p:cNvSpPr txBox="1">
              <a:spLocks noChangeArrowheads="1"/>
            </p:cNvSpPr>
            <p:nvPr/>
          </p:nvSpPr>
          <p:spPr bwMode="auto">
            <a:xfrm>
              <a:off x="5867400" y="4724401"/>
              <a:ext cx="921407" cy="4427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unit i</a:t>
              </a:r>
            </a:p>
          </p:txBody>
        </p:sp>
        <p:sp>
          <p:nvSpPr>
            <p:cNvPr id="1068" name="Line 20"/>
            <p:cNvSpPr>
              <a:spLocks noChangeShapeType="1"/>
            </p:cNvSpPr>
            <p:nvPr/>
          </p:nvSpPr>
          <p:spPr bwMode="auto">
            <a:xfrm flipV="1">
              <a:off x="6705600" y="4495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21"/>
            <p:cNvSpPr txBox="1">
              <a:spLocks noChangeArrowheads="1"/>
            </p:cNvSpPr>
            <p:nvPr/>
          </p:nvSpPr>
          <p:spPr bwMode="auto">
            <a:xfrm>
              <a:off x="4876800" y="1676400"/>
              <a:ext cx="1740759" cy="860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</a:rPr>
                <a:t>Input from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unit j</a:t>
              </a:r>
            </a:p>
          </p:txBody>
        </p:sp>
        <p:sp>
          <p:nvSpPr>
            <p:cNvPr id="1070" name="Line 22"/>
            <p:cNvSpPr>
              <a:spLocks noChangeShapeType="1"/>
            </p:cNvSpPr>
            <p:nvPr/>
          </p:nvSpPr>
          <p:spPr bwMode="auto">
            <a:xfrm>
              <a:off x="5791200" y="25146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Text Box 23"/>
            <p:cNvSpPr txBox="1">
              <a:spLocks noChangeArrowheads="1"/>
            </p:cNvSpPr>
            <p:nvPr/>
          </p:nvSpPr>
          <p:spPr bwMode="auto">
            <a:xfrm>
              <a:off x="6403521" y="2679290"/>
              <a:ext cx="613628" cy="44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w</a:t>
              </a:r>
              <a:r>
                <a:rPr lang="en-US" sz="1600" baseline="-25000">
                  <a:solidFill>
                    <a:srgbClr val="000000"/>
                  </a:solidFill>
                </a:rPr>
                <a:t>ij</a:t>
              </a:r>
            </a:p>
          </p:txBody>
        </p:sp>
      </p:grpSp>
      <p:pic>
        <p:nvPicPr>
          <p:cNvPr id="1033" name="Picture 22" descr="sigmoid"/>
          <p:cNvPicPr>
            <a:picLocks noChangeAspect="1" noChangeArrowheads="1"/>
          </p:cNvPicPr>
          <p:nvPr/>
        </p:nvPicPr>
        <p:blipFill>
          <a:blip r:embed="rId4">
            <a:lum bright="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29"/>
          <p:cNvSpPr txBox="1">
            <a:spLocks noChangeArrowheads="1"/>
          </p:cNvSpPr>
          <p:nvPr/>
        </p:nvSpPr>
        <p:spPr bwMode="auto">
          <a:xfrm>
            <a:off x="7391400" y="64008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1">
                <a:cs typeface="Times New Roman" pitchFamily="18" charset="0"/>
              </a:rPr>
              <a:t>net</a:t>
            </a:r>
            <a:r>
              <a:rPr lang="en-US" sz="1600" i="1" baseline="-25000">
                <a:cs typeface="Times New Roman" pitchFamily="18" charset="0"/>
              </a:rPr>
              <a:t>i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990600" y="1700213"/>
          <a:ext cx="228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00213"/>
                        <a:ext cx="228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095954"/>
              </p:ext>
            </p:extLst>
          </p:nvPr>
        </p:nvGraphicFramePr>
        <p:xfrm>
          <a:off x="1719607" y="4046070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7" imgW="761760" imgH="419040" progId="Equation.3">
                  <p:embed/>
                </p:oleObj>
              </mc:Choice>
              <mc:Fallback>
                <p:oleObj name="Equation" r:id="rId7" imgW="7617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607" y="4046070"/>
                        <a:ext cx="762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771637"/>
              </p:ext>
            </p:extLst>
          </p:nvPr>
        </p:nvGraphicFramePr>
        <p:xfrm>
          <a:off x="1798504" y="5176837"/>
          <a:ext cx="774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9" imgW="774360" imgH="419040" progId="Equation.3">
                  <p:embed/>
                </p:oleObj>
              </mc:Choice>
              <mc:Fallback>
                <p:oleObj name="Equation" r:id="rId9" imgW="77436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504" y="5176837"/>
                        <a:ext cx="774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5" name="Group 58"/>
          <p:cNvGrpSpPr>
            <a:grpSpLocks/>
          </p:cNvGrpSpPr>
          <p:nvPr/>
        </p:nvGrpSpPr>
        <p:grpSpPr bwMode="auto">
          <a:xfrm>
            <a:off x="6934200" y="1371600"/>
            <a:ext cx="1825625" cy="2212975"/>
            <a:chOff x="3657600" y="1600037"/>
            <a:chExt cx="1825341" cy="2212940"/>
          </a:xfrm>
        </p:grpSpPr>
        <p:grpSp>
          <p:nvGrpSpPr>
            <p:cNvPr id="1038" name="Group 56"/>
            <p:cNvGrpSpPr>
              <a:grpSpLocks/>
            </p:cNvGrpSpPr>
            <p:nvPr/>
          </p:nvGrpSpPr>
          <p:grpSpPr bwMode="auto">
            <a:xfrm>
              <a:off x="3733800" y="1600037"/>
              <a:ext cx="1599036" cy="2105443"/>
              <a:chOff x="480" y="944"/>
              <a:chExt cx="2066" cy="3088"/>
            </a:xfrm>
          </p:grpSpPr>
          <p:sp>
            <p:nvSpPr>
              <p:cNvPr id="1043" name="Line 39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40"/>
              <p:cNvSpPr>
                <a:spLocks noChangeShapeType="1"/>
              </p:cNvSpPr>
              <p:nvPr/>
            </p:nvSpPr>
            <p:spPr bwMode="auto">
              <a:xfrm>
                <a:off x="480" y="403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41"/>
              <p:cNvSpPr>
                <a:spLocks noChangeShapeType="1"/>
              </p:cNvSpPr>
              <p:nvPr/>
            </p:nvSpPr>
            <p:spPr bwMode="auto">
              <a:xfrm>
                <a:off x="1128" y="1200"/>
                <a:ext cx="0" cy="28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42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Text Box 44"/>
              <p:cNvSpPr txBox="1">
                <a:spLocks noChangeArrowheads="1"/>
              </p:cNvSpPr>
              <p:nvPr/>
            </p:nvSpPr>
            <p:spPr bwMode="auto">
              <a:xfrm>
                <a:off x="1661" y="944"/>
                <a:ext cx="885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/>
                  <a:t>max=1</a:t>
                </a:r>
              </a:p>
            </p:txBody>
          </p:sp>
          <p:sp>
            <p:nvSpPr>
              <p:cNvPr id="1048" name="Line 48"/>
              <p:cNvSpPr>
                <a:spLocks noChangeShapeType="1"/>
              </p:cNvSpPr>
              <p:nvPr/>
            </p:nvSpPr>
            <p:spPr bwMode="auto">
              <a:xfrm flipV="1">
                <a:off x="1152" y="3696"/>
                <a:ext cx="62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1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Oval 52"/>
              <p:cNvSpPr>
                <a:spLocks noChangeArrowheads="1"/>
              </p:cNvSpPr>
              <p:nvPr/>
            </p:nvSpPr>
            <p:spPr bwMode="auto">
              <a:xfrm flipH="1">
                <a:off x="1104" y="28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Text Box 53"/>
              <p:cNvSpPr txBox="1">
                <a:spLocks noChangeArrowheads="1"/>
              </p:cNvSpPr>
              <p:nvPr/>
            </p:nvSpPr>
            <p:spPr bwMode="auto">
              <a:xfrm>
                <a:off x="1776" y="2498"/>
                <a:ext cx="239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sz="1800" i="1"/>
              </a:p>
            </p:txBody>
          </p:sp>
        </p:grpSp>
        <p:sp>
          <p:nvSpPr>
            <p:cNvPr id="1039" name="Text Box 44"/>
            <p:cNvSpPr txBox="1">
              <a:spLocks noChangeArrowheads="1"/>
            </p:cNvSpPr>
            <p:nvPr/>
          </p:nvSpPr>
          <p:spPr bwMode="auto">
            <a:xfrm>
              <a:off x="4724400" y="25908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a</a:t>
              </a:r>
            </a:p>
          </p:txBody>
        </p:sp>
        <p:sp>
          <p:nvSpPr>
            <p:cNvPr id="1040" name="Text Box 44"/>
            <p:cNvSpPr txBox="1">
              <a:spLocks noChangeArrowheads="1"/>
            </p:cNvSpPr>
            <p:nvPr/>
          </p:nvSpPr>
          <p:spPr bwMode="auto">
            <a:xfrm>
              <a:off x="4724400" y="3505200"/>
              <a:ext cx="75854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min=-.2</a:t>
              </a:r>
            </a:p>
          </p:txBody>
        </p:sp>
        <p:sp>
          <p:nvSpPr>
            <p:cNvPr id="1041" name="Text Box 44"/>
            <p:cNvSpPr txBox="1">
              <a:spLocks noChangeArrowheads="1"/>
            </p:cNvSpPr>
            <p:nvPr/>
          </p:nvSpPr>
          <p:spPr bwMode="auto">
            <a:xfrm>
              <a:off x="4800600" y="3276600"/>
              <a:ext cx="4489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rest</a:t>
              </a:r>
            </a:p>
          </p:txBody>
        </p:sp>
        <p:sp>
          <p:nvSpPr>
            <p:cNvPr id="1042" name="Text Box 44"/>
            <p:cNvSpPr txBox="1">
              <a:spLocks noChangeArrowheads="1"/>
            </p:cNvSpPr>
            <p:nvPr/>
          </p:nvSpPr>
          <p:spPr bwMode="auto">
            <a:xfrm>
              <a:off x="3657600" y="31242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0</a:t>
              </a:r>
            </a:p>
          </p:txBody>
        </p:sp>
      </p:grpSp>
      <p:sp>
        <p:nvSpPr>
          <p:cNvPr id="1036" name="TextBox 59"/>
          <p:cNvSpPr txBox="1">
            <a:spLocks noChangeArrowheads="1"/>
          </p:cNvSpPr>
          <p:nvPr/>
        </p:nvSpPr>
        <p:spPr bwMode="auto">
          <a:xfrm rot="-5400000">
            <a:off x="5617369" y="5201444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i="1"/>
              <a:t>a</a:t>
            </a:r>
            <a:r>
              <a:rPr lang="en-US" sz="1800" i="1" baseline="-25000"/>
              <a:t>i</a:t>
            </a:r>
            <a:r>
              <a:rPr lang="en-US" sz="1800" i="1"/>
              <a:t> </a:t>
            </a:r>
            <a:r>
              <a:rPr lang="en-US" sz="1800"/>
              <a:t>or </a:t>
            </a:r>
            <a:r>
              <a:rPr lang="en-US" sz="1800" i="1"/>
              <a:t>p</a:t>
            </a:r>
            <a:r>
              <a:rPr lang="en-US" sz="1800" i="1" baseline="-25000"/>
              <a:t>i</a:t>
            </a:r>
            <a:endParaRPr lang="en-US" sz="1800" i="1"/>
          </a:p>
        </p:txBody>
      </p:sp>
      <p:sp>
        <p:nvSpPr>
          <p:cNvPr id="61" name="Oval 60"/>
          <p:cNvSpPr/>
          <p:nvPr/>
        </p:nvSpPr>
        <p:spPr>
          <a:xfrm>
            <a:off x="3616325" y="1555750"/>
            <a:ext cx="2947988" cy="3557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or Connections?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IA model only knows rules, but human perceivers show perceptual facilitation when they perceive letters in non-words as well.</a:t>
            </a:r>
          </a:p>
          <a:p>
            <a:endParaRPr lang="en-US" dirty="0" smtClean="0"/>
          </a:p>
          <a:p>
            <a:r>
              <a:rPr lang="en-US" dirty="0" smtClean="0"/>
              <a:t>Does our perceptual system follow rules based on a ‘grammar’ or legal forms?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Syl</a:t>
            </a:r>
            <a:r>
              <a:rPr lang="en-US" dirty="0" smtClean="0"/>
              <a:t> -&gt; {</a:t>
            </a:r>
            <a:r>
              <a:rPr lang="en-US" dirty="0" err="1" smtClean="0"/>
              <a:t>Ons</a:t>
            </a:r>
            <a:r>
              <a:rPr lang="en-US" dirty="0" smtClean="0"/>
              <a:t>} + Body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Body -&gt; </a:t>
            </a:r>
            <a:r>
              <a:rPr lang="en-US" dirty="0" err="1" smtClean="0"/>
              <a:t>Vwl</a:t>
            </a:r>
            <a:r>
              <a:rPr lang="en-US" dirty="0" smtClean="0"/>
              <a:t> + {Coda}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IA model simulates perceptual facilitation in </a:t>
            </a:r>
            <a:r>
              <a:rPr lang="en-US" dirty="0" err="1" smtClean="0"/>
              <a:t>pseudowords</a:t>
            </a:r>
            <a:r>
              <a:rPr lang="en-US" dirty="0" smtClean="0"/>
              <a:t> as well as words</a:t>
            </a:r>
          </a:p>
          <a:p>
            <a:endParaRPr lang="en-US" dirty="0" smtClean="0"/>
          </a:p>
          <a:p>
            <a:r>
              <a:rPr lang="en-US" dirty="0" smtClean="0"/>
              <a:t>The knowledge is in the connections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248" y="4731693"/>
            <a:ext cx="2248123" cy="179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948" y="3891579"/>
            <a:ext cx="2019300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411" y="1750807"/>
            <a:ext cx="2647390" cy="201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4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 Model as a Bridge to a new Framework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different from the PSS framework in that:</a:t>
            </a:r>
          </a:p>
          <a:p>
            <a:pPr lvl="1"/>
            <a:r>
              <a:rPr lang="en-US" dirty="0" smtClean="0"/>
              <a:t>Knowledge is in the connections, hence</a:t>
            </a:r>
          </a:p>
          <a:p>
            <a:pPr lvl="1"/>
            <a:r>
              <a:rPr lang="en-US" dirty="0" smtClean="0"/>
              <a:t>Directly wired into the processing machinery rather than stored as such</a:t>
            </a:r>
          </a:p>
          <a:p>
            <a:pPr lvl="1"/>
            <a:r>
              <a:rPr lang="en-US" dirty="0" smtClean="0"/>
              <a:t>Patterns are not retrieved by</a:t>
            </a:r>
            <a:r>
              <a:rPr lang="en-US" i="1" dirty="0" smtClean="0"/>
              <a:t> constructed</a:t>
            </a:r>
          </a:p>
          <a:p>
            <a:pPr lvl="1"/>
            <a:r>
              <a:rPr lang="en-US" dirty="0" smtClean="0"/>
              <a:t>Intrinsically inaccessible to inspection</a:t>
            </a:r>
          </a:p>
          <a:p>
            <a:r>
              <a:rPr lang="en-US" dirty="0" smtClean="0"/>
              <a:t>But it is similar in that:</a:t>
            </a:r>
          </a:p>
          <a:p>
            <a:pPr lvl="1"/>
            <a:r>
              <a:rPr lang="en-US" dirty="0" smtClean="0"/>
              <a:t>Programmed by its designer</a:t>
            </a:r>
          </a:p>
          <a:p>
            <a:pPr lvl="1"/>
            <a:r>
              <a:rPr lang="en-US" dirty="0" smtClean="0"/>
              <a:t>Embodies designer’s choices about how to represent knowledge</a:t>
            </a:r>
          </a:p>
          <a:p>
            <a:pPr lvl="1"/>
            <a:r>
              <a:rPr lang="en-US" dirty="0" smtClean="0"/>
              <a:t>Units correspond directly to cognitive entities</a:t>
            </a:r>
          </a:p>
        </p:txBody>
      </p:sp>
    </p:spTree>
    <p:extLst>
      <p:ext uri="{BB962C8B-B14F-4D97-AF65-F5344CB8AC3E}">
        <p14:creationId xmlns:p14="http://schemas.microsoft.com/office/powerpoint/2010/main" val="23570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Connectionist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if we could </a:t>
            </a:r>
            <a:r>
              <a:rPr lang="en-US" i="1" dirty="0" smtClean="0"/>
              <a:t>learn </a:t>
            </a:r>
            <a:r>
              <a:rPr lang="en-US" dirty="0" smtClean="0"/>
              <a:t>from experience, without making prior commitments to the way cognitive entities are represented</a:t>
            </a:r>
          </a:p>
          <a:p>
            <a:pPr lvl="1"/>
            <a:r>
              <a:rPr lang="en-US" dirty="0" smtClean="0"/>
              <a:t>Do there have to be units corresponding to such entities in our minds?</a:t>
            </a:r>
          </a:p>
          <a:p>
            <a:pPr lvl="1"/>
            <a:r>
              <a:rPr lang="en-US" dirty="0" smtClean="0"/>
              <a:t>Do we need separate subsystems for items that follow the rules and items that do not?</a:t>
            </a:r>
          </a:p>
          <a:p>
            <a:r>
              <a:rPr lang="en-US" dirty="0" smtClean="0"/>
              <a:t>Two prominent application areas:</a:t>
            </a:r>
          </a:p>
          <a:p>
            <a:pPr lvl="1"/>
            <a:r>
              <a:rPr lang="en-US" dirty="0" smtClean="0"/>
              <a:t>Past tense inflection</a:t>
            </a:r>
          </a:p>
          <a:p>
            <a:pPr lvl="2"/>
            <a:r>
              <a:rPr lang="en-US" dirty="0" smtClean="0"/>
              <a:t>Pay – paid, lay – laid, </a:t>
            </a:r>
            <a:r>
              <a:rPr lang="en-US" dirty="0" err="1" smtClean="0"/>
              <a:t>tay</a:t>
            </a:r>
            <a:r>
              <a:rPr lang="en-US" dirty="0" smtClean="0"/>
              <a:t> – </a:t>
            </a:r>
            <a:r>
              <a:rPr lang="en-US" dirty="0" err="1" smtClean="0"/>
              <a:t>taid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See-saw, Say – said, Have – had…</a:t>
            </a:r>
            <a:endParaRPr lang="en-US" dirty="0"/>
          </a:p>
          <a:p>
            <a:pPr lvl="1"/>
            <a:r>
              <a:rPr lang="en-US" dirty="0" smtClean="0"/>
              <a:t>Spelling to sound</a:t>
            </a:r>
          </a:p>
          <a:p>
            <a:pPr lvl="2"/>
            <a:r>
              <a:rPr lang="en-US" dirty="0" smtClean="0"/>
              <a:t>HINT, MINT, PINT</a:t>
            </a:r>
          </a:p>
        </p:txBody>
      </p:sp>
    </p:spTree>
    <p:extLst>
      <p:ext uri="{BB962C8B-B14F-4D97-AF65-F5344CB8AC3E}">
        <p14:creationId xmlns:p14="http://schemas.microsoft.com/office/powerpoint/2010/main" val="6720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Core Principles of Parallel Distributed Processing Models using Learned Distributed Representations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191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Processing occurs via interactions among neuron-like processing units via weighted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representation is a pattern of activation.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knowledge is in the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Learning occurs through gradual connection adjustment, driven by experience.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Learning affects both representation and processing.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3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4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4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5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7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8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9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1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9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0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7498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9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0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1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2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3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4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5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6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7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8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9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0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7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8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9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72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3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4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5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6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7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8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9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0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1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2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3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5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6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7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8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9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0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1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2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3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4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5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6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7497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95275"/>
            <a:ext cx="7772400" cy="881063"/>
          </a:xfrm>
        </p:spPr>
        <p:txBody>
          <a:bodyPr/>
          <a:lstStyle/>
          <a:p>
            <a:pPr eaLnBrk="1" hangingPunct="1"/>
            <a:r>
              <a:rPr lang="en-US" sz="2400" smtClean="0"/>
              <a:t>Learning in a Feedforward PDP Network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525" y="1171575"/>
            <a:ext cx="4191000" cy="553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Propagate activation ‘forward’ producing 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/>
              <a:t> for all units using the logistic activation function.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Calculate error at the output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  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 f’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Propagate error backward to calculate error information at the ‘hidden’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>
                <a:latin typeface="Symbol" pitchFamily="18" charset="2"/>
                <a:cs typeface="Times New Roman" pitchFamily="18" charset="0"/>
              </a:rPr>
              <a:t>      d</a:t>
            </a:r>
            <a:r>
              <a:rPr lang="en-US" sz="1800" i="1" baseline="-250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 f’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1800" i="1" dirty="0">
                <a:latin typeface="Symbol" pitchFamily="18" charset="2"/>
                <a:cs typeface="Times New Roman" pitchFamily="18" charset="0"/>
              </a:rPr>
              <a:t> 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Change weights:</a:t>
            </a:r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i="1" dirty="0" smtClean="0">
                <a:latin typeface="Symbol" pitchFamily="18" charset="2"/>
              </a:rPr>
              <a:t>	      </a:t>
            </a:r>
            <a:r>
              <a:rPr lang="en-US" sz="1800" i="1" dirty="0" err="1" smtClean="0">
                <a:latin typeface="Symbol" pitchFamily="18" charset="2"/>
              </a:rPr>
              <a:t>D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800" i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US" sz="1800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7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8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9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0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1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2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3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94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95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8522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3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4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6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7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8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9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0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1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2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3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4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5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6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7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8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9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0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1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4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5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6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7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8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9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8521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866638"/>
              </p:ext>
            </p:extLst>
          </p:nvPr>
        </p:nvGraphicFramePr>
        <p:xfrm>
          <a:off x="2165350" y="2065338"/>
          <a:ext cx="78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4" imgW="787320" imgH="419040" progId="Equation.3">
                  <p:embed/>
                </p:oleObj>
              </mc:Choice>
              <mc:Fallback>
                <p:oleObj name="Equation" r:id="rId4" imgW="78732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5350" y="2065338"/>
                        <a:ext cx="787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Past Tense and Spelling-sound 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They use a single system of connections to correctly capture performance with regular, exceptional, and novel items</a:t>
            </a:r>
          </a:p>
          <a:p>
            <a:pPr lvl="1"/>
            <a:r>
              <a:rPr lang="en-US" dirty="0" smtClean="0"/>
              <a:t>MINT, PINT, VINT</a:t>
            </a:r>
          </a:p>
          <a:p>
            <a:pPr lvl="1"/>
            <a:r>
              <a:rPr lang="en-US" dirty="0" smtClean="0"/>
              <a:t>LIKE, TAKE, FIKE</a:t>
            </a:r>
          </a:p>
          <a:p>
            <a:r>
              <a:rPr lang="en-US" dirty="0" smtClean="0"/>
              <a:t>Tend to over-regularize exceptions early in learning as if they have ‘discovered’ a rule.</a:t>
            </a:r>
          </a:p>
          <a:p>
            <a:r>
              <a:rPr lang="en-US" dirty="0" smtClean="0"/>
              <a:t>The knowledge in the connections that informs processing of regular items also informs processing of the regular aspects of exceptions</a:t>
            </a:r>
          </a:p>
          <a:p>
            <a:pPr lvl="1"/>
            <a:r>
              <a:rPr lang="en-US" dirty="0" smtClean="0"/>
              <a:t>Quasi-regularity: The tendency for exceptions to exhibit characteristics of fully regular items</a:t>
            </a:r>
          </a:p>
          <a:p>
            <a:pPr lvl="2"/>
            <a:r>
              <a:rPr lang="en-US" dirty="0" smtClean="0"/>
              <a:t>PINT, YACHT – said, thought</a:t>
            </a:r>
          </a:p>
          <a:p>
            <a:r>
              <a:rPr lang="en-US" dirty="0" smtClean="0"/>
              <a:t>Exhibit graded sensitivity to frequency and regularity and a frequency by regularity interaction.</a:t>
            </a:r>
          </a:p>
        </p:txBody>
      </p:sp>
    </p:spTree>
    <p:extLst>
      <p:ext uri="{BB962C8B-B14F-4D97-AF65-F5344CB8AC3E}">
        <p14:creationId xmlns:p14="http://schemas.microsoft.com/office/powerpoint/2010/main" val="1830084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by Regularity Interaction</a:t>
            </a:r>
            <a:endParaRPr lang="en-US" dirty="0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920240" y="2150633"/>
            <a:ext cx="5133988" cy="3265842"/>
            <a:chOff x="685800" y="4495800"/>
            <a:chExt cx="3146652" cy="2128035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45" r="20126"/>
            <a:stretch>
              <a:fillRect/>
            </a:stretch>
          </p:blipFill>
          <p:spPr bwMode="auto">
            <a:xfrm>
              <a:off x="685800" y="4540140"/>
              <a:ext cx="2815211" cy="2083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3352800" y="4495800"/>
              <a:ext cx="479652" cy="1744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dirty="0"/>
                <a:t>PINT</a:t>
              </a:r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 smtClean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 smtClean="0"/>
                <a:t>TREAD</a:t>
              </a:r>
              <a:endParaRPr lang="en-US" sz="1400" dirty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/>
                <a:t>MINT</a:t>
              </a:r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/>
            </a:p>
            <a:p>
              <a:pPr eaLnBrk="1" hangingPunct="1"/>
              <a:endParaRPr lang="en-US" sz="1400" dirty="0" smtClean="0"/>
            </a:p>
            <a:p>
              <a:pPr eaLnBrk="1" hangingPunct="1"/>
              <a:endParaRPr lang="en-US" sz="1400" dirty="0"/>
            </a:p>
            <a:p>
              <a:pPr eaLnBrk="1" hangingPunct="1"/>
              <a:r>
                <a:rPr lang="en-US" sz="1400" dirty="0" smtClean="0"/>
                <a:t>LAKE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8190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Decartes’ Legacy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0263" y="1905000"/>
            <a:ext cx="3817937" cy="4114800"/>
          </a:xfrm>
        </p:spPr>
        <p:txBody>
          <a:bodyPr/>
          <a:lstStyle/>
          <a:p>
            <a:pPr eaLnBrk="1" hangingPunct="1"/>
            <a:r>
              <a:rPr lang="en-US" sz="2000" smtClean="0"/>
              <a:t>Mechanistic approach to sensation and action</a:t>
            </a:r>
          </a:p>
          <a:p>
            <a:pPr eaLnBrk="1" hangingPunct="1"/>
            <a:r>
              <a:rPr lang="en-US" sz="2000" smtClean="0"/>
              <a:t>Divine inspiration creates mind</a:t>
            </a:r>
          </a:p>
          <a:p>
            <a:pPr eaLnBrk="1" hangingPunct="1"/>
            <a:r>
              <a:rPr lang="en-US" sz="2000" smtClean="0"/>
              <a:t>This leads to four dissociations:</a:t>
            </a:r>
          </a:p>
          <a:p>
            <a:pPr lvl="1" eaLnBrk="1" hangingPunct="1"/>
            <a:r>
              <a:rPr lang="en-US" sz="1600" smtClean="0"/>
              <a:t>Mind / Brain</a:t>
            </a:r>
          </a:p>
          <a:p>
            <a:pPr lvl="1" eaLnBrk="1" hangingPunct="1"/>
            <a:r>
              <a:rPr lang="en-US" sz="1600" smtClean="0"/>
              <a:t>Higher Cognitive Functions / Sensory-motor systems</a:t>
            </a:r>
          </a:p>
          <a:p>
            <a:pPr lvl="1" eaLnBrk="1" hangingPunct="1"/>
            <a:r>
              <a:rPr lang="en-US" sz="1600" smtClean="0"/>
              <a:t>Human / Animal</a:t>
            </a:r>
          </a:p>
          <a:p>
            <a:pPr lvl="1" eaLnBrk="1" hangingPunct="1"/>
            <a:r>
              <a:rPr lang="en-US" sz="1600" smtClean="0"/>
              <a:t>Descriptive / Mechanistic</a:t>
            </a:r>
          </a:p>
        </p:txBody>
      </p:sp>
      <p:pic>
        <p:nvPicPr>
          <p:cNvPr id="5124" name="Picture 4" descr="Reflex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905000"/>
            <a:ext cx="3284538" cy="4114800"/>
          </a:xfrm>
          <a:noFill/>
        </p:spPr>
      </p:pic>
    </p:spTree>
    <p:extLst>
      <p:ext uri="{BB962C8B-B14F-4D97-AF65-F5344CB8AC3E}">
        <p14:creationId xmlns:p14="http://schemas.microsoft.com/office/powerpoint/2010/main" val="25322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 Neural Networks Also Address Higher-Level Cognitive Phenomena?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One Example Domain:</a:t>
            </a:r>
          </a:p>
          <a:p>
            <a:r>
              <a:rPr lang="en-US" dirty="0" smtClean="0"/>
              <a:t>Semantic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24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0"/>
            <a:ext cx="7856538" cy="682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211138" y="344488"/>
            <a:ext cx="3073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Quillian’s</a:t>
            </a:r>
            <a:br>
              <a:rPr lang="en-US" altLang="en-US"/>
            </a:br>
            <a:r>
              <a:rPr lang="en-US" altLang="en-US"/>
              <a:t>Hierarchical</a:t>
            </a:r>
            <a:br>
              <a:rPr lang="en-US" altLang="en-US"/>
            </a:br>
            <a:r>
              <a:rPr lang="en-US" altLang="en-US"/>
              <a:t>Propositional Model</a:t>
            </a:r>
          </a:p>
        </p:txBody>
      </p:sp>
    </p:spTree>
    <p:extLst>
      <p:ext uri="{BB962C8B-B14F-4D97-AF65-F5344CB8AC3E}">
        <p14:creationId xmlns:p14="http://schemas.microsoft.com/office/powerpoint/2010/main" val="18443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93725" y="5373688"/>
            <a:ext cx="3117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>
                <a:latin typeface="Arial" charset="0"/>
              </a:rPr>
              <a:t>The Rumelhart Model</a:t>
            </a:r>
          </a:p>
        </p:txBody>
      </p:sp>
    </p:spTree>
    <p:extLst>
      <p:ext uri="{BB962C8B-B14F-4D97-AF65-F5344CB8AC3E}">
        <p14:creationId xmlns:p14="http://schemas.microsoft.com/office/powerpoint/2010/main" val="351293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34963"/>
            <a:ext cx="7772400" cy="1143000"/>
          </a:xfrm>
        </p:spPr>
        <p:txBody>
          <a:bodyPr/>
          <a:lstStyle/>
          <a:p>
            <a:r>
              <a:rPr lang="en-US" altLang="en-US"/>
              <a:t>Some Phenomena in Conceptual Development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31963"/>
            <a:ext cx="7772400" cy="4668837"/>
          </a:xfrm>
        </p:spPr>
        <p:txBody>
          <a:bodyPr/>
          <a:lstStyle/>
          <a:p>
            <a:r>
              <a:rPr lang="en-US" altLang="en-US" dirty="0"/>
              <a:t>Progressive differentiation of concepts</a:t>
            </a:r>
          </a:p>
          <a:p>
            <a:r>
              <a:rPr lang="en-US" altLang="en-US" dirty="0"/>
              <a:t>Illusory correlations and U-shaped developmental trajectories</a:t>
            </a:r>
          </a:p>
          <a:p>
            <a:r>
              <a:rPr lang="en-US" altLang="en-US" dirty="0"/>
              <a:t>Conceptual reorganization</a:t>
            </a:r>
          </a:p>
          <a:p>
            <a:r>
              <a:rPr lang="en-US" altLang="en-US" dirty="0"/>
              <a:t>Domain- and property-specific constraints on generalization</a:t>
            </a:r>
          </a:p>
          <a:p>
            <a:r>
              <a:rPr lang="en-US" altLang="en-US" dirty="0"/>
              <a:t>Acquired sensitivity to an object’s causal properties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724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"/>
          <a:stretch>
            <a:fillRect/>
          </a:stretch>
        </p:blipFill>
        <p:spPr bwMode="auto">
          <a:xfrm>
            <a:off x="1489075" y="0"/>
            <a:ext cx="7340600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1" name="Text Box 3"/>
          <p:cNvSpPr txBox="1">
            <a:spLocks noChangeArrowheads="1"/>
          </p:cNvSpPr>
          <p:nvPr/>
        </p:nvSpPr>
        <p:spPr bwMode="auto">
          <a:xfrm>
            <a:off x="0" y="254000"/>
            <a:ext cx="307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The Training Data: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0" y="846138"/>
            <a:ext cx="34861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800"/>
              <a:t>All propositions true of </a:t>
            </a:r>
            <a:br>
              <a:rPr lang="en-US" altLang="en-US" sz="1800"/>
            </a:br>
            <a:r>
              <a:rPr lang="en-US" altLang="en-US" sz="1800"/>
              <a:t>items at the bottom level</a:t>
            </a:r>
            <a:br>
              <a:rPr lang="en-US" altLang="en-US" sz="1800"/>
            </a:br>
            <a:r>
              <a:rPr lang="en-US" altLang="en-US" sz="1800"/>
              <a:t>of the tree, e.g.:</a:t>
            </a:r>
          </a:p>
          <a:p>
            <a:pPr algn="l"/>
            <a:endParaRPr lang="en-US" altLang="en-US" sz="1800"/>
          </a:p>
          <a:p>
            <a:pPr algn="l"/>
            <a:r>
              <a:rPr lang="en-US" altLang="en-US" sz="1800">
                <a:solidFill>
                  <a:srgbClr val="0000FF"/>
                </a:solidFill>
              </a:rPr>
              <a:t>Robin can {fly, move, grow}</a:t>
            </a:r>
          </a:p>
        </p:txBody>
      </p:sp>
      <p:sp>
        <p:nvSpPr>
          <p:cNvPr id="186373" name="Rectangle 5"/>
          <p:cNvSpPr>
            <a:spLocks noChangeArrowheads="1"/>
          </p:cNvSpPr>
          <p:nvPr/>
        </p:nvSpPr>
        <p:spPr bwMode="auto">
          <a:xfrm>
            <a:off x="1427163" y="5556250"/>
            <a:ext cx="7545387" cy="493713"/>
          </a:xfrm>
          <a:prstGeom prst="rect">
            <a:avLst/>
          </a:prstGeom>
          <a:noFill/>
          <a:ln w="19050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1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026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Text Box 1027"/>
          <p:cNvSpPr txBox="1">
            <a:spLocks noChangeArrowheads="1"/>
          </p:cNvSpPr>
          <p:nvPr/>
        </p:nvSpPr>
        <p:spPr bwMode="auto">
          <a:xfrm>
            <a:off x="593725" y="5373688"/>
            <a:ext cx="3117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>
                <a:latin typeface="Arial" charset="0"/>
              </a:rPr>
              <a:t>The Rumelhart Model</a:t>
            </a:r>
          </a:p>
        </p:txBody>
      </p:sp>
      <p:sp>
        <p:nvSpPr>
          <p:cNvPr id="37892" name="Line 1028"/>
          <p:cNvSpPr>
            <a:spLocks noChangeShapeType="1"/>
          </p:cNvSpPr>
          <p:nvPr/>
        </p:nvSpPr>
        <p:spPr bwMode="auto">
          <a:xfrm flipV="1">
            <a:off x="2743200" y="2667000"/>
            <a:ext cx="609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2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t_rep_h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8" r="11873"/>
          <a:stretch>
            <a:fillRect/>
          </a:stretch>
        </p:blipFill>
        <p:spPr bwMode="auto">
          <a:xfrm>
            <a:off x="381000" y="0"/>
            <a:ext cx="8534400" cy="682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5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rt_hclust_l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2" t="11478" r="9132" b="11478"/>
          <a:stretch>
            <a:fillRect/>
          </a:stretch>
        </p:blipFill>
        <p:spPr bwMode="auto">
          <a:xfrm>
            <a:off x="533400" y="0"/>
            <a:ext cx="8042275" cy="678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3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rt_learn_demo-1.wm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301625"/>
            <a:ext cx="7770812" cy="655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76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5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55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2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552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Disintegration of Conceptual Knowledge in Semantic Dementia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Loss of differentiation</a:t>
            </a:r>
          </a:p>
          <a:p>
            <a:pPr eaLnBrk="1" hangingPunct="1"/>
            <a:r>
              <a:rPr lang="en-US" altLang="en-US" smtClean="0"/>
              <a:t>Overgeneralization of frequent names</a:t>
            </a:r>
          </a:p>
          <a:p>
            <a:pPr eaLnBrk="1" hangingPunct="1"/>
            <a:r>
              <a:rPr lang="en-US" altLang="en-US" smtClean="0"/>
              <a:t>Illusory correlations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1830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LD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2"/>
          <a:stretch>
            <a:fillRect/>
          </a:stretch>
        </p:blipFill>
        <p:spPr bwMode="auto">
          <a:xfrm>
            <a:off x="3333750" y="182563"/>
            <a:ext cx="5600700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22263" y="365125"/>
            <a:ext cx="256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Picture naming</a:t>
            </a:r>
            <a:br>
              <a:rPr lang="en-US" altLang="en-US"/>
            </a:br>
            <a:r>
              <a:rPr lang="en-US" altLang="en-US"/>
              <a:t>and drawing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Sem. Demantia</a:t>
            </a:r>
          </a:p>
        </p:txBody>
      </p:sp>
      <p:pic>
        <p:nvPicPr>
          <p:cNvPr id="20484" name="Picture 4" descr="nrnSDd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44652" r="51199"/>
          <a:stretch>
            <a:fillRect/>
          </a:stretch>
        </p:blipFill>
        <p:spPr bwMode="auto">
          <a:xfrm>
            <a:off x="285750" y="1766888"/>
            <a:ext cx="233203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nrnSDd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 t="44652" r="8000"/>
          <a:stretch>
            <a:fillRect/>
          </a:stretch>
        </p:blipFill>
        <p:spPr bwMode="auto">
          <a:xfrm>
            <a:off x="442913" y="3681413"/>
            <a:ext cx="25146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72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 descr="nrn2d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12801" b="64221"/>
          <a:stretch>
            <a:fillRect/>
          </a:stretch>
        </p:blipFill>
        <p:spPr bwMode="auto">
          <a:xfrm>
            <a:off x="219075" y="571500"/>
            <a:ext cx="8424863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6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Work Using ‘Deep’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3870064" cy="4114800"/>
          </a:xfrm>
        </p:spPr>
        <p:txBody>
          <a:bodyPr/>
          <a:lstStyle/>
          <a:p>
            <a:r>
              <a:rPr lang="en-US" dirty="0" smtClean="0"/>
              <a:t>Machine Speech Recognition</a:t>
            </a:r>
          </a:p>
          <a:p>
            <a:r>
              <a:rPr lang="en-US" dirty="0" smtClean="0"/>
              <a:t>Machine Object Classification</a:t>
            </a:r>
          </a:p>
          <a:p>
            <a:r>
              <a:rPr lang="en-US" dirty="0" smtClean="0"/>
              <a:t>Machine Translation and Language Understanding</a:t>
            </a:r>
          </a:p>
          <a:p>
            <a:pPr lvl="1"/>
            <a:r>
              <a:rPr lang="en-US" dirty="0" err="1" smtClean="0"/>
              <a:t>Socher</a:t>
            </a:r>
            <a:r>
              <a:rPr lang="en-US" dirty="0" smtClean="0"/>
              <a:t> et al (2013)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46" y="1885186"/>
            <a:ext cx="3690378" cy="242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337" y="4362802"/>
            <a:ext cx="3606782" cy="219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812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Implications of this approach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Knowledge that is otherwise represented in explicit form is inherently implicit in PDP: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Rules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Propositions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Lexical entries…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None of these things are represented as such in a PDP system.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Knowledge that others have claimed must be innate and pre-specified domain-by-domain often turns out to be learnable within the PDP approach.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Thus the approach provides a new way of looking at many aspects of knowledge-dependent cognition and development.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While the approach allows for structure (e.g. in the organization and interconnection of processing modules), processing is generally far more distributed, and causal attribution becomes more complex.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618565"/>
            <a:ext cx="8682564" cy="540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650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short…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Models that link human cognition to the underlying neural mechanisms of the brain simultaneously provide alternatives to other ways of understanding processing, learning, and representation at a cognitive level.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2814</TotalTime>
  <Words>952</Words>
  <Application>Microsoft Office PowerPoint</Application>
  <PresentationFormat>On-screen Show (4:3)</PresentationFormat>
  <Paragraphs>189</Paragraphs>
  <Slides>34</Slides>
  <Notes>14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Blank Presentation</vt:lpstr>
      <vt:lpstr>1_Blank Presentation</vt:lpstr>
      <vt:lpstr>Acrobat Document</vt:lpstr>
      <vt:lpstr>Equation</vt:lpstr>
      <vt:lpstr>The PDP Approach to Understanding the Mind and Brain</vt:lpstr>
      <vt:lpstr>Early Computational Models of Human Cognition (1950-1980)</vt:lpstr>
      <vt:lpstr>PowerPoint Presentation</vt:lpstr>
      <vt:lpstr>Ubiquity of the Constraint  Satisfaction Problem</vt:lpstr>
      <vt:lpstr>PowerPoint Presentation</vt:lpstr>
      <vt:lpstr>PowerPoint Presentation</vt:lpstr>
      <vt:lpstr>Lateral Inhibition in Eye of Limulus  (Horseshoe Crab)</vt:lpstr>
      <vt:lpstr>The Interactive Activation Model</vt:lpstr>
      <vt:lpstr>Input and activation of units in PDP models</vt:lpstr>
      <vt:lpstr>Rules or Connections?</vt:lpstr>
      <vt:lpstr>IA Model as a Bridge to a new Framework</vt:lpstr>
      <vt:lpstr>Distributed Connectionist Models</vt:lpstr>
      <vt:lpstr>Core Principles of Parallel Distributed Processing Models using Learned Distributed Representations</vt:lpstr>
      <vt:lpstr>Learning in a Feedforward PDP Network</vt:lpstr>
      <vt:lpstr>Characteristics of Past Tense and Spelling-sound models</vt:lpstr>
      <vt:lpstr>Frequency by Regularity Interaction</vt:lpstr>
      <vt:lpstr>Decartes’ Legacy</vt:lpstr>
      <vt:lpstr>Can Neural Networks Also Address Higher-Level Cognitive Phenomena?</vt:lpstr>
      <vt:lpstr>PowerPoint Presentation</vt:lpstr>
      <vt:lpstr>PowerPoint Presentation</vt:lpstr>
      <vt:lpstr>Some Phenomena in Conceptual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Disintegration of Conceptual Knowledge in Semantic Dementia</vt:lpstr>
      <vt:lpstr>PowerPoint Presentation</vt:lpstr>
      <vt:lpstr>PowerPoint Presentation</vt:lpstr>
      <vt:lpstr>Current Work Using ‘Deep’ Networks</vt:lpstr>
      <vt:lpstr>Implications of this approach</vt:lpstr>
      <vt:lpstr>PowerPoint Presentation</vt:lpstr>
      <vt:lpstr>In short…</vt:lpstr>
    </vt:vector>
  </TitlesOfParts>
  <Company>CNBC/CMU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Cognitive Neuroscience?</dc:title>
  <dc:creator>Jay McClelland</dc:creator>
  <cp:lastModifiedBy>James McClelland</cp:lastModifiedBy>
  <cp:revision>41</cp:revision>
  <dcterms:created xsi:type="dcterms:W3CDTF">2002-01-14T22:51:30Z</dcterms:created>
  <dcterms:modified xsi:type="dcterms:W3CDTF">2014-01-22T00:07:45Z</dcterms:modified>
</cp:coreProperties>
</file>