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23"/>
  </p:notesMasterIdLst>
  <p:handoutMasterIdLst>
    <p:handoutMasterId r:id="rId24"/>
  </p:handoutMasterIdLst>
  <p:sldIdLst>
    <p:sldId id="256" r:id="rId3"/>
    <p:sldId id="278" r:id="rId4"/>
    <p:sldId id="264" r:id="rId5"/>
    <p:sldId id="275" r:id="rId6"/>
    <p:sldId id="284" r:id="rId7"/>
    <p:sldId id="285" r:id="rId8"/>
    <p:sldId id="290" r:id="rId9"/>
    <p:sldId id="268" r:id="rId10"/>
    <p:sldId id="269" r:id="rId11"/>
    <p:sldId id="300" r:id="rId12"/>
    <p:sldId id="302" r:id="rId13"/>
    <p:sldId id="298" r:id="rId14"/>
    <p:sldId id="283" r:id="rId15"/>
    <p:sldId id="281" r:id="rId16"/>
    <p:sldId id="292" r:id="rId17"/>
    <p:sldId id="301" r:id="rId18"/>
    <p:sldId id="289" r:id="rId19"/>
    <p:sldId id="288" r:id="rId20"/>
    <p:sldId id="295" r:id="rId21"/>
    <p:sldId id="294" r:id="rId22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31" autoAdjust="0"/>
    <p:restoredTop sz="90929"/>
  </p:normalViewPr>
  <p:slideViewPr>
    <p:cSldViewPr snapToGrid="0">
      <p:cViewPr varScale="1">
        <p:scale>
          <a:sx n="177" d="100"/>
          <a:sy n="177" d="100"/>
        </p:scale>
        <p:origin x="-14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9" tIns="46474" rIns="92949" bIns="4647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2035557B-0EDE-42C5-9227-9FFE10F460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27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F37DF3-B082-4908-8A8A-D3A8115224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005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FFCEC1B-C529-4401-A698-1616DABBD520}" type="slidenum">
              <a:rPr lang="en-US" sz="1200" smtClean="0"/>
              <a:pPr eaLnBrk="1" hangingPunct="1"/>
              <a:t>1</a:t>
            </a:fld>
            <a:endParaRPr lang="en-US" sz="1200" smtClean="0"/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4A7ECA4-D85A-4CBB-9488-F50FA3FB1B28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06488" y="698500"/>
            <a:ext cx="4645025" cy="3484563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414838"/>
            <a:ext cx="5486400" cy="4183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16CC9CB-2640-4019-A9A8-EDB2A798BF01}" type="slidenum">
              <a:rPr lang="en-US" sz="1200" smtClean="0"/>
              <a:pPr eaLnBrk="1" hangingPunct="1"/>
              <a:t>3</a:t>
            </a:fld>
            <a:endParaRPr lang="en-US" sz="1200" smtClean="0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903E61C-5796-4BCC-994D-8ADCBB879070}" type="slidenum">
              <a:rPr lang="en-US" sz="1200" smtClean="0"/>
              <a:pPr eaLnBrk="1" hangingPunct="1"/>
              <a:t>4</a:t>
            </a:fld>
            <a:endParaRPr lang="en-US" sz="1200" smtClean="0"/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86E3D77-85EA-4ECF-8420-625A026AF1BA}" type="slidenum">
              <a:rPr lang="en-US" sz="1200" smtClean="0"/>
              <a:pPr eaLnBrk="1" hangingPunct="1"/>
              <a:t>5</a:t>
            </a:fld>
            <a:endParaRPr lang="en-US" sz="1200" smtClean="0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E9D32A7-E1CE-4AB2-AF33-29DBE72D8D1A}" type="slidenum">
              <a:rPr lang="en-US" sz="1200" smtClean="0"/>
              <a:pPr eaLnBrk="1" hangingPunct="1"/>
              <a:t>6</a:t>
            </a:fld>
            <a:endParaRPr lang="en-US" sz="1200" smtClean="0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06488" y="698500"/>
            <a:ext cx="4645025" cy="3484563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414838"/>
            <a:ext cx="5486400" cy="4183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C4F9D08-16C5-49D6-A426-FDBEF59F87FF}" type="slidenum">
              <a:rPr lang="en-US" sz="1200" smtClean="0"/>
              <a:pPr eaLnBrk="1" hangingPunct="1"/>
              <a:t>7</a:t>
            </a:fld>
            <a:endParaRPr lang="en-US" sz="1200" smtClean="0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DB44E13-7941-4AFB-B235-6D3A63BD23F5}" type="slidenum">
              <a:rPr lang="en-US" sz="1200" smtClean="0"/>
              <a:pPr eaLnBrk="1" hangingPunct="1"/>
              <a:t>8</a:t>
            </a:fld>
            <a:endParaRPr lang="en-US" sz="1200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828FC13-06EB-4879-ABC2-61A3F10BA605}" type="slidenum">
              <a:rPr lang="en-US" sz="1200" smtClean="0"/>
              <a:pPr eaLnBrk="1" hangingPunct="1"/>
              <a:t>9</a:t>
            </a:fld>
            <a:endParaRPr lang="en-US" sz="1200" smtClean="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EFA7F44-DDC4-4DD0-A81B-1B7EB4A7F963}" type="slidenum">
              <a:rPr lang="en-US" sz="1200" smtClean="0">
                <a:solidFill>
                  <a:srgbClr val="000000"/>
                </a:solidFill>
                <a:latin typeface="Arial" charset="0"/>
              </a:rPr>
              <a:pPr eaLnBrk="1" hangingPunct="1"/>
              <a:t>10</a:t>
            </a:fld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91450E4-9F58-404B-86E8-E48454C8FE8C}" type="slidenum">
              <a:rPr lang="en-US" sz="1200" smtClean="0"/>
              <a:pPr eaLnBrk="1" hangingPunct="1"/>
              <a:t>11</a:t>
            </a:fld>
            <a:endParaRPr lang="en-US" sz="1200" smtClean="0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73045F1-E9E8-46AA-9729-8C1C252D30A9}" type="slidenum">
              <a:rPr lang="en-US" sz="1200" smtClean="0"/>
              <a:pPr eaLnBrk="1" hangingPunct="1"/>
              <a:t>12</a:t>
            </a:fld>
            <a:endParaRPr lang="en-US" sz="1200" smtClean="0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341084C-2966-4C49-9900-718270D3E3C5}" type="slidenum">
              <a:rPr lang="en-US" sz="1200" smtClean="0"/>
              <a:pPr eaLnBrk="1" hangingPunct="1"/>
              <a:t>13</a:t>
            </a:fld>
            <a:endParaRPr lang="en-US" sz="1200" smtClean="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FDBD403-0863-4468-96AB-F303EFBAAC49}" type="slidenum">
              <a:rPr lang="en-US" sz="1200" smtClean="0"/>
              <a:pPr eaLnBrk="1" hangingPunct="1"/>
              <a:t>14</a:t>
            </a:fld>
            <a:endParaRPr lang="en-US" sz="1200" smtClean="0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35C7FA9-3A56-49B9-84CA-EBCFB66B91C1}" type="slidenum">
              <a:rPr lang="en-US" sz="1200" smtClean="0"/>
              <a:pPr eaLnBrk="1" hangingPunct="1"/>
              <a:t>15</a:t>
            </a:fld>
            <a:endParaRPr lang="en-US" sz="1200" smtClean="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FE9C5CC-5BE5-40C4-9BA3-05B899C1A3D7}" type="slidenum">
              <a:rPr lang="en-US" sz="1200" smtClean="0"/>
              <a:pPr eaLnBrk="1" hangingPunct="1"/>
              <a:t>16</a:t>
            </a:fld>
            <a:endParaRPr lang="en-US" sz="1200" smtClean="0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4945D5F-FFE9-485C-A1C0-860FD673A7CF}" type="slidenum">
              <a:rPr lang="en-US" sz="1200" smtClean="0"/>
              <a:pPr eaLnBrk="1" hangingPunct="1"/>
              <a:t>17</a:t>
            </a:fld>
            <a:endParaRPr lang="en-US" sz="1200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0A40B9A-1542-41FE-8749-A666E40DCCEE}" type="slidenum">
              <a:rPr lang="en-US" sz="1200" smtClean="0"/>
              <a:pPr eaLnBrk="1" hangingPunct="1"/>
              <a:t>18</a:t>
            </a:fld>
            <a:endParaRPr lang="en-US" sz="1200" smtClean="0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A7C1497-6F83-49B9-A7AD-DD50136906B9}" type="slidenum">
              <a:rPr lang="en-US" sz="1200" smtClean="0"/>
              <a:pPr eaLnBrk="1" hangingPunct="1"/>
              <a:t>19</a:t>
            </a:fld>
            <a:endParaRPr lang="en-US" sz="1200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9B9EC31-1C58-4FF9-8C0B-53E37D4CCD91}" type="slidenum">
              <a:rPr lang="en-US" sz="1200" smtClean="0"/>
              <a:pPr eaLnBrk="1" hangingPunct="1"/>
              <a:t>20</a:t>
            </a:fld>
            <a:endParaRPr lang="en-US" sz="1200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80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90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7423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4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6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9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43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87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570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20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24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23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66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07364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38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54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9043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863" y="16764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263" y="16764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74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9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19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215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73115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45881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23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7163" y="457200"/>
            <a:ext cx="19431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769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2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63" y="16764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1.wmf"/><Relationship Id="rId4" Type="http://schemas.openxmlformats.org/officeDocument/2006/relationships/image" Target="../media/image13.jpeg"/><Relationship Id="rId9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rgbClr val="990033"/>
                </a:solidFill>
              </a:rPr>
              <a:t>Awakening from the Cartesian Dream:</a:t>
            </a:r>
            <a:r>
              <a:rPr lang="en-US" sz="2800" smtClean="0"/>
              <a:t> </a:t>
            </a:r>
            <a:br>
              <a:rPr lang="en-US" sz="2800" smtClean="0"/>
            </a:br>
            <a:r>
              <a:rPr lang="en-US" sz="2800" smtClean="0"/>
              <a:t> </a:t>
            </a:r>
            <a:br>
              <a:rPr lang="en-US" sz="2800" smtClean="0"/>
            </a:br>
            <a:r>
              <a:rPr lang="en-US" sz="2800" smtClean="0"/>
              <a:t>The PDP Approach to Understanding the Mind and Brain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676400"/>
          </a:xfrm>
        </p:spPr>
        <p:txBody>
          <a:bodyPr/>
          <a:lstStyle/>
          <a:p>
            <a:pPr eaLnBrk="1" hangingPunct="1"/>
            <a:r>
              <a:rPr lang="en-US" sz="2200" dirty="0" smtClean="0"/>
              <a:t>Jay McClelland</a:t>
            </a:r>
            <a:br>
              <a:rPr lang="en-US" sz="2200" dirty="0" smtClean="0"/>
            </a:br>
            <a:r>
              <a:rPr lang="en-US" sz="2200" dirty="0" smtClean="0">
                <a:solidFill>
                  <a:srgbClr val="990033"/>
                </a:solidFill>
              </a:rPr>
              <a:t>Stanford </a:t>
            </a:r>
            <a:r>
              <a:rPr lang="en-US" sz="2200" dirty="0" smtClean="0">
                <a:solidFill>
                  <a:srgbClr val="990033"/>
                </a:solidFill>
              </a:rPr>
              <a:t>University</a:t>
            </a:r>
            <a:r>
              <a:rPr lang="en-US" sz="2200" smtClean="0">
                <a:solidFill>
                  <a:srgbClr val="990033"/>
                </a:solidFill>
              </a:rPr>
              <a:t/>
            </a:r>
            <a:br>
              <a:rPr lang="en-US" sz="2200" smtClean="0">
                <a:solidFill>
                  <a:srgbClr val="990033"/>
                </a:solidFill>
              </a:rPr>
            </a:br>
            <a:r>
              <a:rPr lang="en-US" sz="2200" smtClean="0"/>
              <a:t>February 7, 2013</a:t>
            </a: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Decartes’ Legacy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0263" y="1905000"/>
            <a:ext cx="3817937" cy="4114800"/>
          </a:xfrm>
        </p:spPr>
        <p:txBody>
          <a:bodyPr/>
          <a:lstStyle/>
          <a:p>
            <a:pPr eaLnBrk="1" hangingPunct="1"/>
            <a:r>
              <a:rPr lang="en-US" sz="2000" smtClean="0"/>
              <a:t>Mechanistic approach to sensation and action</a:t>
            </a:r>
          </a:p>
          <a:p>
            <a:pPr eaLnBrk="1" hangingPunct="1"/>
            <a:r>
              <a:rPr lang="en-US" sz="2000" smtClean="0"/>
              <a:t>Divine inspiration creates mind</a:t>
            </a:r>
          </a:p>
          <a:p>
            <a:pPr eaLnBrk="1" hangingPunct="1"/>
            <a:r>
              <a:rPr lang="en-US" sz="2000" smtClean="0"/>
              <a:t>This leads to four dissociations:</a:t>
            </a:r>
          </a:p>
          <a:p>
            <a:pPr lvl="1" eaLnBrk="1" hangingPunct="1"/>
            <a:r>
              <a:rPr lang="en-US" sz="1600" smtClean="0"/>
              <a:t>Mind / Brain</a:t>
            </a:r>
          </a:p>
          <a:p>
            <a:pPr lvl="1" eaLnBrk="1" hangingPunct="1"/>
            <a:r>
              <a:rPr lang="en-US" sz="1600" smtClean="0"/>
              <a:t>Higher Cognitive Functions / Sensory-motor systems</a:t>
            </a:r>
          </a:p>
          <a:p>
            <a:pPr lvl="1" eaLnBrk="1" hangingPunct="1"/>
            <a:r>
              <a:rPr lang="en-US" sz="1600" smtClean="0"/>
              <a:t>Human / Animal</a:t>
            </a:r>
          </a:p>
          <a:p>
            <a:pPr lvl="1" eaLnBrk="1" hangingPunct="1"/>
            <a:r>
              <a:rPr lang="en-US" sz="1600" smtClean="0"/>
              <a:t>Descriptive / Mechanistic</a:t>
            </a:r>
          </a:p>
        </p:txBody>
      </p:sp>
      <p:pic>
        <p:nvPicPr>
          <p:cNvPr id="5124" name="Picture 4" descr="Reflex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" y="1905000"/>
            <a:ext cx="3284538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Early Computational Models of Human Cognition (1950-1980)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400" smtClean="0"/>
              <a:t>The computer contributes to the overthrow of behaviorism.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Computer simulation models emphasize strictly sequential operations, using flow charts.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Simon announces that computers can ‘think’.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Symbol processing languages are introduced allowing some success at theorem proving, problem solving, etc.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Minsky and Pappert kill off</a:t>
            </a:r>
            <a:r>
              <a:rPr lang="en-US" sz="1400" i="1" smtClean="0"/>
              <a:t> Perceptrons</a:t>
            </a:r>
            <a:r>
              <a:rPr lang="en-US" sz="140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Cognitive psychologists distinguish between algorithm and hardware.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Neisser deems physiology to be only of ‘peripheral interest’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Psychologists investigate mental processes as sequences of discrete stages.</a:t>
            </a:r>
          </a:p>
        </p:txBody>
      </p:sp>
      <p:pic>
        <p:nvPicPr>
          <p:cNvPr id="6148" name="Picture 5" descr="scan"/>
          <p:cNvPicPr>
            <a:picLocks noChangeAspect="1" noChangeArrowheads="1"/>
          </p:cNvPicPr>
          <p:nvPr/>
        </p:nvPicPr>
        <p:blipFill>
          <a:blip r:embed="rId3">
            <a:lum bright="-4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59" t="5882" b="51765"/>
          <a:stretch>
            <a:fillRect/>
          </a:stretch>
        </p:blipFill>
        <p:spPr bwMode="auto">
          <a:xfrm>
            <a:off x="4724400" y="2133600"/>
            <a:ext cx="3886200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almat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525"/>
            <a:ext cx="8382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Ubiquity of the Constraint Satisfaction</a:t>
            </a:r>
            <a:br>
              <a:rPr lang="en-US" sz="2800" smtClean="0"/>
            </a:br>
            <a:r>
              <a:rPr lang="en-US" sz="2800" smtClean="0"/>
              <a:t>Problem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sentence processing</a:t>
            </a:r>
          </a:p>
          <a:p>
            <a:pPr lvl="1" eaLnBrk="1" hangingPunct="1"/>
            <a:r>
              <a:rPr lang="en-US" smtClean="0"/>
              <a:t>I saw the grand canyon flying to New York</a:t>
            </a:r>
          </a:p>
          <a:p>
            <a:pPr lvl="1" eaLnBrk="1" hangingPunct="1"/>
            <a:r>
              <a:rPr lang="en-US" smtClean="0"/>
              <a:t>I saw the sheep grazing in the field</a:t>
            </a:r>
          </a:p>
          <a:p>
            <a:pPr lvl="1" eaLnBrk="1" hangingPunct="1"/>
            <a:endParaRPr lang="en-US" smtClean="0"/>
          </a:p>
          <a:p>
            <a:pPr eaLnBrk="1" hangingPunct="1"/>
            <a:r>
              <a:rPr lang="en-US" smtClean="0"/>
              <a:t>In comprehension</a:t>
            </a:r>
          </a:p>
          <a:p>
            <a:pPr lvl="1" eaLnBrk="1" hangingPunct="1"/>
            <a:r>
              <a:rPr lang="en-US" smtClean="0"/>
              <a:t>Margie was sitting on the front steps when she heard the familiar jingle of the “Good Humor” truck.  She remembered her birthday money and ran into the house.</a:t>
            </a:r>
          </a:p>
          <a:p>
            <a:pPr lvl="1" eaLnBrk="1" hangingPunct="1"/>
            <a:endParaRPr lang="en-US" smtClean="0"/>
          </a:p>
          <a:p>
            <a:pPr eaLnBrk="1" hangingPunct="1"/>
            <a:r>
              <a:rPr lang="en-US" smtClean="0"/>
              <a:t>In reaching, grasping, typing…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ajalTre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7" t="4504" r="16586" b="4504"/>
          <a:stretch>
            <a:fillRect/>
          </a:stretch>
        </p:blipFill>
        <p:spPr bwMode="auto">
          <a:xfrm>
            <a:off x="1847850" y="0"/>
            <a:ext cx="531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563" y="1447800"/>
            <a:ext cx="4125912" cy="440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7"/>
          <p:cNvSpPr txBox="1">
            <a:spLocks noChangeArrowheads="1"/>
          </p:cNvSpPr>
          <p:nvPr/>
        </p:nvSpPr>
        <p:spPr bwMode="auto">
          <a:xfrm>
            <a:off x="1355725" y="422275"/>
            <a:ext cx="622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Graded and variable nature of neuronal responses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4290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Lateral Inhibition in Eye of Limulus </a:t>
            </a:r>
            <a:br>
              <a:rPr lang="en-US" sz="2400" smtClean="0"/>
            </a:br>
            <a:r>
              <a:rPr lang="en-US" sz="2400" smtClean="0"/>
              <a:t>(Horseshoe Crab)</a:t>
            </a:r>
          </a:p>
        </p:txBody>
      </p:sp>
      <p:pic>
        <p:nvPicPr>
          <p:cNvPr id="11267" name="Picture 6" descr="Limulus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19"/>
          <a:stretch>
            <a:fillRect/>
          </a:stretch>
        </p:blipFill>
        <p:spPr>
          <a:xfrm>
            <a:off x="762000" y="1905000"/>
            <a:ext cx="3581400" cy="4114800"/>
          </a:xfrm>
          <a:noFill/>
        </p:spPr>
      </p:pic>
      <p:pic>
        <p:nvPicPr>
          <p:cNvPr id="11268" name="Picture 10" descr="Limulus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/>
          <a:stretch>
            <a:fillRect/>
          </a:stretch>
        </p:blipFill>
        <p:spPr>
          <a:xfrm>
            <a:off x="4953000" y="457200"/>
            <a:ext cx="3525838" cy="6019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733800" cy="1143000"/>
          </a:xfrm>
        </p:spPr>
        <p:txBody>
          <a:bodyPr/>
          <a:lstStyle/>
          <a:p>
            <a:pPr eaLnBrk="1" hangingPunct="1"/>
            <a:r>
              <a:rPr lang="en-US" smtClean="0"/>
              <a:t>The Interactive Activation Model</a:t>
            </a:r>
          </a:p>
        </p:txBody>
      </p:sp>
      <p:pic>
        <p:nvPicPr>
          <p:cNvPr id="12291" name="Picture 6" descr="Iam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905000"/>
            <a:ext cx="3497263" cy="4114800"/>
          </a:xfrm>
          <a:noFill/>
        </p:spPr>
      </p:pic>
      <p:pic>
        <p:nvPicPr>
          <p:cNvPr id="12292" name="Picture 7" descr="Wor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457200"/>
            <a:ext cx="396875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smtClean="0"/>
              <a:t>Input and activation of units in PDP models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40386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400" smtClean="0"/>
              <a:t>General form of unit update:</a:t>
            </a:r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Simple version used in cube </a:t>
            </a:r>
            <a:br>
              <a:rPr lang="en-US" sz="1400" smtClean="0"/>
            </a:br>
            <a:r>
              <a:rPr lang="en-US" sz="1400" smtClean="0"/>
              <a:t>simulation:</a:t>
            </a:r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An activation function that links PDP models to Bayesian ideas:</a:t>
            </a:r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  <a:p>
            <a:pPr eaLnBrk="1" hangingPunct="1">
              <a:lnSpc>
                <a:spcPct val="80000"/>
              </a:lnSpc>
            </a:pPr>
            <a:r>
              <a:rPr lang="en-US" sz="1400" smtClean="0"/>
              <a:t>Or set activation to 1 probabilistically:</a:t>
            </a:r>
          </a:p>
          <a:p>
            <a:pPr eaLnBrk="1" hangingPunct="1">
              <a:lnSpc>
                <a:spcPct val="80000"/>
              </a:lnSpc>
            </a:pPr>
            <a:endParaRPr lang="en-US" sz="1400" smtClean="0"/>
          </a:p>
        </p:txBody>
      </p:sp>
      <p:grpSp>
        <p:nvGrpSpPr>
          <p:cNvPr id="1032" name="Group 40"/>
          <p:cNvGrpSpPr>
            <a:grpSpLocks/>
          </p:cNvGrpSpPr>
          <p:nvPr/>
        </p:nvGrpSpPr>
        <p:grpSpPr bwMode="auto">
          <a:xfrm>
            <a:off x="3962400" y="2286000"/>
            <a:ext cx="2133600" cy="2362200"/>
            <a:chOff x="4876800" y="1676400"/>
            <a:chExt cx="3886200" cy="3886200"/>
          </a:xfrm>
        </p:grpSpPr>
        <p:sp>
          <p:nvSpPr>
            <p:cNvPr id="1052" name="AutoShape 4"/>
            <p:cNvSpPr>
              <a:spLocks noChangeArrowheads="1"/>
            </p:cNvSpPr>
            <p:nvPr/>
          </p:nvSpPr>
          <p:spPr bwMode="auto">
            <a:xfrm>
              <a:off x="6553200" y="3505200"/>
              <a:ext cx="1057275" cy="9144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3" name="Line 5"/>
            <p:cNvSpPr>
              <a:spLocks noChangeShapeType="1"/>
            </p:cNvSpPr>
            <p:nvPr/>
          </p:nvSpPr>
          <p:spPr bwMode="auto">
            <a:xfrm>
              <a:off x="7086600" y="1676400"/>
              <a:ext cx="0" cy="1905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Line 6"/>
            <p:cNvSpPr>
              <a:spLocks noChangeShapeType="1"/>
            </p:cNvSpPr>
            <p:nvPr/>
          </p:nvSpPr>
          <p:spPr bwMode="auto">
            <a:xfrm>
              <a:off x="6553200" y="2209800"/>
              <a:ext cx="533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Line 7"/>
            <p:cNvSpPr>
              <a:spLocks noChangeShapeType="1"/>
            </p:cNvSpPr>
            <p:nvPr/>
          </p:nvSpPr>
          <p:spPr bwMode="auto">
            <a:xfrm flipH="1">
              <a:off x="7086600" y="1752600"/>
              <a:ext cx="5334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Line 8"/>
            <p:cNvSpPr>
              <a:spLocks noChangeShapeType="1"/>
            </p:cNvSpPr>
            <p:nvPr/>
          </p:nvSpPr>
          <p:spPr bwMode="auto">
            <a:xfrm>
              <a:off x="7620000" y="4419600"/>
              <a:ext cx="11430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Line 9"/>
            <p:cNvSpPr>
              <a:spLocks noChangeShapeType="1"/>
            </p:cNvSpPr>
            <p:nvPr/>
          </p:nvSpPr>
          <p:spPr bwMode="auto">
            <a:xfrm flipH="1">
              <a:off x="5562600" y="4419600"/>
              <a:ext cx="9906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AutoShape 10"/>
            <p:cNvSpPr>
              <a:spLocks noChangeArrowheads="1"/>
            </p:cNvSpPr>
            <p:nvPr/>
          </p:nvSpPr>
          <p:spPr bwMode="auto">
            <a:xfrm rot="-1120974">
              <a:off x="5867400" y="41148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9" name="AutoShape 11"/>
            <p:cNvSpPr>
              <a:spLocks noChangeArrowheads="1"/>
            </p:cNvSpPr>
            <p:nvPr/>
          </p:nvSpPr>
          <p:spPr bwMode="auto">
            <a:xfrm rot="820478">
              <a:off x="7391400" y="19050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0" name="AutoShape 12"/>
            <p:cNvSpPr>
              <a:spLocks noChangeArrowheads="1"/>
            </p:cNvSpPr>
            <p:nvPr/>
          </p:nvSpPr>
          <p:spPr bwMode="auto">
            <a:xfrm rot="-1120974">
              <a:off x="6553200" y="24384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1" name="AutoShape 13"/>
            <p:cNvSpPr>
              <a:spLocks noChangeArrowheads="1"/>
            </p:cNvSpPr>
            <p:nvPr/>
          </p:nvSpPr>
          <p:spPr bwMode="auto">
            <a:xfrm rot="506768">
              <a:off x="8001000" y="4114800"/>
              <a:ext cx="295275" cy="30480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2" name="Line 14"/>
            <p:cNvSpPr>
              <a:spLocks noChangeShapeType="1"/>
            </p:cNvSpPr>
            <p:nvPr/>
          </p:nvSpPr>
          <p:spPr bwMode="auto">
            <a:xfrm>
              <a:off x="5562600" y="3581400"/>
              <a:ext cx="3810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Line 15"/>
            <p:cNvSpPr>
              <a:spLocks noChangeShapeType="1"/>
            </p:cNvSpPr>
            <p:nvPr/>
          </p:nvSpPr>
          <p:spPr bwMode="auto">
            <a:xfrm flipH="1">
              <a:off x="8153400" y="3276600"/>
              <a:ext cx="2286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 16"/>
            <p:cNvSpPr>
              <a:spLocks/>
            </p:cNvSpPr>
            <p:nvPr/>
          </p:nvSpPr>
          <p:spPr bwMode="auto">
            <a:xfrm>
              <a:off x="5638800" y="2667000"/>
              <a:ext cx="990600" cy="317500"/>
            </a:xfrm>
            <a:custGeom>
              <a:avLst/>
              <a:gdLst>
                <a:gd name="T0" fmla="*/ 0 w 624"/>
                <a:gd name="T1" fmla="*/ 0 h 200"/>
                <a:gd name="T2" fmla="*/ 2147483647 w 624"/>
                <a:gd name="T3" fmla="*/ 2147483647 h 200"/>
                <a:gd name="T4" fmla="*/ 2147483647 w 624"/>
                <a:gd name="T5" fmla="*/ 2147483647 h 200"/>
                <a:gd name="T6" fmla="*/ 0 60000 65536"/>
                <a:gd name="T7" fmla="*/ 0 60000 65536"/>
                <a:gd name="T8" fmla="*/ 0 60000 65536"/>
                <a:gd name="T9" fmla="*/ 0 w 624"/>
                <a:gd name="T10" fmla="*/ 0 h 200"/>
                <a:gd name="T11" fmla="*/ 624 w 624"/>
                <a:gd name="T12" fmla="*/ 200 h 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200">
                  <a:moveTo>
                    <a:pt x="0" y="0"/>
                  </a:moveTo>
                  <a:cubicBezTo>
                    <a:pt x="92" y="92"/>
                    <a:pt x="184" y="184"/>
                    <a:pt x="288" y="192"/>
                  </a:cubicBezTo>
                  <a:cubicBezTo>
                    <a:pt x="392" y="200"/>
                    <a:pt x="508" y="124"/>
                    <a:pt x="624" y="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 17"/>
            <p:cNvSpPr>
              <a:spLocks/>
            </p:cNvSpPr>
            <p:nvPr/>
          </p:nvSpPr>
          <p:spPr bwMode="auto">
            <a:xfrm>
              <a:off x="7620000" y="1905000"/>
              <a:ext cx="1143000" cy="584200"/>
            </a:xfrm>
            <a:custGeom>
              <a:avLst/>
              <a:gdLst>
                <a:gd name="T0" fmla="*/ 2147483647 w 720"/>
                <a:gd name="T1" fmla="*/ 0 h 368"/>
                <a:gd name="T2" fmla="*/ 2147483647 w 720"/>
                <a:gd name="T3" fmla="*/ 2147483647 h 368"/>
                <a:gd name="T4" fmla="*/ 0 w 720"/>
                <a:gd name="T5" fmla="*/ 2147483647 h 368"/>
                <a:gd name="T6" fmla="*/ 0 60000 65536"/>
                <a:gd name="T7" fmla="*/ 0 60000 65536"/>
                <a:gd name="T8" fmla="*/ 0 60000 65536"/>
                <a:gd name="T9" fmla="*/ 0 w 720"/>
                <a:gd name="T10" fmla="*/ 0 h 368"/>
                <a:gd name="T11" fmla="*/ 720 w 720"/>
                <a:gd name="T12" fmla="*/ 368 h 3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368">
                  <a:moveTo>
                    <a:pt x="720" y="0"/>
                  </a:moveTo>
                  <a:cubicBezTo>
                    <a:pt x="612" y="152"/>
                    <a:pt x="504" y="304"/>
                    <a:pt x="384" y="336"/>
                  </a:cubicBezTo>
                  <a:cubicBezTo>
                    <a:pt x="264" y="368"/>
                    <a:pt x="132" y="280"/>
                    <a:pt x="0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Line 18"/>
            <p:cNvSpPr>
              <a:spLocks noChangeShapeType="1"/>
            </p:cNvSpPr>
            <p:nvPr/>
          </p:nvSpPr>
          <p:spPr bwMode="auto">
            <a:xfrm>
              <a:off x="7086600" y="44196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7" name="Text Box 19"/>
            <p:cNvSpPr txBox="1">
              <a:spLocks noChangeArrowheads="1"/>
            </p:cNvSpPr>
            <p:nvPr/>
          </p:nvSpPr>
          <p:spPr bwMode="auto">
            <a:xfrm>
              <a:off x="5867400" y="4724401"/>
              <a:ext cx="921407" cy="4427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00"/>
                  </a:solidFill>
                </a:rPr>
                <a:t>unit i</a:t>
              </a:r>
            </a:p>
          </p:txBody>
        </p:sp>
        <p:sp>
          <p:nvSpPr>
            <p:cNvPr id="1068" name="Line 20"/>
            <p:cNvSpPr>
              <a:spLocks noChangeShapeType="1"/>
            </p:cNvSpPr>
            <p:nvPr/>
          </p:nvSpPr>
          <p:spPr bwMode="auto">
            <a:xfrm flipV="1">
              <a:off x="6705600" y="4495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Text Box 21"/>
            <p:cNvSpPr txBox="1">
              <a:spLocks noChangeArrowheads="1"/>
            </p:cNvSpPr>
            <p:nvPr/>
          </p:nvSpPr>
          <p:spPr bwMode="auto">
            <a:xfrm>
              <a:off x="4876800" y="1676400"/>
              <a:ext cx="1740759" cy="8607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rgbClr val="000000"/>
                  </a:solidFill>
                </a:rPr>
                <a:t>Input from</a:t>
              </a:r>
              <a:br>
                <a:rPr lang="en-US" sz="1400">
                  <a:solidFill>
                    <a:srgbClr val="000000"/>
                  </a:solidFill>
                </a:rPr>
              </a:br>
              <a:r>
                <a:rPr lang="en-US" sz="1400">
                  <a:solidFill>
                    <a:srgbClr val="000000"/>
                  </a:solidFill>
                </a:rPr>
                <a:t>unit j</a:t>
              </a:r>
            </a:p>
          </p:txBody>
        </p:sp>
        <p:sp>
          <p:nvSpPr>
            <p:cNvPr id="1070" name="Line 22"/>
            <p:cNvSpPr>
              <a:spLocks noChangeShapeType="1"/>
            </p:cNvSpPr>
            <p:nvPr/>
          </p:nvSpPr>
          <p:spPr bwMode="auto">
            <a:xfrm>
              <a:off x="5791200" y="2514600"/>
              <a:ext cx="3048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Text Box 23"/>
            <p:cNvSpPr txBox="1">
              <a:spLocks noChangeArrowheads="1"/>
            </p:cNvSpPr>
            <p:nvPr/>
          </p:nvSpPr>
          <p:spPr bwMode="auto">
            <a:xfrm>
              <a:off x="6403521" y="2679290"/>
              <a:ext cx="613628" cy="442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00"/>
                  </a:solidFill>
                </a:rPr>
                <a:t>w</a:t>
              </a:r>
              <a:r>
                <a:rPr lang="en-US" sz="1600" baseline="-25000">
                  <a:solidFill>
                    <a:srgbClr val="000000"/>
                  </a:solidFill>
                </a:rPr>
                <a:t>ij</a:t>
              </a:r>
            </a:p>
          </p:txBody>
        </p:sp>
      </p:grpSp>
      <p:pic>
        <p:nvPicPr>
          <p:cNvPr id="1033" name="Picture 22" descr="sigmoid"/>
          <p:cNvPicPr>
            <a:picLocks noChangeAspect="1" noChangeArrowheads="1"/>
          </p:cNvPicPr>
          <p:nvPr/>
        </p:nvPicPr>
        <p:blipFill>
          <a:blip r:embed="rId4">
            <a:lum bright="2000" contras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43400"/>
            <a:ext cx="2921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extBox 29"/>
          <p:cNvSpPr txBox="1">
            <a:spLocks noChangeArrowheads="1"/>
          </p:cNvSpPr>
          <p:nvPr/>
        </p:nvSpPr>
        <p:spPr bwMode="auto">
          <a:xfrm>
            <a:off x="7391400" y="6400800"/>
            <a:ext cx="533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600" i="1">
                <a:cs typeface="Times New Roman" pitchFamily="18" charset="0"/>
              </a:rPr>
              <a:t>net</a:t>
            </a:r>
            <a:r>
              <a:rPr lang="en-US" sz="1600" i="1" baseline="-25000">
                <a:cs typeface="Times New Roman" pitchFamily="18" charset="0"/>
              </a:rPr>
              <a:t>i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990600" y="1700213"/>
          <a:ext cx="22860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Equation" r:id="rId5" imgW="2286000" imgH="1282680" progId="Equation.3">
                  <p:embed/>
                </p:oleObj>
              </mc:Choice>
              <mc:Fallback>
                <p:oleObj name="Equation" r:id="rId5" imgW="2286000" imgH="12826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00213"/>
                        <a:ext cx="2286000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/>
        </p:nvGraphicFramePr>
        <p:xfrm>
          <a:off x="1066800" y="3581400"/>
          <a:ext cx="18161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Equation" r:id="rId7" imgW="1815840" imgH="1282680" progId="Equation.3">
                  <p:embed/>
                </p:oleObj>
              </mc:Choice>
              <mc:Fallback>
                <p:oleObj name="Equation" r:id="rId7" imgW="1815840" imgH="12826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581400"/>
                        <a:ext cx="1816100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8"/>
          <p:cNvGraphicFramePr>
            <a:graphicFrameLocks noChangeAspect="1"/>
          </p:cNvGraphicFramePr>
          <p:nvPr/>
        </p:nvGraphicFramePr>
        <p:xfrm>
          <a:off x="1576388" y="5438775"/>
          <a:ext cx="762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Equation" r:id="rId9" imgW="761760" imgH="419040" progId="Equation.3">
                  <p:embed/>
                </p:oleObj>
              </mc:Choice>
              <mc:Fallback>
                <p:oleObj name="Equation" r:id="rId9" imgW="761760" imgH="4190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388" y="5438775"/>
                        <a:ext cx="7620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10"/>
          <p:cNvGraphicFramePr>
            <a:graphicFrameLocks noChangeAspect="1"/>
          </p:cNvGraphicFramePr>
          <p:nvPr/>
        </p:nvGraphicFramePr>
        <p:xfrm>
          <a:off x="1600200" y="6248400"/>
          <a:ext cx="774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Equation" r:id="rId11" imgW="774360" imgH="419040" progId="Equation.3">
                  <p:embed/>
                </p:oleObj>
              </mc:Choice>
              <mc:Fallback>
                <p:oleObj name="Equation" r:id="rId11" imgW="774360" imgH="419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6248400"/>
                        <a:ext cx="7747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5" name="Group 58"/>
          <p:cNvGrpSpPr>
            <a:grpSpLocks/>
          </p:cNvGrpSpPr>
          <p:nvPr/>
        </p:nvGrpSpPr>
        <p:grpSpPr bwMode="auto">
          <a:xfrm>
            <a:off x="6934200" y="1371600"/>
            <a:ext cx="1825625" cy="2212975"/>
            <a:chOff x="3657600" y="1600037"/>
            <a:chExt cx="1825341" cy="2212940"/>
          </a:xfrm>
        </p:grpSpPr>
        <p:grpSp>
          <p:nvGrpSpPr>
            <p:cNvPr id="1038" name="Group 56"/>
            <p:cNvGrpSpPr>
              <a:grpSpLocks/>
            </p:cNvGrpSpPr>
            <p:nvPr/>
          </p:nvGrpSpPr>
          <p:grpSpPr bwMode="auto">
            <a:xfrm>
              <a:off x="3733800" y="1600037"/>
              <a:ext cx="1599036" cy="2105443"/>
              <a:chOff x="480" y="944"/>
              <a:chExt cx="2066" cy="3088"/>
            </a:xfrm>
          </p:grpSpPr>
          <p:sp>
            <p:nvSpPr>
              <p:cNvPr id="1043" name="Line 39"/>
              <p:cNvSpPr>
                <a:spLocks noChangeShapeType="1"/>
              </p:cNvSpPr>
              <p:nvPr/>
            </p:nvSpPr>
            <p:spPr bwMode="auto">
              <a:xfrm>
                <a:off x="480" y="1200"/>
                <a:ext cx="1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Line 40"/>
              <p:cNvSpPr>
                <a:spLocks noChangeShapeType="1"/>
              </p:cNvSpPr>
              <p:nvPr/>
            </p:nvSpPr>
            <p:spPr bwMode="auto">
              <a:xfrm>
                <a:off x="480" y="4032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" name="Line 41"/>
              <p:cNvSpPr>
                <a:spLocks noChangeShapeType="1"/>
              </p:cNvSpPr>
              <p:nvPr/>
            </p:nvSpPr>
            <p:spPr bwMode="auto">
              <a:xfrm>
                <a:off x="1128" y="1200"/>
                <a:ext cx="0" cy="28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" name="Line 42"/>
              <p:cNvSpPr>
                <a:spLocks noChangeShapeType="1"/>
              </p:cNvSpPr>
              <p:nvPr/>
            </p:nvSpPr>
            <p:spPr bwMode="auto">
              <a:xfrm>
                <a:off x="720" y="3408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Text Box 44"/>
              <p:cNvSpPr txBox="1">
                <a:spLocks noChangeArrowheads="1"/>
              </p:cNvSpPr>
              <p:nvPr/>
            </p:nvSpPr>
            <p:spPr bwMode="auto">
              <a:xfrm>
                <a:off x="1661" y="944"/>
                <a:ext cx="885" cy="4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sz="1400"/>
                  <a:t>max=1</a:t>
                </a:r>
              </a:p>
            </p:txBody>
          </p:sp>
          <p:sp>
            <p:nvSpPr>
              <p:cNvPr id="1048" name="Line 48"/>
              <p:cNvSpPr>
                <a:spLocks noChangeShapeType="1"/>
              </p:cNvSpPr>
              <p:nvPr/>
            </p:nvSpPr>
            <p:spPr bwMode="auto">
              <a:xfrm flipV="1">
                <a:off x="1152" y="3696"/>
                <a:ext cx="624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" name="Line 51"/>
              <p:cNvSpPr>
                <a:spLocks noChangeShapeType="1"/>
              </p:cNvSpPr>
              <p:nvPr/>
            </p:nvSpPr>
            <p:spPr bwMode="auto">
              <a:xfrm flipH="1">
                <a:off x="1248" y="264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" name="Oval 52"/>
              <p:cNvSpPr>
                <a:spLocks noChangeArrowheads="1"/>
              </p:cNvSpPr>
              <p:nvPr/>
            </p:nvSpPr>
            <p:spPr bwMode="auto">
              <a:xfrm flipH="1">
                <a:off x="1104" y="288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1" name="Text Box 53"/>
              <p:cNvSpPr txBox="1">
                <a:spLocks noChangeArrowheads="1"/>
              </p:cNvSpPr>
              <p:nvPr/>
            </p:nvSpPr>
            <p:spPr bwMode="auto">
              <a:xfrm>
                <a:off x="1776" y="2498"/>
                <a:ext cx="239" cy="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sz="1800" i="1"/>
              </a:p>
            </p:txBody>
          </p:sp>
        </p:grpSp>
        <p:sp>
          <p:nvSpPr>
            <p:cNvPr id="1039" name="Text Box 44"/>
            <p:cNvSpPr txBox="1">
              <a:spLocks noChangeArrowheads="1"/>
            </p:cNvSpPr>
            <p:nvPr/>
          </p:nvSpPr>
          <p:spPr bwMode="auto">
            <a:xfrm>
              <a:off x="4724400" y="2590800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i="1"/>
                <a:t>a</a:t>
              </a:r>
            </a:p>
          </p:txBody>
        </p:sp>
        <p:sp>
          <p:nvSpPr>
            <p:cNvPr id="1040" name="Text Box 44"/>
            <p:cNvSpPr txBox="1">
              <a:spLocks noChangeArrowheads="1"/>
            </p:cNvSpPr>
            <p:nvPr/>
          </p:nvSpPr>
          <p:spPr bwMode="auto">
            <a:xfrm>
              <a:off x="4724400" y="3505200"/>
              <a:ext cx="75854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/>
                <a:t>min=-.2</a:t>
              </a:r>
            </a:p>
          </p:txBody>
        </p:sp>
        <p:sp>
          <p:nvSpPr>
            <p:cNvPr id="1041" name="Text Box 44"/>
            <p:cNvSpPr txBox="1">
              <a:spLocks noChangeArrowheads="1"/>
            </p:cNvSpPr>
            <p:nvPr/>
          </p:nvSpPr>
          <p:spPr bwMode="auto">
            <a:xfrm>
              <a:off x="4800600" y="3276600"/>
              <a:ext cx="4489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 i="1"/>
                <a:t>rest</a:t>
              </a:r>
            </a:p>
          </p:txBody>
        </p:sp>
        <p:sp>
          <p:nvSpPr>
            <p:cNvPr id="1042" name="Text Box 44"/>
            <p:cNvSpPr txBox="1">
              <a:spLocks noChangeArrowheads="1"/>
            </p:cNvSpPr>
            <p:nvPr/>
          </p:nvSpPr>
          <p:spPr bwMode="auto">
            <a:xfrm>
              <a:off x="3657600" y="3124200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/>
                <a:t>0</a:t>
              </a:r>
            </a:p>
          </p:txBody>
        </p:sp>
      </p:grpSp>
      <p:sp>
        <p:nvSpPr>
          <p:cNvPr id="1036" name="TextBox 59"/>
          <p:cNvSpPr txBox="1">
            <a:spLocks noChangeArrowheads="1"/>
          </p:cNvSpPr>
          <p:nvPr/>
        </p:nvSpPr>
        <p:spPr bwMode="auto">
          <a:xfrm rot="-5400000">
            <a:off x="5617369" y="5201444"/>
            <a:ext cx="809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i="1"/>
              <a:t>a</a:t>
            </a:r>
            <a:r>
              <a:rPr lang="en-US" sz="1800" i="1" baseline="-25000"/>
              <a:t>i</a:t>
            </a:r>
            <a:r>
              <a:rPr lang="en-US" sz="1800" i="1"/>
              <a:t> </a:t>
            </a:r>
            <a:r>
              <a:rPr lang="en-US" sz="1800"/>
              <a:t>or </a:t>
            </a:r>
            <a:r>
              <a:rPr lang="en-US" sz="1800" i="1"/>
              <a:t>p</a:t>
            </a:r>
            <a:r>
              <a:rPr lang="en-US" sz="1800" i="1" baseline="-25000"/>
              <a:t>i</a:t>
            </a:r>
            <a:endParaRPr lang="en-US" sz="1800" i="1"/>
          </a:p>
        </p:txBody>
      </p:sp>
      <p:sp>
        <p:nvSpPr>
          <p:cNvPr id="61" name="Oval 60"/>
          <p:cNvSpPr/>
          <p:nvPr/>
        </p:nvSpPr>
        <p:spPr>
          <a:xfrm>
            <a:off x="3616325" y="1555750"/>
            <a:ext cx="2947988" cy="3557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Cube Network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447800"/>
            <a:ext cx="3109913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609600" y="5029200"/>
            <a:ext cx="51387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Positive weights have value +1</a:t>
            </a:r>
          </a:p>
          <a:p>
            <a:pPr eaLnBrk="1" hangingPunct="1"/>
            <a:r>
              <a:rPr lang="en-US"/>
              <a:t>Negative weights have value -1.5</a:t>
            </a:r>
          </a:p>
          <a:p>
            <a:pPr eaLnBrk="1" hangingPunct="1"/>
            <a:r>
              <a:rPr lang="en-US"/>
              <a:t>Stimulus provides input of .5 to all units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Cognitive Neuropsychology (1970’s)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Deep and surface dyslexia (1970’s):</a:t>
            </a:r>
          </a:p>
          <a:p>
            <a:pPr eaLnBrk="1" hangingPunct="1"/>
            <a:endParaRPr lang="en-US" smtClean="0"/>
          </a:p>
          <a:p>
            <a:pPr lvl="1" eaLnBrk="1" hangingPunct="1"/>
            <a:r>
              <a:rPr lang="en-US" smtClean="0"/>
              <a:t>Deep dyslexics can’t read non-words (e.g. VINT), make semantic errors in reading words (PEACH -&gt; ‘apricot’)</a:t>
            </a:r>
          </a:p>
          <a:p>
            <a:pPr lvl="1" eaLnBrk="1" hangingPunct="1"/>
            <a:r>
              <a:rPr lang="en-US" smtClean="0"/>
              <a:t>Surface dyslexics can read non-words, and regular words (e.g. MINT) but often regularize exceptions (PINT).</a:t>
            </a:r>
          </a:p>
          <a:p>
            <a:pPr lvl="1" eaLnBrk="1" hangingPunct="1"/>
            <a:endParaRPr lang="en-US" smtClean="0"/>
          </a:p>
          <a:p>
            <a:pPr eaLnBrk="1" hangingPunct="1"/>
            <a:r>
              <a:rPr lang="en-US" smtClean="0"/>
              <a:t>Work leads to ‘box-and-arrow’ models, reminiscent of flow-charts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1042988"/>
            <a:ext cx="7342188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Graceful Degradation in Neuropsychology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2590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Patient deficits graded in severity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Error patterns have systematic characteristics: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smtClean="0"/>
              <a:t>Deep dyslexic produce both visual and semantic errors: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200" smtClean="0"/>
              <a:t>symphony -&gt; sympathy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200" smtClean="0"/>
              <a:t>symphony -&gt; orchestra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smtClean="0"/>
              <a:t>Errors in surface dyslexia (and normal reading) depend on a word’s frequency, and on a word’s neighbors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0" y="5105400"/>
            <a:ext cx="3581400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latin typeface="+mj-lt"/>
              </a:rPr>
              <a:t>Effects of lesions to units and connections in distributed PDP models nicely capture both of these features of patient deficits.</a:t>
            </a:r>
            <a:endParaRPr lang="en-US" dirty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76400"/>
            <a:ext cx="3152775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0" name="Group 8"/>
          <p:cNvGrpSpPr>
            <a:grpSpLocks/>
          </p:cNvGrpSpPr>
          <p:nvPr/>
        </p:nvGrpSpPr>
        <p:grpSpPr bwMode="auto">
          <a:xfrm>
            <a:off x="685800" y="4495800"/>
            <a:ext cx="3449638" cy="2127250"/>
            <a:chOff x="685800" y="4495800"/>
            <a:chExt cx="3449587" cy="2128035"/>
          </a:xfrm>
        </p:grpSpPr>
        <p:pic>
          <p:nvPicPr>
            <p:cNvPr id="16392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45" r="20126"/>
            <a:stretch>
              <a:fillRect/>
            </a:stretch>
          </p:blipFill>
          <p:spPr bwMode="auto">
            <a:xfrm>
              <a:off x="685800" y="4540140"/>
              <a:ext cx="2815211" cy="2083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3" name="TextBox 7"/>
            <p:cNvSpPr txBox="1">
              <a:spLocks noChangeArrowheads="1"/>
            </p:cNvSpPr>
            <p:nvPr/>
          </p:nvSpPr>
          <p:spPr bwMode="auto">
            <a:xfrm>
              <a:off x="3352800" y="4495800"/>
              <a:ext cx="782587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400"/>
                <a:t>PINT</a:t>
              </a:r>
            </a:p>
            <a:p>
              <a:pPr eaLnBrk="1" hangingPunct="1"/>
              <a:endParaRPr lang="en-US" sz="1400"/>
            </a:p>
            <a:p>
              <a:pPr eaLnBrk="1" hangingPunct="1"/>
              <a:r>
                <a:rPr lang="en-US" sz="1400"/>
                <a:t>TREAD</a:t>
              </a:r>
            </a:p>
            <a:p>
              <a:pPr eaLnBrk="1" hangingPunct="1"/>
              <a:endParaRPr lang="en-US" sz="1400"/>
            </a:p>
            <a:p>
              <a:pPr eaLnBrk="1" hangingPunct="1"/>
              <a:r>
                <a:rPr lang="en-US" sz="1400"/>
                <a:t>MINT</a:t>
              </a:r>
            </a:p>
            <a:p>
              <a:pPr eaLnBrk="1" hangingPunct="1"/>
              <a:endParaRPr lang="en-US" sz="1400"/>
            </a:p>
            <a:p>
              <a:pPr eaLnBrk="1" hangingPunct="1"/>
              <a:endParaRPr lang="en-US" sz="1400"/>
            </a:p>
            <a:p>
              <a:pPr eaLnBrk="1" hangingPunct="1"/>
              <a:r>
                <a:rPr lang="en-US" sz="1400"/>
                <a:t>LAKE</a:t>
              </a:r>
            </a:p>
          </p:txBody>
        </p:sp>
      </p:grpSp>
      <p:sp>
        <p:nvSpPr>
          <p:cNvPr id="10" name="Rectangle 9"/>
          <p:cNvSpPr/>
          <p:nvPr/>
        </p:nvSpPr>
        <p:spPr>
          <a:xfrm>
            <a:off x="457200" y="4343400"/>
            <a:ext cx="39624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Core Principles of Parallel Distributed Processing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0"/>
            <a:ext cx="41910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Processing occurs via interactions among neuron-like processing units via weighted connections.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 representation is a pattern of activation.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knowledge is in the connections.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Learning occurs through gradual connection adjustment, driven by experience.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Learning affects both representation and processing.</a:t>
            </a:r>
          </a:p>
        </p:txBody>
      </p:sp>
      <p:sp>
        <p:nvSpPr>
          <p:cNvPr id="17412" name="Oval 4"/>
          <p:cNvSpPr>
            <a:spLocks noChangeArrowheads="1"/>
          </p:cNvSpPr>
          <p:nvPr/>
        </p:nvSpPr>
        <p:spPr bwMode="auto">
          <a:xfrm>
            <a:off x="5048250" y="2359025"/>
            <a:ext cx="3119438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13" name="Oval 5" descr="90%"/>
          <p:cNvSpPr>
            <a:spLocks noChangeArrowheads="1"/>
          </p:cNvSpPr>
          <p:nvPr/>
        </p:nvSpPr>
        <p:spPr bwMode="auto">
          <a:xfrm>
            <a:off x="5359400" y="3414713"/>
            <a:ext cx="25876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14" name="Oval 6" descr="90%"/>
          <p:cNvSpPr>
            <a:spLocks noChangeArrowheads="1"/>
          </p:cNvSpPr>
          <p:nvPr/>
        </p:nvSpPr>
        <p:spPr bwMode="auto">
          <a:xfrm>
            <a:off x="5089525" y="4513263"/>
            <a:ext cx="31337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55118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Oval 8"/>
          <p:cNvSpPr>
            <a:spLocks noChangeArrowheads="1"/>
          </p:cNvSpPr>
          <p:nvPr/>
        </p:nvSpPr>
        <p:spPr bwMode="auto">
          <a:xfrm>
            <a:off x="5678488" y="4651375"/>
            <a:ext cx="173037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58435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Oval 10"/>
          <p:cNvSpPr>
            <a:spLocks noChangeArrowheads="1"/>
          </p:cNvSpPr>
          <p:nvPr/>
        </p:nvSpPr>
        <p:spPr bwMode="auto">
          <a:xfrm>
            <a:off x="6010275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61753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63420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65071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66802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3" name="Oval 15"/>
          <p:cNvSpPr>
            <a:spLocks noChangeArrowheads="1"/>
          </p:cNvSpPr>
          <p:nvPr/>
        </p:nvSpPr>
        <p:spPr bwMode="auto">
          <a:xfrm>
            <a:off x="68468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Oval 16"/>
          <p:cNvSpPr>
            <a:spLocks noChangeArrowheads="1"/>
          </p:cNvSpPr>
          <p:nvPr/>
        </p:nvSpPr>
        <p:spPr bwMode="auto">
          <a:xfrm>
            <a:off x="7013575" y="4651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5" name="Oval 17"/>
          <p:cNvSpPr>
            <a:spLocks noChangeArrowheads="1"/>
          </p:cNvSpPr>
          <p:nvPr/>
        </p:nvSpPr>
        <p:spPr bwMode="auto">
          <a:xfrm>
            <a:off x="71786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Oval 18"/>
          <p:cNvSpPr>
            <a:spLocks noChangeArrowheads="1"/>
          </p:cNvSpPr>
          <p:nvPr/>
        </p:nvSpPr>
        <p:spPr bwMode="auto">
          <a:xfrm>
            <a:off x="73453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75104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767715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559435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0" name="Oval 22"/>
          <p:cNvSpPr>
            <a:spLocks noChangeArrowheads="1"/>
          </p:cNvSpPr>
          <p:nvPr/>
        </p:nvSpPr>
        <p:spPr bwMode="auto">
          <a:xfrm>
            <a:off x="57610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1" name="Oval 23"/>
          <p:cNvSpPr>
            <a:spLocks noChangeArrowheads="1"/>
          </p:cNvSpPr>
          <p:nvPr/>
        </p:nvSpPr>
        <p:spPr bwMode="auto">
          <a:xfrm>
            <a:off x="59261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2" name="Oval 24"/>
          <p:cNvSpPr>
            <a:spLocks noChangeArrowheads="1"/>
          </p:cNvSpPr>
          <p:nvPr/>
        </p:nvSpPr>
        <p:spPr bwMode="auto">
          <a:xfrm>
            <a:off x="60928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3" name="Oval 25"/>
          <p:cNvSpPr>
            <a:spLocks noChangeArrowheads="1"/>
          </p:cNvSpPr>
          <p:nvPr/>
        </p:nvSpPr>
        <p:spPr bwMode="auto">
          <a:xfrm>
            <a:off x="62595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4" name="Oval 26"/>
          <p:cNvSpPr>
            <a:spLocks noChangeArrowheads="1"/>
          </p:cNvSpPr>
          <p:nvPr/>
        </p:nvSpPr>
        <p:spPr bwMode="auto">
          <a:xfrm>
            <a:off x="64246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5" name="Oval 27"/>
          <p:cNvSpPr>
            <a:spLocks noChangeArrowheads="1"/>
          </p:cNvSpPr>
          <p:nvPr/>
        </p:nvSpPr>
        <p:spPr bwMode="auto">
          <a:xfrm>
            <a:off x="6591300" y="4778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36" name="Oval 28"/>
          <p:cNvSpPr>
            <a:spLocks noChangeArrowheads="1"/>
          </p:cNvSpPr>
          <p:nvPr/>
        </p:nvSpPr>
        <p:spPr bwMode="auto">
          <a:xfrm>
            <a:off x="67643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69294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8" name="Oval 30"/>
          <p:cNvSpPr>
            <a:spLocks noChangeArrowheads="1"/>
          </p:cNvSpPr>
          <p:nvPr/>
        </p:nvSpPr>
        <p:spPr bwMode="auto">
          <a:xfrm>
            <a:off x="70961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72612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>
            <a:off x="74279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7594600" y="4778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2" name="Oval 34"/>
          <p:cNvSpPr>
            <a:spLocks noChangeArrowheads="1"/>
          </p:cNvSpPr>
          <p:nvPr/>
        </p:nvSpPr>
        <p:spPr bwMode="auto">
          <a:xfrm>
            <a:off x="775970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3" name="Oval 35"/>
          <p:cNvSpPr>
            <a:spLocks noChangeArrowheads="1"/>
          </p:cNvSpPr>
          <p:nvPr/>
        </p:nvSpPr>
        <p:spPr bwMode="auto">
          <a:xfrm>
            <a:off x="54149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Oval 36"/>
          <p:cNvSpPr>
            <a:spLocks noChangeArrowheads="1"/>
          </p:cNvSpPr>
          <p:nvPr/>
        </p:nvSpPr>
        <p:spPr bwMode="auto">
          <a:xfrm>
            <a:off x="5581650" y="2497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5" name="Oval 37"/>
          <p:cNvSpPr>
            <a:spLocks noChangeArrowheads="1"/>
          </p:cNvSpPr>
          <p:nvPr/>
        </p:nvSpPr>
        <p:spPr bwMode="auto">
          <a:xfrm>
            <a:off x="57467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Oval 38"/>
          <p:cNvSpPr>
            <a:spLocks noChangeArrowheads="1"/>
          </p:cNvSpPr>
          <p:nvPr/>
        </p:nvSpPr>
        <p:spPr bwMode="auto">
          <a:xfrm>
            <a:off x="5913438" y="2497138"/>
            <a:ext cx="173037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7" name="Oval 39"/>
          <p:cNvSpPr>
            <a:spLocks noChangeArrowheads="1"/>
          </p:cNvSpPr>
          <p:nvPr/>
        </p:nvSpPr>
        <p:spPr bwMode="auto">
          <a:xfrm>
            <a:off x="60785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8" name="Oval 40"/>
          <p:cNvSpPr>
            <a:spLocks noChangeArrowheads="1"/>
          </p:cNvSpPr>
          <p:nvPr/>
        </p:nvSpPr>
        <p:spPr bwMode="auto">
          <a:xfrm>
            <a:off x="62452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9" name="Oval 41"/>
          <p:cNvSpPr>
            <a:spLocks noChangeArrowheads="1"/>
          </p:cNvSpPr>
          <p:nvPr/>
        </p:nvSpPr>
        <p:spPr bwMode="auto">
          <a:xfrm>
            <a:off x="64103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0" name="Oval 42"/>
          <p:cNvSpPr>
            <a:spLocks noChangeArrowheads="1"/>
          </p:cNvSpPr>
          <p:nvPr/>
        </p:nvSpPr>
        <p:spPr bwMode="auto">
          <a:xfrm>
            <a:off x="65833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1" name="Oval 43"/>
          <p:cNvSpPr>
            <a:spLocks noChangeArrowheads="1"/>
          </p:cNvSpPr>
          <p:nvPr/>
        </p:nvSpPr>
        <p:spPr bwMode="auto">
          <a:xfrm>
            <a:off x="6750050" y="2497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52" name="Oval 44"/>
          <p:cNvSpPr>
            <a:spLocks noChangeArrowheads="1"/>
          </p:cNvSpPr>
          <p:nvPr/>
        </p:nvSpPr>
        <p:spPr bwMode="auto">
          <a:xfrm>
            <a:off x="69151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3" name="Oval 45"/>
          <p:cNvSpPr>
            <a:spLocks noChangeArrowheads="1"/>
          </p:cNvSpPr>
          <p:nvPr/>
        </p:nvSpPr>
        <p:spPr bwMode="auto">
          <a:xfrm>
            <a:off x="70818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4" name="Oval 46"/>
          <p:cNvSpPr>
            <a:spLocks noChangeArrowheads="1"/>
          </p:cNvSpPr>
          <p:nvPr/>
        </p:nvSpPr>
        <p:spPr bwMode="auto">
          <a:xfrm>
            <a:off x="72485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5" name="Oval 47"/>
          <p:cNvSpPr>
            <a:spLocks noChangeArrowheads="1"/>
          </p:cNvSpPr>
          <p:nvPr/>
        </p:nvSpPr>
        <p:spPr bwMode="auto">
          <a:xfrm>
            <a:off x="74136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6" name="Oval 48"/>
          <p:cNvSpPr>
            <a:spLocks noChangeArrowheads="1"/>
          </p:cNvSpPr>
          <p:nvPr/>
        </p:nvSpPr>
        <p:spPr bwMode="auto">
          <a:xfrm>
            <a:off x="758031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7" name="Oval 49"/>
          <p:cNvSpPr>
            <a:spLocks noChangeArrowheads="1"/>
          </p:cNvSpPr>
          <p:nvPr/>
        </p:nvSpPr>
        <p:spPr bwMode="auto">
          <a:xfrm>
            <a:off x="549751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8" name="Oval 50"/>
          <p:cNvSpPr>
            <a:spLocks noChangeArrowheads="1"/>
          </p:cNvSpPr>
          <p:nvPr/>
        </p:nvSpPr>
        <p:spPr bwMode="auto">
          <a:xfrm>
            <a:off x="56642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9" name="Oval 51"/>
          <p:cNvSpPr>
            <a:spLocks noChangeArrowheads="1"/>
          </p:cNvSpPr>
          <p:nvPr/>
        </p:nvSpPr>
        <p:spPr bwMode="auto">
          <a:xfrm>
            <a:off x="58293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0" name="Oval 52"/>
          <p:cNvSpPr>
            <a:spLocks noChangeArrowheads="1"/>
          </p:cNvSpPr>
          <p:nvPr/>
        </p:nvSpPr>
        <p:spPr bwMode="auto">
          <a:xfrm>
            <a:off x="59959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1" name="Oval 53"/>
          <p:cNvSpPr>
            <a:spLocks noChangeArrowheads="1"/>
          </p:cNvSpPr>
          <p:nvPr/>
        </p:nvSpPr>
        <p:spPr bwMode="auto">
          <a:xfrm>
            <a:off x="6162675" y="2624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2" name="Oval 54"/>
          <p:cNvSpPr>
            <a:spLocks noChangeArrowheads="1"/>
          </p:cNvSpPr>
          <p:nvPr/>
        </p:nvSpPr>
        <p:spPr bwMode="auto">
          <a:xfrm>
            <a:off x="63277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63" name="Oval 55"/>
          <p:cNvSpPr>
            <a:spLocks noChangeArrowheads="1"/>
          </p:cNvSpPr>
          <p:nvPr/>
        </p:nvSpPr>
        <p:spPr bwMode="auto">
          <a:xfrm>
            <a:off x="64944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4" name="Oval 56"/>
          <p:cNvSpPr>
            <a:spLocks noChangeArrowheads="1"/>
          </p:cNvSpPr>
          <p:nvPr/>
        </p:nvSpPr>
        <p:spPr bwMode="auto">
          <a:xfrm>
            <a:off x="66675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5" name="Oval 57"/>
          <p:cNvSpPr>
            <a:spLocks noChangeArrowheads="1"/>
          </p:cNvSpPr>
          <p:nvPr/>
        </p:nvSpPr>
        <p:spPr bwMode="auto">
          <a:xfrm>
            <a:off x="68326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6" name="Oval 58"/>
          <p:cNvSpPr>
            <a:spLocks noChangeArrowheads="1"/>
          </p:cNvSpPr>
          <p:nvPr/>
        </p:nvSpPr>
        <p:spPr bwMode="auto">
          <a:xfrm>
            <a:off x="69992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7" name="Oval 59"/>
          <p:cNvSpPr>
            <a:spLocks noChangeArrowheads="1"/>
          </p:cNvSpPr>
          <p:nvPr/>
        </p:nvSpPr>
        <p:spPr bwMode="auto">
          <a:xfrm>
            <a:off x="71643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8" name="Oval 60"/>
          <p:cNvSpPr>
            <a:spLocks noChangeArrowheads="1"/>
          </p:cNvSpPr>
          <p:nvPr/>
        </p:nvSpPr>
        <p:spPr bwMode="auto">
          <a:xfrm>
            <a:off x="7331075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69" name="Oval 61"/>
          <p:cNvSpPr>
            <a:spLocks noChangeArrowheads="1"/>
          </p:cNvSpPr>
          <p:nvPr/>
        </p:nvSpPr>
        <p:spPr bwMode="auto">
          <a:xfrm>
            <a:off x="74961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70" name="Oval 62"/>
          <p:cNvSpPr>
            <a:spLocks noChangeArrowheads="1"/>
          </p:cNvSpPr>
          <p:nvPr/>
        </p:nvSpPr>
        <p:spPr bwMode="auto">
          <a:xfrm>
            <a:off x="76628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471" name="Group 63"/>
          <p:cNvGrpSpPr>
            <a:grpSpLocks/>
          </p:cNvGrpSpPr>
          <p:nvPr/>
        </p:nvGrpSpPr>
        <p:grpSpPr bwMode="auto">
          <a:xfrm>
            <a:off x="5726113" y="3563938"/>
            <a:ext cx="1922462" cy="368300"/>
            <a:chOff x="400" y="4144"/>
            <a:chExt cx="2224" cy="280"/>
          </a:xfrm>
        </p:grpSpPr>
        <p:sp>
          <p:nvSpPr>
            <p:cNvPr id="17498" name="Oval 64"/>
            <p:cNvSpPr>
              <a:spLocks noChangeArrowheads="1"/>
            </p:cNvSpPr>
            <p:nvPr/>
          </p:nvSpPr>
          <p:spPr bwMode="auto">
            <a:xfrm>
              <a:off x="40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99" name="Oval 65"/>
            <p:cNvSpPr>
              <a:spLocks noChangeArrowheads="1"/>
            </p:cNvSpPr>
            <p:nvPr/>
          </p:nvSpPr>
          <p:spPr bwMode="auto">
            <a:xfrm>
              <a:off x="59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0" name="Oval 66"/>
            <p:cNvSpPr>
              <a:spLocks noChangeArrowheads="1"/>
            </p:cNvSpPr>
            <p:nvPr/>
          </p:nvSpPr>
          <p:spPr bwMode="auto">
            <a:xfrm>
              <a:off x="78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1" name="Oval 67"/>
            <p:cNvSpPr>
              <a:spLocks noChangeArrowheads="1"/>
            </p:cNvSpPr>
            <p:nvPr/>
          </p:nvSpPr>
          <p:spPr bwMode="auto">
            <a:xfrm>
              <a:off x="97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2" name="Oval 68"/>
            <p:cNvSpPr>
              <a:spLocks noChangeArrowheads="1"/>
            </p:cNvSpPr>
            <p:nvPr/>
          </p:nvSpPr>
          <p:spPr bwMode="auto">
            <a:xfrm>
              <a:off x="116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3" name="Oval 69"/>
            <p:cNvSpPr>
              <a:spLocks noChangeArrowheads="1"/>
            </p:cNvSpPr>
            <p:nvPr/>
          </p:nvSpPr>
          <p:spPr bwMode="auto">
            <a:xfrm>
              <a:off x="136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4" name="Oval 70"/>
            <p:cNvSpPr>
              <a:spLocks noChangeArrowheads="1"/>
            </p:cNvSpPr>
            <p:nvPr/>
          </p:nvSpPr>
          <p:spPr bwMode="auto">
            <a:xfrm>
              <a:off x="15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5" name="Oval 71"/>
            <p:cNvSpPr>
              <a:spLocks noChangeArrowheads="1"/>
            </p:cNvSpPr>
            <p:nvPr/>
          </p:nvSpPr>
          <p:spPr bwMode="auto">
            <a:xfrm>
              <a:off x="17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6" name="Oval 72"/>
            <p:cNvSpPr>
              <a:spLocks noChangeArrowheads="1"/>
            </p:cNvSpPr>
            <p:nvPr/>
          </p:nvSpPr>
          <p:spPr bwMode="auto">
            <a:xfrm>
              <a:off x="194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7" name="Oval 73"/>
            <p:cNvSpPr>
              <a:spLocks noChangeArrowheads="1"/>
            </p:cNvSpPr>
            <p:nvPr/>
          </p:nvSpPr>
          <p:spPr bwMode="auto">
            <a:xfrm>
              <a:off x="213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8" name="Oval 74"/>
            <p:cNvSpPr>
              <a:spLocks noChangeArrowheads="1"/>
            </p:cNvSpPr>
            <p:nvPr/>
          </p:nvSpPr>
          <p:spPr bwMode="auto">
            <a:xfrm>
              <a:off x="232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9" name="Oval 75"/>
            <p:cNvSpPr>
              <a:spLocks noChangeArrowheads="1"/>
            </p:cNvSpPr>
            <p:nvPr/>
          </p:nvSpPr>
          <p:spPr bwMode="auto">
            <a:xfrm>
              <a:off x="49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0" name="Oval 76"/>
            <p:cNvSpPr>
              <a:spLocks noChangeArrowheads="1"/>
            </p:cNvSpPr>
            <p:nvPr/>
          </p:nvSpPr>
          <p:spPr bwMode="auto">
            <a:xfrm>
              <a:off x="68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" name="Oval 77"/>
            <p:cNvSpPr>
              <a:spLocks noChangeArrowheads="1"/>
            </p:cNvSpPr>
            <p:nvPr/>
          </p:nvSpPr>
          <p:spPr bwMode="auto">
            <a:xfrm>
              <a:off x="88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" name="Oval 78"/>
            <p:cNvSpPr>
              <a:spLocks noChangeArrowheads="1"/>
            </p:cNvSpPr>
            <p:nvPr/>
          </p:nvSpPr>
          <p:spPr bwMode="auto">
            <a:xfrm>
              <a:off x="107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3" name="Oval 79"/>
            <p:cNvSpPr>
              <a:spLocks noChangeArrowheads="1"/>
            </p:cNvSpPr>
            <p:nvPr/>
          </p:nvSpPr>
          <p:spPr bwMode="auto">
            <a:xfrm>
              <a:off x="126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4" name="Oval 80"/>
            <p:cNvSpPr>
              <a:spLocks noChangeArrowheads="1"/>
            </p:cNvSpPr>
            <p:nvPr/>
          </p:nvSpPr>
          <p:spPr bwMode="auto">
            <a:xfrm>
              <a:off x="145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5" name="Oval 81"/>
            <p:cNvSpPr>
              <a:spLocks noChangeArrowheads="1"/>
            </p:cNvSpPr>
            <p:nvPr/>
          </p:nvSpPr>
          <p:spPr bwMode="auto">
            <a:xfrm>
              <a:off x="16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6" name="Oval 82"/>
            <p:cNvSpPr>
              <a:spLocks noChangeArrowheads="1"/>
            </p:cNvSpPr>
            <p:nvPr/>
          </p:nvSpPr>
          <p:spPr bwMode="auto">
            <a:xfrm>
              <a:off x="18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7" name="Oval 83"/>
            <p:cNvSpPr>
              <a:spLocks noChangeArrowheads="1"/>
            </p:cNvSpPr>
            <p:nvPr/>
          </p:nvSpPr>
          <p:spPr bwMode="auto">
            <a:xfrm>
              <a:off x="204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8" name="Oval 84"/>
            <p:cNvSpPr>
              <a:spLocks noChangeArrowheads="1"/>
            </p:cNvSpPr>
            <p:nvPr/>
          </p:nvSpPr>
          <p:spPr bwMode="auto">
            <a:xfrm>
              <a:off x="223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9" name="Oval 85"/>
            <p:cNvSpPr>
              <a:spLocks noChangeArrowheads="1"/>
            </p:cNvSpPr>
            <p:nvPr/>
          </p:nvSpPr>
          <p:spPr bwMode="auto">
            <a:xfrm>
              <a:off x="242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72" name="Line 86"/>
          <p:cNvSpPr>
            <a:spLocks noChangeShapeType="1"/>
          </p:cNvSpPr>
          <p:nvPr/>
        </p:nvSpPr>
        <p:spPr bwMode="auto">
          <a:xfrm flipV="1">
            <a:off x="5784850" y="3963988"/>
            <a:ext cx="2413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3" name="Line 87"/>
          <p:cNvSpPr>
            <a:spLocks noChangeShapeType="1"/>
          </p:cNvSpPr>
          <p:nvPr/>
        </p:nvSpPr>
        <p:spPr bwMode="auto">
          <a:xfrm flipV="1">
            <a:off x="5822950" y="3951288"/>
            <a:ext cx="8382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4" name="Line 88"/>
          <p:cNvSpPr>
            <a:spLocks noChangeShapeType="1"/>
          </p:cNvSpPr>
          <p:nvPr/>
        </p:nvSpPr>
        <p:spPr bwMode="auto">
          <a:xfrm flipV="1">
            <a:off x="5734050" y="3811588"/>
            <a:ext cx="38100" cy="825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5" name="Line 89"/>
          <p:cNvSpPr>
            <a:spLocks noChangeShapeType="1"/>
          </p:cNvSpPr>
          <p:nvPr/>
        </p:nvSpPr>
        <p:spPr bwMode="auto">
          <a:xfrm flipH="1" flipV="1">
            <a:off x="6216650" y="3963988"/>
            <a:ext cx="381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6" name="Line 90"/>
          <p:cNvSpPr>
            <a:spLocks noChangeShapeType="1"/>
          </p:cNvSpPr>
          <p:nvPr/>
        </p:nvSpPr>
        <p:spPr bwMode="auto">
          <a:xfrm flipV="1">
            <a:off x="6280150" y="3938588"/>
            <a:ext cx="9144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7" name="Line 91"/>
          <p:cNvSpPr>
            <a:spLocks noChangeShapeType="1"/>
          </p:cNvSpPr>
          <p:nvPr/>
        </p:nvSpPr>
        <p:spPr bwMode="auto">
          <a:xfrm flipV="1">
            <a:off x="6292850" y="3951288"/>
            <a:ext cx="5461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8" name="Line 92"/>
          <p:cNvSpPr>
            <a:spLocks noChangeShapeType="1"/>
          </p:cNvSpPr>
          <p:nvPr/>
        </p:nvSpPr>
        <p:spPr bwMode="auto">
          <a:xfrm flipV="1">
            <a:off x="7245350" y="3951288"/>
            <a:ext cx="1270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79" name="Line 93"/>
          <p:cNvSpPr>
            <a:spLocks noChangeShapeType="1"/>
          </p:cNvSpPr>
          <p:nvPr/>
        </p:nvSpPr>
        <p:spPr bwMode="auto">
          <a:xfrm flipH="1" flipV="1">
            <a:off x="6927850" y="3976688"/>
            <a:ext cx="2921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0" name="Line 94"/>
          <p:cNvSpPr>
            <a:spLocks noChangeShapeType="1"/>
          </p:cNvSpPr>
          <p:nvPr/>
        </p:nvSpPr>
        <p:spPr bwMode="auto">
          <a:xfrm flipH="1" flipV="1">
            <a:off x="7156450" y="3811588"/>
            <a:ext cx="50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1" name="Line 95"/>
          <p:cNvSpPr>
            <a:spLocks noChangeShapeType="1"/>
          </p:cNvSpPr>
          <p:nvPr/>
        </p:nvSpPr>
        <p:spPr bwMode="auto">
          <a:xfrm flipV="1">
            <a:off x="6661150" y="3773488"/>
            <a:ext cx="304800" cy="1041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2" name="Line 96"/>
          <p:cNvSpPr>
            <a:spLocks noChangeShapeType="1"/>
          </p:cNvSpPr>
          <p:nvPr/>
        </p:nvSpPr>
        <p:spPr bwMode="auto">
          <a:xfrm flipH="1" flipV="1">
            <a:off x="6470650" y="3798888"/>
            <a:ext cx="177800" cy="1003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3" name="Line 97"/>
          <p:cNvSpPr>
            <a:spLocks noChangeShapeType="1"/>
          </p:cNvSpPr>
          <p:nvPr/>
        </p:nvSpPr>
        <p:spPr bwMode="auto">
          <a:xfrm flipH="1" flipV="1">
            <a:off x="6178550" y="3748088"/>
            <a:ext cx="482600" cy="1066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4" name="Line 98"/>
          <p:cNvSpPr>
            <a:spLocks noChangeShapeType="1"/>
          </p:cNvSpPr>
          <p:nvPr/>
        </p:nvSpPr>
        <p:spPr bwMode="auto">
          <a:xfrm flipV="1">
            <a:off x="5810250" y="2744788"/>
            <a:ext cx="152400" cy="800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5" name="Line 99"/>
          <p:cNvSpPr>
            <a:spLocks noChangeShapeType="1"/>
          </p:cNvSpPr>
          <p:nvPr/>
        </p:nvSpPr>
        <p:spPr bwMode="auto">
          <a:xfrm flipV="1">
            <a:off x="5873750" y="2871788"/>
            <a:ext cx="4572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6" name="Line 100"/>
          <p:cNvSpPr>
            <a:spLocks noChangeShapeType="1"/>
          </p:cNvSpPr>
          <p:nvPr/>
        </p:nvSpPr>
        <p:spPr bwMode="auto">
          <a:xfrm flipV="1">
            <a:off x="5784850" y="2693988"/>
            <a:ext cx="1003300" cy="901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7" name="Line 101"/>
          <p:cNvSpPr>
            <a:spLocks noChangeShapeType="1"/>
          </p:cNvSpPr>
          <p:nvPr/>
        </p:nvSpPr>
        <p:spPr bwMode="auto">
          <a:xfrm flipV="1">
            <a:off x="5835650" y="2871788"/>
            <a:ext cx="16510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8" name="Line 102"/>
          <p:cNvSpPr>
            <a:spLocks noChangeShapeType="1"/>
          </p:cNvSpPr>
          <p:nvPr/>
        </p:nvSpPr>
        <p:spPr bwMode="auto">
          <a:xfrm flipH="1" flipV="1">
            <a:off x="6038850" y="2757488"/>
            <a:ext cx="469900" cy="812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9" name="Line 103"/>
          <p:cNvSpPr>
            <a:spLocks noChangeShapeType="1"/>
          </p:cNvSpPr>
          <p:nvPr/>
        </p:nvSpPr>
        <p:spPr bwMode="auto">
          <a:xfrm flipV="1">
            <a:off x="6673850" y="2770188"/>
            <a:ext cx="152400" cy="787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0" name="Line 104"/>
          <p:cNvSpPr>
            <a:spLocks noChangeShapeType="1"/>
          </p:cNvSpPr>
          <p:nvPr/>
        </p:nvSpPr>
        <p:spPr bwMode="auto">
          <a:xfrm flipV="1">
            <a:off x="6724650" y="2884488"/>
            <a:ext cx="7874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1" name="Line 105"/>
          <p:cNvSpPr>
            <a:spLocks noChangeShapeType="1"/>
          </p:cNvSpPr>
          <p:nvPr/>
        </p:nvSpPr>
        <p:spPr bwMode="auto">
          <a:xfrm flipH="1" flipV="1">
            <a:off x="6089650" y="2744788"/>
            <a:ext cx="1193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2" name="Line 106"/>
          <p:cNvSpPr>
            <a:spLocks noChangeShapeType="1"/>
          </p:cNvSpPr>
          <p:nvPr/>
        </p:nvSpPr>
        <p:spPr bwMode="auto">
          <a:xfrm flipV="1">
            <a:off x="7346950" y="2884488"/>
            <a:ext cx="2413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3" name="Line 107"/>
          <p:cNvSpPr>
            <a:spLocks noChangeShapeType="1"/>
          </p:cNvSpPr>
          <p:nvPr/>
        </p:nvSpPr>
        <p:spPr bwMode="auto">
          <a:xfrm flipH="1" flipV="1">
            <a:off x="6877050" y="2706688"/>
            <a:ext cx="431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4" name="Line 108"/>
          <p:cNvSpPr>
            <a:spLocks noChangeShapeType="1"/>
          </p:cNvSpPr>
          <p:nvPr/>
        </p:nvSpPr>
        <p:spPr bwMode="auto">
          <a:xfrm flipH="1" flipV="1">
            <a:off x="6534150" y="2884488"/>
            <a:ext cx="749300" cy="647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5" name="Line 109"/>
          <p:cNvSpPr>
            <a:spLocks noChangeShapeType="1"/>
          </p:cNvSpPr>
          <p:nvPr/>
        </p:nvSpPr>
        <p:spPr bwMode="auto">
          <a:xfrm flipH="1" flipV="1">
            <a:off x="6457950" y="2859088"/>
            <a:ext cx="1905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6" name="Text Box 110"/>
          <p:cNvSpPr txBox="1">
            <a:spLocks noChangeArrowheads="1"/>
          </p:cNvSpPr>
          <p:nvPr/>
        </p:nvSpPr>
        <p:spPr bwMode="auto">
          <a:xfrm>
            <a:off x="5480050" y="5297488"/>
            <a:ext cx="212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H   I    N    T</a:t>
            </a:r>
          </a:p>
        </p:txBody>
      </p:sp>
      <p:sp>
        <p:nvSpPr>
          <p:cNvPr id="17497" name="Text Box 111"/>
          <p:cNvSpPr txBox="1">
            <a:spLocks noChangeArrowheads="1"/>
          </p:cNvSpPr>
          <p:nvPr/>
        </p:nvSpPr>
        <p:spPr bwMode="auto">
          <a:xfrm>
            <a:off x="5673725" y="1757363"/>
            <a:ext cx="2092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/>
              <a:t>/h/  /i/  /n/      /t/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96913" y="295275"/>
            <a:ext cx="7772400" cy="881063"/>
          </a:xfrm>
        </p:spPr>
        <p:txBody>
          <a:bodyPr/>
          <a:lstStyle/>
          <a:p>
            <a:pPr eaLnBrk="1" hangingPunct="1"/>
            <a:r>
              <a:rPr lang="en-US" sz="2400" smtClean="0"/>
              <a:t>Learning in a Feedforward PDP Network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7525" y="1171575"/>
            <a:ext cx="4191000" cy="553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smtClean="0"/>
              <a:t>Propagate activation ‘forward’ producing 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i="1" smtClean="0"/>
              <a:t> </a:t>
            </a:r>
            <a:r>
              <a:rPr lang="en-US" sz="1800" smtClean="0"/>
              <a:t>(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800" smtClean="0"/>
              <a:t>) for all units using the logistic activation function.</a:t>
            </a:r>
          </a:p>
          <a:p>
            <a:pPr eaLnBrk="1" hangingPunct="1">
              <a:lnSpc>
                <a:spcPct val="90000"/>
              </a:lnSpc>
            </a:pPr>
            <a:endParaRPr lang="en-US" sz="1800" smtClean="0"/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Calculate error at the output layer: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smtClean="0"/>
              <a:t/>
            </a:r>
            <a:br>
              <a:rPr lang="en-US" sz="1800" smtClean="0"/>
            </a:br>
            <a:r>
              <a:rPr lang="en-US" sz="1800" smtClean="0"/>
              <a:t>      </a:t>
            </a:r>
            <a:r>
              <a:rPr lang="en-US" sz="1800" i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= f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 – a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800" smtClean="0"/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Propagate error backward to calculate error information at the ‘hidden’ layer: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smtClean="0"/>
              <a:t/>
            </a:r>
            <a:br>
              <a:rPr lang="en-US" sz="1800" smtClean="0"/>
            </a:br>
            <a:r>
              <a:rPr lang="en-US" sz="1800" i="1" smtClean="0">
                <a:latin typeface="Symbol" pitchFamily="18" charset="2"/>
                <a:cs typeface="Times New Roman" pitchFamily="18" charset="0"/>
              </a:rPr>
              <a:t>      d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= f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mtClean="0">
                <a:latin typeface="Symbol" pitchFamily="18" charset="2"/>
                <a:cs typeface="Times New Roman" pitchFamily="18" charset="0"/>
              </a:rPr>
              <a:t>S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f(t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 – a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))</a:t>
            </a:r>
            <a:r>
              <a:rPr lang="en-US" sz="180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sz="1800" smtClean="0"/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Change weights:</a:t>
            </a:r>
          </a:p>
          <a:p>
            <a:pPr eaLnBrk="1" hangingPunct="1">
              <a:lnSpc>
                <a:spcPct val="90000"/>
              </a:lnSpc>
            </a:pPr>
            <a:endParaRPr lang="en-US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i="1" smtClean="0">
                <a:latin typeface="Symbol" pitchFamily="18" charset="2"/>
              </a:rPr>
              <a:t>	      D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ij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800" i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baseline="-25000" smtClean="0">
                <a:latin typeface="Times New Roman" pitchFamily="18" charset="0"/>
                <a:cs typeface="Times New Roman" pitchFamily="18" charset="0"/>
              </a:rPr>
              <a:t>j</a:t>
            </a: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5048250" y="2359025"/>
            <a:ext cx="3119438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7" name="Oval 5" descr="90%"/>
          <p:cNvSpPr>
            <a:spLocks noChangeArrowheads="1"/>
          </p:cNvSpPr>
          <p:nvPr/>
        </p:nvSpPr>
        <p:spPr bwMode="auto">
          <a:xfrm>
            <a:off x="5359400" y="3414713"/>
            <a:ext cx="25876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8" name="Oval 6" descr="90%"/>
          <p:cNvSpPr>
            <a:spLocks noChangeArrowheads="1"/>
          </p:cNvSpPr>
          <p:nvPr/>
        </p:nvSpPr>
        <p:spPr bwMode="auto">
          <a:xfrm>
            <a:off x="5089525" y="4513263"/>
            <a:ext cx="3133725" cy="6445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55118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5678488" y="4651375"/>
            <a:ext cx="173037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58435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6010275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61753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63420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Oval 13"/>
          <p:cNvSpPr>
            <a:spLocks noChangeArrowheads="1"/>
          </p:cNvSpPr>
          <p:nvPr/>
        </p:nvSpPr>
        <p:spPr bwMode="auto">
          <a:xfrm>
            <a:off x="65071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668020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Oval 15"/>
          <p:cNvSpPr>
            <a:spLocks noChangeArrowheads="1"/>
          </p:cNvSpPr>
          <p:nvPr/>
        </p:nvSpPr>
        <p:spPr bwMode="auto">
          <a:xfrm>
            <a:off x="6846888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Oval 16"/>
          <p:cNvSpPr>
            <a:spLocks noChangeArrowheads="1"/>
          </p:cNvSpPr>
          <p:nvPr/>
        </p:nvSpPr>
        <p:spPr bwMode="auto">
          <a:xfrm>
            <a:off x="7013575" y="4651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9" name="Oval 17"/>
          <p:cNvSpPr>
            <a:spLocks noChangeArrowheads="1"/>
          </p:cNvSpPr>
          <p:nvPr/>
        </p:nvSpPr>
        <p:spPr bwMode="auto">
          <a:xfrm>
            <a:off x="7178675" y="4651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0" name="Oval 18"/>
          <p:cNvSpPr>
            <a:spLocks noChangeArrowheads="1"/>
          </p:cNvSpPr>
          <p:nvPr/>
        </p:nvSpPr>
        <p:spPr bwMode="auto">
          <a:xfrm>
            <a:off x="73453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7510463" y="4651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7677150" y="4651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559435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4" name="Oval 22"/>
          <p:cNvSpPr>
            <a:spLocks noChangeArrowheads="1"/>
          </p:cNvSpPr>
          <p:nvPr/>
        </p:nvSpPr>
        <p:spPr bwMode="auto">
          <a:xfrm>
            <a:off x="57610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Oval 23"/>
          <p:cNvSpPr>
            <a:spLocks noChangeArrowheads="1"/>
          </p:cNvSpPr>
          <p:nvPr/>
        </p:nvSpPr>
        <p:spPr bwMode="auto">
          <a:xfrm>
            <a:off x="59261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6" name="Oval 24"/>
          <p:cNvSpPr>
            <a:spLocks noChangeArrowheads="1"/>
          </p:cNvSpPr>
          <p:nvPr/>
        </p:nvSpPr>
        <p:spPr bwMode="auto">
          <a:xfrm>
            <a:off x="60928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7" name="Oval 25"/>
          <p:cNvSpPr>
            <a:spLocks noChangeArrowheads="1"/>
          </p:cNvSpPr>
          <p:nvPr/>
        </p:nvSpPr>
        <p:spPr bwMode="auto">
          <a:xfrm>
            <a:off x="62595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8" name="Oval 26"/>
          <p:cNvSpPr>
            <a:spLocks noChangeArrowheads="1"/>
          </p:cNvSpPr>
          <p:nvPr/>
        </p:nvSpPr>
        <p:spPr bwMode="auto">
          <a:xfrm>
            <a:off x="64246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9" name="Oval 27"/>
          <p:cNvSpPr>
            <a:spLocks noChangeArrowheads="1"/>
          </p:cNvSpPr>
          <p:nvPr/>
        </p:nvSpPr>
        <p:spPr bwMode="auto">
          <a:xfrm>
            <a:off x="6591300" y="4778375"/>
            <a:ext cx="173038" cy="242888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0" name="Oval 28"/>
          <p:cNvSpPr>
            <a:spLocks noChangeArrowheads="1"/>
          </p:cNvSpPr>
          <p:nvPr/>
        </p:nvSpPr>
        <p:spPr bwMode="auto">
          <a:xfrm>
            <a:off x="67643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1" name="Oval 29"/>
          <p:cNvSpPr>
            <a:spLocks noChangeArrowheads="1"/>
          </p:cNvSpPr>
          <p:nvPr/>
        </p:nvSpPr>
        <p:spPr bwMode="auto">
          <a:xfrm>
            <a:off x="6929438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2" name="Oval 30"/>
          <p:cNvSpPr>
            <a:spLocks noChangeArrowheads="1"/>
          </p:cNvSpPr>
          <p:nvPr/>
        </p:nvSpPr>
        <p:spPr bwMode="auto">
          <a:xfrm>
            <a:off x="70961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3" name="Oval 31"/>
          <p:cNvSpPr>
            <a:spLocks noChangeArrowheads="1"/>
          </p:cNvSpPr>
          <p:nvPr/>
        </p:nvSpPr>
        <p:spPr bwMode="auto">
          <a:xfrm>
            <a:off x="7261225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4" name="Oval 32"/>
          <p:cNvSpPr>
            <a:spLocks noChangeArrowheads="1"/>
          </p:cNvSpPr>
          <p:nvPr/>
        </p:nvSpPr>
        <p:spPr bwMode="auto">
          <a:xfrm>
            <a:off x="7427913" y="4778375"/>
            <a:ext cx="173037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5" name="Oval 33"/>
          <p:cNvSpPr>
            <a:spLocks noChangeArrowheads="1"/>
          </p:cNvSpPr>
          <p:nvPr/>
        </p:nvSpPr>
        <p:spPr bwMode="auto">
          <a:xfrm>
            <a:off x="7594600" y="4778375"/>
            <a:ext cx="171450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6" name="Oval 34"/>
          <p:cNvSpPr>
            <a:spLocks noChangeArrowheads="1"/>
          </p:cNvSpPr>
          <p:nvPr/>
        </p:nvSpPr>
        <p:spPr bwMode="auto">
          <a:xfrm>
            <a:off x="7759700" y="4778375"/>
            <a:ext cx="173038" cy="242888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7" name="Oval 35"/>
          <p:cNvSpPr>
            <a:spLocks noChangeArrowheads="1"/>
          </p:cNvSpPr>
          <p:nvPr/>
        </p:nvSpPr>
        <p:spPr bwMode="auto">
          <a:xfrm>
            <a:off x="54149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8" name="Oval 36"/>
          <p:cNvSpPr>
            <a:spLocks noChangeArrowheads="1"/>
          </p:cNvSpPr>
          <p:nvPr/>
        </p:nvSpPr>
        <p:spPr bwMode="auto">
          <a:xfrm>
            <a:off x="5581650" y="2497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9" name="Oval 37"/>
          <p:cNvSpPr>
            <a:spLocks noChangeArrowheads="1"/>
          </p:cNvSpPr>
          <p:nvPr/>
        </p:nvSpPr>
        <p:spPr bwMode="auto">
          <a:xfrm>
            <a:off x="57467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0" name="Oval 38"/>
          <p:cNvSpPr>
            <a:spLocks noChangeArrowheads="1"/>
          </p:cNvSpPr>
          <p:nvPr/>
        </p:nvSpPr>
        <p:spPr bwMode="auto">
          <a:xfrm>
            <a:off x="5913438" y="2497138"/>
            <a:ext cx="173037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1" name="Oval 39"/>
          <p:cNvSpPr>
            <a:spLocks noChangeArrowheads="1"/>
          </p:cNvSpPr>
          <p:nvPr/>
        </p:nvSpPr>
        <p:spPr bwMode="auto">
          <a:xfrm>
            <a:off x="60785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2" name="Oval 40"/>
          <p:cNvSpPr>
            <a:spLocks noChangeArrowheads="1"/>
          </p:cNvSpPr>
          <p:nvPr/>
        </p:nvSpPr>
        <p:spPr bwMode="auto">
          <a:xfrm>
            <a:off x="62452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" name="Oval 41"/>
          <p:cNvSpPr>
            <a:spLocks noChangeArrowheads="1"/>
          </p:cNvSpPr>
          <p:nvPr/>
        </p:nvSpPr>
        <p:spPr bwMode="auto">
          <a:xfrm>
            <a:off x="64103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4" name="Oval 42"/>
          <p:cNvSpPr>
            <a:spLocks noChangeArrowheads="1"/>
          </p:cNvSpPr>
          <p:nvPr/>
        </p:nvSpPr>
        <p:spPr bwMode="auto">
          <a:xfrm>
            <a:off x="658336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5" name="Oval 43"/>
          <p:cNvSpPr>
            <a:spLocks noChangeArrowheads="1"/>
          </p:cNvSpPr>
          <p:nvPr/>
        </p:nvSpPr>
        <p:spPr bwMode="auto">
          <a:xfrm>
            <a:off x="6750050" y="2497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6" name="Oval 44"/>
          <p:cNvSpPr>
            <a:spLocks noChangeArrowheads="1"/>
          </p:cNvSpPr>
          <p:nvPr/>
        </p:nvSpPr>
        <p:spPr bwMode="auto">
          <a:xfrm>
            <a:off x="6915150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7" name="Oval 45"/>
          <p:cNvSpPr>
            <a:spLocks noChangeArrowheads="1"/>
          </p:cNvSpPr>
          <p:nvPr/>
        </p:nvSpPr>
        <p:spPr bwMode="auto">
          <a:xfrm>
            <a:off x="7081838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8" name="Oval 46"/>
          <p:cNvSpPr>
            <a:spLocks noChangeArrowheads="1"/>
          </p:cNvSpPr>
          <p:nvPr/>
        </p:nvSpPr>
        <p:spPr bwMode="auto">
          <a:xfrm>
            <a:off x="72485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9" name="Oval 47"/>
          <p:cNvSpPr>
            <a:spLocks noChangeArrowheads="1"/>
          </p:cNvSpPr>
          <p:nvPr/>
        </p:nvSpPr>
        <p:spPr bwMode="auto">
          <a:xfrm>
            <a:off x="7413625" y="2497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0" name="Oval 48"/>
          <p:cNvSpPr>
            <a:spLocks noChangeArrowheads="1"/>
          </p:cNvSpPr>
          <p:nvPr/>
        </p:nvSpPr>
        <p:spPr bwMode="auto">
          <a:xfrm>
            <a:off x="7580313" y="2497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1" name="Oval 49"/>
          <p:cNvSpPr>
            <a:spLocks noChangeArrowheads="1"/>
          </p:cNvSpPr>
          <p:nvPr/>
        </p:nvSpPr>
        <p:spPr bwMode="auto">
          <a:xfrm>
            <a:off x="549751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2" name="Oval 50"/>
          <p:cNvSpPr>
            <a:spLocks noChangeArrowheads="1"/>
          </p:cNvSpPr>
          <p:nvPr/>
        </p:nvSpPr>
        <p:spPr bwMode="auto">
          <a:xfrm>
            <a:off x="56642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3" name="Oval 51"/>
          <p:cNvSpPr>
            <a:spLocks noChangeArrowheads="1"/>
          </p:cNvSpPr>
          <p:nvPr/>
        </p:nvSpPr>
        <p:spPr bwMode="auto">
          <a:xfrm>
            <a:off x="58293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4" name="Oval 52"/>
          <p:cNvSpPr>
            <a:spLocks noChangeArrowheads="1"/>
          </p:cNvSpPr>
          <p:nvPr/>
        </p:nvSpPr>
        <p:spPr bwMode="auto">
          <a:xfrm>
            <a:off x="59959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5" name="Oval 53"/>
          <p:cNvSpPr>
            <a:spLocks noChangeArrowheads="1"/>
          </p:cNvSpPr>
          <p:nvPr/>
        </p:nvSpPr>
        <p:spPr bwMode="auto">
          <a:xfrm>
            <a:off x="6162675" y="2624138"/>
            <a:ext cx="171450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6" name="Oval 54"/>
          <p:cNvSpPr>
            <a:spLocks noChangeArrowheads="1"/>
          </p:cNvSpPr>
          <p:nvPr/>
        </p:nvSpPr>
        <p:spPr bwMode="auto">
          <a:xfrm>
            <a:off x="63277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7" name="Oval 55"/>
          <p:cNvSpPr>
            <a:spLocks noChangeArrowheads="1"/>
          </p:cNvSpPr>
          <p:nvPr/>
        </p:nvSpPr>
        <p:spPr bwMode="auto">
          <a:xfrm>
            <a:off x="64944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8" name="Oval 56"/>
          <p:cNvSpPr>
            <a:spLocks noChangeArrowheads="1"/>
          </p:cNvSpPr>
          <p:nvPr/>
        </p:nvSpPr>
        <p:spPr bwMode="auto">
          <a:xfrm>
            <a:off x="66675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9" name="Oval 57"/>
          <p:cNvSpPr>
            <a:spLocks noChangeArrowheads="1"/>
          </p:cNvSpPr>
          <p:nvPr/>
        </p:nvSpPr>
        <p:spPr bwMode="auto">
          <a:xfrm>
            <a:off x="6832600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0" name="Oval 58"/>
          <p:cNvSpPr>
            <a:spLocks noChangeArrowheads="1"/>
          </p:cNvSpPr>
          <p:nvPr/>
        </p:nvSpPr>
        <p:spPr bwMode="auto">
          <a:xfrm>
            <a:off x="69992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1" name="Oval 59"/>
          <p:cNvSpPr>
            <a:spLocks noChangeArrowheads="1"/>
          </p:cNvSpPr>
          <p:nvPr/>
        </p:nvSpPr>
        <p:spPr bwMode="auto">
          <a:xfrm>
            <a:off x="7164388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2" name="Oval 60"/>
          <p:cNvSpPr>
            <a:spLocks noChangeArrowheads="1"/>
          </p:cNvSpPr>
          <p:nvPr/>
        </p:nvSpPr>
        <p:spPr bwMode="auto">
          <a:xfrm>
            <a:off x="7331075" y="2624138"/>
            <a:ext cx="173038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3" name="Oval 61"/>
          <p:cNvSpPr>
            <a:spLocks noChangeArrowheads="1"/>
          </p:cNvSpPr>
          <p:nvPr/>
        </p:nvSpPr>
        <p:spPr bwMode="auto">
          <a:xfrm>
            <a:off x="7496175" y="2624138"/>
            <a:ext cx="173038" cy="242887"/>
          </a:xfrm>
          <a:prstGeom prst="ellipse">
            <a:avLst/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94" name="Oval 62"/>
          <p:cNvSpPr>
            <a:spLocks noChangeArrowheads="1"/>
          </p:cNvSpPr>
          <p:nvPr/>
        </p:nvSpPr>
        <p:spPr bwMode="auto">
          <a:xfrm>
            <a:off x="7662863" y="2624138"/>
            <a:ext cx="173037" cy="242887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495" name="Group 63"/>
          <p:cNvGrpSpPr>
            <a:grpSpLocks/>
          </p:cNvGrpSpPr>
          <p:nvPr/>
        </p:nvGrpSpPr>
        <p:grpSpPr bwMode="auto">
          <a:xfrm>
            <a:off x="5726113" y="3563938"/>
            <a:ext cx="1922462" cy="368300"/>
            <a:chOff x="400" y="4144"/>
            <a:chExt cx="2224" cy="280"/>
          </a:xfrm>
        </p:grpSpPr>
        <p:sp>
          <p:nvSpPr>
            <p:cNvPr id="18522" name="Oval 64"/>
            <p:cNvSpPr>
              <a:spLocks noChangeArrowheads="1"/>
            </p:cNvSpPr>
            <p:nvPr/>
          </p:nvSpPr>
          <p:spPr bwMode="auto">
            <a:xfrm>
              <a:off x="40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3" name="Oval 65"/>
            <p:cNvSpPr>
              <a:spLocks noChangeArrowheads="1"/>
            </p:cNvSpPr>
            <p:nvPr/>
          </p:nvSpPr>
          <p:spPr bwMode="auto">
            <a:xfrm>
              <a:off x="59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4" name="Oval 66"/>
            <p:cNvSpPr>
              <a:spLocks noChangeArrowheads="1"/>
            </p:cNvSpPr>
            <p:nvPr/>
          </p:nvSpPr>
          <p:spPr bwMode="auto">
            <a:xfrm>
              <a:off x="78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5" name="Oval 67"/>
            <p:cNvSpPr>
              <a:spLocks noChangeArrowheads="1"/>
            </p:cNvSpPr>
            <p:nvPr/>
          </p:nvSpPr>
          <p:spPr bwMode="auto">
            <a:xfrm>
              <a:off x="97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6" name="Oval 68"/>
            <p:cNvSpPr>
              <a:spLocks noChangeArrowheads="1"/>
            </p:cNvSpPr>
            <p:nvPr/>
          </p:nvSpPr>
          <p:spPr bwMode="auto">
            <a:xfrm>
              <a:off x="116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7" name="Oval 69"/>
            <p:cNvSpPr>
              <a:spLocks noChangeArrowheads="1"/>
            </p:cNvSpPr>
            <p:nvPr/>
          </p:nvSpPr>
          <p:spPr bwMode="auto">
            <a:xfrm>
              <a:off x="1360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8" name="Oval 70"/>
            <p:cNvSpPr>
              <a:spLocks noChangeArrowheads="1"/>
            </p:cNvSpPr>
            <p:nvPr/>
          </p:nvSpPr>
          <p:spPr bwMode="auto">
            <a:xfrm>
              <a:off x="15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9" name="Oval 71"/>
            <p:cNvSpPr>
              <a:spLocks noChangeArrowheads="1"/>
            </p:cNvSpPr>
            <p:nvPr/>
          </p:nvSpPr>
          <p:spPr bwMode="auto">
            <a:xfrm>
              <a:off x="1752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0" name="Oval 72"/>
            <p:cNvSpPr>
              <a:spLocks noChangeArrowheads="1"/>
            </p:cNvSpPr>
            <p:nvPr/>
          </p:nvSpPr>
          <p:spPr bwMode="auto">
            <a:xfrm>
              <a:off x="1944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1" name="Oval 73"/>
            <p:cNvSpPr>
              <a:spLocks noChangeArrowheads="1"/>
            </p:cNvSpPr>
            <p:nvPr/>
          </p:nvSpPr>
          <p:spPr bwMode="auto">
            <a:xfrm>
              <a:off x="2136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2" name="Oval 74"/>
            <p:cNvSpPr>
              <a:spLocks noChangeArrowheads="1"/>
            </p:cNvSpPr>
            <p:nvPr/>
          </p:nvSpPr>
          <p:spPr bwMode="auto">
            <a:xfrm>
              <a:off x="2328" y="4144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3" name="Oval 75"/>
            <p:cNvSpPr>
              <a:spLocks noChangeArrowheads="1"/>
            </p:cNvSpPr>
            <p:nvPr/>
          </p:nvSpPr>
          <p:spPr bwMode="auto">
            <a:xfrm>
              <a:off x="49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4" name="Oval 76"/>
            <p:cNvSpPr>
              <a:spLocks noChangeArrowheads="1"/>
            </p:cNvSpPr>
            <p:nvPr/>
          </p:nvSpPr>
          <p:spPr bwMode="auto">
            <a:xfrm>
              <a:off x="68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5" name="Oval 77"/>
            <p:cNvSpPr>
              <a:spLocks noChangeArrowheads="1"/>
            </p:cNvSpPr>
            <p:nvPr/>
          </p:nvSpPr>
          <p:spPr bwMode="auto">
            <a:xfrm>
              <a:off x="88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6" name="Oval 78"/>
            <p:cNvSpPr>
              <a:spLocks noChangeArrowheads="1"/>
            </p:cNvSpPr>
            <p:nvPr/>
          </p:nvSpPr>
          <p:spPr bwMode="auto">
            <a:xfrm>
              <a:off x="107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7" name="Oval 79"/>
            <p:cNvSpPr>
              <a:spLocks noChangeArrowheads="1"/>
            </p:cNvSpPr>
            <p:nvPr/>
          </p:nvSpPr>
          <p:spPr bwMode="auto">
            <a:xfrm>
              <a:off x="126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8" name="Oval 80"/>
            <p:cNvSpPr>
              <a:spLocks noChangeArrowheads="1"/>
            </p:cNvSpPr>
            <p:nvPr/>
          </p:nvSpPr>
          <p:spPr bwMode="auto">
            <a:xfrm>
              <a:off x="1456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9" name="Oval 81"/>
            <p:cNvSpPr>
              <a:spLocks noChangeArrowheads="1"/>
            </p:cNvSpPr>
            <p:nvPr/>
          </p:nvSpPr>
          <p:spPr bwMode="auto">
            <a:xfrm>
              <a:off x="16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0" name="Oval 82"/>
            <p:cNvSpPr>
              <a:spLocks noChangeArrowheads="1"/>
            </p:cNvSpPr>
            <p:nvPr/>
          </p:nvSpPr>
          <p:spPr bwMode="auto">
            <a:xfrm>
              <a:off x="1848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1" name="Oval 83"/>
            <p:cNvSpPr>
              <a:spLocks noChangeArrowheads="1"/>
            </p:cNvSpPr>
            <p:nvPr/>
          </p:nvSpPr>
          <p:spPr bwMode="auto">
            <a:xfrm>
              <a:off x="2040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2" name="Oval 84"/>
            <p:cNvSpPr>
              <a:spLocks noChangeArrowheads="1"/>
            </p:cNvSpPr>
            <p:nvPr/>
          </p:nvSpPr>
          <p:spPr bwMode="auto">
            <a:xfrm>
              <a:off x="2232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3" name="Oval 85"/>
            <p:cNvSpPr>
              <a:spLocks noChangeArrowheads="1"/>
            </p:cNvSpPr>
            <p:nvPr/>
          </p:nvSpPr>
          <p:spPr bwMode="auto">
            <a:xfrm>
              <a:off x="2424" y="4240"/>
              <a:ext cx="200" cy="18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96" name="Line 86"/>
          <p:cNvSpPr>
            <a:spLocks noChangeShapeType="1"/>
          </p:cNvSpPr>
          <p:nvPr/>
        </p:nvSpPr>
        <p:spPr bwMode="auto">
          <a:xfrm flipV="1">
            <a:off x="5784850" y="3963988"/>
            <a:ext cx="2413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7" name="Line 87"/>
          <p:cNvSpPr>
            <a:spLocks noChangeShapeType="1"/>
          </p:cNvSpPr>
          <p:nvPr/>
        </p:nvSpPr>
        <p:spPr bwMode="auto">
          <a:xfrm flipV="1">
            <a:off x="5822950" y="3951288"/>
            <a:ext cx="8382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8" name="Line 88"/>
          <p:cNvSpPr>
            <a:spLocks noChangeShapeType="1"/>
          </p:cNvSpPr>
          <p:nvPr/>
        </p:nvSpPr>
        <p:spPr bwMode="auto">
          <a:xfrm flipV="1">
            <a:off x="5734050" y="3811588"/>
            <a:ext cx="38100" cy="825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9" name="Line 89"/>
          <p:cNvSpPr>
            <a:spLocks noChangeShapeType="1"/>
          </p:cNvSpPr>
          <p:nvPr/>
        </p:nvSpPr>
        <p:spPr bwMode="auto">
          <a:xfrm flipH="1" flipV="1">
            <a:off x="6216650" y="3963988"/>
            <a:ext cx="381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0" name="Line 90"/>
          <p:cNvSpPr>
            <a:spLocks noChangeShapeType="1"/>
          </p:cNvSpPr>
          <p:nvPr/>
        </p:nvSpPr>
        <p:spPr bwMode="auto">
          <a:xfrm flipV="1">
            <a:off x="6280150" y="3938588"/>
            <a:ext cx="9144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1" name="Line 91"/>
          <p:cNvSpPr>
            <a:spLocks noChangeShapeType="1"/>
          </p:cNvSpPr>
          <p:nvPr/>
        </p:nvSpPr>
        <p:spPr bwMode="auto">
          <a:xfrm flipV="1">
            <a:off x="6292850" y="3951288"/>
            <a:ext cx="5461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2" name="Line 92"/>
          <p:cNvSpPr>
            <a:spLocks noChangeShapeType="1"/>
          </p:cNvSpPr>
          <p:nvPr/>
        </p:nvSpPr>
        <p:spPr bwMode="auto">
          <a:xfrm flipV="1">
            <a:off x="7245350" y="3951288"/>
            <a:ext cx="1270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3" name="Line 93"/>
          <p:cNvSpPr>
            <a:spLocks noChangeShapeType="1"/>
          </p:cNvSpPr>
          <p:nvPr/>
        </p:nvSpPr>
        <p:spPr bwMode="auto">
          <a:xfrm flipH="1" flipV="1">
            <a:off x="6927850" y="3976688"/>
            <a:ext cx="292100" cy="711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4" name="Line 94"/>
          <p:cNvSpPr>
            <a:spLocks noChangeShapeType="1"/>
          </p:cNvSpPr>
          <p:nvPr/>
        </p:nvSpPr>
        <p:spPr bwMode="auto">
          <a:xfrm flipH="1" flipV="1">
            <a:off x="7156450" y="3811588"/>
            <a:ext cx="50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5" name="Line 95"/>
          <p:cNvSpPr>
            <a:spLocks noChangeShapeType="1"/>
          </p:cNvSpPr>
          <p:nvPr/>
        </p:nvSpPr>
        <p:spPr bwMode="auto">
          <a:xfrm flipV="1">
            <a:off x="6661150" y="3773488"/>
            <a:ext cx="304800" cy="1041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6" name="Line 96"/>
          <p:cNvSpPr>
            <a:spLocks noChangeShapeType="1"/>
          </p:cNvSpPr>
          <p:nvPr/>
        </p:nvSpPr>
        <p:spPr bwMode="auto">
          <a:xfrm flipH="1" flipV="1">
            <a:off x="6470650" y="3798888"/>
            <a:ext cx="177800" cy="1003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7" name="Line 97"/>
          <p:cNvSpPr>
            <a:spLocks noChangeShapeType="1"/>
          </p:cNvSpPr>
          <p:nvPr/>
        </p:nvSpPr>
        <p:spPr bwMode="auto">
          <a:xfrm flipH="1" flipV="1">
            <a:off x="6178550" y="3748088"/>
            <a:ext cx="482600" cy="1066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8" name="Line 98"/>
          <p:cNvSpPr>
            <a:spLocks noChangeShapeType="1"/>
          </p:cNvSpPr>
          <p:nvPr/>
        </p:nvSpPr>
        <p:spPr bwMode="auto">
          <a:xfrm flipV="1">
            <a:off x="5810250" y="2744788"/>
            <a:ext cx="152400" cy="800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9" name="Line 99"/>
          <p:cNvSpPr>
            <a:spLocks noChangeShapeType="1"/>
          </p:cNvSpPr>
          <p:nvPr/>
        </p:nvSpPr>
        <p:spPr bwMode="auto">
          <a:xfrm flipV="1">
            <a:off x="5873750" y="2871788"/>
            <a:ext cx="4572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0" name="Line 100"/>
          <p:cNvSpPr>
            <a:spLocks noChangeShapeType="1"/>
          </p:cNvSpPr>
          <p:nvPr/>
        </p:nvSpPr>
        <p:spPr bwMode="auto">
          <a:xfrm flipV="1">
            <a:off x="5784850" y="2693988"/>
            <a:ext cx="1003300" cy="901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1" name="Line 101"/>
          <p:cNvSpPr>
            <a:spLocks noChangeShapeType="1"/>
          </p:cNvSpPr>
          <p:nvPr/>
        </p:nvSpPr>
        <p:spPr bwMode="auto">
          <a:xfrm flipV="1">
            <a:off x="5835650" y="2871788"/>
            <a:ext cx="16510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2" name="Line 102"/>
          <p:cNvSpPr>
            <a:spLocks noChangeShapeType="1"/>
          </p:cNvSpPr>
          <p:nvPr/>
        </p:nvSpPr>
        <p:spPr bwMode="auto">
          <a:xfrm flipH="1" flipV="1">
            <a:off x="6038850" y="2757488"/>
            <a:ext cx="469900" cy="812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3" name="Line 103"/>
          <p:cNvSpPr>
            <a:spLocks noChangeShapeType="1"/>
          </p:cNvSpPr>
          <p:nvPr/>
        </p:nvSpPr>
        <p:spPr bwMode="auto">
          <a:xfrm flipV="1">
            <a:off x="6673850" y="2770188"/>
            <a:ext cx="152400" cy="787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4" name="Line 104"/>
          <p:cNvSpPr>
            <a:spLocks noChangeShapeType="1"/>
          </p:cNvSpPr>
          <p:nvPr/>
        </p:nvSpPr>
        <p:spPr bwMode="auto">
          <a:xfrm flipV="1">
            <a:off x="6724650" y="2884488"/>
            <a:ext cx="787400" cy="673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5" name="Line 105"/>
          <p:cNvSpPr>
            <a:spLocks noChangeShapeType="1"/>
          </p:cNvSpPr>
          <p:nvPr/>
        </p:nvSpPr>
        <p:spPr bwMode="auto">
          <a:xfrm flipH="1" flipV="1">
            <a:off x="6089650" y="2744788"/>
            <a:ext cx="1193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6" name="Line 106"/>
          <p:cNvSpPr>
            <a:spLocks noChangeShapeType="1"/>
          </p:cNvSpPr>
          <p:nvPr/>
        </p:nvSpPr>
        <p:spPr bwMode="auto">
          <a:xfrm flipV="1">
            <a:off x="7346950" y="2884488"/>
            <a:ext cx="241300" cy="698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7" name="Line 107"/>
          <p:cNvSpPr>
            <a:spLocks noChangeShapeType="1"/>
          </p:cNvSpPr>
          <p:nvPr/>
        </p:nvSpPr>
        <p:spPr bwMode="auto">
          <a:xfrm flipH="1" flipV="1">
            <a:off x="6877050" y="2706688"/>
            <a:ext cx="431800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8" name="Line 108"/>
          <p:cNvSpPr>
            <a:spLocks noChangeShapeType="1"/>
          </p:cNvSpPr>
          <p:nvPr/>
        </p:nvSpPr>
        <p:spPr bwMode="auto">
          <a:xfrm flipH="1" flipV="1">
            <a:off x="6534150" y="2884488"/>
            <a:ext cx="749300" cy="647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9" name="Line 109"/>
          <p:cNvSpPr>
            <a:spLocks noChangeShapeType="1"/>
          </p:cNvSpPr>
          <p:nvPr/>
        </p:nvSpPr>
        <p:spPr bwMode="auto">
          <a:xfrm flipH="1" flipV="1">
            <a:off x="6457950" y="2859088"/>
            <a:ext cx="190500" cy="736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0" name="Text Box 110"/>
          <p:cNvSpPr txBox="1">
            <a:spLocks noChangeArrowheads="1"/>
          </p:cNvSpPr>
          <p:nvPr/>
        </p:nvSpPr>
        <p:spPr bwMode="auto">
          <a:xfrm>
            <a:off x="5480050" y="5297488"/>
            <a:ext cx="212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H   I    N    T</a:t>
            </a:r>
          </a:p>
        </p:txBody>
      </p:sp>
      <p:sp>
        <p:nvSpPr>
          <p:cNvPr id="18521" name="Text Box 111"/>
          <p:cNvSpPr txBox="1">
            <a:spLocks noChangeArrowheads="1"/>
          </p:cNvSpPr>
          <p:nvPr/>
        </p:nvSpPr>
        <p:spPr bwMode="auto">
          <a:xfrm>
            <a:off x="5673725" y="1757363"/>
            <a:ext cx="2092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/>
              <a:t>/h/  /i/  /n/      /t/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Additional Features of the PDP Framework</a:t>
            </a:r>
          </a:p>
        </p:txBody>
      </p:sp>
      <p:sp>
        <p:nvSpPr>
          <p:cNvPr id="86026" name="Rectangle 10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Processing is in general thought to be continuous, bidirectional, and distributed within and across components of the cognitive system:</a:t>
            </a:r>
          </a:p>
          <a:p>
            <a:pPr lvl="1" eaLnBrk="1" hangingPunct="1">
              <a:defRPr/>
            </a:pPr>
            <a:r>
              <a:rPr lang="en-US" dirty="0" smtClean="0"/>
              <a:t>Each part contributes to the processing that takes place in other parts.</a:t>
            </a:r>
          </a:p>
          <a:p>
            <a:pPr lvl="1" eaLnBrk="1" hangingPunct="1">
              <a:defRPr/>
            </a:pPr>
            <a:r>
              <a:rPr lang="en-US" dirty="0" smtClean="0"/>
              <a:t>The outcome of processing anywhere can depend on processing everywhere.</a:t>
            </a:r>
          </a:p>
          <a:p>
            <a:pPr lvl="1"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Processing can be very robust for highly typical and frequent items in well-practiced tasks such that considerable degradation can be tolerated before there is an apparent deficit.</a:t>
            </a: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5" y="3132138"/>
            <a:ext cx="4024313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4956175" y="2247900"/>
            <a:ext cx="1217613" cy="7048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49825" y="2382838"/>
            <a:ext cx="125730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latin typeface="+mj-lt"/>
              </a:rPr>
              <a:t>CONTEXT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110288" y="2778125"/>
            <a:ext cx="360362" cy="4603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876925" y="2889250"/>
            <a:ext cx="361950" cy="460375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Implications of this approach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Knowledge that is otherwise represented in explicit form is inherently implicit in PDP: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 smtClean="0"/>
              <a:t>Rules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 smtClean="0"/>
              <a:t>Propositions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 smtClean="0"/>
              <a:t>Lexical entries…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16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None of these things are represented as such in a PDP system.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Knowledge that others have claimed must be innate and pre-specified domain-by-domain often turns out to be learnable within the PDP approach.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Thus the approach provides a new way of looking at many aspects of knowledge-dependent cognition and development.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While the approach allows for structure (e.g. in the organization and interconnection of processing modules), processing is generally far more distributed, and causal attribution becomes more complex.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short…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Models that link human cognition to the underlying neural mechanisms of the brain simultaneously provide alternatives to other ways of understanding processing, learning, and representation at a cognitive level.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PDP Enterprise…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Attempts to explain human cognition as an emergent consequence of neural processes.</a:t>
            </a:r>
          </a:p>
          <a:p>
            <a:pPr lvl="1" eaLnBrk="1" hangingPunct="1"/>
            <a:r>
              <a:rPr lang="en-US" smtClean="0"/>
              <a:t>Global outcomes, local processes</a:t>
            </a:r>
          </a:p>
          <a:p>
            <a:pPr eaLnBrk="1" hangingPunct="1"/>
            <a:r>
              <a:rPr lang="en-US" smtClean="0"/>
              <a:t>Forms a natural bridge between cognitive science on the one hand and neuroscience on the other.</a:t>
            </a:r>
          </a:p>
          <a:p>
            <a:pPr eaLnBrk="1" hangingPunct="1"/>
            <a:r>
              <a:rPr lang="en-US" smtClean="0"/>
              <a:t>Is an ongoing process of exploration.</a:t>
            </a:r>
          </a:p>
          <a:p>
            <a:pPr eaLnBrk="1" hangingPunct="1"/>
            <a:r>
              <a:rPr lang="en-US" smtClean="0"/>
              <a:t>Depends critically on computational modeling and mathematical analysis.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1_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Data\Microsoft\Templates\Blank Presentation.pot</Template>
  <TotalTime>2121</TotalTime>
  <Words>830</Words>
  <Application>Microsoft Office PowerPoint</Application>
  <PresentationFormat>On-screen Show (4:3)</PresentationFormat>
  <Paragraphs>162</Paragraphs>
  <Slides>20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Times New Roman</vt:lpstr>
      <vt:lpstr>Arial</vt:lpstr>
      <vt:lpstr>Verdana</vt:lpstr>
      <vt:lpstr>Symbol</vt:lpstr>
      <vt:lpstr>Blank Presentation</vt:lpstr>
      <vt:lpstr>1_Blank Presentation</vt:lpstr>
      <vt:lpstr>Microsoft Equation 3.0</vt:lpstr>
      <vt:lpstr>Awakening from the Cartesian Dream:    The PDP Approach to Understanding the Mind and Brain</vt:lpstr>
      <vt:lpstr>Decartes’ Legacy</vt:lpstr>
      <vt:lpstr>Early Computational Models of Human Cognition (1950-1980)</vt:lpstr>
      <vt:lpstr>PowerPoint Presentation</vt:lpstr>
      <vt:lpstr>Ubiquity of the Constraint Satisfaction Problem</vt:lpstr>
      <vt:lpstr>PowerPoint Presentation</vt:lpstr>
      <vt:lpstr>PowerPoint Presentation</vt:lpstr>
      <vt:lpstr>Lateral Inhibition in Eye of Limulus  (Horseshoe Crab)</vt:lpstr>
      <vt:lpstr>The Interactive Activation Model</vt:lpstr>
      <vt:lpstr>Input and activation of units in PDP models</vt:lpstr>
      <vt:lpstr>The Cube Network</vt:lpstr>
      <vt:lpstr>Cognitive Neuropsychology (1970’s)</vt:lpstr>
      <vt:lpstr>PowerPoint Presentation</vt:lpstr>
      <vt:lpstr>Graceful Degradation in Neuropsychology</vt:lpstr>
      <vt:lpstr>Core Principles of Parallel Distributed Processing</vt:lpstr>
      <vt:lpstr>Learning in a Feedforward PDP Network</vt:lpstr>
      <vt:lpstr>Additional Features of the PDP Framework</vt:lpstr>
      <vt:lpstr>Implications of this approach</vt:lpstr>
      <vt:lpstr>In short…</vt:lpstr>
      <vt:lpstr>The PDP Enterprise…</vt:lpstr>
    </vt:vector>
  </TitlesOfParts>
  <Company>CNBC/CMU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Cognitive Neuroscience?</dc:title>
  <dc:creator>Jay McClelland</dc:creator>
  <cp:lastModifiedBy>jlmcc</cp:lastModifiedBy>
  <cp:revision>29</cp:revision>
  <dcterms:created xsi:type="dcterms:W3CDTF">2002-01-14T22:51:30Z</dcterms:created>
  <dcterms:modified xsi:type="dcterms:W3CDTF">2013-02-07T08:12:16Z</dcterms:modified>
</cp:coreProperties>
</file>