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3"/>
  </p:notesMasterIdLst>
  <p:sldIdLst>
    <p:sldId id="260" r:id="rId3"/>
    <p:sldId id="266" r:id="rId4"/>
    <p:sldId id="267" r:id="rId5"/>
    <p:sldId id="312" r:id="rId6"/>
    <p:sldId id="256" r:id="rId7"/>
    <p:sldId id="264" r:id="rId8"/>
    <p:sldId id="270" r:id="rId9"/>
    <p:sldId id="269" r:id="rId10"/>
    <p:sldId id="268" r:id="rId11"/>
    <p:sldId id="271" r:id="rId12"/>
    <p:sldId id="272" r:id="rId13"/>
    <p:sldId id="274" r:id="rId14"/>
    <p:sldId id="275" r:id="rId15"/>
    <p:sldId id="276" r:id="rId16"/>
    <p:sldId id="273" r:id="rId17"/>
    <p:sldId id="277" r:id="rId18"/>
    <p:sldId id="279" r:id="rId19"/>
    <p:sldId id="280" r:id="rId20"/>
    <p:sldId id="281" r:id="rId21"/>
    <p:sldId id="282" r:id="rId22"/>
    <p:sldId id="301" r:id="rId23"/>
    <p:sldId id="284" r:id="rId24"/>
    <p:sldId id="287" r:id="rId25"/>
    <p:sldId id="302" r:id="rId26"/>
    <p:sldId id="289" r:id="rId27"/>
    <p:sldId id="290" r:id="rId28"/>
    <p:sldId id="291" r:id="rId29"/>
    <p:sldId id="307" r:id="rId30"/>
    <p:sldId id="294" r:id="rId31"/>
    <p:sldId id="296" r:id="rId32"/>
    <p:sldId id="298" r:id="rId33"/>
    <p:sldId id="293" r:id="rId34"/>
    <p:sldId id="313" r:id="rId35"/>
    <p:sldId id="309" r:id="rId36"/>
    <p:sldId id="310" r:id="rId37"/>
    <p:sldId id="304" r:id="rId38"/>
    <p:sldId id="305" r:id="rId39"/>
    <p:sldId id="306" r:id="rId40"/>
    <p:sldId id="297" r:id="rId41"/>
    <p:sldId id="314" r:id="rId42"/>
    <p:sldId id="315" r:id="rId43"/>
    <p:sldId id="316" r:id="rId44"/>
    <p:sldId id="299" r:id="rId45"/>
    <p:sldId id="300" r:id="rId46"/>
    <p:sldId id="257" r:id="rId47"/>
    <p:sldId id="258" r:id="rId48"/>
    <p:sldId id="259" r:id="rId49"/>
    <p:sldId id="311" r:id="rId50"/>
    <p:sldId id="263" r:id="rId51"/>
    <p:sldId id="278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8B0"/>
    <a:srgbClr val="B8B79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669" autoAdjust="0"/>
  </p:normalViewPr>
  <p:slideViewPr>
    <p:cSldViewPr snapToGrid="0">
      <p:cViewPr varScale="1">
        <p:scale>
          <a:sx n="41" d="100"/>
          <a:sy n="41" d="100"/>
        </p:scale>
        <p:origin x="-86" y="-3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36"/>
    </p:cViewPr>
  </p:sorter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9AFAD-862E-4E3D-8D90-F1B3CCB7A5DB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5E14B-FEA0-4B1A-988D-6A85B04042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802EF0-E22B-4C17-8AE9-25E7614FB2B9}" type="slidenum">
              <a:rPr lang="en-US"/>
              <a:pPr/>
              <a:t>12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A9F2A7-E095-453A-B019-62307FD4F329}" type="slidenum">
              <a:rPr lang="en-US"/>
              <a:pPr/>
              <a:t>13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0FB27B-4543-40DE-AD0A-63FB717B9417}" type="slidenum">
              <a:rPr lang="en-US"/>
              <a:pPr/>
              <a:t>14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457200"/>
            <a:ext cx="1944687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83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D8814-D823-4159-AE19-85DC6AAC4381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55934-539B-4CBF-AD36-0986DD393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lmcc.WIN\Desktop\ToDo\PrizeLecture\Brainstyle%20Clip%201_WMV9_640x480.wmv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2.jpeg"/><Relationship Id="rId16" Type="http://schemas.openxmlformats.org/officeDocument/2006/relationships/image" Target="../media/image16.pn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gif"/><Relationship Id="rId5" Type="http://schemas.openxmlformats.org/officeDocument/2006/relationships/image" Target="../media/image5.pn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19" Type="http://schemas.openxmlformats.org/officeDocument/2006/relationships/image" Target="../media/image19.gif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wmf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wmf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13" Type="http://schemas.openxmlformats.org/officeDocument/2006/relationships/image" Target="../media/image64.jpeg"/><Relationship Id="rId18" Type="http://schemas.openxmlformats.org/officeDocument/2006/relationships/image" Target="../media/image69.jpeg"/><Relationship Id="rId26" Type="http://schemas.openxmlformats.org/officeDocument/2006/relationships/image" Target="../media/image76.jpeg"/><Relationship Id="rId3" Type="http://schemas.openxmlformats.org/officeDocument/2006/relationships/image" Target="../media/image54.jpeg"/><Relationship Id="rId21" Type="http://schemas.openxmlformats.org/officeDocument/2006/relationships/image" Target="../media/image72.jpeg"/><Relationship Id="rId34" Type="http://schemas.openxmlformats.org/officeDocument/2006/relationships/image" Target="../media/image84.jpeg"/><Relationship Id="rId7" Type="http://schemas.openxmlformats.org/officeDocument/2006/relationships/image" Target="../media/image58.gif"/><Relationship Id="rId12" Type="http://schemas.openxmlformats.org/officeDocument/2006/relationships/image" Target="../media/image63.jpeg"/><Relationship Id="rId17" Type="http://schemas.openxmlformats.org/officeDocument/2006/relationships/image" Target="../media/image68.jpeg"/><Relationship Id="rId25" Type="http://schemas.openxmlformats.org/officeDocument/2006/relationships/image" Target="../media/image75.jpeg"/><Relationship Id="rId33" Type="http://schemas.openxmlformats.org/officeDocument/2006/relationships/image" Target="../media/image83.jpeg"/><Relationship Id="rId2" Type="http://schemas.openxmlformats.org/officeDocument/2006/relationships/image" Target="../media/image53.jpeg"/><Relationship Id="rId16" Type="http://schemas.openxmlformats.org/officeDocument/2006/relationships/image" Target="../media/image67.jpeg"/><Relationship Id="rId20" Type="http://schemas.openxmlformats.org/officeDocument/2006/relationships/image" Target="../media/image71.jpeg"/><Relationship Id="rId29" Type="http://schemas.openxmlformats.org/officeDocument/2006/relationships/image" Target="../media/image7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24" Type="http://schemas.openxmlformats.org/officeDocument/2006/relationships/image" Target="../media/image74.jpeg"/><Relationship Id="rId32" Type="http://schemas.openxmlformats.org/officeDocument/2006/relationships/image" Target="../media/image82.jpeg"/><Relationship Id="rId5" Type="http://schemas.openxmlformats.org/officeDocument/2006/relationships/image" Target="../media/image56.png"/><Relationship Id="rId15" Type="http://schemas.openxmlformats.org/officeDocument/2006/relationships/image" Target="../media/image66.jpeg"/><Relationship Id="rId23" Type="http://schemas.openxmlformats.org/officeDocument/2006/relationships/image" Target="../media/image28.jpeg"/><Relationship Id="rId28" Type="http://schemas.openxmlformats.org/officeDocument/2006/relationships/image" Target="../media/image78.jpeg"/><Relationship Id="rId10" Type="http://schemas.openxmlformats.org/officeDocument/2006/relationships/image" Target="../media/image61.jpeg"/><Relationship Id="rId19" Type="http://schemas.openxmlformats.org/officeDocument/2006/relationships/image" Target="../media/image70.jpeg"/><Relationship Id="rId31" Type="http://schemas.openxmlformats.org/officeDocument/2006/relationships/image" Target="../media/image8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Relationship Id="rId14" Type="http://schemas.openxmlformats.org/officeDocument/2006/relationships/image" Target="../media/image65.gif"/><Relationship Id="rId22" Type="http://schemas.openxmlformats.org/officeDocument/2006/relationships/image" Target="../media/image73.jpeg"/><Relationship Id="rId27" Type="http://schemas.openxmlformats.org/officeDocument/2006/relationships/image" Target="../media/image77.jpeg"/><Relationship Id="rId30" Type="http://schemas.openxmlformats.org/officeDocument/2006/relationships/image" Target="../media/image80.gif"/><Relationship Id="rId35" Type="http://schemas.openxmlformats.org/officeDocument/2006/relationships/image" Target="../media/image85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13" Type="http://schemas.openxmlformats.org/officeDocument/2006/relationships/image" Target="../media/image96.gif"/><Relationship Id="rId18" Type="http://schemas.openxmlformats.org/officeDocument/2006/relationships/image" Target="../media/image52.jpeg"/><Relationship Id="rId3" Type="http://schemas.openxmlformats.org/officeDocument/2006/relationships/image" Target="../media/image87.gif"/><Relationship Id="rId21" Type="http://schemas.openxmlformats.org/officeDocument/2006/relationships/image" Target="../media/image103.gif"/><Relationship Id="rId7" Type="http://schemas.openxmlformats.org/officeDocument/2006/relationships/image" Target="../media/image90.jpeg"/><Relationship Id="rId12" Type="http://schemas.openxmlformats.org/officeDocument/2006/relationships/image" Target="../media/image95.gif"/><Relationship Id="rId17" Type="http://schemas.openxmlformats.org/officeDocument/2006/relationships/image" Target="../media/image100.jpeg"/><Relationship Id="rId2" Type="http://schemas.openxmlformats.org/officeDocument/2006/relationships/image" Target="../media/image86.jpeg"/><Relationship Id="rId16" Type="http://schemas.openxmlformats.org/officeDocument/2006/relationships/image" Target="../media/image99.jpe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gif"/><Relationship Id="rId11" Type="http://schemas.openxmlformats.org/officeDocument/2006/relationships/image" Target="../media/image94.jpeg"/><Relationship Id="rId5" Type="http://schemas.openxmlformats.org/officeDocument/2006/relationships/image" Target="../media/image89.jpeg"/><Relationship Id="rId15" Type="http://schemas.openxmlformats.org/officeDocument/2006/relationships/image" Target="../media/image98.gif"/><Relationship Id="rId23" Type="http://schemas.openxmlformats.org/officeDocument/2006/relationships/image" Target="../media/image105.png"/><Relationship Id="rId10" Type="http://schemas.openxmlformats.org/officeDocument/2006/relationships/image" Target="../media/image93.jpeg"/><Relationship Id="rId19" Type="http://schemas.openxmlformats.org/officeDocument/2006/relationships/image" Target="../media/image101.jpeg"/><Relationship Id="rId4" Type="http://schemas.openxmlformats.org/officeDocument/2006/relationships/image" Target="../media/image88.jpeg"/><Relationship Id="rId9" Type="http://schemas.openxmlformats.org/officeDocument/2006/relationships/image" Target="../media/image92.jpeg"/><Relationship Id="rId14" Type="http://schemas.openxmlformats.org/officeDocument/2006/relationships/image" Target="../media/image97.jpeg"/><Relationship Id="rId22" Type="http://schemas.openxmlformats.org/officeDocument/2006/relationships/image" Target="../media/image104.gi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Emergence of Semantic Structure from Experience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Jay McClelland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Stanford University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Commemorate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Ten Years of the </a:t>
            </a:r>
            <a:r>
              <a:rPr lang="en-US" dirty="0" err="1" smtClean="0"/>
              <a:t>Rumelhart</a:t>
            </a:r>
            <a:r>
              <a:rPr lang="en-US" dirty="0" smtClean="0"/>
              <a:t> Prize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The 25</a:t>
            </a:r>
            <a:r>
              <a:rPr lang="en-US" baseline="30000" dirty="0" smtClean="0"/>
              <a:t>th</a:t>
            </a:r>
            <a:r>
              <a:rPr lang="en-US" dirty="0" smtClean="0"/>
              <a:t> anniversary of PDP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Question Arising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has come of the framework that Dave dedicated himself to initiating?</a:t>
            </a:r>
          </a:p>
          <a:p>
            <a:r>
              <a:rPr lang="en-US" dirty="0" smtClean="0"/>
              <a:t>This is the topic of:</a:t>
            </a:r>
          </a:p>
          <a:p>
            <a:pPr lvl="1"/>
            <a:r>
              <a:rPr lang="en-US" dirty="0" smtClean="0"/>
              <a:t>The special issue in Cognitive Science</a:t>
            </a:r>
          </a:p>
          <a:p>
            <a:pPr lvl="1"/>
            <a:r>
              <a:rPr lang="en-US" dirty="0" smtClean="0"/>
              <a:t>My lecture today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rainstyle Clip 1_WMV9_640x480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133600" y="2033588"/>
            <a:ext cx="48768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8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jlmcc.WIN\Desktop\CollaboratorPhotos\hint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609600"/>
            <a:ext cx="1066801" cy="1312232"/>
          </a:xfrm>
          <a:prstGeom prst="rect">
            <a:avLst/>
          </a:prstGeom>
          <a:noFill/>
        </p:spPr>
      </p:pic>
      <p:pic>
        <p:nvPicPr>
          <p:cNvPr id="2051" name="Picture 3" descr="C:\Users\jlmcc.WIN\Desktop\jlm_photo_87.jpg"/>
          <p:cNvPicPr>
            <a:picLocks noChangeAspect="1" noChangeArrowheads="1"/>
          </p:cNvPicPr>
          <p:nvPr/>
        </p:nvPicPr>
        <p:blipFill>
          <a:blip r:embed="rId3" cstate="print"/>
          <a:srcRect l="28000" t="12857" r="26000" b="45714"/>
          <a:stretch>
            <a:fillRect/>
          </a:stretch>
        </p:blipFill>
        <p:spPr bwMode="auto">
          <a:xfrm>
            <a:off x="5791200" y="609600"/>
            <a:ext cx="1028700" cy="1296988"/>
          </a:xfrm>
          <a:prstGeom prst="rect">
            <a:avLst/>
          </a:prstGeom>
          <a:noFill/>
        </p:spPr>
      </p:pic>
      <p:pic>
        <p:nvPicPr>
          <p:cNvPr id="1026" name="Picture 2" descr="C:\Users\jlmcc.WIN\Desktop\CollaboratorPhotos\jordan70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2362200"/>
            <a:ext cx="1295400" cy="1295400"/>
          </a:xfrm>
          <a:prstGeom prst="rect">
            <a:avLst/>
          </a:prstGeom>
          <a:noFill/>
        </p:spPr>
      </p:pic>
      <p:pic>
        <p:nvPicPr>
          <p:cNvPr id="1028" name="Picture 4" descr="C:\Users\jlmcc.WIN\Desktop\CollaboratorPhotos\crick.png"/>
          <p:cNvPicPr>
            <a:picLocks noChangeAspect="1" noChangeArrowheads="1"/>
          </p:cNvPicPr>
          <p:nvPr/>
        </p:nvPicPr>
        <p:blipFill>
          <a:blip r:embed="rId5" cstate="print"/>
          <a:srcRect l="25714" r="5714"/>
          <a:stretch>
            <a:fillRect/>
          </a:stretch>
        </p:blipFill>
        <p:spPr bwMode="auto">
          <a:xfrm>
            <a:off x="5791200" y="2362200"/>
            <a:ext cx="1191852" cy="1295400"/>
          </a:xfrm>
          <a:prstGeom prst="rect">
            <a:avLst/>
          </a:prstGeom>
          <a:noFill/>
        </p:spPr>
      </p:pic>
      <p:pic>
        <p:nvPicPr>
          <p:cNvPr id="1030" name="Picture 6" descr="C:\Users\jlmcc.WIN\Desktop\CollaboratorPhotos\mozer70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5410200"/>
            <a:ext cx="1219200" cy="1219200"/>
          </a:xfrm>
          <a:prstGeom prst="rect">
            <a:avLst/>
          </a:prstGeom>
          <a:noFill/>
        </p:spPr>
      </p:pic>
      <p:pic>
        <p:nvPicPr>
          <p:cNvPr id="1031" name="Picture 7" descr="C:\Users\jlmcc.WIN\Desktop\CollaboratorPhotos\glushko70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10400" y="5410200"/>
            <a:ext cx="1182688" cy="1182688"/>
          </a:xfrm>
          <a:prstGeom prst="rect">
            <a:avLst/>
          </a:prstGeom>
          <a:noFill/>
        </p:spPr>
      </p:pic>
      <p:pic>
        <p:nvPicPr>
          <p:cNvPr id="1033" name="Picture 9" descr="C:\Users\jlmcc.WIN\Desktop\CollaboratorPhotos\sejnowski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9000" y="3810000"/>
            <a:ext cx="929167" cy="1223088"/>
          </a:xfrm>
          <a:prstGeom prst="rect">
            <a:avLst/>
          </a:prstGeom>
          <a:noFill/>
        </p:spPr>
      </p:pic>
      <p:pic>
        <p:nvPicPr>
          <p:cNvPr id="1035" name="Picture 11" descr="C:\Users\jlmcc.WIN\Desktop\CollaboratorPhotos\elman-100.jpg"/>
          <p:cNvPicPr>
            <a:picLocks noChangeAspect="1" noChangeArrowheads="1"/>
          </p:cNvPicPr>
          <p:nvPr/>
        </p:nvPicPr>
        <p:blipFill>
          <a:blip r:embed="rId9" cstate="print"/>
          <a:srcRect l="12000" r="12000"/>
          <a:stretch>
            <a:fillRect/>
          </a:stretch>
        </p:blipFill>
        <p:spPr bwMode="auto">
          <a:xfrm>
            <a:off x="3429000" y="2362200"/>
            <a:ext cx="984504" cy="1295400"/>
          </a:xfrm>
          <a:prstGeom prst="rect">
            <a:avLst/>
          </a:prstGeom>
          <a:noFill/>
        </p:spPr>
      </p:pic>
      <p:pic>
        <p:nvPicPr>
          <p:cNvPr id="1036" name="Picture 12" descr="C:\Users\jlmcc.WIN\Desktop\CollaboratorPhotos\zipser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09800" y="2362200"/>
            <a:ext cx="1109691" cy="1295400"/>
          </a:xfrm>
          <a:prstGeom prst="rect">
            <a:avLst/>
          </a:prstGeom>
          <a:noFill/>
        </p:spPr>
      </p:pic>
      <p:pic>
        <p:nvPicPr>
          <p:cNvPr id="1037" name="Picture 13" descr="C:\Users\jlmcc.WIN\Desktop\CollaboratorPhotos\williams.gif"/>
          <p:cNvPicPr>
            <a:picLocks noChangeAspect="1" noChangeArrowheads="1"/>
          </p:cNvPicPr>
          <p:nvPr/>
        </p:nvPicPr>
        <p:blipFill>
          <a:blip r:embed="rId11" cstate="print"/>
          <a:srcRect l="18972" r="18972"/>
          <a:stretch>
            <a:fillRect/>
          </a:stretch>
        </p:blipFill>
        <p:spPr bwMode="auto">
          <a:xfrm>
            <a:off x="6102238" y="3810000"/>
            <a:ext cx="966703" cy="1219200"/>
          </a:xfrm>
          <a:prstGeom prst="rect">
            <a:avLst/>
          </a:prstGeom>
          <a:noFill/>
        </p:spPr>
      </p:pic>
      <p:pic>
        <p:nvPicPr>
          <p:cNvPr id="1038" name="Picture 14" descr="C:\Users\jlmcc.WIN\Desktop\CollaboratorPhotos\smolensky70s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14400" y="2362200"/>
            <a:ext cx="1295400" cy="1295400"/>
          </a:xfrm>
          <a:prstGeom prst="rect">
            <a:avLst/>
          </a:prstGeom>
          <a:noFill/>
        </p:spPr>
      </p:pic>
      <p:pic>
        <p:nvPicPr>
          <p:cNvPr id="1039" name="Picture 15" descr="C:\Users\jlmcc.WIN\Desktop\CollaboratorPhotos\munro80s.jpg"/>
          <p:cNvPicPr>
            <a:picLocks noChangeAspect="1" noChangeArrowheads="1"/>
          </p:cNvPicPr>
          <p:nvPr/>
        </p:nvPicPr>
        <p:blipFill>
          <a:blip r:embed="rId13" cstate="print"/>
          <a:srcRect l="14400" r="14400"/>
          <a:stretch>
            <a:fillRect/>
          </a:stretch>
        </p:blipFill>
        <p:spPr bwMode="auto">
          <a:xfrm>
            <a:off x="2895600" y="3810000"/>
            <a:ext cx="868072" cy="1219200"/>
          </a:xfrm>
          <a:prstGeom prst="rect">
            <a:avLst/>
          </a:prstGeom>
          <a:noFill/>
        </p:spPr>
      </p:pic>
      <p:pic>
        <p:nvPicPr>
          <p:cNvPr id="1040" name="Picture 16" descr="C:\Users\jlmcc.WIN\Desktop\CollaboratorPhotos\kawamoto.g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40068" y="3810000"/>
            <a:ext cx="977900" cy="1219200"/>
          </a:xfrm>
          <a:prstGeom prst="rect">
            <a:avLst/>
          </a:prstGeom>
          <a:noFill/>
        </p:spPr>
      </p:pic>
      <p:pic>
        <p:nvPicPr>
          <p:cNvPr id="1041" name="Picture 17" descr="C:\Users\jlmcc.WIN\Desktop\CollaboratorPhotos\norman70s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10400" y="2362200"/>
            <a:ext cx="1295400" cy="1295400"/>
          </a:xfrm>
          <a:prstGeom prst="rect">
            <a:avLst/>
          </a:prstGeom>
          <a:noFill/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886200" y="3810000"/>
            <a:ext cx="950976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3" name="Picture 19" descr="C:\Users\jlmcc.WIN\Desktop\CollaboratorPhotos\cottrell80s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95800" y="5410200"/>
            <a:ext cx="1219200" cy="1219200"/>
          </a:xfrm>
          <a:prstGeom prst="rect">
            <a:avLst/>
          </a:prstGeom>
          <a:noFill/>
        </p:spPr>
      </p:pic>
      <p:pic>
        <p:nvPicPr>
          <p:cNvPr id="1044" name="Picture 20" descr="C:\Users\jlmcc.WIN\Desktop\CollaboratorPhotos\levin70s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352800" y="5410200"/>
            <a:ext cx="1219200" cy="1219200"/>
          </a:xfrm>
          <a:prstGeom prst="rect">
            <a:avLst/>
          </a:prstGeom>
          <a:noFill/>
        </p:spPr>
      </p:pic>
      <p:pic>
        <p:nvPicPr>
          <p:cNvPr id="1045" name="Picture 21" descr="C:\Users\jlmcc.WIN\Desktop\CollaboratorPhotos\rumelhartportrait.gif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572000" y="609600"/>
            <a:ext cx="932688" cy="129540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990600" y="9144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PDP Book </a:t>
            </a:r>
            <a:endParaRPr lang="en-US" sz="2400" dirty="0"/>
          </a:p>
          <a:p>
            <a:r>
              <a:rPr lang="en-US" sz="2400" dirty="0" smtClean="0"/>
              <a:t>Collaborators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8200" y="5791200"/>
            <a:ext cx="1301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 Friends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495800" y="1600200"/>
            <a:ext cx="955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</a:rPr>
              <a:t>Rumelhart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91200" y="1600200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McClelland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67600" y="1600200"/>
            <a:ext cx="679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Hinton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43000" y="3352800"/>
            <a:ext cx="1034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</a:rPr>
              <a:t>Smolsensky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39000" y="4724400"/>
            <a:ext cx="908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</a:rPr>
              <a:t>Sejnowski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33800" y="3352800"/>
            <a:ext cx="638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Elman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53000" y="3352800"/>
            <a:ext cx="672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Jordan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00800" y="3352800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Crick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96000" y="4724400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Williams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53000" y="4724400"/>
            <a:ext cx="963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Kawamoto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191000" y="4724400"/>
            <a:ext cx="604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Stone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48000" y="4724400"/>
            <a:ext cx="681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Munro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67000" y="3352800"/>
            <a:ext cx="626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</a:rPr>
              <a:t>Zipser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10000" y="6324600"/>
            <a:ext cx="5668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Levin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953000" y="6324600"/>
            <a:ext cx="7279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Cottrell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72200" y="6324600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</a:rPr>
              <a:t>Mozer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391400" y="6248400"/>
            <a:ext cx="770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</a:rPr>
              <a:t>Glushko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467600" y="3352800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Norman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jlmcc.WIN\Desktop\CollaboratorPhotos\todd70s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307464" y="5410200"/>
            <a:ext cx="1048512" cy="1219200"/>
          </a:xfrm>
          <a:prstGeom prst="rect">
            <a:avLst/>
          </a:prstGeom>
          <a:noFill/>
        </p:spPr>
      </p:pic>
      <p:sp>
        <p:nvSpPr>
          <p:cNvPr id="43" name="TextBox 42"/>
          <p:cNvSpPr txBox="1"/>
          <p:nvPr/>
        </p:nvSpPr>
        <p:spPr>
          <a:xfrm>
            <a:off x="2819400" y="6324600"/>
            <a:ext cx="540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Todd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Brain-style computation</a:t>
            </a:r>
          </a:p>
          <a:p>
            <a:r>
              <a:rPr lang="en-US" dirty="0" smtClean="0"/>
              <a:t>Cooperative computation and d</a:t>
            </a:r>
            <a:r>
              <a:rPr lang="en-US" sz="3200" dirty="0" smtClean="0"/>
              <a:t>istributed representation</a:t>
            </a:r>
          </a:p>
          <a:p>
            <a:r>
              <a:rPr lang="en-US" dirty="0" smtClean="0"/>
              <a:t>Emergence of intelligence</a:t>
            </a:r>
          </a:p>
          <a:p>
            <a:endParaRPr lang="en-US" dirty="0" smtClean="0"/>
          </a:p>
          <a:p>
            <a:r>
              <a:rPr lang="en-US" dirty="0" smtClean="0"/>
              <a:t>Can these ideas help us understand semantic cognition?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57225" y="274638"/>
            <a:ext cx="7772400" cy="1150937"/>
          </a:xfrm>
        </p:spPr>
        <p:txBody>
          <a:bodyPr/>
          <a:lstStyle/>
          <a:p>
            <a:r>
              <a:rPr lang="en-US" sz="2800" dirty="0"/>
              <a:t>Distributed </a:t>
            </a:r>
            <a:r>
              <a:rPr lang="en-US" sz="2800" dirty="0" smtClean="0"/>
              <a:t>Representations in the Brain: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Overlapping Patterns for Related Concepts (</a:t>
            </a:r>
            <a:r>
              <a:rPr lang="en-US" sz="2800" dirty="0" err="1"/>
              <a:t>Kiani</a:t>
            </a:r>
            <a:r>
              <a:rPr lang="en-US" sz="2800" dirty="0"/>
              <a:t> et al, 2007)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263650" y="2557463"/>
            <a:ext cx="1943100" cy="827087"/>
            <a:chOff x="240" y="2736"/>
            <a:chExt cx="1224" cy="521"/>
          </a:xfrm>
        </p:grpSpPr>
        <p:sp>
          <p:nvSpPr>
            <p:cNvPr id="227338" name="Oval 10"/>
            <p:cNvSpPr>
              <a:spLocks noChangeArrowheads="1"/>
            </p:cNvSpPr>
            <p:nvPr/>
          </p:nvSpPr>
          <p:spPr bwMode="auto">
            <a:xfrm rot="-45972631">
              <a:off x="240" y="3202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39" name="Oval 11"/>
            <p:cNvSpPr>
              <a:spLocks noChangeArrowheads="1"/>
            </p:cNvSpPr>
            <p:nvPr/>
          </p:nvSpPr>
          <p:spPr bwMode="auto">
            <a:xfrm rot="-45972631">
              <a:off x="292" y="3202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0" name="Oval 12"/>
            <p:cNvSpPr>
              <a:spLocks noChangeArrowheads="1"/>
            </p:cNvSpPr>
            <p:nvPr/>
          </p:nvSpPr>
          <p:spPr bwMode="auto">
            <a:xfrm rot="-45972631">
              <a:off x="344" y="3202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1" name="Oval 13"/>
            <p:cNvSpPr>
              <a:spLocks noChangeArrowheads="1"/>
            </p:cNvSpPr>
            <p:nvPr/>
          </p:nvSpPr>
          <p:spPr bwMode="auto">
            <a:xfrm rot="-45972631">
              <a:off x="396" y="3201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2" name="Oval 14"/>
            <p:cNvSpPr>
              <a:spLocks noChangeArrowheads="1"/>
            </p:cNvSpPr>
            <p:nvPr/>
          </p:nvSpPr>
          <p:spPr bwMode="auto">
            <a:xfrm rot="-45972631">
              <a:off x="448" y="3201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3" name="Oval 15"/>
            <p:cNvSpPr>
              <a:spLocks noChangeArrowheads="1"/>
            </p:cNvSpPr>
            <p:nvPr/>
          </p:nvSpPr>
          <p:spPr bwMode="auto">
            <a:xfrm rot="-45972631">
              <a:off x="501" y="3201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4" name="Oval 16"/>
            <p:cNvSpPr>
              <a:spLocks noChangeArrowheads="1"/>
            </p:cNvSpPr>
            <p:nvPr/>
          </p:nvSpPr>
          <p:spPr bwMode="auto">
            <a:xfrm rot="-45972631">
              <a:off x="552" y="319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5" name="Oval 17"/>
            <p:cNvSpPr>
              <a:spLocks noChangeArrowheads="1"/>
            </p:cNvSpPr>
            <p:nvPr/>
          </p:nvSpPr>
          <p:spPr bwMode="auto">
            <a:xfrm rot="-45972631">
              <a:off x="604" y="319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6" name="Oval 18"/>
            <p:cNvSpPr>
              <a:spLocks noChangeArrowheads="1"/>
            </p:cNvSpPr>
            <p:nvPr/>
          </p:nvSpPr>
          <p:spPr bwMode="auto">
            <a:xfrm rot="-45972631">
              <a:off x="656" y="3199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7" name="Oval 19"/>
            <p:cNvSpPr>
              <a:spLocks noChangeArrowheads="1"/>
            </p:cNvSpPr>
            <p:nvPr/>
          </p:nvSpPr>
          <p:spPr bwMode="auto">
            <a:xfrm rot="-45972631">
              <a:off x="707" y="3198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8" name="Oval 20"/>
            <p:cNvSpPr>
              <a:spLocks noChangeArrowheads="1"/>
            </p:cNvSpPr>
            <p:nvPr/>
          </p:nvSpPr>
          <p:spPr bwMode="auto">
            <a:xfrm rot="-45972631">
              <a:off x="761" y="3198"/>
              <a:ext cx="54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49" name="Oval 21"/>
            <p:cNvSpPr>
              <a:spLocks noChangeArrowheads="1"/>
            </p:cNvSpPr>
            <p:nvPr/>
          </p:nvSpPr>
          <p:spPr bwMode="auto">
            <a:xfrm rot="-45972631">
              <a:off x="812" y="3197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0" name="Oval 22"/>
            <p:cNvSpPr>
              <a:spLocks noChangeArrowheads="1"/>
            </p:cNvSpPr>
            <p:nvPr/>
          </p:nvSpPr>
          <p:spPr bwMode="auto">
            <a:xfrm rot="-45972631">
              <a:off x="864" y="319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1" name="Oval 23"/>
            <p:cNvSpPr>
              <a:spLocks noChangeArrowheads="1"/>
            </p:cNvSpPr>
            <p:nvPr/>
          </p:nvSpPr>
          <p:spPr bwMode="auto">
            <a:xfrm rot="-45972631">
              <a:off x="916" y="3196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2" name="Oval 24"/>
            <p:cNvSpPr>
              <a:spLocks noChangeArrowheads="1"/>
            </p:cNvSpPr>
            <p:nvPr/>
          </p:nvSpPr>
          <p:spPr bwMode="auto">
            <a:xfrm rot="-45972631">
              <a:off x="968" y="3195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3" name="Oval 25"/>
            <p:cNvSpPr>
              <a:spLocks noChangeArrowheads="1"/>
            </p:cNvSpPr>
            <p:nvPr/>
          </p:nvSpPr>
          <p:spPr bwMode="auto">
            <a:xfrm rot="-45972631">
              <a:off x="429" y="3006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4" name="Oval 26"/>
            <p:cNvSpPr>
              <a:spLocks noChangeArrowheads="1"/>
            </p:cNvSpPr>
            <p:nvPr/>
          </p:nvSpPr>
          <p:spPr bwMode="auto">
            <a:xfrm rot="-45972631">
              <a:off x="481" y="3005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5" name="Oval 27"/>
            <p:cNvSpPr>
              <a:spLocks noChangeArrowheads="1"/>
            </p:cNvSpPr>
            <p:nvPr/>
          </p:nvSpPr>
          <p:spPr bwMode="auto">
            <a:xfrm rot="-45972631">
              <a:off x="532" y="3005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6" name="Oval 28"/>
            <p:cNvSpPr>
              <a:spLocks noChangeArrowheads="1"/>
            </p:cNvSpPr>
            <p:nvPr/>
          </p:nvSpPr>
          <p:spPr bwMode="auto">
            <a:xfrm rot="-45972631">
              <a:off x="585" y="3004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7" name="Oval 29"/>
            <p:cNvSpPr>
              <a:spLocks noChangeArrowheads="1"/>
            </p:cNvSpPr>
            <p:nvPr/>
          </p:nvSpPr>
          <p:spPr bwMode="auto">
            <a:xfrm rot="-45972631">
              <a:off x="637" y="3004"/>
              <a:ext cx="55" cy="55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8" name="Oval 30"/>
            <p:cNvSpPr>
              <a:spLocks noChangeArrowheads="1"/>
            </p:cNvSpPr>
            <p:nvPr/>
          </p:nvSpPr>
          <p:spPr bwMode="auto">
            <a:xfrm rot="-45972631">
              <a:off x="689" y="300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59" name="Oval 31"/>
            <p:cNvSpPr>
              <a:spLocks noChangeArrowheads="1"/>
            </p:cNvSpPr>
            <p:nvPr/>
          </p:nvSpPr>
          <p:spPr bwMode="auto">
            <a:xfrm rot="-45972631">
              <a:off x="741" y="300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0" name="Oval 32"/>
            <p:cNvSpPr>
              <a:spLocks noChangeArrowheads="1"/>
            </p:cNvSpPr>
            <p:nvPr/>
          </p:nvSpPr>
          <p:spPr bwMode="auto">
            <a:xfrm rot="-45972631">
              <a:off x="792" y="3002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1" name="Oval 33"/>
            <p:cNvSpPr>
              <a:spLocks noChangeArrowheads="1"/>
            </p:cNvSpPr>
            <p:nvPr/>
          </p:nvSpPr>
          <p:spPr bwMode="auto">
            <a:xfrm rot="-45972631">
              <a:off x="845" y="3002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2" name="Oval 34"/>
            <p:cNvSpPr>
              <a:spLocks noChangeArrowheads="1"/>
            </p:cNvSpPr>
            <p:nvPr/>
          </p:nvSpPr>
          <p:spPr bwMode="auto">
            <a:xfrm rot="-45972631">
              <a:off x="896" y="3000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3" name="Oval 35"/>
            <p:cNvSpPr>
              <a:spLocks noChangeArrowheads="1"/>
            </p:cNvSpPr>
            <p:nvPr/>
          </p:nvSpPr>
          <p:spPr bwMode="auto">
            <a:xfrm rot="-45972631">
              <a:off x="949" y="3001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4" name="Oval 36"/>
            <p:cNvSpPr>
              <a:spLocks noChangeArrowheads="1"/>
            </p:cNvSpPr>
            <p:nvPr/>
          </p:nvSpPr>
          <p:spPr bwMode="auto">
            <a:xfrm rot="-45972631">
              <a:off x="1001" y="300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5" name="Oval 37"/>
            <p:cNvSpPr>
              <a:spLocks noChangeArrowheads="1"/>
            </p:cNvSpPr>
            <p:nvPr/>
          </p:nvSpPr>
          <p:spPr bwMode="auto">
            <a:xfrm rot="-45972631">
              <a:off x="1053" y="299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6" name="Oval 38"/>
            <p:cNvSpPr>
              <a:spLocks noChangeArrowheads="1"/>
            </p:cNvSpPr>
            <p:nvPr/>
          </p:nvSpPr>
          <p:spPr bwMode="auto">
            <a:xfrm rot="-45972631">
              <a:off x="1104" y="299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7" name="Oval 39"/>
            <p:cNvSpPr>
              <a:spLocks noChangeArrowheads="1"/>
            </p:cNvSpPr>
            <p:nvPr/>
          </p:nvSpPr>
          <p:spPr bwMode="auto">
            <a:xfrm rot="-45972631">
              <a:off x="1157" y="299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8" name="Oval 40"/>
            <p:cNvSpPr>
              <a:spLocks noChangeArrowheads="1"/>
            </p:cNvSpPr>
            <p:nvPr/>
          </p:nvSpPr>
          <p:spPr bwMode="auto">
            <a:xfrm rot="-45972631">
              <a:off x="366" y="3072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69" name="Oval 41"/>
            <p:cNvSpPr>
              <a:spLocks noChangeArrowheads="1"/>
            </p:cNvSpPr>
            <p:nvPr/>
          </p:nvSpPr>
          <p:spPr bwMode="auto">
            <a:xfrm rot="-45972631">
              <a:off x="418" y="3071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0" name="Oval 42"/>
            <p:cNvSpPr>
              <a:spLocks noChangeArrowheads="1"/>
            </p:cNvSpPr>
            <p:nvPr/>
          </p:nvSpPr>
          <p:spPr bwMode="auto">
            <a:xfrm rot="-45972631">
              <a:off x="470" y="307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1" name="Oval 43"/>
            <p:cNvSpPr>
              <a:spLocks noChangeArrowheads="1"/>
            </p:cNvSpPr>
            <p:nvPr/>
          </p:nvSpPr>
          <p:spPr bwMode="auto">
            <a:xfrm rot="-45972631">
              <a:off x="522" y="3070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2" name="Oval 44"/>
            <p:cNvSpPr>
              <a:spLocks noChangeArrowheads="1"/>
            </p:cNvSpPr>
            <p:nvPr/>
          </p:nvSpPr>
          <p:spPr bwMode="auto">
            <a:xfrm rot="-45972631">
              <a:off x="574" y="3070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3" name="Oval 45"/>
            <p:cNvSpPr>
              <a:spLocks noChangeArrowheads="1"/>
            </p:cNvSpPr>
            <p:nvPr/>
          </p:nvSpPr>
          <p:spPr bwMode="auto">
            <a:xfrm rot="-45972631">
              <a:off x="626" y="306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4" name="Oval 46"/>
            <p:cNvSpPr>
              <a:spLocks noChangeArrowheads="1"/>
            </p:cNvSpPr>
            <p:nvPr/>
          </p:nvSpPr>
          <p:spPr bwMode="auto">
            <a:xfrm rot="-45972631">
              <a:off x="678" y="3068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5" name="Oval 47"/>
            <p:cNvSpPr>
              <a:spLocks noChangeArrowheads="1"/>
            </p:cNvSpPr>
            <p:nvPr/>
          </p:nvSpPr>
          <p:spPr bwMode="auto">
            <a:xfrm rot="-45972631">
              <a:off x="729" y="3068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6" name="Oval 48"/>
            <p:cNvSpPr>
              <a:spLocks noChangeArrowheads="1"/>
            </p:cNvSpPr>
            <p:nvPr/>
          </p:nvSpPr>
          <p:spPr bwMode="auto">
            <a:xfrm rot="-45972631">
              <a:off x="782" y="3067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7" name="Oval 49"/>
            <p:cNvSpPr>
              <a:spLocks noChangeArrowheads="1"/>
            </p:cNvSpPr>
            <p:nvPr/>
          </p:nvSpPr>
          <p:spPr bwMode="auto">
            <a:xfrm rot="-45972631">
              <a:off x="833" y="306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8" name="Oval 50"/>
            <p:cNvSpPr>
              <a:spLocks noChangeArrowheads="1"/>
            </p:cNvSpPr>
            <p:nvPr/>
          </p:nvSpPr>
          <p:spPr bwMode="auto">
            <a:xfrm rot="-45972631">
              <a:off x="886" y="3066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79" name="Oval 51"/>
            <p:cNvSpPr>
              <a:spLocks noChangeArrowheads="1"/>
            </p:cNvSpPr>
            <p:nvPr/>
          </p:nvSpPr>
          <p:spPr bwMode="auto">
            <a:xfrm rot="-45972631">
              <a:off x="938" y="3066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0" name="Oval 52"/>
            <p:cNvSpPr>
              <a:spLocks noChangeArrowheads="1"/>
            </p:cNvSpPr>
            <p:nvPr/>
          </p:nvSpPr>
          <p:spPr bwMode="auto">
            <a:xfrm rot="-45972631">
              <a:off x="990" y="3065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1" name="Oval 53"/>
            <p:cNvSpPr>
              <a:spLocks noChangeArrowheads="1"/>
            </p:cNvSpPr>
            <p:nvPr/>
          </p:nvSpPr>
          <p:spPr bwMode="auto">
            <a:xfrm rot="-45972631">
              <a:off x="1042" y="3065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2" name="Oval 54"/>
            <p:cNvSpPr>
              <a:spLocks noChangeArrowheads="1"/>
            </p:cNvSpPr>
            <p:nvPr/>
          </p:nvSpPr>
          <p:spPr bwMode="auto">
            <a:xfrm rot="-45972631">
              <a:off x="1094" y="3064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3" name="Oval 55"/>
            <p:cNvSpPr>
              <a:spLocks noChangeArrowheads="1"/>
            </p:cNvSpPr>
            <p:nvPr/>
          </p:nvSpPr>
          <p:spPr bwMode="auto">
            <a:xfrm rot="-45972631">
              <a:off x="303" y="3138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4" name="Oval 56"/>
            <p:cNvSpPr>
              <a:spLocks noChangeArrowheads="1"/>
            </p:cNvSpPr>
            <p:nvPr/>
          </p:nvSpPr>
          <p:spPr bwMode="auto">
            <a:xfrm rot="-45972631">
              <a:off x="355" y="313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5" name="Oval 57"/>
            <p:cNvSpPr>
              <a:spLocks noChangeArrowheads="1"/>
            </p:cNvSpPr>
            <p:nvPr/>
          </p:nvSpPr>
          <p:spPr bwMode="auto">
            <a:xfrm rot="-45972631">
              <a:off x="407" y="3136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6" name="Oval 58"/>
            <p:cNvSpPr>
              <a:spLocks noChangeArrowheads="1"/>
            </p:cNvSpPr>
            <p:nvPr/>
          </p:nvSpPr>
          <p:spPr bwMode="auto">
            <a:xfrm rot="-45972631">
              <a:off x="459" y="3135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7" name="Oval 59"/>
            <p:cNvSpPr>
              <a:spLocks noChangeArrowheads="1"/>
            </p:cNvSpPr>
            <p:nvPr/>
          </p:nvSpPr>
          <p:spPr bwMode="auto">
            <a:xfrm rot="-45972631">
              <a:off x="511" y="3135"/>
              <a:ext cx="55" cy="55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8" name="Oval 60"/>
            <p:cNvSpPr>
              <a:spLocks noChangeArrowheads="1"/>
            </p:cNvSpPr>
            <p:nvPr/>
          </p:nvSpPr>
          <p:spPr bwMode="auto">
            <a:xfrm rot="-45972631">
              <a:off x="563" y="3135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89" name="Oval 61"/>
            <p:cNvSpPr>
              <a:spLocks noChangeArrowheads="1"/>
            </p:cNvSpPr>
            <p:nvPr/>
          </p:nvSpPr>
          <p:spPr bwMode="auto">
            <a:xfrm rot="-45972631">
              <a:off x="615" y="3134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0" name="Oval 62"/>
            <p:cNvSpPr>
              <a:spLocks noChangeArrowheads="1"/>
            </p:cNvSpPr>
            <p:nvPr/>
          </p:nvSpPr>
          <p:spPr bwMode="auto">
            <a:xfrm rot="-45972631">
              <a:off x="666" y="3133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1" name="Oval 63"/>
            <p:cNvSpPr>
              <a:spLocks noChangeArrowheads="1"/>
            </p:cNvSpPr>
            <p:nvPr/>
          </p:nvSpPr>
          <p:spPr bwMode="auto">
            <a:xfrm rot="-45972631">
              <a:off x="719" y="313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2" name="Oval 64"/>
            <p:cNvSpPr>
              <a:spLocks noChangeArrowheads="1"/>
            </p:cNvSpPr>
            <p:nvPr/>
          </p:nvSpPr>
          <p:spPr bwMode="auto">
            <a:xfrm rot="-45972631">
              <a:off x="770" y="3132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3" name="Oval 65"/>
            <p:cNvSpPr>
              <a:spLocks noChangeArrowheads="1"/>
            </p:cNvSpPr>
            <p:nvPr/>
          </p:nvSpPr>
          <p:spPr bwMode="auto">
            <a:xfrm rot="-45972631">
              <a:off x="824" y="3132"/>
              <a:ext cx="54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4" name="Oval 66"/>
            <p:cNvSpPr>
              <a:spLocks noChangeArrowheads="1"/>
            </p:cNvSpPr>
            <p:nvPr/>
          </p:nvSpPr>
          <p:spPr bwMode="auto">
            <a:xfrm rot="-45972631">
              <a:off x="875" y="3132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5" name="Oval 67"/>
            <p:cNvSpPr>
              <a:spLocks noChangeArrowheads="1"/>
            </p:cNvSpPr>
            <p:nvPr/>
          </p:nvSpPr>
          <p:spPr bwMode="auto">
            <a:xfrm rot="-45972631">
              <a:off x="927" y="3131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6" name="Oval 68"/>
            <p:cNvSpPr>
              <a:spLocks noChangeArrowheads="1"/>
            </p:cNvSpPr>
            <p:nvPr/>
          </p:nvSpPr>
          <p:spPr bwMode="auto">
            <a:xfrm rot="-45972631">
              <a:off x="979" y="313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7" name="Oval 69"/>
            <p:cNvSpPr>
              <a:spLocks noChangeArrowheads="1"/>
            </p:cNvSpPr>
            <p:nvPr/>
          </p:nvSpPr>
          <p:spPr bwMode="auto">
            <a:xfrm rot="-45972631">
              <a:off x="1031" y="312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8" name="Oval 70"/>
            <p:cNvSpPr>
              <a:spLocks noChangeArrowheads="1"/>
            </p:cNvSpPr>
            <p:nvPr/>
          </p:nvSpPr>
          <p:spPr bwMode="auto">
            <a:xfrm rot="-45972631">
              <a:off x="492" y="294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399" name="Oval 71"/>
            <p:cNvSpPr>
              <a:spLocks noChangeArrowheads="1"/>
            </p:cNvSpPr>
            <p:nvPr/>
          </p:nvSpPr>
          <p:spPr bwMode="auto">
            <a:xfrm rot="-45972631">
              <a:off x="543" y="293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0" name="Oval 72"/>
            <p:cNvSpPr>
              <a:spLocks noChangeArrowheads="1"/>
            </p:cNvSpPr>
            <p:nvPr/>
          </p:nvSpPr>
          <p:spPr bwMode="auto">
            <a:xfrm rot="-45972631">
              <a:off x="595" y="2939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1" name="Oval 73"/>
            <p:cNvSpPr>
              <a:spLocks noChangeArrowheads="1"/>
            </p:cNvSpPr>
            <p:nvPr/>
          </p:nvSpPr>
          <p:spPr bwMode="auto">
            <a:xfrm rot="-45972631">
              <a:off x="648" y="293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2" name="Oval 74"/>
            <p:cNvSpPr>
              <a:spLocks noChangeArrowheads="1"/>
            </p:cNvSpPr>
            <p:nvPr/>
          </p:nvSpPr>
          <p:spPr bwMode="auto">
            <a:xfrm rot="-45972631">
              <a:off x="700" y="2938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3" name="Oval 75"/>
            <p:cNvSpPr>
              <a:spLocks noChangeArrowheads="1"/>
            </p:cNvSpPr>
            <p:nvPr/>
          </p:nvSpPr>
          <p:spPr bwMode="auto">
            <a:xfrm rot="-45972631">
              <a:off x="751" y="2938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4" name="Oval 76"/>
            <p:cNvSpPr>
              <a:spLocks noChangeArrowheads="1"/>
            </p:cNvSpPr>
            <p:nvPr/>
          </p:nvSpPr>
          <p:spPr bwMode="auto">
            <a:xfrm rot="-45972631">
              <a:off x="804" y="2937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5" name="Oval 77"/>
            <p:cNvSpPr>
              <a:spLocks noChangeArrowheads="1"/>
            </p:cNvSpPr>
            <p:nvPr/>
          </p:nvSpPr>
          <p:spPr bwMode="auto">
            <a:xfrm rot="-45972631">
              <a:off x="855" y="293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6" name="Oval 78"/>
            <p:cNvSpPr>
              <a:spLocks noChangeArrowheads="1"/>
            </p:cNvSpPr>
            <p:nvPr/>
          </p:nvSpPr>
          <p:spPr bwMode="auto">
            <a:xfrm rot="-45972631">
              <a:off x="908" y="2936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7" name="Oval 79"/>
            <p:cNvSpPr>
              <a:spLocks noChangeArrowheads="1"/>
            </p:cNvSpPr>
            <p:nvPr/>
          </p:nvSpPr>
          <p:spPr bwMode="auto">
            <a:xfrm rot="-45972631">
              <a:off x="960" y="2936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8" name="Oval 80"/>
            <p:cNvSpPr>
              <a:spLocks noChangeArrowheads="1"/>
            </p:cNvSpPr>
            <p:nvPr/>
          </p:nvSpPr>
          <p:spPr bwMode="auto">
            <a:xfrm rot="-45972631">
              <a:off x="1012" y="2935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09" name="Oval 81"/>
            <p:cNvSpPr>
              <a:spLocks noChangeArrowheads="1"/>
            </p:cNvSpPr>
            <p:nvPr/>
          </p:nvSpPr>
          <p:spPr bwMode="auto">
            <a:xfrm rot="-45972631">
              <a:off x="1064" y="2935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0" name="Oval 82"/>
            <p:cNvSpPr>
              <a:spLocks noChangeArrowheads="1"/>
            </p:cNvSpPr>
            <p:nvPr/>
          </p:nvSpPr>
          <p:spPr bwMode="auto">
            <a:xfrm rot="-45972631">
              <a:off x="1116" y="2934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1" name="Oval 83"/>
            <p:cNvSpPr>
              <a:spLocks noChangeArrowheads="1"/>
            </p:cNvSpPr>
            <p:nvPr/>
          </p:nvSpPr>
          <p:spPr bwMode="auto">
            <a:xfrm rot="-45972631">
              <a:off x="1167" y="2933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2" name="Oval 84"/>
            <p:cNvSpPr>
              <a:spLocks noChangeArrowheads="1"/>
            </p:cNvSpPr>
            <p:nvPr/>
          </p:nvSpPr>
          <p:spPr bwMode="auto">
            <a:xfrm rot="-45972631">
              <a:off x="1220" y="293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3" name="Oval 85"/>
            <p:cNvSpPr>
              <a:spLocks noChangeArrowheads="1"/>
            </p:cNvSpPr>
            <p:nvPr/>
          </p:nvSpPr>
          <p:spPr bwMode="auto">
            <a:xfrm rot="-45972631">
              <a:off x="555" y="2875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4" name="Oval 86"/>
            <p:cNvSpPr>
              <a:spLocks noChangeArrowheads="1"/>
            </p:cNvSpPr>
            <p:nvPr/>
          </p:nvSpPr>
          <p:spPr bwMode="auto">
            <a:xfrm rot="-45972631">
              <a:off x="607" y="2874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5" name="Oval 87"/>
            <p:cNvSpPr>
              <a:spLocks noChangeArrowheads="1"/>
            </p:cNvSpPr>
            <p:nvPr/>
          </p:nvSpPr>
          <p:spPr bwMode="auto">
            <a:xfrm rot="-45972631">
              <a:off x="658" y="2873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6" name="Oval 88"/>
            <p:cNvSpPr>
              <a:spLocks noChangeArrowheads="1"/>
            </p:cNvSpPr>
            <p:nvPr/>
          </p:nvSpPr>
          <p:spPr bwMode="auto">
            <a:xfrm rot="-45972631">
              <a:off x="711" y="287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7" name="Oval 89"/>
            <p:cNvSpPr>
              <a:spLocks noChangeArrowheads="1"/>
            </p:cNvSpPr>
            <p:nvPr/>
          </p:nvSpPr>
          <p:spPr bwMode="auto">
            <a:xfrm rot="-45972631">
              <a:off x="763" y="2872"/>
              <a:ext cx="55" cy="55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8" name="Oval 90"/>
            <p:cNvSpPr>
              <a:spLocks noChangeArrowheads="1"/>
            </p:cNvSpPr>
            <p:nvPr/>
          </p:nvSpPr>
          <p:spPr bwMode="auto">
            <a:xfrm rot="-45972631">
              <a:off x="814" y="2872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19" name="Oval 91"/>
            <p:cNvSpPr>
              <a:spLocks noChangeArrowheads="1"/>
            </p:cNvSpPr>
            <p:nvPr/>
          </p:nvSpPr>
          <p:spPr bwMode="auto">
            <a:xfrm rot="-45972631">
              <a:off x="867" y="2872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0" name="Oval 92"/>
            <p:cNvSpPr>
              <a:spLocks noChangeArrowheads="1"/>
            </p:cNvSpPr>
            <p:nvPr/>
          </p:nvSpPr>
          <p:spPr bwMode="auto">
            <a:xfrm rot="-45972631">
              <a:off x="918" y="2871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1" name="Oval 93"/>
            <p:cNvSpPr>
              <a:spLocks noChangeArrowheads="1"/>
            </p:cNvSpPr>
            <p:nvPr/>
          </p:nvSpPr>
          <p:spPr bwMode="auto">
            <a:xfrm rot="-45972631">
              <a:off x="970" y="2870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2" name="Oval 94"/>
            <p:cNvSpPr>
              <a:spLocks noChangeArrowheads="1"/>
            </p:cNvSpPr>
            <p:nvPr/>
          </p:nvSpPr>
          <p:spPr bwMode="auto">
            <a:xfrm rot="-45972631">
              <a:off x="1023" y="287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3" name="Oval 95"/>
            <p:cNvSpPr>
              <a:spLocks noChangeArrowheads="1"/>
            </p:cNvSpPr>
            <p:nvPr/>
          </p:nvSpPr>
          <p:spPr bwMode="auto">
            <a:xfrm rot="-45972631">
              <a:off x="1075" y="2869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4" name="Oval 96"/>
            <p:cNvSpPr>
              <a:spLocks noChangeArrowheads="1"/>
            </p:cNvSpPr>
            <p:nvPr/>
          </p:nvSpPr>
          <p:spPr bwMode="auto">
            <a:xfrm rot="-45972631">
              <a:off x="1127" y="2869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5" name="Oval 97"/>
            <p:cNvSpPr>
              <a:spLocks noChangeArrowheads="1"/>
            </p:cNvSpPr>
            <p:nvPr/>
          </p:nvSpPr>
          <p:spPr bwMode="auto">
            <a:xfrm rot="-45972631">
              <a:off x="1179" y="286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6" name="Oval 98"/>
            <p:cNvSpPr>
              <a:spLocks noChangeArrowheads="1"/>
            </p:cNvSpPr>
            <p:nvPr/>
          </p:nvSpPr>
          <p:spPr bwMode="auto">
            <a:xfrm rot="-45972631">
              <a:off x="1230" y="2868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7" name="Oval 99"/>
            <p:cNvSpPr>
              <a:spLocks noChangeArrowheads="1"/>
            </p:cNvSpPr>
            <p:nvPr/>
          </p:nvSpPr>
          <p:spPr bwMode="auto">
            <a:xfrm rot="-45972631">
              <a:off x="1283" y="2867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8" name="Oval 100"/>
            <p:cNvSpPr>
              <a:spLocks noChangeArrowheads="1"/>
            </p:cNvSpPr>
            <p:nvPr/>
          </p:nvSpPr>
          <p:spPr bwMode="auto">
            <a:xfrm rot="-45972631">
              <a:off x="617" y="2809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29" name="Oval 101"/>
            <p:cNvSpPr>
              <a:spLocks noChangeArrowheads="1"/>
            </p:cNvSpPr>
            <p:nvPr/>
          </p:nvSpPr>
          <p:spPr bwMode="auto">
            <a:xfrm rot="-45972631">
              <a:off x="670" y="2809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0" name="Oval 102"/>
            <p:cNvSpPr>
              <a:spLocks noChangeArrowheads="1"/>
            </p:cNvSpPr>
            <p:nvPr/>
          </p:nvSpPr>
          <p:spPr bwMode="auto">
            <a:xfrm rot="-45972631">
              <a:off x="721" y="2808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1" name="Oval 103"/>
            <p:cNvSpPr>
              <a:spLocks noChangeArrowheads="1"/>
            </p:cNvSpPr>
            <p:nvPr/>
          </p:nvSpPr>
          <p:spPr bwMode="auto">
            <a:xfrm rot="-45972631">
              <a:off x="774" y="2807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2" name="Oval 104"/>
            <p:cNvSpPr>
              <a:spLocks noChangeArrowheads="1"/>
            </p:cNvSpPr>
            <p:nvPr/>
          </p:nvSpPr>
          <p:spPr bwMode="auto">
            <a:xfrm rot="-45972631">
              <a:off x="826" y="2808"/>
              <a:ext cx="54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3" name="Oval 105"/>
            <p:cNvSpPr>
              <a:spLocks noChangeArrowheads="1"/>
            </p:cNvSpPr>
            <p:nvPr/>
          </p:nvSpPr>
          <p:spPr bwMode="auto">
            <a:xfrm rot="-45972631">
              <a:off x="877" y="280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4" name="Oval 106"/>
            <p:cNvSpPr>
              <a:spLocks noChangeArrowheads="1"/>
            </p:cNvSpPr>
            <p:nvPr/>
          </p:nvSpPr>
          <p:spPr bwMode="auto">
            <a:xfrm rot="-45972631">
              <a:off x="930" y="2806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5" name="Oval 107"/>
            <p:cNvSpPr>
              <a:spLocks noChangeArrowheads="1"/>
            </p:cNvSpPr>
            <p:nvPr/>
          </p:nvSpPr>
          <p:spPr bwMode="auto">
            <a:xfrm rot="-45972631">
              <a:off x="981" y="2805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6" name="Oval 108"/>
            <p:cNvSpPr>
              <a:spLocks noChangeArrowheads="1"/>
            </p:cNvSpPr>
            <p:nvPr/>
          </p:nvSpPr>
          <p:spPr bwMode="auto">
            <a:xfrm rot="-45972631">
              <a:off x="1033" y="2805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7" name="Oval 109"/>
            <p:cNvSpPr>
              <a:spLocks noChangeArrowheads="1"/>
            </p:cNvSpPr>
            <p:nvPr/>
          </p:nvSpPr>
          <p:spPr bwMode="auto">
            <a:xfrm rot="-45972631">
              <a:off x="1086" y="2804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8" name="Oval 110"/>
            <p:cNvSpPr>
              <a:spLocks noChangeArrowheads="1"/>
            </p:cNvSpPr>
            <p:nvPr/>
          </p:nvSpPr>
          <p:spPr bwMode="auto">
            <a:xfrm rot="-45972631">
              <a:off x="1138" y="2804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39" name="Oval 111"/>
            <p:cNvSpPr>
              <a:spLocks noChangeArrowheads="1"/>
            </p:cNvSpPr>
            <p:nvPr/>
          </p:nvSpPr>
          <p:spPr bwMode="auto">
            <a:xfrm rot="-45972631">
              <a:off x="1189" y="2803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0" name="Oval 112"/>
            <p:cNvSpPr>
              <a:spLocks noChangeArrowheads="1"/>
            </p:cNvSpPr>
            <p:nvPr/>
          </p:nvSpPr>
          <p:spPr bwMode="auto">
            <a:xfrm rot="-45972631">
              <a:off x="1242" y="2803"/>
              <a:ext cx="54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1" name="Oval 113"/>
            <p:cNvSpPr>
              <a:spLocks noChangeArrowheads="1"/>
            </p:cNvSpPr>
            <p:nvPr/>
          </p:nvSpPr>
          <p:spPr bwMode="auto">
            <a:xfrm rot="-45972631">
              <a:off x="1293" y="2802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2" name="Oval 114"/>
            <p:cNvSpPr>
              <a:spLocks noChangeArrowheads="1"/>
            </p:cNvSpPr>
            <p:nvPr/>
          </p:nvSpPr>
          <p:spPr bwMode="auto">
            <a:xfrm rot="-45972631">
              <a:off x="1346" y="2801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3" name="Oval 115"/>
            <p:cNvSpPr>
              <a:spLocks noChangeArrowheads="1"/>
            </p:cNvSpPr>
            <p:nvPr/>
          </p:nvSpPr>
          <p:spPr bwMode="auto">
            <a:xfrm rot="-45972631">
              <a:off x="680" y="2743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4" name="Oval 116"/>
            <p:cNvSpPr>
              <a:spLocks noChangeArrowheads="1"/>
            </p:cNvSpPr>
            <p:nvPr/>
          </p:nvSpPr>
          <p:spPr bwMode="auto">
            <a:xfrm rot="-45972631">
              <a:off x="733" y="2743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5" name="Oval 117"/>
            <p:cNvSpPr>
              <a:spLocks noChangeArrowheads="1"/>
            </p:cNvSpPr>
            <p:nvPr/>
          </p:nvSpPr>
          <p:spPr bwMode="auto">
            <a:xfrm rot="-45972631">
              <a:off x="784" y="2742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6" name="Oval 118"/>
            <p:cNvSpPr>
              <a:spLocks noChangeArrowheads="1"/>
            </p:cNvSpPr>
            <p:nvPr/>
          </p:nvSpPr>
          <p:spPr bwMode="auto">
            <a:xfrm rot="-45972631">
              <a:off x="836" y="2742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7" name="Oval 119"/>
            <p:cNvSpPr>
              <a:spLocks noChangeArrowheads="1"/>
            </p:cNvSpPr>
            <p:nvPr/>
          </p:nvSpPr>
          <p:spPr bwMode="auto">
            <a:xfrm rot="-45972631">
              <a:off x="889" y="2742"/>
              <a:ext cx="54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8" name="Oval 120"/>
            <p:cNvSpPr>
              <a:spLocks noChangeArrowheads="1"/>
            </p:cNvSpPr>
            <p:nvPr/>
          </p:nvSpPr>
          <p:spPr bwMode="auto">
            <a:xfrm rot="-45972631">
              <a:off x="940" y="2741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49" name="Oval 121"/>
            <p:cNvSpPr>
              <a:spLocks noChangeArrowheads="1"/>
            </p:cNvSpPr>
            <p:nvPr/>
          </p:nvSpPr>
          <p:spPr bwMode="auto">
            <a:xfrm rot="-45972631">
              <a:off x="993" y="274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0" name="Oval 122"/>
            <p:cNvSpPr>
              <a:spLocks noChangeArrowheads="1"/>
            </p:cNvSpPr>
            <p:nvPr/>
          </p:nvSpPr>
          <p:spPr bwMode="auto">
            <a:xfrm rot="-45972631">
              <a:off x="1045" y="2740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1" name="Oval 123"/>
            <p:cNvSpPr>
              <a:spLocks noChangeArrowheads="1"/>
            </p:cNvSpPr>
            <p:nvPr/>
          </p:nvSpPr>
          <p:spPr bwMode="auto">
            <a:xfrm rot="-45972631">
              <a:off x="1096" y="2739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2" name="Oval 124"/>
            <p:cNvSpPr>
              <a:spLocks noChangeArrowheads="1"/>
            </p:cNvSpPr>
            <p:nvPr/>
          </p:nvSpPr>
          <p:spPr bwMode="auto">
            <a:xfrm rot="-45972631">
              <a:off x="1148" y="2738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3" name="Oval 125"/>
            <p:cNvSpPr>
              <a:spLocks noChangeArrowheads="1"/>
            </p:cNvSpPr>
            <p:nvPr/>
          </p:nvSpPr>
          <p:spPr bwMode="auto">
            <a:xfrm rot="-45972631">
              <a:off x="1201" y="2738"/>
              <a:ext cx="55" cy="5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4" name="Oval 126"/>
            <p:cNvSpPr>
              <a:spLocks noChangeArrowheads="1"/>
            </p:cNvSpPr>
            <p:nvPr/>
          </p:nvSpPr>
          <p:spPr bwMode="auto">
            <a:xfrm rot="-45972631">
              <a:off x="1252" y="2738"/>
              <a:ext cx="55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5" name="Oval 127"/>
            <p:cNvSpPr>
              <a:spLocks noChangeArrowheads="1"/>
            </p:cNvSpPr>
            <p:nvPr/>
          </p:nvSpPr>
          <p:spPr bwMode="auto">
            <a:xfrm rot="-45972631">
              <a:off x="1305" y="2737"/>
              <a:ext cx="54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6" name="Oval 128"/>
            <p:cNvSpPr>
              <a:spLocks noChangeArrowheads="1"/>
            </p:cNvSpPr>
            <p:nvPr/>
          </p:nvSpPr>
          <p:spPr bwMode="auto">
            <a:xfrm rot="-45972631">
              <a:off x="1356" y="273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457" name="Oval 129"/>
            <p:cNvSpPr>
              <a:spLocks noChangeArrowheads="1"/>
            </p:cNvSpPr>
            <p:nvPr/>
          </p:nvSpPr>
          <p:spPr bwMode="auto">
            <a:xfrm rot="-45972631">
              <a:off x="1408" y="2736"/>
              <a:ext cx="55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27458" name="Oval 130"/>
          <p:cNvSpPr>
            <a:spLocks noChangeArrowheads="1"/>
          </p:cNvSpPr>
          <p:nvPr/>
        </p:nvSpPr>
        <p:spPr bwMode="auto">
          <a:xfrm rot="-45972631">
            <a:off x="5455444" y="32964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59" name="Oval 131"/>
          <p:cNvSpPr>
            <a:spLocks noChangeArrowheads="1"/>
          </p:cNvSpPr>
          <p:nvPr/>
        </p:nvSpPr>
        <p:spPr bwMode="auto">
          <a:xfrm rot="-45972631">
            <a:off x="5537994" y="32964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0" name="Oval 132"/>
          <p:cNvSpPr>
            <a:spLocks noChangeArrowheads="1"/>
          </p:cNvSpPr>
          <p:nvPr/>
        </p:nvSpPr>
        <p:spPr bwMode="auto">
          <a:xfrm rot="-45972631">
            <a:off x="5619750" y="32972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1" name="Oval 133"/>
          <p:cNvSpPr>
            <a:spLocks noChangeArrowheads="1"/>
          </p:cNvSpPr>
          <p:nvPr/>
        </p:nvSpPr>
        <p:spPr bwMode="auto">
          <a:xfrm rot="-45972631">
            <a:off x="5703093" y="3294857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2" name="Oval 134"/>
          <p:cNvSpPr>
            <a:spLocks noChangeArrowheads="1"/>
          </p:cNvSpPr>
          <p:nvPr/>
        </p:nvSpPr>
        <p:spPr bwMode="auto">
          <a:xfrm rot="-45972631">
            <a:off x="5784850" y="3295650"/>
            <a:ext cx="87313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3" name="Oval 135"/>
          <p:cNvSpPr>
            <a:spLocks noChangeArrowheads="1"/>
          </p:cNvSpPr>
          <p:nvPr/>
        </p:nvSpPr>
        <p:spPr bwMode="auto">
          <a:xfrm rot="-45972631">
            <a:off x="5868987" y="32956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4" name="Oval 136"/>
          <p:cNvSpPr>
            <a:spLocks noChangeArrowheads="1"/>
          </p:cNvSpPr>
          <p:nvPr/>
        </p:nvSpPr>
        <p:spPr bwMode="auto">
          <a:xfrm rot="-45972631">
            <a:off x="5950743" y="32916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5" name="Oval 137"/>
          <p:cNvSpPr>
            <a:spLocks noChangeArrowheads="1"/>
          </p:cNvSpPr>
          <p:nvPr/>
        </p:nvSpPr>
        <p:spPr bwMode="auto">
          <a:xfrm rot="-45972631">
            <a:off x="6032500" y="32924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6" name="Oval 138"/>
          <p:cNvSpPr>
            <a:spLocks noChangeArrowheads="1"/>
          </p:cNvSpPr>
          <p:nvPr/>
        </p:nvSpPr>
        <p:spPr bwMode="auto">
          <a:xfrm rot="-45972631">
            <a:off x="6115050" y="3292476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7" name="Oval 139"/>
          <p:cNvSpPr>
            <a:spLocks noChangeArrowheads="1"/>
          </p:cNvSpPr>
          <p:nvPr/>
        </p:nvSpPr>
        <p:spPr bwMode="auto">
          <a:xfrm rot="-45972631">
            <a:off x="6196807" y="32900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8" name="Oval 140"/>
          <p:cNvSpPr>
            <a:spLocks noChangeArrowheads="1"/>
          </p:cNvSpPr>
          <p:nvPr/>
        </p:nvSpPr>
        <p:spPr bwMode="auto">
          <a:xfrm rot="-45972631">
            <a:off x="6280944" y="3291681"/>
            <a:ext cx="85725" cy="87313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69" name="Oval 141"/>
          <p:cNvSpPr>
            <a:spLocks noChangeArrowheads="1"/>
          </p:cNvSpPr>
          <p:nvPr/>
        </p:nvSpPr>
        <p:spPr bwMode="auto">
          <a:xfrm rot="-45972631">
            <a:off x="6363493" y="32885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0" name="Oval 142"/>
          <p:cNvSpPr>
            <a:spLocks noChangeArrowheads="1"/>
          </p:cNvSpPr>
          <p:nvPr/>
        </p:nvSpPr>
        <p:spPr bwMode="auto">
          <a:xfrm rot="-45972631">
            <a:off x="6446044" y="32869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1" name="Oval 143"/>
          <p:cNvSpPr>
            <a:spLocks noChangeArrowheads="1"/>
          </p:cNvSpPr>
          <p:nvPr/>
        </p:nvSpPr>
        <p:spPr bwMode="auto">
          <a:xfrm rot="-45972631">
            <a:off x="6527800" y="328771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2" name="Oval 144"/>
          <p:cNvSpPr>
            <a:spLocks noChangeArrowheads="1"/>
          </p:cNvSpPr>
          <p:nvPr/>
        </p:nvSpPr>
        <p:spPr bwMode="auto">
          <a:xfrm rot="-45972631">
            <a:off x="6611143" y="328533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3" name="Oval 145"/>
          <p:cNvSpPr>
            <a:spLocks noChangeArrowheads="1"/>
          </p:cNvSpPr>
          <p:nvPr/>
        </p:nvSpPr>
        <p:spPr bwMode="auto">
          <a:xfrm rot="-45972631">
            <a:off x="5754687" y="29860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4" name="Oval 146"/>
          <p:cNvSpPr>
            <a:spLocks noChangeArrowheads="1"/>
          </p:cNvSpPr>
          <p:nvPr/>
        </p:nvSpPr>
        <p:spPr bwMode="auto">
          <a:xfrm rot="-45972631">
            <a:off x="5838031" y="29837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5" name="Oval 147"/>
          <p:cNvSpPr>
            <a:spLocks noChangeArrowheads="1"/>
          </p:cNvSpPr>
          <p:nvPr/>
        </p:nvSpPr>
        <p:spPr bwMode="auto">
          <a:xfrm rot="-45972631">
            <a:off x="5918993" y="29837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6" name="Oval 148"/>
          <p:cNvSpPr>
            <a:spLocks noChangeArrowheads="1"/>
          </p:cNvSpPr>
          <p:nvPr/>
        </p:nvSpPr>
        <p:spPr bwMode="auto">
          <a:xfrm rot="-45972631">
            <a:off x="6002337" y="29829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7" name="Oval 149"/>
          <p:cNvSpPr>
            <a:spLocks noChangeArrowheads="1"/>
          </p:cNvSpPr>
          <p:nvPr/>
        </p:nvSpPr>
        <p:spPr bwMode="auto">
          <a:xfrm rot="-45972631">
            <a:off x="6084888" y="2982913"/>
            <a:ext cx="87312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8" name="Oval 150"/>
          <p:cNvSpPr>
            <a:spLocks noChangeArrowheads="1"/>
          </p:cNvSpPr>
          <p:nvPr/>
        </p:nvSpPr>
        <p:spPr bwMode="auto">
          <a:xfrm rot="-45972631">
            <a:off x="6167437" y="29813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79" name="Oval 151"/>
          <p:cNvSpPr>
            <a:spLocks noChangeArrowheads="1"/>
          </p:cNvSpPr>
          <p:nvPr/>
        </p:nvSpPr>
        <p:spPr bwMode="auto">
          <a:xfrm rot="-45972631">
            <a:off x="6249987" y="29813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0" name="Oval 152"/>
          <p:cNvSpPr>
            <a:spLocks noChangeArrowheads="1"/>
          </p:cNvSpPr>
          <p:nvPr/>
        </p:nvSpPr>
        <p:spPr bwMode="auto">
          <a:xfrm rot="-45972631">
            <a:off x="6331744" y="29789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1" name="Oval 153"/>
          <p:cNvSpPr>
            <a:spLocks noChangeArrowheads="1"/>
          </p:cNvSpPr>
          <p:nvPr/>
        </p:nvSpPr>
        <p:spPr bwMode="auto">
          <a:xfrm rot="-45972631">
            <a:off x="6415087" y="2979738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2" name="Oval 154"/>
          <p:cNvSpPr>
            <a:spLocks noChangeArrowheads="1"/>
          </p:cNvSpPr>
          <p:nvPr/>
        </p:nvSpPr>
        <p:spPr bwMode="auto">
          <a:xfrm rot="-45972631">
            <a:off x="6496844" y="29757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3" name="Oval 155"/>
          <p:cNvSpPr>
            <a:spLocks noChangeArrowheads="1"/>
          </p:cNvSpPr>
          <p:nvPr/>
        </p:nvSpPr>
        <p:spPr bwMode="auto">
          <a:xfrm rot="-45972631">
            <a:off x="6580187" y="2978151"/>
            <a:ext cx="87313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4" name="Oval 156"/>
          <p:cNvSpPr>
            <a:spLocks noChangeArrowheads="1"/>
          </p:cNvSpPr>
          <p:nvPr/>
        </p:nvSpPr>
        <p:spPr bwMode="auto">
          <a:xfrm rot="-45972631">
            <a:off x="6662737" y="297656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5" name="Oval 157"/>
          <p:cNvSpPr>
            <a:spLocks noChangeArrowheads="1"/>
          </p:cNvSpPr>
          <p:nvPr/>
        </p:nvSpPr>
        <p:spPr bwMode="auto">
          <a:xfrm rot="-45972631">
            <a:off x="6746081" y="29741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6" name="Oval 158"/>
          <p:cNvSpPr>
            <a:spLocks noChangeArrowheads="1"/>
          </p:cNvSpPr>
          <p:nvPr/>
        </p:nvSpPr>
        <p:spPr bwMode="auto">
          <a:xfrm rot="-45972631">
            <a:off x="6827043" y="29741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7" name="Oval 159"/>
          <p:cNvSpPr>
            <a:spLocks noChangeArrowheads="1"/>
          </p:cNvSpPr>
          <p:nvPr/>
        </p:nvSpPr>
        <p:spPr bwMode="auto">
          <a:xfrm rot="-45972631">
            <a:off x="6910387" y="29749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8" name="Oval 160"/>
          <p:cNvSpPr>
            <a:spLocks noChangeArrowheads="1"/>
          </p:cNvSpPr>
          <p:nvPr/>
        </p:nvSpPr>
        <p:spPr bwMode="auto">
          <a:xfrm rot="-45972631">
            <a:off x="5654675" y="30908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89" name="Oval 161"/>
          <p:cNvSpPr>
            <a:spLocks noChangeArrowheads="1"/>
          </p:cNvSpPr>
          <p:nvPr/>
        </p:nvSpPr>
        <p:spPr bwMode="auto">
          <a:xfrm rot="-45972631">
            <a:off x="5738018" y="30884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0" name="Oval 162"/>
          <p:cNvSpPr>
            <a:spLocks noChangeArrowheads="1"/>
          </p:cNvSpPr>
          <p:nvPr/>
        </p:nvSpPr>
        <p:spPr bwMode="auto">
          <a:xfrm rot="-45972631">
            <a:off x="5819775" y="30876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1" name="Oval 163"/>
          <p:cNvSpPr>
            <a:spLocks noChangeArrowheads="1"/>
          </p:cNvSpPr>
          <p:nvPr/>
        </p:nvSpPr>
        <p:spPr bwMode="auto">
          <a:xfrm rot="-45972631">
            <a:off x="5902325" y="3087688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2" name="Oval 164"/>
          <p:cNvSpPr>
            <a:spLocks noChangeArrowheads="1"/>
          </p:cNvSpPr>
          <p:nvPr/>
        </p:nvSpPr>
        <p:spPr bwMode="auto">
          <a:xfrm rot="-45972631">
            <a:off x="5984876" y="3087687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3" name="Oval 165"/>
          <p:cNvSpPr>
            <a:spLocks noChangeArrowheads="1"/>
          </p:cNvSpPr>
          <p:nvPr/>
        </p:nvSpPr>
        <p:spPr bwMode="auto">
          <a:xfrm rot="-45972631">
            <a:off x="6067425" y="30861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4" name="Oval 166"/>
          <p:cNvSpPr>
            <a:spLocks noChangeArrowheads="1"/>
          </p:cNvSpPr>
          <p:nvPr/>
        </p:nvSpPr>
        <p:spPr bwMode="auto">
          <a:xfrm rot="-45972631">
            <a:off x="6150769" y="30837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5" name="Oval 167"/>
          <p:cNvSpPr>
            <a:spLocks noChangeArrowheads="1"/>
          </p:cNvSpPr>
          <p:nvPr/>
        </p:nvSpPr>
        <p:spPr bwMode="auto">
          <a:xfrm rot="-45972631">
            <a:off x="6231732" y="308371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6" name="Oval 168"/>
          <p:cNvSpPr>
            <a:spLocks noChangeArrowheads="1"/>
          </p:cNvSpPr>
          <p:nvPr/>
        </p:nvSpPr>
        <p:spPr bwMode="auto">
          <a:xfrm rot="-45972631">
            <a:off x="6315075" y="30829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7" name="Oval 169"/>
          <p:cNvSpPr>
            <a:spLocks noChangeArrowheads="1"/>
          </p:cNvSpPr>
          <p:nvPr/>
        </p:nvSpPr>
        <p:spPr bwMode="auto">
          <a:xfrm rot="-45972631">
            <a:off x="6396832" y="30805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8" name="Oval 170"/>
          <p:cNvSpPr>
            <a:spLocks noChangeArrowheads="1"/>
          </p:cNvSpPr>
          <p:nvPr/>
        </p:nvSpPr>
        <p:spPr bwMode="auto">
          <a:xfrm rot="-45972631">
            <a:off x="6480176" y="3081337"/>
            <a:ext cx="87312" cy="87313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499" name="Oval 171"/>
          <p:cNvSpPr>
            <a:spLocks noChangeArrowheads="1"/>
          </p:cNvSpPr>
          <p:nvPr/>
        </p:nvSpPr>
        <p:spPr bwMode="auto">
          <a:xfrm rot="-45972631">
            <a:off x="6562725" y="30813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0" name="Oval 172"/>
          <p:cNvSpPr>
            <a:spLocks noChangeArrowheads="1"/>
          </p:cNvSpPr>
          <p:nvPr/>
        </p:nvSpPr>
        <p:spPr bwMode="auto">
          <a:xfrm rot="-45972631">
            <a:off x="6646068" y="30789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1" name="Oval 173"/>
          <p:cNvSpPr>
            <a:spLocks noChangeArrowheads="1"/>
          </p:cNvSpPr>
          <p:nvPr/>
        </p:nvSpPr>
        <p:spPr bwMode="auto">
          <a:xfrm rot="-45972631">
            <a:off x="6727825" y="30797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2" name="Oval 174"/>
          <p:cNvSpPr>
            <a:spLocks noChangeArrowheads="1"/>
          </p:cNvSpPr>
          <p:nvPr/>
        </p:nvSpPr>
        <p:spPr bwMode="auto">
          <a:xfrm rot="-45972631">
            <a:off x="6810375" y="307816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3" name="Oval 175"/>
          <p:cNvSpPr>
            <a:spLocks noChangeArrowheads="1"/>
          </p:cNvSpPr>
          <p:nvPr/>
        </p:nvSpPr>
        <p:spPr bwMode="auto">
          <a:xfrm rot="-45972631">
            <a:off x="5554662" y="31956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4" name="Oval 176"/>
          <p:cNvSpPr>
            <a:spLocks noChangeArrowheads="1"/>
          </p:cNvSpPr>
          <p:nvPr/>
        </p:nvSpPr>
        <p:spPr bwMode="auto">
          <a:xfrm rot="-45972631">
            <a:off x="5638007" y="31916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5" name="Oval 177"/>
          <p:cNvSpPr>
            <a:spLocks noChangeArrowheads="1"/>
          </p:cNvSpPr>
          <p:nvPr/>
        </p:nvSpPr>
        <p:spPr bwMode="auto">
          <a:xfrm rot="-45972631">
            <a:off x="5719762" y="31924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6" name="Oval 178"/>
          <p:cNvSpPr>
            <a:spLocks noChangeArrowheads="1"/>
          </p:cNvSpPr>
          <p:nvPr/>
        </p:nvSpPr>
        <p:spPr bwMode="auto">
          <a:xfrm rot="-45972631">
            <a:off x="5803106" y="31900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7" name="Oval 179"/>
          <p:cNvSpPr>
            <a:spLocks noChangeArrowheads="1"/>
          </p:cNvSpPr>
          <p:nvPr/>
        </p:nvSpPr>
        <p:spPr bwMode="auto">
          <a:xfrm rot="-45972631">
            <a:off x="5884862" y="3190876"/>
            <a:ext cx="87313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8" name="Oval 180"/>
          <p:cNvSpPr>
            <a:spLocks noChangeArrowheads="1"/>
          </p:cNvSpPr>
          <p:nvPr/>
        </p:nvSpPr>
        <p:spPr bwMode="auto">
          <a:xfrm rot="-45972631">
            <a:off x="5967412" y="31908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09" name="Oval 181"/>
          <p:cNvSpPr>
            <a:spLocks noChangeArrowheads="1"/>
          </p:cNvSpPr>
          <p:nvPr/>
        </p:nvSpPr>
        <p:spPr bwMode="auto">
          <a:xfrm rot="-45972631">
            <a:off x="6050757" y="31884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0" name="Oval 182"/>
          <p:cNvSpPr>
            <a:spLocks noChangeArrowheads="1"/>
          </p:cNvSpPr>
          <p:nvPr/>
        </p:nvSpPr>
        <p:spPr bwMode="auto">
          <a:xfrm rot="-45972631">
            <a:off x="6131718" y="31869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1" name="Oval 183"/>
          <p:cNvSpPr>
            <a:spLocks noChangeArrowheads="1"/>
          </p:cNvSpPr>
          <p:nvPr/>
        </p:nvSpPr>
        <p:spPr bwMode="auto">
          <a:xfrm rot="-45972631">
            <a:off x="6215062" y="31877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2" name="Oval 184"/>
          <p:cNvSpPr>
            <a:spLocks noChangeArrowheads="1"/>
          </p:cNvSpPr>
          <p:nvPr/>
        </p:nvSpPr>
        <p:spPr bwMode="auto">
          <a:xfrm rot="-45972631">
            <a:off x="6296819" y="31853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3" name="Oval 185"/>
          <p:cNvSpPr>
            <a:spLocks noChangeArrowheads="1"/>
          </p:cNvSpPr>
          <p:nvPr/>
        </p:nvSpPr>
        <p:spPr bwMode="auto">
          <a:xfrm rot="-45972631">
            <a:off x="6380956" y="3186907"/>
            <a:ext cx="85725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4" name="Oval 186"/>
          <p:cNvSpPr>
            <a:spLocks noChangeArrowheads="1"/>
          </p:cNvSpPr>
          <p:nvPr/>
        </p:nvSpPr>
        <p:spPr bwMode="auto">
          <a:xfrm rot="-45972631">
            <a:off x="6462712" y="31861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5" name="Oval 187"/>
          <p:cNvSpPr>
            <a:spLocks noChangeArrowheads="1"/>
          </p:cNvSpPr>
          <p:nvPr/>
        </p:nvSpPr>
        <p:spPr bwMode="auto">
          <a:xfrm rot="-45972631">
            <a:off x="6546056" y="31837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6" name="Oval 188"/>
          <p:cNvSpPr>
            <a:spLocks noChangeArrowheads="1"/>
          </p:cNvSpPr>
          <p:nvPr/>
        </p:nvSpPr>
        <p:spPr bwMode="auto">
          <a:xfrm rot="-45972631">
            <a:off x="6627812" y="31829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7" name="Oval 189"/>
          <p:cNvSpPr>
            <a:spLocks noChangeArrowheads="1"/>
          </p:cNvSpPr>
          <p:nvPr/>
        </p:nvSpPr>
        <p:spPr bwMode="auto">
          <a:xfrm rot="-45972631">
            <a:off x="6711156" y="31805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8" name="Oval 190"/>
          <p:cNvSpPr>
            <a:spLocks noChangeArrowheads="1"/>
          </p:cNvSpPr>
          <p:nvPr/>
        </p:nvSpPr>
        <p:spPr bwMode="auto">
          <a:xfrm rot="-45972631">
            <a:off x="5854700" y="288131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19" name="Oval 191"/>
          <p:cNvSpPr>
            <a:spLocks noChangeArrowheads="1"/>
          </p:cNvSpPr>
          <p:nvPr/>
        </p:nvSpPr>
        <p:spPr bwMode="auto">
          <a:xfrm rot="-45972631">
            <a:off x="5936456" y="28789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0" name="Oval 192"/>
          <p:cNvSpPr>
            <a:spLocks noChangeArrowheads="1"/>
          </p:cNvSpPr>
          <p:nvPr/>
        </p:nvSpPr>
        <p:spPr bwMode="auto">
          <a:xfrm rot="-45972631">
            <a:off x="6019006" y="28789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1" name="Oval 193"/>
          <p:cNvSpPr>
            <a:spLocks noChangeArrowheads="1"/>
          </p:cNvSpPr>
          <p:nvPr/>
        </p:nvSpPr>
        <p:spPr bwMode="auto">
          <a:xfrm rot="-45972631">
            <a:off x="6102350" y="28797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2" name="Oval 194"/>
          <p:cNvSpPr>
            <a:spLocks noChangeArrowheads="1"/>
          </p:cNvSpPr>
          <p:nvPr/>
        </p:nvSpPr>
        <p:spPr bwMode="auto">
          <a:xfrm rot="-45972631">
            <a:off x="6184901" y="2878137"/>
            <a:ext cx="87312" cy="87313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3" name="Oval 195"/>
          <p:cNvSpPr>
            <a:spLocks noChangeArrowheads="1"/>
          </p:cNvSpPr>
          <p:nvPr/>
        </p:nvSpPr>
        <p:spPr bwMode="auto">
          <a:xfrm rot="-45972631">
            <a:off x="6266657" y="28773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4" name="Oval 196"/>
          <p:cNvSpPr>
            <a:spLocks noChangeArrowheads="1"/>
          </p:cNvSpPr>
          <p:nvPr/>
        </p:nvSpPr>
        <p:spPr bwMode="auto">
          <a:xfrm rot="-45972631">
            <a:off x="6350000" y="28765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5" name="Oval 197"/>
          <p:cNvSpPr>
            <a:spLocks noChangeArrowheads="1"/>
          </p:cNvSpPr>
          <p:nvPr/>
        </p:nvSpPr>
        <p:spPr bwMode="auto">
          <a:xfrm rot="-45972631">
            <a:off x="6431757" y="28741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6" name="Oval 198"/>
          <p:cNvSpPr>
            <a:spLocks noChangeArrowheads="1"/>
          </p:cNvSpPr>
          <p:nvPr/>
        </p:nvSpPr>
        <p:spPr bwMode="auto">
          <a:xfrm rot="-45972631">
            <a:off x="6515100" y="28749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7" name="Oval 199"/>
          <p:cNvSpPr>
            <a:spLocks noChangeArrowheads="1"/>
          </p:cNvSpPr>
          <p:nvPr/>
        </p:nvSpPr>
        <p:spPr bwMode="auto">
          <a:xfrm rot="-45972631">
            <a:off x="6597650" y="28749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8" name="Oval 200"/>
          <p:cNvSpPr>
            <a:spLocks noChangeArrowheads="1"/>
          </p:cNvSpPr>
          <p:nvPr/>
        </p:nvSpPr>
        <p:spPr bwMode="auto">
          <a:xfrm rot="-45972631">
            <a:off x="6680200" y="2873375"/>
            <a:ext cx="87313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29" name="Oval 201"/>
          <p:cNvSpPr>
            <a:spLocks noChangeArrowheads="1"/>
          </p:cNvSpPr>
          <p:nvPr/>
        </p:nvSpPr>
        <p:spPr bwMode="auto">
          <a:xfrm rot="-45972631">
            <a:off x="6762750" y="28733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0" name="Oval 202"/>
          <p:cNvSpPr>
            <a:spLocks noChangeArrowheads="1"/>
          </p:cNvSpPr>
          <p:nvPr/>
        </p:nvSpPr>
        <p:spPr bwMode="auto">
          <a:xfrm rot="-45972631">
            <a:off x="6846094" y="287099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1" name="Oval 203"/>
          <p:cNvSpPr>
            <a:spLocks noChangeArrowheads="1"/>
          </p:cNvSpPr>
          <p:nvPr/>
        </p:nvSpPr>
        <p:spPr bwMode="auto">
          <a:xfrm rot="-45972631">
            <a:off x="6927056" y="28694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2" name="Oval 204"/>
          <p:cNvSpPr>
            <a:spLocks noChangeArrowheads="1"/>
          </p:cNvSpPr>
          <p:nvPr/>
        </p:nvSpPr>
        <p:spPr bwMode="auto">
          <a:xfrm rot="-45972631">
            <a:off x="7010400" y="28702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3" name="Oval 205"/>
          <p:cNvSpPr>
            <a:spLocks noChangeArrowheads="1"/>
          </p:cNvSpPr>
          <p:nvPr/>
        </p:nvSpPr>
        <p:spPr bwMode="auto">
          <a:xfrm rot="-45972631">
            <a:off x="5954712" y="2778126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4" name="Oval 206"/>
          <p:cNvSpPr>
            <a:spLocks noChangeArrowheads="1"/>
          </p:cNvSpPr>
          <p:nvPr/>
        </p:nvSpPr>
        <p:spPr bwMode="auto">
          <a:xfrm rot="-45972631">
            <a:off x="6037262" y="27765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5" name="Oval 207"/>
          <p:cNvSpPr>
            <a:spLocks noChangeArrowheads="1"/>
          </p:cNvSpPr>
          <p:nvPr/>
        </p:nvSpPr>
        <p:spPr bwMode="auto">
          <a:xfrm rot="-45972631">
            <a:off x="6119018" y="27741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6" name="Oval 208"/>
          <p:cNvSpPr>
            <a:spLocks noChangeArrowheads="1"/>
          </p:cNvSpPr>
          <p:nvPr/>
        </p:nvSpPr>
        <p:spPr bwMode="auto">
          <a:xfrm rot="-45972631">
            <a:off x="6202362" y="27749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7" name="Oval 209"/>
          <p:cNvSpPr>
            <a:spLocks noChangeArrowheads="1"/>
          </p:cNvSpPr>
          <p:nvPr/>
        </p:nvSpPr>
        <p:spPr bwMode="auto">
          <a:xfrm rot="-45972631">
            <a:off x="6284913" y="2773363"/>
            <a:ext cx="87312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8" name="Oval 210"/>
          <p:cNvSpPr>
            <a:spLocks noChangeArrowheads="1"/>
          </p:cNvSpPr>
          <p:nvPr/>
        </p:nvSpPr>
        <p:spPr bwMode="auto">
          <a:xfrm rot="-45972631">
            <a:off x="6366669" y="27725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39" name="Oval 211"/>
          <p:cNvSpPr>
            <a:spLocks noChangeArrowheads="1"/>
          </p:cNvSpPr>
          <p:nvPr/>
        </p:nvSpPr>
        <p:spPr bwMode="auto">
          <a:xfrm rot="-45972631">
            <a:off x="6450012" y="27733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0" name="Oval 212"/>
          <p:cNvSpPr>
            <a:spLocks noChangeArrowheads="1"/>
          </p:cNvSpPr>
          <p:nvPr/>
        </p:nvSpPr>
        <p:spPr bwMode="auto">
          <a:xfrm rot="-45972631">
            <a:off x="6531768" y="27709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1" name="Oval 213"/>
          <p:cNvSpPr>
            <a:spLocks noChangeArrowheads="1"/>
          </p:cNvSpPr>
          <p:nvPr/>
        </p:nvSpPr>
        <p:spPr bwMode="auto">
          <a:xfrm rot="-45972631">
            <a:off x="6614319" y="276939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2" name="Oval 214"/>
          <p:cNvSpPr>
            <a:spLocks noChangeArrowheads="1"/>
          </p:cNvSpPr>
          <p:nvPr/>
        </p:nvSpPr>
        <p:spPr bwMode="auto">
          <a:xfrm rot="-45972631">
            <a:off x="6697662" y="27701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3" name="Oval 215"/>
          <p:cNvSpPr>
            <a:spLocks noChangeArrowheads="1"/>
          </p:cNvSpPr>
          <p:nvPr/>
        </p:nvSpPr>
        <p:spPr bwMode="auto">
          <a:xfrm rot="-45972631">
            <a:off x="6780212" y="2768601"/>
            <a:ext cx="87313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4" name="Oval 216"/>
          <p:cNvSpPr>
            <a:spLocks noChangeArrowheads="1"/>
          </p:cNvSpPr>
          <p:nvPr/>
        </p:nvSpPr>
        <p:spPr bwMode="auto">
          <a:xfrm rot="-45972631">
            <a:off x="6862762" y="27686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5" name="Oval 217"/>
          <p:cNvSpPr>
            <a:spLocks noChangeArrowheads="1"/>
          </p:cNvSpPr>
          <p:nvPr/>
        </p:nvSpPr>
        <p:spPr bwMode="auto">
          <a:xfrm rot="-45972631">
            <a:off x="6945312" y="27686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6" name="Oval 218"/>
          <p:cNvSpPr>
            <a:spLocks noChangeArrowheads="1"/>
          </p:cNvSpPr>
          <p:nvPr/>
        </p:nvSpPr>
        <p:spPr bwMode="auto">
          <a:xfrm rot="-45972631">
            <a:off x="7027069" y="276621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7" name="Oval 219"/>
          <p:cNvSpPr>
            <a:spLocks noChangeArrowheads="1"/>
          </p:cNvSpPr>
          <p:nvPr/>
        </p:nvSpPr>
        <p:spPr bwMode="auto">
          <a:xfrm rot="-45972631">
            <a:off x="7110412" y="27654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8" name="Oval 220"/>
          <p:cNvSpPr>
            <a:spLocks noChangeArrowheads="1"/>
          </p:cNvSpPr>
          <p:nvPr/>
        </p:nvSpPr>
        <p:spPr bwMode="auto">
          <a:xfrm rot="-45972631">
            <a:off x="6053931" y="26725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49" name="Oval 221"/>
          <p:cNvSpPr>
            <a:spLocks noChangeArrowheads="1"/>
          </p:cNvSpPr>
          <p:nvPr/>
        </p:nvSpPr>
        <p:spPr bwMode="auto">
          <a:xfrm rot="-45972631">
            <a:off x="6137275" y="26733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0" name="Oval 222"/>
          <p:cNvSpPr>
            <a:spLocks noChangeArrowheads="1"/>
          </p:cNvSpPr>
          <p:nvPr/>
        </p:nvSpPr>
        <p:spPr bwMode="auto">
          <a:xfrm rot="-45972631">
            <a:off x="6219032" y="26709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1" name="Oval 223"/>
          <p:cNvSpPr>
            <a:spLocks noChangeArrowheads="1"/>
          </p:cNvSpPr>
          <p:nvPr/>
        </p:nvSpPr>
        <p:spPr bwMode="auto">
          <a:xfrm rot="-45972631">
            <a:off x="6302375" y="26701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2" name="Oval 224"/>
          <p:cNvSpPr>
            <a:spLocks noChangeArrowheads="1"/>
          </p:cNvSpPr>
          <p:nvPr/>
        </p:nvSpPr>
        <p:spPr bwMode="auto">
          <a:xfrm rot="-45972631">
            <a:off x="6384131" y="2672557"/>
            <a:ext cx="85725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3" name="Oval 225"/>
          <p:cNvSpPr>
            <a:spLocks noChangeArrowheads="1"/>
          </p:cNvSpPr>
          <p:nvPr/>
        </p:nvSpPr>
        <p:spPr bwMode="auto">
          <a:xfrm rot="-45972631">
            <a:off x="6466682" y="266779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4" name="Oval 226"/>
          <p:cNvSpPr>
            <a:spLocks noChangeArrowheads="1"/>
          </p:cNvSpPr>
          <p:nvPr/>
        </p:nvSpPr>
        <p:spPr bwMode="auto">
          <a:xfrm rot="-45972631">
            <a:off x="6550025" y="26685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5" name="Oval 227"/>
          <p:cNvSpPr>
            <a:spLocks noChangeArrowheads="1"/>
          </p:cNvSpPr>
          <p:nvPr/>
        </p:nvSpPr>
        <p:spPr bwMode="auto">
          <a:xfrm rot="-45972631">
            <a:off x="6631781" y="26662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6" name="Oval 228"/>
          <p:cNvSpPr>
            <a:spLocks noChangeArrowheads="1"/>
          </p:cNvSpPr>
          <p:nvPr/>
        </p:nvSpPr>
        <p:spPr bwMode="auto">
          <a:xfrm rot="-45972631">
            <a:off x="6714331" y="26662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7" name="Oval 229"/>
          <p:cNvSpPr>
            <a:spLocks noChangeArrowheads="1"/>
          </p:cNvSpPr>
          <p:nvPr/>
        </p:nvSpPr>
        <p:spPr bwMode="auto">
          <a:xfrm rot="-45972631">
            <a:off x="6797675" y="26654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8" name="Oval 230"/>
          <p:cNvSpPr>
            <a:spLocks noChangeArrowheads="1"/>
          </p:cNvSpPr>
          <p:nvPr/>
        </p:nvSpPr>
        <p:spPr bwMode="auto">
          <a:xfrm rot="-45972631">
            <a:off x="6880226" y="2665412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59" name="Oval 231"/>
          <p:cNvSpPr>
            <a:spLocks noChangeArrowheads="1"/>
          </p:cNvSpPr>
          <p:nvPr/>
        </p:nvSpPr>
        <p:spPr bwMode="auto">
          <a:xfrm rot="-45972631">
            <a:off x="6961981" y="26630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0" name="Oval 232"/>
          <p:cNvSpPr>
            <a:spLocks noChangeArrowheads="1"/>
          </p:cNvSpPr>
          <p:nvPr/>
        </p:nvSpPr>
        <p:spPr bwMode="auto">
          <a:xfrm rot="-45972631">
            <a:off x="7045325" y="26638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1" name="Oval 233"/>
          <p:cNvSpPr>
            <a:spLocks noChangeArrowheads="1"/>
          </p:cNvSpPr>
          <p:nvPr/>
        </p:nvSpPr>
        <p:spPr bwMode="auto">
          <a:xfrm rot="-45972631">
            <a:off x="7127082" y="26614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2" name="Oval 234"/>
          <p:cNvSpPr>
            <a:spLocks noChangeArrowheads="1"/>
          </p:cNvSpPr>
          <p:nvPr/>
        </p:nvSpPr>
        <p:spPr bwMode="auto">
          <a:xfrm rot="-45972631">
            <a:off x="7210425" y="26606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3" name="Oval 235"/>
          <p:cNvSpPr>
            <a:spLocks noChangeArrowheads="1"/>
          </p:cNvSpPr>
          <p:nvPr/>
        </p:nvSpPr>
        <p:spPr bwMode="auto">
          <a:xfrm rot="-45972631">
            <a:off x="6153943" y="256778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4" name="Oval 236"/>
          <p:cNvSpPr>
            <a:spLocks noChangeArrowheads="1"/>
          </p:cNvSpPr>
          <p:nvPr/>
        </p:nvSpPr>
        <p:spPr bwMode="auto">
          <a:xfrm rot="-45972631">
            <a:off x="6237287" y="25685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5" name="Oval 237"/>
          <p:cNvSpPr>
            <a:spLocks noChangeArrowheads="1"/>
          </p:cNvSpPr>
          <p:nvPr/>
        </p:nvSpPr>
        <p:spPr bwMode="auto">
          <a:xfrm rot="-45972631">
            <a:off x="6319044" y="25661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6" name="Oval 238"/>
          <p:cNvSpPr>
            <a:spLocks noChangeArrowheads="1"/>
          </p:cNvSpPr>
          <p:nvPr/>
        </p:nvSpPr>
        <p:spPr bwMode="auto">
          <a:xfrm rot="-45972631">
            <a:off x="6401594" y="25661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7" name="Oval 239"/>
          <p:cNvSpPr>
            <a:spLocks noChangeArrowheads="1"/>
          </p:cNvSpPr>
          <p:nvPr/>
        </p:nvSpPr>
        <p:spPr bwMode="auto">
          <a:xfrm rot="-45972631">
            <a:off x="6484144" y="2567781"/>
            <a:ext cx="85725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8" name="Oval 240"/>
          <p:cNvSpPr>
            <a:spLocks noChangeArrowheads="1"/>
          </p:cNvSpPr>
          <p:nvPr/>
        </p:nvSpPr>
        <p:spPr bwMode="auto">
          <a:xfrm rot="-45972631">
            <a:off x="6566693" y="25646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69" name="Oval 241"/>
          <p:cNvSpPr>
            <a:spLocks noChangeArrowheads="1"/>
          </p:cNvSpPr>
          <p:nvPr/>
        </p:nvSpPr>
        <p:spPr bwMode="auto">
          <a:xfrm rot="-45972631">
            <a:off x="6650037" y="256381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0" name="Oval 242"/>
          <p:cNvSpPr>
            <a:spLocks noChangeArrowheads="1"/>
          </p:cNvSpPr>
          <p:nvPr/>
        </p:nvSpPr>
        <p:spPr bwMode="auto">
          <a:xfrm rot="-45972631">
            <a:off x="6732587" y="25638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1" name="Oval 243"/>
          <p:cNvSpPr>
            <a:spLocks noChangeArrowheads="1"/>
          </p:cNvSpPr>
          <p:nvPr/>
        </p:nvSpPr>
        <p:spPr bwMode="auto">
          <a:xfrm rot="-45972631">
            <a:off x="6814343" y="25614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2" name="Oval 244"/>
          <p:cNvSpPr>
            <a:spLocks noChangeArrowheads="1"/>
          </p:cNvSpPr>
          <p:nvPr/>
        </p:nvSpPr>
        <p:spPr bwMode="auto">
          <a:xfrm rot="-45972631">
            <a:off x="6896100" y="25606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3" name="Oval 245"/>
          <p:cNvSpPr>
            <a:spLocks noChangeArrowheads="1"/>
          </p:cNvSpPr>
          <p:nvPr/>
        </p:nvSpPr>
        <p:spPr bwMode="auto">
          <a:xfrm rot="-45972631">
            <a:off x="6980238" y="2560638"/>
            <a:ext cx="87312" cy="8731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4" name="Oval 246"/>
          <p:cNvSpPr>
            <a:spLocks noChangeArrowheads="1"/>
          </p:cNvSpPr>
          <p:nvPr/>
        </p:nvSpPr>
        <p:spPr bwMode="auto">
          <a:xfrm rot="-45972631">
            <a:off x="7061994" y="25598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5" name="Oval 247"/>
          <p:cNvSpPr>
            <a:spLocks noChangeArrowheads="1"/>
          </p:cNvSpPr>
          <p:nvPr/>
        </p:nvSpPr>
        <p:spPr bwMode="auto">
          <a:xfrm rot="-45972631">
            <a:off x="7145337" y="2559051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6" name="Oval 248"/>
          <p:cNvSpPr>
            <a:spLocks noChangeArrowheads="1"/>
          </p:cNvSpPr>
          <p:nvPr/>
        </p:nvSpPr>
        <p:spPr bwMode="auto">
          <a:xfrm rot="-45972631">
            <a:off x="7227094" y="25566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7" name="Oval 249"/>
          <p:cNvSpPr>
            <a:spLocks noChangeArrowheads="1"/>
          </p:cNvSpPr>
          <p:nvPr/>
        </p:nvSpPr>
        <p:spPr bwMode="auto">
          <a:xfrm rot="-45972631">
            <a:off x="7309644" y="255666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8" name="Oval 250"/>
          <p:cNvSpPr>
            <a:spLocks noChangeArrowheads="1"/>
          </p:cNvSpPr>
          <p:nvPr/>
        </p:nvSpPr>
        <p:spPr bwMode="auto">
          <a:xfrm rot="-45972631">
            <a:off x="3321844" y="32964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79" name="Oval 251"/>
          <p:cNvSpPr>
            <a:spLocks noChangeArrowheads="1"/>
          </p:cNvSpPr>
          <p:nvPr/>
        </p:nvSpPr>
        <p:spPr bwMode="auto">
          <a:xfrm rot="-45972631">
            <a:off x="3404394" y="3296444"/>
            <a:ext cx="87312" cy="88900"/>
          </a:xfrm>
          <a:prstGeom prst="ellips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0" name="Oval 252"/>
          <p:cNvSpPr>
            <a:spLocks noChangeArrowheads="1"/>
          </p:cNvSpPr>
          <p:nvPr/>
        </p:nvSpPr>
        <p:spPr bwMode="auto">
          <a:xfrm rot="-45972631">
            <a:off x="3486150" y="32972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1" name="Oval 253"/>
          <p:cNvSpPr>
            <a:spLocks noChangeArrowheads="1"/>
          </p:cNvSpPr>
          <p:nvPr/>
        </p:nvSpPr>
        <p:spPr bwMode="auto">
          <a:xfrm rot="-45972631">
            <a:off x="3569493" y="3294857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2" name="Oval 254"/>
          <p:cNvSpPr>
            <a:spLocks noChangeArrowheads="1"/>
          </p:cNvSpPr>
          <p:nvPr/>
        </p:nvSpPr>
        <p:spPr bwMode="auto">
          <a:xfrm rot="-45972631">
            <a:off x="3651250" y="3295650"/>
            <a:ext cx="87313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3" name="Oval 255"/>
          <p:cNvSpPr>
            <a:spLocks noChangeArrowheads="1"/>
          </p:cNvSpPr>
          <p:nvPr/>
        </p:nvSpPr>
        <p:spPr bwMode="auto">
          <a:xfrm rot="-45972631">
            <a:off x="3735387" y="32956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4" name="Oval 256"/>
          <p:cNvSpPr>
            <a:spLocks noChangeArrowheads="1"/>
          </p:cNvSpPr>
          <p:nvPr/>
        </p:nvSpPr>
        <p:spPr bwMode="auto">
          <a:xfrm rot="-45972631">
            <a:off x="3817143" y="32916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5" name="Oval 257"/>
          <p:cNvSpPr>
            <a:spLocks noChangeArrowheads="1"/>
          </p:cNvSpPr>
          <p:nvPr/>
        </p:nvSpPr>
        <p:spPr bwMode="auto">
          <a:xfrm rot="-45972631">
            <a:off x="3898900" y="32924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6" name="Oval 258"/>
          <p:cNvSpPr>
            <a:spLocks noChangeArrowheads="1"/>
          </p:cNvSpPr>
          <p:nvPr/>
        </p:nvSpPr>
        <p:spPr bwMode="auto">
          <a:xfrm rot="-45972631">
            <a:off x="3981450" y="3292476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7" name="Oval 259"/>
          <p:cNvSpPr>
            <a:spLocks noChangeArrowheads="1"/>
          </p:cNvSpPr>
          <p:nvPr/>
        </p:nvSpPr>
        <p:spPr bwMode="auto">
          <a:xfrm rot="-45972631">
            <a:off x="4063207" y="32900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8" name="Oval 260"/>
          <p:cNvSpPr>
            <a:spLocks noChangeArrowheads="1"/>
          </p:cNvSpPr>
          <p:nvPr/>
        </p:nvSpPr>
        <p:spPr bwMode="auto">
          <a:xfrm rot="-45972631">
            <a:off x="4147344" y="3291681"/>
            <a:ext cx="85725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89" name="Oval 261"/>
          <p:cNvSpPr>
            <a:spLocks noChangeArrowheads="1"/>
          </p:cNvSpPr>
          <p:nvPr/>
        </p:nvSpPr>
        <p:spPr bwMode="auto">
          <a:xfrm rot="-45972631">
            <a:off x="4229893" y="32885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0" name="Oval 262"/>
          <p:cNvSpPr>
            <a:spLocks noChangeArrowheads="1"/>
          </p:cNvSpPr>
          <p:nvPr/>
        </p:nvSpPr>
        <p:spPr bwMode="auto">
          <a:xfrm rot="-45972631">
            <a:off x="4312444" y="32869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1" name="Oval 263"/>
          <p:cNvSpPr>
            <a:spLocks noChangeArrowheads="1"/>
          </p:cNvSpPr>
          <p:nvPr/>
        </p:nvSpPr>
        <p:spPr bwMode="auto">
          <a:xfrm rot="-45972631">
            <a:off x="4394200" y="3287713"/>
            <a:ext cx="85725" cy="88900"/>
          </a:xfrm>
          <a:prstGeom prst="ellips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2" name="Oval 264"/>
          <p:cNvSpPr>
            <a:spLocks noChangeArrowheads="1"/>
          </p:cNvSpPr>
          <p:nvPr/>
        </p:nvSpPr>
        <p:spPr bwMode="auto">
          <a:xfrm rot="-45972631">
            <a:off x="4477543" y="32853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3" name="Oval 265"/>
          <p:cNvSpPr>
            <a:spLocks noChangeArrowheads="1"/>
          </p:cNvSpPr>
          <p:nvPr/>
        </p:nvSpPr>
        <p:spPr bwMode="auto">
          <a:xfrm rot="-45972631">
            <a:off x="3621087" y="29860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4" name="Oval 266"/>
          <p:cNvSpPr>
            <a:spLocks noChangeArrowheads="1"/>
          </p:cNvSpPr>
          <p:nvPr/>
        </p:nvSpPr>
        <p:spPr bwMode="auto">
          <a:xfrm rot="-45972631">
            <a:off x="3704431" y="2983707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5" name="Oval 267"/>
          <p:cNvSpPr>
            <a:spLocks noChangeArrowheads="1"/>
          </p:cNvSpPr>
          <p:nvPr/>
        </p:nvSpPr>
        <p:spPr bwMode="auto">
          <a:xfrm rot="-45972631">
            <a:off x="3785393" y="29837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6" name="Oval 268"/>
          <p:cNvSpPr>
            <a:spLocks noChangeArrowheads="1"/>
          </p:cNvSpPr>
          <p:nvPr/>
        </p:nvSpPr>
        <p:spPr bwMode="auto">
          <a:xfrm rot="-45972631">
            <a:off x="3868737" y="29829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7" name="Oval 269"/>
          <p:cNvSpPr>
            <a:spLocks noChangeArrowheads="1"/>
          </p:cNvSpPr>
          <p:nvPr/>
        </p:nvSpPr>
        <p:spPr bwMode="auto">
          <a:xfrm rot="-45972631">
            <a:off x="3951288" y="2982913"/>
            <a:ext cx="87312" cy="8731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8" name="Oval 270"/>
          <p:cNvSpPr>
            <a:spLocks noChangeArrowheads="1"/>
          </p:cNvSpPr>
          <p:nvPr/>
        </p:nvSpPr>
        <p:spPr bwMode="auto">
          <a:xfrm rot="-45972631">
            <a:off x="4033837" y="29813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599" name="Oval 271"/>
          <p:cNvSpPr>
            <a:spLocks noChangeArrowheads="1"/>
          </p:cNvSpPr>
          <p:nvPr/>
        </p:nvSpPr>
        <p:spPr bwMode="auto">
          <a:xfrm rot="-45972631">
            <a:off x="4116387" y="29813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0" name="Oval 272"/>
          <p:cNvSpPr>
            <a:spLocks noChangeArrowheads="1"/>
          </p:cNvSpPr>
          <p:nvPr/>
        </p:nvSpPr>
        <p:spPr bwMode="auto">
          <a:xfrm rot="-45972631">
            <a:off x="4198144" y="29789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1" name="Oval 273"/>
          <p:cNvSpPr>
            <a:spLocks noChangeArrowheads="1"/>
          </p:cNvSpPr>
          <p:nvPr/>
        </p:nvSpPr>
        <p:spPr bwMode="auto">
          <a:xfrm rot="-45972631">
            <a:off x="4281487" y="29797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2" name="Oval 274"/>
          <p:cNvSpPr>
            <a:spLocks noChangeArrowheads="1"/>
          </p:cNvSpPr>
          <p:nvPr/>
        </p:nvSpPr>
        <p:spPr bwMode="auto">
          <a:xfrm rot="-45972631">
            <a:off x="4363244" y="29757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3" name="Oval 275"/>
          <p:cNvSpPr>
            <a:spLocks noChangeArrowheads="1"/>
          </p:cNvSpPr>
          <p:nvPr/>
        </p:nvSpPr>
        <p:spPr bwMode="auto">
          <a:xfrm rot="-45972631">
            <a:off x="4446587" y="2978151"/>
            <a:ext cx="87313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4" name="Oval 276"/>
          <p:cNvSpPr>
            <a:spLocks noChangeArrowheads="1"/>
          </p:cNvSpPr>
          <p:nvPr/>
        </p:nvSpPr>
        <p:spPr bwMode="auto">
          <a:xfrm rot="-45972631">
            <a:off x="4529137" y="29765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5" name="Oval 277"/>
          <p:cNvSpPr>
            <a:spLocks noChangeArrowheads="1"/>
          </p:cNvSpPr>
          <p:nvPr/>
        </p:nvSpPr>
        <p:spPr bwMode="auto">
          <a:xfrm rot="-45972631">
            <a:off x="4612481" y="29741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6" name="Oval 278"/>
          <p:cNvSpPr>
            <a:spLocks noChangeArrowheads="1"/>
          </p:cNvSpPr>
          <p:nvPr/>
        </p:nvSpPr>
        <p:spPr bwMode="auto">
          <a:xfrm rot="-45972631">
            <a:off x="4693443" y="29741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7" name="Oval 279"/>
          <p:cNvSpPr>
            <a:spLocks noChangeArrowheads="1"/>
          </p:cNvSpPr>
          <p:nvPr/>
        </p:nvSpPr>
        <p:spPr bwMode="auto">
          <a:xfrm rot="-45972631">
            <a:off x="4776787" y="29749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8" name="Oval 280"/>
          <p:cNvSpPr>
            <a:spLocks noChangeArrowheads="1"/>
          </p:cNvSpPr>
          <p:nvPr/>
        </p:nvSpPr>
        <p:spPr bwMode="auto">
          <a:xfrm rot="-45972631">
            <a:off x="3521075" y="30908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09" name="Oval 281"/>
          <p:cNvSpPr>
            <a:spLocks noChangeArrowheads="1"/>
          </p:cNvSpPr>
          <p:nvPr/>
        </p:nvSpPr>
        <p:spPr bwMode="auto">
          <a:xfrm rot="-45972631">
            <a:off x="3604418" y="308848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0" name="Oval 282"/>
          <p:cNvSpPr>
            <a:spLocks noChangeArrowheads="1"/>
          </p:cNvSpPr>
          <p:nvPr/>
        </p:nvSpPr>
        <p:spPr bwMode="auto">
          <a:xfrm rot="-45972631">
            <a:off x="3686175" y="30876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1" name="Oval 283"/>
          <p:cNvSpPr>
            <a:spLocks noChangeArrowheads="1"/>
          </p:cNvSpPr>
          <p:nvPr/>
        </p:nvSpPr>
        <p:spPr bwMode="auto">
          <a:xfrm rot="-45972631">
            <a:off x="3768725" y="3087688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2" name="Oval 284"/>
          <p:cNvSpPr>
            <a:spLocks noChangeArrowheads="1"/>
          </p:cNvSpPr>
          <p:nvPr/>
        </p:nvSpPr>
        <p:spPr bwMode="auto">
          <a:xfrm rot="-45972631">
            <a:off x="3851276" y="3087687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3" name="Oval 285"/>
          <p:cNvSpPr>
            <a:spLocks noChangeArrowheads="1"/>
          </p:cNvSpPr>
          <p:nvPr/>
        </p:nvSpPr>
        <p:spPr bwMode="auto">
          <a:xfrm rot="-45972631">
            <a:off x="3933825" y="30861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4" name="Oval 286"/>
          <p:cNvSpPr>
            <a:spLocks noChangeArrowheads="1"/>
          </p:cNvSpPr>
          <p:nvPr/>
        </p:nvSpPr>
        <p:spPr bwMode="auto">
          <a:xfrm rot="-45972631">
            <a:off x="4017169" y="30837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5" name="Oval 287"/>
          <p:cNvSpPr>
            <a:spLocks noChangeArrowheads="1"/>
          </p:cNvSpPr>
          <p:nvPr/>
        </p:nvSpPr>
        <p:spPr bwMode="auto">
          <a:xfrm rot="-45972631">
            <a:off x="4098132" y="308371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6" name="Oval 288"/>
          <p:cNvSpPr>
            <a:spLocks noChangeArrowheads="1"/>
          </p:cNvSpPr>
          <p:nvPr/>
        </p:nvSpPr>
        <p:spPr bwMode="auto">
          <a:xfrm rot="-45972631">
            <a:off x="4181475" y="30829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7" name="Oval 289"/>
          <p:cNvSpPr>
            <a:spLocks noChangeArrowheads="1"/>
          </p:cNvSpPr>
          <p:nvPr/>
        </p:nvSpPr>
        <p:spPr bwMode="auto">
          <a:xfrm rot="-45972631">
            <a:off x="4263232" y="30805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8" name="Oval 290"/>
          <p:cNvSpPr>
            <a:spLocks noChangeArrowheads="1"/>
          </p:cNvSpPr>
          <p:nvPr/>
        </p:nvSpPr>
        <p:spPr bwMode="auto">
          <a:xfrm rot="-45972631">
            <a:off x="4346576" y="3081337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19" name="Oval 291"/>
          <p:cNvSpPr>
            <a:spLocks noChangeArrowheads="1"/>
          </p:cNvSpPr>
          <p:nvPr/>
        </p:nvSpPr>
        <p:spPr bwMode="auto">
          <a:xfrm rot="-45972631">
            <a:off x="4429125" y="30813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0" name="Oval 292"/>
          <p:cNvSpPr>
            <a:spLocks noChangeArrowheads="1"/>
          </p:cNvSpPr>
          <p:nvPr/>
        </p:nvSpPr>
        <p:spPr bwMode="auto">
          <a:xfrm rot="-45972631">
            <a:off x="4512468" y="30789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1" name="Oval 293"/>
          <p:cNvSpPr>
            <a:spLocks noChangeArrowheads="1"/>
          </p:cNvSpPr>
          <p:nvPr/>
        </p:nvSpPr>
        <p:spPr bwMode="auto">
          <a:xfrm rot="-45972631">
            <a:off x="4594225" y="3079751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2" name="Oval 294"/>
          <p:cNvSpPr>
            <a:spLocks noChangeArrowheads="1"/>
          </p:cNvSpPr>
          <p:nvPr/>
        </p:nvSpPr>
        <p:spPr bwMode="auto">
          <a:xfrm rot="-45972631">
            <a:off x="4676775" y="30781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3" name="Oval 295"/>
          <p:cNvSpPr>
            <a:spLocks noChangeArrowheads="1"/>
          </p:cNvSpPr>
          <p:nvPr/>
        </p:nvSpPr>
        <p:spPr bwMode="auto">
          <a:xfrm rot="-45972631">
            <a:off x="3421062" y="31956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4" name="Oval 296"/>
          <p:cNvSpPr>
            <a:spLocks noChangeArrowheads="1"/>
          </p:cNvSpPr>
          <p:nvPr/>
        </p:nvSpPr>
        <p:spPr bwMode="auto">
          <a:xfrm rot="-45972631">
            <a:off x="3504407" y="31916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5" name="Oval 297"/>
          <p:cNvSpPr>
            <a:spLocks noChangeArrowheads="1"/>
          </p:cNvSpPr>
          <p:nvPr/>
        </p:nvSpPr>
        <p:spPr bwMode="auto">
          <a:xfrm rot="-45972631">
            <a:off x="3586162" y="31924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6" name="Oval 298"/>
          <p:cNvSpPr>
            <a:spLocks noChangeArrowheads="1"/>
          </p:cNvSpPr>
          <p:nvPr/>
        </p:nvSpPr>
        <p:spPr bwMode="auto">
          <a:xfrm rot="-45972631">
            <a:off x="3669506" y="31900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7" name="Oval 299"/>
          <p:cNvSpPr>
            <a:spLocks noChangeArrowheads="1"/>
          </p:cNvSpPr>
          <p:nvPr/>
        </p:nvSpPr>
        <p:spPr bwMode="auto">
          <a:xfrm rot="-45972631">
            <a:off x="3751262" y="3190876"/>
            <a:ext cx="87313" cy="8731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8" name="Oval 300"/>
          <p:cNvSpPr>
            <a:spLocks noChangeArrowheads="1"/>
          </p:cNvSpPr>
          <p:nvPr/>
        </p:nvSpPr>
        <p:spPr bwMode="auto">
          <a:xfrm rot="-45972631">
            <a:off x="3833812" y="31908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29" name="Oval 301"/>
          <p:cNvSpPr>
            <a:spLocks noChangeArrowheads="1"/>
          </p:cNvSpPr>
          <p:nvPr/>
        </p:nvSpPr>
        <p:spPr bwMode="auto">
          <a:xfrm rot="-45972631">
            <a:off x="3917157" y="31884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0" name="Oval 302"/>
          <p:cNvSpPr>
            <a:spLocks noChangeArrowheads="1"/>
          </p:cNvSpPr>
          <p:nvPr/>
        </p:nvSpPr>
        <p:spPr bwMode="auto">
          <a:xfrm rot="-45972631">
            <a:off x="3998118" y="31869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1" name="Oval 303"/>
          <p:cNvSpPr>
            <a:spLocks noChangeArrowheads="1"/>
          </p:cNvSpPr>
          <p:nvPr/>
        </p:nvSpPr>
        <p:spPr bwMode="auto">
          <a:xfrm rot="-45972631">
            <a:off x="4081462" y="31877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2" name="Oval 304"/>
          <p:cNvSpPr>
            <a:spLocks noChangeArrowheads="1"/>
          </p:cNvSpPr>
          <p:nvPr/>
        </p:nvSpPr>
        <p:spPr bwMode="auto">
          <a:xfrm rot="-45972631">
            <a:off x="4163219" y="318531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3" name="Oval 305"/>
          <p:cNvSpPr>
            <a:spLocks noChangeArrowheads="1"/>
          </p:cNvSpPr>
          <p:nvPr/>
        </p:nvSpPr>
        <p:spPr bwMode="auto">
          <a:xfrm rot="-45972631">
            <a:off x="4247356" y="3186907"/>
            <a:ext cx="85725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4" name="Oval 306"/>
          <p:cNvSpPr>
            <a:spLocks noChangeArrowheads="1"/>
          </p:cNvSpPr>
          <p:nvPr/>
        </p:nvSpPr>
        <p:spPr bwMode="auto">
          <a:xfrm rot="-45972631">
            <a:off x="4329112" y="31861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5" name="Oval 307"/>
          <p:cNvSpPr>
            <a:spLocks noChangeArrowheads="1"/>
          </p:cNvSpPr>
          <p:nvPr/>
        </p:nvSpPr>
        <p:spPr bwMode="auto">
          <a:xfrm rot="-45972631">
            <a:off x="4412456" y="318373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6" name="Oval 308"/>
          <p:cNvSpPr>
            <a:spLocks noChangeArrowheads="1"/>
          </p:cNvSpPr>
          <p:nvPr/>
        </p:nvSpPr>
        <p:spPr bwMode="auto">
          <a:xfrm rot="-45972631">
            <a:off x="4494212" y="31829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7" name="Oval 309"/>
          <p:cNvSpPr>
            <a:spLocks noChangeArrowheads="1"/>
          </p:cNvSpPr>
          <p:nvPr/>
        </p:nvSpPr>
        <p:spPr bwMode="auto">
          <a:xfrm rot="-45972631">
            <a:off x="4577556" y="31805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8" name="Oval 310"/>
          <p:cNvSpPr>
            <a:spLocks noChangeArrowheads="1"/>
          </p:cNvSpPr>
          <p:nvPr/>
        </p:nvSpPr>
        <p:spPr bwMode="auto">
          <a:xfrm rot="-45972631">
            <a:off x="3721100" y="28813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39" name="Oval 311"/>
          <p:cNvSpPr>
            <a:spLocks noChangeArrowheads="1"/>
          </p:cNvSpPr>
          <p:nvPr/>
        </p:nvSpPr>
        <p:spPr bwMode="auto">
          <a:xfrm rot="-45972631">
            <a:off x="3802856" y="28789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0" name="Oval 312"/>
          <p:cNvSpPr>
            <a:spLocks noChangeArrowheads="1"/>
          </p:cNvSpPr>
          <p:nvPr/>
        </p:nvSpPr>
        <p:spPr bwMode="auto">
          <a:xfrm rot="-45972631">
            <a:off x="3885406" y="287893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1" name="Oval 313"/>
          <p:cNvSpPr>
            <a:spLocks noChangeArrowheads="1"/>
          </p:cNvSpPr>
          <p:nvPr/>
        </p:nvSpPr>
        <p:spPr bwMode="auto">
          <a:xfrm rot="-45972631">
            <a:off x="3968750" y="28797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2" name="Oval 314"/>
          <p:cNvSpPr>
            <a:spLocks noChangeArrowheads="1"/>
          </p:cNvSpPr>
          <p:nvPr/>
        </p:nvSpPr>
        <p:spPr bwMode="auto">
          <a:xfrm rot="-45972631">
            <a:off x="4051301" y="2878137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3" name="Oval 315"/>
          <p:cNvSpPr>
            <a:spLocks noChangeArrowheads="1"/>
          </p:cNvSpPr>
          <p:nvPr/>
        </p:nvSpPr>
        <p:spPr bwMode="auto">
          <a:xfrm rot="-45972631">
            <a:off x="4133057" y="28773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4" name="Oval 316"/>
          <p:cNvSpPr>
            <a:spLocks noChangeArrowheads="1"/>
          </p:cNvSpPr>
          <p:nvPr/>
        </p:nvSpPr>
        <p:spPr bwMode="auto">
          <a:xfrm rot="-45972631">
            <a:off x="4216400" y="2876551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5" name="Oval 317"/>
          <p:cNvSpPr>
            <a:spLocks noChangeArrowheads="1"/>
          </p:cNvSpPr>
          <p:nvPr/>
        </p:nvSpPr>
        <p:spPr bwMode="auto">
          <a:xfrm rot="-45972631">
            <a:off x="4298157" y="28741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6" name="Oval 318"/>
          <p:cNvSpPr>
            <a:spLocks noChangeArrowheads="1"/>
          </p:cNvSpPr>
          <p:nvPr/>
        </p:nvSpPr>
        <p:spPr bwMode="auto">
          <a:xfrm rot="-45972631">
            <a:off x="4381500" y="2874963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7" name="Oval 319"/>
          <p:cNvSpPr>
            <a:spLocks noChangeArrowheads="1"/>
          </p:cNvSpPr>
          <p:nvPr/>
        </p:nvSpPr>
        <p:spPr bwMode="auto">
          <a:xfrm rot="-45972631">
            <a:off x="4464050" y="28749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8" name="Oval 320"/>
          <p:cNvSpPr>
            <a:spLocks noChangeArrowheads="1"/>
          </p:cNvSpPr>
          <p:nvPr/>
        </p:nvSpPr>
        <p:spPr bwMode="auto">
          <a:xfrm rot="-45972631">
            <a:off x="4546600" y="2873375"/>
            <a:ext cx="87313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49" name="Oval 321"/>
          <p:cNvSpPr>
            <a:spLocks noChangeArrowheads="1"/>
          </p:cNvSpPr>
          <p:nvPr/>
        </p:nvSpPr>
        <p:spPr bwMode="auto">
          <a:xfrm rot="-45972631">
            <a:off x="4629150" y="2873376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0" name="Oval 322"/>
          <p:cNvSpPr>
            <a:spLocks noChangeArrowheads="1"/>
          </p:cNvSpPr>
          <p:nvPr/>
        </p:nvSpPr>
        <p:spPr bwMode="auto">
          <a:xfrm rot="-45972631">
            <a:off x="4712494" y="28709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1" name="Oval 323"/>
          <p:cNvSpPr>
            <a:spLocks noChangeArrowheads="1"/>
          </p:cNvSpPr>
          <p:nvPr/>
        </p:nvSpPr>
        <p:spPr bwMode="auto">
          <a:xfrm rot="-45972631">
            <a:off x="4793456" y="28694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2" name="Oval 324"/>
          <p:cNvSpPr>
            <a:spLocks noChangeArrowheads="1"/>
          </p:cNvSpPr>
          <p:nvPr/>
        </p:nvSpPr>
        <p:spPr bwMode="auto">
          <a:xfrm rot="-45972631">
            <a:off x="4876800" y="28702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3" name="Oval 325"/>
          <p:cNvSpPr>
            <a:spLocks noChangeArrowheads="1"/>
          </p:cNvSpPr>
          <p:nvPr/>
        </p:nvSpPr>
        <p:spPr bwMode="auto">
          <a:xfrm rot="-45972631">
            <a:off x="3821112" y="27781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4" name="Oval 326"/>
          <p:cNvSpPr>
            <a:spLocks noChangeArrowheads="1"/>
          </p:cNvSpPr>
          <p:nvPr/>
        </p:nvSpPr>
        <p:spPr bwMode="auto">
          <a:xfrm rot="-45972631">
            <a:off x="3903662" y="27765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5" name="Oval 327"/>
          <p:cNvSpPr>
            <a:spLocks noChangeArrowheads="1"/>
          </p:cNvSpPr>
          <p:nvPr/>
        </p:nvSpPr>
        <p:spPr bwMode="auto">
          <a:xfrm rot="-45972631">
            <a:off x="3985418" y="2774157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6" name="Oval 328"/>
          <p:cNvSpPr>
            <a:spLocks noChangeArrowheads="1"/>
          </p:cNvSpPr>
          <p:nvPr/>
        </p:nvSpPr>
        <p:spPr bwMode="auto">
          <a:xfrm rot="-45972631">
            <a:off x="4068762" y="27749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7" name="Oval 329"/>
          <p:cNvSpPr>
            <a:spLocks noChangeArrowheads="1"/>
          </p:cNvSpPr>
          <p:nvPr/>
        </p:nvSpPr>
        <p:spPr bwMode="auto">
          <a:xfrm rot="-45972631">
            <a:off x="4151313" y="2773363"/>
            <a:ext cx="87312" cy="8731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8" name="Oval 330"/>
          <p:cNvSpPr>
            <a:spLocks noChangeArrowheads="1"/>
          </p:cNvSpPr>
          <p:nvPr/>
        </p:nvSpPr>
        <p:spPr bwMode="auto">
          <a:xfrm rot="-45972631">
            <a:off x="4233069" y="27725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59" name="Oval 331"/>
          <p:cNvSpPr>
            <a:spLocks noChangeArrowheads="1"/>
          </p:cNvSpPr>
          <p:nvPr/>
        </p:nvSpPr>
        <p:spPr bwMode="auto">
          <a:xfrm rot="-45972631">
            <a:off x="4316412" y="277336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0" name="Oval 332"/>
          <p:cNvSpPr>
            <a:spLocks noChangeArrowheads="1"/>
          </p:cNvSpPr>
          <p:nvPr/>
        </p:nvSpPr>
        <p:spPr bwMode="auto">
          <a:xfrm rot="-45972631">
            <a:off x="4398168" y="27709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1" name="Oval 333"/>
          <p:cNvSpPr>
            <a:spLocks noChangeArrowheads="1"/>
          </p:cNvSpPr>
          <p:nvPr/>
        </p:nvSpPr>
        <p:spPr bwMode="auto">
          <a:xfrm rot="-45972631">
            <a:off x="4480719" y="27693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2" name="Oval 334"/>
          <p:cNvSpPr>
            <a:spLocks noChangeArrowheads="1"/>
          </p:cNvSpPr>
          <p:nvPr/>
        </p:nvSpPr>
        <p:spPr bwMode="auto">
          <a:xfrm rot="-45972631">
            <a:off x="4564062" y="27701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3" name="Oval 335"/>
          <p:cNvSpPr>
            <a:spLocks noChangeArrowheads="1"/>
          </p:cNvSpPr>
          <p:nvPr/>
        </p:nvSpPr>
        <p:spPr bwMode="auto">
          <a:xfrm rot="-45972631">
            <a:off x="4646612" y="2768601"/>
            <a:ext cx="87313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4" name="Oval 336"/>
          <p:cNvSpPr>
            <a:spLocks noChangeArrowheads="1"/>
          </p:cNvSpPr>
          <p:nvPr/>
        </p:nvSpPr>
        <p:spPr bwMode="auto">
          <a:xfrm rot="-45972631">
            <a:off x="4729162" y="2768601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5" name="Oval 337"/>
          <p:cNvSpPr>
            <a:spLocks noChangeArrowheads="1"/>
          </p:cNvSpPr>
          <p:nvPr/>
        </p:nvSpPr>
        <p:spPr bwMode="auto">
          <a:xfrm rot="-45972631">
            <a:off x="4811712" y="276860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6" name="Oval 338"/>
          <p:cNvSpPr>
            <a:spLocks noChangeArrowheads="1"/>
          </p:cNvSpPr>
          <p:nvPr/>
        </p:nvSpPr>
        <p:spPr bwMode="auto">
          <a:xfrm rot="-45972631">
            <a:off x="4893469" y="276621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7" name="Oval 339"/>
          <p:cNvSpPr>
            <a:spLocks noChangeArrowheads="1"/>
          </p:cNvSpPr>
          <p:nvPr/>
        </p:nvSpPr>
        <p:spPr bwMode="auto">
          <a:xfrm rot="-45972631">
            <a:off x="4976812" y="276542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8" name="Oval 340"/>
          <p:cNvSpPr>
            <a:spLocks noChangeArrowheads="1"/>
          </p:cNvSpPr>
          <p:nvPr/>
        </p:nvSpPr>
        <p:spPr bwMode="auto">
          <a:xfrm rot="-45972631">
            <a:off x="3920331" y="267255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69" name="Oval 341"/>
          <p:cNvSpPr>
            <a:spLocks noChangeArrowheads="1"/>
          </p:cNvSpPr>
          <p:nvPr/>
        </p:nvSpPr>
        <p:spPr bwMode="auto">
          <a:xfrm rot="-45972631">
            <a:off x="4003675" y="26733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0" name="Oval 342"/>
          <p:cNvSpPr>
            <a:spLocks noChangeArrowheads="1"/>
          </p:cNvSpPr>
          <p:nvPr/>
        </p:nvSpPr>
        <p:spPr bwMode="auto">
          <a:xfrm rot="-45972631">
            <a:off x="4085432" y="2670969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1" name="Oval 343"/>
          <p:cNvSpPr>
            <a:spLocks noChangeArrowheads="1"/>
          </p:cNvSpPr>
          <p:nvPr/>
        </p:nvSpPr>
        <p:spPr bwMode="auto">
          <a:xfrm rot="-45972631">
            <a:off x="4168775" y="26701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2" name="Oval 344"/>
          <p:cNvSpPr>
            <a:spLocks noChangeArrowheads="1"/>
          </p:cNvSpPr>
          <p:nvPr/>
        </p:nvSpPr>
        <p:spPr bwMode="auto">
          <a:xfrm rot="-45972631">
            <a:off x="4250531" y="2672557"/>
            <a:ext cx="85725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3" name="Oval 345"/>
          <p:cNvSpPr>
            <a:spLocks noChangeArrowheads="1"/>
          </p:cNvSpPr>
          <p:nvPr/>
        </p:nvSpPr>
        <p:spPr bwMode="auto">
          <a:xfrm rot="-45972631">
            <a:off x="4333082" y="266779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4" name="Oval 346"/>
          <p:cNvSpPr>
            <a:spLocks noChangeArrowheads="1"/>
          </p:cNvSpPr>
          <p:nvPr/>
        </p:nvSpPr>
        <p:spPr bwMode="auto">
          <a:xfrm rot="-45972631">
            <a:off x="4416425" y="266858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5" name="Oval 347"/>
          <p:cNvSpPr>
            <a:spLocks noChangeArrowheads="1"/>
          </p:cNvSpPr>
          <p:nvPr/>
        </p:nvSpPr>
        <p:spPr bwMode="auto">
          <a:xfrm rot="-45972631">
            <a:off x="4498181" y="2666207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6" name="Oval 348"/>
          <p:cNvSpPr>
            <a:spLocks noChangeArrowheads="1"/>
          </p:cNvSpPr>
          <p:nvPr/>
        </p:nvSpPr>
        <p:spPr bwMode="auto">
          <a:xfrm rot="-45972631">
            <a:off x="4580731" y="26662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7" name="Oval 349"/>
          <p:cNvSpPr>
            <a:spLocks noChangeArrowheads="1"/>
          </p:cNvSpPr>
          <p:nvPr/>
        </p:nvSpPr>
        <p:spPr bwMode="auto">
          <a:xfrm rot="-45972631">
            <a:off x="4664075" y="26654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8" name="Oval 350"/>
          <p:cNvSpPr>
            <a:spLocks noChangeArrowheads="1"/>
          </p:cNvSpPr>
          <p:nvPr/>
        </p:nvSpPr>
        <p:spPr bwMode="auto">
          <a:xfrm rot="-45972631">
            <a:off x="4746626" y="2665412"/>
            <a:ext cx="87312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79" name="Oval 351"/>
          <p:cNvSpPr>
            <a:spLocks noChangeArrowheads="1"/>
          </p:cNvSpPr>
          <p:nvPr/>
        </p:nvSpPr>
        <p:spPr bwMode="auto">
          <a:xfrm rot="-45972631">
            <a:off x="4828381" y="266303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0" name="Oval 352"/>
          <p:cNvSpPr>
            <a:spLocks noChangeArrowheads="1"/>
          </p:cNvSpPr>
          <p:nvPr/>
        </p:nvSpPr>
        <p:spPr bwMode="auto">
          <a:xfrm rot="-45972631">
            <a:off x="4911725" y="2663826"/>
            <a:ext cx="85725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1" name="Oval 353"/>
          <p:cNvSpPr>
            <a:spLocks noChangeArrowheads="1"/>
          </p:cNvSpPr>
          <p:nvPr/>
        </p:nvSpPr>
        <p:spPr bwMode="auto">
          <a:xfrm rot="-45972631">
            <a:off x="4993482" y="2661444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2" name="Oval 354"/>
          <p:cNvSpPr>
            <a:spLocks noChangeArrowheads="1"/>
          </p:cNvSpPr>
          <p:nvPr/>
        </p:nvSpPr>
        <p:spPr bwMode="auto">
          <a:xfrm rot="-45972631">
            <a:off x="5076825" y="26606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3" name="Oval 355"/>
          <p:cNvSpPr>
            <a:spLocks noChangeArrowheads="1"/>
          </p:cNvSpPr>
          <p:nvPr/>
        </p:nvSpPr>
        <p:spPr bwMode="auto">
          <a:xfrm rot="-45972631">
            <a:off x="4020343" y="2567782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4" name="Oval 356"/>
          <p:cNvSpPr>
            <a:spLocks noChangeArrowheads="1"/>
          </p:cNvSpPr>
          <p:nvPr/>
        </p:nvSpPr>
        <p:spPr bwMode="auto">
          <a:xfrm rot="-45972631">
            <a:off x="4103687" y="2568576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5" name="Oval 357"/>
          <p:cNvSpPr>
            <a:spLocks noChangeArrowheads="1"/>
          </p:cNvSpPr>
          <p:nvPr/>
        </p:nvSpPr>
        <p:spPr bwMode="auto">
          <a:xfrm rot="-45972631">
            <a:off x="4185444" y="256619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6" name="Oval 358"/>
          <p:cNvSpPr>
            <a:spLocks noChangeArrowheads="1"/>
          </p:cNvSpPr>
          <p:nvPr/>
        </p:nvSpPr>
        <p:spPr bwMode="auto">
          <a:xfrm rot="-45972631">
            <a:off x="4267994" y="256619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7" name="Oval 359"/>
          <p:cNvSpPr>
            <a:spLocks noChangeArrowheads="1"/>
          </p:cNvSpPr>
          <p:nvPr/>
        </p:nvSpPr>
        <p:spPr bwMode="auto">
          <a:xfrm rot="-45972631">
            <a:off x="4350544" y="2567781"/>
            <a:ext cx="85725" cy="87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8" name="Oval 360"/>
          <p:cNvSpPr>
            <a:spLocks noChangeArrowheads="1"/>
          </p:cNvSpPr>
          <p:nvPr/>
        </p:nvSpPr>
        <p:spPr bwMode="auto">
          <a:xfrm rot="-45972631">
            <a:off x="4433093" y="2564607"/>
            <a:ext cx="87313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89" name="Oval 361"/>
          <p:cNvSpPr>
            <a:spLocks noChangeArrowheads="1"/>
          </p:cNvSpPr>
          <p:nvPr/>
        </p:nvSpPr>
        <p:spPr bwMode="auto">
          <a:xfrm rot="-45972631">
            <a:off x="4516437" y="25638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0" name="Oval 362"/>
          <p:cNvSpPr>
            <a:spLocks noChangeArrowheads="1"/>
          </p:cNvSpPr>
          <p:nvPr/>
        </p:nvSpPr>
        <p:spPr bwMode="auto">
          <a:xfrm rot="-45972631">
            <a:off x="4598987" y="2563813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1" name="Oval 363"/>
          <p:cNvSpPr>
            <a:spLocks noChangeArrowheads="1"/>
          </p:cNvSpPr>
          <p:nvPr/>
        </p:nvSpPr>
        <p:spPr bwMode="auto">
          <a:xfrm rot="-45972631">
            <a:off x="4680743" y="2561432"/>
            <a:ext cx="87313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2" name="Oval 364"/>
          <p:cNvSpPr>
            <a:spLocks noChangeArrowheads="1"/>
          </p:cNvSpPr>
          <p:nvPr/>
        </p:nvSpPr>
        <p:spPr bwMode="auto">
          <a:xfrm rot="-45972631">
            <a:off x="4762500" y="2560638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3" name="Oval 365"/>
          <p:cNvSpPr>
            <a:spLocks noChangeArrowheads="1"/>
          </p:cNvSpPr>
          <p:nvPr/>
        </p:nvSpPr>
        <p:spPr bwMode="auto">
          <a:xfrm rot="-45972631">
            <a:off x="4846638" y="2560638"/>
            <a:ext cx="87312" cy="873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4" name="Oval 366"/>
          <p:cNvSpPr>
            <a:spLocks noChangeArrowheads="1"/>
          </p:cNvSpPr>
          <p:nvPr/>
        </p:nvSpPr>
        <p:spPr bwMode="auto">
          <a:xfrm rot="-45972631">
            <a:off x="4928394" y="2559844"/>
            <a:ext cx="87312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5" name="Oval 367"/>
          <p:cNvSpPr>
            <a:spLocks noChangeArrowheads="1"/>
          </p:cNvSpPr>
          <p:nvPr/>
        </p:nvSpPr>
        <p:spPr bwMode="auto">
          <a:xfrm rot="-45972631">
            <a:off x="5011737" y="2559051"/>
            <a:ext cx="85725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6" name="Oval 368"/>
          <p:cNvSpPr>
            <a:spLocks noChangeArrowheads="1"/>
          </p:cNvSpPr>
          <p:nvPr/>
        </p:nvSpPr>
        <p:spPr bwMode="auto">
          <a:xfrm rot="-45972631">
            <a:off x="5093494" y="25566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7" name="Oval 369"/>
          <p:cNvSpPr>
            <a:spLocks noChangeArrowheads="1"/>
          </p:cNvSpPr>
          <p:nvPr/>
        </p:nvSpPr>
        <p:spPr bwMode="auto">
          <a:xfrm rot="-45972631">
            <a:off x="5176044" y="2556669"/>
            <a:ext cx="87312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7698" name="Text Box 370"/>
          <p:cNvSpPr txBox="1">
            <a:spLocks noChangeArrowheads="1"/>
          </p:cNvSpPr>
          <p:nvPr/>
        </p:nvSpPr>
        <p:spPr bwMode="auto">
          <a:xfrm>
            <a:off x="2112963" y="1809750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dog</a:t>
            </a:r>
          </a:p>
        </p:txBody>
      </p:sp>
      <p:sp>
        <p:nvSpPr>
          <p:cNvPr id="227699" name="Text Box 371"/>
          <p:cNvSpPr txBox="1">
            <a:spLocks noChangeArrowheads="1"/>
          </p:cNvSpPr>
          <p:nvPr/>
        </p:nvSpPr>
        <p:spPr bwMode="auto">
          <a:xfrm>
            <a:off x="4246563" y="1809750"/>
            <a:ext cx="708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goat</a:t>
            </a:r>
          </a:p>
        </p:txBody>
      </p:sp>
      <p:sp>
        <p:nvSpPr>
          <p:cNvPr id="227700" name="Text Box 372"/>
          <p:cNvSpPr txBox="1">
            <a:spLocks noChangeArrowheads="1"/>
          </p:cNvSpPr>
          <p:nvPr/>
        </p:nvSpPr>
        <p:spPr bwMode="auto">
          <a:xfrm>
            <a:off x="6364288" y="1809750"/>
            <a:ext cx="1181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hammer</a:t>
            </a:r>
          </a:p>
        </p:txBody>
      </p:sp>
      <p:grpSp>
        <p:nvGrpSpPr>
          <p:cNvPr id="3" name="Group 403"/>
          <p:cNvGrpSpPr>
            <a:grpSpLocks/>
          </p:cNvGrpSpPr>
          <p:nvPr/>
        </p:nvGrpSpPr>
        <p:grpSpPr bwMode="auto">
          <a:xfrm>
            <a:off x="5022850" y="4002088"/>
            <a:ext cx="3087688" cy="2517775"/>
            <a:chOff x="2880" y="2521"/>
            <a:chExt cx="1945" cy="1586"/>
          </a:xfrm>
        </p:grpSpPr>
        <p:sp>
          <p:nvSpPr>
            <p:cNvPr id="227720" name="Line 392"/>
            <p:cNvSpPr>
              <a:spLocks noChangeShapeType="1"/>
            </p:cNvSpPr>
            <p:nvPr/>
          </p:nvSpPr>
          <p:spPr bwMode="auto">
            <a:xfrm flipV="1">
              <a:off x="3256" y="3297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1" name="Line 393"/>
            <p:cNvSpPr>
              <a:spLocks noChangeShapeType="1"/>
            </p:cNvSpPr>
            <p:nvPr/>
          </p:nvSpPr>
          <p:spPr bwMode="auto">
            <a:xfrm>
              <a:off x="3264" y="3297"/>
              <a:ext cx="4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3" name="Line 395"/>
            <p:cNvSpPr>
              <a:spLocks noChangeShapeType="1"/>
            </p:cNvSpPr>
            <p:nvPr/>
          </p:nvSpPr>
          <p:spPr bwMode="auto">
            <a:xfrm flipV="1">
              <a:off x="3719" y="3293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4" name="Line 396"/>
            <p:cNvSpPr>
              <a:spLocks noChangeShapeType="1"/>
            </p:cNvSpPr>
            <p:nvPr/>
          </p:nvSpPr>
          <p:spPr bwMode="auto">
            <a:xfrm flipV="1">
              <a:off x="3481" y="2822"/>
              <a:ext cx="0" cy="4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5" name="Line 397"/>
            <p:cNvSpPr>
              <a:spLocks noChangeShapeType="1"/>
            </p:cNvSpPr>
            <p:nvPr/>
          </p:nvSpPr>
          <p:spPr bwMode="auto">
            <a:xfrm>
              <a:off x="3489" y="2822"/>
              <a:ext cx="8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6" name="Line 398"/>
            <p:cNvSpPr>
              <a:spLocks noChangeShapeType="1"/>
            </p:cNvSpPr>
            <p:nvPr/>
          </p:nvSpPr>
          <p:spPr bwMode="auto">
            <a:xfrm>
              <a:off x="4299" y="2822"/>
              <a:ext cx="0" cy="7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7727" name="Text Box 399"/>
            <p:cNvSpPr txBox="1">
              <a:spLocks noChangeArrowheads="1"/>
            </p:cNvSpPr>
            <p:nvPr/>
          </p:nvSpPr>
          <p:spPr bwMode="auto">
            <a:xfrm>
              <a:off x="3056" y="3593"/>
              <a:ext cx="16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dog  goat    hammer</a:t>
              </a:r>
            </a:p>
          </p:txBody>
        </p:sp>
        <p:sp>
          <p:nvSpPr>
            <p:cNvPr id="227728" name="Rectangle 400"/>
            <p:cNvSpPr>
              <a:spLocks noChangeArrowheads="1"/>
            </p:cNvSpPr>
            <p:nvPr/>
          </p:nvSpPr>
          <p:spPr bwMode="auto">
            <a:xfrm>
              <a:off x="2880" y="2521"/>
              <a:ext cx="1945" cy="1586"/>
            </a:xfrm>
            <a:prstGeom prst="rect">
              <a:avLst/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27729" name="Rectangle 401"/>
          <p:cNvSpPr>
            <a:spLocks noChangeArrowheads="1"/>
          </p:cNvSpPr>
          <p:nvPr/>
        </p:nvSpPr>
        <p:spPr bwMode="auto">
          <a:xfrm>
            <a:off x="895350" y="3687763"/>
            <a:ext cx="3810000" cy="285591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Many hundreds of single neurons recorded in monkey IT.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1000 different photographs were presented twice each to each neuron.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Hierarchical clustering based on the distributed representation of each picture:</a:t>
            </a:r>
          </a:p>
          <a:p>
            <a:pPr marL="742950" lvl="1" indent="-28575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US" dirty="0" smtClean="0">
                <a:solidFill>
                  <a:srgbClr val="000000"/>
                </a:solidFill>
              </a:rPr>
              <a:t>The pattern of activation over all the neurons</a:t>
            </a:r>
          </a:p>
        </p:txBody>
      </p:sp>
      <p:sp>
        <p:nvSpPr>
          <p:cNvPr id="227730" name="Rectangle 402"/>
          <p:cNvSpPr>
            <a:spLocks noChangeArrowheads="1"/>
          </p:cNvSpPr>
          <p:nvPr/>
        </p:nvSpPr>
        <p:spPr bwMode="auto">
          <a:xfrm>
            <a:off x="881063" y="1697038"/>
            <a:ext cx="7239000" cy="1938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1800"/>
            <a:ext cx="9144000" cy="57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03" name="Text Box 3"/>
          <p:cNvSpPr txBox="1">
            <a:spLocks noChangeArrowheads="1"/>
          </p:cNvSpPr>
          <p:nvPr/>
        </p:nvSpPr>
        <p:spPr bwMode="auto">
          <a:xfrm>
            <a:off x="314325" y="6175375"/>
            <a:ext cx="6207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Kiani et al, </a:t>
            </a:r>
            <a:r>
              <a:rPr lang="en-US" i="1"/>
              <a:t>J Neurophysiol </a:t>
            </a:r>
            <a:r>
              <a:rPr lang="en-US"/>
              <a:t>97: 4296–4309, 2007.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0954" y="905607"/>
            <a:ext cx="2790092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Rumelhart</a:t>
            </a:r>
            <a:r>
              <a:rPr lang="en-US" sz="3200" dirty="0" smtClean="0"/>
              <a:t> Model</a:t>
            </a:r>
            <a:endParaRPr lang="en-US" sz="3200" dirty="0"/>
          </a:p>
        </p:txBody>
      </p:sp>
      <p:pic>
        <p:nvPicPr>
          <p:cNvPr id="6" name="Picture 2" descr="rtmodel"/>
          <p:cNvPicPr>
            <a:picLocks noChangeAspect="1" noChangeArrowheads="1"/>
          </p:cNvPicPr>
          <p:nvPr/>
        </p:nvPicPr>
        <p:blipFill>
          <a:blip r:embed="rId2" cstate="print"/>
          <a:srcRect t="6279" r="5345"/>
          <a:stretch>
            <a:fillRect/>
          </a:stretch>
        </p:blipFill>
        <p:spPr bwMode="auto">
          <a:xfrm>
            <a:off x="4495801" y="2362200"/>
            <a:ext cx="4648199" cy="3673309"/>
          </a:xfrm>
          <a:prstGeom prst="rect">
            <a:avLst/>
          </a:prstGeom>
          <a:noFill/>
        </p:spPr>
      </p:pic>
      <p:pic>
        <p:nvPicPr>
          <p:cNvPr id="7" name="Picture 2" descr="taxonomic_hierarchy"/>
          <p:cNvPicPr>
            <a:picLocks noChangeAspect="1" noChangeArrowheads="1"/>
          </p:cNvPicPr>
          <p:nvPr/>
        </p:nvPicPr>
        <p:blipFill>
          <a:blip r:embed="rId3" cstate="print"/>
          <a:srcRect r="6557"/>
          <a:stretch>
            <a:fillRect/>
          </a:stretch>
        </p:blipFill>
        <p:spPr bwMode="auto">
          <a:xfrm>
            <a:off x="228600" y="2133600"/>
            <a:ext cx="4226096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914400"/>
            <a:ext cx="373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Quillian</a:t>
            </a:r>
            <a:r>
              <a:rPr lang="en-US" sz="3200" dirty="0" smtClean="0">
                <a:latin typeface="+mj-lt"/>
                <a:ea typeface="+mj-ea"/>
                <a:cs typeface="+mj-cs"/>
              </a:rPr>
              <a:t/>
            </a:r>
            <a:br>
              <a:rPr lang="en-US" sz="3200" dirty="0" smtClean="0"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Model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1" descr="C:\Users\jlmcc.WIN\Desktop\CollaboratorPhotos\rumelhartportrai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0854" y="679939"/>
            <a:ext cx="932688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83676" y="2107223"/>
            <a:ext cx="666456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Show how learning could capture the emergence of hierarchical structure </a:t>
            </a:r>
          </a:p>
          <a:p>
            <a:pPr marL="342900" indent="-342900">
              <a:buAutoNum type="arabicPeriod"/>
            </a:pP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Show how the model could make inferences as in the </a:t>
            </a:r>
            <a:r>
              <a:rPr lang="en-US" sz="2800" dirty="0" err="1" smtClean="0"/>
              <a:t>Quillian</a:t>
            </a:r>
            <a:r>
              <a:rPr lang="en-US" sz="2800" dirty="0" smtClean="0"/>
              <a:t> model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dirty="0" smtClean="0"/>
              <a:t>DER’s Goals for the Model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t_rep_hist"/>
          <p:cNvPicPr>
            <a:picLocks noChangeAspect="1" noChangeArrowheads="1"/>
          </p:cNvPicPr>
          <p:nvPr/>
        </p:nvPicPr>
        <p:blipFill>
          <a:blip r:embed="rId2" cstate="print"/>
          <a:srcRect t="11478" r="11873"/>
          <a:stretch>
            <a:fillRect/>
          </a:stretch>
        </p:blipFill>
        <p:spPr bwMode="auto">
          <a:xfrm>
            <a:off x="386499" y="766269"/>
            <a:ext cx="4165910" cy="3329784"/>
          </a:xfrm>
          <a:prstGeom prst="rect">
            <a:avLst/>
          </a:prstGeom>
          <a:noFill/>
        </p:spPr>
      </p:pic>
      <p:grpSp>
        <p:nvGrpSpPr>
          <p:cNvPr id="6" name="Group 5"/>
          <p:cNvGrpSpPr/>
          <p:nvPr/>
        </p:nvGrpSpPr>
        <p:grpSpPr>
          <a:xfrm>
            <a:off x="4953000" y="3265602"/>
            <a:ext cx="3636565" cy="3211513"/>
            <a:chOff x="627063" y="177800"/>
            <a:chExt cx="6909146" cy="6081713"/>
          </a:xfrm>
        </p:grpSpPr>
        <p:pic>
          <p:nvPicPr>
            <p:cNvPr id="7" name="Picture 2" descr="rt_hclust_lrn"/>
            <p:cNvPicPr>
              <a:picLocks noChangeAspect="1" noChangeArrowheads="1"/>
            </p:cNvPicPr>
            <p:nvPr/>
          </p:nvPicPr>
          <p:blipFill>
            <a:blip r:embed="rId3" cstate="print"/>
            <a:srcRect l="11478" t="9132" r="11478" b="9132"/>
            <a:stretch>
              <a:fillRect/>
            </a:stretch>
          </p:blipFill>
          <p:spPr bwMode="auto">
            <a:xfrm>
              <a:off x="1728788" y="244475"/>
              <a:ext cx="5076825" cy="6015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6189663" y="177800"/>
              <a:ext cx="625475" cy="5605463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6773863" y="431800"/>
              <a:ext cx="25400" cy="49704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6969124" y="1014412"/>
              <a:ext cx="567085" cy="4254756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Verdana" pitchFamily="34" charset="0"/>
                </a:rPr>
                <a:t>E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x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p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r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 err="1">
                  <a:latin typeface="Verdana" pitchFamily="34" charset="0"/>
                </a:rPr>
                <a:t>i</a:t>
              </a:r>
              <a:r>
                <a:rPr lang="en-US" sz="1400" dirty="0">
                  <a:latin typeface="Verdana" pitchFamily="34" charset="0"/>
                </a:rPr>
                <a:t/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</a:p>
            <a:p>
              <a:r>
                <a:rPr lang="en-US" sz="1400" dirty="0">
                  <a:latin typeface="Verdana" pitchFamily="34" charset="0"/>
                </a:rPr>
                <a:t>n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c</a:t>
              </a:r>
              <a:br>
                <a:rPr lang="en-US" sz="1400" dirty="0">
                  <a:latin typeface="Verdana" pitchFamily="34" charset="0"/>
                </a:rPr>
              </a:br>
              <a:r>
                <a:rPr lang="en-US" sz="1400" dirty="0">
                  <a:latin typeface="Verdana" pitchFamily="34" charset="0"/>
                </a:rPr>
                <a:t>e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627063" y="827087"/>
              <a:ext cx="1477706" cy="48958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Verdana" pitchFamily="34" charset="0"/>
                </a:rPr>
                <a:t>Early</a:t>
              </a:r>
            </a:p>
            <a:p>
              <a:endParaRPr lang="en-US" dirty="0">
                <a:latin typeface="Verdana" pitchFamily="34" charset="0"/>
              </a:endParaRPr>
            </a:p>
            <a:p>
              <a:endParaRPr lang="en-US" dirty="0">
                <a:latin typeface="Verdana" pitchFamily="34" charset="0"/>
              </a:endParaRPr>
            </a:p>
            <a:p>
              <a:r>
                <a:rPr lang="en-US" dirty="0">
                  <a:latin typeface="Verdana" pitchFamily="34" charset="0"/>
                </a:rPr>
                <a:t>Later</a:t>
              </a:r>
            </a:p>
            <a:p>
              <a:endParaRPr lang="en-US" dirty="0">
                <a:latin typeface="Verdana" pitchFamily="34" charset="0"/>
              </a:endParaRPr>
            </a:p>
            <a:p>
              <a:endParaRPr lang="en-US" dirty="0" smtClean="0">
                <a:latin typeface="Verdana" pitchFamily="34" charset="0"/>
              </a:endParaRPr>
            </a:p>
            <a:p>
              <a:endParaRPr lang="en-US" dirty="0">
                <a:latin typeface="Verdana" pitchFamily="34" charset="0"/>
              </a:endParaRPr>
            </a:p>
            <a:p>
              <a:r>
                <a:rPr lang="en-US" dirty="0">
                  <a:latin typeface="Verdana" pitchFamily="34" charset="0"/>
                </a:rPr>
                <a:t>Later</a:t>
              </a:r>
              <a:br>
                <a:rPr lang="en-US" dirty="0">
                  <a:latin typeface="Verdana" pitchFamily="34" charset="0"/>
                </a:rPr>
              </a:br>
              <a:r>
                <a:rPr lang="en-US" dirty="0">
                  <a:latin typeface="Verdana" pitchFamily="34" charset="0"/>
                </a:rPr>
                <a:t>Still</a:t>
              </a:r>
            </a:p>
          </p:txBody>
        </p:sp>
      </p:grpSp>
      <p:pic>
        <p:nvPicPr>
          <p:cNvPr id="12" name="Picture 2" descr="rtmodel"/>
          <p:cNvPicPr>
            <a:picLocks noChangeAspect="1" noChangeArrowheads="1"/>
          </p:cNvPicPr>
          <p:nvPr/>
        </p:nvPicPr>
        <p:blipFill>
          <a:blip r:embed="rId4" cstate="print"/>
          <a:srcRect t="6279" r="5345"/>
          <a:stretch>
            <a:fillRect/>
          </a:stretch>
        </p:blipFill>
        <p:spPr bwMode="auto">
          <a:xfrm>
            <a:off x="4741683" y="202646"/>
            <a:ext cx="3667106" cy="2897986"/>
          </a:xfrm>
          <a:prstGeom prst="rect">
            <a:avLst/>
          </a:prstGeom>
          <a:noFill/>
        </p:spPr>
      </p:pic>
      <p:sp>
        <p:nvSpPr>
          <p:cNvPr id="13" name="Oval 12"/>
          <p:cNvSpPr/>
          <p:nvPr/>
        </p:nvSpPr>
        <p:spPr>
          <a:xfrm>
            <a:off x="5891752" y="269449"/>
            <a:ext cx="622169" cy="12011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2756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7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8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9" name="Text Box 7"/>
          <p:cNvSpPr txBox="1">
            <a:spLocks noChangeArrowheads="1"/>
          </p:cNvSpPr>
          <p:nvPr/>
        </p:nvSpPr>
        <p:spPr bwMode="auto">
          <a:xfrm>
            <a:off x="381000" y="5334000"/>
            <a:ext cx="5562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latin typeface="Verdana" pitchFamily="34" charset="0"/>
              </a:rPr>
              <a:t>Start with a neutral representation on the representation units. Use backprop to adjust the representation to minimize the error.</a:t>
            </a:r>
          </a:p>
        </p:txBody>
      </p:sp>
      <p:sp>
        <p:nvSpPr>
          <p:cNvPr id="202760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1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2" name="Oval 10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3" name="Oval 11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202765" name="Oval 13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6" name="Oval 14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7" name="Oval 15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2768" name="Oval 16"/>
          <p:cNvSpPr>
            <a:spLocks noChangeArrowheads="1"/>
          </p:cNvSpPr>
          <p:nvPr/>
        </p:nvSpPr>
        <p:spPr bwMode="auto">
          <a:xfrm>
            <a:off x="3352800" y="1295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69" name="Oval 17"/>
          <p:cNvSpPr>
            <a:spLocks noChangeArrowheads="1"/>
          </p:cNvSpPr>
          <p:nvPr/>
        </p:nvSpPr>
        <p:spPr bwMode="auto">
          <a:xfrm>
            <a:off x="3352800" y="1447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0" name="Oval 18"/>
          <p:cNvSpPr>
            <a:spLocks noChangeArrowheads="1"/>
          </p:cNvSpPr>
          <p:nvPr/>
        </p:nvSpPr>
        <p:spPr bwMode="auto">
          <a:xfrm>
            <a:off x="3352800" y="16764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1" name="Oval 19"/>
          <p:cNvSpPr>
            <a:spLocks noChangeArrowheads="1"/>
          </p:cNvSpPr>
          <p:nvPr/>
        </p:nvSpPr>
        <p:spPr bwMode="auto">
          <a:xfrm>
            <a:off x="3352800" y="1828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2" name="Oval 20"/>
          <p:cNvSpPr>
            <a:spLocks noChangeArrowheads="1"/>
          </p:cNvSpPr>
          <p:nvPr/>
        </p:nvSpPr>
        <p:spPr bwMode="auto">
          <a:xfrm>
            <a:off x="3352800" y="22098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5828" name="Oval 4"/>
          <p:cNvSpPr>
            <a:spLocks noChangeArrowheads="1"/>
          </p:cNvSpPr>
          <p:nvPr/>
        </p:nvSpPr>
        <p:spPr bwMode="auto">
          <a:xfrm>
            <a:off x="2281238" y="388461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29" name="Oval 5"/>
          <p:cNvSpPr>
            <a:spLocks noChangeArrowheads="1"/>
          </p:cNvSpPr>
          <p:nvPr/>
        </p:nvSpPr>
        <p:spPr bwMode="auto">
          <a:xfrm>
            <a:off x="6804025" y="1354138"/>
            <a:ext cx="325438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0" name="Oval 6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1" name="Text Box 7"/>
          <p:cNvSpPr txBox="1">
            <a:spLocks noChangeArrowheads="1"/>
          </p:cNvSpPr>
          <p:nvPr/>
        </p:nvSpPr>
        <p:spPr bwMode="auto">
          <a:xfrm>
            <a:off x="381000" y="5334000"/>
            <a:ext cx="5424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latin typeface="Verdana" pitchFamily="34" charset="0"/>
              </a:rPr>
              <a:t>The result is a representation similar to that of the average bird…</a:t>
            </a:r>
          </a:p>
        </p:txBody>
      </p:sp>
      <p:sp>
        <p:nvSpPr>
          <p:cNvPr id="205832" name="Oval 8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3" name="Oval 9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4" name="Oval 10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5" name="Oval 11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6" name="Oval 12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7" name="Oval 13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8" name="Oval 14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39" name="Oval 15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40" name="Oval 16"/>
          <p:cNvSpPr>
            <a:spLocks noChangeArrowheads="1"/>
          </p:cNvSpPr>
          <p:nvPr/>
        </p:nvSpPr>
        <p:spPr bwMode="auto">
          <a:xfrm>
            <a:off x="2255838" y="4273550"/>
            <a:ext cx="325437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813550" y="3243263"/>
            <a:ext cx="325438" cy="762000"/>
            <a:chOff x="4292" y="2043"/>
            <a:chExt cx="205" cy="480"/>
          </a:xfrm>
        </p:grpSpPr>
        <p:sp>
          <p:nvSpPr>
            <p:cNvPr id="205842" name="Oval 18"/>
            <p:cNvSpPr>
              <a:spLocks noChangeArrowheads="1"/>
            </p:cNvSpPr>
            <p:nvPr/>
          </p:nvSpPr>
          <p:spPr bwMode="auto">
            <a:xfrm>
              <a:off x="4292" y="2043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3" name="Oval 19"/>
            <p:cNvSpPr>
              <a:spLocks noChangeArrowheads="1"/>
            </p:cNvSpPr>
            <p:nvPr/>
          </p:nvSpPr>
          <p:spPr bwMode="auto">
            <a:xfrm>
              <a:off x="4292" y="2175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4" name="Oval 20"/>
            <p:cNvSpPr>
              <a:spLocks noChangeArrowheads="1"/>
            </p:cNvSpPr>
            <p:nvPr/>
          </p:nvSpPr>
          <p:spPr bwMode="auto">
            <a:xfrm>
              <a:off x="4292" y="2404"/>
              <a:ext cx="205" cy="1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 descr="rtmodel"/>
          <p:cNvPicPr>
            <a:picLocks noChangeAspect="1" noChangeArrowheads="1"/>
          </p:cNvPicPr>
          <p:nvPr/>
        </p:nvPicPr>
        <p:blipFill>
          <a:blip r:embed="rId3" cstate="print"/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</p:spPr>
      </p:pic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593725" y="4946650"/>
            <a:ext cx="395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207876" name="Oval 4"/>
          <p:cNvSpPr>
            <a:spLocks noChangeArrowheads="1"/>
          </p:cNvSpPr>
          <p:nvPr/>
        </p:nvSpPr>
        <p:spPr bwMode="auto">
          <a:xfrm>
            <a:off x="1581150" y="2466975"/>
            <a:ext cx="325438" cy="1889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7" name="Text Box 5"/>
          <p:cNvSpPr txBox="1">
            <a:spLocks noChangeArrowheads="1"/>
          </p:cNvSpPr>
          <p:nvPr/>
        </p:nvSpPr>
        <p:spPr bwMode="auto">
          <a:xfrm>
            <a:off x="685800" y="5284788"/>
            <a:ext cx="52609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Use the representation to </a:t>
            </a:r>
            <a:br>
              <a:rPr lang="en-US">
                <a:latin typeface="Verdana" pitchFamily="34" charset="0"/>
              </a:rPr>
            </a:br>
            <a:r>
              <a:rPr lang="en-US">
                <a:latin typeface="Verdana" pitchFamily="34" charset="0"/>
              </a:rPr>
              <a:t>infer what this new thing can do.</a:t>
            </a:r>
          </a:p>
        </p:txBody>
      </p:sp>
      <p:sp>
        <p:nvSpPr>
          <p:cNvPr id="207878" name="Oval 6"/>
          <p:cNvSpPr>
            <a:spLocks noChangeArrowheads="1"/>
          </p:cNvSpPr>
          <p:nvPr/>
        </p:nvSpPr>
        <p:spPr bwMode="auto">
          <a:xfrm>
            <a:off x="3349625" y="2397125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9" name="Oval 7"/>
          <p:cNvSpPr>
            <a:spLocks noChangeArrowheads="1"/>
          </p:cNvSpPr>
          <p:nvPr/>
        </p:nvSpPr>
        <p:spPr bwMode="auto">
          <a:xfrm>
            <a:off x="3349625" y="2006600"/>
            <a:ext cx="325438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0" name="Oval 8"/>
          <p:cNvSpPr>
            <a:spLocks noChangeArrowheads="1"/>
          </p:cNvSpPr>
          <p:nvPr/>
        </p:nvSpPr>
        <p:spPr bwMode="auto">
          <a:xfrm>
            <a:off x="3348038" y="1643063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1" name="Oval 9"/>
          <p:cNvSpPr>
            <a:spLocks noChangeArrowheads="1"/>
          </p:cNvSpPr>
          <p:nvPr/>
        </p:nvSpPr>
        <p:spPr bwMode="auto">
          <a:xfrm>
            <a:off x="3348038" y="21875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2" name="Oval 10"/>
          <p:cNvSpPr>
            <a:spLocks noChangeArrowheads="1"/>
          </p:cNvSpPr>
          <p:nvPr/>
        </p:nvSpPr>
        <p:spPr bwMode="auto">
          <a:xfrm>
            <a:off x="3348038" y="14684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3" name="Oval 11"/>
          <p:cNvSpPr>
            <a:spLocks noChangeArrowheads="1"/>
          </p:cNvSpPr>
          <p:nvPr/>
        </p:nvSpPr>
        <p:spPr bwMode="auto">
          <a:xfrm>
            <a:off x="3349625" y="1817688"/>
            <a:ext cx="325438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4" name="Oval 12"/>
          <p:cNvSpPr>
            <a:spLocks noChangeArrowheads="1"/>
          </p:cNvSpPr>
          <p:nvPr/>
        </p:nvSpPr>
        <p:spPr bwMode="auto">
          <a:xfrm>
            <a:off x="3349625" y="1128713"/>
            <a:ext cx="325438" cy="188912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5" name="Oval 13"/>
          <p:cNvSpPr>
            <a:spLocks noChangeArrowheads="1"/>
          </p:cNvSpPr>
          <p:nvPr/>
        </p:nvSpPr>
        <p:spPr bwMode="auto">
          <a:xfrm>
            <a:off x="3348038" y="128905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6" name="Oval 14"/>
          <p:cNvSpPr>
            <a:spLocks noChangeArrowheads="1"/>
          </p:cNvSpPr>
          <p:nvPr/>
        </p:nvSpPr>
        <p:spPr bwMode="auto">
          <a:xfrm>
            <a:off x="2281238" y="4256088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7" name="Oval 15"/>
          <p:cNvSpPr>
            <a:spLocks noChangeArrowheads="1"/>
          </p:cNvSpPr>
          <p:nvPr/>
        </p:nvSpPr>
        <p:spPr bwMode="auto">
          <a:xfrm>
            <a:off x="6802438" y="3251200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8" name="Oval 16"/>
          <p:cNvSpPr>
            <a:spLocks noChangeArrowheads="1"/>
          </p:cNvSpPr>
          <p:nvPr/>
        </p:nvSpPr>
        <p:spPr bwMode="auto">
          <a:xfrm>
            <a:off x="6802438" y="3432175"/>
            <a:ext cx="325437" cy="2127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89" name="Oval 17"/>
          <p:cNvSpPr>
            <a:spLocks noChangeArrowheads="1"/>
          </p:cNvSpPr>
          <p:nvPr/>
        </p:nvSpPr>
        <p:spPr bwMode="auto">
          <a:xfrm>
            <a:off x="6808788" y="3822700"/>
            <a:ext cx="325437" cy="188913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90" name="Oval 18"/>
          <p:cNvSpPr>
            <a:spLocks noChangeArrowheads="1"/>
          </p:cNvSpPr>
          <p:nvPr/>
        </p:nvSpPr>
        <p:spPr bwMode="auto">
          <a:xfrm>
            <a:off x="6827838" y="4021138"/>
            <a:ext cx="325437" cy="21272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the </a:t>
            </a:r>
            <a:r>
              <a:rPr lang="en-US" dirty="0" err="1" smtClean="0"/>
              <a:t>Rumelhart</a:t>
            </a:r>
            <a:r>
              <a:rPr lang="en-US" dirty="0" smtClean="0"/>
              <a:t> Model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the model offer any advantages over other approaches?</a:t>
            </a:r>
          </a:p>
          <a:p>
            <a:pPr lvl="1"/>
            <a:r>
              <a:rPr lang="en-US" dirty="0" smtClean="0"/>
              <a:t>Do distributed representations really buy us anything?</a:t>
            </a:r>
          </a:p>
          <a:p>
            <a:pPr lvl="1"/>
            <a:r>
              <a:rPr lang="en-US" dirty="0" smtClean="0"/>
              <a:t>Can the mechanisms of learning and representation in the model tell us anything about</a:t>
            </a:r>
          </a:p>
          <a:p>
            <a:pPr lvl="2"/>
            <a:r>
              <a:rPr lang="en-US" dirty="0" smtClean="0"/>
              <a:t>Development?</a:t>
            </a:r>
          </a:p>
          <a:p>
            <a:pPr lvl="2"/>
            <a:r>
              <a:rPr lang="en-US" dirty="0" smtClean="0"/>
              <a:t>Effects of </a:t>
            </a:r>
            <a:r>
              <a:rPr lang="en-US" dirty="0" err="1" smtClean="0"/>
              <a:t>neuro</a:t>
            </a:r>
            <a:r>
              <a:rPr lang="en-US" dirty="0" smtClean="0"/>
              <a:t>-degeneration?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191432" y="4486629"/>
            <a:ext cx="3541815" cy="1955543"/>
            <a:chOff x="439738" y="1778000"/>
            <a:chExt cx="8382000" cy="4808538"/>
          </a:xfrm>
        </p:grpSpPr>
        <p:pic>
          <p:nvPicPr>
            <p:cNvPr id="18" name="Picture 3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4651" r="18315" b="48936"/>
            <a:stretch>
              <a:fillRect/>
            </a:stretch>
          </p:blipFill>
          <p:spPr bwMode="auto">
            <a:xfrm>
              <a:off x="439738" y="1778000"/>
              <a:ext cx="4198937" cy="4808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9" descr="Reor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32000"/>
            </a:blip>
            <a:srcRect l="18315" t="53192" r="18315"/>
            <a:stretch>
              <a:fillRect/>
            </a:stretch>
          </p:blipFill>
          <p:spPr bwMode="auto">
            <a:xfrm>
              <a:off x="4824413" y="2108200"/>
              <a:ext cx="3997325" cy="445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 rot="5400000">
              <a:off x="1837532" y="4042568"/>
              <a:ext cx="673100" cy="17002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 rot="5400000">
              <a:off x="5591175" y="4025900"/>
              <a:ext cx="227013" cy="8239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2" name="Rectangle 13"/>
            <p:cNvSpPr>
              <a:spLocks noChangeArrowheads="1"/>
            </p:cNvSpPr>
            <p:nvPr/>
          </p:nvSpPr>
          <p:spPr bwMode="auto">
            <a:xfrm rot="5400000">
              <a:off x="5995988" y="2433638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3" name="Rectangle 14"/>
            <p:cNvSpPr>
              <a:spLocks noChangeArrowheads="1"/>
            </p:cNvSpPr>
            <p:nvPr/>
          </p:nvSpPr>
          <p:spPr bwMode="auto">
            <a:xfrm rot="5400000">
              <a:off x="6735763" y="3082925"/>
              <a:ext cx="234950" cy="9271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4" name="Rectangle 17"/>
            <p:cNvSpPr>
              <a:spLocks noChangeArrowheads="1"/>
            </p:cNvSpPr>
            <p:nvPr/>
          </p:nvSpPr>
          <p:spPr bwMode="auto">
            <a:xfrm rot="5400000">
              <a:off x="1881982" y="5082381"/>
              <a:ext cx="635000" cy="138588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 rot="5400000">
              <a:off x="6196012" y="4530726"/>
              <a:ext cx="252413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 rot="5400000">
              <a:off x="5102226" y="2773362"/>
              <a:ext cx="252412" cy="70326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 rot="5400000">
              <a:off x="6218238" y="3436938"/>
              <a:ext cx="252412" cy="70326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919" y="274638"/>
            <a:ext cx="6744878" cy="1143000"/>
          </a:xfrm>
        </p:spPr>
        <p:txBody>
          <a:bodyPr/>
          <a:lstStyle/>
          <a:p>
            <a:r>
              <a:rPr lang="en-US" dirty="0" smtClean="0"/>
              <a:t>Phenomena in Development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199" y="1489435"/>
            <a:ext cx="4105374" cy="4967925"/>
          </a:xfrm>
        </p:spPr>
        <p:txBody>
          <a:bodyPr>
            <a:normAutofit/>
          </a:bodyPr>
          <a:lstStyle/>
          <a:p>
            <a:r>
              <a:rPr lang="en-US" sz="1800" dirty="0" smtClean="0"/>
              <a:t>Progressive differentiation</a:t>
            </a:r>
          </a:p>
          <a:p>
            <a:r>
              <a:rPr lang="en-US" sz="1800" dirty="0" smtClean="0"/>
              <a:t>Overgeneralization of</a:t>
            </a:r>
          </a:p>
          <a:p>
            <a:pPr lvl="1"/>
            <a:r>
              <a:rPr lang="en-US" sz="1800" dirty="0" smtClean="0"/>
              <a:t>Typical properties</a:t>
            </a:r>
          </a:p>
          <a:p>
            <a:pPr lvl="1"/>
            <a:r>
              <a:rPr lang="en-US" sz="1800" dirty="0" smtClean="0"/>
              <a:t>Frequent names</a:t>
            </a:r>
          </a:p>
          <a:p>
            <a:r>
              <a:rPr lang="en-US" sz="1800" dirty="0" smtClean="0"/>
              <a:t>Emergent domain-specificity of representation</a:t>
            </a:r>
          </a:p>
          <a:p>
            <a:r>
              <a:rPr lang="en-US" sz="1800" dirty="0" smtClean="0"/>
              <a:t>Basic level advantage</a:t>
            </a:r>
          </a:p>
          <a:p>
            <a:r>
              <a:rPr lang="en-US" sz="1800" dirty="0" smtClean="0"/>
              <a:t>Expertise and frequency effects</a:t>
            </a:r>
          </a:p>
          <a:p>
            <a:r>
              <a:rPr lang="en-US" sz="1800" dirty="0" smtClean="0"/>
              <a:t>Conceptual reorganization</a:t>
            </a:r>
          </a:p>
        </p:txBody>
      </p:sp>
      <p:pic>
        <p:nvPicPr>
          <p:cNvPr id="7" name="Picture 2" descr="nrn2dmap"/>
          <p:cNvPicPr>
            <a:picLocks noChangeAspect="1" noChangeArrowheads="1"/>
          </p:cNvPicPr>
          <p:nvPr/>
        </p:nvPicPr>
        <p:blipFill>
          <a:blip r:embed="rId3" cstate="print"/>
          <a:srcRect l="22000" t="2768" r="20000" b="66436"/>
          <a:stretch>
            <a:fillRect/>
          </a:stretch>
        </p:blipFill>
        <p:spPr bwMode="auto">
          <a:xfrm>
            <a:off x="5260379" y="1429252"/>
            <a:ext cx="3632336" cy="2786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4" cstate="print"/>
          <a:srcRect l="7714" r="41143" b="36000"/>
          <a:stretch>
            <a:fillRect/>
          </a:stretch>
        </p:blipFill>
        <p:spPr bwMode="auto">
          <a:xfrm>
            <a:off x="8026248" y="338130"/>
            <a:ext cx="858231" cy="92058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13178" y="4206281"/>
            <a:ext cx="1536396" cy="250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lum bright="-18000" contrast="26000"/>
          </a:blip>
          <a:srcRect/>
          <a:stretch>
            <a:fillRect/>
          </a:stretch>
        </p:blipFill>
        <p:spPr bwMode="auto">
          <a:xfrm>
            <a:off x="730786" y="4810931"/>
            <a:ext cx="2350782" cy="182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952222" y="4983913"/>
            <a:ext cx="982048" cy="3565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1457127" y="5302949"/>
            <a:ext cx="207041" cy="21456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flipH="1">
            <a:off x="3885034" y="5420260"/>
            <a:ext cx="105543" cy="29809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279923" y="4424516"/>
            <a:ext cx="3642851" cy="20942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5671038" y="5081954"/>
            <a:ext cx="1943100" cy="1204546"/>
            <a:chOff x="5671038" y="5081954"/>
            <a:chExt cx="1943100" cy="1204546"/>
          </a:xfrm>
        </p:grpSpPr>
        <p:sp>
          <p:nvSpPr>
            <p:cNvPr id="29" name="Rectangle 28"/>
            <p:cNvSpPr/>
            <p:nvPr/>
          </p:nvSpPr>
          <p:spPr>
            <a:xfrm>
              <a:off x="5671038" y="5969977"/>
              <a:ext cx="729762" cy="31652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 flipV="1">
              <a:off x="6411391" y="5081954"/>
              <a:ext cx="789508" cy="94790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7"/>
            <p:cNvSpPr>
              <a:spLocks noChangeShapeType="1"/>
            </p:cNvSpPr>
            <p:nvPr/>
          </p:nvSpPr>
          <p:spPr bwMode="auto">
            <a:xfrm flipV="1">
              <a:off x="6418385" y="5372100"/>
              <a:ext cx="1151792" cy="7913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7"/>
            <p:cNvSpPr>
              <a:spLocks noChangeShapeType="1"/>
            </p:cNvSpPr>
            <p:nvPr/>
          </p:nvSpPr>
          <p:spPr bwMode="auto">
            <a:xfrm flipV="1">
              <a:off x="6418385" y="5776543"/>
              <a:ext cx="1195753" cy="4747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0031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Disintegration in Semantic Dementia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9989" y="1536257"/>
            <a:ext cx="4038600" cy="1331535"/>
          </a:xfrm>
        </p:spPr>
        <p:txBody>
          <a:bodyPr/>
          <a:lstStyle/>
          <a:p>
            <a:r>
              <a:rPr lang="en-US" dirty="0" smtClean="0"/>
              <a:t>Loss of differentiation </a:t>
            </a:r>
          </a:p>
          <a:p>
            <a:r>
              <a:rPr lang="en-US" dirty="0" smtClean="0"/>
              <a:t>Overgeneralization</a:t>
            </a:r>
            <a:endParaRPr lang="en-US" dirty="0"/>
          </a:p>
        </p:txBody>
      </p:sp>
      <p:pic>
        <p:nvPicPr>
          <p:cNvPr id="5" name="Picture 2" descr="nrn2dmap"/>
          <p:cNvPicPr>
            <a:picLocks noChangeAspect="1" noChangeArrowheads="1"/>
          </p:cNvPicPr>
          <p:nvPr/>
        </p:nvPicPr>
        <p:blipFill>
          <a:blip r:embed="rId2" cstate="print"/>
          <a:srcRect l="22000" t="2768" r="20000" b="66436"/>
          <a:stretch>
            <a:fillRect/>
          </a:stretch>
        </p:blipFill>
        <p:spPr bwMode="auto">
          <a:xfrm>
            <a:off x="4914350" y="1495241"/>
            <a:ext cx="3813514" cy="2925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nrnSDdata"/>
          <p:cNvPicPr>
            <a:picLocks noChangeAspect="1" noChangeArrowheads="1"/>
          </p:cNvPicPr>
          <p:nvPr/>
        </p:nvPicPr>
        <p:blipFill>
          <a:blip r:embed="rId3" cstate="print"/>
          <a:srcRect l="8000" t="44652" r="51199"/>
          <a:stretch>
            <a:fillRect/>
          </a:stretch>
        </p:blipFill>
        <p:spPr bwMode="auto">
          <a:xfrm>
            <a:off x="5165889" y="4634681"/>
            <a:ext cx="1835365" cy="1784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nrnSDdata"/>
          <p:cNvPicPr>
            <a:picLocks noChangeAspect="1" noChangeArrowheads="1"/>
          </p:cNvPicPr>
          <p:nvPr/>
        </p:nvPicPr>
        <p:blipFill>
          <a:blip r:embed="rId3" cstate="print"/>
          <a:srcRect l="48000" t="44652" r="8000"/>
          <a:stretch>
            <a:fillRect/>
          </a:stretch>
        </p:blipFill>
        <p:spPr bwMode="auto">
          <a:xfrm>
            <a:off x="7135673" y="4656840"/>
            <a:ext cx="1892704" cy="170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JLData"/>
          <p:cNvPicPr>
            <a:picLocks noChangeAspect="1" noChangeArrowheads="1"/>
          </p:cNvPicPr>
          <p:nvPr/>
        </p:nvPicPr>
        <p:blipFill>
          <a:blip r:embed="rId4" cstate="print"/>
          <a:srcRect r="20183" b="44097"/>
          <a:stretch>
            <a:fillRect/>
          </a:stretch>
        </p:blipFill>
        <p:spPr bwMode="auto">
          <a:xfrm>
            <a:off x="372018" y="2793523"/>
            <a:ext cx="4268854" cy="398204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5" cstate="print"/>
          <a:srcRect l="7714" r="41143" b="36000"/>
          <a:stretch>
            <a:fillRect/>
          </a:stretch>
        </p:blipFill>
        <p:spPr bwMode="auto">
          <a:xfrm>
            <a:off x="7872783" y="306157"/>
            <a:ext cx="858231" cy="920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The Hierarchical Naïve Bayes Classifier Model (with R. Grosse and J. Glick)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3929063" cy="449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The world consists of things that belong to categories.</a:t>
            </a:r>
          </a:p>
          <a:p>
            <a:pPr>
              <a:lnSpc>
                <a:spcPct val="80000"/>
              </a:lnSpc>
            </a:pPr>
            <a:r>
              <a:rPr lang="en-US" sz="1800"/>
              <a:t>Each category in turn may consist of things in several sub-categories.</a:t>
            </a:r>
          </a:p>
          <a:p>
            <a:pPr>
              <a:lnSpc>
                <a:spcPct val="80000"/>
              </a:lnSpc>
            </a:pPr>
            <a:r>
              <a:rPr lang="en-US" sz="1800"/>
              <a:t>The features of members of each category are treated as independent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P({f</a:t>
            </a:r>
            <a:r>
              <a:rPr lang="en-US" sz="1800" baseline="-25000"/>
              <a:t>i</a:t>
            </a:r>
            <a:r>
              <a:rPr lang="en-US" sz="1800"/>
              <a:t>}|C</a:t>
            </a:r>
            <a:r>
              <a:rPr lang="en-US" sz="1800" baseline="-25000"/>
              <a:t>j</a:t>
            </a:r>
            <a:r>
              <a:rPr lang="en-US" sz="1800"/>
              <a:t>) = </a:t>
            </a:r>
            <a:r>
              <a:rPr lang="en-US" sz="2000">
                <a:latin typeface="Symbol" pitchFamily="18" charset="2"/>
              </a:rPr>
              <a:t>P</a:t>
            </a:r>
            <a:r>
              <a:rPr lang="en-US" sz="1800" baseline="-25000"/>
              <a:t>i</a:t>
            </a:r>
            <a:r>
              <a:rPr lang="en-US" sz="1800"/>
              <a:t> p(f</a:t>
            </a:r>
            <a:r>
              <a:rPr lang="en-US" sz="1800" baseline="-25000"/>
              <a:t>i</a:t>
            </a:r>
            <a:r>
              <a:rPr lang="en-US" sz="1800"/>
              <a:t>|C</a:t>
            </a:r>
            <a:r>
              <a:rPr lang="en-US" sz="1800" baseline="-25000"/>
              <a:t>j</a:t>
            </a:r>
            <a:r>
              <a:rPr lang="en-US" sz="1800"/>
              <a:t>)</a:t>
            </a:r>
          </a:p>
          <a:p>
            <a:pPr>
              <a:lnSpc>
                <a:spcPct val="80000"/>
              </a:lnSpc>
            </a:pPr>
            <a:r>
              <a:rPr lang="en-US" sz="1800"/>
              <a:t>Knowledge of the features is acquired for the most inclusive category first. </a:t>
            </a:r>
          </a:p>
          <a:p>
            <a:pPr>
              <a:lnSpc>
                <a:spcPct val="80000"/>
              </a:lnSpc>
            </a:pPr>
            <a:r>
              <a:rPr lang="en-US" sz="1800"/>
              <a:t>Successive layers of sub-categories emerge as evidence accumulates supporting the presence of co-occurrences violating the independence assumption.</a:t>
            </a:r>
          </a:p>
        </p:txBody>
      </p:sp>
      <p:sp>
        <p:nvSpPr>
          <p:cNvPr id="320516" name="Text Box 4"/>
          <p:cNvSpPr txBox="1">
            <a:spLocks noChangeArrowheads="1"/>
          </p:cNvSpPr>
          <p:nvPr/>
        </p:nvSpPr>
        <p:spPr bwMode="auto">
          <a:xfrm>
            <a:off x="5889625" y="1984375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Living Things</a:t>
            </a:r>
          </a:p>
        </p:txBody>
      </p:sp>
      <p:sp>
        <p:nvSpPr>
          <p:cNvPr id="320520" name="Text Box 8"/>
          <p:cNvSpPr txBox="1">
            <a:spLocks noChangeArrowheads="1"/>
          </p:cNvSpPr>
          <p:nvPr/>
        </p:nvSpPr>
        <p:spPr bwMode="auto">
          <a:xfrm>
            <a:off x="5284788" y="4198938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…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327650" y="2324100"/>
            <a:ext cx="3027363" cy="855663"/>
            <a:chOff x="3356" y="1464"/>
            <a:chExt cx="1907" cy="539"/>
          </a:xfrm>
        </p:grpSpPr>
        <p:sp>
          <p:nvSpPr>
            <p:cNvPr id="320517" name="Text Box 5"/>
            <p:cNvSpPr txBox="1">
              <a:spLocks noChangeArrowheads="1"/>
            </p:cNvSpPr>
            <p:nvPr/>
          </p:nvSpPr>
          <p:spPr bwMode="auto">
            <a:xfrm>
              <a:off x="3356" y="1715"/>
              <a:ext cx="19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Animals              Plants</a:t>
              </a:r>
            </a:p>
          </p:txBody>
        </p:sp>
        <p:sp>
          <p:nvSpPr>
            <p:cNvPr id="320521" name="Line 9"/>
            <p:cNvSpPr>
              <a:spLocks noChangeShapeType="1"/>
            </p:cNvSpPr>
            <p:nvPr/>
          </p:nvSpPr>
          <p:spPr bwMode="auto">
            <a:xfrm flipH="1">
              <a:off x="3754" y="1464"/>
              <a:ext cx="195" cy="3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2" name="Line 10"/>
            <p:cNvSpPr>
              <a:spLocks noChangeShapeType="1"/>
            </p:cNvSpPr>
            <p:nvPr/>
          </p:nvSpPr>
          <p:spPr bwMode="auto">
            <a:xfrm>
              <a:off x="4649" y="1490"/>
              <a:ext cx="230" cy="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075238" y="3140075"/>
            <a:ext cx="1598612" cy="833438"/>
            <a:chOff x="3197" y="1978"/>
            <a:chExt cx="1007" cy="525"/>
          </a:xfrm>
        </p:grpSpPr>
        <p:sp>
          <p:nvSpPr>
            <p:cNvPr id="320518" name="Text Box 6"/>
            <p:cNvSpPr txBox="1">
              <a:spLocks noChangeArrowheads="1"/>
            </p:cNvSpPr>
            <p:nvPr/>
          </p:nvSpPr>
          <p:spPr bwMode="auto">
            <a:xfrm>
              <a:off x="3197" y="2215"/>
              <a:ext cx="10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Birds   Fish</a:t>
              </a:r>
            </a:p>
          </p:txBody>
        </p:sp>
        <p:sp>
          <p:nvSpPr>
            <p:cNvPr id="320524" name="Line 12"/>
            <p:cNvSpPr>
              <a:spLocks noChangeShapeType="1"/>
            </p:cNvSpPr>
            <p:nvPr/>
          </p:nvSpPr>
          <p:spPr bwMode="auto">
            <a:xfrm flipV="1">
              <a:off x="3505" y="1985"/>
              <a:ext cx="145" cy="2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5" name="Line 13"/>
            <p:cNvSpPr>
              <a:spLocks noChangeShapeType="1"/>
            </p:cNvSpPr>
            <p:nvPr/>
          </p:nvSpPr>
          <p:spPr bwMode="auto">
            <a:xfrm>
              <a:off x="3817" y="1978"/>
              <a:ext cx="153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035800" y="3128963"/>
            <a:ext cx="1919288" cy="844550"/>
            <a:chOff x="4432" y="1971"/>
            <a:chExt cx="1209" cy="532"/>
          </a:xfrm>
        </p:grpSpPr>
        <p:sp>
          <p:nvSpPr>
            <p:cNvPr id="320519" name="Text Box 7"/>
            <p:cNvSpPr txBox="1">
              <a:spLocks noChangeArrowheads="1"/>
            </p:cNvSpPr>
            <p:nvPr/>
          </p:nvSpPr>
          <p:spPr bwMode="auto">
            <a:xfrm>
              <a:off x="4432" y="2215"/>
              <a:ext cx="12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>
                  <a:solidFill>
                    <a:srgbClr val="000000"/>
                  </a:solidFill>
                  <a:latin typeface="Times New Roman" pitchFamily="18" charset="0"/>
                </a:rPr>
                <a:t>Flowers Trees</a:t>
              </a:r>
            </a:p>
          </p:txBody>
        </p:sp>
        <p:sp>
          <p:nvSpPr>
            <p:cNvPr id="320527" name="Line 15"/>
            <p:cNvSpPr>
              <a:spLocks noChangeShapeType="1"/>
            </p:cNvSpPr>
            <p:nvPr/>
          </p:nvSpPr>
          <p:spPr bwMode="auto">
            <a:xfrm flipV="1">
              <a:off x="4747" y="1971"/>
              <a:ext cx="194" cy="2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20528" name="Line 16"/>
            <p:cNvSpPr>
              <a:spLocks noChangeShapeType="1"/>
            </p:cNvSpPr>
            <p:nvPr/>
          </p:nvSpPr>
          <p:spPr bwMode="auto">
            <a:xfrm flipH="1" flipV="1">
              <a:off x="5122" y="1971"/>
              <a:ext cx="201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/>
      <p:bldP spid="320516" grpId="0"/>
      <p:bldP spid="3205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4370" name="Group 2"/>
          <p:cNvGraphicFramePr>
            <a:graphicFrameLocks noGrp="1"/>
          </p:cNvGraphicFramePr>
          <p:nvPr/>
        </p:nvGraphicFramePr>
        <p:xfrm>
          <a:off x="492125" y="877888"/>
          <a:ext cx="8128000" cy="5728336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  <a:gridCol w="2032000"/>
              </a:tblGrid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Property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One-Class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class in </a:t>
                      </a:r>
                      <a:b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two-class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nd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class in </a:t>
                      </a:r>
                      <a:b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two-class 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Grow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Is Living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Roots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Leaves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0.4375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0.875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Branches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Bark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Petals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Gills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Scales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Swim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Fly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Feathers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Legs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Has Skin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See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4457" name="Text Box 89"/>
          <p:cNvSpPr txBox="1">
            <a:spLocks noChangeArrowheads="1"/>
          </p:cNvSpPr>
          <p:nvPr/>
        </p:nvSpPr>
        <p:spPr bwMode="auto">
          <a:xfrm>
            <a:off x="938213" y="236538"/>
            <a:ext cx="7613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A One-Class and a Two-Class Naïve Bayes Classifier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Accounting for the network’s feature attributions with mixtures of classes at different levels of granularity </a:t>
            </a:r>
          </a:p>
        </p:txBody>
      </p:sp>
      <p:sp>
        <p:nvSpPr>
          <p:cNvPr id="315395" name="Text Box 3"/>
          <p:cNvSpPr txBox="1">
            <a:spLocks noChangeArrowheads="1"/>
          </p:cNvSpPr>
          <p:nvPr/>
        </p:nvSpPr>
        <p:spPr bwMode="auto">
          <a:xfrm rot="16200000">
            <a:off x="-787400" y="3178175"/>
            <a:ext cx="314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Regression Beta Weight</a:t>
            </a:r>
          </a:p>
        </p:txBody>
      </p:sp>
      <p:sp>
        <p:nvSpPr>
          <p:cNvPr id="315396" name="Text Box 4"/>
          <p:cNvSpPr txBox="1">
            <a:spLocks noChangeArrowheads="1"/>
          </p:cNvSpPr>
          <p:nvPr/>
        </p:nvSpPr>
        <p:spPr bwMode="auto">
          <a:xfrm>
            <a:off x="3500438" y="4962525"/>
            <a:ext cx="2535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Epochs of Training</a:t>
            </a:r>
          </a:p>
        </p:txBody>
      </p:sp>
      <p:pic>
        <p:nvPicPr>
          <p:cNvPr id="31540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3300" y="1693863"/>
            <a:ext cx="7596188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5403" name="Text Box 11"/>
          <p:cNvSpPr txBox="1">
            <a:spLocks noChangeArrowheads="1"/>
          </p:cNvSpPr>
          <p:nvPr/>
        </p:nvSpPr>
        <p:spPr bwMode="auto">
          <a:xfrm>
            <a:off x="1238250" y="5686425"/>
            <a:ext cx="676433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Property attribution model: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|item) = 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|c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 + (1-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)[(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p(f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|c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 + (1-</a:t>
            </a:r>
            <a:r>
              <a:rPr lang="en-US" sz="240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sz="2400" baseline="-25000" smtClean="0">
                <a:solidFill>
                  <a:srgbClr val="000000"/>
                </a:solidFill>
                <a:latin typeface="Times New Roman" pitchFamily="18" charset="0"/>
              </a:rPr>
              <a:t>j</a:t>
            </a:r>
            <a:r>
              <a:rPr lang="en-US" sz="2400" smtClean="0">
                <a:solidFill>
                  <a:srgbClr val="000000"/>
                </a:solidFill>
                <a:latin typeface="Times New Roman" pitchFamily="18" charset="0"/>
              </a:rPr>
              <a:t>)[…]) </a:t>
            </a:r>
          </a:p>
        </p:txBody>
      </p:sp>
      <p:sp>
        <p:nvSpPr>
          <p:cNvPr id="315404" name="Rectangle 12"/>
          <p:cNvSpPr>
            <a:spLocks noChangeArrowheads="1"/>
          </p:cNvSpPr>
          <p:nvPr/>
        </p:nvSpPr>
        <p:spPr bwMode="auto">
          <a:xfrm>
            <a:off x="473075" y="1773238"/>
            <a:ext cx="7977188" cy="3690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we replace the PDP model with the Naïve </a:t>
            </a:r>
            <a:r>
              <a:rPr lang="en-US" dirty="0" err="1" smtClean="0"/>
              <a:t>Bayes</a:t>
            </a:r>
            <a:r>
              <a:rPr lang="en-US" dirty="0" smtClean="0"/>
              <a:t> Classifier?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explains a lot of the data, and offers a succinct abstract characterization</a:t>
            </a:r>
          </a:p>
          <a:p>
            <a:r>
              <a:rPr lang="en-US" dirty="0" smtClean="0"/>
              <a:t>But</a:t>
            </a:r>
          </a:p>
          <a:p>
            <a:pPr lvl="1"/>
            <a:r>
              <a:rPr lang="en-US" dirty="0" smtClean="0"/>
              <a:t>It only characterizes what’s learned when the data actually has hierarchical structure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 it may be a useful approximate characterization in some cases, but can’t really replace the real thing.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448" y="457200"/>
            <a:ext cx="7772400" cy="940777"/>
          </a:xfrm>
        </p:spPr>
        <p:txBody>
          <a:bodyPr/>
          <a:lstStyle/>
          <a:p>
            <a:r>
              <a:rPr lang="en-US" dirty="0" smtClean="0"/>
              <a:t>The Nature of Cognition, and the Place of PDP in Cognitive Theory?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085" y="1509347"/>
            <a:ext cx="7772400" cy="4495800"/>
          </a:xfrm>
        </p:spPr>
        <p:txBody>
          <a:bodyPr/>
          <a:lstStyle/>
          <a:p>
            <a:r>
              <a:rPr lang="en-US" dirty="0" smtClean="0"/>
              <a:t>Many view human cognition as inherently</a:t>
            </a:r>
          </a:p>
          <a:p>
            <a:pPr lvl="1"/>
            <a:r>
              <a:rPr lang="en-US" dirty="0" smtClean="0"/>
              <a:t>Structured</a:t>
            </a:r>
          </a:p>
          <a:p>
            <a:pPr lvl="1"/>
            <a:r>
              <a:rPr lang="en-US" dirty="0" smtClean="0"/>
              <a:t>Systematic</a:t>
            </a:r>
          </a:p>
          <a:p>
            <a:pPr lvl="1"/>
            <a:r>
              <a:rPr lang="en-US" dirty="0" smtClean="0"/>
              <a:t>Rule-governed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 this framework, PDP models are seen as</a:t>
            </a:r>
          </a:p>
          <a:p>
            <a:pPr lvl="1"/>
            <a:r>
              <a:rPr lang="en-US" dirty="0" smtClean="0"/>
              <a:t>Mere implementations of higher-level, rational, or ‘computational level’ models</a:t>
            </a:r>
          </a:p>
          <a:p>
            <a:pPr lvl="1"/>
            <a:r>
              <a:rPr lang="en-US" dirty="0" smtClean="0"/>
              <a:t>… that don’t work as well as models that stipulate explicit rules or structures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Alternative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6061"/>
            <a:ext cx="7772400" cy="4495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We argue instead that cognition (and the domains to which cognition is applied) is inherently</a:t>
            </a:r>
          </a:p>
          <a:p>
            <a:pPr lvl="1"/>
            <a:r>
              <a:rPr lang="en-US" dirty="0" smtClean="0"/>
              <a:t>Quasi-regular</a:t>
            </a:r>
          </a:p>
          <a:p>
            <a:pPr lvl="1"/>
            <a:r>
              <a:rPr lang="en-US" dirty="0" smtClean="0"/>
              <a:t>Semi-systematic</a:t>
            </a:r>
          </a:p>
          <a:p>
            <a:pPr lvl="1"/>
            <a:r>
              <a:rPr lang="en-US" dirty="0" smtClean="0"/>
              <a:t>Context sensitive</a:t>
            </a:r>
          </a:p>
          <a:p>
            <a:r>
              <a:rPr lang="en-US" dirty="0" smtClean="0"/>
              <a:t>On this view, highly structured models: </a:t>
            </a:r>
          </a:p>
          <a:p>
            <a:pPr lvl="1"/>
            <a:r>
              <a:rPr lang="en-US" dirty="0" smtClean="0"/>
              <a:t>Are </a:t>
            </a:r>
            <a:r>
              <a:rPr lang="en-US" dirty="0" err="1" smtClean="0"/>
              <a:t>Procrustian</a:t>
            </a:r>
            <a:r>
              <a:rPr lang="en-US" dirty="0" smtClean="0"/>
              <a:t> beds into which natural cognition fits uncomfortably</a:t>
            </a:r>
          </a:p>
          <a:p>
            <a:pPr lvl="1"/>
            <a:r>
              <a:rPr lang="en-US" dirty="0" smtClean="0"/>
              <a:t>Won’t capture human cognitive abilities as well as models that allow a more graded and context sensitive conception of structure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Emergent vs. Stipulated Structure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5037" t="38898" r="25037" b="11669"/>
          <a:stretch>
            <a:fillRect/>
          </a:stretch>
        </p:blipFill>
        <p:spPr bwMode="auto">
          <a:xfrm>
            <a:off x="5134708" y="1891351"/>
            <a:ext cx="3274735" cy="298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jlmcc.WIN\Desktop\500px-Rocque's_Map_of_London_1741-5.jpg"/>
          <p:cNvPicPr>
            <a:picLocks noChangeAspect="1" noChangeArrowheads="1"/>
          </p:cNvPicPr>
          <p:nvPr/>
        </p:nvPicPr>
        <p:blipFill>
          <a:blip r:embed="rId3" cstate="print"/>
          <a:srcRect l="24000" t="4464" r="24000" b="35714"/>
          <a:stretch>
            <a:fillRect/>
          </a:stretch>
        </p:blipFill>
        <p:spPr bwMode="auto">
          <a:xfrm>
            <a:off x="452092" y="1953855"/>
            <a:ext cx="3781413" cy="29228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68315" y="5292970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Old London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39154" y="5231422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Midtown Manhattan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6514245" cy="1143000"/>
          </a:xfrm>
        </p:spPr>
        <p:txBody>
          <a:bodyPr/>
          <a:lstStyle/>
          <a:p>
            <a:r>
              <a:rPr lang="en-US" dirty="0" smtClean="0"/>
              <a:t>An exploration of these ideas in the domain of mammals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 is the best representation of domain content?</a:t>
            </a:r>
          </a:p>
          <a:p>
            <a:endParaRPr lang="en-US" dirty="0" smtClean="0"/>
          </a:p>
          <a:p>
            <a:r>
              <a:rPr lang="en-US" dirty="0" smtClean="0"/>
              <a:t>How do people make inferences about different kinds of object properties?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glick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4522" y="263769"/>
            <a:ext cx="1397977" cy="13979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6" name="Picture 2" descr="50x85-Corrs-All"/>
          <p:cNvPicPr>
            <a:picLocks noChangeAspect="1" noChangeArrowheads="1"/>
          </p:cNvPicPr>
          <p:nvPr/>
        </p:nvPicPr>
        <p:blipFill>
          <a:blip r:embed="rId2" cstate="print"/>
          <a:srcRect t="6887" r="82686" b="9642"/>
          <a:stretch>
            <a:fillRect/>
          </a:stretch>
        </p:blipFill>
        <p:spPr bwMode="auto">
          <a:xfrm>
            <a:off x="370829" y="123092"/>
            <a:ext cx="1617229" cy="6591823"/>
          </a:xfrm>
          <a:prstGeom prst="rect">
            <a:avLst/>
          </a:prstGeom>
          <a:noFill/>
        </p:spPr>
      </p:pic>
      <p:pic>
        <p:nvPicPr>
          <p:cNvPr id="3" name="Picture 2" descr="DataOverallCorr.jpg"/>
          <p:cNvPicPr>
            <a:picLocks noChangeAspect="1"/>
          </p:cNvPicPr>
          <p:nvPr/>
        </p:nvPicPr>
        <p:blipFill>
          <a:blip r:embed="rId3" cstate="print"/>
          <a:srcRect l="12442" t="6602" r="8295" b="9904"/>
          <a:stretch>
            <a:fillRect/>
          </a:stretch>
        </p:blipFill>
        <p:spPr>
          <a:xfrm>
            <a:off x="2035325" y="110486"/>
            <a:ext cx="6492845" cy="6562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694" y="325315"/>
            <a:ext cx="5529506" cy="1143000"/>
          </a:xfrm>
        </p:spPr>
        <p:txBody>
          <a:bodyPr/>
          <a:lstStyle/>
          <a:p>
            <a:r>
              <a:rPr lang="en-US" sz="2800" dirty="0" smtClean="0"/>
              <a:t>Structure </a:t>
            </a:r>
            <a:r>
              <a:rPr lang="en-US" sz="2800" dirty="0"/>
              <a:t>Extracted by a Structured Statistical Model</a:t>
            </a:r>
          </a:p>
        </p:txBody>
      </p:sp>
      <p:pic>
        <p:nvPicPr>
          <p:cNvPr id="5" name="Picture 4" descr="tenenba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04792" y="310662"/>
            <a:ext cx="1066800" cy="1066800"/>
          </a:xfrm>
          <a:prstGeom prst="rect">
            <a:avLst/>
          </a:prstGeom>
        </p:spPr>
      </p:pic>
      <p:pic>
        <p:nvPicPr>
          <p:cNvPr id="6" name="Picture 5" descr="kemp.jpg"/>
          <p:cNvPicPr>
            <a:picLocks noChangeAspect="1"/>
          </p:cNvPicPr>
          <p:nvPr/>
        </p:nvPicPr>
        <p:blipFill>
          <a:blip r:embed="rId3" cstate="print"/>
          <a:srcRect l="54902" t="8696" r="7843" b="40580"/>
          <a:stretch>
            <a:fillRect/>
          </a:stretch>
        </p:blipFill>
        <p:spPr>
          <a:xfrm>
            <a:off x="7310808" y="297163"/>
            <a:ext cx="892415" cy="1095974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3781" y="1742709"/>
            <a:ext cx="14097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4070" y="3629539"/>
            <a:ext cx="3799742" cy="2594681"/>
          </a:xfrm>
          <a:prstGeom prst="rect">
            <a:avLst/>
          </a:prstGeom>
          <a:noFill/>
          <a:ln w="9525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</p:spPr>
      </p:pic>
      <p:pic>
        <p:nvPicPr>
          <p:cNvPr id="299011" name="Picture 3"/>
          <p:cNvPicPr>
            <a:picLocks noChangeAspect="1" noChangeArrowheads="1"/>
          </p:cNvPicPr>
          <p:nvPr/>
        </p:nvPicPr>
        <p:blipFill>
          <a:blip r:embed="rId6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844060" y="1877311"/>
            <a:ext cx="3402625" cy="233112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334106" y="250734"/>
            <a:ext cx="8296740" cy="568407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3354265" y="3002573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4957396" y="1247043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4807928" y="5150830"/>
            <a:ext cx="290146" cy="263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alvsKemp.tif"/>
          <p:cNvPicPr>
            <a:picLocks noChangeAspect="1"/>
          </p:cNvPicPr>
          <p:nvPr/>
        </p:nvPicPr>
        <p:blipFill>
          <a:blip r:embed="rId2" cstate="print"/>
          <a:srcRect l="10697" t="4597" r="8320" b="7662"/>
          <a:stretch>
            <a:fillRect/>
          </a:stretch>
        </p:blipFill>
        <p:spPr>
          <a:xfrm>
            <a:off x="637375" y="131886"/>
            <a:ext cx="7857799" cy="660294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5222631" y="1793631"/>
            <a:ext cx="782515" cy="668215"/>
          </a:xfrm>
          <a:prstGeom prst="straightConnector1">
            <a:avLst/>
          </a:prstGeom>
          <a:ln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Similarity ratings (and patterns of inference) will violate the hierarchical structure</a:t>
            </a:r>
          </a:p>
          <a:p>
            <a:endParaRPr lang="en-US" dirty="0" smtClean="0"/>
          </a:p>
          <a:p>
            <a:r>
              <a:rPr lang="en-US" dirty="0" smtClean="0"/>
              <a:t>Patterns of inference will vary by context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Experiments</a:t>
            </a:r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002640"/>
          </a:xfrm>
        </p:spPr>
        <p:txBody>
          <a:bodyPr/>
          <a:lstStyle/>
          <a:p>
            <a:r>
              <a:rPr lang="en-US" dirty="0" smtClean="0"/>
              <a:t>Size, predator/prey, and other properties affect similarity across birds, fish, and mammals</a:t>
            </a:r>
          </a:p>
          <a:p>
            <a:r>
              <a:rPr lang="en-US" dirty="0" smtClean="0"/>
              <a:t>Property inferences show clear context specificity</a:t>
            </a:r>
          </a:p>
          <a:p>
            <a:endParaRPr lang="en-US" dirty="0" smtClean="0"/>
          </a:p>
          <a:p>
            <a:r>
              <a:rPr lang="en-US" dirty="0" smtClean="0"/>
              <a:t>Future experiments will examine whether inferences (even of biological properties) violate a hierarchical tree for items like weasels, pandas, and beavers</a:t>
            </a:r>
            <a:endParaRPr lang="en-US" dirty="0"/>
          </a:p>
        </p:txBody>
      </p:sp>
      <p:pic>
        <p:nvPicPr>
          <p:cNvPr id="4" name="Picture 3" descr="glick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4522" y="263769"/>
            <a:ext cx="1397977" cy="13979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917" y="6164494"/>
            <a:ext cx="3214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*Poster 173, This Evening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the </a:t>
            </a:r>
            <a:r>
              <a:rPr lang="en-US" dirty="0" err="1" smtClean="0"/>
              <a:t>Rumelhart</a:t>
            </a:r>
            <a:r>
              <a:rPr lang="en-US" dirty="0" smtClean="0"/>
              <a:t> model to the mammals dataset</a:t>
            </a:r>
            <a:endParaRPr lang="en-US" dirty="0"/>
          </a:p>
        </p:txBody>
      </p:sp>
      <p:grpSp>
        <p:nvGrpSpPr>
          <p:cNvPr id="41" name="Group 40"/>
          <p:cNvGrpSpPr/>
          <p:nvPr/>
        </p:nvGrpSpPr>
        <p:grpSpPr>
          <a:xfrm>
            <a:off x="2417884" y="1688122"/>
            <a:ext cx="3489081" cy="4319954"/>
            <a:chOff x="1248507" y="1433145"/>
            <a:chExt cx="3489081" cy="4319954"/>
          </a:xfrm>
        </p:grpSpPr>
        <p:sp>
          <p:nvSpPr>
            <p:cNvPr id="3" name="Oval 2"/>
            <p:cNvSpPr/>
            <p:nvPr/>
          </p:nvSpPr>
          <p:spPr>
            <a:xfrm>
              <a:off x="1248507" y="1696915"/>
              <a:ext cx="562708" cy="19870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2409092" y="2312377"/>
              <a:ext cx="272561" cy="110783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279531" y="2286000"/>
              <a:ext cx="474784" cy="264648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433145" y="4413738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>
              <a:endCxn id="24" idx="2"/>
            </p:cNvCxnSpPr>
            <p:nvPr/>
          </p:nvCxnSpPr>
          <p:spPr>
            <a:xfrm>
              <a:off x="3692769" y="4615961"/>
              <a:ext cx="816219" cy="80742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endCxn id="4" idx="2"/>
            </p:cNvCxnSpPr>
            <p:nvPr/>
          </p:nvCxnSpPr>
          <p:spPr>
            <a:xfrm>
              <a:off x="1822939" y="2631831"/>
              <a:ext cx="586153" cy="2344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669931" y="2916116"/>
              <a:ext cx="644769" cy="34583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661746" y="4079631"/>
              <a:ext cx="1608992" cy="62425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4508988" y="5093676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4508988" y="4358054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4508988" y="3648807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4508988" y="2913184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508988" y="2168769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4508988" y="1433145"/>
              <a:ext cx="228600" cy="659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/>
            <p:cNvCxnSpPr>
              <a:endCxn id="29" idx="2"/>
            </p:cNvCxnSpPr>
            <p:nvPr/>
          </p:nvCxnSpPr>
          <p:spPr>
            <a:xfrm rot="5400000" flipH="1" flipV="1">
              <a:off x="3667858" y="1799492"/>
              <a:ext cx="877765" cy="8044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endCxn id="28" idx="2"/>
            </p:cNvCxnSpPr>
            <p:nvPr/>
          </p:nvCxnSpPr>
          <p:spPr>
            <a:xfrm flipV="1">
              <a:off x="3707423" y="2498481"/>
              <a:ext cx="801565" cy="4879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endCxn id="27" idx="2"/>
            </p:cNvCxnSpPr>
            <p:nvPr/>
          </p:nvCxnSpPr>
          <p:spPr>
            <a:xfrm flipV="1">
              <a:off x="3771900" y="3242896"/>
              <a:ext cx="737088" cy="21248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endCxn id="26" idx="2"/>
            </p:cNvCxnSpPr>
            <p:nvPr/>
          </p:nvCxnSpPr>
          <p:spPr>
            <a:xfrm>
              <a:off x="3774830" y="3766038"/>
              <a:ext cx="734158" cy="21248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25" idx="2"/>
            </p:cNvCxnSpPr>
            <p:nvPr/>
          </p:nvCxnSpPr>
          <p:spPr>
            <a:xfrm>
              <a:off x="3742592" y="4138246"/>
              <a:ext cx="766396" cy="54952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1099038" y="2620108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Items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186962" y="5117123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Contexts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031523" y="1951892"/>
            <a:ext cx="2125903" cy="3983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"/>
              </a:lnSpc>
            </a:pPr>
            <a:r>
              <a:rPr lang="en-US" dirty="0" smtClean="0"/>
              <a:t>Behaviors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Body Parts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Foods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Locations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Movement</a:t>
            </a:r>
          </a:p>
          <a:p>
            <a:pPr>
              <a:lnSpc>
                <a:spcPts val="3000"/>
              </a:lnSpc>
            </a:pPr>
            <a:endParaRPr lang="en-US" dirty="0" smtClean="0"/>
          </a:p>
          <a:p>
            <a:pPr>
              <a:lnSpc>
                <a:spcPts val="3000"/>
              </a:lnSpc>
            </a:pPr>
            <a:r>
              <a:rPr lang="en-US" dirty="0" smtClean="0"/>
              <a:t>Visual Properties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look at the model’s outputs and compare these to the structure in the training data.</a:t>
            </a:r>
          </a:p>
          <a:p>
            <a:r>
              <a:rPr lang="en-US" dirty="0" smtClean="0"/>
              <a:t>The model captures the overall and context specific structure of the training data</a:t>
            </a:r>
          </a:p>
          <a:p>
            <a:r>
              <a:rPr lang="en-US" dirty="0" smtClean="0"/>
              <a:t>The model progressively extracts more and more detailed aspects of the structure as training progresses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imOutCorrPlot15.tif"/>
          <p:cNvPicPr>
            <a:picLocks noChangeAspect="1"/>
          </p:cNvPicPr>
          <p:nvPr/>
        </p:nvPicPr>
        <p:blipFill>
          <a:blip r:embed="rId2" cstate="print"/>
          <a:srcRect l="10010" t="6365" r="8897" b="7956"/>
          <a:stretch>
            <a:fillRect/>
          </a:stretch>
        </p:blipFill>
        <p:spPr>
          <a:xfrm>
            <a:off x="536330" y="272562"/>
            <a:ext cx="7913076" cy="6412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5133" y="708917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Simulation Output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alvsKemp.tif"/>
          <p:cNvPicPr>
            <a:picLocks noChangeAspect="1"/>
          </p:cNvPicPr>
          <p:nvPr/>
        </p:nvPicPr>
        <p:blipFill>
          <a:blip r:embed="rId2" cstate="print"/>
          <a:srcRect l="10697" t="4597" r="8320" b="7662"/>
          <a:stretch>
            <a:fillRect/>
          </a:stretch>
        </p:blipFill>
        <p:spPr>
          <a:xfrm>
            <a:off x="646167" y="114302"/>
            <a:ext cx="7857799" cy="66029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23792" y="0"/>
            <a:ext cx="2778370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93213" y="1530849"/>
            <a:ext cx="1727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imOutDi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1144"/>
            <a:ext cx="9144000" cy="59357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0576" y="40341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 Output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20913" y="435948"/>
            <a:ext cx="2234428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PcaModelOfNetworkOutpu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1342"/>
            <a:ext cx="9144000" cy="59353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74259" y="435948"/>
            <a:ext cx="4114800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279777" y="336177"/>
            <a:ext cx="2021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Progressive PCs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genValsAndTim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592" y="725365"/>
            <a:ext cx="7571935" cy="5678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the Structure in the </a:t>
            </a:r>
            <a:br>
              <a:rPr lang="en-US" dirty="0" smtClean="0"/>
            </a:br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Progressive sensitization to successive principal components captures learning of the mammals dataset.</a:t>
            </a:r>
          </a:p>
          <a:p>
            <a:endParaRPr lang="en-US" dirty="0" smtClean="0"/>
          </a:p>
          <a:p>
            <a:r>
              <a:rPr lang="en-US" dirty="0" smtClean="0"/>
              <a:t>This subsumes the naïve </a:t>
            </a:r>
            <a:r>
              <a:rPr lang="en-US" dirty="0" err="1" smtClean="0"/>
              <a:t>Bayes</a:t>
            </a:r>
            <a:r>
              <a:rPr lang="en-US" dirty="0" smtClean="0"/>
              <a:t> classifier as a special case when there is no real cross-domain structure (as in the </a:t>
            </a:r>
            <a:r>
              <a:rPr lang="en-US" dirty="0" err="1" smtClean="0"/>
              <a:t>Quillian</a:t>
            </a:r>
            <a:r>
              <a:rPr lang="en-US" dirty="0" smtClean="0"/>
              <a:t> training corpus).</a:t>
            </a:r>
          </a:p>
          <a:p>
            <a:endParaRPr lang="en-US" dirty="0" smtClean="0"/>
          </a:p>
          <a:p>
            <a:r>
              <a:rPr lang="en-US" dirty="0" smtClean="0"/>
              <a:t>So are PDP networks – and our brain’s neural networks – simply performing familiar statistical analyses?</a:t>
            </a:r>
          </a:p>
          <a:p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No!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42229"/>
          <a:stretch>
            <a:fillRect/>
          </a:stretch>
        </p:blipFill>
        <p:spPr bwMode="auto">
          <a:xfrm>
            <a:off x="0" y="0"/>
            <a:ext cx="5403850" cy="375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4928" y="1762018"/>
            <a:ext cx="3750299" cy="1143000"/>
          </a:xfrm>
        </p:spPr>
        <p:txBody>
          <a:bodyPr/>
          <a:lstStyle/>
          <a:p>
            <a:r>
              <a:rPr lang="en-US" sz="2400" dirty="0" smtClean="0"/>
              <a:t>Extracting Cross-Domain Structure</a:t>
            </a:r>
            <a:endParaRPr lang="en-US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t="58651"/>
          <a:stretch>
            <a:fillRect/>
          </a:stretch>
        </p:blipFill>
        <p:spPr bwMode="auto">
          <a:xfrm>
            <a:off x="3503666" y="3990974"/>
            <a:ext cx="5403850" cy="268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3" cstate="print"/>
          <a:srcRect l="7714" r="41143" b="36000"/>
          <a:stretch>
            <a:fillRect/>
          </a:stretch>
        </p:blipFill>
        <p:spPr bwMode="auto">
          <a:xfrm>
            <a:off x="7596002" y="376262"/>
            <a:ext cx="988057" cy="1059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68501" y="239059"/>
            <a:ext cx="6858000" cy="637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407560" y="339047"/>
            <a:ext cx="482885" cy="2476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09281" y="2844229"/>
            <a:ext cx="482885" cy="2476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335749" y="287676"/>
            <a:ext cx="1025704" cy="6070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16841" y="4940158"/>
            <a:ext cx="515420" cy="1049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315129" y="243156"/>
            <a:ext cx="515420" cy="1049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137061" y="4137060"/>
            <a:ext cx="515420" cy="1503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56889" y="3232936"/>
            <a:ext cx="938373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41468" y="590765"/>
            <a:ext cx="1238038" cy="434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3501" y="3018924"/>
            <a:ext cx="4890499" cy="383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9871" r="7051" b="42229"/>
          <a:stretch>
            <a:fillRect/>
          </a:stretch>
        </p:blipFill>
        <p:spPr bwMode="auto">
          <a:xfrm>
            <a:off x="0" y="0"/>
            <a:ext cx="4489290" cy="375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63716" y="1362535"/>
            <a:ext cx="1991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Similarity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8169" y="4981254"/>
            <a:ext cx="229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Learned Similarity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3565133" y="492132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834444" y="1354375"/>
            <a:ext cx="978408" cy="484632"/>
          </a:xfrm>
          <a:prstGeom prst="rightArrow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5766899" cy="1143000"/>
          </a:xfrm>
        </p:spPr>
        <p:txBody>
          <a:bodyPr/>
          <a:lstStyle/>
          <a:p>
            <a:r>
              <a:rPr lang="en-US" sz="2800" dirty="0" smtClean="0"/>
              <a:t>A Future Direction that Dave would have Wanted to Pursue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Exploiting knowledge sharing across domains</a:t>
            </a:r>
          </a:p>
          <a:p>
            <a:pPr lvl="1"/>
            <a:r>
              <a:rPr lang="en-US" dirty="0" err="1" smtClean="0"/>
              <a:t>Lakoff</a:t>
            </a:r>
            <a:r>
              <a:rPr lang="en-US" dirty="0" smtClean="0"/>
              <a:t>: </a:t>
            </a:r>
          </a:p>
          <a:p>
            <a:pPr lvl="2"/>
            <a:r>
              <a:rPr lang="en-US" dirty="0" smtClean="0"/>
              <a:t>Abstract cognition is grounded in concrete reality</a:t>
            </a:r>
          </a:p>
          <a:p>
            <a:pPr lvl="1"/>
            <a:r>
              <a:rPr lang="en-US" dirty="0" err="1" smtClean="0"/>
              <a:t>Boroditsky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Cognition about time is grounded in our conceptions of space</a:t>
            </a:r>
          </a:p>
          <a:p>
            <a:r>
              <a:rPr lang="en-US" dirty="0" smtClean="0"/>
              <a:t>Can we capture these kinds of influences through knowledge sharing across contexts?</a:t>
            </a:r>
          </a:p>
          <a:p>
            <a:pPr lvl="1"/>
            <a:r>
              <a:rPr lang="en-US" dirty="0" smtClean="0"/>
              <a:t>This is work in progress with Tim and Paul </a:t>
            </a:r>
            <a:r>
              <a:rPr lang="en-US" dirty="0" err="1" smtClean="0"/>
              <a:t>Thibodeau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 descr="thibodea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4694" y="351692"/>
            <a:ext cx="879230" cy="1055077"/>
          </a:xfrm>
          <a:prstGeom prst="rect">
            <a:avLst/>
          </a:prstGeom>
        </p:spPr>
      </p:pic>
      <p:pic>
        <p:nvPicPr>
          <p:cNvPr id="5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3" cstate="print"/>
          <a:srcRect l="7714" r="41143" b="36000"/>
          <a:stretch>
            <a:fillRect/>
          </a:stretch>
        </p:blipFill>
        <p:spPr bwMode="auto">
          <a:xfrm>
            <a:off x="6691876" y="355714"/>
            <a:ext cx="988057" cy="1059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93984"/>
            <a:ext cx="7772400" cy="4495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Yes, cognition is more structured than we can fully capture with the </a:t>
            </a:r>
            <a:r>
              <a:rPr lang="en-US" dirty="0" err="1" smtClean="0"/>
              <a:t>Rumelhart</a:t>
            </a:r>
            <a:r>
              <a:rPr lang="en-US" dirty="0" smtClean="0"/>
              <a:t> model</a:t>
            </a:r>
          </a:p>
          <a:p>
            <a:pPr lvl="1"/>
            <a:r>
              <a:rPr lang="en-US" dirty="0" smtClean="0"/>
              <a:t>A long-term goal has been to capture a far more general form of context sensitivity.</a:t>
            </a:r>
          </a:p>
          <a:p>
            <a:pPr lvl="1"/>
            <a:r>
              <a:rPr lang="en-US" dirty="0" smtClean="0"/>
              <a:t>We all seek to understand how we can capture the systematic well enough, while still capturing cognitions graded, quasi-structured, and context sensitive characteristics.</a:t>
            </a:r>
          </a:p>
          <a:p>
            <a:pPr lvl="1"/>
            <a:r>
              <a:rPr lang="en-US" dirty="0" smtClean="0"/>
              <a:t>My own work on this will continue to explore </a:t>
            </a:r>
            <a:r>
              <a:rPr lang="en-US" dirty="0" err="1" smtClean="0"/>
              <a:t>emergentist</a:t>
            </a:r>
            <a:r>
              <a:rPr lang="en-US" dirty="0" smtClean="0"/>
              <a:t> approaches.</a:t>
            </a:r>
          </a:p>
          <a:p>
            <a:r>
              <a:rPr lang="en-US" dirty="0" smtClean="0"/>
              <a:t>Achieving a full understanding of emergent structure will not be easy</a:t>
            </a:r>
          </a:p>
          <a:p>
            <a:pPr lvl="1"/>
            <a:r>
              <a:rPr lang="en-US" dirty="0" smtClean="0"/>
              <a:t>Structured models will help us with this.</a:t>
            </a:r>
          </a:p>
          <a:p>
            <a:pPr lvl="1"/>
            <a:r>
              <a:rPr lang="en-US" dirty="0" smtClean="0"/>
              <a:t>But my guess is they will remain no more than useful approximate characterizations.</a:t>
            </a:r>
          </a:p>
          <a:p>
            <a:pPr lvl="1"/>
            <a:r>
              <a:rPr lang="en-US" dirty="0" err="1" smtClean="0"/>
              <a:t>Emergentist</a:t>
            </a:r>
            <a:r>
              <a:rPr lang="en-US" dirty="0" smtClean="0"/>
              <a:t>, PDP-like approaches will continue to play an important role in this effort.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lmcc.WIN\Desktop\CollaboratorPhotos\cleeremans.jpg"/>
          <p:cNvPicPr>
            <a:picLocks noChangeAspect="1" noChangeArrowheads="1"/>
          </p:cNvPicPr>
          <p:nvPr/>
        </p:nvPicPr>
        <p:blipFill>
          <a:blip r:embed="rId2" cstate="print"/>
          <a:srcRect l="5760" r="20160"/>
          <a:stretch>
            <a:fillRect/>
          </a:stretch>
        </p:blipFill>
        <p:spPr bwMode="auto">
          <a:xfrm>
            <a:off x="4191000" y="533400"/>
            <a:ext cx="990600" cy="1002901"/>
          </a:xfrm>
          <a:prstGeom prst="rect">
            <a:avLst/>
          </a:prstGeom>
          <a:noFill/>
        </p:spPr>
      </p:pic>
      <p:pic>
        <p:nvPicPr>
          <p:cNvPr id="1027" name="Picture 3" descr="C:\Users\jlmcc.WIN\Desktop\CollaboratorPhotos\fara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5410200"/>
            <a:ext cx="1143000" cy="1143000"/>
          </a:xfrm>
          <a:prstGeom prst="rect">
            <a:avLst/>
          </a:prstGeom>
          <a:noFill/>
        </p:spPr>
      </p:pic>
      <p:pic>
        <p:nvPicPr>
          <p:cNvPr id="1028" name="Picture 4" descr="C:\Users\jlmcc.WIN\Desktop\CollaboratorPhotos\fie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3581400"/>
            <a:ext cx="1155700" cy="866775"/>
          </a:xfrm>
          <a:prstGeom prst="rect">
            <a:avLst/>
          </a:prstGeom>
          <a:noFill/>
        </p:spPr>
      </p:pic>
      <p:pic>
        <p:nvPicPr>
          <p:cNvPr id="1029" name="Picture 5" descr="C:\Users\jlmcc.WIN\Desktop\CollaboratorPhotos\goddar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3124200"/>
            <a:ext cx="838200" cy="1147970"/>
          </a:xfrm>
          <a:prstGeom prst="rect">
            <a:avLst/>
          </a:prstGeom>
          <a:noFill/>
        </p:spPr>
      </p:pic>
      <p:pic>
        <p:nvPicPr>
          <p:cNvPr id="1030" name="Picture 6" descr="C:\Users\jlmcc.WIN\Desktop\CollaboratorPhotos\gott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4200" y="4114800"/>
            <a:ext cx="789852" cy="1179513"/>
          </a:xfrm>
          <a:prstGeom prst="rect">
            <a:avLst/>
          </a:prstGeom>
          <a:noFill/>
        </p:spPr>
      </p:pic>
      <p:pic>
        <p:nvPicPr>
          <p:cNvPr id="1031" name="Picture 7" descr="C:\Users\jlmcc.WIN\Desktop\CollaboratorPhotos\heoffner.gif"/>
          <p:cNvPicPr>
            <a:picLocks noChangeAspect="1" noChangeArrowheads="1"/>
          </p:cNvPicPr>
          <p:nvPr/>
        </p:nvPicPr>
        <p:blipFill>
          <a:blip r:embed="rId7" cstate="print"/>
          <a:srcRect l="3750" t="3000" r="7500" b="12000"/>
          <a:stretch>
            <a:fillRect/>
          </a:stretch>
        </p:blipFill>
        <p:spPr bwMode="auto">
          <a:xfrm>
            <a:off x="533400" y="2728176"/>
            <a:ext cx="989847" cy="1185028"/>
          </a:xfrm>
          <a:prstGeom prst="rect">
            <a:avLst/>
          </a:prstGeom>
          <a:noFill/>
        </p:spPr>
      </p:pic>
      <p:pic>
        <p:nvPicPr>
          <p:cNvPr id="1032" name="Picture 8" descr="C:\Users\jlmcc.WIN\Desktop\CollaboratorPhotos\hol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77200" y="5466644"/>
            <a:ext cx="831196" cy="1046692"/>
          </a:xfrm>
          <a:prstGeom prst="rect">
            <a:avLst/>
          </a:prstGeom>
          <a:noFill/>
        </p:spPr>
      </p:pic>
      <p:pic>
        <p:nvPicPr>
          <p:cNvPr id="1033" name="Picture 9" descr="C:\Users\jlmcc.WIN\Desktop\CollaboratorPhotos\lupyan_plan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28800" y="5334000"/>
            <a:ext cx="817232" cy="1217676"/>
          </a:xfrm>
          <a:prstGeom prst="rect">
            <a:avLst/>
          </a:prstGeom>
          <a:noFill/>
        </p:spPr>
      </p:pic>
      <p:pic>
        <p:nvPicPr>
          <p:cNvPr id="1034" name="Picture 10" descr="C:\Users\jlmcc.WIN\Desktop\CollaboratorPhotos\maia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24200" y="5334000"/>
            <a:ext cx="838200" cy="1247799"/>
          </a:xfrm>
          <a:prstGeom prst="rect">
            <a:avLst/>
          </a:prstGeom>
          <a:noFill/>
        </p:spPr>
      </p:pic>
      <p:pic>
        <p:nvPicPr>
          <p:cNvPr id="1035" name="Picture 11" descr="C:\Users\jlmcc.WIN\Desktop\CollaboratorPhotos\magnuson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01000" y="4343400"/>
            <a:ext cx="914400" cy="914400"/>
          </a:xfrm>
          <a:prstGeom prst="rect">
            <a:avLst/>
          </a:prstGeom>
          <a:noFill/>
        </p:spPr>
      </p:pic>
      <p:pic>
        <p:nvPicPr>
          <p:cNvPr id="1036" name="Picture 12" descr="C:\Users\jlmcc.WIN\Desktop\CollaboratorPhotos\mccandliss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932837" y="4495800"/>
            <a:ext cx="850822" cy="990600"/>
          </a:xfrm>
          <a:prstGeom prst="rect">
            <a:avLst/>
          </a:prstGeom>
          <a:noFill/>
        </p:spPr>
      </p:pic>
      <p:pic>
        <p:nvPicPr>
          <p:cNvPr id="1037" name="Picture 13" descr="C:\Users\jlmcc.WIN\Desktop\CollaboratorPhotos\mcnaughton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267200" y="1752600"/>
            <a:ext cx="975360" cy="1219200"/>
          </a:xfrm>
          <a:prstGeom prst="rect">
            <a:avLst/>
          </a:prstGeom>
          <a:noFill/>
        </p:spPr>
      </p:pic>
      <p:pic>
        <p:nvPicPr>
          <p:cNvPr id="1038" name="Picture 14" descr="C:\Users\jlmcc.WIN\Desktop\CollaboratorPhotos\movellan.g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848600" y="1905000"/>
            <a:ext cx="1077576" cy="1066800"/>
          </a:xfrm>
          <a:prstGeom prst="rect">
            <a:avLst/>
          </a:prstGeom>
          <a:noFill/>
        </p:spPr>
      </p:pic>
      <p:pic>
        <p:nvPicPr>
          <p:cNvPr id="1039" name="Picture 15" descr="C:\Users\jlmcc.WIN\Desktop\CollaboratorPhotos\munakata.jpg"/>
          <p:cNvPicPr>
            <a:picLocks noChangeAspect="1" noChangeArrowheads="1"/>
          </p:cNvPicPr>
          <p:nvPr/>
        </p:nvPicPr>
        <p:blipFill>
          <a:blip r:embed="rId15" cstate="print"/>
          <a:srcRect l="13873" t="41143" r="3468"/>
          <a:stretch>
            <a:fillRect/>
          </a:stretch>
        </p:blipFill>
        <p:spPr bwMode="auto">
          <a:xfrm>
            <a:off x="5486400" y="4267200"/>
            <a:ext cx="1075553" cy="1162050"/>
          </a:xfrm>
          <a:prstGeom prst="rect">
            <a:avLst/>
          </a:prstGeom>
          <a:noFill/>
        </p:spPr>
      </p:pic>
      <p:pic>
        <p:nvPicPr>
          <p:cNvPr id="1040" name="Picture 16" descr="C:\Users\jlmcc.WIN\Desktop\CollaboratorPhotos\noelle-david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48600" y="609600"/>
            <a:ext cx="990600" cy="1155700"/>
          </a:xfrm>
          <a:prstGeom prst="rect">
            <a:avLst/>
          </a:prstGeom>
          <a:noFill/>
        </p:spPr>
      </p:pic>
      <p:pic>
        <p:nvPicPr>
          <p:cNvPr id="1041" name="Picture 17" descr="C:\Users\jlmcc.WIN\Desktop\CollaboratorPhotos\botvinick_color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048000" y="3048000"/>
            <a:ext cx="852945" cy="1006475"/>
          </a:xfrm>
          <a:prstGeom prst="rect">
            <a:avLst/>
          </a:prstGeom>
          <a:noFill/>
        </p:spPr>
      </p:pic>
      <p:pic>
        <p:nvPicPr>
          <p:cNvPr id="1042" name="Picture 18" descr="C:\Users\jlmcc.WIN\Desktop\CollaboratorPhotos\rohde.jpg"/>
          <p:cNvPicPr>
            <a:picLocks noChangeAspect="1" noChangeArrowheads="1"/>
          </p:cNvPicPr>
          <p:nvPr/>
        </p:nvPicPr>
        <p:blipFill>
          <a:blip r:embed="rId18" cstate="print"/>
          <a:srcRect l="4500" t="28500" r="65250" b="21000"/>
          <a:stretch>
            <a:fillRect/>
          </a:stretch>
        </p:blipFill>
        <p:spPr bwMode="auto">
          <a:xfrm>
            <a:off x="1828800" y="2743200"/>
            <a:ext cx="831088" cy="1040577"/>
          </a:xfrm>
          <a:prstGeom prst="rect">
            <a:avLst/>
          </a:prstGeom>
          <a:noFill/>
        </p:spPr>
      </p:pic>
      <p:pic>
        <p:nvPicPr>
          <p:cNvPr id="1043" name="Picture 19" descr="C:\Users\jlmcc.WIN\Desktop\CollaboratorPhotos\nystrom.jpg"/>
          <p:cNvPicPr>
            <a:picLocks noChangeAspect="1" noChangeArrowheads="1"/>
          </p:cNvPicPr>
          <p:nvPr/>
        </p:nvPicPr>
        <p:blipFill>
          <a:blip r:embed="rId19" cstate="print"/>
          <a:srcRect l="7660" r="7660"/>
          <a:stretch>
            <a:fillRect/>
          </a:stretch>
        </p:blipFill>
        <p:spPr bwMode="auto">
          <a:xfrm>
            <a:off x="6781800" y="2514600"/>
            <a:ext cx="973484" cy="990599"/>
          </a:xfrm>
          <a:prstGeom prst="rect">
            <a:avLst/>
          </a:prstGeom>
          <a:noFill/>
        </p:spPr>
      </p:pic>
      <p:pic>
        <p:nvPicPr>
          <p:cNvPr id="1044" name="Picture 20" descr="C:\Users\jlmcc.WIN\Desktop\CollaboratorPhotos\oreilly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486400" y="2971800"/>
            <a:ext cx="1089622" cy="1219200"/>
          </a:xfrm>
          <a:prstGeom prst="rect">
            <a:avLst/>
          </a:prstGeom>
          <a:noFill/>
        </p:spPr>
      </p:pic>
      <p:pic>
        <p:nvPicPr>
          <p:cNvPr id="1045" name="Picture 21" descr="C:\Users\jlmcc.WIN\Desktop\CollaboratorPhotos\patterson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600200" y="1600200"/>
            <a:ext cx="1230003" cy="1039352"/>
          </a:xfrm>
          <a:prstGeom prst="rect">
            <a:avLst/>
          </a:prstGeom>
          <a:noFill/>
        </p:spPr>
      </p:pic>
      <p:pic>
        <p:nvPicPr>
          <p:cNvPr id="1046" name="Picture 22" descr="C:\Users\jlmcc.WIN\Desktop\CollaboratorPhotos\plaut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 flipH="1">
            <a:off x="2971799" y="1600200"/>
            <a:ext cx="975205" cy="1219200"/>
          </a:xfrm>
          <a:prstGeom prst="rect">
            <a:avLst/>
          </a:prstGeom>
          <a:noFill/>
        </p:spPr>
      </p:pic>
      <p:pic>
        <p:nvPicPr>
          <p:cNvPr id="1047" name="Picture 23" descr="C:\Users\jlmcc.WIN\Desktop\CollaboratorPhotos\rogers.jp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048000" y="533400"/>
            <a:ext cx="1109397" cy="950912"/>
          </a:xfrm>
          <a:prstGeom prst="rect">
            <a:avLst/>
          </a:prstGeom>
          <a:noFill/>
        </p:spPr>
      </p:pic>
      <p:pic>
        <p:nvPicPr>
          <p:cNvPr id="1049" name="Picture 25" descr="C:\Users\jlmcc.WIN\Desktop\CollaboratorPhotos\servainschreiberyoung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486400" y="685800"/>
            <a:ext cx="879231" cy="838200"/>
          </a:xfrm>
          <a:prstGeom prst="rect">
            <a:avLst/>
          </a:prstGeom>
          <a:noFill/>
        </p:spPr>
      </p:pic>
      <p:pic>
        <p:nvPicPr>
          <p:cNvPr id="1050" name="Picture 26" descr="C:\Users\jlmcc.WIN\Desktop\CollaboratorPhotos\stark.jpg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4267200" y="4343400"/>
            <a:ext cx="1082376" cy="935037"/>
          </a:xfrm>
          <a:prstGeom prst="rect">
            <a:avLst/>
          </a:prstGeom>
          <a:noFill/>
        </p:spPr>
      </p:pic>
      <p:pic>
        <p:nvPicPr>
          <p:cNvPr id="1051" name="Picture 27" descr="C:\Users\jlmcc.WIN\Desktop\CollaboratorPhotos\stjohn.jpg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1828800" y="4038600"/>
            <a:ext cx="887543" cy="1147889"/>
          </a:xfrm>
          <a:prstGeom prst="rect">
            <a:avLst/>
          </a:prstGeom>
          <a:noFill/>
        </p:spPr>
      </p:pic>
      <p:pic>
        <p:nvPicPr>
          <p:cNvPr id="1052" name="Picture 28" descr="C:\Users\jlmcc.WIN\Desktop\CollaboratorPhotos\taraban.jpg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609600" y="4038600"/>
            <a:ext cx="762000" cy="1143000"/>
          </a:xfrm>
          <a:prstGeom prst="rect">
            <a:avLst/>
          </a:prstGeom>
          <a:noFill/>
        </p:spPr>
      </p:pic>
      <p:pic>
        <p:nvPicPr>
          <p:cNvPr id="1054" name="Picture 30" descr="C:\Users\jlmcc.WIN\Desktop\CollaboratorPhotos\thomas_a.jp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6934200" y="5562600"/>
            <a:ext cx="894401" cy="990600"/>
          </a:xfrm>
          <a:prstGeom prst="rect">
            <a:avLst/>
          </a:prstGeom>
          <a:noFill/>
        </p:spPr>
      </p:pic>
      <p:pic>
        <p:nvPicPr>
          <p:cNvPr id="1055" name="Picture 31" descr="C:\Users\jlmcc.WIN\Desktop\CollaboratorPhotos\usher.gif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5638800" y="1752600"/>
            <a:ext cx="925513" cy="1129126"/>
          </a:xfrm>
          <a:prstGeom prst="rect">
            <a:avLst/>
          </a:prstGeom>
          <a:noFill/>
        </p:spPr>
      </p:pic>
      <p:pic>
        <p:nvPicPr>
          <p:cNvPr id="1056" name="Picture 32" descr="C:\Users\jlmcc.WIN\Desktop\CollaboratorPhotos\ward.gif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5715000" y="5486400"/>
            <a:ext cx="911225" cy="1077390"/>
          </a:xfrm>
          <a:prstGeom prst="rect">
            <a:avLst/>
          </a:prstGeom>
          <a:noFill/>
        </p:spPr>
      </p:pic>
      <p:pic>
        <p:nvPicPr>
          <p:cNvPr id="1057" name="Picture 33" descr="C:\Users\jlmcc.WIN\Desktop\CollaboratorPhotos\vanderwyk.jpg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609600" y="5410200"/>
            <a:ext cx="859631" cy="1146175"/>
          </a:xfrm>
          <a:prstGeom prst="rect">
            <a:avLst/>
          </a:prstGeom>
          <a:noFill/>
        </p:spPr>
      </p:pic>
      <p:pic>
        <p:nvPicPr>
          <p:cNvPr id="1058" name="Picture 34" descr="C:\Users\jlmcc.WIN\Desktop\CollaboratorPhotos\seidenberg1.jpg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533400" y="1600200"/>
            <a:ext cx="853440" cy="1066800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>
          <a:xfrm>
            <a:off x="533400" y="457201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Collaborators while at</a:t>
            </a:r>
          </a:p>
          <a:p>
            <a:r>
              <a:rPr lang="en-US" dirty="0" smtClean="0"/>
              <a:t>Carnegie Mellon</a:t>
            </a:r>
          </a:p>
        </p:txBody>
      </p:sp>
      <p:pic>
        <p:nvPicPr>
          <p:cNvPr id="1060" name="Picture 36" descr="C:\Users\jlmcc.WIN\Desktop\CollaboratorPhotos\cohenjon.jpg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6705600" y="609600"/>
            <a:ext cx="952500" cy="952500"/>
          </a:xfrm>
          <a:prstGeom prst="rect">
            <a:avLst/>
          </a:prstGeom>
          <a:noFill/>
        </p:spPr>
      </p:pic>
      <p:pic>
        <p:nvPicPr>
          <p:cNvPr id="1061" name="Picture 37" descr="C:\Users\jlmcc.WIN\Desktop\CollaboratorPhotos\dunbar.jpg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6705600" y="1676400"/>
            <a:ext cx="1028700" cy="771525"/>
          </a:xfrm>
          <a:prstGeom prst="rect">
            <a:avLst/>
          </a:prstGeom>
          <a:noFill/>
        </p:spPr>
      </p:pic>
      <p:pic>
        <p:nvPicPr>
          <p:cNvPr id="1062" name="Picture 38" descr="C:\Users\jlmcc.WIN\Desktop\CollaboratorPhotos\mirman.jpg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8001000" y="320040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828800" y="2057400"/>
            <a:ext cx="1066800" cy="12192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:\Users\jlmcc.WIN\Desktop\CollaboratorPhotos\boroditsk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905000"/>
            <a:ext cx="974596" cy="1295400"/>
          </a:xfrm>
          <a:prstGeom prst="rect">
            <a:avLst/>
          </a:prstGeom>
          <a:noFill/>
        </p:spPr>
      </p:pic>
      <p:pic>
        <p:nvPicPr>
          <p:cNvPr id="3075" name="Picture 3" descr="C:\Users\jlmcc.WIN\Desktop\CollaboratorPhotos\gao.gif"/>
          <p:cNvPicPr>
            <a:picLocks noChangeAspect="1" noChangeArrowheads="1"/>
          </p:cNvPicPr>
          <p:nvPr/>
        </p:nvPicPr>
        <p:blipFill>
          <a:blip r:embed="rId3" cstate="print"/>
          <a:srcRect l="8000" r="8000"/>
          <a:stretch>
            <a:fillRect/>
          </a:stretch>
        </p:blipFill>
        <p:spPr bwMode="auto">
          <a:xfrm>
            <a:off x="3733800" y="3657600"/>
            <a:ext cx="1152144" cy="1371600"/>
          </a:xfrm>
          <a:prstGeom prst="rect">
            <a:avLst/>
          </a:prstGeom>
          <a:noFill/>
        </p:spPr>
      </p:pic>
      <p:pic>
        <p:nvPicPr>
          <p:cNvPr id="3076" name="Picture 4" descr="C:\Users\jlmcc.WIN\Desktop\CollaboratorPhotos\corrad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3657600"/>
            <a:ext cx="914400" cy="1371600"/>
          </a:xfrm>
          <a:prstGeom prst="rect">
            <a:avLst/>
          </a:prstGeom>
          <a:noFill/>
        </p:spPr>
      </p:pic>
      <p:pic>
        <p:nvPicPr>
          <p:cNvPr id="3077" name="Picture 5" descr="C:\Users\jlmcc.WIN\Desktop\CollaboratorPhotos\dilkin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533400"/>
            <a:ext cx="1219200" cy="1219200"/>
          </a:xfrm>
          <a:prstGeom prst="rect">
            <a:avLst/>
          </a:prstGeom>
          <a:noFill/>
        </p:spPr>
      </p:pic>
      <p:pic>
        <p:nvPicPr>
          <p:cNvPr id="3078" name="Picture 6" descr="C:\Users\jlmcc.WIN\Desktop\CollaboratorPhotos\glick.gif"/>
          <p:cNvPicPr>
            <a:picLocks noChangeAspect="1" noChangeArrowheads="1"/>
          </p:cNvPicPr>
          <p:nvPr/>
        </p:nvPicPr>
        <p:blipFill>
          <a:blip r:embed="rId6" cstate="print"/>
          <a:srcRect l="8000" r="8000"/>
          <a:stretch>
            <a:fillRect/>
          </a:stretch>
        </p:blipFill>
        <p:spPr bwMode="auto">
          <a:xfrm>
            <a:off x="2514600" y="533400"/>
            <a:ext cx="1024128" cy="1219200"/>
          </a:xfrm>
          <a:prstGeom prst="rect">
            <a:avLst/>
          </a:prstGeom>
          <a:noFill/>
        </p:spPr>
      </p:pic>
      <p:pic>
        <p:nvPicPr>
          <p:cNvPr id="3079" name="Picture 7" descr="C:\Users\jlmcc.WIN\Desktop\CollaboratorPhotos\holme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5105400"/>
            <a:ext cx="1124712" cy="1371600"/>
          </a:xfrm>
          <a:prstGeom prst="rect">
            <a:avLst/>
          </a:prstGeom>
          <a:noFill/>
        </p:spPr>
      </p:pic>
      <p:pic>
        <p:nvPicPr>
          <p:cNvPr id="3080" name="Picture 8" descr="C:\Users\jlmcc.WIN\Desktop\CollaboratorPhotos\johnsto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71800" y="5105400"/>
            <a:ext cx="1045522" cy="1371600"/>
          </a:xfrm>
          <a:prstGeom prst="rect">
            <a:avLst/>
          </a:prstGeom>
          <a:noFill/>
        </p:spPr>
      </p:pic>
      <p:pic>
        <p:nvPicPr>
          <p:cNvPr id="3081" name="Picture 9" descr="C:\Users\jlmcc.WIN\Desktop\CollaboratorPhotos\kumaran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1600" y="2057400"/>
            <a:ext cx="926592" cy="1219200"/>
          </a:xfrm>
          <a:prstGeom prst="rect">
            <a:avLst/>
          </a:prstGeom>
          <a:noFill/>
        </p:spPr>
      </p:pic>
      <p:pic>
        <p:nvPicPr>
          <p:cNvPr id="3082" name="Picture 10" descr="C:\Users\jlmcc.WIN\Desktop\CollaboratorPhotos\lak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1000" y="2057400"/>
            <a:ext cx="1219200" cy="1219200"/>
          </a:xfrm>
          <a:prstGeom prst="rect">
            <a:avLst/>
          </a:prstGeom>
          <a:noFill/>
        </p:spPr>
      </p:pic>
      <p:pic>
        <p:nvPicPr>
          <p:cNvPr id="3083" name="Picture 11" descr="C:\Users\jlmcc.WIN\Desktop\CollaboratorPhotos\lambon_ralph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39000" y="1981200"/>
            <a:ext cx="1001737" cy="1205794"/>
          </a:xfrm>
          <a:prstGeom prst="rect">
            <a:avLst/>
          </a:prstGeom>
          <a:noFill/>
        </p:spPr>
      </p:pic>
      <p:pic>
        <p:nvPicPr>
          <p:cNvPr id="3084" name="Picture 12" descr="C:\Users\jlmcc.WIN\Desktop\CollaboratorPhotos\newsome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91400" y="5105400"/>
            <a:ext cx="1009650" cy="1362075"/>
          </a:xfrm>
          <a:prstGeom prst="rect">
            <a:avLst/>
          </a:prstGeom>
          <a:noFill/>
        </p:spPr>
      </p:pic>
      <p:pic>
        <p:nvPicPr>
          <p:cNvPr id="3085" name="Picture 13" descr="C:\Users\jlmcc.WIN\Desktop\CollaboratorPhotos\noorbaloochi.gif"/>
          <p:cNvPicPr>
            <a:picLocks noChangeAspect="1" noChangeArrowheads="1"/>
          </p:cNvPicPr>
          <p:nvPr/>
        </p:nvPicPr>
        <p:blipFill>
          <a:blip r:embed="rId13" cstate="print"/>
          <a:srcRect l="8000" r="8000"/>
          <a:stretch>
            <a:fillRect/>
          </a:stretch>
        </p:blipFill>
        <p:spPr bwMode="auto">
          <a:xfrm>
            <a:off x="2514600" y="3733800"/>
            <a:ext cx="1100328" cy="1309914"/>
          </a:xfrm>
          <a:prstGeom prst="rect">
            <a:avLst/>
          </a:prstGeom>
          <a:noFill/>
        </p:spPr>
      </p:pic>
      <p:pic>
        <p:nvPicPr>
          <p:cNvPr id="3086" name="Picture 14" descr="C:\Users\jlmcc.WIN\Desktop\CollaboratorPhotos\pranav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80766" y="2057400"/>
            <a:ext cx="1075764" cy="1219200"/>
          </a:xfrm>
          <a:prstGeom prst="rect">
            <a:avLst/>
          </a:prstGeom>
          <a:noFill/>
        </p:spPr>
      </p:pic>
      <p:pic>
        <p:nvPicPr>
          <p:cNvPr id="3087" name="Picture 15" descr="C:\Users\jlmcc.WIN\Desktop\CollaboratorPhotos\schapiro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828800" y="2133600"/>
            <a:ext cx="1066800" cy="1066800"/>
          </a:xfrm>
          <a:prstGeom prst="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4953000" y="3657600"/>
            <a:ext cx="1219200" cy="1374889"/>
          </a:xfrm>
          <a:prstGeom prst="rect">
            <a:avLst/>
          </a:prstGeom>
          <a:solidFill>
            <a:srgbClr val="D7D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8" name="Picture 16" descr="C:\Users\jlmcc.WIN\Desktop\CollaboratorPhotos\sharon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53000" y="3866094"/>
            <a:ext cx="1219200" cy="1196720"/>
          </a:xfrm>
          <a:prstGeom prst="rect">
            <a:avLst/>
          </a:prstGeom>
          <a:noFill/>
        </p:spPr>
      </p:pic>
      <p:pic>
        <p:nvPicPr>
          <p:cNvPr id="3089" name="Picture 17" descr="C:\Users\jlmcc.WIN\Desktop\CollaboratorPhotos\smith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105400" y="5105400"/>
            <a:ext cx="979714" cy="1371600"/>
          </a:xfrm>
          <a:prstGeom prst="rect">
            <a:avLst/>
          </a:prstGeom>
          <a:noFill/>
        </p:spPr>
      </p:pic>
      <p:pic>
        <p:nvPicPr>
          <p:cNvPr id="3090" name="Picture 18" descr="C:\Users\jlmcc.WIN\Desktop\CollaboratorPhotos\thibodeau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239000" y="533400"/>
            <a:ext cx="1041400" cy="1249680"/>
          </a:xfrm>
          <a:prstGeom prst="rect">
            <a:avLst/>
          </a:prstGeom>
          <a:noFill/>
        </p:spPr>
      </p:pic>
      <p:pic>
        <p:nvPicPr>
          <p:cNvPr id="3091" name="Picture 19" descr="C:\Users\jlmcc.WIN\Desktop\CollaboratorPhotos\urban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114800" y="5105400"/>
            <a:ext cx="944880" cy="1371600"/>
          </a:xfrm>
          <a:prstGeom prst="rect">
            <a:avLst/>
          </a:prstGeom>
          <a:noFill/>
        </p:spPr>
      </p:pic>
      <p:pic>
        <p:nvPicPr>
          <p:cNvPr id="3092" name="Picture 20" descr="C:\Users\jlmcc.WIN\Desktop\CollaboratorPhotos\vallabha.bmp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114800" y="2057400"/>
            <a:ext cx="975360" cy="1219200"/>
          </a:xfrm>
          <a:prstGeom prst="rect">
            <a:avLst/>
          </a:prstGeom>
          <a:noFill/>
        </p:spPr>
      </p:pic>
      <p:pic>
        <p:nvPicPr>
          <p:cNvPr id="3093" name="Picture 21" descr="C:\Users\jlmcc.WIN\Desktop\CollaboratorPhotos\sternberg.gif"/>
          <p:cNvPicPr>
            <a:picLocks noChangeAspect="1" noChangeArrowheads="1"/>
          </p:cNvPicPr>
          <p:nvPr/>
        </p:nvPicPr>
        <p:blipFill>
          <a:blip r:embed="rId21" cstate="print"/>
          <a:srcRect l="8000" r="8000"/>
          <a:stretch>
            <a:fillRect/>
          </a:stretch>
        </p:blipFill>
        <p:spPr bwMode="auto">
          <a:xfrm>
            <a:off x="6096000" y="533400"/>
            <a:ext cx="1024128" cy="1219200"/>
          </a:xfrm>
          <a:prstGeom prst="rect">
            <a:avLst/>
          </a:prstGeom>
          <a:noFill/>
        </p:spPr>
      </p:pic>
      <p:pic>
        <p:nvPicPr>
          <p:cNvPr id="3094" name="Picture 22" descr="C:\Users\jlmcc.WIN\Desktop\CollaboratorPhotos\lachter.gif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391400" y="3657600"/>
            <a:ext cx="994787" cy="13716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953000" y="533400"/>
            <a:ext cx="988320" cy="1233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85800" y="838200"/>
            <a:ext cx="1436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Newest </a:t>
            </a:r>
          </a:p>
          <a:p>
            <a:r>
              <a:rPr lang="en-US" dirty="0" smtClean="0"/>
              <a:t>Collaborators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jlmcc.WIN\Desktop\CollaboratorPhotos\feld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2057400"/>
            <a:ext cx="1666875" cy="22193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28800" y="2590800"/>
            <a:ext cx="2834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 my lifelong collaborator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15200" cy="1143000"/>
          </a:xfrm>
        </p:spPr>
        <p:txBody>
          <a:bodyPr/>
          <a:lstStyle/>
          <a:p>
            <a:r>
              <a:rPr lang="en-US" dirty="0" smtClean="0"/>
              <a:t>Some of Dave’s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total commitment to the goal of developing a computational understanding of mind.</a:t>
            </a:r>
          </a:p>
          <a:p>
            <a:r>
              <a:rPr lang="en-US" dirty="0" smtClean="0"/>
              <a:t>A belief that cognitive science – to become a “real science” – would need quantitatively rigorous theory.</a:t>
            </a:r>
          </a:p>
          <a:p>
            <a:r>
              <a:rPr lang="en-US" dirty="0" smtClean="0"/>
              <a:t>A vision beyond the theoretical horizons of his time.</a:t>
            </a:r>
          </a:p>
          <a:p>
            <a:r>
              <a:rPr lang="en-US" dirty="0" smtClean="0"/>
              <a:t>The ability to think deeply on his own and to work effectively with others to achieve his scientific goals. </a:t>
            </a:r>
            <a:endParaRPr lang="en-US" dirty="0"/>
          </a:p>
        </p:txBody>
      </p:sp>
      <p:pic>
        <p:nvPicPr>
          <p:cNvPr id="4" name="Picture 21" descr="C:\Users\jlmcc.WIN\Desktop\CollaboratorPhotos\rumelhartportrai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1272" y="152400"/>
            <a:ext cx="1042416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994" name="Picture 2" descr="N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9150" y="300038"/>
            <a:ext cx="4356100" cy="6275387"/>
          </a:xfrm>
          <a:prstGeom prst="rect">
            <a:avLst/>
          </a:prstGeom>
          <a:noFill/>
        </p:spPr>
      </p:pic>
      <p:sp>
        <p:nvSpPr>
          <p:cNvPr id="340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77863" y="304800"/>
            <a:ext cx="3817937" cy="6197600"/>
          </a:xfrm>
        </p:spPr>
        <p:txBody>
          <a:bodyPr/>
          <a:lstStyle/>
          <a:p>
            <a:pPr marL="228600" indent="-228600">
              <a:lnSpc>
                <a:spcPct val="80000"/>
              </a:lnSpc>
            </a:pPr>
            <a:r>
              <a:rPr lang="en-US" sz="1800" dirty="0"/>
              <a:t>In Rogers and McClelland (2004) we also address:</a:t>
            </a: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Conceptual differentiation in </a:t>
            </a:r>
            <a:r>
              <a:rPr lang="en-US" sz="1600" dirty="0" err="1"/>
              <a:t>prelinguistic</a:t>
            </a:r>
            <a:r>
              <a:rPr lang="en-US" sz="1600" dirty="0"/>
              <a:t> infants.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Many of the phenomena addressed by classic work on semantic knowledge from the 1970’s: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Basic level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Typicality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Frequency </a:t>
            </a:r>
          </a:p>
          <a:p>
            <a:pPr lvl="2">
              <a:lnSpc>
                <a:spcPct val="80000"/>
              </a:lnSpc>
            </a:pPr>
            <a:r>
              <a:rPr lang="en-US" sz="1400" dirty="0"/>
              <a:t>Expertise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Disintegration of conceptual knowledge in semantic dementia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/>
              <a:t>How the model can be extended to capture causal properties of objects and explanations.</a:t>
            </a:r>
          </a:p>
          <a:p>
            <a:pPr marL="571500" lvl="1" indent="-228600">
              <a:lnSpc>
                <a:spcPct val="80000"/>
              </a:lnSpc>
            </a:pPr>
            <a:endParaRPr lang="en-US" sz="1600" dirty="0"/>
          </a:p>
          <a:p>
            <a:pPr marL="571500" lvl="1" indent="-228600">
              <a:lnSpc>
                <a:spcPct val="80000"/>
              </a:lnSpc>
            </a:pPr>
            <a:r>
              <a:rPr lang="en-US" sz="1600" dirty="0">
                <a:solidFill>
                  <a:srgbClr val="0000FF"/>
                </a:solidFill>
              </a:rPr>
              <a:t>What properties a network must have to be sensitive to coherent </a:t>
            </a:r>
            <a:r>
              <a:rPr lang="en-US" sz="1600" dirty="0" err="1">
                <a:solidFill>
                  <a:srgbClr val="0000FF"/>
                </a:solidFill>
              </a:rPr>
              <a:t>covariation</a:t>
            </a:r>
            <a:r>
              <a:rPr lang="en-US" sz="1600" dirty="0">
                <a:solidFill>
                  <a:srgbClr val="0000FF"/>
                </a:solidFill>
              </a:rPr>
              <a:t>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2468</TotalTime>
  <Words>1324</Words>
  <Application>Microsoft Office PowerPoint</Application>
  <PresentationFormat>On-screen Show (4:3)</PresentationFormat>
  <Paragraphs>293</Paragraphs>
  <Slides>50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Office Theme</vt:lpstr>
      <vt:lpstr>Blank Presentation</vt:lpstr>
      <vt:lpstr>Emergence of Semantic Structure from Experience  </vt:lpstr>
      <vt:lpstr>Things to Commemorate</vt:lpstr>
      <vt:lpstr>A Question Arising</vt:lpstr>
      <vt:lpstr>Slide 4</vt:lpstr>
      <vt:lpstr>Slide 5</vt:lpstr>
      <vt:lpstr>Three Ideas</vt:lpstr>
      <vt:lpstr>Distributed Representations in the Brain: Overlapping Patterns for Related Concepts (Kiani et al, 2007)</vt:lpstr>
      <vt:lpstr>Slide 8</vt:lpstr>
      <vt:lpstr>The Rumelhart Model</vt:lpstr>
      <vt:lpstr>DER’s Goals for the Model</vt:lpstr>
      <vt:lpstr>Slide 11</vt:lpstr>
      <vt:lpstr>Slide 12</vt:lpstr>
      <vt:lpstr>Slide 13</vt:lpstr>
      <vt:lpstr>Slide 14</vt:lpstr>
      <vt:lpstr>Questions About the Rumelhart Model</vt:lpstr>
      <vt:lpstr>Phenomena in Development</vt:lpstr>
      <vt:lpstr>Disintegration in Semantic Dementia</vt:lpstr>
      <vt:lpstr>The Hierarchical Naïve Bayes Classifier Model (with R. Grosse and J. Glick)</vt:lpstr>
      <vt:lpstr>Slide 19</vt:lpstr>
      <vt:lpstr>Accounting for the network’s feature attributions with mixtures of classes at different levels of granularity </vt:lpstr>
      <vt:lpstr>Should we replace the PDP model with the Naïve Bayes Classifier?</vt:lpstr>
      <vt:lpstr>The Nature of Cognition, and the Place of PDP in Cognitive Theory?</vt:lpstr>
      <vt:lpstr>The Alternative</vt:lpstr>
      <vt:lpstr>Emergent vs. Stipulated Structure</vt:lpstr>
      <vt:lpstr>An exploration of these ideas in the domain of mammals</vt:lpstr>
      <vt:lpstr>Slide 26</vt:lpstr>
      <vt:lpstr>Structure Extracted by a Structured Statistical Model</vt:lpstr>
      <vt:lpstr>Slide 28</vt:lpstr>
      <vt:lpstr>Slide 29</vt:lpstr>
      <vt:lpstr>Predictions</vt:lpstr>
      <vt:lpstr>Experiments*</vt:lpstr>
      <vt:lpstr>Applying the Rumelhart model to the mammals dataset</vt:lpstr>
      <vt:lpstr>Simulation Results</vt:lpstr>
      <vt:lpstr>Slide 34</vt:lpstr>
      <vt:lpstr>Slide 35</vt:lpstr>
      <vt:lpstr>Slide 36</vt:lpstr>
      <vt:lpstr>Slide 37</vt:lpstr>
      <vt:lpstr>Slide 38</vt:lpstr>
      <vt:lpstr>Learning the Structure in the  Training Data</vt:lpstr>
      <vt:lpstr>Extracting Cross-Domain Structure</vt:lpstr>
      <vt:lpstr>Slide 41</vt:lpstr>
      <vt:lpstr>Slide 42</vt:lpstr>
      <vt:lpstr>A Future Direction that Dave would have Wanted to Pursue</vt:lpstr>
      <vt:lpstr>Concluding Comments</vt:lpstr>
      <vt:lpstr>Slide 45</vt:lpstr>
      <vt:lpstr>Slide 46</vt:lpstr>
      <vt:lpstr>Slide 47</vt:lpstr>
      <vt:lpstr>Slide 48</vt:lpstr>
      <vt:lpstr>Some of Dave’s Characteristics</vt:lpstr>
      <vt:lpstr>Slide 50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jlmcc</dc:creator>
  <cp:lastModifiedBy>jlmcc</cp:lastModifiedBy>
  <cp:revision>149</cp:revision>
  <dcterms:created xsi:type="dcterms:W3CDTF">2010-08-08T20:02:22Z</dcterms:created>
  <dcterms:modified xsi:type="dcterms:W3CDTF">2010-08-12T21:45:03Z</dcterms:modified>
</cp:coreProperties>
</file>