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1" r:id="rId4"/>
    <p:sldId id="257" r:id="rId5"/>
    <p:sldId id="258" r:id="rId6"/>
    <p:sldId id="259" r:id="rId7"/>
    <p:sldId id="270" r:id="rId8"/>
    <p:sldId id="271" r:id="rId9"/>
    <p:sldId id="280" r:id="rId10"/>
    <p:sldId id="277" r:id="rId11"/>
    <p:sldId id="279" r:id="rId12"/>
    <p:sldId id="278" r:id="rId13"/>
    <p:sldId id="274" r:id="rId14"/>
    <p:sldId id="269" r:id="rId15"/>
    <p:sldId id="263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-614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050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513" y="457200"/>
            <a:ext cx="1944687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863" y="457200"/>
            <a:ext cx="568325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05000"/>
            <a:ext cx="381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381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Title, Text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863" y="4572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905000"/>
            <a:ext cx="3810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hart Placeholder 3"/>
          <p:cNvSpPr>
            <a:spLocks noGrp="1"/>
          </p:cNvSpPr>
          <p:nvPr>
            <p:ph type="chart" sz="half" idx="2"/>
          </p:nvPr>
        </p:nvSpPr>
        <p:spPr>
          <a:xfrm>
            <a:off x="4648200" y="1905000"/>
            <a:ext cx="3810000" cy="449580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73075"/>
            <a:ext cx="8153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533400" y="1828800"/>
            <a:ext cx="8153400" cy="40386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3400" y="6248400"/>
            <a:ext cx="20574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385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18D444-A0D5-4B56-B3FB-3D02CAA1CA2B}" type="slidenum">
              <a:rPr lang="en-US" sz="2400">
                <a:solidFill>
                  <a:srgbClr val="000000"/>
                </a:solidFill>
                <a:latin typeface="Times New Roman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sz="2400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3AA2D-7197-4E3F-8056-B21E239961E8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0EA594-5D58-455A-9CE8-7CF98ABC9B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77863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05000"/>
            <a:ext cx="7772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288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i="1" dirty="0"/>
              <a:t/>
            </a:r>
            <a:br>
              <a:rPr lang="en-US" b="1" i="1" dirty="0"/>
            </a:br>
            <a:r>
              <a:rPr lang="en-US" dirty="0"/>
              <a:t>REMERGE: A new approach to the neural basis of generalization and</a:t>
            </a:r>
            <a:br>
              <a:rPr lang="en-US" dirty="0"/>
            </a:br>
            <a:r>
              <a:rPr lang="en-US" dirty="0"/>
              <a:t>memory-based inference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114800"/>
            <a:ext cx="6400800" cy="1752600"/>
          </a:xfrm>
        </p:spPr>
        <p:txBody>
          <a:bodyPr/>
          <a:lstStyle/>
          <a:p>
            <a:r>
              <a:rPr lang="en-US" b="1" dirty="0" smtClean="0"/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Dharshan</a:t>
            </a:r>
            <a:r>
              <a:rPr lang="en-US" b="1" i="1" dirty="0" smtClean="0">
                <a:solidFill>
                  <a:schemeClr val="tx1"/>
                </a:solidFill>
              </a:rPr>
              <a:t> </a:t>
            </a:r>
            <a:r>
              <a:rPr lang="en-US" b="1" i="1" dirty="0" err="1" smtClean="0">
                <a:solidFill>
                  <a:schemeClr val="tx1"/>
                </a:solidFill>
              </a:rPr>
              <a:t>Kumaran</a:t>
            </a:r>
            <a:r>
              <a:rPr lang="en-US" b="1" i="1" dirty="0" smtClean="0">
                <a:solidFill>
                  <a:schemeClr val="tx1"/>
                </a:solidFill>
              </a:rPr>
              <a:t>, UCL</a:t>
            </a:r>
          </a:p>
          <a:p>
            <a:r>
              <a:rPr lang="en-US" b="1" i="1" dirty="0" smtClean="0"/>
              <a:t>Jay McClelland, Stanford University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Proposed Architecture for the Organization of Semantic </a:t>
            </a:r>
            <a:r>
              <a:rPr lang="en-US" dirty="0" smtClean="0"/>
              <a:t>Memory</a:t>
            </a:r>
            <a:br>
              <a:rPr lang="en-US" dirty="0" smtClean="0"/>
            </a:br>
            <a:r>
              <a:rPr lang="en-US" sz="2400" dirty="0" smtClean="0"/>
              <a:t>McClelland, McNaughton &amp; O’Reilly, 1995</a:t>
            </a:r>
            <a:endParaRPr lang="en-US" sz="2400" dirty="0" smtClean="0"/>
          </a:p>
        </p:txBody>
      </p:sp>
      <p:sp>
        <p:nvSpPr>
          <p:cNvPr id="27651" name="Oval 5"/>
          <p:cNvSpPr>
            <a:spLocks noChangeArrowheads="1"/>
          </p:cNvSpPr>
          <p:nvPr/>
        </p:nvSpPr>
        <p:spPr bwMode="auto">
          <a:xfrm>
            <a:off x="1295400" y="2286000"/>
            <a:ext cx="1371600" cy="685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2" name="Oval 6"/>
          <p:cNvSpPr>
            <a:spLocks noChangeArrowheads="1"/>
          </p:cNvSpPr>
          <p:nvPr/>
        </p:nvSpPr>
        <p:spPr bwMode="auto">
          <a:xfrm>
            <a:off x="4343400" y="2286000"/>
            <a:ext cx="1371600" cy="685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3" name="Oval 7"/>
          <p:cNvSpPr>
            <a:spLocks noChangeArrowheads="1"/>
          </p:cNvSpPr>
          <p:nvPr/>
        </p:nvSpPr>
        <p:spPr bwMode="auto">
          <a:xfrm>
            <a:off x="7162800" y="3962400"/>
            <a:ext cx="1371600" cy="685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4" name="Oval 9"/>
          <p:cNvSpPr>
            <a:spLocks noChangeArrowheads="1"/>
          </p:cNvSpPr>
          <p:nvPr/>
        </p:nvSpPr>
        <p:spPr bwMode="auto">
          <a:xfrm>
            <a:off x="5410200" y="4267200"/>
            <a:ext cx="1371600" cy="685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5" name="Oval 10"/>
          <p:cNvSpPr>
            <a:spLocks noChangeArrowheads="1"/>
          </p:cNvSpPr>
          <p:nvPr/>
        </p:nvSpPr>
        <p:spPr bwMode="auto">
          <a:xfrm>
            <a:off x="2667000" y="3124200"/>
            <a:ext cx="1371600" cy="9906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6" name="Line 11"/>
          <p:cNvSpPr>
            <a:spLocks noChangeShapeType="1"/>
          </p:cNvSpPr>
          <p:nvPr/>
        </p:nvSpPr>
        <p:spPr bwMode="auto">
          <a:xfrm flipV="1">
            <a:off x="3886200" y="2819400"/>
            <a:ext cx="6096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7" name="Line 12"/>
          <p:cNvSpPr>
            <a:spLocks noChangeShapeType="1"/>
          </p:cNvSpPr>
          <p:nvPr/>
        </p:nvSpPr>
        <p:spPr bwMode="auto">
          <a:xfrm>
            <a:off x="4038600" y="3505200"/>
            <a:ext cx="16002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8" name="Line 13"/>
          <p:cNvSpPr>
            <a:spLocks noChangeShapeType="1"/>
          </p:cNvSpPr>
          <p:nvPr/>
        </p:nvSpPr>
        <p:spPr bwMode="auto">
          <a:xfrm>
            <a:off x="3962400" y="3886200"/>
            <a:ext cx="1447800" cy="609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59" name="Line 14"/>
          <p:cNvSpPr>
            <a:spLocks noChangeShapeType="1"/>
          </p:cNvSpPr>
          <p:nvPr/>
        </p:nvSpPr>
        <p:spPr bwMode="auto">
          <a:xfrm>
            <a:off x="4038600" y="3733800"/>
            <a:ext cx="3124200" cy="4572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60" name="Oval 15"/>
          <p:cNvSpPr>
            <a:spLocks noChangeArrowheads="1"/>
          </p:cNvSpPr>
          <p:nvPr/>
        </p:nvSpPr>
        <p:spPr bwMode="auto">
          <a:xfrm>
            <a:off x="1295400" y="4267200"/>
            <a:ext cx="1371600" cy="685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61" name="Line 16"/>
          <p:cNvSpPr>
            <a:spLocks noChangeShapeType="1"/>
          </p:cNvSpPr>
          <p:nvPr/>
        </p:nvSpPr>
        <p:spPr bwMode="auto">
          <a:xfrm flipH="1">
            <a:off x="2438400" y="4038600"/>
            <a:ext cx="457200" cy="3048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62" name="Text Box 17"/>
          <p:cNvSpPr txBox="1">
            <a:spLocks noChangeArrowheads="1"/>
          </p:cNvSpPr>
          <p:nvPr/>
        </p:nvSpPr>
        <p:spPr bwMode="auto">
          <a:xfrm>
            <a:off x="7451725" y="4003675"/>
            <a:ext cx="809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</a:rPr>
              <a:t>color</a:t>
            </a:r>
          </a:p>
        </p:txBody>
      </p:sp>
      <p:sp>
        <p:nvSpPr>
          <p:cNvPr id="27663" name="Text Box 18"/>
          <p:cNvSpPr txBox="1">
            <a:spLocks noChangeArrowheads="1"/>
          </p:cNvSpPr>
          <p:nvPr/>
        </p:nvSpPr>
        <p:spPr bwMode="auto">
          <a:xfrm>
            <a:off x="5638800" y="4343400"/>
            <a:ext cx="7762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</a:rPr>
              <a:t>form</a:t>
            </a:r>
          </a:p>
        </p:txBody>
      </p:sp>
      <p:sp>
        <p:nvSpPr>
          <p:cNvPr id="27664" name="Text Box 19"/>
          <p:cNvSpPr txBox="1">
            <a:spLocks noChangeArrowheads="1"/>
          </p:cNvSpPr>
          <p:nvPr/>
        </p:nvSpPr>
        <p:spPr bwMode="auto">
          <a:xfrm>
            <a:off x="5867400" y="3200400"/>
            <a:ext cx="1046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</a:rPr>
              <a:t>motion</a:t>
            </a:r>
          </a:p>
        </p:txBody>
      </p:sp>
      <p:sp>
        <p:nvSpPr>
          <p:cNvPr id="27665" name="Text Box 20"/>
          <p:cNvSpPr txBox="1">
            <a:spLocks noChangeArrowheads="1"/>
          </p:cNvSpPr>
          <p:nvPr/>
        </p:nvSpPr>
        <p:spPr bwMode="auto">
          <a:xfrm>
            <a:off x="1524000" y="2362200"/>
            <a:ext cx="927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</a:rPr>
              <a:t>action</a:t>
            </a:r>
          </a:p>
        </p:txBody>
      </p:sp>
      <p:sp>
        <p:nvSpPr>
          <p:cNvPr id="27666" name="Text Box 21"/>
          <p:cNvSpPr txBox="1">
            <a:spLocks noChangeArrowheads="1"/>
          </p:cNvSpPr>
          <p:nvPr/>
        </p:nvSpPr>
        <p:spPr bwMode="auto">
          <a:xfrm>
            <a:off x="1371600" y="4343400"/>
            <a:ext cx="11128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</a:rPr>
              <a:t>valance</a:t>
            </a:r>
          </a:p>
        </p:txBody>
      </p:sp>
      <p:sp>
        <p:nvSpPr>
          <p:cNvPr id="27667" name="Text Box 22"/>
          <p:cNvSpPr txBox="1">
            <a:spLocks noChangeArrowheads="1"/>
          </p:cNvSpPr>
          <p:nvPr/>
        </p:nvSpPr>
        <p:spPr bwMode="auto">
          <a:xfrm>
            <a:off x="2819400" y="3276600"/>
            <a:ext cx="116998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smtClean="0">
                <a:solidFill>
                  <a:srgbClr val="000000"/>
                </a:solidFill>
                <a:latin typeface="Times New Roman" pitchFamily="18" charset="0"/>
              </a:rPr>
              <a:t>Temporal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000" smtClean="0">
                <a:solidFill>
                  <a:srgbClr val="000000"/>
                </a:solidFill>
                <a:latin typeface="Times New Roman" pitchFamily="18" charset="0"/>
              </a:rPr>
              <a:t>    pole</a:t>
            </a:r>
          </a:p>
        </p:txBody>
      </p:sp>
      <p:sp>
        <p:nvSpPr>
          <p:cNvPr id="27668" name="Oval 33"/>
          <p:cNvSpPr>
            <a:spLocks noChangeArrowheads="1"/>
          </p:cNvSpPr>
          <p:nvPr/>
        </p:nvSpPr>
        <p:spPr bwMode="auto">
          <a:xfrm>
            <a:off x="5715000" y="3124200"/>
            <a:ext cx="1371600" cy="6858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7669" name="Text Box 34"/>
          <p:cNvSpPr txBox="1">
            <a:spLocks noChangeArrowheads="1"/>
          </p:cNvSpPr>
          <p:nvPr/>
        </p:nvSpPr>
        <p:spPr bwMode="auto">
          <a:xfrm>
            <a:off x="4556125" y="2327275"/>
            <a:ext cx="8429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rgbClr val="000000"/>
                </a:solidFill>
                <a:latin typeface="Times New Roman" pitchFamily="18" charset="0"/>
              </a:rPr>
              <a:t>name</a:t>
            </a:r>
          </a:p>
        </p:txBody>
      </p:sp>
      <p:sp>
        <p:nvSpPr>
          <p:cNvPr id="27670" name="Line 35"/>
          <p:cNvSpPr>
            <a:spLocks noChangeShapeType="1"/>
          </p:cNvSpPr>
          <p:nvPr/>
        </p:nvSpPr>
        <p:spPr bwMode="auto">
          <a:xfrm flipH="1" flipV="1">
            <a:off x="2438400" y="2895600"/>
            <a:ext cx="457200" cy="3810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 type="triangle" w="lg" len="lg"/>
            <a:tailEnd type="triangle" w="lg" len="lg"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400" smtClean="0">
              <a:solidFill>
                <a:srgbClr val="000000"/>
              </a:solidFill>
              <a:latin typeface="Times New Roman" pitchFamily="18" charset="0"/>
            </a:endParaRPr>
          </a:p>
        </p:txBody>
      </p:sp>
      <p:grpSp>
        <p:nvGrpSpPr>
          <p:cNvPr id="2" name="Group 38"/>
          <p:cNvGrpSpPr>
            <a:grpSpLocks/>
          </p:cNvGrpSpPr>
          <p:nvPr/>
        </p:nvGrpSpPr>
        <p:grpSpPr bwMode="auto">
          <a:xfrm>
            <a:off x="2057400" y="2971800"/>
            <a:ext cx="5257800" cy="3276600"/>
            <a:chOff x="1296" y="1872"/>
            <a:chExt cx="3312" cy="2064"/>
          </a:xfrm>
        </p:grpSpPr>
        <p:sp>
          <p:nvSpPr>
            <p:cNvPr id="27672" name="Text Box 23"/>
            <p:cNvSpPr txBox="1">
              <a:spLocks noChangeArrowheads="1"/>
            </p:cNvSpPr>
            <p:nvPr/>
          </p:nvSpPr>
          <p:spPr bwMode="auto">
            <a:xfrm>
              <a:off x="1680" y="3552"/>
              <a:ext cx="189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400" smtClean="0">
                  <a:solidFill>
                    <a:srgbClr val="000000"/>
                  </a:solidFill>
                  <a:latin typeface="Times New Roman" pitchFamily="18" charset="0"/>
                </a:rPr>
                <a:t>Medial Temporal Lobe</a:t>
              </a:r>
            </a:p>
          </p:txBody>
        </p:sp>
        <p:grpSp>
          <p:nvGrpSpPr>
            <p:cNvPr id="3" name="Group 37"/>
            <p:cNvGrpSpPr>
              <a:grpSpLocks/>
            </p:cNvGrpSpPr>
            <p:nvPr/>
          </p:nvGrpSpPr>
          <p:grpSpPr bwMode="auto">
            <a:xfrm>
              <a:off x="1296" y="1872"/>
              <a:ext cx="3312" cy="2064"/>
              <a:chOff x="1296" y="1872"/>
              <a:chExt cx="3312" cy="2064"/>
            </a:xfrm>
          </p:grpSpPr>
          <p:sp>
            <p:nvSpPr>
              <p:cNvPr id="27674" name="Oval 4"/>
              <p:cNvSpPr>
                <a:spLocks noChangeArrowheads="1"/>
              </p:cNvSpPr>
              <p:nvPr/>
            </p:nvSpPr>
            <p:spPr bwMode="auto">
              <a:xfrm>
                <a:off x="1296" y="3504"/>
                <a:ext cx="2688" cy="432"/>
              </a:xfrm>
              <a:prstGeom prst="ellips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75" name="Line 25"/>
              <p:cNvSpPr>
                <a:spLocks noChangeShapeType="1"/>
              </p:cNvSpPr>
              <p:nvPr/>
            </p:nvSpPr>
            <p:spPr bwMode="auto">
              <a:xfrm>
                <a:off x="1392" y="3072"/>
                <a:ext cx="432" cy="48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76" name="Line 26"/>
              <p:cNvSpPr>
                <a:spLocks noChangeShapeType="1"/>
              </p:cNvSpPr>
              <p:nvPr/>
            </p:nvSpPr>
            <p:spPr bwMode="auto">
              <a:xfrm>
                <a:off x="1392" y="1872"/>
                <a:ext cx="672" cy="1632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77" name="Line 27"/>
              <p:cNvSpPr>
                <a:spLocks noChangeShapeType="1"/>
              </p:cNvSpPr>
              <p:nvPr/>
            </p:nvSpPr>
            <p:spPr bwMode="auto">
              <a:xfrm>
                <a:off x="2256" y="2592"/>
                <a:ext cx="144" cy="912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78" name="Line 28"/>
              <p:cNvSpPr>
                <a:spLocks noChangeShapeType="1"/>
              </p:cNvSpPr>
              <p:nvPr/>
            </p:nvSpPr>
            <p:spPr bwMode="auto">
              <a:xfrm flipH="1">
                <a:off x="2544" y="1872"/>
                <a:ext cx="480" cy="1632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79" name="Line 29"/>
              <p:cNvSpPr>
                <a:spLocks noChangeShapeType="1"/>
              </p:cNvSpPr>
              <p:nvPr/>
            </p:nvSpPr>
            <p:spPr bwMode="auto">
              <a:xfrm flipH="1">
                <a:off x="3072" y="3072"/>
                <a:ext cx="480" cy="432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80" name="Line 30"/>
              <p:cNvSpPr>
                <a:spLocks noChangeShapeType="1"/>
              </p:cNvSpPr>
              <p:nvPr/>
            </p:nvSpPr>
            <p:spPr bwMode="auto">
              <a:xfrm flipH="1">
                <a:off x="3552" y="2880"/>
                <a:ext cx="1056" cy="672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81" name="Line 36"/>
              <p:cNvSpPr>
                <a:spLocks noChangeShapeType="1"/>
              </p:cNvSpPr>
              <p:nvPr/>
            </p:nvSpPr>
            <p:spPr bwMode="auto">
              <a:xfrm flipH="1">
                <a:off x="2736" y="2304"/>
                <a:ext cx="912" cy="1200"/>
              </a:xfrm>
              <a:prstGeom prst="line">
                <a:avLst/>
              </a:prstGeom>
              <a:noFill/>
              <a:ln w="19050">
                <a:solidFill>
                  <a:schemeClr val="accent2"/>
                </a:solidFill>
                <a:round/>
                <a:headEnd type="triangle" w="lg" len="lg"/>
                <a:tailEnd type="triangle" w="lg" len="lg"/>
              </a:ln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Two 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94762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If extraction of generalizations depends on gradual learning,</a:t>
            </a:r>
            <a:r>
              <a:rPr lang="en-US" dirty="0" smtClean="0"/>
              <a:t> how do </a:t>
            </a:r>
            <a:r>
              <a:rPr lang="en-US" dirty="0" smtClean="0"/>
              <a:t>we form </a:t>
            </a:r>
            <a:r>
              <a:rPr lang="en-US" dirty="0" smtClean="0"/>
              <a:t>generalizations and </a:t>
            </a:r>
            <a:r>
              <a:rPr lang="en-US" dirty="0" smtClean="0"/>
              <a:t>inferences</a:t>
            </a:r>
            <a:r>
              <a:rPr lang="en-US" dirty="0" smtClean="0"/>
              <a:t> </a:t>
            </a:r>
            <a:r>
              <a:rPr lang="en-US" dirty="0" smtClean="0"/>
              <a:t>shortly after initial learning</a:t>
            </a:r>
            <a:r>
              <a:rPr lang="en-US" dirty="0" smtClean="0"/>
              <a:t>?</a:t>
            </a:r>
          </a:p>
          <a:p>
            <a:endParaRPr lang="en-US" dirty="0" smtClean="0"/>
          </a:p>
          <a:p>
            <a:r>
              <a:rPr lang="en-US" dirty="0" smtClean="0"/>
              <a:t>Why do some studies find evidence consistent with the view that an intact MTL facilitates certain types of generalization in memory?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Relational Theory of Memory (</a:t>
            </a:r>
            <a:r>
              <a:rPr lang="en-US" dirty="0" err="1" smtClean="0"/>
              <a:t>Eichenbaum</a:t>
            </a:r>
            <a:r>
              <a:rPr lang="en-US" dirty="0" smtClean="0"/>
              <a:t> &amp; Cohen)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Proposes that elements of related memories become linked within the same memory trace, and that the formation of such linkages is a critical function of the MTL.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REMERGE: </a:t>
            </a:r>
            <a:r>
              <a:rPr lang="en-US" dirty="0" smtClean="0"/>
              <a:t>Recurrence </a:t>
            </a:r>
            <a:r>
              <a:rPr lang="en-US" dirty="0" smtClean="0"/>
              <a:t>and Episodic Memory Results in Generalization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Holds that </a:t>
            </a:r>
            <a:r>
              <a:rPr lang="en-US" dirty="0" smtClean="0"/>
              <a:t>several MTL </a:t>
            </a:r>
            <a:r>
              <a:rPr lang="en-US" dirty="0" smtClean="0"/>
              <a:t>based </a:t>
            </a:r>
            <a:r>
              <a:rPr lang="en-US" dirty="0" smtClean="0"/>
              <a:t>item representations may </a:t>
            </a:r>
            <a:r>
              <a:rPr lang="en-US" dirty="0" smtClean="0"/>
              <a:t>work </a:t>
            </a:r>
            <a:r>
              <a:rPr lang="en-US" dirty="0" smtClean="0"/>
              <a:t>together </a:t>
            </a:r>
            <a:r>
              <a:rPr lang="en-US" dirty="0" smtClean="0"/>
              <a:t>through recurrent </a:t>
            </a:r>
            <a:r>
              <a:rPr lang="en-US" dirty="0" smtClean="0"/>
              <a:t>activation</a:t>
            </a:r>
          </a:p>
          <a:p>
            <a:endParaRPr lang="en-US" dirty="0" smtClean="0"/>
          </a:p>
          <a:p>
            <a:r>
              <a:rPr lang="en-US" dirty="0" smtClean="0"/>
              <a:t>Draws on </a:t>
            </a:r>
            <a:r>
              <a:rPr lang="en-US" dirty="0" smtClean="0"/>
              <a:t>classic </a:t>
            </a:r>
            <a:r>
              <a:rPr lang="en-US" dirty="0" smtClean="0"/>
              <a:t>exemplar </a:t>
            </a:r>
            <a:r>
              <a:rPr lang="en-US" dirty="0" smtClean="0"/>
              <a:t>models (</a:t>
            </a:r>
            <a:r>
              <a:rPr lang="en-US" dirty="0" err="1" smtClean="0"/>
              <a:t>Medin</a:t>
            </a:r>
            <a:r>
              <a:rPr lang="en-US" dirty="0" smtClean="0"/>
              <a:t> &amp; Shaffer, 1978; </a:t>
            </a:r>
            <a:r>
              <a:rPr lang="en-US" dirty="0" err="1" smtClean="0"/>
              <a:t>Nosofsky</a:t>
            </a:r>
            <a:r>
              <a:rPr lang="en-US" dirty="0" smtClean="0"/>
              <a:t>, 1984)</a:t>
            </a:r>
            <a:endParaRPr lang="en-US" dirty="0" smtClean="0"/>
          </a:p>
          <a:p>
            <a:pPr lvl="1"/>
            <a:endParaRPr lang="en-US" dirty="0" smtClean="0"/>
          </a:p>
          <a:p>
            <a:r>
              <a:rPr lang="en-US" dirty="0" smtClean="0"/>
              <a:t>Extends these models by allowing </a:t>
            </a:r>
            <a:r>
              <a:rPr lang="en-US" dirty="0" smtClean="0"/>
              <a:t>similarity between stored items to influence performance, independent of direct activation by the </a:t>
            </a:r>
            <a:r>
              <a:rPr lang="en-US" dirty="0" smtClean="0"/>
              <a:t>probe (McClelland, 1981)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dirty="0" smtClean="0"/>
              <a:t>Demonstrates</a:t>
            </a:r>
            <a:r>
              <a:rPr lang="en-US" dirty="0" smtClean="0"/>
              <a:t> </a:t>
            </a:r>
            <a:r>
              <a:rPr lang="en-US" dirty="0" smtClean="0"/>
              <a:t>the strong dependence of some forms of </a:t>
            </a:r>
            <a:r>
              <a:rPr lang="en-US" dirty="0" smtClean="0"/>
              <a:t>generalization and inference </a:t>
            </a:r>
            <a:r>
              <a:rPr lang="en-US" dirty="0" smtClean="0"/>
              <a:t>on the strength of </a:t>
            </a:r>
            <a:r>
              <a:rPr lang="en-US" dirty="0" smtClean="0"/>
              <a:t>learning </a:t>
            </a:r>
            <a:r>
              <a:rPr lang="en-US" dirty="0" smtClean="0"/>
              <a:t>for trained </a:t>
            </a:r>
            <a:r>
              <a:rPr lang="en-US" dirty="0" smtClean="0"/>
              <a:t>items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Phenomena Considered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1434" y="1600200"/>
            <a:ext cx="7565366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Benchmark </a:t>
            </a:r>
            <a:r>
              <a:rPr lang="en-US" dirty="0" smtClean="0"/>
              <a:t>Simulations</a:t>
            </a:r>
            <a:endParaRPr lang="en-US" dirty="0" smtClean="0"/>
          </a:p>
          <a:p>
            <a:pPr lvl="1"/>
            <a:r>
              <a:rPr lang="en-US" dirty="0" smtClean="0"/>
              <a:t>Categorization</a:t>
            </a:r>
            <a:endParaRPr lang="en-US" dirty="0" smtClean="0"/>
          </a:p>
          <a:p>
            <a:pPr lvl="1"/>
            <a:r>
              <a:rPr lang="en-US" dirty="0" smtClean="0"/>
              <a:t>Recognition </a:t>
            </a:r>
            <a:r>
              <a:rPr lang="en-US" dirty="0" smtClean="0"/>
              <a:t>memory</a:t>
            </a:r>
            <a:endParaRPr lang="en-US" dirty="0" smtClean="0"/>
          </a:p>
          <a:p>
            <a:r>
              <a:rPr lang="en-US" dirty="0" smtClean="0"/>
              <a:t>Acquired </a:t>
            </a:r>
            <a:r>
              <a:rPr lang="en-US" dirty="0" smtClean="0"/>
              <a:t>Equivalence</a:t>
            </a:r>
          </a:p>
          <a:p>
            <a:r>
              <a:rPr lang="en-US" dirty="0" smtClean="0"/>
              <a:t>Associative Chaining</a:t>
            </a:r>
          </a:p>
          <a:p>
            <a:pPr lvl="1"/>
            <a:r>
              <a:rPr lang="en-US" dirty="0" smtClean="0"/>
              <a:t>In paired associate learning</a:t>
            </a:r>
          </a:p>
          <a:p>
            <a:pPr lvl="1"/>
            <a:r>
              <a:rPr lang="en-US" dirty="0" smtClean="0"/>
              <a:t>In </a:t>
            </a:r>
            <a:r>
              <a:rPr lang="en-US" dirty="0" err="1" smtClean="0"/>
              <a:t>hippocampal</a:t>
            </a:r>
            <a:r>
              <a:rPr lang="en-US" dirty="0" smtClean="0"/>
              <a:t> </a:t>
            </a:r>
            <a:r>
              <a:rPr lang="en-US" dirty="0" smtClean="0"/>
              <a:t>reactivation during sleep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Transitive </a:t>
            </a:r>
            <a:r>
              <a:rPr lang="en-US" dirty="0" smtClean="0">
                <a:solidFill>
                  <a:prstClr val="black"/>
                </a:solidFill>
              </a:rPr>
              <a:t>Inference</a:t>
            </a:r>
          </a:p>
          <a:p>
            <a:pPr lvl="1"/>
            <a:r>
              <a:rPr lang="en-US" dirty="0" smtClean="0">
                <a:solidFill>
                  <a:prstClr val="black"/>
                </a:solidFill>
              </a:rPr>
              <a:t>Effects of increasing study</a:t>
            </a:r>
          </a:p>
          <a:p>
            <a:pPr lvl="1"/>
            <a:r>
              <a:rPr lang="en-US" dirty="0" smtClean="0">
                <a:solidFill>
                  <a:prstClr val="black"/>
                </a:solidFill>
              </a:rPr>
              <a:t>Effects of sleep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 b="51124"/>
          <a:stretch>
            <a:fillRect/>
          </a:stretch>
        </p:blipFill>
        <p:spPr bwMode="auto">
          <a:xfrm>
            <a:off x="2339593" y="1509624"/>
            <a:ext cx="6804407" cy="413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540" y="317770"/>
            <a:ext cx="4226943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Acquired </a:t>
            </a:r>
            <a:r>
              <a:rPr lang="en-US" sz="3600" dirty="0" smtClean="0"/>
              <a:t>Equivalence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dirty="0" err="1" smtClean="0"/>
              <a:t>Shohamy</a:t>
            </a:r>
            <a:r>
              <a:rPr lang="en-US" sz="2800" dirty="0" smtClean="0"/>
              <a:t> &amp; Wagner, 2008)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23857" cy="4748842"/>
          </a:xfrm>
        </p:spPr>
        <p:txBody>
          <a:bodyPr>
            <a:normAutofit/>
          </a:bodyPr>
          <a:lstStyle/>
          <a:p>
            <a:r>
              <a:rPr lang="en-US" dirty="0" smtClean="0"/>
              <a:t>Study</a:t>
            </a:r>
            <a:r>
              <a:rPr lang="en-US" dirty="0" smtClean="0"/>
              <a:t>:</a:t>
            </a:r>
          </a:p>
          <a:p>
            <a:pPr lvl="1"/>
            <a:r>
              <a:rPr lang="en-US" sz="2000" dirty="0" smtClean="0"/>
              <a:t>F1-S1; </a:t>
            </a:r>
            <a:endParaRPr lang="en-US" sz="2000" dirty="0" smtClean="0"/>
          </a:p>
          <a:p>
            <a:pPr lvl="1"/>
            <a:r>
              <a:rPr lang="en-US" sz="2000" dirty="0" smtClean="0"/>
              <a:t>F3-S3</a:t>
            </a:r>
            <a:r>
              <a:rPr lang="en-US" sz="2000" dirty="0" smtClean="0"/>
              <a:t>;</a:t>
            </a:r>
          </a:p>
          <a:p>
            <a:pPr lvl="1"/>
            <a:r>
              <a:rPr lang="en-US" sz="2000" dirty="0" smtClean="0"/>
              <a:t>F2-S1; </a:t>
            </a:r>
            <a:endParaRPr lang="en-US" sz="2000" dirty="0" smtClean="0"/>
          </a:p>
          <a:p>
            <a:pPr lvl="1"/>
            <a:r>
              <a:rPr lang="en-US" sz="2000" dirty="0" smtClean="0"/>
              <a:t>F2-S2</a:t>
            </a:r>
            <a:r>
              <a:rPr lang="en-US" sz="2000" dirty="0" smtClean="0"/>
              <a:t>;	</a:t>
            </a:r>
            <a:endParaRPr lang="en-US" sz="2000" dirty="0" smtClean="0"/>
          </a:p>
          <a:p>
            <a:pPr lvl="1"/>
            <a:r>
              <a:rPr lang="en-US" sz="2000" dirty="0" smtClean="0"/>
              <a:t>F4-S3</a:t>
            </a:r>
            <a:r>
              <a:rPr lang="en-US" sz="2000" dirty="0" smtClean="0"/>
              <a:t>; </a:t>
            </a:r>
            <a:endParaRPr lang="en-US" sz="2000" dirty="0" smtClean="0"/>
          </a:p>
          <a:p>
            <a:pPr lvl="1"/>
            <a:r>
              <a:rPr lang="en-US" sz="2000" dirty="0" smtClean="0"/>
              <a:t>F4-S4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Test</a:t>
            </a:r>
            <a:r>
              <a:rPr lang="en-US" dirty="0" smtClean="0"/>
              <a:t>:</a:t>
            </a:r>
          </a:p>
          <a:p>
            <a:pPr lvl="1"/>
            <a:r>
              <a:rPr lang="en-US" sz="1800" dirty="0" smtClean="0"/>
              <a:t>Premise: 	F1: S1 or S3?</a:t>
            </a:r>
          </a:p>
          <a:p>
            <a:pPr lvl="1"/>
            <a:r>
              <a:rPr lang="en-US" sz="1800" dirty="0" smtClean="0"/>
              <a:t>Inference: 	F1</a:t>
            </a:r>
            <a:r>
              <a:rPr lang="en-US" sz="1800" dirty="0" smtClean="0"/>
              <a:t>: S2 or </a:t>
            </a:r>
            <a:r>
              <a:rPr lang="en-US" sz="1800" dirty="0" smtClean="0"/>
              <a:t>S4?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3"/>
          <p:cNvGrpSpPr/>
          <p:nvPr/>
        </p:nvGrpSpPr>
        <p:grpSpPr>
          <a:xfrm>
            <a:off x="5313871" y="2620993"/>
            <a:ext cx="1779916" cy="1282461"/>
            <a:chOff x="5331124" y="2629619"/>
            <a:chExt cx="1779916" cy="1282461"/>
          </a:xfrm>
        </p:grpSpPr>
        <p:sp>
          <p:nvSpPr>
            <p:cNvPr id="6" name="Oval 5"/>
            <p:cNvSpPr/>
            <p:nvPr/>
          </p:nvSpPr>
          <p:spPr>
            <a:xfrm>
              <a:off x="5822829" y="2629619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277154" y="2629619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6740105" y="2629619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5759569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6213894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6676845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5331124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Arrow Connector 20"/>
            <p:cNvCxnSpPr>
              <a:stCxn id="18" idx="0"/>
              <a:endCxn id="6" idx="3"/>
            </p:cNvCxnSpPr>
            <p:nvPr/>
          </p:nvCxnSpPr>
          <p:spPr>
            <a:xfrm rot="5400000" flipH="1" flipV="1">
              <a:off x="5399416" y="3063410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13" idx="0"/>
              <a:endCxn id="7" idx="4"/>
            </p:cNvCxnSpPr>
            <p:nvPr/>
          </p:nvCxnSpPr>
          <p:spPr>
            <a:xfrm rot="5400000" flipH="1" flipV="1">
              <a:off x="6160698" y="3239220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>
              <a:stCxn id="12" idx="0"/>
            </p:cNvCxnSpPr>
            <p:nvPr/>
          </p:nvCxnSpPr>
          <p:spPr>
            <a:xfrm rot="5400000" flipH="1" flipV="1">
              <a:off x="5709967" y="3238814"/>
              <a:ext cx="537400" cy="67261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rot="5400000" flipH="1" flipV="1">
              <a:off x="5862368" y="3086413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/>
            <p:nvPr/>
          </p:nvCxnSpPr>
          <p:spPr>
            <a:xfrm rot="5400000" flipH="1" flipV="1">
              <a:off x="6632275" y="3227719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 rot="5400000" flipH="1" flipV="1">
              <a:off x="6333945" y="3074912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up 46"/>
          <p:cNvGrpSpPr/>
          <p:nvPr/>
        </p:nvGrpSpPr>
        <p:grpSpPr>
          <a:xfrm flipH="1">
            <a:off x="7174301" y="2609490"/>
            <a:ext cx="1779916" cy="1282461"/>
            <a:chOff x="7174301" y="2609490"/>
            <a:chExt cx="1779916" cy="1282461"/>
          </a:xfrm>
        </p:grpSpPr>
        <p:sp>
          <p:nvSpPr>
            <p:cNvPr id="34" name="Oval 33"/>
            <p:cNvSpPr/>
            <p:nvPr/>
          </p:nvSpPr>
          <p:spPr>
            <a:xfrm>
              <a:off x="7666006" y="260949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8120331" y="260949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8583282" y="260949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7602746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8057071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>
            <a:xfrm>
              <a:off x="8520022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7174301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" name="Straight Arrow Connector 40"/>
            <p:cNvCxnSpPr>
              <a:stCxn id="40" idx="0"/>
              <a:endCxn id="34" idx="3"/>
            </p:cNvCxnSpPr>
            <p:nvPr/>
          </p:nvCxnSpPr>
          <p:spPr>
            <a:xfrm rot="5400000" flipH="1" flipV="1">
              <a:off x="7242593" y="3043281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>
              <a:stCxn id="38" idx="0"/>
              <a:endCxn id="35" idx="4"/>
            </p:cNvCxnSpPr>
            <p:nvPr/>
          </p:nvCxnSpPr>
          <p:spPr>
            <a:xfrm rot="5400000" flipH="1" flipV="1">
              <a:off x="8003875" y="3219091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>
              <a:stCxn id="37" idx="0"/>
            </p:cNvCxnSpPr>
            <p:nvPr/>
          </p:nvCxnSpPr>
          <p:spPr>
            <a:xfrm rot="5400000" flipH="1" flipV="1">
              <a:off x="7553144" y="3218685"/>
              <a:ext cx="537400" cy="67261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rot="5400000" flipH="1" flipV="1">
              <a:off x="7705545" y="3066284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 rot="5400000" flipH="1" flipV="1">
              <a:off x="8475452" y="3207590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 rot="5400000" flipH="1" flipV="1">
              <a:off x="8177122" y="3054783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TextBox 47"/>
          <p:cNvSpPr txBox="1"/>
          <p:nvPr/>
        </p:nvSpPr>
        <p:spPr>
          <a:xfrm>
            <a:off x="5339750" y="4028536"/>
            <a:ext cx="413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F1     S1   F2    S2       F3      S3    F4    S4        </a:t>
            </a:r>
            <a:endParaRPr lang="en-US" dirty="0"/>
          </a:p>
        </p:txBody>
      </p:sp>
      <p:sp>
        <p:nvSpPr>
          <p:cNvPr id="49" name="Oval 48"/>
          <p:cNvSpPr/>
          <p:nvPr/>
        </p:nvSpPr>
        <p:spPr>
          <a:xfrm>
            <a:off x="5495026" y="2415396"/>
            <a:ext cx="3303917" cy="828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urved Down Arrow 49"/>
          <p:cNvSpPr/>
          <p:nvPr/>
        </p:nvSpPr>
        <p:spPr>
          <a:xfrm rot="1812468">
            <a:off x="8281152" y="2260120"/>
            <a:ext cx="793458" cy="4899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3" name="Title 1"/>
          <p:cNvSpPr>
            <a:spLocks noGrp="1"/>
          </p:cNvSpPr>
          <p:nvPr>
            <p:ph type="title"/>
          </p:nvPr>
        </p:nvSpPr>
        <p:spPr>
          <a:xfrm>
            <a:off x="241540" y="317770"/>
            <a:ext cx="4226943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Acquired </a:t>
            </a:r>
            <a:r>
              <a:rPr lang="en-US" sz="3600" dirty="0" smtClean="0"/>
              <a:t>Equivalence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dirty="0" err="1" smtClean="0"/>
              <a:t>Shohamy</a:t>
            </a:r>
            <a:r>
              <a:rPr lang="en-US" sz="2800" dirty="0" smtClean="0"/>
              <a:t> &amp; Wagner, 2008)</a:t>
            </a:r>
            <a:endParaRPr lang="en-US" sz="2800" dirty="0"/>
          </a:p>
        </p:txBody>
      </p:sp>
      <p:sp>
        <p:nvSpPr>
          <p:cNvPr id="52" name="Content Placeholder 2"/>
          <p:cNvSpPr txBox="1">
            <a:spLocks/>
          </p:cNvSpPr>
          <p:nvPr/>
        </p:nvSpPr>
        <p:spPr>
          <a:xfrm>
            <a:off x="457200" y="1600200"/>
            <a:ext cx="4223857" cy="47488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Study: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F1-S1;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F3-S3;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F2-S1;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F2-S2;	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F4-S3; 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F4-S4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Test: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Premise: 	F1: S1 or S3?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Inference: 	F1: S2 or S4?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roup 53"/>
          <p:cNvGrpSpPr/>
          <p:nvPr/>
        </p:nvGrpSpPr>
        <p:grpSpPr>
          <a:xfrm>
            <a:off x="5313871" y="2620993"/>
            <a:ext cx="1779916" cy="1282461"/>
            <a:chOff x="5331124" y="2629619"/>
            <a:chExt cx="1779916" cy="1282461"/>
          </a:xfrm>
        </p:grpSpPr>
        <p:sp>
          <p:nvSpPr>
            <p:cNvPr id="6" name="Oval 5"/>
            <p:cNvSpPr/>
            <p:nvPr/>
          </p:nvSpPr>
          <p:spPr>
            <a:xfrm>
              <a:off x="5822829" y="2629619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6277154" y="2629619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6740105" y="2629619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>
              <a:off x="5759569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>
              <a:off x="6213894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6676845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5331124" y="3541144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Arrow Connector 20"/>
            <p:cNvCxnSpPr>
              <a:stCxn id="18" idx="0"/>
              <a:endCxn id="6" idx="3"/>
            </p:cNvCxnSpPr>
            <p:nvPr/>
          </p:nvCxnSpPr>
          <p:spPr>
            <a:xfrm rot="5400000" flipH="1" flipV="1">
              <a:off x="5399416" y="3063410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13" idx="0"/>
              <a:endCxn id="7" idx="4"/>
            </p:cNvCxnSpPr>
            <p:nvPr/>
          </p:nvCxnSpPr>
          <p:spPr>
            <a:xfrm rot="5400000" flipH="1" flipV="1">
              <a:off x="6160698" y="3239220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>
              <a:stCxn id="12" idx="0"/>
            </p:cNvCxnSpPr>
            <p:nvPr/>
          </p:nvCxnSpPr>
          <p:spPr>
            <a:xfrm rot="5400000" flipH="1" flipV="1">
              <a:off x="5709967" y="3238814"/>
              <a:ext cx="537400" cy="67261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 rot="5400000" flipH="1" flipV="1">
              <a:off x="5862368" y="3086413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Arrow Connector 31"/>
            <p:cNvCxnSpPr/>
            <p:nvPr/>
          </p:nvCxnSpPr>
          <p:spPr>
            <a:xfrm rot="5400000" flipH="1" flipV="1">
              <a:off x="6632275" y="3227719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 rot="5400000" flipH="1" flipV="1">
              <a:off x="6333945" y="3074912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" name="Group 46"/>
          <p:cNvGrpSpPr/>
          <p:nvPr/>
        </p:nvGrpSpPr>
        <p:grpSpPr>
          <a:xfrm flipH="1">
            <a:off x="7174301" y="2609490"/>
            <a:ext cx="1779916" cy="1282461"/>
            <a:chOff x="7174301" y="2609490"/>
            <a:chExt cx="1779916" cy="1282461"/>
          </a:xfrm>
        </p:grpSpPr>
        <p:sp>
          <p:nvSpPr>
            <p:cNvPr id="34" name="Oval 33"/>
            <p:cNvSpPr/>
            <p:nvPr/>
          </p:nvSpPr>
          <p:spPr>
            <a:xfrm>
              <a:off x="7666006" y="260949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8120331" y="260949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Oval 35"/>
            <p:cNvSpPr/>
            <p:nvPr/>
          </p:nvSpPr>
          <p:spPr>
            <a:xfrm>
              <a:off x="8583282" y="260949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/>
            <p:cNvSpPr/>
            <p:nvPr/>
          </p:nvSpPr>
          <p:spPr>
            <a:xfrm>
              <a:off x="7602746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Oval 37"/>
            <p:cNvSpPr/>
            <p:nvPr/>
          </p:nvSpPr>
          <p:spPr>
            <a:xfrm>
              <a:off x="8057071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Oval 38"/>
            <p:cNvSpPr/>
            <p:nvPr/>
          </p:nvSpPr>
          <p:spPr>
            <a:xfrm>
              <a:off x="8520022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Oval 39"/>
            <p:cNvSpPr/>
            <p:nvPr/>
          </p:nvSpPr>
          <p:spPr>
            <a:xfrm>
              <a:off x="7174301" y="3521015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" name="Straight Arrow Connector 40"/>
            <p:cNvCxnSpPr>
              <a:stCxn id="40" idx="0"/>
              <a:endCxn id="34" idx="3"/>
            </p:cNvCxnSpPr>
            <p:nvPr/>
          </p:nvCxnSpPr>
          <p:spPr>
            <a:xfrm rot="5400000" flipH="1" flipV="1">
              <a:off x="7242593" y="3043281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>
              <a:stCxn id="38" idx="0"/>
              <a:endCxn id="35" idx="4"/>
            </p:cNvCxnSpPr>
            <p:nvPr/>
          </p:nvCxnSpPr>
          <p:spPr>
            <a:xfrm rot="5400000" flipH="1" flipV="1">
              <a:off x="8003875" y="3219091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>
              <a:stCxn id="37" idx="0"/>
            </p:cNvCxnSpPr>
            <p:nvPr/>
          </p:nvCxnSpPr>
          <p:spPr>
            <a:xfrm rot="5400000" flipH="1" flipV="1">
              <a:off x="7553144" y="3218685"/>
              <a:ext cx="537400" cy="67261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43"/>
            <p:cNvCxnSpPr/>
            <p:nvPr/>
          </p:nvCxnSpPr>
          <p:spPr>
            <a:xfrm rot="5400000" flipH="1" flipV="1">
              <a:off x="7705545" y="3066284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/>
            <p:nvPr/>
          </p:nvCxnSpPr>
          <p:spPr>
            <a:xfrm rot="5400000" flipH="1" flipV="1">
              <a:off x="8475452" y="3207590"/>
              <a:ext cx="540589" cy="63260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Arrow Connector 45"/>
            <p:cNvCxnSpPr/>
            <p:nvPr/>
          </p:nvCxnSpPr>
          <p:spPr>
            <a:xfrm rot="5400000" flipH="1" flipV="1">
              <a:off x="8177122" y="3054783"/>
              <a:ext cx="594911" cy="360559"/>
            </a:xfrm>
            <a:prstGeom prst="straightConnector1">
              <a:avLst/>
            </a:prstGeom>
            <a:ln w="28575"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8" name="TextBox 47"/>
          <p:cNvSpPr txBox="1"/>
          <p:nvPr/>
        </p:nvSpPr>
        <p:spPr>
          <a:xfrm>
            <a:off x="5339750" y="4028536"/>
            <a:ext cx="413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F1     S1   F2    S2       F3      S3    F4    S4        </a:t>
            </a:r>
            <a:endParaRPr lang="en-US" dirty="0"/>
          </a:p>
        </p:txBody>
      </p:sp>
      <p:sp>
        <p:nvSpPr>
          <p:cNvPr id="49" name="Oval 48"/>
          <p:cNvSpPr/>
          <p:nvPr/>
        </p:nvSpPr>
        <p:spPr>
          <a:xfrm>
            <a:off x="5495026" y="2415396"/>
            <a:ext cx="3303917" cy="828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urved Down Arrow 49"/>
          <p:cNvSpPr/>
          <p:nvPr/>
        </p:nvSpPr>
        <p:spPr>
          <a:xfrm rot="1812468">
            <a:off x="8281152" y="2260120"/>
            <a:ext cx="793458" cy="4899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3" name="Title 1"/>
          <p:cNvSpPr>
            <a:spLocks noGrp="1"/>
          </p:cNvSpPr>
          <p:nvPr>
            <p:ph type="title"/>
          </p:nvPr>
        </p:nvSpPr>
        <p:spPr>
          <a:xfrm>
            <a:off x="241540" y="317770"/>
            <a:ext cx="4226943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Acquired </a:t>
            </a:r>
            <a:r>
              <a:rPr lang="en-US" sz="3600" dirty="0" smtClean="0"/>
              <a:t>Equivalence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dirty="0" err="1" smtClean="0"/>
              <a:t>Shohamy</a:t>
            </a:r>
            <a:r>
              <a:rPr lang="en-US" sz="2800" dirty="0" smtClean="0"/>
              <a:t> &amp; Wagner, 2008)</a:t>
            </a:r>
            <a:endParaRPr lang="en-US" sz="2800" dirty="0"/>
          </a:p>
        </p:txBody>
      </p:sp>
      <p:sp>
        <p:nvSpPr>
          <p:cNvPr id="66" name="Oval 65"/>
          <p:cNvSpPr/>
          <p:nvPr/>
        </p:nvSpPr>
        <p:spPr>
          <a:xfrm>
            <a:off x="6653841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/>
          <p:cNvSpPr/>
          <p:nvPr/>
        </p:nvSpPr>
        <p:spPr>
          <a:xfrm>
            <a:off x="7108166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/>
          <p:cNvSpPr/>
          <p:nvPr/>
        </p:nvSpPr>
        <p:spPr>
          <a:xfrm>
            <a:off x="7571117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/>
          <p:cNvSpPr/>
          <p:nvPr/>
        </p:nvSpPr>
        <p:spPr>
          <a:xfrm>
            <a:off x="6225396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Box 75"/>
          <p:cNvSpPr txBox="1"/>
          <p:nvPr/>
        </p:nvSpPr>
        <p:spPr>
          <a:xfrm>
            <a:off x="6216769" y="1032294"/>
            <a:ext cx="2239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S1    S2    S3     S4        </a:t>
            </a:r>
            <a:endParaRPr lang="en-US" dirty="0"/>
          </a:p>
        </p:txBody>
      </p:sp>
      <p:cxnSp>
        <p:nvCxnSpPr>
          <p:cNvPr id="77" name="Straight Arrow Connector 76"/>
          <p:cNvCxnSpPr/>
          <p:nvPr/>
        </p:nvCxnSpPr>
        <p:spPr>
          <a:xfrm rot="16200000" flipV="1">
            <a:off x="6497846" y="2236399"/>
            <a:ext cx="737561" cy="60385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endCxn id="69" idx="3"/>
          </p:cNvCxnSpPr>
          <p:nvPr/>
        </p:nvCxnSpPr>
        <p:spPr>
          <a:xfrm rot="5400000" flipH="1" flipV="1">
            <a:off x="5778979" y="2140386"/>
            <a:ext cx="753063" cy="248415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stCxn id="7" idx="0"/>
          </p:cNvCxnSpPr>
          <p:nvPr/>
        </p:nvCxnSpPr>
        <p:spPr>
          <a:xfrm rot="16200000" flipV="1">
            <a:off x="6092407" y="2268030"/>
            <a:ext cx="692674" cy="13251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6200000" flipV="1">
            <a:off x="6943544" y="2242150"/>
            <a:ext cx="737561" cy="60385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endCxn id="67" idx="5"/>
          </p:cNvCxnSpPr>
          <p:nvPr/>
        </p:nvCxnSpPr>
        <p:spPr>
          <a:xfrm rot="16200000" flipV="1">
            <a:off x="7252970" y="2059870"/>
            <a:ext cx="727184" cy="383566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endCxn id="68" idx="5"/>
          </p:cNvCxnSpPr>
          <p:nvPr/>
        </p:nvCxnSpPr>
        <p:spPr>
          <a:xfrm rot="16200000" flipV="1">
            <a:off x="7639721" y="2136070"/>
            <a:ext cx="770316" cy="274298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23857" cy="4748842"/>
          </a:xfrm>
        </p:spPr>
        <p:txBody>
          <a:bodyPr>
            <a:normAutofit/>
          </a:bodyPr>
          <a:lstStyle/>
          <a:p>
            <a:r>
              <a:rPr lang="en-US" dirty="0" smtClean="0"/>
              <a:t>Study</a:t>
            </a:r>
            <a:r>
              <a:rPr lang="en-US" dirty="0" smtClean="0"/>
              <a:t>:</a:t>
            </a:r>
          </a:p>
          <a:p>
            <a:pPr lvl="1"/>
            <a:r>
              <a:rPr lang="en-US" sz="2000" dirty="0" smtClean="0"/>
              <a:t>F1-S1; </a:t>
            </a:r>
            <a:endParaRPr lang="en-US" sz="2000" dirty="0" smtClean="0"/>
          </a:p>
          <a:p>
            <a:pPr lvl="1"/>
            <a:r>
              <a:rPr lang="en-US" sz="2000" dirty="0" smtClean="0"/>
              <a:t>F3-S3</a:t>
            </a:r>
            <a:r>
              <a:rPr lang="en-US" sz="2000" dirty="0" smtClean="0"/>
              <a:t>;</a:t>
            </a:r>
          </a:p>
          <a:p>
            <a:pPr lvl="1"/>
            <a:r>
              <a:rPr lang="en-US" sz="2000" dirty="0" smtClean="0"/>
              <a:t>F2-S1; </a:t>
            </a:r>
            <a:endParaRPr lang="en-US" sz="2000" dirty="0" smtClean="0"/>
          </a:p>
          <a:p>
            <a:pPr lvl="1"/>
            <a:r>
              <a:rPr lang="en-US" sz="2000" dirty="0" smtClean="0"/>
              <a:t>F2-S2</a:t>
            </a:r>
            <a:r>
              <a:rPr lang="en-US" sz="2000" dirty="0" smtClean="0"/>
              <a:t>;	</a:t>
            </a:r>
            <a:endParaRPr lang="en-US" sz="2000" dirty="0" smtClean="0"/>
          </a:p>
          <a:p>
            <a:pPr lvl="1"/>
            <a:r>
              <a:rPr lang="en-US" sz="2000" dirty="0" smtClean="0"/>
              <a:t>F4-S3</a:t>
            </a:r>
            <a:r>
              <a:rPr lang="en-US" sz="2000" dirty="0" smtClean="0"/>
              <a:t>; </a:t>
            </a:r>
            <a:endParaRPr lang="en-US" sz="2000" dirty="0" smtClean="0"/>
          </a:p>
          <a:p>
            <a:pPr lvl="1"/>
            <a:r>
              <a:rPr lang="en-US" sz="2000" dirty="0" smtClean="0"/>
              <a:t>F4-S4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Test</a:t>
            </a:r>
            <a:r>
              <a:rPr lang="en-US" dirty="0" smtClean="0"/>
              <a:t>:</a:t>
            </a:r>
          </a:p>
          <a:p>
            <a:pPr lvl="1"/>
            <a:r>
              <a:rPr lang="en-US" sz="1800" dirty="0" smtClean="0"/>
              <a:t>Premise: 	F1: S1 or S3?</a:t>
            </a:r>
          </a:p>
          <a:p>
            <a:pPr lvl="1"/>
            <a:r>
              <a:rPr lang="en-US" sz="1800" dirty="0" smtClean="0"/>
              <a:t>Inference: 	F1</a:t>
            </a:r>
            <a:r>
              <a:rPr lang="en-US" sz="1800" dirty="0" smtClean="0"/>
              <a:t>: S2 or </a:t>
            </a:r>
            <a:r>
              <a:rPr lang="en-US" sz="1800" dirty="0" smtClean="0"/>
              <a:t>S4?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5805576" y="2620993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259901" y="2620993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Oval 7"/>
          <p:cNvSpPr/>
          <p:nvPr/>
        </p:nvSpPr>
        <p:spPr>
          <a:xfrm>
            <a:off x="6722852" y="2620993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5742316" y="3532518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6196641" y="3532518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659592" y="3532518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5313871" y="3532518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1" name="Straight Arrow Connector 20"/>
          <p:cNvCxnSpPr>
            <a:stCxn id="18" idx="0"/>
            <a:endCxn id="6" idx="3"/>
          </p:cNvCxnSpPr>
          <p:nvPr/>
        </p:nvCxnSpPr>
        <p:spPr>
          <a:xfrm rot="5400000" flipH="1" flipV="1">
            <a:off x="5382163" y="3054784"/>
            <a:ext cx="594911" cy="360559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>
            <a:stCxn id="13" idx="0"/>
            <a:endCxn id="7" idx="4"/>
          </p:cNvCxnSpPr>
          <p:nvPr/>
        </p:nvCxnSpPr>
        <p:spPr>
          <a:xfrm rot="5400000" flipH="1" flipV="1">
            <a:off x="6143445" y="3230594"/>
            <a:ext cx="540589" cy="63260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2" idx="0"/>
          </p:cNvCxnSpPr>
          <p:nvPr/>
        </p:nvCxnSpPr>
        <p:spPr>
          <a:xfrm rot="5400000" flipH="1" flipV="1">
            <a:off x="5692714" y="3230188"/>
            <a:ext cx="537400" cy="67261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rot="5400000" flipH="1" flipV="1">
            <a:off x="5845115" y="3077787"/>
            <a:ext cx="594911" cy="360559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 flipH="1" flipV="1">
            <a:off x="6615022" y="3219093"/>
            <a:ext cx="540589" cy="63260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rot="5400000" flipH="1" flipV="1">
            <a:off x="6316692" y="3066286"/>
            <a:ext cx="594911" cy="360559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 flipH="1">
            <a:off x="8091577" y="2609490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 flipH="1">
            <a:off x="7637252" y="2609490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 flipH="1">
            <a:off x="7174301" y="2609490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 flipH="1">
            <a:off x="8154837" y="3521015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 flipH="1">
            <a:off x="7700512" y="3521015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 flipH="1">
            <a:off x="7237561" y="3521015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 flipH="1">
            <a:off x="8583282" y="3521015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" name="Straight Arrow Connector 40"/>
          <p:cNvCxnSpPr>
            <a:stCxn id="40" idx="0"/>
            <a:endCxn id="34" idx="3"/>
          </p:cNvCxnSpPr>
          <p:nvPr/>
        </p:nvCxnSpPr>
        <p:spPr>
          <a:xfrm rot="16200000" flipV="1">
            <a:off x="8291014" y="3043281"/>
            <a:ext cx="594911" cy="360559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38" idx="0"/>
            <a:endCxn id="35" idx="4"/>
          </p:cNvCxnSpPr>
          <p:nvPr/>
        </p:nvCxnSpPr>
        <p:spPr>
          <a:xfrm rot="16200000" flipV="1">
            <a:off x="7584054" y="3219091"/>
            <a:ext cx="540589" cy="63260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37" idx="0"/>
          </p:cNvCxnSpPr>
          <p:nvPr/>
        </p:nvCxnSpPr>
        <p:spPr>
          <a:xfrm rot="16200000" flipV="1">
            <a:off x="8037974" y="3218685"/>
            <a:ext cx="537400" cy="67261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rot="16200000" flipV="1">
            <a:off x="7828062" y="3066284"/>
            <a:ext cx="594911" cy="360559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16200000" flipV="1">
            <a:off x="7112477" y="3207590"/>
            <a:ext cx="540589" cy="63260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rot="16200000" flipV="1">
            <a:off x="7356485" y="3054783"/>
            <a:ext cx="594911" cy="360559"/>
          </a:xfrm>
          <a:prstGeom prst="straightConnector1">
            <a:avLst/>
          </a:prstGeom>
          <a:ln w="28575">
            <a:prstDash val="sysDot"/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339750" y="4028536"/>
            <a:ext cx="41360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F1     S1   F2    S2       F3      S3    F4    S4        </a:t>
            </a:r>
            <a:endParaRPr lang="en-US" dirty="0"/>
          </a:p>
        </p:txBody>
      </p:sp>
      <p:sp>
        <p:nvSpPr>
          <p:cNvPr id="49" name="Oval 48"/>
          <p:cNvSpPr/>
          <p:nvPr/>
        </p:nvSpPr>
        <p:spPr>
          <a:xfrm>
            <a:off x="5495026" y="2415396"/>
            <a:ext cx="3303917" cy="82813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Curved Down Arrow 49"/>
          <p:cNvSpPr/>
          <p:nvPr/>
        </p:nvSpPr>
        <p:spPr>
          <a:xfrm rot="1812468">
            <a:off x="8281152" y="2260120"/>
            <a:ext cx="793458" cy="48998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3" name="Title 1"/>
          <p:cNvSpPr>
            <a:spLocks noGrp="1"/>
          </p:cNvSpPr>
          <p:nvPr>
            <p:ph type="title"/>
          </p:nvPr>
        </p:nvSpPr>
        <p:spPr>
          <a:xfrm>
            <a:off x="241540" y="317770"/>
            <a:ext cx="4226943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Acquired </a:t>
            </a:r>
            <a:r>
              <a:rPr lang="en-US" sz="3600" dirty="0" smtClean="0"/>
              <a:t>Equivalence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dirty="0" err="1" smtClean="0"/>
              <a:t>Shohamy</a:t>
            </a:r>
            <a:r>
              <a:rPr lang="en-US" sz="2800" dirty="0" smtClean="0"/>
              <a:t> &amp; Wagner, 2008)</a:t>
            </a:r>
            <a:endParaRPr lang="en-US" sz="2800" dirty="0"/>
          </a:p>
        </p:txBody>
      </p:sp>
      <p:sp>
        <p:nvSpPr>
          <p:cNvPr id="66" name="Oval 65"/>
          <p:cNvSpPr/>
          <p:nvPr/>
        </p:nvSpPr>
        <p:spPr>
          <a:xfrm>
            <a:off x="6653841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Oval 66"/>
          <p:cNvSpPr/>
          <p:nvPr/>
        </p:nvSpPr>
        <p:spPr>
          <a:xfrm>
            <a:off x="7108166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/>
          <p:cNvSpPr/>
          <p:nvPr/>
        </p:nvSpPr>
        <p:spPr>
          <a:xfrm>
            <a:off x="7571117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/>
          <p:cNvSpPr/>
          <p:nvPr/>
        </p:nvSpPr>
        <p:spPr>
          <a:xfrm>
            <a:off x="6225396" y="1571447"/>
            <a:ext cx="370935" cy="3709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6" name="TextBox 75"/>
          <p:cNvSpPr txBox="1"/>
          <p:nvPr/>
        </p:nvSpPr>
        <p:spPr>
          <a:xfrm>
            <a:off x="6216769" y="1032294"/>
            <a:ext cx="2239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S1    S2    S3     S4        </a:t>
            </a:r>
            <a:endParaRPr lang="en-US" dirty="0"/>
          </a:p>
        </p:txBody>
      </p:sp>
      <p:cxnSp>
        <p:nvCxnSpPr>
          <p:cNvPr id="77" name="Straight Arrow Connector 76"/>
          <p:cNvCxnSpPr/>
          <p:nvPr/>
        </p:nvCxnSpPr>
        <p:spPr>
          <a:xfrm rot="16200000" flipV="1">
            <a:off x="6497846" y="2236399"/>
            <a:ext cx="737561" cy="60385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endCxn id="69" idx="3"/>
          </p:cNvCxnSpPr>
          <p:nvPr/>
        </p:nvCxnSpPr>
        <p:spPr>
          <a:xfrm rot="5400000" flipH="1" flipV="1">
            <a:off x="5778979" y="2140386"/>
            <a:ext cx="753063" cy="248415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>
            <a:stCxn id="7" idx="0"/>
          </p:cNvCxnSpPr>
          <p:nvPr/>
        </p:nvCxnSpPr>
        <p:spPr>
          <a:xfrm rot="16200000" flipV="1">
            <a:off x="6092407" y="2268030"/>
            <a:ext cx="692674" cy="13251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6200000" flipV="1">
            <a:off x="6943544" y="2242150"/>
            <a:ext cx="737561" cy="60385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>
            <a:endCxn id="67" idx="5"/>
          </p:cNvCxnSpPr>
          <p:nvPr/>
        </p:nvCxnSpPr>
        <p:spPr>
          <a:xfrm rot="16200000" flipV="1">
            <a:off x="7252970" y="2059870"/>
            <a:ext cx="727184" cy="383566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endCxn id="68" idx="5"/>
          </p:cNvCxnSpPr>
          <p:nvPr/>
        </p:nvCxnSpPr>
        <p:spPr>
          <a:xfrm rot="16200000" flipV="1">
            <a:off x="7639721" y="2136070"/>
            <a:ext cx="770316" cy="274298"/>
          </a:xfrm>
          <a:prstGeom prst="straightConnector1">
            <a:avLst/>
          </a:prstGeom>
          <a:ln w="28575">
            <a:solidFill>
              <a:srgbClr val="FF0000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23857" cy="4748842"/>
          </a:xfrm>
        </p:spPr>
        <p:txBody>
          <a:bodyPr>
            <a:normAutofit/>
          </a:bodyPr>
          <a:lstStyle/>
          <a:p>
            <a:r>
              <a:rPr lang="en-US" dirty="0" smtClean="0"/>
              <a:t>Study</a:t>
            </a:r>
            <a:r>
              <a:rPr lang="en-US" dirty="0" smtClean="0"/>
              <a:t>:</a:t>
            </a:r>
          </a:p>
          <a:p>
            <a:pPr lvl="1"/>
            <a:r>
              <a:rPr lang="en-US" sz="2000" dirty="0" smtClean="0"/>
              <a:t>F1-S1; </a:t>
            </a:r>
            <a:endParaRPr lang="en-US" sz="2000" dirty="0" smtClean="0"/>
          </a:p>
          <a:p>
            <a:pPr lvl="1"/>
            <a:r>
              <a:rPr lang="en-US" sz="2000" dirty="0" smtClean="0"/>
              <a:t>F3-S3</a:t>
            </a:r>
            <a:r>
              <a:rPr lang="en-US" sz="2000" dirty="0" smtClean="0"/>
              <a:t>;</a:t>
            </a:r>
          </a:p>
          <a:p>
            <a:pPr lvl="1"/>
            <a:r>
              <a:rPr lang="en-US" sz="2000" dirty="0" smtClean="0"/>
              <a:t>F2-S1; </a:t>
            </a:r>
            <a:endParaRPr lang="en-US" sz="2000" dirty="0" smtClean="0"/>
          </a:p>
          <a:p>
            <a:pPr lvl="1"/>
            <a:r>
              <a:rPr lang="en-US" sz="2000" dirty="0" smtClean="0"/>
              <a:t>F2-S2</a:t>
            </a:r>
            <a:r>
              <a:rPr lang="en-US" sz="2000" dirty="0" smtClean="0"/>
              <a:t>;	</a:t>
            </a:r>
            <a:endParaRPr lang="en-US" sz="2000" dirty="0" smtClean="0"/>
          </a:p>
          <a:p>
            <a:pPr lvl="1"/>
            <a:r>
              <a:rPr lang="en-US" sz="2000" dirty="0" smtClean="0"/>
              <a:t>F4-S3</a:t>
            </a:r>
            <a:r>
              <a:rPr lang="en-US" sz="2000" dirty="0" smtClean="0"/>
              <a:t>; </a:t>
            </a:r>
            <a:endParaRPr lang="en-US" sz="2000" dirty="0" smtClean="0"/>
          </a:p>
          <a:p>
            <a:pPr lvl="1"/>
            <a:r>
              <a:rPr lang="en-US" sz="2000" dirty="0" smtClean="0"/>
              <a:t>F4-S4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Test</a:t>
            </a:r>
            <a:r>
              <a:rPr lang="en-US" dirty="0" smtClean="0"/>
              <a:t>:</a:t>
            </a:r>
          </a:p>
          <a:p>
            <a:pPr lvl="1"/>
            <a:r>
              <a:rPr lang="en-US" sz="1800" dirty="0" smtClean="0"/>
              <a:t>Premise: 	F1: S1 or S3?</a:t>
            </a:r>
          </a:p>
          <a:p>
            <a:pPr lvl="1"/>
            <a:r>
              <a:rPr lang="en-US" sz="1800" dirty="0" smtClean="0"/>
              <a:t>Inference: 	F1</a:t>
            </a:r>
            <a:r>
              <a:rPr lang="en-US" sz="1800" dirty="0" smtClean="0"/>
              <a:t>: S2 or </a:t>
            </a:r>
            <a:r>
              <a:rPr lang="en-US" sz="1800" dirty="0" smtClean="0"/>
              <a:t>S4?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1540" y="317770"/>
            <a:ext cx="4226943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Acquired </a:t>
            </a:r>
            <a:r>
              <a:rPr lang="en-US" sz="3600" dirty="0" smtClean="0"/>
              <a:t>Equivalence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</a:t>
            </a:r>
            <a:r>
              <a:rPr lang="en-US" sz="2800" dirty="0" err="1" smtClean="0"/>
              <a:t>Shohamy</a:t>
            </a:r>
            <a:r>
              <a:rPr lang="en-US" sz="2800" dirty="0" smtClean="0"/>
              <a:t> &amp; Wagner, 2008)</a:t>
            </a:r>
            <a:endParaRPr lang="en-US" sz="28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82903" y="310551"/>
            <a:ext cx="4561097" cy="5676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23857" cy="4748842"/>
          </a:xfrm>
        </p:spPr>
        <p:txBody>
          <a:bodyPr>
            <a:normAutofit/>
          </a:bodyPr>
          <a:lstStyle/>
          <a:p>
            <a:r>
              <a:rPr lang="en-US" dirty="0" smtClean="0"/>
              <a:t>Study</a:t>
            </a:r>
            <a:r>
              <a:rPr lang="en-US" dirty="0" smtClean="0"/>
              <a:t>:</a:t>
            </a:r>
          </a:p>
          <a:p>
            <a:pPr lvl="1"/>
            <a:r>
              <a:rPr lang="en-US" sz="2000" dirty="0" smtClean="0"/>
              <a:t>F1-S1; </a:t>
            </a:r>
            <a:endParaRPr lang="en-US" sz="2000" dirty="0" smtClean="0"/>
          </a:p>
          <a:p>
            <a:pPr lvl="1"/>
            <a:r>
              <a:rPr lang="en-US" sz="2000" dirty="0" smtClean="0"/>
              <a:t>F3-S3</a:t>
            </a:r>
            <a:r>
              <a:rPr lang="en-US" sz="2000" dirty="0" smtClean="0"/>
              <a:t>;</a:t>
            </a:r>
          </a:p>
          <a:p>
            <a:pPr lvl="1"/>
            <a:r>
              <a:rPr lang="en-US" sz="2000" dirty="0" smtClean="0"/>
              <a:t>F2-S1; </a:t>
            </a:r>
            <a:endParaRPr lang="en-US" sz="2000" dirty="0" smtClean="0"/>
          </a:p>
          <a:p>
            <a:pPr lvl="1"/>
            <a:r>
              <a:rPr lang="en-US" sz="2000" dirty="0" smtClean="0"/>
              <a:t>F2-S2</a:t>
            </a:r>
            <a:r>
              <a:rPr lang="en-US" sz="2000" dirty="0" smtClean="0"/>
              <a:t>;	</a:t>
            </a:r>
            <a:endParaRPr lang="en-US" sz="2000" dirty="0" smtClean="0"/>
          </a:p>
          <a:p>
            <a:pPr lvl="1"/>
            <a:r>
              <a:rPr lang="en-US" sz="2000" dirty="0" smtClean="0"/>
              <a:t>F4-S3</a:t>
            </a:r>
            <a:r>
              <a:rPr lang="en-US" sz="2000" dirty="0" smtClean="0"/>
              <a:t>; </a:t>
            </a:r>
            <a:endParaRPr lang="en-US" sz="2000" dirty="0" smtClean="0"/>
          </a:p>
          <a:p>
            <a:pPr lvl="1"/>
            <a:r>
              <a:rPr lang="en-US" sz="2000" dirty="0" smtClean="0"/>
              <a:t>F4-S4</a:t>
            </a:r>
            <a:endParaRPr lang="en-US" sz="2000" dirty="0" smtClean="0"/>
          </a:p>
          <a:p>
            <a:endParaRPr lang="en-US" dirty="0" smtClean="0"/>
          </a:p>
          <a:p>
            <a:r>
              <a:rPr lang="en-US" dirty="0" smtClean="0"/>
              <a:t>Test</a:t>
            </a:r>
            <a:r>
              <a:rPr lang="en-US" dirty="0" smtClean="0"/>
              <a:t>:</a:t>
            </a:r>
          </a:p>
          <a:p>
            <a:pPr lvl="1"/>
            <a:r>
              <a:rPr lang="en-US" sz="1800" dirty="0" smtClean="0"/>
              <a:t>Premise: 	F1: S1 or S3?</a:t>
            </a:r>
          </a:p>
          <a:p>
            <a:pPr lvl="1"/>
            <a:r>
              <a:rPr lang="en-US" sz="1800" dirty="0" smtClean="0"/>
              <a:t>Inference: 	F1</a:t>
            </a:r>
            <a:r>
              <a:rPr lang="en-US" sz="1800" dirty="0" smtClean="0"/>
              <a:t>: S2 or </a:t>
            </a:r>
            <a:r>
              <a:rPr lang="en-US" sz="1800" dirty="0" smtClean="0"/>
              <a:t>S4?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Associative Chaining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413388"/>
            <a:ext cx="4038600" cy="24685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Study:</a:t>
            </a:r>
          </a:p>
          <a:p>
            <a:pPr lvl="1"/>
            <a:r>
              <a:rPr lang="en-US" dirty="0" smtClean="0"/>
              <a:t>AB, XY</a:t>
            </a:r>
          </a:p>
          <a:p>
            <a:pPr lvl="1"/>
            <a:r>
              <a:rPr lang="en-US" dirty="0" smtClean="0"/>
              <a:t>BC, YZ</a:t>
            </a:r>
          </a:p>
          <a:p>
            <a:r>
              <a:rPr lang="en-US" dirty="0" smtClean="0"/>
              <a:t>Test:</a:t>
            </a:r>
          </a:p>
          <a:p>
            <a:pPr lvl="1"/>
            <a:r>
              <a:rPr lang="en-US" dirty="0" smtClean="0"/>
              <a:t>A: B or Y</a:t>
            </a:r>
          </a:p>
          <a:p>
            <a:pPr lvl="1"/>
            <a:r>
              <a:rPr lang="en-US" dirty="0" smtClean="0"/>
              <a:t>A: C or Z</a:t>
            </a: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8809" y="1258201"/>
            <a:ext cx="4645191" cy="5599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2" name="Group 41"/>
          <p:cNvGrpSpPr/>
          <p:nvPr/>
        </p:nvGrpSpPr>
        <p:grpSpPr>
          <a:xfrm>
            <a:off x="1552754" y="4339087"/>
            <a:ext cx="2398141" cy="1792858"/>
            <a:chOff x="1268081" y="4268640"/>
            <a:chExt cx="2656936" cy="2182482"/>
          </a:xfrm>
        </p:grpSpPr>
        <p:sp>
          <p:nvSpPr>
            <p:cNvPr id="6" name="Rectangle 5"/>
            <p:cNvSpPr/>
            <p:nvPr/>
          </p:nvSpPr>
          <p:spPr>
            <a:xfrm>
              <a:off x="1296140" y="4509855"/>
              <a:ext cx="248574" cy="2396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1865790" y="4449191"/>
              <a:ext cx="248574" cy="2396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1268081" y="6080186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1722406" y="6080186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Oval 9"/>
            <p:cNvSpPr/>
            <p:nvPr/>
          </p:nvSpPr>
          <p:spPr>
            <a:xfrm>
              <a:off x="2185357" y="6080186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/>
            <p:cNvSpPr/>
            <p:nvPr/>
          </p:nvSpPr>
          <p:spPr>
            <a:xfrm flipH="1">
              <a:off x="3554082" y="6068683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/>
            <p:cNvSpPr/>
            <p:nvPr/>
          </p:nvSpPr>
          <p:spPr>
            <a:xfrm flipH="1">
              <a:off x="3099757" y="6068683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Oval 12"/>
            <p:cNvSpPr/>
            <p:nvPr/>
          </p:nvSpPr>
          <p:spPr>
            <a:xfrm flipH="1">
              <a:off x="2636806" y="6068683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2116346" y="5030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/>
            <p:cNvSpPr/>
            <p:nvPr/>
          </p:nvSpPr>
          <p:spPr>
            <a:xfrm>
              <a:off x="2570671" y="5030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033622" y="5030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1687901" y="5030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8" name="Straight Arrow Connector 17"/>
            <p:cNvCxnSpPr>
              <a:endCxn id="14" idx="4"/>
            </p:cNvCxnSpPr>
            <p:nvPr/>
          </p:nvCxnSpPr>
          <p:spPr>
            <a:xfrm rot="16200000" flipV="1">
              <a:off x="1984075" y="5719315"/>
              <a:ext cx="692990" cy="57511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endCxn id="17" idx="3"/>
            </p:cNvCxnSpPr>
            <p:nvPr/>
          </p:nvCxnSpPr>
          <p:spPr>
            <a:xfrm rot="5400000" flipH="1" flipV="1">
              <a:off x="1241484" y="5599579"/>
              <a:ext cx="753063" cy="248415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>
              <a:stCxn id="9" idx="0"/>
            </p:cNvCxnSpPr>
            <p:nvPr/>
          </p:nvCxnSpPr>
          <p:spPr>
            <a:xfrm rot="16200000" flipV="1">
              <a:off x="1554912" y="5727223"/>
              <a:ext cx="692674" cy="13251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/>
            <p:cNvCxnSpPr/>
            <p:nvPr/>
          </p:nvCxnSpPr>
          <p:spPr>
            <a:xfrm rot="16200000" flipV="1">
              <a:off x="2406049" y="5701343"/>
              <a:ext cx="737561" cy="60385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/>
            <p:cNvCxnSpPr>
              <a:stCxn id="12" idx="7"/>
              <a:endCxn id="15" idx="5"/>
            </p:cNvCxnSpPr>
            <p:nvPr/>
          </p:nvCxnSpPr>
          <p:spPr>
            <a:xfrm rot="16200000" flipV="1">
              <a:off x="2632807" y="5601732"/>
              <a:ext cx="775751" cy="266795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>
              <a:endCxn id="16" idx="5"/>
            </p:cNvCxnSpPr>
            <p:nvPr/>
          </p:nvCxnSpPr>
          <p:spPr>
            <a:xfrm rot="16200000" flipV="1">
              <a:off x="3102226" y="5595263"/>
              <a:ext cx="770316" cy="274298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Arrow Connector 23"/>
            <p:cNvCxnSpPr>
              <a:stCxn id="9" idx="7"/>
            </p:cNvCxnSpPr>
            <p:nvPr/>
          </p:nvCxnSpPr>
          <p:spPr>
            <a:xfrm rot="5400000" flipH="1" flipV="1">
              <a:off x="1719845" y="5677932"/>
              <a:ext cx="775750" cy="137402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>
              <a:stCxn id="12" idx="0"/>
            </p:cNvCxnSpPr>
            <p:nvPr/>
          </p:nvCxnSpPr>
          <p:spPr>
            <a:xfrm rot="16200000" flipV="1">
              <a:off x="2861814" y="5645273"/>
              <a:ext cx="708801" cy="138020"/>
            </a:xfrm>
            <a:prstGeom prst="straightConnector1">
              <a:avLst/>
            </a:prstGeom>
            <a:ln w="28575">
              <a:solidFill>
                <a:schemeClr val="tx2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Oval 31"/>
            <p:cNvSpPr/>
            <p:nvPr/>
          </p:nvSpPr>
          <p:spPr>
            <a:xfrm>
              <a:off x="2113470" y="4268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2567795" y="4268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3030746" y="4268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1685025" y="4268640"/>
              <a:ext cx="370935" cy="370936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7" name="Straight Arrow Connector 36"/>
            <p:cNvCxnSpPr>
              <a:endCxn id="35" idx="4"/>
            </p:cNvCxnSpPr>
            <p:nvPr/>
          </p:nvCxnSpPr>
          <p:spPr>
            <a:xfrm rot="5400000" flipH="1" flipV="1">
              <a:off x="1676400" y="4827921"/>
              <a:ext cx="382438" cy="5748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/>
            <p:cNvCxnSpPr/>
            <p:nvPr/>
          </p:nvCxnSpPr>
          <p:spPr>
            <a:xfrm rot="5400000" flipH="1" flipV="1">
              <a:off x="2113472" y="4816419"/>
              <a:ext cx="382438" cy="5748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Arrow Connector 39"/>
            <p:cNvCxnSpPr/>
            <p:nvPr/>
          </p:nvCxnSpPr>
          <p:spPr>
            <a:xfrm rot="5400000" flipH="1" flipV="1">
              <a:off x="2570671" y="4816419"/>
              <a:ext cx="382438" cy="5748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Arrow Connector 40"/>
            <p:cNvCxnSpPr/>
            <p:nvPr/>
          </p:nvCxnSpPr>
          <p:spPr>
            <a:xfrm rot="5400000" flipH="1" flipV="1">
              <a:off x="3027872" y="4833672"/>
              <a:ext cx="382438" cy="5748"/>
            </a:xfrm>
            <a:prstGeom prst="straightConnector1">
              <a:avLst/>
            </a:prstGeom>
            <a:ln w="28575">
              <a:solidFill>
                <a:srgbClr val="FF0000"/>
              </a:solidFill>
              <a:headEnd type="none" w="med" len="med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Box 42"/>
          <p:cNvSpPr txBox="1"/>
          <p:nvPr/>
        </p:nvSpPr>
        <p:spPr>
          <a:xfrm>
            <a:off x="1535502" y="6262777"/>
            <a:ext cx="2440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      B     C      X      Y      Z</a:t>
            </a:r>
            <a:endParaRPr lang="en-US" dirty="0"/>
          </a:p>
        </p:txBody>
      </p:sp>
      <p:sp>
        <p:nvSpPr>
          <p:cNvPr id="44" name="Oval 43"/>
          <p:cNvSpPr/>
          <p:nvPr/>
        </p:nvSpPr>
        <p:spPr>
          <a:xfrm>
            <a:off x="1457865" y="4873925"/>
            <a:ext cx="2527538" cy="54346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Curved Down Arrow 44"/>
          <p:cNvSpPr/>
          <p:nvPr/>
        </p:nvSpPr>
        <p:spPr>
          <a:xfrm rot="1812468">
            <a:off x="3674712" y="4633598"/>
            <a:ext cx="607005" cy="466278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Hippocampal</a:t>
            </a:r>
            <a:r>
              <a:rPr lang="en-US" dirty="0" smtClean="0"/>
              <a:t> Reactivation After </a:t>
            </a:r>
            <a:br>
              <a:rPr lang="en-US" dirty="0" smtClean="0"/>
            </a:br>
            <a:r>
              <a:rPr lang="en-US" smtClean="0"/>
              <a:t>Maze Exploration</a:t>
            </a:r>
            <a:endParaRPr lang="en-US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62075" y="1435509"/>
            <a:ext cx="6419850" cy="5088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5612235" y="3900881"/>
            <a:ext cx="24304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Replays in Remerge:</a:t>
            </a:r>
          </a:p>
          <a:p>
            <a:endParaRPr lang="en-US" dirty="0" smtClean="0"/>
          </a:p>
          <a:p>
            <a:r>
              <a:rPr lang="en-US" dirty="0" smtClean="0"/>
              <a:t>Forward: 		51%</a:t>
            </a:r>
          </a:p>
          <a:p>
            <a:r>
              <a:rPr lang="en-US" dirty="0" smtClean="0"/>
              <a:t>Backward:	31%</a:t>
            </a:r>
          </a:p>
          <a:p>
            <a:r>
              <a:rPr lang="en-US" dirty="0" smtClean="0"/>
              <a:t>Crossed:		18%</a:t>
            </a:r>
          </a:p>
          <a:p>
            <a:r>
              <a:rPr lang="en-US" dirty="0" smtClean="0"/>
              <a:t>Disjoint:		&lt;1%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68340" cy="1143000"/>
          </a:xfrm>
        </p:spPr>
        <p:txBody>
          <a:bodyPr>
            <a:normAutofit/>
          </a:bodyPr>
          <a:lstStyle/>
          <a:p>
            <a:r>
              <a:rPr lang="en-US" sz="3200" dirty="0" smtClean="0"/>
              <a:t>Growth in Generalization with Increasing Premise Strength</a:t>
            </a:r>
            <a:endParaRPr lang="en-US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" y="1983832"/>
            <a:ext cx="3933349" cy="457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5540" y="0"/>
            <a:ext cx="2788920" cy="221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77145" y="2034541"/>
            <a:ext cx="3802925" cy="4323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75322"/>
          </a:xfrm>
        </p:spPr>
        <p:txBody>
          <a:bodyPr/>
          <a:lstStyle/>
          <a:p>
            <a:r>
              <a:rPr lang="en-US" dirty="0" smtClean="0"/>
              <a:t>Discussion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75127"/>
            <a:ext cx="8229600" cy="5243119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As we’ve known for quite some time</a:t>
            </a:r>
          </a:p>
          <a:p>
            <a:pPr lvl="1"/>
            <a:r>
              <a:rPr lang="en-US" dirty="0" smtClean="0"/>
              <a:t>Generalization and Inference can be supported by exemplar models</a:t>
            </a:r>
          </a:p>
          <a:p>
            <a:r>
              <a:rPr lang="en-US" dirty="0" smtClean="0"/>
              <a:t>Should we, then, simply abandon the complementary learning theory, and just make it exemplars all the way down?</a:t>
            </a:r>
          </a:p>
          <a:p>
            <a:r>
              <a:rPr lang="en-US" dirty="0" smtClean="0"/>
              <a:t>I think not – </a:t>
            </a:r>
          </a:p>
          <a:p>
            <a:pPr lvl="1"/>
            <a:r>
              <a:rPr lang="en-US" dirty="0" smtClean="0"/>
              <a:t>Cortical learning supports changes in the ‘features’ that serve as the basis for exemplar learning</a:t>
            </a:r>
          </a:p>
          <a:p>
            <a:pPr lvl="1"/>
            <a:r>
              <a:rPr lang="en-US" dirty="0" smtClean="0"/>
              <a:t>And clearly, retrograde amnesia studies support </a:t>
            </a:r>
            <a:br>
              <a:rPr lang="en-US" dirty="0" smtClean="0"/>
            </a:br>
            <a:r>
              <a:rPr lang="en-US" dirty="0" smtClean="0"/>
              <a:t>= an MTL basis for recent memory</a:t>
            </a:r>
            <a:br>
              <a:rPr lang="en-US" dirty="0" smtClean="0"/>
            </a:br>
            <a:r>
              <a:rPr lang="en-US" dirty="0" smtClean="0"/>
              <a:t>= a neocortical basis for remote memory</a:t>
            </a:r>
          </a:p>
          <a:p>
            <a:r>
              <a:rPr lang="en-US" dirty="0" smtClean="0"/>
              <a:t>A future challenge is to develop an fully integrated </a:t>
            </a:r>
            <a:r>
              <a:rPr lang="en-US" dirty="0" err="1" smtClean="0"/>
              <a:t>neuro</a:t>
            </a:r>
            <a:r>
              <a:rPr lang="en-US" dirty="0" smtClean="0"/>
              <a:t>-computational </a:t>
            </a:r>
            <a:r>
              <a:rPr lang="en-US" dirty="0" smtClean="0"/>
              <a:t>theory of </a:t>
            </a:r>
            <a:r>
              <a:rPr lang="en-US" dirty="0" smtClean="0"/>
              <a:t>memory integrating MTL and </a:t>
            </a:r>
            <a:r>
              <a:rPr lang="en-US" dirty="0" smtClean="0"/>
              <a:t>n</a:t>
            </a:r>
            <a:r>
              <a:rPr lang="en-US" dirty="0" smtClean="0"/>
              <a:t>eocortical </a:t>
            </a:r>
            <a:r>
              <a:rPr lang="en-US" dirty="0" smtClean="0"/>
              <a:t>i</a:t>
            </a:r>
            <a:r>
              <a:rPr lang="en-US" dirty="0" smtClean="0"/>
              <a:t>nfluences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1146</TotalTime>
  <Words>427</Words>
  <Application>Microsoft Office PowerPoint</Application>
  <PresentationFormat>On-screen Show (4:3)</PresentationFormat>
  <Paragraphs>129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17" baseType="lpstr">
      <vt:lpstr>Office Theme</vt:lpstr>
      <vt:lpstr>Blank Presentation</vt:lpstr>
      <vt:lpstr> REMERGE: A new approach to the neural basis of generalization and memory-based inference</vt:lpstr>
      <vt:lpstr>Proposed Architecture for the Organization of Semantic Memory McClelland, McNaughton &amp; O’Reilly, 1995</vt:lpstr>
      <vt:lpstr>Two Questions</vt:lpstr>
      <vt:lpstr>Relational Theory of Memory (Eichenbaum &amp; Cohen)</vt:lpstr>
      <vt:lpstr>REMERGE: Recurrence and Episodic Memory Results in Generalization</vt:lpstr>
      <vt:lpstr>Phenomena Considered</vt:lpstr>
      <vt:lpstr>Acquired Equivalence (Shohamy &amp; Wagner, 2008)</vt:lpstr>
      <vt:lpstr>Acquired Equivalence (Shohamy &amp; Wagner, 2008)</vt:lpstr>
      <vt:lpstr>Acquired Equivalence (Shohamy &amp; Wagner, 2008)</vt:lpstr>
      <vt:lpstr>Acquired Equivalence (Shohamy &amp; Wagner, 2008)</vt:lpstr>
      <vt:lpstr>Acquired Equivalence (Shohamy &amp; Wagner, 2008)</vt:lpstr>
      <vt:lpstr>Associative Chaining</vt:lpstr>
      <vt:lpstr>Hippocampal Reactivation After  Maze Exploration</vt:lpstr>
      <vt:lpstr>Growth in Generalization with Increasing Premise Strength</vt:lpstr>
      <vt:lpstr>Discussion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REMERGE: A new approach to the neural basis of generalization and memory-based inference</dc:title>
  <dc:creator>jlmcc</dc:creator>
  <cp:lastModifiedBy>jlmcc</cp:lastModifiedBy>
  <cp:revision>16</cp:revision>
  <dcterms:created xsi:type="dcterms:W3CDTF">2011-05-05T03:59:29Z</dcterms:created>
  <dcterms:modified xsi:type="dcterms:W3CDTF">2011-08-02T12:14:24Z</dcterms:modified>
</cp:coreProperties>
</file>