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60" r:id="rId4"/>
    <p:sldId id="267" r:id="rId5"/>
    <p:sldId id="261" r:id="rId6"/>
    <p:sldId id="259" r:id="rId7"/>
    <p:sldId id="257" r:id="rId8"/>
    <p:sldId id="271" r:id="rId9"/>
    <p:sldId id="272" r:id="rId10"/>
    <p:sldId id="273" r:id="rId11"/>
    <p:sldId id="274" r:id="rId12"/>
    <p:sldId id="268" r:id="rId13"/>
    <p:sldId id="270"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84" d="100"/>
          <a:sy n="184" d="100"/>
        </p:scale>
        <p:origin x="-1056"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96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97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97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05C8800-8614-48C7-8364-28FC5560AE49}" type="slidenum">
              <a:rPr lang="en-US"/>
              <a:pPr>
                <a:defRPr/>
              </a:pPr>
              <a:t>‹#›</a:t>
            </a:fld>
            <a:endParaRPr lang="en-US"/>
          </a:p>
        </p:txBody>
      </p:sp>
    </p:spTree>
    <p:extLst>
      <p:ext uri="{BB962C8B-B14F-4D97-AF65-F5344CB8AC3E}">
        <p14:creationId xmlns:p14="http://schemas.microsoft.com/office/powerpoint/2010/main" val="7164973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68DDB21-C62F-42F8-8ABA-741B1594508E}" type="slidenum">
              <a:rPr lang="en-US" smtClean="0"/>
              <a:pPr eaLnBrk="1" hangingPunct="1"/>
              <a:t>1</a:t>
            </a:fld>
            <a:endParaRPr 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E5B72FE-520C-4D99-B1B0-272D1E1624C1}" type="slidenum">
              <a:rPr lang="en-US" smtClean="0"/>
              <a:pPr eaLnBrk="1" hangingPunct="1"/>
              <a:t>2</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527D14-C658-475C-A253-1DB47FD81BF7}" type="slidenum">
              <a:rPr lang="en-US" smtClean="0"/>
              <a:pPr eaLnBrk="1" hangingPunct="1"/>
              <a:t>3</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7E3DEE8-CE84-4C7E-AD87-F64DA07C6E84}" type="slidenum">
              <a:rPr lang="en-US" smtClean="0"/>
              <a:pPr eaLnBrk="1" hangingPunct="1"/>
              <a:t>4</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8D3B41E-B2CE-48EC-99B9-6BDFC7F44109}" type="slidenum">
              <a:rPr lang="en-US" smtClean="0"/>
              <a:pPr eaLnBrk="1" hangingPunct="1"/>
              <a:t>5</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C5415E6-8E33-4F55-B70F-9A076902CD88}" type="slidenum">
              <a:rPr lang="en-US" smtClean="0"/>
              <a:pPr eaLnBrk="1" hangingPunct="1"/>
              <a:t>6</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E2CE00C-F86A-4879-86BC-C95D2329A32C}" type="slidenum">
              <a:rPr lang="en-US" smtClean="0"/>
              <a:pPr eaLnBrk="1" hangingPunct="1"/>
              <a:t>7</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F68C35D-8FBF-401F-A122-DEF3870F3663}" type="slidenum">
              <a:rPr lang="en-US" smtClean="0"/>
              <a:pPr eaLnBrk="1" hangingPunct="1"/>
              <a:t>12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F61746-11C9-474C-9446-77580FA81F97}" type="slidenum">
              <a:rPr lang="en-US" smtClean="0"/>
              <a:pPr eaLnBrk="1" hangingPunct="1"/>
              <a:t>13</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B459C7-98C9-42A2-B57E-C925C52D0A8C}" type="slidenum">
              <a:rPr lang="en-US"/>
              <a:pPr>
                <a:defRPr/>
              </a:pPr>
              <a:t>‹#›</a:t>
            </a:fld>
            <a:endParaRPr lang="en-US"/>
          </a:p>
        </p:txBody>
      </p:sp>
    </p:spTree>
    <p:extLst>
      <p:ext uri="{BB962C8B-B14F-4D97-AF65-F5344CB8AC3E}">
        <p14:creationId xmlns:p14="http://schemas.microsoft.com/office/powerpoint/2010/main" val="1560582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9F961EE-AD48-40D2-B1F6-331612CC190B}" type="slidenum">
              <a:rPr lang="en-US"/>
              <a:pPr>
                <a:defRPr/>
              </a:pPr>
              <a:t>‹#›</a:t>
            </a:fld>
            <a:endParaRPr lang="en-US"/>
          </a:p>
        </p:txBody>
      </p:sp>
    </p:spTree>
    <p:extLst>
      <p:ext uri="{BB962C8B-B14F-4D97-AF65-F5344CB8AC3E}">
        <p14:creationId xmlns:p14="http://schemas.microsoft.com/office/powerpoint/2010/main" val="218763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F43E68-7DD2-434C-A64B-F0CEAD494DA5}" type="slidenum">
              <a:rPr lang="en-US"/>
              <a:pPr>
                <a:defRPr/>
              </a:pPr>
              <a:t>‹#›</a:t>
            </a:fld>
            <a:endParaRPr lang="en-US"/>
          </a:p>
        </p:txBody>
      </p:sp>
    </p:spTree>
    <p:extLst>
      <p:ext uri="{BB962C8B-B14F-4D97-AF65-F5344CB8AC3E}">
        <p14:creationId xmlns:p14="http://schemas.microsoft.com/office/powerpoint/2010/main" val="2205424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5C5FCA-F8A6-42EA-876C-CEC7E21470EA}" type="slidenum">
              <a:rPr lang="en-US"/>
              <a:pPr>
                <a:defRPr/>
              </a:pPr>
              <a:t>‹#›</a:t>
            </a:fld>
            <a:endParaRPr lang="en-US"/>
          </a:p>
        </p:txBody>
      </p:sp>
    </p:spTree>
    <p:extLst>
      <p:ext uri="{BB962C8B-B14F-4D97-AF65-F5344CB8AC3E}">
        <p14:creationId xmlns:p14="http://schemas.microsoft.com/office/powerpoint/2010/main" val="1352555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FA61700-2235-4B55-AD4C-F0068A49B766}" type="slidenum">
              <a:rPr lang="en-US"/>
              <a:pPr>
                <a:defRPr/>
              </a:pPr>
              <a:t>‹#›</a:t>
            </a:fld>
            <a:endParaRPr lang="en-US"/>
          </a:p>
        </p:txBody>
      </p:sp>
    </p:spTree>
    <p:extLst>
      <p:ext uri="{BB962C8B-B14F-4D97-AF65-F5344CB8AC3E}">
        <p14:creationId xmlns:p14="http://schemas.microsoft.com/office/powerpoint/2010/main" val="138070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38E49CD-DDF1-4A7A-AE2C-9FC2D14D7292}" type="slidenum">
              <a:rPr lang="en-US"/>
              <a:pPr>
                <a:defRPr/>
              </a:pPr>
              <a:t>‹#›</a:t>
            </a:fld>
            <a:endParaRPr lang="en-US"/>
          </a:p>
        </p:txBody>
      </p:sp>
    </p:spTree>
    <p:extLst>
      <p:ext uri="{BB962C8B-B14F-4D97-AF65-F5344CB8AC3E}">
        <p14:creationId xmlns:p14="http://schemas.microsoft.com/office/powerpoint/2010/main" val="2876169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D7CB056-BD0E-4B65-A5B4-B054FC0E2233}" type="slidenum">
              <a:rPr lang="en-US"/>
              <a:pPr>
                <a:defRPr/>
              </a:pPr>
              <a:t>‹#›</a:t>
            </a:fld>
            <a:endParaRPr lang="en-US"/>
          </a:p>
        </p:txBody>
      </p:sp>
    </p:spTree>
    <p:extLst>
      <p:ext uri="{BB962C8B-B14F-4D97-AF65-F5344CB8AC3E}">
        <p14:creationId xmlns:p14="http://schemas.microsoft.com/office/powerpoint/2010/main" val="1148054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09F542-7C85-411F-9BE1-3D83F1EBEF3C}" type="slidenum">
              <a:rPr lang="en-US"/>
              <a:pPr>
                <a:defRPr/>
              </a:pPr>
              <a:t>‹#›</a:t>
            </a:fld>
            <a:endParaRPr lang="en-US"/>
          </a:p>
        </p:txBody>
      </p:sp>
    </p:spTree>
    <p:extLst>
      <p:ext uri="{BB962C8B-B14F-4D97-AF65-F5344CB8AC3E}">
        <p14:creationId xmlns:p14="http://schemas.microsoft.com/office/powerpoint/2010/main" val="2937262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CC4A96D-B6E6-46F1-9CD6-EF86378F6647}" type="slidenum">
              <a:rPr lang="en-US"/>
              <a:pPr>
                <a:defRPr/>
              </a:pPr>
              <a:t>‹#›</a:t>
            </a:fld>
            <a:endParaRPr lang="en-US"/>
          </a:p>
        </p:txBody>
      </p:sp>
    </p:spTree>
    <p:extLst>
      <p:ext uri="{BB962C8B-B14F-4D97-AF65-F5344CB8AC3E}">
        <p14:creationId xmlns:p14="http://schemas.microsoft.com/office/powerpoint/2010/main" val="203423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D958CA-203C-492E-A00B-D122B4FB24FB}" type="slidenum">
              <a:rPr lang="en-US"/>
              <a:pPr>
                <a:defRPr/>
              </a:pPr>
              <a:t>‹#›</a:t>
            </a:fld>
            <a:endParaRPr lang="en-US"/>
          </a:p>
        </p:txBody>
      </p:sp>
    </p:spTree>
    <p:extLst>
      <p:ext uri="{BB962C8B-B14F-4D97-AF65-F5344CB8AC3E}">
        <p14:creationId xmlns:p14="http://schemas.microsoft.com/office/powerpoint/2010/main" val="15664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07A280F-8698-414D-81F6-AFFD36700F21}" type="slidenum">
              <a:rPr lang="en-US"/>
              <a:pPr>
                <a:defRPr/>
              </a:pPr>
              <a:t>‹#›</a:t>
            </a:fld>
            <a:endParaRPr lang="en-US"/>
          </a:p>
        </p:txBody>
      </p:sp>
    </p:spTree>
    <p:extLst>
      <p:ext uri="{BB962C8B-B14F-4D97-AF65-F5344CB8AC3E}">
        <p14:creationId xmlns:p14="http://schemas.microsoft.com/office/powerpoint/2010/main" val="1265075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29DC3F5-A797-4DAB-94FD-5B4C57BA53C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wm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6.wmf"/><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wmf"/><Relationship Id="rId4" Type="http://schemas.openxmlformats.org/officeDocument/2006/relationships/image" Target="../media/image16.w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eaLnBrk="1" hangingPunct="1"/>
            <a:r>
              <a:rPr lang="en-US" dirty="0" smtClean="0"/>
              <a:t>Constraint Satisfaction and Schemata</a:t>
            </a:r>
            <a:endParaRPr lang="en-US" dirty="0" smtClean="0"/>
          </a:p>
        </p:txBody>
      </p:sp>
      <p:sp>
        <p:nvSpPr>
          <p:cNvPr id="4099" name="Rectangle 3"/>
          <p:cNvSpPr>
            <a:spLocks noGrp="1" noChangeArrowheads="1"/>
          </p:cNvSpPr>
          <p:nvPr>
            <p:ph type="subTitle" idx="1"/>
          </p:nvPr>
        </p:nvSpPr>
        <p:spPr/>
        <p:txBody>
          <a:bodyPr/>
          <a:lstStyle/>
          <a:p>
            <a:pPr eaLnBrk="1" hangingPunct="1"/>
            <a:r>
              <a:rPr lang="en-US" dirty="0" smtClean="0"/>
              <a:t>Psych 205</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Goodness of Network States and their Probabilities</a:t>
            </a:r>
          </a:p>
        </p:txBody>
      </p:sp>
      <p:sp>
        <p:nvSpPr>
          <p:cNvPr id="8195" name="Rectangle 3"/>
          <p:cNvSpPr>
            <a:spLocks noGrp="1" noChangeArrowheads="1"/>
          </p:cNvSpPr>
          <p:nvPr>
            <p:ph type="body" idx="1"/>
          </p:nvPr>
        </p:nvSpPr>
        <p:spPr/>
        <p:txBody>
          <a:bodyPr/>
          <a:lstStyle/>
          <a:p>
            <a:pPr eaLnBrk="1" hangingPunct="1">
              <a:lnSpc>
                <a:spcPct val="90000"/>
              </a:lnSpc>
            </a:pPr>
            <a:r>
              <a:rPr lang="en-US" sz="2400" dirty="0" smtClean="0"/>
              <a:t>Goodness of a network state</a:t>
            </a:r>
          </a:p>
          <a:p>
            <a:pPr eaLnBrk="1" hangingPunct="1">
              <a:lnSpc>
                <a:spcPct val="90000"/>
              </a:lnSpc>
            </a:pPr>
            <a:r>
              <a:rPr lang="en-US" sz="2400" dirty="0" smtClean="0"/>
              <a:t>How networks maximize goodness</a:t>
            </a:r>
          </a:p>
          <a:p>
            <a:pPr eaLnBrk="1" hangingPunct="1">
              <a:lnSpc>
                <a:spcPct val="90000"/>
              </a:lnSpc>
            </a:pPr>
            <a:r>
              <a:rPr lang="en-US" sz="2400" dirty="0" smtClean="0"/>
              <a:t>The Hopfield network and </a:t>
            </a:r>
            <a:r>
              <a:rPr lang="en-US" sz="2400" dirty="0" err="1" smtClean="0"/>
              <a:t>Rumelhart’s</a:t>
            </a:r>
            <a:r>
              <a:rPr lang="en-US" sz="2400" dirty="0" smtClean="0"/>
              <a:t> continuous version</a:t>
            </a:r>
          </a:p>
          <a:p>
            <a:pPr eaLnBrk="1" hangingPunct="1">
              <a:lnSpc>
                <a:spcPct val="90000"/>
              </a:lnSpc>
            </a:pPr>
            <a:r>
              <a:rPr lang="en-US" sz="2400" dirty="0" smtClean="0"/>
              <a:t>Stochastic networks: The Boltzmann Machine, and the relationship between goodness and </a:t>
            </a:r>
            <a:r>
              <a:rPr lang="en-US" sz="2400" dirty="0" smtClean="0"/>
              <a:t>probability</a:t>
            </a:r>
            <a:endParaRPr 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p:txBody>
          <a:bodyPr/>
          <a:lstStyle/>
          <a:p>
            <a:pPr eaLnBrk="1" hangingPunct="1"/>
            <a:r>
              <a:rPr lang="en-US" sz="4000" smtClean="0"/>
              <a:t>Network Goodness and How to Increase it</a:t>
            </a:r>
          </a:p>
        </p:txBody>
      </p:sp>
      <p:pic>
        <p:nvPicPr>
          <p:cNvPr id="921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438400"/>
            <a:ext cx="79263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733800"/>
            <a:ext cx="2878138"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5029200"/>
            <a:ext cx="84582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The Hopfield Network</a:t>
            </a:r>
          </a:p>
        </p:txBody>
      </p:sp>
      <p:sp>
        <p:nvSpPr>
          <p:cNvPr id="10243" name="Rectangle 3"/>
          <p:cNvSpPr>
            <a:spLocks noGrp="1" noChangeArrowheads="1"/>
          </p:cNvSpPr>
          <p:nvPr>
            <p:ph type="body" idx="1"/>
          </p:nvPr>
        </p:nvSpPr>
        <p:spPr/>
        <p:txBody>
          <a:bodyPr/>
          <a:lstStyle/>
          <a:p>
            <a:pPr eaLnBrk="1" hangingPunct="1">
              <a:lnSpc>
                <a:spcPct val="90000"/>
              </a:lnSpc>
            </a:pPr>
            <a:r>
              <a:rPr lang="en-US" dirty="0" smtClean="0"/>
              <a:t>Assume symmetric weights.</a:t>
            </a:r>
          </a:p>
          <a:p>
            <a:pPr eaLnBrk="1" hangingPunct="1">
              <a:lnSpc>
                <a:spcPct val="90000"/>
              </a:lnSpc>
            </a:pPr>
            <a:r>
              <a:rPr lang="en-US" dirty="0" smtClean="0"/>
              <a:t>Units have binary states [+1,-1]</a:t>
            </a:r>
          </a:p>
          <a:p>
            <a:pPr eaLnBrk="1" hangingPunct="1">
              <a:lnSpc>
                <a:spcPct val="90000"/>
              </a:lnSpc>
            </a:pPr>
            <a:r>
              <a:rPr lang="en-US" dirty="0" smtClean="0"/>
              <a:t>Units are set into initial states</a:t>
            </a:r>
          </a:p>
          <a:p>
            <a:pPr eaLnBrk="1" hangingPunct="1">
              <a:lnSpc>
                <a:spcPct val="90000"/>
              </a:lnSpc>
            </a:pPr>
            <a:r>
              <a:rPr lang="en-US" dirty="0" smtClean="0"/>
              <a:t>Choose a unit to update at random</a:t>
            </a:r>
          </a:p>
          <a:p>
            <a:pPr eaLnBrk="1" hangingPunct="1">
              <a:lnSpc>
                <a:spcPct val="90000"/>
              </a:lnSpc>
            </a:pPr>
            <a:r>
              <a:rPr lang="en-US" dirty="0" smtClean="0"/>
              <a:t>If net &gt; 0, then set state to 1.</a:t>
            </a:r>
          </a:p>
          <a:p>
            <a:pPr eaLnBrk="1" hangingPunct="1">
              <a:lnSpc>
                <a:spcPct val="90000"/>
              </a:lnSpc>
            </a:pPr>
            <a:r>
              <a:rPr lang="en-US" dirty="0" smtClean="0"/>
              <a:t>Else set state to -1.</a:t>
            </a:r>
          </a:p>
          <a:p>
            <a:pPr eaLnBrk="1" hangingPunct="1">
              <a:lnSpc>
                <a:spcPct val="90000"/>
              </a:lnSpc>
            </a:pPr>
            <a:r>
              <a:rPr lang="en-US" dirty="0" smtClean="0"/>
              <a:t>Goodness always increases… or stays the same.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smtClean="0"/>
              <a:t>Rumelhart’s Continuous Version</a:t>
            </a:r>
          </a:p>
        </p:txBody>
      </p:sp>
      <p:pic>
        <p:nvPicPr>
          <p:cNvPr id="11267" name="Picture 7"/>
          <p:cNvPicPr>
            <a:picLocks noChangeAspect="1" noChangeArrowheads="1"/>
          </p:cNvPicPr>
          <p:nvPr/>
        </p:nvPicPr>
        <p:blipFill>
          <a:blip r:embed="rId3">
            <a:extLst>
              <a:ext uri="{28A0092B-C50C-407E-A947-70E740481C1C}">
                <a14:useLocalDpi xmlns:a14="http://schemas.microsoft.com/office/drawing/2010/main" val="0"/>
              </a:ext>
            </a:extLst>
          </a:blip>
          <a:srcRect r="410"/>
          <a:stretch>
            <a:fillRect/>
          </a:stretch>
        </p:blipFill>
        <p:spPr bwMode="auto">
          <a:xfrm>
            <a:off x="1219200" y="5410200"/>
            <a:ext cx="6796088"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 Box 8"/>
          <p:cNvSpPr txBox="1">
            <a:spLocks noChangeArrowheads="1"/>
          </p:cNvSpPr>
          <p:nvPr/>
        </p:nvSpPr>
        <p:spPr bwMode="auto">
          <a:xfrm>
            <a:off x="609600" y="1400175"/>
            <a:ext cx="752633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t>Unit states have values between 0 and 1. </a:t>
            </a:r>
          </a:p>
          <a:p>
            <a:pPr eaLnBrk="1" hangingPunct="1"/>
            <a:r>
              <a:rPr lang="en-US" sz="2400"/>
              <a:t>Units are updated asynchronously. Update is gradual, </a:t>
            </a:r>
          </a:p>
          <a:p>
            <a:pPr eaLnBrk="1" hangingPunct="1"/>
            <a:r>
              <a:rPr lang="en-US" sz="2400"/>
              <a:t>according to the rule:</a:t>
            </a:r>
          </a:p>
        </p:txBody>
      </p:sp>
      <p:sp>
        <p:nvSpPr>
          <p:cNvPr id="11269" name="Text Box 10"/>
          <p:cNvSpPr txBox="1">
            <a:spLocks noChangeArrowheads="1"/>
          </p:cNvSpPr>
          <p:nvPr/>
        </p:nvSpPr>
        <p:spPr bwMode="auto">
          <a:xfrm>
            <a:off x="457200" y="4295775"/>
            <a:ext cx="77279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t>There are separate scaling parameters for external and </a:t>
            </a:r>
            <a:br>
              <a:rPr lang="en-US" sz="2400"/>
            </a:br>
            <a:r>
              <a:rPr lang="en-US" sz="2400"/>
              <a:t>internal input:</a:t>
            </a:r>
          </a:p>
        </p:txBody>
      </p:sp>
      <p:grpSp>
        <p:nvGrpSpPr>
          <p:cNvPr id="11270" name="Group 16"/>
          <p:cNvGrpSpPr>
            <a:grpSpLocks/>
          </p:cNvGrpSpPr>
          <p:nvPr/>
        </p:nvGrpSpPr>
        <p:grpSpPr bwMode="auto">
          <a:xfrm>
            <a:off x="2057400" y="2743200"/>
            <a:ext cx="4471988" cy="1146175"/>
            <a:chOff x="1296" y="1728"/>
            <a:chExt cx="2817" cy="722"/>
          </a:xfrm>
        </p:grpSpPr>
        <p:pic>
          <p:nvPicPr>
            <p:cNvPr id="11271" name="Picture 5"/>
            <p:cNvPicPr>
              <a:picLocks noChangeAspect="1" noChangeArrowheads="1"/>
            </p:cNvPicPr>
            <p:nvPr/>
          </p:nvPicPr>
          <p:blipFill>
            <a:blip r:embed="rId4">
              <a:extLst>
                <a:ext uri="{28A0092B-C50C-407E-A947-70E740481C1C}">
                  <a14:useLocalDpi xmlns:a14="http://schemas.microsoft.com/office/drawing/2010/main" val="0"/>
                </a:ext>
              </a:extLst>
            </a:blip>
            <a:srcRect b="53490"/>
            <a:stretch>
              <a:fillRect/>
            </a:stretch>
          </p:blipFill>
          <p:spPr bwMode="auto">
            <a:xfrm>
              <a:off x="2448" y="1728"/>
              <a:ext cx="1665"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6"/>
            <p:cNvPicPr>
              <a:picLocks noChangeAspect="1" noChangeArrowheads="1"/>
            </p:cNvPicPr>
            <p:nvPr/>
          </p:nvPicPr>
          <p:blipFill>
            <a:blip r:embed="rId5">
              <a:extLst>
                <a:ext uri="{28A0092B-C50C-407E-A947-70E740481C1C}">
                  <a14:useLocalDpi xmlns:a14="http://schemas.microsoft.com/office/drawing/2010/main" val="0"/>
                </a:ext>
              </a:extLst>
            </a:blip>
            <a:srcRect b="57430"/>
            <a:stretch>
              <a:fillRect/>
            </a:stretch>
          </p:blipFill>
          <p:spPr bwMode="auto">
            <a:xfrm>
              <a:off x="1296" y="1776"/>
              <a:ext cx="959" cy="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4"/>
            <p:cNvPicPr>
              <a:picLocks noChangeAspect="1" noChangeArrowheads="1"/>
            </p:cNvPicPr>
            <p:nvPr/>
          </p:nvPicPr>
          <p:blipFill>
            <a:blip r:embed="rId5">
              <a:extLst>
                <a:ext uri="{28A0092B-C50C-407E-A947-70E740481C1C}">
                  <a14:useLocalDpi xmlns:a14="http://schemas.microsoft.com/office/drawing/2010/main" val="0"/>
                </a:ext>
              </a:extLst>
            </a:blip>
            <a:srcRect t="71376"/>
            <a:stretch>
              <a:fillRect/>
            </a:stretch>
          </p:blipFill>
          <p:spPr bwMode="auto">
            <a:xfrm>
              <a:off x="1344" y="2160"/>
              <a:ext cx="959"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15"/>
            <p:cNvPicPr>
              <a:picLocks noChangeAspect="1" noChangeArrowheads="1"/>
            </p:cNvPicPr>
            <p:nvPr/>
          </p:nvPicPr>
          <p:blipFill>
            <a:blip r:embed="rId4">
              <a:lum contrast="-6000"/>
              <a:extLst>
                <a:ext uri="{28A0092B-C50C-407E-A947-70E740481C1C}">
                  <a14:useLocalDpi xmlns:a14="http://schemas.microsoft.com/office/drawing/2010/main" val="0"/>
                </a:ext>
              </a:extLst>
            </a:blip>
            <a:srcRect t="61131"/>
            <a:stretch>
              <a:fillRect/>
            </a:stretch>
          </p:blipFill>
          <p:spPr bwMode="auto">
            <a:xfrm>
              <a:off x="2208" y="2064"/>
              <a:ext cx="1665" cy="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r>
              <a:rPr lang="en-US" smtClean="0"/>
              <a:t>The Cube Network</a:t>
            </a:r>
          </a:p>
        </p:txBody>
      </p:sp>
      <p:pic>
        <p:nvPicPr>
          <p:cNvPr id="1229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447800"/>
            <a:ext cx="3109913" cy="320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 Box 6"/>
          <p:cNvSpPr txBox="1">
            <a:spLocks noChangeArrowheads="1"/>
          </p:cNvSpPr>
          <p:nvPr/>
        </p:nvSpPr>
        <p:spPr bwMode="auto">
          <a:xfrm>
            <a:off x="609600" y="5029200"/>
            <a:ext cx="76226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a:t>Positive weights have value +1</a:t>
            </a:r>
          </a:p>
          <a:p>
            <a:pPr eaLnBrk="1" hangingPunct="1"/>
            <a:r>
              <a:rPr lang="en-US" dirty="0"/>
              <a:t>Negative weights have value -1.5</a:t>
            </a:r>
          </a:p>
          <a:p>
            <a:pPr eaLnBrk="1" hangingPunct="1"/>
            <a:r>
              <a:rPr lang="en-US" dirty="0"/>
              <a:t>‘External input’ is implemented as a positive bias of .5 to all units.</a:t>
            </a:r>
          </a:p>
          <a:p>
            <a:pPr eaLnBrk="1" hangingPunct="1"/>
            <a:r>
              <a:rPr lang="en-US" dirty="0"/>
              <a:t>These values are all scaled by the </a:t>
            </a:r>
            <a:r>
              <a:rPr lang="en-US" i="1" dirty="0" err="1"/>
              <a:t>istr</a:t>
            </a:r>
            <a:r>
              <a:rPr lang="en-US" dirty="0"/>
              <a:t> parameter in calculating </a:t>
            </a:r>
            <a:r>
              <a:rPr lang="en-US" dirty="0" smtClean="0"/>
              <a:t>goodness</a:t>
            </a:r>
            <a:br>
              <a:rPr lang="en-US" dirty="0" smtClean="0"/>
            </a:br>
            <a:r>
              <a:rPr lang="en-US" dirty="0" smtClean="0"/>
              <a:t>  in the program (</a:t>
            </a:r>
            <a:r>
              <a:rPr lang="en-US" i="1" dirty="0" err="1" smtClean="0"/>
              <a:t>istr</a:t>
            </a:r>
            <a:r>
              <a:rPr lang="en-US" i="1" dirty="0" smtClean="0"/>
              <a:t> </a:t>
            </a:r>
            <a:r>
              <a:rPr lang="en-US" dirty="0" smtClean="0"/>
              <a:t>= 0.4).</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p:txBody>
          <a:bodyPr/>
          <a:lstStyle/>
          <a:p>
            <a:pPr eaLnBrk="1" hangingPunct="1"/>
            <a:r>
              <a:rPr lang="en-US" sz="4000" smtClean="0"/>
              <a:t>Goodness Landscape of Cube Network</a:t>
            </a:r>
          </a:p>
        </p:txBody>
      </p:sp>
      <p:pic>
        <p:nvPicPr>
          <p:cNvPr id="1331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2788"/>
            <a:ext cx="5099050"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Rumelhart’s</a:t>
            </a:r>
            <a:r>
              <a:rPr lang="en-US" dirty="0" smtClean="0"/>
              <a:t> Room Schema Model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Units for attributes/objects found in rooms</a:t>
            </a:r>
          </a:p>
          <a:p>
            <a:r>
              <a:rPr lang="en-US" dirty="0" smtClean="0"/>
              <a:t>Data: lists of attributes found in rooms</a:t>
            </a:r>
          </a:p>
          <a:p>
            <a:r>
              <a:rPr lang="en-US" dirty="0" smtClean="0"/>
              <a:t>No room labels</a:t>
            </a:r>
          </a:p>
          <a:p>
            <a:r>
              <a:rPr lang="en-US" dirty="0" smtClean="0"/>
              <a:t>Weights and biases:</a:t>
            </a:r>
          </a:p>
          <a:p>
            <a:endParaRPr lang="en-US" dirty="0" smtClean="0"/>
          </a:p>
          <a:p>
            <a:endParaRPr lang="en-US" dirty="0" smtClean="0"/>
          </a:p>
          <a:p>
            <a:r>
              <a:rPr lang="en-US" dirty="0" smtClean="0"/>
              <a:t>Modes of </a:t>
            </a:r>
            <a:r>
              <a:rPr lang="en-US" dirty="0" smtClean="0"/>
              <a:t>use:</a:t>
            </a:r>
            <a:endParaRPr lang="en-US" dirty="0" smtClean="0"/>
          </a:p>
          <a:p>
            <a:pPr lvl="1"/>
            <a:r>
              <a:rPr lang="en-US" dirty="0" smtClean="0"/>
              <a:t>Clamp one or more units, let the network settle</a:t>
            </a:r>
          </a:p>
          <a:p>
            <a:pPr lvl="1"/>
            <a:r>
              <a:rPr lang="en-US" dirty="0" smtClean="0"/>
              <a:t>Clamp all units, let the network calculate the Goodness of a state (‘pattern’ mode)</a:t>
            </a:r>
          </a:p>
          <a:p>
            <a:pPr marL="0" indent="0">
              <a:buNone/>
            </a:pPr>
            <a:endParaRPr lang="en-US" dirty="0"/>
          </a:p>
        </p:txBody>
      </p:sp>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22" y="3559225"/>
            <a:ext cx="51816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3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3606850"/>
            <a:ext cx="1990725"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3643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Weights for all units</a:t>
            </a:r>
            <a:endParaRPr lang="en-US" dirty="0"/>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163" y="1219200"/>
            <a:ext cx="6543675" cy="542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05101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Goodness Landscape for </a:t>
            </a:r>
            <a:br>
              <a:rPr lang="en-US" dirty="0" smtClean="0"/>
            </a:br>
            <a:r>
              <a:rPr lang="en-US" dirty="0" smtClean="0"/>
              <a:t>Some Rooms</a:t>
            </a:r>
            <a:endParaRPr lang="en-US" dirty="0"/>
          </a:p>
        </p:txBody>
      </p:sp>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263" y="1981200"/>
            <a:ext cx="5705475"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18095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Slices thru landscape with three different starting points</a:t>
            </a:r>
            <a:endParaRPr lang="en-US" dirty="0"/>
          </a:p>
        </p:txBody>
      </p:sp>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740" y="1524000"/>
            <a:ext cx="3971710" cy="489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4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209800"/>
            <a:ext cx="365692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78916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z="4000" smtClean="0"/>
              <a:t>The Boltzmann Machine:</a:t>
            </a:r>
            <a:br>
              <a:rPr lang="en-US" sz="4000" smtClean="0"/>
            </a:br>
            <a:r>
              <a:rPr lang="en-US" sz="4000" smtClean="0"/>
              <a:t>The Stochastic Hopfield Network</a:t>
            </a:r>
          </a:p>
        </p:txBody>
      </p:sp>
      <p:pic>
        <p:nvPicPr>
          <p:cNvPr id="1433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209800"/>
            <a:ext cx="3300413"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5562600"/>
            <a:ext cx="2971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4191000"/>
            <a:ext cx="2001838"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4191000"/>
            <a:ext cx="3254375"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Text Box 10"/>
          <p:cNvSpPr txBox="1">
            <a:spLocks noChangeArrowheads="1"/>
          </p:cNvSpPr>
          <p:nvPr/>
        </p:nvSpPr>
        <p:spPr bwMode="auto">
          <a:xfrm>
            <a:off x="533400" y="1752600"/>
            <a:ext cx="7451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Units have binary states [0,1], Update is asynchronous.  The activation </a:t>
            </a:r>
            <a:br>
              <a:rPr lang="en-US"/>
            </a:br>
            <a:r>
              <a:rPr lang="en-US"/>
              <a:t>function is:</a:t>
            </a:r>
          </a:p>
        </p:txBody>
      </p:sp>
      <p:sp>
        <p:nvSpPr>
          <p:cNvPr id="14344" name="Text Box 11"/>
          <p:cNvSpPr txBox="1">
            <a:spLocks noChangeArrowheads="1"/>
          </p:cNvSpPr>
          <p:nvPr/>
        </p:nvSpPr>
        <p:spPr bwMode="auto">
          <a:xfrm>
            <a:off x="457200" y="3200400"/>
            <a:ext cx="83375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Assuming processing is ergodic: that is, it is possible to get from any state to any</a:t>
            </a:r>
            <a:br>
              <a:rPr lang="en-US"/>
            </a:br>
            <a:r>
              <a:rPr lang="en-US"/>
              <a:t>other state, then when the state of the network reaches equilibrium, </a:t>
            </a:r>
            <a:br>
              <a:rPr lang="en-US"/>
            </a:br>
            <a:r>
              <a:rPr lang="en-US"/>
              <a:t>the relative probability and relative goodness of two states are related as follows:</a:t>
            </a:r>
          </a:p>
        </p:txBody>
      </p:sp>
      <p:sp>
        <p:nvSpPr>
          <p:cNvPr id="14345" name="Text Box 13"/>
          <p:cNvSpPr txBox="1">
            <a:spLocks noChangeArrowheads="1"/>
          </p:cNvSpPr>
          <p:nvPr/>
        </p:nvSpPr>
        <p:spPr bwMode="auto">
          <a:xfrm>
            <a:off x="457200" y="5181600"/>
            <a:ext cx="7753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More generally, at equilibrium we have the Probability-Goodness Equation:</a:t>
            </a:r>
          </a:p>
        </p:txBody>
      </p:sp>
      <p:sp>
        <p:nvSpPr>
          <p:cNvPr id="14346" name="Text Box 14"/>
          <p:cNvSpPr txBox="1">
            <a:spLocks noChangeArrowheads="1"/>
          </p:cNvSpPr>
          <p:nvPr/>
        </p:nvSpPr>
        <p:spPr bwMode="auto">
          <a:xfrm>
            <a:off x="3810000" y="4419600"/>
            <a:ext cx="38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or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Simulated Annealing</a:t>
            </a:r>
          </a:p>
        </p:txBody>
      </p:sp>
      <p:sp>
        <p:nvSpPr>
          <p:cNvPr id="15363" name="Rectangle 3"/>
          <p:cNvSpPr>
            <a:spLocks noGrp="1" noChangeArrowheads="1"/>
          </p:cNvSpPr>
          <p:nvPr>
            <p:ph type="body" idx="1"/>
          </p:nvPr>
        </p:nvSpPr>
        <p:spPr/>
        <p:txBody>
          <a:bodyPr/>
          <a:lstStyle/>
          <a:p>
            <a:pPr eaLnBrk="1" hangingPunct="1">
              <a:lnSpc>
                <a:spcPct val="90000"/>
              </a:lnSpc>
            </a:pPr>
            <a:r>
              <a:rPr lang="en-US" smtClean="0"/>
              <a:t>Start with high temperature.  This means it is easy to jump from state to state.</a:t>
            </a:r>
          </a:p>
          <a:p>
            <a:pPr eaLnBrk="1" hangingPunct="1">
              <a:lnSpc>
                <a:spcPct val="90000"/>
              </a:lnSpc>
            </a:pPr>
            <a:r>
              <a:rPr lang="en-US" smtClean="0"/>
              <a:t>Gradually reduce temperature.</a:t>
            </a:r>
          </a:p>
          <a:p>
            <a:pPr eaLnBrk="1" hangingPunct="1">
              <a:lnSpc>
                <a:spcPct val="90000"/>
              </a:lnSpc>
            </a:pPr>
            <a:r>
              <a:rPr lang="en-US" smtClean="0"/>
              <a:t>In the limit of infinitely slow annealing, we can guarantee that the network will be in the best possible state (or in one of them, if two or more are equally good).</a:t>
            </a:r>
          </a:p>
          <a:p>
            <a:pPr eaLnBrk="1" hangingPunct="1">
              <a:lnSpc>
                <a:spcPct val="90000"/>
              </a:lnSpc>
            </a:pPr>
            <a:r>
              <a:rPr lang="en-US" smtClean="0"/>
              <a:t>Thus, the best possible interpretation can always be found (if you are patient)!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406</TotalTime>
  <Words>392</Words>
  <Application>Microsoft Office PowerPoint</Application>
  <PresentationFormat>On-screen Show (4:3)</PresentationFormat>
  <Paragraphs>59</Paragraphs>
  <Slides>13</Slides>
  <Notes>9</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Default Design</vt:lpstr>
      <vt:lpstr>Constraint Satisfaction and Schemata</vt:lpstr>
      <vt:lpstr>Goodness of Network States and their Probabilities</vt:lpstr>
      <vt:lpstr>Network Goodness and How to Increase it</vt:lpstr>
      <vt:lpstr>The Hopfield Network</vt:lpstr>
      <vt:lpstr>Rumelhart’s Continuous Version</vt:lpstr>
      <vt:lpstr>The Cube Network</vt:lpstr>
      <vt:lpstr>Goodness Landscape of Cube Network</vt:lpstr>
      <vt:lpstr>Rumelhart’s Room Schema Model</vt:lpstr>
      <vt:lpstr>Weights for all units</vt:lpstr>
      <vt:lpstr>Goodness Landscape for  Some Rooms</vt:lpstr>
      <vt:lpstr>Slices thru landscape with three different starting points</vt:lpstr>
      <vt:lpstr>The Boltzmann Machine: The Stochastic Hopfield Network</vt:lpstr>
      <vt:lpstr>Simulated Annealing</vt:lpstr>
    </vt:vector>
  </TitlesOfParts>
  <Company>Carnegie Mellon University - CMU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Goodness and its relation to probability</dc:title>
  <dc:creator>Jay McClelland</dc:creator>
  <cp:lastModifiedBy>James McClelland</cp:lastModifiedBy>
  <cp:revision>13</cp:revision>
  <dcterms:created xsi:type="dcterms:W3CDTF">2008-01-18T17:59:34Z</dcterms:created>
  <dcterms:modified xsi:type="dcterms:W3CDTF">2013-05-15T16:36:26Z</dcterms:modified>
</cp:coreProperties>
</file>