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95" r:id="rId4"/>
    <p:sldId id="290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17" r:id="rId16"/>
    <p:sldId id="309" r:id="rId17"/>
    <p:sldId id="308" r:id="rId18"/>
    <p:sldId id="310" r:id="rId19"/>
    <p:sldId id="311" r:id="rId20"/>
    <p:sldId id="312" r:id="rId21"/>
    <p:sldId id="313" r:id="rId22"/>
    <p:sldId id="324" r:id="rId23"/>
    <p:sldId id="318" r:id="rId24"/>
    <p:sldId id="319" r:id="rId25"/>
    <p:sldId id="320" r:id="rId26"/>
    <p:sldId id="321" r:id="rId27"/>
    <p:sldId id="323" r:id="rId28"/>
    <p:sldId id="322" r:id="rId29"/>
    <p:sldId id="325" r:id="rId30"/>
    <p:sldId id="326" r:id="rId31"/>
    <p:sldId id="32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00" autoAdjust="0"/>
    <p:restoredTop sz="94630" autoAdjust="0"/>
  </p:normalViewPr>
  <p:slideViewPr>
    <p:cSldViewPr snapToGrid="0">
      <p:cViewPr varScale="1">
        <p:scale>
          <a:sx n="41" d="100"/>
          <a:sy n="41" d="100"/>
        </p:scale>
        <p:origin x="-120" y="-15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57200"/>
            <a:ext cx="194468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863" y="457200"/>
            <a:ext cx="5683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050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05000"/>
            <a:ext cx="38100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18D444-A0D5-4B56-B3FB-3D02CAA1CA2B}" type="slidenum">
              <a:rPr lang="en-US" sz="240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3AA2D-7197-4E3F-8056-B21E239961E8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A594-5D58-455A-9CE8-7CF98ABC9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78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 smtClean="0"/>
              <a:t>Rapid integration of new schema-consistent information in the Complementary Learning Systems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/>
          <a:p>
            <a:r>
              <a:rPr lang="en-US" b="1" i="1" dirty="0" smtClean="0">
                <a:solidFill>
                  <a:schemeClr val="tx1"/>
                </a:solidFill>
              </a:rPr>
              <a:t>Jay McClelland, </a:t>
            </a:r>
            <a:r>
              <a:rPr lang="en-US" b="1" i="1" dirty="0" smtClean="0">
                <a:solidFill>
                  <a:srgbClr val="C00000"/>
                </a:solidFill>
              </a:rPr>
              <a:t>Stanford University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kern="1200" dirty="0">
                <a:solidFill>
                  <a:prstClr val="black"/>
                </a:solidFill>
                <a:latin typeface="Calibri"/>
              </a:rPr>
              <a:t>Complementary Learning Systems Theory </a:t>
            </a:r>
            <a:br>
              <a:rPr lang="en-US" kern="1200" dirty="0">
                <a:solidFill>
                  <a:prstClr val="black"/>
                </a:solidFill>
                <a:latin typeface="Calibri"/>
              </a:rPr>
            </a:br>
            <a:r>
              <a:rPr lang="en-US" kern="1200" dirty="0">
                <a:solidFill>
                  <a:prstClr val="black"/>
                </a:solidFill>
                <a:latin typeface="Calibri"/>
              </a:rPr>
              <a:t>(McClelland et al 1995; Marr 1971)</a:t>
            </a:r>
            <a:endParaRPr 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1295400" y="2286000"/>
            <a:ext cx="7239000" cy="3962400"/>
            <a:chOff x="1295400" y="2286000"/>
            <a:chExt cx="7239000" cy="3962400"/>
          </a:xfrm>
        </p:grpSpPr>
        <p:sp>
          <p:nvSpPr>
            <p:cNvPr id="36867" name="Oval 5"/>
            <p:cNvSpPr>
              <a:spLocks noChangeArrowheads="1"/>
            </p:cNvSpPr>
            <p:nvPr/>
          </p:nvSpPr>
          <p:spPr bwMode="auto">
            <a:xfrm>
              <a:off x="1295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8" name="Oval 6"/>
            <p:cNvSpPr>
              <a:spLocks noChangeArrowheads="1"/>
            </p:cNvSpPr>
            <p:nvPr/>
          </p:nvSpPr>
          <p:spPr bwMode="auto">
            <a:xfrm>
              <a:off x="4343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9" name="Oval 7"/>
            <p:cNvSpPr>
              <a:spLocks noChangeArrowheads="1"/>
            </p:cNvSpPr>
            <p:nvPr/>
          </p:nvSpPr>
          <p:spPr bwMode="auto">
            <a:xfrm>
              <a:off x="7162800" y="39624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0" name="Oval 9"/>
            <p:cNvSpPr>
              <a:spLocks noChangeArrowheads="1"/>
            </p:cNvSpPr>
            <p:nvPr/>
          </p:nvSpPr>
          <p:spPr bwMode="auto">
            <a:xfrm>
              <a:off x="54102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1" name="Oval 10"/>
            <p:cNvSpPr>
              <a:spLocks noChangeArrowheads="1"/>
            </p:cNvSpPr>
            <p:nvPr/>
          </p:nvSpPr>
          <p:spPr bwMode="auto">
            <a:xfrm>
              <a:off x="2667000" y="3124200"/>
              <a:ext cx="1371600" cy="990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2" name="Line 11"/>
            <p:cNvSpPr>
              <a:spLocks noChangeShapeType="1"/>
            </p:cNvSpPr>
            <p:nvPr/>
          </p:nvSpPr>
          <p:spPr bwMode="auto">
            <a:xfrm flipV="1">
              <a:off x="3886200" y="2819400"/>
              <a:ext cx="6096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3" name="Line 12"/>
            <p:cNvSpPr>
              <a:spLocks noChangeShapeType="1"/>
            </p:cNvSpPr>
            <p:nvPr/>
          </p:nvSpPr>
          <p:spPr bwMode="auto">
            <a:xfrm>
              <a:off x="4038600" y="3505200"/>
              <a:ext cx="1600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4" name="Line 13"/>
            <p:cNvSpPr>
              <a:spLocks noChangeShapeType="1"/>
            </p:cNvSpPr>
            <p:nvPr/>
          </p:nvSpPr>
          <p:spPr bwMode="auto">
            <a:xfrm>
              <a:off x="3962400" y="3886200"/>
              <a:ext cx="1447800" cy="609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5" name="Line 14"/>
            <p:cNvSpPr>
              <a:spLocks noChangeShapeType="1"/>
            </p:cNvSpPr>
            <p:nvPr/>
          </p:nvSpPr>
          <p:spPr bwMode="auto">
            <a:xfrm>
              <a:off x="4038600" y="3733800"/>
              <a:ext cx="31242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6" name="Oval 15"/>
            <p:cNvSpPr>
              <a:spLocks noChangeArrowheads="1"/>
            </p:cNvSpPr>
            <p:nvPr/>
          </p:nvSpPr>
          <p:spPr bwMode="auto">
            <a:xfrm>
              <a:off x="12954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7" name="Line 16"/>
            <p:cNvSpPr>
              <a:spLocks noChangeShapeType="1"/>
            </p:cNvSpPr>
            <p:nvPr/>
          </p:nvSpPr>
          <p:spPr bwMode="auto">
            <a:xfrm flipH="1">
              <a:off x="2438400" y="4038600"/>
              <a:ext cx="4572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8" name="Text Box 17"/>
            <p:cNvSpPr txBox="1">
              <a:spLocks noChangeArrowheads="1"/>
            </p:cNvSpPr>
            <p:nvPr/>
          </p:nvSpPr>
          <p:spPr bwMode="auto">
            <a:xfrm>
              <a:off x="7451725" y="4003675"/>
              <a:ext cx="8096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color</a:t>
              </a:r>
            </a:p>
          </p:txBody>
        </p:sp>
        <p:sp>
          <p:nvSpPr>
            <p:cNvPr id="36879" name="Text Box 18"/>
            <p:cNvSpPr txBox="1">
              <a:spLocks noChangeArrowheads="1"/>
            </p:cNvSpPr>
            <p:nvPr/>
          </p:nvSpPr>
          <p:spPr bwMode="auto">
            <a:xfrm>
              <a:off x="5638800" y="4343400"/>
              <a:ext cx="7762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form</a:t>
              </a:r>
            </a:p>
          </p:txBody>
        </p:sp>
        <p:sp>
          <p:nvSpPr>
            <p:cNvPr id="36880" name="Text Box 19"/>
            <p:cNvSpPr txBox="1">
              <a:spLocks noChangeArrowheads="1"/>
            </p:cNvSpPr>
            <p:nvPr/>
          </p:nvSpPr>
          <p:spPr bwMode="auto">
            <a:xfrm>
              <a:off x="5867400" y="3200400"/>
              <a:ext cx="10461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motion</a:t>
              </a:r>
            </a:p>
          </p:txBody>
        </p:sp>
        <p:sp>
          <p:nvSpPr>
            <p:cNvPr id="36881" name="Text Box 20"/>
            <p:cNvSpPr txBox="1">
              <a:spLocks noChangeArrowheads="1"/>
            </p:cNvSpPr>
            <p:nvPr/>
          </p:nvSpPr>
          <p:spPr bwMode="auto">
            <a:xfrm>
              <a:off x="1524000" y="2362200"/>
              <a:ext cx="9271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action</a:t>
              </a:r>
            </a:p>
          </p:txBody>
        </p:sp>
        <p:sp>
          <p:nvSpPr>
            <p:cNvPr id="36882" name="Text Box 21"/>
            <p:cNvSpPr txBox="1">
              <a:spLocks noChangeArrowheads="1"/>
            </p:cNvSpPr>
            <p:nvPr/>
          </p:nvSpPr>
          <p:spPr bwMode="auto">
            <a:xfrm>
              <a:off x="1371600" y="4343400"/>
              <a:ext cx="11128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valance</a:t>
              </a:r>
            </a:p>
          </p:txBody>
        </p:sp>
        <p:sp>
          <p:nvSpPr>
            <p:cNvPr id="36883" name="Text Box 22"/>
            <p:cNvSpPr txBox="1">
              <a:spLocks noChangeArrowheads="1"/>
            </p:cNvSpPr>
            <p:nvPr/>
          </p:nvSpPr>
          <p:spPr bwMode="auto">
            <a:xfrm>
              <a:off x="2819400" y="3276600"/>
              <a:ext cx="1169988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Temporal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    pole</a:t>
              </a:r>
            </a:p>
          </p:txBody>
        </p:sp>
        <p:sp>
          <p:nvSpPr>
            <p:cNvPr id="36884" name="Oval 33"/>
            <p:cNvSpPr>
              <a:spLocks noChangeArrowheads="1"/>
            </p:cNvSpPr>
            <p:nvPr/>
          </p:nvSpPr>
          <p:spPr bwMode="auto">
            <a:xfrm>
              <a:off x="5715000" y="3124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85" name="Text Box 34"/>
            <p:cNvSpPr txBox="1">
              <a:spLocks noChangeArrowheads="1"/>
            </p:cNvSpPr>
            <p:nvPr/>
          </p:nvSpPr>
          <p:spPr bwMode="auto">
            <a:xfrm>
              <a:off x="4556125" y="2327275"/>
              <a:ext cx="8429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name</a:t>
              </a:r>
            </a:p>
          </p:txBody>
        </p:sp>
        <p:sp>
          <p:nvSpPr>
            <p:cNvPr id="36886" name="Line 35"/>
            <p:cNvSpPr>
              <a:spLocks noChangeShapeType="1"/>
            </p:cNvSpPr>
            <p:nvPr/>
          </p:nvSpPr>
          <p:spPr bwMode="auto">
            <a:xfrm flipH="1" flipV="1">
              <a:off x="2438400" y="2895600"/>
              <a:ext cx="4572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" name="Group 38"/>
            <p:cNvGrpSpPr>
              <a:grpSpLocks/>
            </p:cNvGrpSpPr>
            <p:nvPr/>
          </p:nvGrpSpPr>
          <p:grpSpPr bwMode="auto">
            <a:xfrm>
              <a:off x="2057400" y="2971800"/>
              <a:ext cx="5257800" cy="3276600"/>
              <a:chOff x="1296" y="1872"/>
              <a:chExt cx="3312" cy="2064"/>
            </a:xfrm>
          </p:grpSpPr>
          <p:sp>
            <p:nvSpPr>
              <p:cNvPr id="36888" name="Text Box 23"/>
              <p:cNvSpPr txBox="1">
                <a:spLocks noChangeArrowheads="1"/>
              </p:cNvSpPr>
              <p:nvPr/>
            </p:nvSpPr>
            <p:spPr bwMode="auto">
              <a:xfrm>
                <a:off x="1680" y="3552"/>
                <a:ext cx="18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Medial Temporal Lobe</a:t>
                </a:r>
              </a:p>
            </p:txBody>
          </p:sp>
          <p:grpSp>
            <p:nvGrpSpPr>
              <p:cNvPr id="36889" name="Group 37"/>
              <p:cNvGrpSpPr>
                <a:grpSpLocks/>
              </p:cNvGrpSpPr>
              <p:nvPr/>
            </p:nvGrpSpPr>
            <p:grpSpPr bwMode="auto">
              <a:xfrm>
                <a:off x="1296" y="1872"/>
                <a:ext cx="3312" cy="2064"/>
                <a:chOff x="1296" y="1872"/>
                <a:chExt cx="3312" cy="2064"/>
              </a:xfrm>
            </p:grpSpPr>
            <p:sp>
              <p:nvSpPr>
                <p:cNvPr id="36890" name="Oval 4"/>
                <p:cNvSpPr>
                  <a:spLocks noChangeArrowheads="1"/>
                </p:cNvSpPr>
                <p:nvPr/>
              </p:nvSpPr>
              <p:spPr bwMode="auto">
                <a:xfrm>
                  <a:off x="1296" y="3504"/>
                  <a:ext cx="2688" cy="43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1" name="Line 25"/>
                <p:cNvSpPr>
                  <a:spLocks noChangeShapeType="1"/>
                </p:cNvSpPr>
                <p:nvPr/>
              </p:nvSpPr>
              <p:spPr bwMode="auto">
                <a:xfrm>
                  <a:off x="1392" y="3072"/>
                  <a:ext cx="432" cy="48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2" name="Line 26"/>
                <p:cNvSpPr>
                  <a:spLocks noChangeShapeType="1"/>
                </p:cNvSpPr>
                <p:nvPr/>
              </p:nvSpPr>
              <p:spPr bwMode="auto">
                <a:xfrm>
                  <a:off x="1392" y="1872"/>
                  <a:ext cx="672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3" name="Line 27"/>
                <p:cNvSpPr>
                  <a:spLocks noChangeShapeType="1"/>
                </p:cNvSpPr>
                <p:nvPr/>
              </p:nvSpPr>
              <p:spPr bwMode="auto">
                <a:xfrm>
                  <a:off x="2256" y="2592"/>
                  <a:ext cx="144" cy="91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4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2544" y="1872"/>
                  <a:ext cx="480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5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072" y="3072"/>
                  <a:ext cx="480" cy="4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6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3552" y="2880"/>
                  <a:ext cx="1056" cy="67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7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2736" y="2304"/>
                  <a:ext cx="912" cy="120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</p:grpSp>
      </p:grpSp>
      <p:sp>
        <p:nvSpPr>
          <p:cNvPr id="4" name="Curved Up Arrow 3"/>
          <p:cNvSpPr/>
          <p:nvPr/>
        </p:nvSpPr>
        <p:spPr>
          <a:xfrm rot="20499440">
            <a:off x="5600701" y="6048285"/>
            <a:ext cx="646276" cy="400228"/>
          </a:xfrm>
          <a:prstGeom prst="curved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0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CLS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Hippocampus uses sparse, non-overlapping representations, minimizing interference among memories, allowing rapid learning of the particulars of individual memories</a:t>
            </a:r>
          </a:p>
          <a:p>
            <a:endParaRPr lang="en-US" dirty="0" smtClean="0"/>
          </a:p>
          <a:p>
            <a:r>
              <a:rPr lang="en-US" dirty="0" smtClean="0"/>
              <a:t>Neocortex uses dense, distributed representations, forcing experiences to overlap, promoting generalization, but requiring gradual, interleaved learning</a:t>
            </a:r>
          </a:p>
          <a:p>
            <a:endParaRPr lang="en-US" dirty="0"/>
          </a:p>
          <a:p>
            <a:r>
              <a:rPr lang="en-US" dirty="0" smtClean="0"/>
              <a:t>Working together, these systems allow us to learn </a:t>
            </a:r>
            <a:r>
              <a:rPr lang="en-US" i="1" dirty="0" smtClean="0"/>
              <a:t>both</a:t>
            </a:r>
          </a:p>
          <a:p>
            <a:pPr lvl="1"/>
            <a:r>
              <a:rPr lang="en-US" dirty="0" smtClean="0"/>
              <a:t>Details of recent experiences</a:t>
            </a:r>
          </a:p>
          <a:p>
            <a:pPr lvl="1"/>
            <a:r>
              <a:rPr lang="en-US" dirty="0" smtClean="0"/>
              <a:t>Generalizations based on these experiences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63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13" y="257175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 smtClean="0"/>
              <a:t>A model of neocortical learning for gradual acquisition of knowledge about objects (Rogers &amp; McClelland, 2004)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5900"/>
            <a:ext cx="7524750" cy="5029200"/>
          </a:xfrm>
        </p:spPr>
        <p:txBody>
          <a:bodyPr/>
          <a:lstStyle/>
          <a:p>
            <a:pPr eaLnBrk="1" hangingPunct="1">
              <a:defRPr/>
            </a:pPr>
            <a:endParaRPr lang="en-US" sz="2000" dirty="0" smtClean="0">
              <a:solidFill>
                <a:schemeClr val="accent2"/>
              </a:solidFill>
            </a:endParaRPr>
          </a:p>
          <a:p>
            <a:pPr eaLnBrk="1" hangingPunct="1">
              <a:defRPr/>
            </a:pPr>
            <a:r>
              <a:rPr lang="en-US" sz="2000" dirty="0" smtClean="0"/>
              <a:t>Relies on </a:t>
            </a:r>
            <a:r>
              <a:rPr lang="en-US" sz="2000" dirty="0"/>
              <a:t>d</a:t>
            </a:r>
            <a:r>
              <a:rPr lang="en-US" sz="2000" dirty="0" smtClean="0"/>
              <a:t>istributed representations capturing aspects of meaning that emerge through a very gradual learning process</a:t>
            </a:r>
          </a:p>
          <a:p>
            <a:pPr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r>
              <a:rPr lang="en-US" sz="2000" dirty="0" smtClean="0"/>
              <a:t>The progression of learning and the representations formed capture many aspects of cognitive development</a:t>
            </a:r>
          </a:p>
          <a:p>
            <a:pPr lvl="1" eaLnBrk="1" hangingPunct="1">
              <a:defRPr/>
            </a:pPr>
            <a:r>
              <a:rPr lang="en-US" sz="2000" dirty="0" smtClean="0"/>
              <a:t>Differentiation of concept representations</a:t>
            </a:r>
          </a:p>
          <a:p>
            <a:pPr lvl="1" eaLnBrk="1" hangingPunct="1">
              <a:defRPr/>
            </a:pPr>
            <a:r>
              <a:rPr lang="en-US" sz="2000" dirty="0" smtClean="0"/>
              <a:t>Generalization, illusory correlations and overgeneralization</a:t>
            </a:r>
          </a:p>
          <a:p>
            <a:pPr lvl="1" eaLnBrk="1" hangingPunct="1">
              <a:defRPr/>
            </a:pPr>
            <a:r>
              <a:rPr lang="en-US" sz="2000" dirty="0" smtClean="0"/>
              <a:t>Domain-specific variation in importance of feature dimensions</a:t>
            </a:r>
          </a:p>
          <a:p>
            <a:pPr lvl="1" eaLnBrk="1" hangingPunct="1">
              <a:defRPr/>
            </a:pPr>
            <a:r>
              <a:rPr lang="en-US" sz="2000" dirty="0" smtClean="0"/>
              <a:t>Reorganization of conceptual knowledge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660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redTre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"/>
            <a:ext cx="7993063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41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93725" y="5373688"/>
            <a:ext cx="3117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</a:rPr>
              <a:t>The Rumelhart Model</a:t>
            </a:r>
          </a:p>
        </p:txBody>
      </p:sp>
    </p:spTree>
    <p:extLst>
      <p:ext uri="{BB962C8B-B14F-4D97-AF65-F5344CB8AC3E}">
        <p14:creationId xmlns:p14="http://schemas.microsoft.com/office/powerpoint/2010/main" val="165281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axonomic_hierarc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"/>
          <a:stretch>
            <a:fillRect/>
          </a:stretch>
        </p:blipFill>
        <p:spPr bwMode="auto">
          <a:xfrm>
            <a:off x="1489075" y="0"/>
            <a:ext cx="7340600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254000"/>
            <a:ext cx="307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The Training Data: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0" y="846138"/>
            <a:ext cx="34861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latin typeface="Verdana" pitchFamily="34" charset="0"/>
              </a:rPr>
              <a:t>All propositions true of </a:t>
            </a:r>
            <a:br>
              <a:rPr lang="en-US" sz="180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z="1800" smtClean="0">
                <a:solidFill>
                  <a:srgbClr val="000000"/>
                </a:solidFill>
                <a:latin typeface="Verdana" pitchFamily="34" charset="0"/>
              </a:rPr>
              <a:t>items at the bottom level</a:t>
            </a:r>
            <a:br>
              <a:rPr lang="en-US" sz="180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z="1800" smtClean="0">
                <a:solidFill>
                  <a:srgbClr val="000000"/>
                </a:solidFill>
                <a:latin typeface="Verdana" pitchFamily="34" charset="0"/>
              </a:rPr>
              <a:t>of the tree, e.g.: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FF"/>
                </a:solidFill>
                <a:latin typeface="Verdana" pitchFamily="34" charset="0"/>
              </a:rPr>
              <a:t>Robin can {grow, move, fly}</a:t>
            </a:r>
          </a:p>
        </p:txBody>
      </p:sp>
    </p:spTree>
    <p:extLst>
      <p:ext uri="{BB962C8B-B14F-4D97-AF65-F5344CB8AC3E}">
        <p14:creationId xmlns:p14="http://schemas.microsoft.com/office/powerpoint/2010/main" val="14359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593725" y="5373688"/>
            <a:ext cx="46593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mtClean="0">
                <a:solidFill>
                  <a:srgbClr val="000000"/>
                </a:solidFill>
                <a:latin typeface="Arial" charset="0"/>
              </a:rPr>
            </a:br>
            <a:r>
              <a:rPr lang="en-US" smtClean="0">
                <a:solidFill>
                  <a:srgbClr val="000000"/>
                </a:solidFill>
                <a:latin typeface="Arial" charset="0"/>
              </a:rPr>
              <a:t>Target output for ‘robin can’ input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rot="11286784" flipV="1">
            <a:off x="7881938" y="2828925"/>
            <a:ext cx="609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43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igmoid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3927475"/>
            <a:ext cx="3843337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596900" y="641350"/>
            <a:ext cx="8007350" cy="4144963"/>
            <a:chOff x="576" y="288"/>
            <a:chExt cx="5044" cy="2611"/>
          </a:xfrm>
        </p:grpSpPr>
        <p:grpSp>
          <p:nvGrpSpPr>
            <p:cNvPr id="23557" name="Group 4"/>
            <p:cNvGrpSpPr>
              <a:grpSpLocks/>
            </p:cNvGrpSpPr>
            <p:nvPr/>
          </p:nvGrpSpPr>
          <p:grpSpPr bwMode="auto">
            <a:xfrm>
              <a:off x="576" y="288"/>
              <a:ext cx="2928" cy="2496"/>
              <a:chOff x="576" y="288"/>
              <a:chExt cx="2928" cy="2496"/>
            </a:xfrm>
          </p:grpSpPr>
          <p:sp>
            <p:nvSpPr>
              <p:cNvPr id="23569" name="Oval 5"/>
              <p:cNvSpPr>
                <a:spLocks noChangeArrowheads="1"/>
              </p:cNvSpPr>
              <p:nvPr/>
            </p:nvSpPr>
            <p:spPr bwMode="auto">
              <a:xfrm>
                <a:off x="2256" y="1008"/>
                <a:ext cx="1248" cy="11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23570" name="Group 6"/>
              <p:cNvGrpSpPr>
                <a:grpSpLocks/>
              </p:cNvGrpSpPr>
              <p:nvPr/>
            </p:nvGrpSpPr>
            <p:grpSpPr bwMode="auto">
              <a:xfrm>
                <a:off x="576" y="288"/>
                <a:ext cx="1776" cy="2496"/>
                <a:chOff x="576" y="288"/>
                <a:chExt cx="1776" cy="2496"/>
              </a:xfrm>
            </p:grpSpPr>
            <p:sp>
              <p:nvSpPr>
                <p:cNvPr id="23571" name="Oval 7"/>
                <p:cNvSpPr>
                  <a:spLocks noChangeArrowheads="1"/>
                </p:cNvSpPr>
                <p:nvPr/>
              </p:nvSpPr>
              <p:spPr bwMode="auto">
                <a:xfrm>
                  <a:off x="864" y="2208"/>
                  <a:ext cx="576" cy="57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2" name="Oval 8"/>
                <p:cNvSpPr>
                  <a:spLocks noChangeArrowheads="1"/>
                </p:cNvSpPr>
                <p:nvPr/>
              </p:nvSpPr>
              <p:spPr bwMode="auto">
                <a:xfrm>
                  <a:off x="576" y="1200"/>
                  <a:ext cx="576" cy="57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3" name="Oval 9"/>
                <p:cNvSpPr>
                  <a:spLocks noChangeArrowheads="1"/>
                </p:cNvSpPr>
                <p:nvPr/>
              </p:nvSpPr>
              <p:spPr bwMode="auto">
                <a:xfrm>
                  <a:off x="864" y="288"/>
                  <a:ext cx="576" cy="57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4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392" y="1872"/>
                  <a:ext cx="912" cy="4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5" name="Line 11"/>
                <p:cNvSpPr>
                  <a:spLocks noChangeShapeType="1"/>
                </p:cNvSpPr>
                <p:nvPr/>
              </p:nvSpPr>
              <p:spPr bwMode="auto">
                <a:xfrm>
                  <a:off x="1152" y="1440"/>
                  <a:ext cx="110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3576" name="Line 12"/>
                <p:cNvSpPr>
                  <a:spLocks noChangeShapeType="1"/>
                </p:cNvSpPr>
                <p:nvPr/>
              </p:nvSpPr>
              <p:spPr bwMode="auto">
                <a:xfrm>
                  <a:off x="1440" y="672"/>
                  <a:ext cx="912" cy="52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23558" name="Text Box 13"/>
            <p:cNvSpPr txBox="1">
              <a:spLocks noChangeArrowheads="1"/>
            </p:cNvSpPr>
            <p:nvPr/>
          </p:nvSpPr>
          <p:spPr bwMode="auto">
            <a:xfrm>
              <a:off x="1488" y="480"/>
              <a:ext cx="2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a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j </a:t>
              </a:r>
            </a:p>
          </p:txBody>
        </p:sp>
        <p:sp>
          <p:nvSpPr>
            <p:cNvPr id="23559" name="Text Box 14"/>
            <p:cNvSpPr txBox="1">
              <a:spLocks noChangeArrowheads="1"/>
            </p:cNvSpPr>
            <p:nvPr/>
          </p:nvSpPr>
          <p:spPr bwMode="auto">
            <a:xfrm>
              <a:off x="3558" y="1288"/>
              <a:ext cx="2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a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 </a:t>
              </a:r>
            </a:p>
          </p:txBody>
        </p:sp>
        <p:sp>
          <p:nvSpPr>
            <p:cNvPr id="23560" name="Text Box 15"/>
            <p:cNvSpPr txBox="1">
              <a:spLocks noChangeArrowheads="1"/>
            </p:cNvSpPr>
            <p:nvPr/>
          </p:nvSpPr>
          <p:spPr bwMode="auto">
            <a:xfrm>
              <a:off x="2112" y="816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w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ij </a:t>
              </a:r>
            </a:p>
          </p:txBody>
        </p:sp>
        <p:sp>
          <p:nvSpPr>
            <p:cNvPr id="23561" name="Text Box 16"/>
            <p:cNvSpPr txBox="1">
              <a:spLocks noChangeArrowheads="1"/>
            </p:cNvSpPr>
            <p:nvPr/>
          </p:nvSpPr>
          <p:spPr bwMode="auto">
            <a:xfrm>
              <a:off x="2304" y="1296"/>
              <a:ext cx="124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net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</a:t>
              </a: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=</a:t>
              </a:r>
              <a:r>
                <a:rPr lang="en-US" sz="3200" smtClean="0">
                  <a:solidFill>
                    <a:srgbClr val="000000"/>
                  </a:solidFill>
                  <a:latin typeface="Symbol" pitchFamily="18" charset="2"/>
                </a:rPr>
                <a:t>S</a:t>
              </a: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a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j</a:t>
              </a: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w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ij </a:t>
              </a:r>
            </a:p>
          </p:txBody>
        </p:sp>
        <p:sp>
          <p:nvSpPr>
            <p:cNvPr id="23562" name="Oval 17"/>
            <p:cNvSpPr>
              <a:spLocks noChangeArrowheads="1"/>
            </p:cNvSpPr>
            <p:nvPr/>
          </p:nvSpPr>
          <p:spPr bwMode="auto">
            <a:xfrm flipH="1">
              <a:off x="4756" y="2323"/>
              <a:ext cx="576" cy="57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3" name="Oval 18"/>
            <p:cNvSpPr>
              <a:spLocks noChangeArrowheads="1"/>
            </p:cNvSpPr>
            <p:nvPr/>
          </p:nvSpPr>
          <p:spPr bwMode="auto">
            <a:xfrm flipH="1">
              <a:off x="5044" y="1315"/>
              <a:ext cx="576" cy="57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4" name="Oval 19"/>
            <p:cNvSpPr>
              <a:spLocks noChangeArrowheads="1"/>
            </p:cNvSpPr>
            <p:nvPr/>
          </p:nvSpPr>
          <p:spPr bwMode="auto">
            <a:xfrm flipH="1">
              <a:off x="4756" y="403"/>
              <a:ext cx="576" cy="57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5" name="Line 20"/>
            <p:cNvSpPr>
              <a:spLocks noChangeShapeType="1"/>
            </p:cNvSpPr>
            <p:nvPr/>
          </p:nvSpPr>
          <p:spPr bwMode="auto">
            <a:xfrm flipH="1" flipV="1">
              <a:off x="3866" y="1547"/>
              <a:ext cx="938" cy="9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6" name="Line 21"/>
            <p:cNvSpPr>
              <a:spLocks noChangeShapeType="1"/>
            </p:cNvSpPr>
            <p:nvPr/>
          </p:nvSpPr>
          <p:spPr bwMode="auto">
            <a:xfrm flipH="1" flipV="1">
              <a:off x="3500" y="1549"/>
              <a:ext cx="1551" cy="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7" name="Line 22"/>
            <p:cNvSpPr>
              <a:spLocks noChangeShapeType="1"/>
            </p:cNvSpPr>
            <p:nvPr/>
          </p:nvSpPr>
          <p:spPr bwMode="auto">
            <a:xfrm flipH="1">
              <a:off x="3851" y="787"/>
              <a:ext cx="905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568" name="Text Box 23"/>
            <p:cNvSpPr txBox="1">
              <a:spLocks noChangeArrowheads="1"/>
            </p:cNvSpPr>
            <p:nvPr/>
          </p:nvSpPr>
          <p:spPr bwMode="auto">
            <a:xfrm>
              <a:off x="4512" y="205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</a:rPr>
                <a:t>w</a:t>
              </a:r>
              <a:r>
                <a:rPr lang="en-US" baseline="-25000" smtClean="0">
                  <a:solidFill>
                    <a:srgbClr val="000000"/>
                  </a:solidFill>
                  <a:latin typeface="Verdana" pitchFamily="34" charset="0"/>
                </a:rPr>
                <a:t>ki </a:t>
              </a:r>
            </a:p>
          </p:txBody>
        </p:sp>
      </p:grpSp>
      <p:sp>
        <p:nvSpPr>
          <p:cNvPr id="23556" name="Text Box 24"/>
          <p:cNvSpPr txBox="1">
            <a:spLocks noChangeArrowheads="1"/>
          </p:cNvSpPr>
          <p:nvPr/>
        </p:nvSpPr>
        <p:spPr bwMode="auto">
          <a:xfrm>
            <a:off x="2116138" y="133350"/>
            <a:ext cx="539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Forward Propagation of Activation</a:t>
            </a:r>
          </a:p>
        </p:txBody>
      </p:sp>
    </p:spTree>
    <p:extLst>
      <p:ext uri="{BB962C8B-B14F-4D97-AF65-F5344CB8AC3E}">
        <p14:creationId xmlns:p14="http://schemas.microsoft.com/office/powerpoint/2010/main" val="28707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932613" y="4341813"/>
            <a:ext cx="2211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~ (t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-a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)</a:t>
            </a:r>
            <a:endParaRPr lang="en-US" baseline="-250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2852738" y="2060575"/>
            <a:ext cx="1981200" cy="1752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642938" y="3965575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185738" y="2365375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642938" y="917575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1481138" y="3432175"/>
            <a:ext cx="14478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1100138" y="2746375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1557338" y="1527175"/>
            <a:ext cx="14478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2624138" y="1755775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ij 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2928938" y="2517775"/>
            <a:ext cx="1981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~ </a:t>
            </a:r>
            <a:r>
              <a:rPr lang="en-US" sz="3200" smtClean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ki </a:t>
            </a:r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 flipH="1">
            <a:off x="6821488" y="4148138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 flipH="1">
            <a:off x="7278688" y="2547938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 flipH="1">
            <a:off x="6821488" y="1100138"/>
            <a:ext cx="914400" cy="914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H="1" flipV="1">
            <a:off x="5408613" y="2916238"/>
            <a:ext cx="1489075" cy="1460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H="1" flipV="1">
            <a:off x="4827588" y="2919413"/>
            <a:ext cx="2462212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 flipH="1">
            <a:off x="5384800" y="1709738"/>
            <a:ext cx="1436688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434138" y="3717925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ki 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1738313" y="1168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j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2065338" y="228600"/>
            <a:ext cx="4667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Back Propagation of Error (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1716088" y="4760913"/>
            <a:ext cx="68707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Error-correcting learning: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	At the output layer:	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ki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= 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ed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k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</a:t>
            </a: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	At the prior layer: 	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w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ij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 = </a:t>
            </a:r>
            <a:r>
              <a:rPr lang="en-US" smtClean="0">
                <a:solidFill>
                  <a:srgbClr val="000000"/>
                </a:solidFill>
                <a:latin typeface="Symbol" pitchFamily="18" charset="2"/>
              </a:rPr>
              <a:t>ed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j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j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	…</a:t>
            </a:r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4910138" y="2411413"/>
            <a:ext cx="46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a</a:t>
            </a:r>
            <a:r>
              <a:rPr lang="en-US" baseline="-25000" smtClean="0">
                <a:solidFill>
                  <a:srgbClr val="000000"/>
                </a:solidFill>
                <a:latin typeface="Verdana" pitchFamily="34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190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t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9"/>
          <a:stretch>
            <a:fillRect/>
          </a:stretch>
        </p:blipFill>
        <p:spPr bwMode="auto">
          <a:xfrm>
            <a:off x="134938" y="119063"/>
            <a:ext cx="9009062" cy="6738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Line 3"/>
          <p:cNvSpPr>
            <a:spLocks noChangeShapeType="1"/>
          </p:cNvSpPr>
          <p:nvPr/>
        </p:nvSpPr>
        <p:spPr bwMode="auto">
          <a:xfrm flipV="1">
            <a:off x="2743200" y="2667000"/>
            <a:ext cx="6096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1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t_rep_h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8" r="11873"/>
          <a:stretch>
            <a:fillRect/>
          </a:stretch>
        </p:blipFill>
        <p:spPr bwMode="auto">
          <a:xfrm>
            <a:off x="381000" y="0"/>
            <a:ext cx="8534400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6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rt_hclust_l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8" t="9132" r="11478" b="9132"/>
          <a:stretch>
            <a:fillRect/>
          </a:stretch>
        </p:blipFill>
        <p:spPr bwMode="auto">
          <a:xfrm>
            <a:off x="1728788" y="244475"/>
            <a:ext cx="5076825" cy="601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189663" y="177800"/>
            <a:ext cx="625475" cy="5605463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6773863" y="431800"/>
            <a:ext cx="25400" cy="49704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969125" y="1014413"/>
            <a:ext cx="3778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p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r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i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n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c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27063" y="827088"/>
            <a:ext cx="968375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Early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Later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Later</a:t>
            </a:r>
            <a:br>
              <a:rPr lang="en-US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smtClean="0">
                <a:solidFill>
                  <a:srgbClr val="000000"/>
                </a:solidFill>
                <a:latin typeface="Verdana" pitchFamily="34" charset="0"/>
              </a:rPr>
              <a:t>Still</a:t>
            </a:r>
          </a:p>
        </p:txBody>
      </p:sp>
    </p:spTree>
    <p:extLst>
      <p:ext uri="{BB962C8B-B14F-4D97-AF65-F5344CB8AC3E}">
        <p14:creationId xmlns:p14="http://schemas.microsoft.com/office/powerpoint/2010/main" val="376133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Adding New Information to the Neocortical Representation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18765"/>
            <a:ext cx="4612341" cy="3907398"/>
          </a:xfrm>
        </p:spPr>
        <p:txBody>
          <a:bodyPr/>
          <a:lstStyle/>
          <a:p>
            <a:r>
              <a:rPr lang="en-US" dirty="0" smtClean="0"/>
              <a:t>Penguin is a bird</a:t>
            </a:r>
          </a:p>
          <a:p>
            <a:r>
              <a:rPr lang="en-US" dirty="0" smtClean="0"/>
              <a:t>Penguin can swim, but cannot fly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4" y="2420469"/>
            <a:ext cx="1780515" cy="289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14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Catastrophic Interference and Avoiding it with Interleaved Learning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3388"/>
            <a:ext cx="462915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1676400"/>
            <a:ext cx="461962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92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kern="1200" dirty="0">
                <a:solidFill>
                  <a:prstClr val="black"/>
                </a:solidFill>
                <a:latin typeface="Calibri"/>
              </a:rPr>
              <a:t>Complementary Learning Systems Theory </a:t>
            </a:r>
            <a:br>
              <a:rPr lang="en-US" kern="1200" dirty="0">
                <a:solidFill>
                  <a:prstClr val="black"/>
                </a:solidFill>
                <a:latin typeface="Calibri"/>
              </a:rPr>
            </a:br>
            <a:r>
              <a:rPr lang="en-US" kern="1200" dirty="0">
                <a:solidFill>
                  <a:prstClr val="black"/>
                </a:solidFill>
                <a:latin typeface="Calibri"/>
              </a:rPr>
              <a:t>(McClelland et al 1995; Marr 1971)</a:t>
            </a:r>
            <a:endParaRPr 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1295400" y="2286000"/>
            <a:ext cx="7239000" cy="3962400"/>
            <a:chOff x="1295400" y="2286000"/>
            <a:chExt cx="7239000" cy="3962400"/>
          </a:xfrm>
        </p:grpSpPr>
        <p:sp>
          <p:nvSpPr>
            <p:cNvPr id="36867" name="Oval 5"/>
            <p:cNvSpPr>
              <a:spLocks noChangeArrowheads="1"/>
            </p:cNvSpPr>
            <p:nvPr/>
          </p:nvSpPr>
          <p:spPr bwMode="auto">
            <a:xfrm>
              <a:off x="1295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8" name="Oval 6"/>
            <p:cNvSpPr>
              <a:spLocks noChangeArrowheads="1"/>
            </p:cNvSpPr>
            <p:nvPr/>
          </p:nvSpPr>
          <p:spPr bwMode="auto">
            <a:xfrm>
              <a:off x="4343400" y="22860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69" name="Oval 7"/>
            <p:cNvSpPr>
              <a:spLocks noChangeArrowheads="1"/>
            </p:cNvSpPr>
            <p:nvPr/>
          </p:nvSpPr>
          <p:spPr bwMode="auto">
            <a:xfrm>
              <a:off x="7162800" y="39624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0" name="Oval 9"/>
            <p:cNvSpPr>
              <a:spLocks noChangeArrowheads="1"/>
            </p:cNvSpPr>
            <p:nvPr/>
          </p:nvSpPr>
          <p:spPr bwMode="auto">
            <a:xfrm>
              <a:off x="54102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1" name="Oval 10"/>
            <p:cNvSpPr>
              <a:spLocks noChangeArrowheads="1"/>
            </p:cNvSpPr>
            <p:nvPr/>
          </p:nvSpPr>
          <p:spPr bwMode="auto">
            <a:xfrm>
              <a:off x="2667000" y="3124200"/>
              <a:ext cx="1371600" cy="990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2" name="Line 11"/>
            <p:cNvSpPr>
              <a:spLocks noChangeShapeType="1"/>
            </p:cNvSpPr>
            <p:nvPr/>
          </p:nvSpPr>
          <p:spPr bwMode="auto">
            <a:xfrm flipV="1">
              <a:off x="3886200" y="2819400"/>
              <a:ext cx="6096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3" name="Line 12"/>
            <p:cNvSpPr>
              <a:spLocks noChangeShapeType="1"/>
            </p:cNvSpPr>
            <p:nvPr/>
          </p:nvSpPr>
          <p:spPr bwMode="auto">
            <a:xfrm>
              <a:off x="4038600" y="3505200"/>
              <a:ext cx="1600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4" name="Line 13"/>
            <p:cNvSpPr>
              <a:spLocks noChangeShapeType="1"/>
            </p:cNvSpPr>
            <p:nvPr/>
          </p:nvSpPr>
          <p:spPr bwMode="auto">
            <a:xfrm>
              <a:off x="3962400" y="3886200"/>
              <a:ext cx="1447800" cy="609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5" name="Line 14"/>
            <p:cNvSpPr>
              <a:spLocks noChangeShapeType="1"/>
            </p:cNvSpPr>
            <p:nvPr/>
          </p:nvSpPr>
          <p:spPr bwMode="auto">
            <a:xfrm>
              <a:off x="4038600" y="3733800"/>
              <a:ext cx="31242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6" name="Oval 15"/>
            <p:cNvSpPr>
              <a:spLocks noChangeArrowheads="1"/>
            </p:cNvSpPr>
            <p:nvPr/>
          </p:nvSpPr>
          <p:spPr bwMode="auto">
            <a:xfrm>
              <a:off x="1295400" y="4267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7" name="Line 16"/>
            <p:cNvSpPr>
              <a:spLocks noChangeShapeType="1"/>
            </p:cNvSpPr>
            <p:nvPr/>
          </p:nvSpPr>
          <p:spPr bwMode="auto">
            <a:xfrm flipH="1">
              <a:off x="2438400" y="4038600"/>
              <a:ext cx="4572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78" name="Text Box 17"/>
            <p:cNvSpPr txBox="1">
              <a:spLocks noChangeArrowheads="1"/>
            </p:cNvSpPr>
            <p:nvPr/>
          </p:nvSpPr>
          <p:spPr bwMode="auto">
            <a:xfrm>
              <a:off x="7451725" y="4003675"/>
              <a:ext cx="8096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color</a:t>
              </a:r>
            </a:p>
          </p:txBody>
        </p:sp>
        <p:sp>
          <p:nvSpPr>
            <p:cNvPr id="36879" name="Text Box 18"/>
            <p:cNvSpPr txBox="1">
              <a:spLocks noChangeArrowheads="1"/>
            </p:cNvSpPr>
            <p:nvPr/>
          </p:nvSpPr>
          <p:spPr bwMode="auto">
            <a:xfrm>
              <a:off x="5638800" y="4343400"/>
              <a:ext cx="7762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form</a:t>
              </a:r>
            </a:p>
          </p:txBody>
        </p:sp>
        <p:sp>
          <p:nvSpPr>
            <p:cNvPr id="36880" name="Text Box 19"/>
            <p:cNvSpPr txBox="1">
              <a:spLocks noChangeArrowheads="1"/>
            </p:cNvSpPr>
            <p:nvPr/>
          </p:nvSpPr>
          <p:spPr bwMode="auto">
            <a:xfrm>
              <a:off x="5867400" y="3200400"/>
              <a:ext cx="10461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motion</a:t>
              </a:r>
            </a:p>
          </p:txBody>
        </p:sp>
        <p:sp>
          <p:nvSpPr>
            <p:cNvPr id="36881" name="Text Box 20"/>
            <p:cNvSpPr txBox="1">
              <a:spLocks noChangeArrowheads="1"/>
            </p:cNvSpPr>
            <p:nvPr/>
          </p:nvSpPr>
          <p:spPr bwMode="auto">
            <a:xfrm>
              <a:off x="1524000" y="2362200"/>
              <a:ext cx="9271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action</a:t>
              </a:r>
            </a:p>
          </p:txBody>
        </p:sp>
        <p:sp>
          <p:nvSpPr>
            <p:cNvPr id="36882" name="Text Box 21"/>
            <p:cNvSpPr txBox="1">
              <a:spLocks noChangeArrowheads="1"/>
            </p:cNvSpPr>
            <p:nvPr/>
          </p:nvSpPr>
          <p:spPr bwMode="auto">
            <a:xfrm>
              <a:off x="1371600" y="4343400"/>
              <a:ext cx="11128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valance</a:t>
              </a:r>
            </a:p>
          </p:txBody>
        </p:sp>
        <p:sp>
          <p:nvSpPr>
            <p:cNvPr id="36883" name="Text Box 22"/>
            <p:cNvSpPr txBox="1">
              <a:spLocks noChangeArrowheads="1"/>
            </p:cNvSpPr>
            <p:nvPr/>
          </p:nvSpPr>
          <p:spPr bwMode="auto">
            <a:xfrm>
              <a:off x="2819400" y="3276600"/>
              <a:ext cx="1169988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Temporal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</a:rPr>
                <a:t>    pole</a:t>
              </a:r>
            </a:p>
          </p:txBody>
        </p:sp>
        <p:sp>
          <p:nvSpPr>
            <p:cNvPr id="36884" name="Oval 33"/>
            <p:cNvSpPr>
              <a:spLocks noChangeArrowheads="1"/>
            </p:cNvSpPr>
            <p:nvPr/>
          </p:nvSpPr>
          <p:spPr bwMode="auto">
            <a:xfrm>
              <a:off x="5715000" y="3124200"/>
              <a:ext cx="13716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885" name="Text Box 34"/>
            <p:cNvSpPr txBox="1">
              <a:spLocks noChangeArrowheads="1"/>
            </p:cNvSpPr>
            <p:nvPr/>
          </p:nvSpPr>
          <p:spPr bwMode="auto">
            <a:xfrm>
              <a:off x="4556125" y="2327275"/>
              <a:ext cx="8429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name</a:t>
              </a:r>
            </a:p>
          </p:txBody>
        </p:sp>
        <p:sp>
          <p:nvSpPr>
            <p:cNvPr id="36886" name="Line 35"/>
            <p:cNvSpPr>
              <a:spLocks noChangeShapeType="1"/>
            </p:cNvSpPr>
            <p:nvPr/>
          </p:nvSpPr>
          <p:spPr bwMode="auto">
            <a:xfrm flipH="1" flipV="1">
              <a:off x="2438400" y="2895600"/>
              <a:ext cx="4572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2" name="Group 38"/>
            <p:cNvGrpSpPr>
              <a:grpSpLocks/>
            </p:cNvGrpSpPr>
            <p:nvPr/>
          </p:nvGrpSpPr>
          <p:grpSpPr bwMode="auto">
            <a:xfrm>
              <a:off x="2057400" y="2971800"/>
              <a:ext cx="5257800" cy="3276600"/>
              <a:chOff x="1296" y="1872"/>
              <a:chExt cx="3312" cy="2064"/>
            </a:xfrm>
          </p:grpSpPr>
          <p:sp>
            <p:nvSpPr>
              <p:cNvPr id="36888" name="Text Box 23"/>
              <p:cNvSpPr txBox="1">
                <a:spLocks noChangeArrowheads="1"/>
              </p:cNvSpPr>
              <p:nvPr/>
            </p:nvSpPr>
            <p:spPr bwMode="auto">
              <a:xfrm>
                <a:off x="1680" y="3552"/>
                <a:ext cx="18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Medial Temporal Lobe</a:t>
                </a:r>
              </a:p>
            </p:txBody>
          </p:sp>
          <p:grpSp>
            <p:nvGrpSpPr>
              <p:cNvPr id="36889" name="Group 37"/>
              <p:cNvGrpSpPr>
                <a:grpSpLocks/>
              </p:cNvGrpSpPr>
              <p:nvPr/>
            </p:nvGrpSpPr>
            <p:grpSpPr bwMode="auto">
              <a:xfrm>
                <a:off x="1296" y="1872"/>
                <a:ext cx="3312" cy="2064"/>
                <a:chOff x="1296" y="1872"/>
                <a:chExt cx="3312" cy="2064"/>
              </a:xfrm>
            </p:grpSpPr>
            <p:sp>
              <p:nvSpPr>
                <p:cNvPr id="36890" name="Oval 4"/>
                <p:cNvSpPr>
                  <a:spLocks noChangeArrowheads="1"/>
                </p:cNvSpPr>
                <p:nvPr/>
              </p:nvSpPr>
              <p:spPr bwMode="auto">
                <a:xfrm>
                  <a:off x="1296" y="3504"/>
                  <a:ext cx="2688" cy="43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1" name="Line 25"/>
                <p:cNvSpPr>
                  <a:spLocks noChangeShapeType="1"/>
                </p:cNvSpPr>
                <p:nvPr/>
              </p:nvSpPr>
              <p:spPr bwMode="auto">
                <a:xfrm>
                  <a:off x="1392" y="3072"/>
                  <a:ext cx="432" cy="48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2" name="Line 26"/>
                <p:cNvSpPr>
                  <a:spLocks noChangeShapeType="1"/>
                </p:cNvSpPr>
                <p:nvPr/>
              </p:nvSpPr>
              <p:spPr bwMode="auto">
                <a:xfrm>
                  <a:off x="1392" y="1872"/>
                  <a:ext cx="672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3" name="Line 27"/>
                <p:cNvSpPr>
                  <a:spLocks noChangeShapeType="1"/>
                </p:cNvSpPr>
                <p:nvPr/>
              </p:nvSpPr>
              <p:spPr bwMode="auto">
                <a:xfrm>
                  <a:off x="2256" y="2592"/>
                  <a:ext cx="144" cy="91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4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2544" y="1872"/>
                  <a:ext cx="480" cy="16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5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072" y="3072"/>
                  <a:ext cx="480" cy="43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6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3552" y="2880"/>
                  <a:ext cx="1056" cy="672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897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2736" y="2304"/>
                  <a:ext cx="912" cy="1200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 type="triangle" w="lg" len="lg"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smtClean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</p:grpSp>
      </p:grpSp>
      <p:sp>
        <p:nvSpPr>
          <p:cNvPr id="4" name="Curved Up Arrow 3"/>
          <p:cNvSpPr/>
          <p:nvPr/>
        </p:nvSpPr>
        <p:spPr>
          <a:xfrm rot="20499440">
            <a:off x="5600701" y="6048285"/>
            <a:ext cx="646276" cy="400228"/>
          </a:xfrm>
          <a:prstGeom prst="curved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Tse et al (</a:t>
            </a:r>
            <a:r>
              <a:rPr lang="en-US" i="1" smtClean="0"/>
              <a:t>Science, </a:t>
            </a:r>
            <a:r>
              <a:rPr lang="en-US" smtClean="0"/>
              <a:t>2007, 2011)</a:t>
            </a:r>
          </a:p>
        </p:txBody>
      </p:sp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676400"/>
            <a:ext cx="3662362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1727200"/>
            <a:ext cx="3352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58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06804" y="1371601"/>
            <a:ext cx="2649538" cy="2429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9518" y="3894886"/>
            <a:ext cx="7098506" cy="29631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339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81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8463" y="328613"/>
            <a:ext cx="4087812" cy="1143000"/>
          </a:xfrm>
        </p:spPr>
        <p:txBody>
          <a:bodyPr/>
          <a:lstStyle/>
          <a:p>
            <a:r>
              <a:rPr lang="en-US" sz="2400" smtClean="0"/>
              <a:t>Schemata and </a:t>
            </a:r>
            <a:br>
              <a:rPr lang="en-US" sz="2400" smtClean="0"/>
            </a:br>
            <a:r>
              <a:rPr lang="en-US" sz="2400" smtClean="0"/>
              <a:t>Schema Consistent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35235"/>
            <a:ext cx="3703638" cy="497511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 smtClean="0"/>
              <a:t>What is a ‘schema’?</a:t>
            </a:r>
          </a:p>
          <a:p>
            <a:pPr lvl="1">
              <a:defRPr/>
            </a:pPr>
            <a:r>
              <a:rPr lang="en-US" dirty="0" smtClean="0"/>
              <a:t>An organized knowledge structure into which new items could be added.</a:t>
            </a:r>
          </a:p>
          <a:p>
            <a:pPr>
              <a:defRPr/>
            </a:pPr>
            <a:r>
              <a:rPr lang="en-US" dirty="0" smtClean="0"/>
              <a:t>What is schema consistent information?</a:t>
            </a:r>
          </a:p>
          <a:p>
            <a:pPr lvl="1">
              <a:defRPr/>
            </a:pPr>
            <a:r>
              <a:rPr lang="en-US" dirty="0" smtClean="0"/>
              <a:t>Information consistent with the existing schema.</a:t>
            </a:r>
            <a:endParaRPr lang="en-US" dirty="0"/>
          </a:p>
          <a:p>
            <a:pPr>
              <a:defRPr/>
            </a:pPr>
            <a:r>
              <a:rPr lang="en-US" dirty="0" smtClean="0"/>
              <a:t>Possible examples:</a:t>
            </a:r>
          </a:p>
          <a:p>
            <a:pPr lvl="1">
              <a:defRPr/>
            </a:pPr>
            <a:r>
              <a:rPr lang="en-US" dirty="0" smtClean="0"/>
              <a:t>Trout</a:t>
            </a:r>
            <a:br>
              <a:rPr lang="en-US" dirty="0" smtClean="0"/>
            </a:br>
            <a:r>
              <a:rPr lang="en-US" dirty="0" smtClean="0"/>
              <a:t>Cardinal</a:t>
            </a:r>
          </a:p>
          <a:p>
            <a:pPr>
              <a:defRPr/>
            </a:pPr>
            <a:r>
              <a:rPr lang="en-US" dirty="0" smtClean="0"/>
              <a:t>What about a penguin?</a:t>
            </a:r>
          </a:p>
          <a:p>
            <a:pPr lvl="1">
              <a:defRPr/>
            </a:pPr>
            <a:r>
              <a:rPr lang="en-US" dirty="0" smtClean="0"/>
              <a:t>Partially consistent</a:t>
            </a:r>
          </a:p>
          <a:p>
            <a:pPr lvl="1">
              <a:defRPr/>
            </a:pPr>
            <a:r>
              <a:rPr lang="en-US" dirty="0" smtClean="0"/>
              <a:t>Partially inconsistent</a:t>
            </a:r>
          </a:p>
          <a:p>
            <a:pPr>
              <a:defRPr/>
            </a:pPr>
            <a:r>
              <a:rPr lang="en-US" dirty="0" smtClean="0"/>
              <a:t>What about previously unfamiliar odors paired with previously unvisited locations in a familiar environment?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" name="Picture 2" descr="taxonomic_hierarc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7"/>
          <a:stretch>
            <a:fillRect/>
          </a:stretch>
        </p:blipFill>
        <p:spPr bwMode="auto">
          <a:xfrm>
            <a:off x="4760399" y="284163"/>
            <a:ext cx="2907226" cy="2702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888" y="4595019"/>
            <a:ext cx="593725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5078413"/>
            <a:ext cx="2281237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3179762"/>
            <a:ext cx="22637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204458" y="3717371"/>
            <a:ext cx="2096992" cy="653938"/>
            <a:chOff x="5737900" y="5169688"/>
            <a:chExt cx="2096992" cy="653938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7900" y="5337191"/>
              <a:ext cx="1155220" cy="4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 descr="http://cardinal2.rubyforge.org/cardinal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0585" y="5169688"/>
              <a:ext cx="804307" cy="653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897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503" y="1633538"/>
            <a:ext cx="3751263" cy="4495800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en-US" dirty="0" smtClean="0"/>
              <a:t>Initial training with eight items and their properties as indicated at left.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Added one new input unit fully connected to representation layer to train network on one of:</a:t>
            </a:r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r>
              <a:rPr lang="en-US" sz="2300" dirty="0" smtClean="0"/>
              <a:t>penguin-</a:t>
            </a:r>
            <a:r>
              <a:rPr lang="en-US" sz="2300" dirty="0" err="1" smtClean="0"/>
              <a:t>isa</a:t>
            </a:r>
            <a:r>
              <a:rPr lang="en-US" sz="2300" dirty="0" smtClean="0"/>
              <a:t> &amp; penguin-can</a:t>
            </a:r>
          </a:p>
          <a:p>
            <a:pPr lvl="1">
              <a:defRPr/>
            </a:pPr>
            <a:r>
              <a:rPr lang="en-US" sz="2300" dirty="0" smtClean="0"/>
              <a:t>trout-</a:t>
            </a:r>
            <a:r>
              <a:rPr lang="en-US" sz="2300" dirty="0" err="1" smtClean="0"/>
              <a:t>isa</a:t>
            </a:r>
            <a:r>
              <a:rPr lang="en-US" sz="2300" dirty="0" smtClean="0"/>
              <a:t> &amp; trout-can</a:t>
            </a:r>
          </a:p>
          <a:p>
            <a:pPr lvl="1">
              <a:defRPr/>
            </a:pPr>
            <a:r>
              <a:rPr lang="en-US" sz="2300" dirty="0" smtClean="0"/>
              <a:t>cardinal-</a:t>
            </a:r>
            <a:r>
              <a:rPr lang="en-US" sz="2300" dirty="0" err="1" smtClean="0"/>
              <a:t>isa</a:t>
            </a:r>
            <a:r>
              <a:rPr lang="en-US" sz="2300" dirty="0" smtClean="0"/>
              <a:t> &amp; </a:t>
            </a:r>
            <a:r>
              <a:rPr lang="en-US" sz="2300" dirty="0" smtClean="0"/>
              <a:t>cardinal-can</a:t>
            </a:r>
          </a:p>
          <a:p>
            <a:pPr>
              <a:defRPr/>
            </a:pPr>
            <a:endParaRPr lang="en-US" sz="2700" dirty="0"/>
          </a:p>
          <a:p>
            <a:pPr>
              <a:defRPr/>
            </a:pPr>
            <a:r>
              <a:rPr lang="en-US" sz="2700" dirty="0" smtClean="0"/>
              <a:t>Features trained</a:t>
            </a:r>
          </a:p>
          <a:p>
            <a:pPr lvl="1">
              <a:defRPr/>
            </a:pPr>
            <a:endParaRPr lang="en-US" sz="2300" dirty="0"/>
          </a:p>
          <a:p>
            <a:pPr lvl="1">
              <a:defRPr/>
            </a:pPr>
            <a:r>
              <a:rPr lang="en-US" sz="2300" dirty="0" smtClean="0"/>
              <a:t>can grow-move-fly or grow-move-swim</a:t>
            </a:r>
          </a:p>
          <a:p>
            <a:pPr lvl="1">
              <a:defRPr/>
            </a:pPr>
            <a:r>
              <a:rPr lang="en-US" sz="2300" dirty="0" err="1" smtClean="0"/>
              <a:t>isa</a:t>
            </a:r>
            <a:r>
              <a:rPr lang="en-US" sz="2300" dirty="0" smtClean="0"/>
              <a:t> LT-animal-bird or LT-animal-fish</a:t>
            </a:r>
            <a:endParaRPr lang="en-US" sz="2300" dirty="0" smtClean="0"/>
          </a:p>
          <a:p>
            <a:pPr lvl="1">
              <a:defRPr/>
            </a:pPr>
            <a:endParaRPr lang="en-US" sz="1800" dirty="0" smtClean="0"/>
          </a:p>
          <a:p>
            <a:pPr>
              <a:defRPr/>
            </a:pPr>
            <a:r>
              <a:rPr lang="en-US" dirty="0" smtClean="0"/>
              <a:t>Used either focused or interleaved learning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Network was not required to generate item-specific name </a:t>
            </a:r>
            <a:r>
              <a:rPr lang="en-US" dirty="0" smtClean="0"/>
              <a:t>outputs (no target for these units)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725988" y="1528763"/>
            <a:ext cx="4178300" cy="3125787"/>
            <a:chOff x="4725988" y="1528763"/>
            <a:chExt cx="4178300" cy="3125787"/>
          </a:xfrm>
        </p:grpSpPr>
        <p:pic>
          <p:nvPicPr>
            <p:cNvPr id="43012" name="Picture 2" descr="rtmode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79"/>
            <a:stretch>
              <a:fillRect/>
            </a:stretch>
          </p:blipFill>
          <p:spPr bwMode="auto">
            <a:xfrm>
              <a:off x="4725988" y="1528763"/>
              <a:ext cx="4178300" cy="312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5395913" y="2068513"/>
              <a:ext cx="828675" cy="1017587"/>
              <a:chOff x="5396023" y="2068033"/>
              <a:chExt cx="829340" cy="1018472"/>
            </a:xfrm>
          </p:grpSpPr>
          <p:sp>
            <p:nvSpPr>
              <p:cNvPr id="43018" name="Oval 6"/>
              <p:cNvSpPr>
                <a:spLocks noChangeArrowheads="1"/>
              </p:cNvSpPr>
              <p:nvPr/>
            </p:nvSpPr>
            <p:spPr bwMode="auto">
              <a:xfrm>
                <a:off x="5396023" y="2998380"/>
                <a:ext cx="157532" cy="8812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cxnSp>
            <p:nvCxnSpPr>
              <p:cNvPr id="7" name="Straight Arrow Connector 6"/>
              <p:cNvCxnSpPr>
                <a:stCxn id="43018" idx="7"/>
              </p:cNvCxnSpPr>
              <p:nvPr/>
            </p:nvCxnSpPr>
            <p:spPr>
              <a:xfrm flipV="1">
                <a:off x="5531068" y="2068033"/>
                <a:ext cx="694295" cy="94379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 flipV="1">
                <a:off x="5529480" y="2292065"/>
                <a:ext cx="691116" cy="71817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V="1">
                <a:off x="5534246" y="2620963"/>
                <a:ext cx="686350" cy="38927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5348288" y="4773613"/>
            <a:ext cx="2519362" cy="1355725"/>
            <a:chOff x="5348884" y="4774019"/>
            <a:chExt cx="2519103" cy="1355651"/>
          </a:xfrm>
        </p:grpSpPr>
        <p:pic>
          <p:nvPicPr>
            <p:cNvPr id="4301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8381" y="5164041"/>
              <a:ext cx="1155101" cy="433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884" y="4774019"/>
              <a:ext cx="344029" cy="559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7" name="Picture 2" descr="http://cardinal2.rubyforge.org/cardinal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3763" y="5475768"/>
              <a:ext cx="804224" cy="653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95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26" y="157655"/>
            <a:ext cx="4749961" cy="6574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48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8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16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881"/>
            <a:ext cx="9144000" cy="669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10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043" y="110359"/>
            <a:ext cx="6400800" cy="6568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3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742950"/>
            <a:ext cx="791527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83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of </a:t>
            </a:r>
            <a:r>
              <a:rPr lang="en-US" dirty="0" err="1" smtClean="0"/>
              <a:t>Tse</a:t>
            </a:r>
            <a:r>
              <a:rPr lang="en-US" dirty="0" smtClean="0"/>
              <a:t> et al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old items (2 birds, 1 fish)</a:t>
            </a:r>
          </a:p>
          <a:p>
            <a:r>
              <a:rPr lang="en-US" dirty="0" smtClean="0"/>
              <a:t>two old (1b 1f) and one new (f or b)</a:t>
            </a:r>
          </a:p>
          <a:p>
            <a:r>
              <a:rPr lang="en-US" dirty="0" smtClean="0"/>
              <a:t>three new items</a:t>
            </a:r>
          </a:p>
          <a:p>
            <a:pPr lvl="1"/>
            <a:r>
              <a:rPr lang="en-US" dirty="0" err="1" smtClean="0"/>
              <a:t>xyzzy</a:t>
            </a:r>
            <a:r>
              <a:rPr lang="en-US" dirty="0" smtClean="0"/>
              <a:t> </a:t>
            </a:r>
            <a:r>
              <a:rPr lang="en-US" dirty="0" err="1" smtClean="0"/>
              <a:t>isa</a:t>
            </a:r>
            <a:r>
              <a:rPr lang="en-US" dirty="0" smtClean="0"/>
              <a:t> LT_PL_FI / can GR_MV_SG</a:t>
            </a:r>
          </a:p>
          <a:p>
            <a:pPr lvl="1"/>
            <a:r>
              <a:rPr lang="en-US" dirty="0" err="1" smtClean="0"/>
              <a:t>yzxxz</a:t>
            </a:r>
            <a:r>
              <a:rPr lang="en-US" dirty="0" smtClean="0"/>
              <a:t> </a:t>
            </a:r>
            <a:r>
              <a:rPr lang="en-US" dirty="0" err="1" smtClean="0"/>
              <a:t>isa</a:t>
            </a:r>
            <a:r>
              <a:rPr lang="en-US" dirty="0" smtClean="0"/>
              <a:t> LT_AN__TR / can GR_____FL</a:t>
            </a:r>
          </a:p>
          <a:p>
            <a:pPr lvl="1"/>
            <a:r>
              <a:rPr lang="en-US" dirty="0" err="1" smtClean="0"/>
              <a:t>zxyyx</a:t>
            </a:r>
            <a:r>
              <a:rPr lang="en-US" dirty="0" smtClean="0"/>
              <a:t> </a:t>
            </a:r>
            <a:r>
              <a:rPr lang="en-US" dirty="0" err="1" smtClean="0"/>
              <a:t>isa</a:t>
            </a:r>
            <a:r>
              <a:rPr lang="en-US" dirty="0" smtClean="0"/>
              <a:t> LT_PL_FL / can GR_MV_SW</a:t>
            </a:r>
          </a:p>
          <a:p>
            <a:pPr lvl="1"/>
            <a:r>
              <a:rPr lang="en-US" dirty="0" smtClean="0"/>
              <a:t>random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1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994" y="236483"/>
            <a:ext cx="599913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06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Happening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For XYZZX-type items:</a:t>
            </a:r>
          </a:p>
          <a:p>
            <a:pPr lvl="1"/>
            <a:r>
              <a:rPr lang="en-US" sz="2000" dirty="0" smtClean="0"/>
              <a:t>Error signals cancel out either within or across patterns, causing less learning with inconsistent information.</a:t>
            </a:r>
          </a:p>
          <a:p>
            <a:r>
              <a:rPr lang="en-US" sz="2000" dirty="0" smtClean="0"/>
              <a:t>For random-type items:</a:t>
            </a:r>
          </a:p>
          <a:p>
            <a:pPr lvl="1"/>
            <a:r>
              <a:rPr lang="en-US" sz="2000" dirty="0" smtClean="0"/>
              <a:t>Signals may propagate weakly when features must be activated in inappropriate contexts</a:t>
            </a:r>
          </a:p>
          <a:p>
            <a:pPr lvl="1"/>
            <a:endParaRPr lang="en-US" sz="2000" dirty="0" smtClean="0"/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529676" y="2998052"/>
            <a:ext cx="4178300" cy="3125787"/>
            <a:chOff x="4725988" y="1528763"/>
            <a:chExt cx="4178300" cy="3125787"/>
          </a:xfrm>
        </p:grpSpPr>
        <p:pic>
          <p:nvPicPr>
            <p:cNvPr id="8" name="Picture 2" descr="rtmode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79"/>
            <a:stretch>
              <a:fillRect/>
            </a:stretch>
          </p:blipFill>
          <p:spPr bwMode="auto">
            <a:xfrm>
              <a:off x="4725988" y="1528763"/>
              <a:ext cx="4178300" cy="312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15"/>
            <p:cNvGrpSpPr>
              <a:grpSpLocks/>
            </p:cNvGrpSpPr>
            <p:nvPr/>
          </p:nvGrpSpPr>
          <p:grpSpPr bwMode="auto">
            <a:xfrm>
              <a:off x="5395913" y="2068513"/>
              <a:ext cx="828675" cy="1017587"/>
              <a:chOff x="5396023" y="2068033"/>
              <a:chExt cx="829340" cy="1018472"/>
            </a:xfrm>
          </p:grpSpPr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5396023" y="2998380"/>
                <a:ext cx="157532" cy="8812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cxnSp>
            <p:nvCxnSpPr>
              <p:cNvPr id="11" name="Straight Arrow Connector 10"/>
              <p:cNvCxnSpPr>
                <a:stCxn id="10" idx="7"/>
              </p:cNvCxnSpPr>
              <p:nvPr/>
            </p:nvCxnSpPr>
            <p:spPr>
              <a:xfrm flipV="1">
                <a:off x="5531068" y="2068033"/>
                <a:ext cx="694295" cy="94379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5529480" y="2292065"/>
                <a:ext cx="691116" cy="71817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V="1">
                <a:off x="5534246" y="2620963"/>
                <a:ext cx="686350" cy="38927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7292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Pattern Unique to the Rumelhart Network?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Competitive learning system trained with horizontal or vertical lines</a:t>
            </a:r>
          </a:p>
          <a:p>
            <a:r>
              <a:rPr lang="en-US" dirty="0" smtClean="0"/>
              <a:t>Modified to include ‘conscience’ so each unit is used equally and so that weight change is proportional act(winner)^1.5</a:t>
            </a:r>
          </a:p>
          <a:p>
            <a:r>
              <a:rPr lang="en-US" dirty="0" smtClean="0"/>
              <a:t>Learning </a:t>
            </a:r>
            <a:r>
              <a:rPr lang="en-US" dirty="0" err="1" smtClean="0"/>
              <a:t>accellerates</a:t>
            </a:r>
            <a:r>
              <a:rPr lang="en-US" dirty="0" smtClean="0"/>
              <a:t> gradually </a:t>
            </a:r>
            <a:r>
              <a:rPr lang="en-US" dirty="0" err="1" smtClean="0"/>
              <a:t>til</a:t>
            </a:r>
            <a:r>
              <a:rPr lang="en-US" dirty="0" smtClean="0"/>
              <a:t> mastery then must start over.</a:t>
            </a:r>
          </a:p>
          <a:p>
            <a:endParaRPr lang="en-US" dirty="0"/>
          </a:p>
        </p:txBody>
      </p:sp>
      <p:pic>
        <p:nvPicPr>
          <p:cNvPr id="10242" name="Picture 2" descr="C:\Users\jlmcc.WIN\Desktop\untit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015" y="2169866"/>
            <a:ext cx="4026388" cy="301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9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Open Question(s)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critical conditions for fast schema-consistent learning?</a:t>
            </a:r>
          </a:p>
          <a:p>
            <a:pPr lvl="1"/>
            <a:r>
              <a:rPr lang="en-US" dirty="0" smtClean="0"/>
              <a:t>In a back-prop net</a:t>
            </a:r>
          </a:p>
          <a:p>
            <a:pPr lvl="1"/>
            <a:r>
              <a:rPr lang="en-US" dirty="0" smtClean="0"/>
              <a:t>In other kinds of networks</a:t>
            </a:r>
          </a:p>
          <a:p>
            <a:pPr lvl="1"/>
            <a:r>
              <a:rPr lang="en-US" dirty="0" smtClean="0"/>
              <a:t>In humans and other animals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251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540</Words>
  <Application>Microsoft Office PowerPoint</Application>
  <PresentationFormat>On-screen Show (4:3)</PresentationFormat>
  <Paragraphs>131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Blank Presentation</vt:lpstr>
      <vt:lpstr> Rapid integration of new schema-consistent information in the Complementary Learning Systems Theory</vt:lpstr>
      <vt:lpstr>Complementary Learning Systems Theory  (McClelland et al 1995; Marr 1971)</vt:lpstr>
      <vt:lpstr>Principles of CLS Theory</vt:lpstr>
      <vt:lpstr>A model of neocortical learning for gradual acquisition of knowledge about objects (Rogers &amp; McClelland, 2004)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Adding New Information to the Neocortical Representation</vt:lpstr>
      <vt:lpstr>Catastrophic Interference and Avoiding it with Interleaved Learning</vt:lpstr>
      <vt:lpstr>Complementary Learning Systems Theory  (McClelland et al 1995; Marr 1971)</vt:lpstr>
      <vt:lpstr>Tse et al (Science, 2007, 2011)</vt:lpstr>
      <vt:lpstr>PowerPoint Presentation</vt:lpstr>
      <vt:lpstr>Schemata and  Schema Consistent Information</vt:lpstr>
      <vt:lpstr>New Simulations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Simulation of Tse et al 2011</vt:lpstr>
      <vt:lpstr>PowerPoint Presentation</vt:lpstr>
      <vt:lpstr>What’s Happening Here?</vt:lpstr>
      <vt:lpstr>Is This Pattern Unique to the Rumelhart Network?</vt:lpstr>
      <vt:lpstr>Open Question(s)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REMERGE: A new approach to the neural basis of generalization and memory-based inference</dc:title>
  <dc:creator>jlmcc</dc:creator>
  <cp:lastModifiedBy>jlmcc</cp:lastModifiedBy>
  <cp:revision>27</cp:revision>
  <dcterms:created xsi:type="dcterms:W3CDTF">2011-05-05T03:59:29Z</dcterms:created>
  <dcterms:modified xsi:type="dcterms:W3CDTF">2013-04-11T17:54:17Z</dcterms:modified>
</cp:coreProperties>
</file>