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Default Extension="gif" ContentType="image/gif"/>
  <Default Extension="tiff" ContentType="image/tiff"/>
  <Override PartName="/ppt/slides/slide8.xml" ContentType="application/vnd.openxmlformats-officedocument.presentationml.slide+xml"/>
  <Override PartName="/ppt/slides/slide49.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wmf" ContentType="image/x-wmf"/>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4" r:id="rId3"/>
  </p:sldMasterIdLst>
  <p:notesMasterIdLst>
    <p:notesMasterId r:id="rId55"/>
  </p:notesMasterIdLst>
  <p:sldIdLst>
    <p:sldId id="260" r:id="rId4"/>
    <p:sldId id="284" r:id="rId5"/>
    <p:sldId id="287" r:id="rId6"/>
    <p:sldId id="302" r:id="rId7"/>
    <p:sldId id="317" r:id="rId8"/>
    <p:sldId id="318" r:id="rId9"/>
    <p:sldId id="319" r:id="rId10"/>
    <p:sldId id="268" r:id="rId11"/>
    <p:sldId id="271" r:id="rId12"/>
    <p:sldId id="327" r:id="rId13"/>
    <p:sldId id="328" r:id="rId14"/>
    <p:sldId id="329" r:id="rId15"/>
    <p:sldId id="330" r:id="rId16"/>
    <p:sldId id="331" r:id="rId17"/>
    <p:sldId id="332" r:id="rId18"/>
    <p:sldId id="333" r:id="rId19"/>
    <p:sldId id="274" r:id="rId20"/>
    <p:sldId id="275" r:id="rId21"/>
    <p:sldId id="276" r:id="rId22"/>
    <p:sldId id="273" r:id="rId23"/>
    <p:sldId id="277" r:id="rId24"/>
    <p:sldId id="279" r:id="rId25"/>
    <p:sldId id="325" r:id="rId26"/>
    <p:sldId id="324" r:id="rId27"/>
    <p:sldId id="320" r:id="rId28"/>
    <p:sldId id="280" r:id="rId29"/>
    <p:sldId id="281" r:id="rId30"/>
    <p:sldId id="282" r:id="rId31"/>
    <p:sldId id="301" r:id="rId32"/>
    <p:sldId id="289" r:id="rId33"/>
    <p:sldId id="290" r:id="rId34"/>
    <p:sldId id="291" r:id="rId35"/>
    <p:sldId id="307" r:id="rId36"/>
    <p:sldId id="294" r:id="rId37"/>
    <p:sldId id="296" r:id="rId38"/>
    <p:sldId id="298" r:id="rId39"/>
    <p:sldId id="321" r:id="rId40"/>
    <p:sldId id="322" r:id="rId41"/>
    <p:sldId id="293" r:id="rId42"/>
    <p:sldId id="313" r:id="rId43"/>
    <p:sldId id="309" r:id="rId44"/>
    <p:sldId id="310" r:id="rId45"/>
    <p:sldId id="304" r:id="rId46"/>
    <p:sldId id="305" r:id="rId47"/>
    <p:sldId id="306" r:id="rId48"/>
    <p:sldId id="297" r:id="rId49"/>
    <p:sldId id="314" r:id="rId50"/>
    <p:sldId id="315" r:id="rId51"/>
    <p:sldId id="316" r:id="rId52"/>
    <p:sldId id="299" r:id="rId53"/>
    <p:sldId id="326"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7D8B0"/>
    <a:srgbClr val="B8B79B"/>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8" autoAdjust="0"/>
    <p:restoredTop sz="94669" autoAdjust="0"/>
  </p:normalViewPr>
  <p:slideViewPr>
    <p:cSldViewPr snapToGrid="0">
      <p:cViewPr varScale="1">
        <p:scale>
          <a:sx n="108" d="100"/>
          <a:sy n="108" d="100"/>
        </p:scale>
        <p:origin x="-77" y="-451"/>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39327138" cy="3932713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slide" Target="slides/slide5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D89AFAD-862E-4E3D-8D90-F1B3CCB7A5DB}" type="datetimeFigureOut">
              <a:rPr lang="en-US" smtClean="0"/>
              <a:pPr/>
              <a:t>10/31/2010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9C5E14B-FEA0-4B1A-988D-6A85B040426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802EF0-E22B-4C17-8AE9-25E7614FB2B9}" type="slidenum">
              <a:rPr lang="en-US"/>
              <a:pPr/>
              <a:t>17</a:t>
            </a:fld>
            <a:endParaRPr lang="en-US"/>
          </a:p>
        </p:txBody>
      </p:sp>
      <p:sp>
        <p:nvSpPr>
          <p:cNvPr id="204802" name="Rectangle 2"/>
          <p:cNvSpPr>
            <a:spLocks noGrp="1" noRot="1" noChangeAspect="1" noChangeArrowheads="1" noTextEdit="1"/>
          </p:cNvSpPr>
          <p:nvPr>
            <p:ph type="sldImg"/>
          </p:nvPr>
        </p:nvSpPr>
        <p:spPr>
          <a:ln/>
        </p:spPr>
      </p:sp>
      <p:sp>
        <p:nvSpPr>
          <p:cNvPr id="2048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7A9F2A7-E095-453A-B019-62307FD4F329}" type="slidenum">
              <a:rPr lang="en-US"/>
              <a:pPr/>
              <a:t>18</a:t>
            </a:fld>
            <a:endParaRPr lang="en-US"/>
          </a:p>
        </p:txBody>
      </p:sp>
      <p:sp>
        <p:nvSpPr>
          <p:cNvPr id="206850" name="Rectangle 2"/>
          <p:cNvSpPr>
            <a:spLocks noGrp="1" noRot="1" noChangeAspect="1" noChangeArrowheads="1" noTextEdit="1"/>
          </p:cNvSpPr>
          <p:nvPr>
            <p:ph type="sldImg"/>
          </p:nvPr>
        </p:nvSpPr>
        <p:spPr>
          <a:ln/>
        </p:spPr>
      </p:sp>
      <p:sp>
        <p:nvSpPr>
          <p:cNvPr id="2068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0FB27B-4543-40DE-AD0A-63FB717B9417}" type="slidenum">
              <a:rPr lang="en-US"/>
              <a:pPr/>
              <a:t>19</a:t>
            </a:fld>
            <a:endParaRPr lang="en-US"/>
          </a:p>
        </p:txBody>
      </p:sp>
      <p:sp>
        <p:nvSpPr>
          <p:cNvPr id="208898" name="Rectangle 2"/>
          <p:cNvSpPr>
            <a:spLocks noGrp="1" noRot="1" noChangeAspect="1" noChangeArrowheads="1" noTextEdit="1"/>
          </p:cNvSpPr>
          <p:nvPr>
            <p:ph type="sldImg"/>
          </p:nvPr>
        </p:nvSpPr>
        <p:spPr>
          <a:ln/>
        </p:spPr>
      </p:sp>
      <p:sp>
        <p:nvSpPr>
          <p:cNvPr id="20889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03D8814-D823-4159-AE19-85DC6AAC4381}" type="datetimeFigureOut">
              <a:rPr lang="en-US" smtClean="0"/>
              <a:pPr/>
              <a:t>10/31/2010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055934-539B-4CBF-AD36-0986DD39337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3D8814-D823-4159-AE19-85DC6AAC4381}" type="datetimeFigureOut">
              <a:rPr lang="en-US" smtClean="0"/>
              <a:pPr/>
              <a:t>10/31/2010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055934-539B-4CBF-AD36-0986DD39337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03D8814-D823-4159-AE19-85DC6AAC4381}" type="datetimeFigureOut">
              <a:rPr lang="en-US" smtClean="0"/>
              <a:pPr/>
              <a:t>10/31/2010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055934-539B-4CBF-AD36-0986DD39337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03D8814-D823-4159-AE19-85DC6AAC4381}" type="datetimeFigureOut">
              <a:rPr lang="en-US" smtClean="0"/>
              <a:pPr/>
              <a:t>10/31/2010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055934-539B-4CBF-AD36-0986DD39337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03D8814-D823-4159-AE19-85DC6AAC4381}" type="datetimeFigureOut">
              <a:rPr lang="en-US" smtClean="0"/>
              <a:pPr/>
              <a:t>10/31/2010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055934-539B-4CBF-AD36-0986DD39337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03D8814-D823-4159-AE19-85DC6AAC4381}" type="datetimeFigureOut">
              <a:rPr lang="en-US" smtClean="0"/>
              <a:pPr/>
              <a:t>10/31/2010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055934-539B-4CBF-AD36-0986DD39337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3D8814-D823-4159-AE19-85DC6AAC4381}" type="datetimeFigureOut">
              <a:rPr lang="en-US" smtClean="0"/>
              <a:pPr/>
              <a:t>10/31/2010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055934-539B-4CBF-AD36-0986DD39337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3D8814-D823-4159-AE19-85DC6AAC4381}" type="datetimeFigureOut">
              <a:rPr lang="en-US" smtClean="0"/>
              <a:pPr/>
              <a:t>10/31/2010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055934-539B-4CBF-AD36-0986DD39337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3D8814-D823-4159-AE19-85DC6AAC4381}" type="datetimeFigureOut">
              <a:rPr lang="en-US" smtClean="0"/>
              <a:pPr/>
              <a:t>10/31/2010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055934-539B-4CBF-AD36-0986DD39337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3D8814-D823-4159-AE19-85DC6AAC4381}" type="datetimeFigureOut">
              <a:rPr lang="en-US" smtClean="0"/>
              <a:pPr/>
              <a:t>10/31/2010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055934-539B-4CBF-AD36-0986DD39337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3D8814-D823-4159-AE19-85DC6AAC4381}" type="datetimeFigureOut">
              <a:rPr lang="en-US" smtClean="0"/>
              <a:pPr/>
              <a:t>10/31/2010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055934-539B-4CBF-AD36-0986DD393370}"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77863" y="4572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05000"/>
            <a:ext cx="38100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05000"/>
            <a:ext cx="38100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05000"/>
            <a:ext cx="38100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05000"/>
            <a:ext cx="38100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3513" y="457200"/>
            <a:ext cx="1944687" cy="5943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77863" y="457200"/>
            <a:ext cx="5683250" cy="5943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77863" y="4572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05000"/>
            <a:ext cx="38100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05000"/>
            <a:ext cx="38100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05000"/>
            <a:ext cx="38100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05000"/>
            <a:ext cx="38100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3513" y="457200"/>
            <a:ext cx="1944687" cy="5943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77863" y="457200"/>
            <a:ext cx="5683250" cy="5943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77863" y="4572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05000"/>
            <a:ext cx="38100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05000"/>
            <a:ext cx="38100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3D8814-D823-4159-AE19-85DC6AAC4381}" type="datetimeFigureOut">
              <a:rPr lang="en-US" smtClean="0"/>
              <a:pPr/>
              <a:t>10/31/2010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055934-539B-4CBF-AD36-0986DD39337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3"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77863" y="4572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05000"/>
            <a:ext cx="7772400" cy="4495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rtl="0" fontAlgn="base">
        <a:spcBef>
          <a:spcPct val="0"/>
        </a:spcBef>
        <a:spcAft>
          <a:spcPct val="0"/>
        </a:spcAft>
        <a:defRPr sz="3200">
          <a:solidFill>
            <a:schemeClr val="tx2"/>
          </a:solidFill>
          <a:latin typeface="+mj-lt"/>
          <a:ea typeface="+mj-ea"/>
          <a:cs typeface="+mj-cs"/>
        </a:defRPr>
      </a:lvl1pPr>
      <a:lvl2pPr algn="ctr" rtl="0" fontAlgn="base">
        <a:spcBef>
          <a:spcPct val="0"/>
        </a:spcBef>
        <a:spcAft>
          <a:spcPct val="0"/>
        </a:spcAft>
        <a:defRPr sz="3200">
          <a:solidFill>
            <a:schemeClr val="tx2"/>
          </a:solidFill>
          <a:latin typeface="Verdana" pitchFamily="34" charset="0"/>
        </a:defRPr>
      </a:lvl2pPr>
      <a:lvl3pPr algn="ctr" rtl="0" fontAlgn="base">
        <a:spcBef>
          <a:spcPct val="0"/>
        </a:spcBef>
        <a:spcAft>
          <a:spcPct val="0"/>
        </a:spcAft>
        <a:defRPr sz="3200">
          <a:solidFill>
            <a:schemeClr val="tx2"/>
          </a:solidFill>
          <a:latin typeface="Verdana" pitchFamily="34" charset="0"/>
        </a:defRPr>
      </a:lvl3pPr>
      <a:lvl4pPr algn="ctr" rtl="0" fontAlgn="base">
        <a:spcBef>
          <a:spcPct val="0"/>
        </a:spcBef>
        <a:spcAft>
          <a:spcPct val="0"/>
        </a:spcAft>
        <a:defRPr sz="3200">
          <a:solidFill>
            <a:schemeClr val="tx2"/>
          </a:solidFill>
          <a:latin typeface="Verdana" pitchFamily="34" charset="0"/>
        </a:defRPr>
      </a:lvl4pPr>
      <a:lvl5pPr algn="ctr" rtl="0" fontAlgn="base">
        <a:spcBef>
          <a:spcPct val="0"/>
        </a:spcBef>
        <a:spcAft>
          <a:spcPct val="0"/>
        </a:spcAft>
        <a:defRPr sz="3200">
          <a:solidFill>
            <a:schemeClr val="tx2"/>
          </a:solidFill>
          <a:latin typeface="Verdana" pitchFamily="34" charset="0"/>
        </a:defRPr>
      </a:lvl5pPr>
      <a:lvl6pPr marL="457200" algn="ctr" rtl="0" fontAlgn="base">
        <a:spcBef>
          <a:spcPct val="0"/>
        </a:spcBef>
        <a:spcAft>
          <a:spcPct val="0"/>
        </a:spcAft>
        <a:defRPr sz="3200">
          <a:solidFill>
            <a:schemeClr val="tx2"/>
          </a:solidFill>
          <a:latin typeface="Verdana" pitchFamily="34" charset="0"/>
        </a:defRPr>
      </a:lvl6pPr>
      <a:lvl7pPr marL="914400" algn="ctr" rtl="0" fontAlgn="base">
        <a:spcBef>
          <a:spcPct val="0"/>
        </a:spcBef>
        <a:spcAft>
          <a:spcPct val="0"/>
        </a:spcAft>
        <a:defRPr sz="3200">
          <a:solidFill>
            <a:schemeClr val="tx2"/>
          </a:solidFill>
          <a:latin typeface="Verdana" pitchFamily="34" charset="0"/>
        </a:defRPr>
      </a:lvl7pPr>
      <a:lvl8pPr marL="1371600" algn="ctr" rtl="0" fontAlgn="base">
        <a:spcBef>
          <a:spcPct val="0"/>
        </a:spcBef>
        <a:spcAft>
          <a:spcPct val="0"/>
        </a:spcAft>
        <a:defRPr sz="3200">
          <a:solidFill>
            <a:schemeClr val="tx2"/>
          </a:solidFill>
          <a:latin typeface="Verdana" pitchFamily="34" charset="0"/>
        </a:defRPr>
      </a:lvl8pPr>
      <a:lvl9pPr marL="1828800" algn="ctr" rtl="0" fontAlgn="base">
        <a:spcBef>
          <a:spcPct val="0"/>
        </a:spcBef>
        <a:spcAft>
          <a:spcPct val="0"/>
        </a:spcAft>
        <a:defRPr sz="3200">
          <a:solidFill>
            <a:schemeClr val="tx2"/>
          </a:solidFill>
          <a:latin typeface="Verdana" pitchFamily="34" charset="0"/>
        </a:defRPr>
      </a:lvl9pPr>
    </p:titleStyle>
    <p:bodyStyle>
      <a:lvl1pPr marL="342900" indent="-342900" algn="l" rtl="0" fontAlgn="base">
        <a:spcBef>
          <a:spcPct val="20000"/>
        </a:spcBef>
        <a:spcAft>
          <a:spcPct val="0"/>
        </a:spcAft>
        <a:buChar char="•"/>
        <a:defRPr sz="24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sz="1600">
          <a:solidFill>
            <a:schemeClr val="tx1"/>
          </a:solidFill>
          <a:latin typeface="+mn-lt"/>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77863" y="4572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05000"/>
            <a:ext cx="7772400" cy="4495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ctr" rtl="0" fontAlgn="base">
        <a:spcBef>
          <a:spcPct val="0"/>
        </a:spcBef>
        <a:spcAft>
          <a:spcPct val="0"/>
        </a:spcAft>
        <a:defRPr sz="3200">
          <a:solidFill>
            <a:schemeClr val="tx2"/>
          </a:solidFill>
          <a:latin typeface="+mj-lt"/>
          <a:ea typeface="+mj-ea"/>
          <a:cs typeface="+mj-cs"/>
        </a:defRPr>
      </a:lvl1pPr>
      <a:lvl2pPr algn="ctr" rtl="0" fontAlgn="base">
        <a:spcBef>
          <a:spcPct val="0"/>
        </a:spcBef>
        <a:spcAft>
          <a:spcPct val="0"/>
        </a:spcAft>
        <a:defRPr sz="3200">
          <a:solidFill>
            <a:schemeClr val="tx2"/>
          </a:solidFill>
          <a:latin typeface="Verdana" pitchFamily="34" charset="0"/>
        </a:defRPr>
      </a:lvl2pPr>
      <a:lvl3pPr algn="ctr" rtl="0" fontAlgn="base">
        <a:spcBef>
          <a:spcPct val="0"/>
        </a:spcBef>
        <a:spcAft>
          <a:spcPct val="0"/>
        </a:spcAft>
        <a:defRPr sz="3200">
          <a:solidFill>
            <a:schemeClr val="tx2"/>
          </a:solidFill>
          <a:latin typeface="Verdana" pitchFamily="34" charset="0"/>
        </a:defRPr>
      </a:lvl3pPr>
      <a:lvl4pPr algn="ctr" rtl="0" fontAlgn="base">
        <a:spcBef>
          <a:spcPct val="0"/>
        </a:spcBef>
        <a:spcAft>
          <a:spcPct val="0"/>
        </a:spcAft>
        <a:defRPr sz="3200">
          <a:solidFill>
            <a:schemeClr val="tx2"/>
          </a:solidFill>
          <a:latin typeface="Verdana" pitchFamily="34" charset="0"/>
        </a:defRPr>
      </a:lvl4pPr>
      <a:lvl5pPr algn="ctr" rtl="0" fontAlgn="base">
        <a:spcBef>
          <a:spcPct val="0"/>
        </a:spcBef>
        <a:spcAft>
          <a:spcPct val="0"/>
        </a:spcAft>
        <a:defRPr sz="3200">
          <a:solidFill>
            <a:schemeClr val="tx2"/>
          </a:solidFill>
          <a:latin typeface="Verdana" pitchFamily="34" charset="0"/>
        </a:defRPr>
      </a:lvl5pPr>
      <a:lvl6pPr marL="457200" algn="ctr" rtl="0" fontAlgn="base">
        <a:spcBef>
          <a:spcPct val="0"/>
        </a:spcBef>
        <a:spcAft>
          <a:spcPct val="0"/>
        </a:spcAft>
        <a:defRPr sz="3200">
          <a:solidFill>
            <a:schemeClr val="tx2"/>
          </a:solidFill>
          <a:latin typeface="Verdana" pitchFamily="34" charset="0"/>
        </a:defRPr>
      </a:lvl6pPr>
      <a:lvl7pPr marL="914400" algn="ctr" rtl="0" fontAlgn="base">
        <a:spcBef>
          <a:spcPct val="0"/>
        </a:spcBef>
        <a:spcAft>
          <a:spcPct val="0"/>
        </a:spcAft>
        <a:defRPr sz="3200">
          <a:solidFill>
            <a:schemeClr val="tx2"/>
          </a:solidFill>
          <a:latin typeface="Verdana" pitchFamily="34" charset="0"/>
        </a:defRPr>
      </a:lvl7pPr>
      <a:lvl8pPr marL="1371600" algn="ctr" rtl="0" fontAlgn="base">
        <a:spcBef>
          <a:spcPct val="0"/>
        </a:spcBef>
        <a:spcAft>
          <a:spcPct val="0"/>
        </a:spcAft>
        <a:defRPr sz="3200">
          <a:solidFill>
            <a:schemeClr val="tx2"/>
          </a:solidFill>
          <a:latin typeface="Verdana" pitchFamily="34" charset="0"/>
        </a:defRPr>
      </a:lvl8pPr>
      <a:lvl9pPr marL="1828800" algn="ctr" rtl="0" fontAlgn="base">
        <a:spcBef>
          <a:spcPct val="0"/>
        </a:spcBef>
        <a:spcAft>
          <a:spcPct val="0"/>
        </a:spcAft>
        <a:defRPr sz="3200">
          <a:solidFill>
            <a:schemeClr val="tx2"/>
          </a:solidFill>
          <a:latin typeface="Verdana" pitchFamily="34" charset="0"/>
        </a:defRPr>
      </a:lvl9pPr>
    </p:titleStyle>
    <p:bodyStyle>
      <a:lvl1pPr marL="342900" indent="-342900" algn="l" rtl="0" fontAlgn="base">
        <a:spcBef>
          <a:spcPct val="20000"/>
        </a:spcBef>
        <a:spcAft>
          <a:spcPct val="0"/>
        </a:spcAft>
        <a:buChar char="•"/>
        <a:defRPr sz="24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sz="1600">
          <a:solidFill>
            <a:schemeClr val="tx1"/>
          </a:solidFill>
          <a:latin typeface="+mn-lt"/>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4" Type="http://schemas.openxmlformats.org/officeDocument/2006/relationships/image" Target="../media/image5.gi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1.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1.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1.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1.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1.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 Id="rId6" Type="http://schemas.openxmlformats.org/officeDocument/2006/relationships/image" Target="../media/image13.wmf"/><Relationship Id="rId5" Type="http://schemas.openxmlformats.org/officeDocument/2006/relationships/image" Target="../media/image12.png"/><Relationship Id="rId4" Type="http://schemas.openxmlformats.org/officeDocument/2006/relationships/image" Target="../media/image11.jpeg"/></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0.jpeg"/><Relationship Id="rId1" Type="http://schemas.openxmlformats.org/officeDocument/2006/relationships/slideLayout" Target="../slideLayouts/slideLayout4.xml"/><Relationship Id="rId5" Type="http://schemas.openxmlformats.org/officeDocument/2006/relationships/image" Target="../media/image11.jpeg"/><Relationship Id="rId4" Type="http://schemas.openxmlformats.org/officeDocument/2006/relationships/image" Target="../media/image15.jpeg"/></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8.xml"/><Relationship Id="rId6" Type="http://schemas.openxmlformats.org/officeDocument/2006/relationships/image" Target="../media/image25.wmf"/><Relationship Id="rId5" Type="http://schemas.openxmlformats.org/officeDocument/2006/relationships/image" Target="../media/image24.png"/><Relationship Id="rId4" Type="http://schemas.openxmlformats.org/officeDocument/2006/relationships/image" Target="../media/image23.png"/></Relationships>
</file>

<file path=ppt/slides/_rels/slide33.x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image" Target="../media/image26.tiff"/><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2" Type="http://schemas.openxmlformats.org/officeDocument/2006/relationships/image" Target="../media/image27.tiff"/><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2" Type="http://schemas.openxmlformats.org/officeDocument/2006/relationships/image" Target="../media/image26.tiff"/><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31.png"/><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9.xml"/></Relationships>
</file>

<file path=ppt/slides/_rels/slide4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3.png"/><Relationship Id="rId1" Type="http://schemas.openxmlformats.org/officeDocument/2006/relationships/slideLayout" Target="../slideLayouts/slideLayout19.xml"/></Relationships>
</file>

<file path=ppt/slides/_rels/slide5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Emergence of Semantic Structure from Experience </a:t>
            </a:r>
            <a:br>
              <a:rPr lang="en-US" dirty="0" smtClean="0"/>
            </a:br>
            <a:endParaRPr lang="en-US" dirty="0"/>
          </a:p>
        </p:txBody>
      </p:sp>
      <p:sp>
        <p:nvSpPr>
          <p:cNvPr id="3" name="Subtitle 2"/>
          <p:cNvSpPr>
            <a:spLocks noGrp="1"/>
          </p:cNvSpPr>
          <p:nvPr>
            <p:ph type="subTitle" idx="1"/>
          </p:nvPr>
        </p:nvSpPr>
        <p:spPr/>
        <p:txBody>
          <a:bodyPr/>
          <a:lstStyle/>
          <a:p>
            <a:r>
              <a:rPr lang="en-US" dirty="0" smtClean="0"/>
              <a:t>Jay McClelland</a:t>
            </a:r>
          </a:p>
          <a:p>
            <a:r>
              <a:rPr lang="en-US" dirty="0" smtClean="0">
                <a:solidFill>
                  <a:srgbClr val="C00000"/>
                </a:solidFill>
              </a:rPr>
              <a:t>Stanford University</a:t>
            </a:r>
            <a:endParaRPr lang="en-US" dirty="0">
              <a:solidFill>
                <a:srgbClr val="C0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5448" y="457200"/>
            <a:ext cx="7772400" cy="940777"/>
          </a:xfrm>
        </p:spPr>
        <p:txBody>
          <a:bodyPr/>
          <a:lstStyle/>
          <a:p>
            <a:r>
              <a:rPr lang="en-US" dirty="0" smtClean="0"/>
              <a:t>The Nature of </a:t>
            </a:r>
            <a:r>
              <a:rPr lang="en-US" dirty="0" smtClean="0"/>
              <a:t>Cognition</a:t>
            </a:r>
            <a:r>
              <a:rPr lang="en-US" dirty="0" smtClean="0"/>
              <a:t>: </a:t>
            </a:r>
            <a:br>
              <a:rPr lang="en-US" dirty="0" smtClean="0"/>
            </a:br>
            <a:r>
              <a:rPr lang="en-US" dirty="0" smtClean="0"/>
              <a:t>One Perspective</a:t>
            </a:r>
            <a:endParaRPr lang="en-US" dirty="0"/>
          </a:p>
        </p:txBody>
      </p:sp>
      <p:sp>
        <p:nvSpPr>
          <p:cNvPr id="3" name="Content Placeholder 2"/>
          <p:cNvSpPr>
            <a:spLocks noGrp="1"/>
          </p:cNvSpPr>
          <p:nvPr>
            <p:ph idx="1"/>
          </p:nvPr>
        </p:nvSpPr>
        <p:spPr>
          <a:xfrm>
            <a:off x="589085" y="1509347"/>
            <a:ext cx="7772400" cy="4495800"/>
          </a:xfrm>
        </p:spPr>
        <p:txBody>
          <a:bodyPr>
            <a:normAutofit fontScale="92500" lnSpcReduction="10000"/>
          </a:bodyPr>
          <a:lstStyle/>
          <a:p>
            <a:r>
              <a:rPr lang="en-US" dirty="0" smtClean="0"/>
              <a:t>Many view human cognition as inherently</a:t>
            </a:r>
          </a:p>
          <a:p>
            <a:pPr lvl="1"/>
            <a:r>
              <a:rPr lang="en-US" dirty="0" smtClean="0"/>
              <a:t>Structured</a:t>
            </a:r>
          </a:p>
          <a:p>
            <a:pPr lvl="1"/>
            <a:r>
              <a:rPr lang="en-US" dirty="0" smtClean="0"/>
              <a:t>Systematic</a:t>
            </a:r>
          </a:p>
          <a:p>
            <a:pPr lvl="1"/>
            <a:r>
              <a:rPr lang="en-US" dirty="0" smtClean="0"/>
              <a:t>Rule-governed</a:t>
            </a:r>
          </a:p>
          <a:p>
            <a:pPr lvl="1"/>
            <a:endParaRPr lang="en-US" dirty="0" smtClean="0"/>
          </a:p>
          <a:p>
            <a:r>
              <a:rPr lang="en-US" dirty="0" smtClean="0"/>
              <a:t>Models based on these ideas can be constructed that succeed far beyond human abilities in domains like mathematics and logic.</a:t>
            </a:r>
          </a:p>
          <a:p>
            <a:endParaRPr lang="en-US" dirty="0" smtClean="0"/>
          </a:p>
          <a:p>
            <a:r>
              <a:rPr lang="en-US" dirty="0" smtClean="0"/>
              <a:t>But are the good models of the way people function, in natural cognitive tasks, or even in domains with complex formal structure?</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Alternative</a:t>
            </a:r>
            <a:endParaRPr lang="en-US" dirty="0"/>
          </a:p>
        </p:txBody>
      </p:sp>
      <p:sp>
        <p:nvSpPr>
          <p:cNvPr id="3" name="Content Placeholder 2"/>
          <p:cNvSpPr>
            <a:spLocks noGrp="1"/>
          </p:cNvSpPr>
          <p:nvPr>
            <p:ph idx="1"/>
          </p:nvPr>
        </p:nvSpPr>
        <p:spPr>
          <a:xfrm>
            <a:off x="685800" y="1606061"/>
            <a:ext cx="7772400" cy="4495800"/>
          </a:xfrm>
        </p:spPr>
        <p:txBody>
          <a:bodyPr>
            <a:normAutofit fontScale="92500"/>
          </a:bodyPr>
          <a:lstStyle/>
          <a:p>
            <a:r>
              <a:rPr lang="en-US" dirty="0" smtClean="0"/>
              <a:t>I</a:t>
            </a:r>
            <a:r>
              <a:rPr lang="en-US" dirty="0" smtClean="0"/>
              <a:t> </a:t>
            </a:r>
            <a:r>
              <a:rPr lang="en-US" dirty="0" smtClean="0"/>
              <a:t>argue instead that cognition (and the domains to which cognition is applied) is inherently</a:t>
            </a:r>
          </a:p>
          <a:p>
            <a:pPr lvl="1"/>
            <a:r>
              <a:rPr lang="en-US" dirty="0" smtClean="0"/>
              <a:t>Quasi-regular</a:t>
            </a:r>
          </a:p>
          <a:p>
            <a:pPr lvl="1"/>
            <a:r>
              <a:rPr lang="en-US" dirty="0" smtClean="0"/>
              <a:t>Semi-systematic</a:t>
            </a:r>
          </a:p>
          <a:p>
            <a:pPr lvl="1"/>
            <a:r>
              <a:rPr lang="en-US" dirty="0" smtClean="0"/>
              <a:t>Context sensitive</a:t>
            </a:r>
          </a:p>
          <a:p>
            <a:r>
              <a:rPr lang="en-US" dirty="0" smtClean="0"/>
              <a:t>On this view, highly structured models </a:t>
            </a:r>
          </a:p>
          <a:p>
            <a:pPr lvl="1"/>
            <a:r>
              <a:rPr lang="en-US" dirty="0" smtClean="0"/>
              <a:t>Are </a:t>
            </a:r>
            <a:r>
              <a:rPr lang="en-US" dirty="0" err="1" smtClean="0"/>
              <a:t>Procrustian</a:t>
            </a:r>
            <a:r>
              <a:rPr lang="en-US" dirty="0" smtClean="0"/>
              <a:t> beds into which natural cognition fits uncomfortably</a:t>
            </a:r>
          </a:p>
          <a:p>
            <a:pPr lvl="1"/>
            <a:r>
              <a:rPr lang="en-US" dirty="0" smtClean="0"/>
              <a:t>Won’t capture human cognitive abilities as well as models that allow a more graded and context sensitive conception of structure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Emergent vs. Stipulated Structure</a:t>
            </a:r>
            <a:endParaRPr lang="en-US" dirty="0"/>
          </a:p>
        </p:txBody>
      </p:sp>
      <p:pic>
        <p:nvPicPr>
          <p:cNvPr id="1026" name="Picture 2"/>
          <p:cNvPicPr>
            <a:picLocks noChangeAspect="1" noChangeArrowheads="1"/>
          </p:cNvPicPr>
          <p:nvPr/>
        </p:nvPicPr>
        <p:blipFill>
          <a:blip r:embed="rId2" cstate="print"/>
          <a:srcRect l="25037" t="38898" r="25037" b="11669"/>
          <a:stretch>
            <a:fillRect/>
          </a:stretch>
        </p:blipFill>
        <p:spPr bwMode="auto">
          <a:xfrm>
            <a:off x="5134708" y="1891351"/>
            <a:ext cx="3274735" cy="2981434"/>
          </a:xfrm>
          <a:prstGeom prst="rect">
            <a:avLst/>
          </a:prstGeom>
          <a:noFill/>
          <a:ln w="9525">
            <a:noFill/>
            <a:miter lim="800000"/>
            <a:headEnd/>
            <a:tailEnd/>
          </a:ln>
        </p:spPr>
      </p:pic>
      <p:pic>
        <p:nvPicPr>
          <p:cNvPr id="1027" name="Picture 3" descr="C:\Users\jlmcc.WIN\Desktop\500px-Rocque's_Map_of_London_1741-5.jpg"/>
          <p:cNvPicPr>
            <a:picLocks noChangeAspect="1" noChangeArrowheads="1"/>
          </p:cNvPicPr>
          <p:nvPr/>
        </p:nvPicPr>
        <p:blipFill>
          <a:blip r:embed="rId3" cstate="print"/>
          <a:srcRect l="24000" t="4464" r="24000" b="35714"/>
          <a:stretch>
            <a:fillRect/>
          </a:stretch>
        </p:blipFill>
        <p:spPr bwMode="auto">
          <a:xfrm>
            <a:off x="452092" y="1953855"/>
            <a:ext cx="3781413" cy="2922866"/>
          </a:xfrm>
          <a:prstGeom prst="rect">
            <a:avLst/>
          </a:prstGeom>
          <a:noFill/>
        </p:spPr>
      </p:pic>
      <p:sp>
        <p:nvSpPr>
          <p:cNvPr id="5" name="TextBox 4"/>
          <p:cNvSpPr txBox="1"/>
          <p:nvPr/>
        </p:nvSpPr>
        <p:spPr>
          <a:xfrm>
            <a:off x="1468315" y="5292970"/>
            <a:ext cx="1499128" cy="369332"/>
          </a:xfrm>
          <a:prstGeom prst="rect">
            <a:avLst/>
          </a:prstGeom>
          <a:noFill/>
        </p:spPr>
        <p:txBody>
          <a:bodyPr wrap="none" rtlCol="0">
            <a:spAutoFit/>
          </a:bodyPr>
          <a:lstStyle/>
          <a:p>
            <a:r>
              <a:rPr lang="en-US" dirty="0" smtClean="0"/>
              <a:t>Old London</a:t>
            </a:r>
            <a:endParaRPr lang="en-US" dirty="0"/>
          </a:p>
        </p:txBody>
      </p:sp>
      <p:sp>
        <p:nvSpPr>
          <p:cNvPr id="6" name="TextBox 5"/>
          <p:cNvSpPr txBox="1"/>
          <p:nvPr/>
        </p:nvSpPr>
        <p:spPr>
          <a:xfrm>
            <a:off x="5539154" y="5231422"/>
            <a:ext cx="2462534" cy="369332"/>
          </a:xfrm>
          <a:prstGeom prst="rect">
            <a:avLst/>
          </a:prstGeom>
          <a:noFill/>
        </p:spPr>
        <p:txBody>
          <a:bodyPr wrap="none" rtlCol="0">
            <a:spAutoFit/>
          </a:bodyPr>
          <a:lstStyle/>
          <a:p>
            <a:r>
              <a:rPr lang="en-US" dirty="0" smtClean="0"/>
              <a:t>Midtown Manhattan</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does structure come from?</a:t>
            </a:r>
            <a:endParaRPr lang="en-US" dirty="0"/>
          </a:p>
        </p:txBody>
      </p:sp>
      <p:sp>
        <p:nvSpPr>
          <p:cNvPr id="3" name="Content Placeholder 2"/>
          <p:cNvSpPr>
            <a:spLocks noGrp="1"/>
          </p:cNvSpPr>
          <p:nvPr>
            <p:ph idx="1"/>
          </p:nvPr>
        </p:nvSpPr>
        <p:spPr/>
        <p:txBody>
          <a:bodyPr/>
          <a:lstStyle/>
          <a:p>
            <a:r>
              <a:rPr lang="en-US" dirty="0" smtClean="0"/>
              <a:t>It’s built in</a:t>
            </a:r>
          </a:p>
          <a:p>
            <a:endParaRPr lang="en-US" dirty="0" smtClean="0"/>
          </a:p>
          <a:p>
            <a:r>
              <a:rPr lang="en-US" dirty="0" smtClean="0"/>
              <a:t>It’s learned from experience</a:t>
            </a:r>
          </a:p>
          <a:p>
            <a:endParaRPr lang="en-US" dirty="0" smtClean="0"/>
          </a:p>
          <a:p>
            <a:r>
              <a:rPr lang="en-US" dirty="0" smtClean="0"/>
              <a:t>There are constraints built in that shape what’s learned</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is the nature of the constraints?</a:t>
            </a:r>
            <a:endParaRPr lang="en-US" dirty="0"/>
          </a:p>
        </p:txBody>
      </p:sp>
      <p:sp>
        <p:nvSpPr>
          <p:cNvPr id="3" name="Content Placeholder 2"/>
          <p:cNvSpPr>
            <a:spLocks noGrp="1"/>
          </p:cNvSpPr>
          <p:nvPr>
            <p:ph idx="1"/>
          </p:nvPr>
        </p:nvSpPr>
        <p:spPr/>
        <p:txBody>
          <a:bodyPr>
            <a:normAutofit lnSpcReduction="10000"/>
          </a:bodyPr>
          <a:lstStyle/>
          <a:p>
            <a:r>
              <a:rPr lang="en-US" dirty="0" smtClean="0"/>
              <a:t>Do they specify types of structural forms?</a:t>
            </a:r>
          </a:p>
          <a:p>
            <a:pPr lvl="1"/>
            <a:r>
              <a:rPr lang="en-US" dirty="0" smtClean="0"/>
              <a:t>Kemp &amp; </a:t>
            </a:r>
            <a:r>
              <a:rPr lang="en-US" dirty="0" err="1" smtClean="0"/>
              <a:t>Tenenbaum’s</a:t>
            </a:r>
            <a:r>
              <a:rPr lang="en-US" dirty="0" smtClean="0"/>
              <a:t> Structured Statistical Models</a:t>
            </a:r>
            <a:endParaRPr lang="en-US" dirty="0" smtClean="0"/>
          </a:p>
          <a:p>
            <a:r>
              <a:rPr lang="en-US" dirty="0" smtClean="0"/>
              <a:t>Or are they more generic?</a:t>
            </a:r>
          </a:p>
          <a:p>
            <a:pPr lvl="1"/>
            <a:r>
              <a:rPr lang="en-US" dirty="0" smtClean="0"/>
              <a:t>Most </a:t>
            </a:r>
            <a:r>
              <a:rPr lang="en-US" dirty="0" smtClean="0"/>
              <a:t>work in the PDP framework</a:t>
            </a:r>
          </a:p>
          <a:p>
            <a:r>
              <a:rPr lang="en-US" dirty="0" smtClean="0"/>
              <a:t>Are they constraints on the process and mechanism? Or on the space of possible outcomes?</a:t>
            </a:r>
          </a:p>
          <a:p>
            <a:pPr lvl="1"/>
            <a:r>
              <a:rPr lang="en-US" dirty="0" smtClean="0"/>
              <a:t>We tend to favor the former perspective. </a:t>
            </a:r>
            <a:endParaRPr lang="en-US"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normAutofit fontScale="92500"/>
          </a:bodyPr>
          <a:lstStyle/>
          <a:p>
            <a:r>
              <a:rPr lang="en-US" dirty="0" smtClean="0"/>
              <a:t>The </a:t>
            </a:r>
            <a:r>
              <a:rPr lang="en-US" dirty="0" err="1" smtClean="0"/>
              <a:t>Rumelhart</a:t>
            </a:r>
            <a:r>
              <a:rPr lang="en-US" dirty="0" smtClean="0"/>
              <a:t> model of semantic cognition, and how it relates to probabilistic models of semantic cognition.</a:t>
            </a:r>
          </a:p>
          <a:p>
            <a:r>
              <a:rPr lang="en-US" dirty="0" smtClean="0"/>
              <a:t>Some claims it instantiates about the nature of semantic cognition that distinguish it from K&amp;T</a:t>
            </a:r>
          </a:p>
          <a:p>
            <a:pPr lvl="1"/>
            <a:r>
              <a:rPr lang="en-US" dirty="0" smtClean="0"/>
              <a:t>Data supporting these claims, and challenging K&amp;T</a:t>
            </a:r>
          </a:p>
          <a:p>
            <a:r>
              <a:rPr lang="en-US" dirty="0" smtClean="0"/>
              <a:t>A new direction: </a:t>
            </a:r>
          </a:p>
          <a:p>
            <a:pPr lvl="1"/>
            <a:r>
              <a:rPr lang="en-US" dirty="0" smtClean="0"/>
              <a:t>Conceptual grounding (in collaboration with Paul </a:t>
            </a:r>
            <a:r>
              <a:rPr lang="en-US" dirty="0" err="1" smtClean="0"/>
              <a:t>Thibodeau</a:t>
            </a:r>
            <a:r>
              <a:rPr lang="en-US" dirty="0" smtClean="0"/>
              <a:t> and the </a:t>
            </a:r>
            <a:r>
              <a:rPr lang="en-US" dirty="0" err="1" smtClean="0"/>
              <a:t>Boroditsky</a:t>
            </a:r>
            <a:r>
              <a:rPr lang="en-US" dirty="0" smtClean="0"/>
              <a:t> lab).</a:t>
            </a:r>
            <a:endParaRPr lang="en-US"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0954" y="905607"/>
            <a:ext cx="2790092" cy="1143000"/>
          </a:xfrm>
        </p:spPr>
        <p:txBody>
          <a:bodyPr>
            <a:normAutofit/>
          </a:bodyPr>
          <a:lstStyle/>
          <a:p>
            <a:r>
              <a:rPr lang="en-US" sz="3200" dirty="0" smtClean="0"/>
              <a:t>The </a:t>
            </a:r>
            <a:r>
              <a:rPr lang="en-US" sz="3200" dirty="0" err="1" smtClean="0"/>
              <a:t>Rumelhart</a:t>
            </a:r>
            <a:r>
              <a:rPr lang="en-US" sz="3200" dirty="0" smtClean="0"/>
              <a:t> Model</a:t>
            </a:r>
            <a:endParaRPr lang="en-US" sz="3200" dirty="0"/>
          </a:p>
        </p:txBody>
      </p:sp>
      <p:pic>
        <p:nvPicPr>
          <p:cNvPr id="6" name="Picture 2" descr="rtmodel"/>
          <p:cNvPicPr>
            <a:picLocks noChangeAspect="1" noChangeArrowheads="1"/>
          </p:cNvPicPr>
          <p:nvPr/>
        </p:nvPicPr>
        <p:blipFill>
          <a:blip r:embed="rId2" cstate="print"/>
          <a:srcRect t="6279" r="5345"/>
          <a:stretch>
            <a:fillRect/>
          </a:stretch>
        </p:blipFill>
        <p:spPr bwMode="auto">
          <a:xfrm>
            <a:off x="4495801" y="2362200"/>
            <a:ext cx="4648199" cy="3673309"/>
          </a:xfrm>
          <a:prstGeom prst="rect">
            <a:avLst/>
          </a:prstGeom>
          <a:noFill/>
        </p:spPr>
      </p:pic>
      <p:pic>
        <p:nvPicPr>
          <p:cNvPr id="7" name="Picture 2" descr="taxonomic_hierarchy"/>
          <p:cNvPicPr>
            <a:picLocks noChangeAspect="1" noChangeArrowheads="1"/>
          </p:cNvPicPr>
          <p:nvPr/>
        </p:nvPicPr>
        <p:blipFill>
          <a:blip r:embed="rId3" cstate="print"/>
          <a:srcRect r="6557"/>
          <a:stretch>
            <a:fillRect/>
          </a:stretch>
        </p:blipFill>
        <p:spPr bwMode="auto">
          <a:xfrm>
            <a:off x="228600" y="2133600"/>
            <a:ext cx="4226096" cy="3929063"/>
          </a:xfrm>
          <a:prstGeom prst="rect">
            <a:avLst/>
          </a:prstGeom>
          <a:noFill/>
          <a:ln w="9525">
            <a:noFill/>
            <a:miter lim="800000"/>
            <a:headEnd/>
            <a:tailEnd/>
          </a:ln>
        </p:spPr>
      </p:pic>
      <p:sp>
        <p:nvSpPr>
          <p:cNvPr id="8" name="Title 1"/>
          <p:cNvSpPr txBox="1">
            <a:spLocks/>
          </p:cNvSpPr>
          <p:nvPr/>
        </p:nvSpPr>
        <p:spPr>
          <a:xfrm>
            <a:off x="457200" y="914400"/>
            <a:ext cx="3733800" cy="1143000"/>
          </a:xfrm>
          <a:prstGeom prst="rect">
            <a:avLst/>
          </a:prstGeom>
        </p:spPr>
        <p:txBody>
          <a:bodyPr vert="horz" lIns="91440" tIns="45720" rIns="91440" bIns="45720" rtlCol="0" anchor="ct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chemeClr val="tx1"/>
                </a:solidFill>
                <a:effectLst/>
                <a:uLnTx/>
                <a:uFillTx/>
                <a:latin typeface="+mj-lt"/>
                <a:ea typeface="+mj-ea"/>
                <a:cs typeface="+mj-cs"/>
              </a:rPr>
              <a:t>The </a:t>
            </a:r>
            <a:r>
              <a:rPr kumimoji="0" lang="en-US" sz="3200" b="0" i="0" u="none" strike="noStrike" kern="1200" cap="none" spc="0" normalizeH="0" baseline="0" noProof="0" dirty="0" err="1" smtClean="0">
                <a:ln>
                  <a:noFill/>
                </a:ln>
                <a:solidFill>
                  <a:schemeClr val="tx1"/>
                </a:solidFill>
                <a:effectLst/>
                <a:uLnTx/>
                <a:uFillTx/>
                <a:latin typeface="+mj-lt"/>
                <a:ea typeface="+mj-ea"/>
                <a:cs typeface="+mj-cs"/>
              </a:rPr>
              <a:t>Quillian</a:t>
            </a:r>
            <a:r>
              <a:rPr lang="en-US" sz="3200" dirty="0" smtClean="0">
                <a:latin typeface="+mj-lt"/>
                <a:ea typeface="+mj-ea"/>
                <a:cs typeface="+mj-cs"/>
              </a:rPr>
              <a:t/>
            </a:r>
            <a:br>
              <a:rPr lang="en-US" sz="3200" dirty="0" smtClean="0">
                <a:latin typeface="+mj-lt"/>
                <a:ea typeface="+mj-ea"/>
                <a:cs typeface="+mj-cs"/>
              </a:rPr>
            </a:br>
            <a:r>
              <a:rPr kumimoji="0" lang="en-US" sz="3200" b="0" i="0" u="none" strike="noStrike" kern="1200" cap="none" spc="0" normalizeH="0" baseline="0" noProof="0" dirty="0" smtClean="0">
                <a:ln>
                  <a:noFill/>
                </a:ln>
                <a:solidFill>
                  <a:schemeClr val="tx1"/>
                </a:solidFill>
                <a:effectLst/>
                <a:uLnTx/>
                <a:uFillTx/>
                <a:latin typeface="+mj-lt"/>
                <a:ea typeface="+mj-ea"/>
                <a:cs typeface="+mj-cs"/>
              </a:rPr>
              <a:t>Model</a:t>
            </a:r>
            <a:endParaRPr kumimoji="0" lang="en-US" sz="3200" b="0" i="0" u="none" strike="noStrike" kern="1200" cap="none" spc="0" normalizeH="0" baseline="0" noProof="0" dirty="0">
              <a:ln>
                <a:noFill/>
              </a:ln>
              <a:solidFill>
                <a:schemeClr val="tx1"/>
              </a:solidFill>
              <a:effectLst/>
              <a:uLnTx/>
              <a:uFillTx/>
              <a:latin typeface="+mj-lt"/>
              <a:ea typeface="+mj-ea"/>
              <a:cs typeface="+mj-cs"/>
            </a:endParaRPr>
          </a:p>
        </p:txBody>
      </p:sp>
      <p:pic>
        <p:nvPicPr>
          <p:cNvPr id="9" name="Picture 21" descr="C:\Users\jlmcc.WIN\Desktop\CollaboratorPhotos\rumelhartportrait.gif"/>
          <p:cNvPicPr>
            <a:picLocks noChangeAspect="1" noChangeArrowheads="1"/>
          </p:cNvPicPr>
          <p:nvPr/>
        </p:nvPicPr>
        <p:blipFill>
          <a:blip r:embed="rId4" cstate="print"/>
          <a:srcRect/>
          <a:stretch>
            <a:fillRect/>
          </a:stretch>
        </p:blipFill>
        <p:spPr bwMode="auto">
          <a:xfrm>
            <a:off x="7710854" y="679939"/>
            <a:ext cx="932688" cy="12954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283676" y="2107223"/>
            <a:ext cx="6664569" cy="2523768"/>
          </a:xfrm>
          <a:prstGeom prst="rect">
            <a:avLst/>
          </a:prstGeom>
          <a:noFill/>
        </p:spPr>
        <p:txBody>
          <a:bodyPr wrap="square" rtlCol="0">
            <a:spAutoFit/>
          </a:bodyPr>
          <a:lstStyle/>
          <a:p>
            <a:pPr marL="342900" indent="-342900">
              <a:buAutoNum type="arabicPeriod"/>
            </a:pPr>
            <a:r>
              <a:rPr lang="en-US" sz="2800" dirty="0" smtClean="0"/>
              <a:t>Show how learning could capture the emergence of hierarchical structure </a:t>
            </a:r>
          </a:p>
          <a:p>
            <a:pPr marL="342900" indent="-342900">
              <a:buAutoNum type="arabicPeriod"/>
            </a:pPr>
            <a:endParaRPr lang="en-US" sz="2800" dirty="0" smtClean="0"/>
          </a:p>
          <a:p>
            <a:pPr marL="342900" indent="-342900">
              <a:buAutoNum type="arabicPeriod"/>
            </a:pPr>
            <a:r>
              <a:rPr lang="en-US" sz="2800" dirty="0" smtClean="0"/>
              <a:t>Show how the model could make inferences as in the </a:t>
            </a:r>
            <a:r>
              <a:rPr lang="en-US" sz="2800" dirty="0" err="1" smtClean="0"/>
              <a:t>Quillian</a:t>
            </a:r>
            <a:r>
              <a:rPr lang="en-US" sz="2800" dirty="0" smtClean="0"/>
              <a:t> model</a:t>
            </a:r>
          </a:p>
          <a:p>
            <a:pPr marL="342900" indent="-342900">
              <a:buAutoNum type="arabicPeriod"/>
            </a:pPr>
            <a:endParaRPr lang="en-US" dirty="0"/>
          </a:p>
        </p:txBody>
      </p:sp>
      <p:sp>
        <p:nvSpPr>
          <p:cNvPr id="7" name="Title 6"/>
          <p:cNvSpPr>
            <a:spLocks noGrp="1"/>
          </p:cNvSpPr>
          <p:nvPr>
            <p:ph type="title"/>
          </p:nvPr>
        </p:nvSpPr>
        <p:spPr/>
        <p:txBody>
          <a:bodyPr>
            <a:normAutofit/>
          </a:bodyPr>
          <a:lstStyle/>
          <a:p>
            <a:pPr lvl="0">
              <a:defRPr/>
            </a:pPr>
            <a:r>
              <a:rPr lang="en-US" dirty="0" smtClean="0"/>
              <a:t>DER’s Goals for the Model</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taxonomic_hierarchy"/>
          <p:cNvPicPr>
            <a:picLocks noChangeAspect="1" noChangeArrowheads="1"/>
          </p:cNvPicPr>
          <p:nvPr/>
        </p:nvPicPr>
        <p:blipFill>
          <a:blip r:embed="rId2" cstate="print"/>
          <a:srcRect r="6557"/>
          <a:stretch>
            <a:fillRect/>
          </a:stretch>
        </p:blipFill>
        <p:spPr bwMode="auto">
          <a:xfrm>
            <a:off x="1489075" y="0"/>
            <a:ext cx="7340600" cy="6824663"/>
          </a:xfrm>
          <a:prstGeom prst="rect">
            <a:avLst/>
          </a:prstGeom>
          <a:noFill/>
          <a:ln w="9525">
            <a:noFill/>
            <a:miter lim="800000"/>
            <a:headEnd/>
            <a:tailEnd/>
          </a:ln>
        </p:spPr>
      </p:pic>
      <p:sp>
        <p:nvSpPr>
          <p:cNvPr id="130051" name="Text Box 3"/>
          <p:cNvSpPr txBox="1">
            <a:spLocks noChangeArrowheads="1"/>
          </p:cNvSpPr>
          <p:nvPr/>
        </p:nvSpPr>
        <p:spPr bwMode="auto">
          <a:xfrm>
            <a:off x="0" y="254000"/>
            <a:ext cx="3073400" cy="457200"/>
          </a:xfrm>
          <a:prstGeom prst="rect">
            <a:avLst/>
          </a:prstGeom>
          <a:noFill/>
          <a:ln w="9525">
            <a:noFill/>
            <a:miter lim="800000"/>
            <a:headEnd/>
            <a:tailEnd/>
          </a:ln>
          <a:effectLst/>
        </p:spPr>
        <p:txBody>
          <a:bodyPr>
            <a:spAutoFit/>
          </a:bodyPr>
          <a:lstStyle/>
          <a:p>
            <a:pPr algn="ctr" fontAlgn="base">
              <a:spcBef>
                <a:spcPct val="50000"/>
              </a:spcBef>
              <a:spcAft>
                <a:spcPct val="0"/>
              </a:spcAft>
            </a:pPr>
            <a:r>
              <a:rPr lang="en-US" sz="2400" smtClean="0">
                <a:solidFill>
                  <a:srgbClr val="000000"/>
                </a:solidFill>
              </a:rPr>
              <a:t>The Training Data:</a:t>
            </a:r>
          </a:p>
        </p:txBody>
      </p:sp>
      <p:sp>
        <p:nvSpPr>
          <p:cNvPr id="130052" name="Text Box 4"/>
          <p:cNvSpPr txBox="1">
            <a:spLocks noChangeArrowheads="1"/>
          </p:cNvSpPr>
          <p:nvPr/>
        </p:nvSpPr>
        <p:spPr bwMode="auto">
          <a:xfrm>
            <a:off x="0" y="846138"/>
            <a:ext cx="3486150" cy="1465262"/>
          </a:xfrm>
          <a:prstGeom prst="rect">
            <a:avLst/>
          </a:prstGeom>
          <a:noFill/>
          <a:ln w="9525">
            <a:noFill/>
            <a:miter lim="800000"/>
            <a:headEnd/>
            <a:tailEnd/>
          </a:ln>
          <a:effectLst/>
        </p:spPr>
        <p:txBody>
          <a:bodyPr wrap="none">
            <a:spAutoFit/>
          </a:bodyPr>
          <a:lstStyle/>
          <a:p>
            <a:pPr fontAlgn="base">
              <a:spcBef>
                <a:spcPct val="0"/>
              </a:spcBef>
              <a:spcAft>
                <a:spcPct val="0"/>
              </a:spcAft>
            </a:pPr>
            <a:r>
              <a:rPr lang="en-US" smtClean="0">
                <a:solidFill>
                  <a:srgbClr val="000000"/>
                </a:solidFill>
              </a:rPr>
              <a:t>All propositions true of </a:t>
            </a:r>
            <a:br>
              <a:rPr lang="en-US" smtClean="0">
                <a:solidFill>
                  <a:srgbClr val="000000"/>
                </a:solidFill>
              </a:rPr>
            </a:br>
            <a:r>
              <a:rPr lang="en-US" smtClean="0">
                <a:solidFill>
                  <a:srgbClr val="000000"/>
                </a:solidFill>
              </a:rPr>
              <a:t>items at the bottom level</a:t>
            </a:r>
            <a:br>
              <a:rPr lang="en-US" smtClean="0">
                <a:solidFill>
                  <a:srgbClr val="000000"/>
                </a:solidFill>
              </a:rPr>
            </a:br>
            <a:r>
              <a:rPr lang="en-US" smtClean="0">
                <a:solidFill>
                  <a:srgbClr val="000000"/>
                </a:solidFill>
              </a:rPr>
              <a:t>of the tree, e.g.:</a:t>
            </a:r>
          </a:p>
          <a:p>
            <a:pPr fontAlgn="base">
              <a:spcBef>
                <a:spcPct val="0"/>
              </a:spcBef>
              <a:spcAft>
                <a:spcPct val="0"/>
              </a:spcAft>
            </a:pPr>
            <a:endParaRPr lang="en-US" smtClean="0">
              <a:solidFill>
                <a:srgbClr val="000000"/>
              </a:solidFill>
            </a:endParaRPr>
          </a:p>
          <a:p>
            <a:pPr fontAlgn="base">
              <a:spcBef>
                <a:spcPct val="0"/>
              </a:spcBef>
              <a:spcAft>
                <a:spcPct val="0"/>
              </a:spcAft>
            </a:pPr>
            <a:r>
              <a:rPr lang="en-US" smtClean="0">
                <a:solidFill>
                  <a:srgbClr val="0000FF"/>
                </a:solidFill>
              </a:rPr>
              <a:t>Robin can {grow, move, fly}</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rtmodel"/>
          <p:cNvPicPr>
            <a:picLocks noChangeAspect="1" noChangeArrowheads="1"/>
          </p:cNvPicPr>
          <p:nvPr/>
        </p:nvPicPr>
        <p:blipFill>
          <a:blip r:embed="rId2" cstate="print"/>
          <a:srcRect t="6279"/>
          <a:stretch>
            <a:fillRect/>
          </a:stretch>
        </p:blipFill>
        <p:spPr bwMode="auto">
          <a:xfrm>
            <a:off x="134938" y="119063"/>
            <a:ext cx="9009062" cy="6738937"/>
          </a:xfrm>
          <a:prstGeom prst="rect">
            <a:avLst/>
          </a:prstGeom>
          <a:noFill/>
        </p:spPr>
      </p:pic>
      <p:sp>
        <p:nvSpPr>
          <p:cNvPr id="119811" name="Text Box 3"/>
          <p:cNvSpPr txBox="1">
            <a:spLocks noChangeArrowheads="1"/>
          </p:cNvSpPr>
          <p:nvPr/>
        </p:nvSpPr>
        <p:spPr bwMode="auto">
          <a:xfrm>
            <a:off x="593725" y="5373688"/>
            <a:ext cx="4659313" cy="822325"/>
          </a:xfrm>
          <a:prstGeom prst="rect">
            <a:avLst/>
          </a:prstGeom>
          <a:noFill/>
          <a:ln w="9525">
            <a:noFill/>
            <a:miter lim="800000"/>
            <a:headEnd/>
            <a:tailEnd/>
          </a:ln>
          <a:effectLst/>
        </p:spPr>
        <p:txBody>
          <a:bodyPr wrap="none">
            <a:spAutoFit/>
          </a:bodyPr>
          <a:lstStyle/>
          <a:p>
            <a:pPr fontAlgn="base">
              <a:spcBef>
                <a:spcPct val="0"/>
              </a:spcBef>
              <a:spcAft>
                <a:spcPct val="0"/>
              </a:spcAft>
            </a:pPr>
            <a:r>
              <a:rPr lang="en-US" sz="2400" smtClean="0">
                <a:solidFill>
                  <a:srgbClr val="000000"/>
                </a:solidFill>
                <a:latin typeface="Arial" charset="0"/>
              </a:rPr>
              <a:t/>
            </a:r>
            <a:br>
              <a:rPr lang="en-US" sz="2400" smtClean="0">
                <a:solidFill>
                  <a:srgbClr val="000000"/>
                </a:solidFill>
                <a:latin typeface="Arial" charset="0"/>
              </a:rPr>
            </a:br>
            <a:r>
              <a:rPr lang="en-US" sz="2400" smtClean="0">
                <a:solidFill>
                  <a:srgbClr val="000000"/>
                </a:solidFill>
                <a:latin typeface="Arial" charset="0"/>
              </a:rPr>
              <a:t>Target output for ‘robin can’ input</a:t>
            </a:r>
          </a:p>
        </p:txBody>
      </p:sp>
      <p:sp>
        <p:nvSpPr>
          <p:cNvPr id="119812" name="Line 4"/>
          <p:cNvSpPr>
            <a:spLocks noChangeShapeType="1"/>
          </p:cNvSpPr>
          <p:nvPr/>
        </p:nvSpPr>
        <p:spPr bwMode="auto">
          <a:xfrm rot="11286784" flipV="1">
            <a:off x="7881938" y="2828925"/>
            <a:ext cx="609600" cy="609600"/>
          </a:xfrm>
          <a:prstGeom prst="line">
            <a:avLst/>
          </a:prstGeom>
          <a:noFill/>
          <a:ln w="38100">
            <a:solidFill>
              <a:srgbClr val="FF0000"/>
            </a:solidFill>
            <a:round/>
            <a:headEnd/>
            <a:tailEnd type="triangle" w="med" len="med"/>
          </a:ln>
          <a:effectLst/>
        </p:spPr>
        <p:txBody>
          <a:bodyPr wrap="none" anchor="ctr"/>
          <a:lstStyle/>
          <a:p>
            <a:pPr fontAlgn="base">
              <a:spcBef>
                <a:spcPct val="0"/>
              </a:spcBef>
              <a:spcAft>
                <a:spcPct val="0"/>
              </a:spcAft>
            </a:pPr>
            <a:endParaRPr lang="en-US" sz="2400" smtClean="0">
              <a:solidFill>
                <a:srgbClr val="000000"/>
              </a:solidFill>
              <a:latin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Sigmoid"/>
          <p:cNvPicPr>
            <a:picLocks noChangeAspect="1" noChangeArrowheads="1"/>
          </p:cNvPicPr>
          <p:nvPr/>
        </p:nvPicPr>
        <p:blipFill>
          <a:blip r:embed="rId2" cstate="print">
            <a:lum contrast="20000"/>
          </a:blip>
          <a:srcRect/>
          <a:stretch>
            <a:fillRect/>
          </a:stretch>
        </p:blipFill>
        <p:spPr bwMode="auto">
          <a:xfrm>
            <a:off x="2570163" y="3927475"/>
            <a:ext cx="3843337" cy="2930525"/>
          </a:xfrm>
          <a:prstGeom prst="rect">
            <a:avLst/>
          </a:prstGeom>
          <a:noFill/>
          <a:ln w="9525">
            <a:noFill/>
            <a:miter lim="800000"/>
            <a:headEnd/>
            <a:tailEnd/>
          </a:ln>
        </p:spPr>
      </p:pic>
      <p:grpSp>
        <p:nvGrpSpPr>
          <p:cNvPr id="2" name="Group 3"/>
          <p:cNvGrpSpPr>
            <a:grpSpLocks/>
          </p:cNvGrpSpPr>
          <p:nvPr/>
        </p:nvGrpSpPr>
        <p:grpSpPr bwMode="auto">
          <a:xfrm>
            <a:off x="596900" y="641350"/>
            <a:ext cx="8007350" cy="4144963"/>
            <a:chOff x="576" y="288"/>
            <a:chExt cx="5044" cy="2611"/>
          </a:xfrm>
        </p:grpSpPr>
        <p:grpSp>
          <p:nvGrpSpPr>
            <p:cNvPr id="3" name="Group 4"/>
            <p:cNvGrpSpPr>
              <a:grpSpLocks/>
            </p:cNvGrpSpPr>
            <p:nvPr/>
          </p:nvGrpSpPr>
          <p:grpSpPr bwMode="auto">
            <a:xfrm>
              <a:off x="576" y="288"/>
              <a:ext cx="2928" cy="2496"/>
              <a:chOff x="576" y="288"/>
              <a:chExt cx="2928" cy="2496"/>
            </a:xfrm>
          </p:grpSpPr>
          <p:sp>
            <p:nvSpPr>
              <p:cNvPr id="120837" name="Oval 5"/>
              <p:cNvSpPr>
                <a:spLocks noChangeArrowheads="1"/>
              </p:cNvSpPr>
              <p:nvPr/>
            </p:nvSpPr>
            <p:spPr bwMode="auto">
              <a:xfrm>
                <a:off x="2256" y="1008"/>
                <a:ext cx="1248" cy="1104"/>
              </a:xfrm>
              <a:prstGeom prst="ellipse">
                <a:avLst/>
              </a:prstGeom>
              <a:noFill/>
              <a:ln w="19050">
                <a:solidFill>
                  <a:schemeClr val="tx1"/>
                </a:solidFill>
                <a:round/>
                <a:headEnd/>
                <a:tailEnd/>
              </a:ln>
              <a:effectLst/>
            </p:spPr>
            <p:txBody>
              <a:bodyPr wrap="none" anchor="ctr"/>
              <a:lstStyle/>
              <a:p>
                <a:pPr fontAlgn="base">
                  <a:spcBef>
                    <a:spcPct val="0"/>
                  </a:spcBef>
                  <a:spcAft>
                    <a:spcPct val="0"/>
                  </a:spcAft>
                </a:pPr>
                <a:endParaRPr lang="en-US" sz="2400" smtClean="0">
                  <a:solidFill>
                    <a:srgbClr val="000000"/>
                  </a:solidFill>
                  <a:latin typeface="Times New Roman" pitchFamily="18" charset="0"/>
                </a:endParaRPr>
              </a:p>
            </p:txBody>
          </p:sp>
          <p:grpSp>
            <p:nvGrpSpPr>
              <p:cNvPr id="4" name="Group 6"/>
              <p:cNvGrpSpPr>
                <a:grpSpLocks/>
              </p:cNvGrpSpPr>
              <p:nvPr/>
            </p:nvGrpSpPr>
            <p:grpSpPr bwMode="auto">
              <a:xfrm>
                <a:off x="576" y="288"/>
                <a:ext cx="1776" cy="2496"/>
                <a:chOff x="576" y="288"/>
                <a:chExt cx="1776" cy="2496"/>
              </a:xfrm>
            </p:grpSpPr>
            <p:sp>
              <p:nvSpPr>
                <p:cNvPr id="120839" name="Oval 7"/>
                <p:cNvSpPr>
                  <a:spLocks noChangeArrowheads="1"/>
                </p:cNvSpPr>
                <p:nvPr/>
              </p:nvSpPr>
              <p:spPr bwMode="auto">
                <a:xfrm>
                  <a:off x="864" y="2208"/>
                  <a:ext cx="576" cy="576"/>
                </a:xfrm>
                <a:prstGeom prst="ellipse">
                  <a:avLst/>
                </a:prstGeom>
                <a:noFill/>
                <a:ln w="19050">
                  <a:solidFill>
                    <a:schemeClr val="tx1"/>
                  </a:solidFill>
                  <a:round/>
                  <a:headEnd/>
                  <a:tailEnd/>
                </a:ln>
                <a:effectLst/>
              </p:spPr>
              <p:txBody>
                <a:bodyPr wrap="none" anchor="ctr"/>
                <a:lstStyle/>
                <a:p>
                  <a:pPr fontAlgn="base">
                    <a:spcBef>
                      <a:spcPct val="0"/>
                    </a:spcBef>
                    <a:spcAft>
                      <a:spcPct val="0"/>
                    </a:spcAft>
                  </a:pPr>
                  <a:endParaRPr lang="en-US" sz="2400" smtClean="0">
                    <a:solidFill>
                      <a:srgbClr val="000000"/>
                    </a:solidFill>
                    <a:latin typeface="Times New Roman" pitchFamily="18" charset="0"/>
                  </a:endParaRPr>
                </a:p>
              </p:txBody>
            </p:sp>
            <p:sp>
              <p:nvSpPr>
                <p:cNvPr id="120840" name="Oval 8"/>
                <p:cNvSpPr>
                  <a:spLocks noChangeArrowheads="1"/>
                </p:cNvSpPr>
                <p:nvPr/>
              </p:nvSpPr>
              <p:spPr bwMode="auto">
                <a:xfrm>
                  <a:off x="576" y="1200"/>
                  <a:ext cx="576" cy="576"/>
                </a:xfrm>
                <a:prstGeom prst="ellipse">
                  <a:avLst/>
                </a:prstGeom>
                <a:noFill/>
                <a:ln w="19050">
                  <a:solidFill>
                    <a:schemeClr val="tx1"/>
                  </a:solidFill>
                  <a:round/>
                  <a:headEnd/>
                  <a:tailEnd/>
                </a:ln>
                <a:effectLst/>
              </p:spPr>
              <p:txBody>
                <a:bodyPr wrap="none" anchor="ctr"/>
                <a:lstStyle/>
                <a:p>
                  <a:pPr fontAlgn="base">
                    <a:spcBef>
                      <a:spcPct val="0"/>
                    </a:spcBef>
                    <a:spcAft>
                      <a:spcPct val="0"/>
                    </a:spcAft>
                  </a:pPr>
                  <a:endParaRPr lang="en-US" sz="2400" smtClean="0">
                    <a:solidFill>
                      <a:srgbClr val="000000"/>
                    </a:solidFill>
                    <a:latin typeface="Times New Roman" pitchFamily="18" charset="0"/>
                  </a:endParaRPr>
                </a:p>
              </p:txBody>
            </p:sp>
            <p:sp>
              <p:nvSpPr>
                <p:cNvPr id="120841" name="Oval 9"/>
                <p:cNvSpPr>
                  <a:spLocks noChangeArrowheads="1"/>
                </p:cNvSpPr>
                <p:nvPr/>
              </p:nvSpPr>
              <p:spPr bwMode="auto">
                <a:xfrm>
                  <a:off x="864" y="288"/>
                  <a:ext cx="576" cy="576"/>
                </a:xfrm>
                <a:prstGeom prst="ellipse">
                  <a:avLst/>
                </a:prstGeom>
                <a:noFill/>
                <a:ln w="19050">
                  <a:solidFill>
                    <a:schemeClr val="tx1"/>
                  </a:solidFill>
                  <a:round/>
                  <a:headEnd/>
                  <a:tailEnd/>
                </a:ln>
                <a:effectLst/>
              </p:spPr>
              <p:txBody>
                <a:bodyPr wrap="none" anchor="ctr"/>
                <a:lstStyle/>
                <a:p>
                  <a:pPr fontAlgn="base">
                    <a:spcBef>
                      <a:spcPct val="0"/>
                    </a:spcBef>
                    <a:spcAft>
                      <a:spcPct val="0"/>
                    </a:spcAft>
                  </a:pPr>
                  <a:endParaRPr lang="en-US" sz="2400" smtClean="0">
                    <a:solidFill>
                      <a:srgbClr val="000000"/>
                    </a:solidFill>
                    <a:latin typeface="Times New Roman" pitchFamily="18" charset="0"/>
                  </a:endParaRPr>
                </a:p>
              </p:txBody>
            </p:sp>
            <p:sp>
              <p:nvSpPr>
                <p:cNvPr id="120842" name="Line 10"/>
                <p:cNvSpPr>
                  <a:spLocks noChangeShapeType="1"/>
                </p:cNvSpPr>
                <p:nvPr/>
              </p:nvSpPr>
              <p:spPr bwMode="auto">
                <a:xfrm flipV="1">
                  <a:off x="1392" y="1872"/>
                  <a:ext cx="912" cy="480"/>
                </a:xfrm>
                <a:prstGeom prst="line">
                  <a:avLst/>
                </a:prstGeom>
                <a:noFill/>
                <a:ln w="19050">
                  <a:solidFill>
                    <a:schemeClr val="tx1"/>
                  </a:solidFill>
                  <a:round/>
                  <a:headEnd/>
                  <a:tailEnd type="triangle" w="med" len="med"/>
                </a:ln>
                <a:effectLst/>
              </p:spPr>
              <p:txBody>
                <a:bodyPr/>
                <a:lstStyle/>
                <a:p>
                  <a:pPr fontAlgn="base">
                    <a:spcBef>
                      <a:spcPct val="0"/>
                    </a:spcBef>
                    <a:spcAft>
                      <a:spcPct val="0"/>
                    </a:spcAft>
                  </a:pPr>
                  <a:endParaRPr lang="en-US" sz="2400" smtClean="0">
                    <a:solidFill>
                      <a:srgbClr val="000000"/>
                    </a:solidFill>
                    <a:latin typeface="Times New Roman" pitchFamily="18" charset="0"/>
                  </a:endParaRPr>
                </a:p>
              </p:txBody>
            </p:sp>
            <p:sp>
              <p:nvSpPr>
                <p:cNvPr id="120843" name="Line 11"/>
                <p:cNvSpPr>
                  <a:spLocks noChangeShapeType="1"/>
                </p:cNvSpPr>
                <p:nvPr/>
              </p:nvSpPr>
              <p:spPr bwMode="auto">
                <a:xfrm>
                  <a:off x="1152" y="1440"/>
                  <a:ext cx="1104" cy="0"/>
                </a:xfrm>
                <a:prstGeom prst="line">
                  <a:avLst/>
                </a:prstGeom>
                <a:noFill/>
                <a:ln w="19050">
                  <a:solidFill>
                    <a:schemeClr val="tx1"/>
                  </a:solidFill>
                  <a:round/>
                  <a:headEnd/>
                  <a:tailEnd type="triangle" w="med" len="med"/>
                </a:ln>
                <a:effectLst/>
              </p:spPr>
              <p:txBody>
                <a:bodyPr/>
                <a:lstStyle/>
                <a:p>
                  <a:pPr fontAlgn="base">
                    <a:spcBef>
                      <a:spcPct val="0"/>
                    </a:spcBef>
                    <a:spcAft>
                      <a:spcPct val="0"/>
                    </a:spcAft>
                  </a:pPr>
                  <a:endParaRPr lang="en-US" sz="2400" smtClean="0">
                    <a:solidFill>
                      <a:srgbClr val="000000"/>
                    </a:solidFill>
                    <a:latin typeface="Times New Roman" pitchFamily="18" charset="0"/>
                  </a:endParaRPr>
                </a:p>
              </p:txBody>
            </p:sp>
            <p:sp>
              <p:nvSpPr>
                <p:cNvPr id="120844" name="Line 12"/>
                <p:cNvSpPr>
                  <a:spLocks noChangeShapeType="1"/>
                </p:cNvSpPr>
                <p:nvPr/>
              </p:nvSpPr>
              <p:spPr bwMode="auto">
                <a:xfrm>
                  <a:off x="1440" y="672"/>
                  <a:ext cx="912" cy="528"/>
                </a:xfrm>
                <a:prstGeom prst="line">
                  <a:avLst/>
                </a:prstGeom>
                <a:noFill/>
                <a:ln w="19050">
                  <a:solidFill>
                    <a:schemeClr val="tx1"/>
                  </a:solidFill>
                  <a:round/>
                  <a:headEnd/>
                  <a:tailEnd type="triangle" w="med" len="med"/>
                </a:ln>
                <a:effectLst/>
              </p:spPr>
              <p:txBody>
                <a:bodyPr/>
                <a:lstStyle/>
                <a:p>
                  <a:pPr fontAlgn="base">
                    <a:spcBef>
                      <a:spcPct val="0"/>
                    </a:spcBef>
                    <a:spcAft>
                      <a:spcPct val="0"/>
                    </a:spcAft>
                  </a:pPr>
                  <a:endParaRPr lang="en-US" sz="2400" smtClean="0">
                    <a:solidFill>
                      <a:srgbClr val="000000"/>
                    </a:solidFill>
                    <a:latin typeface="Times New Roman" pitchFamily="18" charset="0"/>
                  </a:endParaRPr>
                </a:p>
              </p:txBody>
            </p:sp>
          </p:grpSp>
        </p:grpSp>
        <p:sp>
          <p:nvSpPr>
            <p:cNvPr id="120845" name="Text Box 13"/>
            <p:cNvSpPr txBox="1">
              <a:spLocks noChangeArrowheads="1"/>
            </p:cNvSpPr>
            <p:nvPr/>
          </p:nvSpPr>
          <p:spPr bwMode="auto">
            <a:xfrm>
              <a:off x="1488" y="480"/>
              <a:ext cx="275" cy="288"/>
            </a:xfrm>
            <a:prstGeom prst="rect">
              <a:avLst/>
            </a:prstGeom>
            <a:noFill/>
            <a:ln w="9525">
              <a:noFill/>
              <a:miter lim="800000"/>
              <a:headEnd/>
              <a:tailEnd/>
            </a:ln>
            <a:effectLst/>
          </p:spPr>
          <p:txBody>
            <a:bodyPr>
              <a:spAutoFit/>
            </a:bodyPr>
            <a:lstStyle/>
            <a:p>
              <a:pPr fontAlgn="base">
                <a:spcBef>
                  <a:spcPct val="0"/>
                </a:spcBef>
                <a:spcAft>
                  <a:spcPct val="0"/>
                </a:spcAft>
              </a:pPr>
              <a:r>
                <a:rPr lang="en-US" sz="2400" smtClean="0">
                  <a:solidFill>
                    <a:srgbClr val="000000"/>
                  </a:solidFill>
                </a:rPr>
                <a:t>a</a:t>
              </a:r>
              <a:r>
                <a:rPr lang="en-US" sz="2400" baseline="-25000" smtClean="0">
                  <a:solidFill>
                    <a:srgbClr val="000000"/>
                  </a:solidFill>
                </a:rPr>
                <a:t>j </a:t>
              </a:r>
            </a:p>
          </p:txBody>
        </p:sp>
        <p:sp>
          <p:nvSpPr>
            <p:cNvPr id="120846" name="Text Box 14"/>
            <p:cNvSpPr txBox="1">
              <a:spLocks noChangeArrowheads="1"/>
            </p:cNvSpPr>
            <p:nvPr/>
          </p:nvSpPr>
          <p:spPr bwMode="auto">
            <a:xfrm>
              <a:off x="3558" y="1288"/>
              <a:ext cx="275" cy="288"/>
            </a:xfrm>
            <a:prstGeom prst="rect">
              <a:avLst/>
            </a:prstGeom>
            <a:noFill/>
            <a:ln w="9525">
              <a:noFill/>
              <a:miter lim="800000"/>
              <a:headEnd/>
              <a:tailEnd/>
            </a:ln>
            <a:effectLst/>
          </p:spPr>
          <p:txBody>
            <a:bodyPr>
              <a:spAutoFit/>
            </a:bodyPr>
            <a:lstStyle/>
            <a:p>
              <a:pPr fontAlgn="base">
                <a:spcBef>
                  <a:spcPct val="0"/>
                </a:spcBef>
                <a:spcAft>
                  <a:spcPct val="0"/>
                </a:spcAft>
              </a:pPr>
              <a:r>
                <a:rPr lang="en-US" sz="2400" smtClean="0">
                  <a:solidFill>
                    <a:srgbClr val="000000"/>
                  </a:solidFill>
                </a:rPr>
                <a:t>a</a:t>
              </a:r>
              <a:r>
                <a:rPr lang="en-US" sz="2400" baseline="-25000" smtClean="0">
                  <a:solidFill>
                    <a:srgbClr val="000000"/>
                  </a:solidFill>
                </a:rPr>
                <a:t>i </a:t>
              </a:r>
            </a:p>
          </p:txBody>
        </p:sp>
        <p:sp>
          <p:nvSpPr>
            <p:cNvPr id="120847" name="Text Box 15"/>
            <p:cNvSpPr txBox="1">
              <a:spLocks noChangeArrowheads="1"/>
            </p:cNvSpPr>
            <p:nvPr/>
          </p:nvSpPr>
          <p:spPr bwMode="auto">
            <a:xfrm>
              <a:off x="2112" y="816"/>
              <a:ext cx="480" cy="288"/>
            </a:xfrm>
            <a:prstGeom prst="rect">
              <a:avLst/>
            </a:prstGeom>
            <a:noFill/>
            <a:ln w="9525">
              <a:noFill/>
              <a:miter lim="800000"/>
              <a:headEnd/>
              <a:tailEnd/>
            </a:ln>
            <a:effectLst/>
          </p:spPr>
          <p:txBody>
            <a:bodyPr>
              <a:spAutoFit/>
            </a:bodyPr>
            <a:lstStyle/>
            <a:p>
              <a:pPr fontAlgn="base">
                <a:spcBef>
                  <a:spcPct val="0"/>
                </a:spcBef>
                <a:spcAft>
                  <a:spcPct val="0"/>
                </a:spcAft>
              </a:pPr>
              <a:r>
                <a:rPr lang="en-US" sz="2400" smtClean="0">
                  <a:solidFill>
                    <a:srgbClr val="000000"/>
                  </a:solidFill>
                </a:rPr>
                <a:t>w</a:t>
              </a:r>
              <a:r>
                <a:rPr lang="en-US" sz="2400" baseline="-25000" smtClean="0">
                  <a:solidFill>
                    <a:srgbClr val="000000"/>
                  </a:solidFill>
                </a:rPr>
                <a:t>ij </a:t>
              </a:r>
            </a:p>
          </p:txBody>
        </p:sp>
        <p:sp>
          <p:nvSpPr>
            <p:cNvPr id="120848" name="Text Box 16"/>
            <p:cNvSpPr txBox="1">
              <a:spLocks noChangeArrowheads="1"/>
            </p:cNvSpPr>
            <p:nvPr/>
          </p:nvSpPr>
          <p:spPr bwMode="auto">
            <a:xfrm>
              <a:off x="2304" y="1296"/>
              <a:ext cx="1248" cy="365"/>
            </a:xfrm>
            <a:prstGeom prst="rect">
              <a:avLst/>
            </a:prstGeom>
            <a:noFill/>
            <a:ln w="9525">
              <a:noFill/>
              <a:miter lim="800000"/>
              <a:headEnd/>
              <a:tailEnd/>
            </a:ln>
            <a:effectLst/>
          </p:spPr>
          <p:txBody>
            <a:bodyPr>
              <a:spAutoFit/>
            </a:bodyPr>
            <a:lstStyle/>
            <a:p>
              <a:pPr fontAlgn="base">
                <a:spcBef>
                  <a:spcPct val="0"/>
                </a:spcBef>
                <a:spcAft>
                  <a:spcPct val="0"/>
                </a:spcAft>
              </a:pPr>
              <a:r>
                <a:rPr lang="en-US" sz="2400" smtClean="0">
                  <a:solidFill>
                    <a:srgbClr val="000000"/>
                  </a:solidFill>
                </a:rPr>
                <a:t>net</a:t>
              </a:r>
              <a:r>
                <a:rPr lang="en-US" sz="2400" baseline="-25000" smtClean="0">
                  <a:solidFill>
                    <a:srgbClr val="000000"/>
                  </a:solidFill>
                </a:rPr>
                <a:t>i</a:t>
              </a:r>
              <a:r>
                <a:rPr lang="en-US" sz="2400" smtClean="0">
                  <a:solidFill>
                    <a:srgbClr val="000000"/>
                  </a:solidFill>
                </a:rPr>
                <a:t>=</a:t>
              </a:r>
              <a:r>
                <a:rPr lang="en-US" sz="3200" smtClean="0">
                  <a:solidFill>
                    <a:srgbClr val="000000"/>
                  </a:solidFill>
                  <a:latin typeface="Symbol" pitchFamily="18" charset="2"/>
                </a:rPr>
                <a:t>S</a:t>
              </a:r>
              <a:r>
                <a:rPr lang="en-US" sz="2400" smtClean="0">
                  <a:solidFill>
                    <a:srgbClr val="000000"/>
                  </a:solidFill>
                </a:rPr>
                <a:t>a</a:t>
              </a:r>
              <a:r>
                <a:rPr lang="en-US" sz="2400" baseline="-25000" smtClean="0">
                  <a:solidFill>
                    <a:srgbClr val="000000"/>
                  </a:solidFill>
                </a:rPr>
                <a:t>j</a:t>
              </a:r>
              <a:r>
                <a:rPr lang="en-US" sz="2400" smtClean="0">
                  <a:solidFill>
                    <a:srgbClr val="000000"/>
                  </a:solidFill>
                </a:rPr>
                <a:t>w</a:t>
              </a:r>
              <a:r>
                <a:rPr lang="en-US" sz="2400" baseline="-25000" smtClean="0">
                  <a:solidFill>
                    <a:srgbClr val="000000"/>
                  </a:solidFill>
                </a:rPr>
                <a:t>ij </a:t>
              </a:r>
            </a:p>
          </p:txBody>
        </p:sp>
        <p:sp>
          <p:nvSpPr>
            <p:cNvPr id="120849" name="Oval 17"/>
            <p:cNvSpPr>
              <a:spLocks noChangeArrowheads="1"/>
            </p:cNvSpPr>
            <p:nvPr/>
          </p:nvSpPr>
          <p:spPr bwMode="auto">
            <a:xfrm flipH="1">
              <a:off x="4756" y="2323"/>
              <a:ext cx="576" cy="576"/>
            </a:xfrm>
            <a:prstGeom prst="ellipse">
              <a:avLst/>
            </a:prstGeom>
            <a:noFill/>
            <a:ln w="19050">
              <a:solidFill>
                <a:schemeClr val="tx1"/>
              </a:solidFill>
              <a:round/>
              <a:headEnd/>
              <a:tailEnd/>
            </a:ln>
            <a:effectLst/>
          </p:spPr>
          <p:txBody>
            <a:bodyPr wrap="none" anchor="ctr"/>
            <a:lstStyle/>
            <a:p>
              <a:pPr fontAlgn="base">
                <a:spcBef>
                  <a:spcPct val="0"/>
                </a:spcBef>
                <a:spcAft>
                  <a:spcPct val="0"/>
                </a:spcAft>
              </a:pPr>
              <a:endParaRPr lang="en-US" sz="2400" smtClean="0">
                <a:solidFill>
                  <a:srgbClr val="000000"/>
                </a:solidFill>
                <a:latin typeface="Times New Roman" pitchFamily="18" charset="0"/>
              </a:endParaRPr>
            </a:p>
          </p:txBody>
        </p:sp>
        <p:sp>
          <p:nvSpPr>
            <p:cNvPr id="120850" name="Oval 18"/>
            <p:cNvSpPr>
              <a:spLocks noChangeArrowheads="1"/>
            </p:cNvSpPr>
            <p:nvPr/>
          </p:nvSpPr>
          <p:spPr bwMode="auto">
            <a:xfrm flipH="1">
              <a:off x="5044" y="1315"/>
              <a:ext cx="576" cy="576"/>
            </a:xfrm>
            <a:prstGeom prst="ellipse">
              <a:avLst/>
            </a:prstGeom>
            <a:noFill/>
            <a:ln w="19050">
              <a:solidFill>
                <a:schemeClr val="tx1"/>
              </a:solidFill>
              <a:round/>
              <a:headEnd/>
              <a:tailEnd/>
            </a:ln>
            <a:effectLst/>
          </p:spPr>
          <p:txBody>
            <a:bodyPr wrap="none" anchor="ctr"/>
            <a:lstStyle/>
            <a:p>
              <a:pPr fontAlgn="base">
                <a:spcBef>
                  <a:spcPct val="0"/>
                </a:spcBef>
                <a:spcAft>
                  <a:spcPct val="0"/>
                </a:spcAft>
              </a:pPr>
              <a:endParaRPr lang="en-US" sz="2400" smtClean="0">
                <a:solidFill>
                  <a:srgbClr val="000000"/>
                </a:solidFill>
                <a:latin typeface="Times New Roman" pitchFamily="18" charset="0"/>
              </a:endParaRPr>
            </a:p>
          </p:txBody>
        </p:sp>
        <p:sp>
          <p:nvSpPr>
            <p:cNvPr id="120851" name="Oval 19"/>
            <p:cNvSpPr>
              <a:spLocks noChangeArrowheads="1"/>
            </p:cNvSpPr>
            <p:nvPr/>
          </p:nvSpPr>
          <p:spPr bwMode="auto">
            <a:xfrm flipH="1">
              <a:off x="4756" y="403"/>
              <a:ext cx="576" cy="576"/>
            </a:xfrm>
            <a:prstGeom prst="ellipse">
              <a:avLst/>
            </a:prstGeom>
            <a:noFill/>
            <a:ln w="19050">
              <a:solidFill>
                <a:schemeClr val="tx1"/>
              </a:solidFill>
              <a:round/>
              <a:headEnd/>
              <a:tailEnd/>
            </a:ln>
            <a:effectLst/>
          </p:spPr>
          <p:txBody>
            <a:bodyPr wrap="none" anchor="ctr"/>
            <a:lstStyle/>
            <a:p>
              <a:pPr fontAlgn="base">
                <a:spcBef>
                  <a:spcPct val="0"/>
                </a:spcBef>
                <a:spcAft>
                  <a:spcPct val="0"/>
                </a:spcAft>
              </a:pPr>
              <a:endParaRPr lang="en-US" sz="2400" smtClean="0">
                <a:solidFill>
                  <a:srgbClr val="000000"/>
                </a:solidFill>
                <a:latin typeface="Times New Roman" pitchFamily="18" charset="0"/>
              </a:endParaRPr>
            </a:p>
          </p:txBody>
        </p:sp>
        <p:sp>
          <p:nvSpPr>
            <p:cNvPr id="120852" name="Line 20"/>
            <p:cNvSpPr>
              <a:spLocks noChangeShapeType="1"/>
            </p:cNvSpPr>
            <p:nvPr/>
          </p:nvSpPr>
          <p:spPr bwMode="auto">
            <a:xfrm flipH="1" flipV="1">
              <a:off x="3866" y="1547"/>
              <a:ext cx="938" cy="920"/>
            </a:xfrm>
            <a:prstGeom prst="line">
              <a:avLst/>
            </a:prstGeom>
            <a:noFill/>
            <a:ln w="19050">
              <a:solidFill>
                <a:schemeClr val="tx1"/>
              </a:solidFill>
              <a:round/>
              <a:headEnd type="triangle" w="med" len="med"/>
              <a:tailEnd/>
            </a:ln>
            <a:effectLst/>
          </p:spPr>
          <p:txBody>
            <a:bodyPr/>
            <a:lstStyle/>
            <a:p>
              <a:pPr fontAlgn="base">
                <a:spcBef>
                  <a:spcPct val="0"/>
                </a:spcBef>
                <a:spcAft>
                  <a:spcPct val="0"/>
                </a:spcAft>
              </a:pPr>
              <a:endParaRPr lang="en-US" sz="2400" smtClean="0">
                <a:solidFill>
                  <a:srgbClr val="000000"/>
                </a:solidFill>
                <a:latin typeface="Times New Roman" pitchFamily="18" charset="0"/>
              </a:endParaRPr>
            </a:p>
          </p:txBody>
        </p:sp>
        <p:sp>
          <p:nvSpPr>
            <p:cNvPr id="120853" name="Line 21"/>
            <p:cNvSpPr>
              <a:spLocks noChangeShapeType="1"/>
            </p:cNvSpPr>
            <p:nvPr/>
          </p:nvSpPr>
          <p:spPr bwMode="auto">
            <a:xfrm flipH="1" flipV="1">
              <a:off x="3500" y="1549"/>
              <a:ext cx="1551" cy="6"/>
            </a:xfrm>
            <a:prstGeom prst="line">
              <a:avLst/>
            </a:prstGeom>
            <a:noFill/>
            <a:ln w="19050">
              <a:solidFill>
                <a:schemeClr val="tx1"/>
              </a:solidFill>
              <a:round/>
              <a:headEnd type="triangle" w="med" len="med"/>
              <a:tailEnd/>
            </a:ln>
            <a:effectLst/>
          </p:spPr>
          <p:txBody>
            <a:bodyPr/>
            <a:lstStyle/>
            <a:p>
              <a:pPr fontAlgn="base">
                <a:spcBef>
                  <a:spcPct val="0"/>
                </a:spcBef>
                <a:spcAft>
                  <a:spcPct val="0"/>
                </a:spcAft>
              </a:pPr>
              <a:endParaRPr lang="en-US" sz="2400" smtClean="0">
                <a:solidFill>
                  <a:srgbClr val="000000"/>
                </a:solidFill>
                <a:latin typeface="Times New Roman" pitchFamily="18" charset="0"/>
              </a:endParaRPr>
            </a:p>
          </p:txBody>
        </p:sp>
        <p:sp>
          <p:nvSpPr>
            <p:cNvPr id="120854" name="Line 22"/>
            <p:cNvSpPr>
              <a:spLocks noChangeShapeType="1"/>
            </p:cNvSpPr>
            <p:nvPr/>
          </p:nvSpPr>
          <p:spPr bwMode="auto">
            <a:xfrm flipH="1">
              <a:off x="3851" y="787"/>
              <a:ext cx="905" cy="768"/>
            </a:xfrm>
            <a:prstGeom prst="line">
              <a:avLst/>
            </a:prstGeom>
            <a:noFill/>
            <a:ln w="19050">
              <a:solidFill>
                <a:schemeClr val="tx1"/>
              </a:solidFill>
              <a:round/>
              <a:headEnd type="triangle" w="med" len="med"/>
              <a:tailEnd/>
            </a:ln>
            <a:effectLst/>
          </p:spPr>
          <p:txBody>
            <a:bodyPr/>
            <a:lstStyle/>
            <a:p>
              <a:pPr fontAlgn="base">
                <a:spcBef>
                  <a:spcPct val="0"/>
                </a:spcBef>
                <a:spcAft>
                  <a:spcPct val="0"/>
                </a:spcAft>
              </a:pPr>
              <a:endParaRPr lang="en-US" sz="2400" smtClean="0">
                <a:solidFill>
                  <a:srgbClr val="000000"/>
                </a:solidFill>
                <a:latin typeface="Times New Roman" pitchFamily="18" charset="0"/>
              </a:endParaRPr>
            </a:p>
          </p:txBody>
        </p:sp>
        <p:sp>
          <p:nvSpPr>
            <p:cNvPr id="120855" name="Text Box 23"/>
            <p:cNvSpPr txBox="1">
              <a:spLocks noChangeArrowheads="1"/>
            </p:cNvSpPr>
            <p:nvPr/>
          </p:nvSpPr>
          <p:spPr bwMode="auto">
            <a:xfrm>
              <a:off x="4512" y="2052"/>
              <a:ext cx="480" cy="288"/>
            </a:xfrm>
            <a:prstGeom prst="rect">
              <a:avLst/>
            </a:prstGeom>
            <a:noFill/>
            <a:ln w="9525">
              <a:noFill/>
              <a:miter lim="800000"/>
              <a:headEnd/>
              <a:tailEnd/>
            </a:ln>
            <a:effectLst/>
          </p:spPr>
          <p:txBody>
            <a:bodyPr>
              <a:spAutoFit/>
            </a:bodyPr>
            <a:lstStyle/>
            <a:p>
              <a:pPr fontAlgn="base">
                <a:spcBef>
                  <a:spcPct val="0"/>
                </a:spcBef>
                <a:spcAft>
                  <a:spcPct val="0"/>
                </a:spcAft>
              </a:pPr>
              <a:r>
                <a:rPr lang="en-US" sz="2400" smtClean="0">
                  <a:solidFill>
                    <a:srgbClr val="000000"/>
                  </a:solidFill>
                </a:rPr>
                <a:t>w</a:t>
              </a:r>
              <a:r>
                <a:rPr lang="en-US" sz="2400" baseline="-25000" smtClean="0">
                  <a:solidFill>
                    <a:srgbClr val="000000"/>
                  </a:solidFill>
                </a:rPr>
                <a:t>ki </a:t>
              </a:r>
            </a:p>
          </p:txBody>
        </p:sp>
      </p:grpSp>
      <p:sp>
        <p:nvSpPr>
          <p:cNvPr id="120856" name="Text Box 24"/>
          <p:cNvSpPr txBox="1">
            <a:spLocks noChangeArrowheads="1"/>
          </p:cNvSpPr>
          <p:nvPr/>
        </p:nvSpPr>
        <p:spPr bwMode="auto">
          <a:xfrm>
            <a:off x="2116138" y="133350"/>
            <a:ext cx="5394325" cy="457200"/>
          </a:xfrm>
          <a:prstGeom prst="rect">
            <a:avLst/>
          </a:prstGeom>
          <a:noFill/>
          <a:ln w="9525">
            <a:noFill/>
            <a:miter lim="800000"/>
            <a:headEnd/>
            <a:tailEnd/>
          </a:ln>
          <a:effectLst/>
        </p:spPr>
        <p:txBody>
          <a:bodyPr wrap="none">
            <a:spAutoFit/>
          </a:bodyPr>
          <a:lstStyle/>
          <a:p>
            <a:pPr fontAlgn="base">
              <a:spcBef>
                <a:spcPct val="0"/>
              </a:spcBef>
              <a:spcAft>
                <a:spcPct val="0"/>
              </a:spcAft>
            </a:pPr>
            <a:r>
              <a:rPr lang="en-US" sz="2400" smtClean="0">
                <a:solidFill>
                  <a:srgbClr val="000000"/>
                </a:solidFill>
              </a:rPr>
              <a:t>Forward Propagation of Activation</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Text Box 2"/>
          <p:cNvSpPr txBox="1">
            <a:spLocks noChangeArrowheads="1"/>
          </p:cNvSpPr>
          <p:nvPr/>
        </p:nvSpPr>
        <p:spPr bwMode="auto">
          <a:xfrm>
            <a:off x="6932613" y="4341813"/>
            <a:ext cx="2211387" cy="457200"/>
          </a:xfrm>
          <a:prstGeom prst="rect">
            <a:avLst/>
          </a:prstGeom>
          <a:noFill/>
          <a:ln w="9525">
            <a:noFill/>
            <a:miter lim="800000"/>
            <a:headEnd/>
            <a:tailEnd/>
          </a:ln>
          <a:effectLst/>
        </p:spPr>
        <p:txBody>
          <a:bodyPr>
            <a:spAutoFit/>
          </a:bodyPr>
          <a:lstStyle/>
          <a:p>
            <a:pPr fontAlgn="base">
              <a:spcBef>
                <a:spcPct val="0"/>
              </a:spcBef>
              <a:spcAft>
                <a:spcPct val="0"/>
              </a:spcAft>
            </a:pPr>
            <a:r>
              <a:rPr lang="en-US" sz="2400" smtClean="0">
                <a:solidFill>
                  <a:srgbClr val="000000"/>
                </a:solidFill>
                <a:latin typeface="Symbol" pitchFamily="18" charset="2"/>
              </a:rPr>
              <a:t>d</a:t>
            </a:r>
            <a:r>
              <a:rPr lang="en-US" sz="2400" baseline="-25000" smtClean="0">
                <a:solidFill>
                  <a:srgbClr val="000000"/>
                </a:solidFill>
              </a:rPr>
              <a:t>k</a:t>
            </a:r>
            <a:r>
              <a:rPr lang="en-US" sz="2400" smtClean="0">
                <a:solidFill>
                  <a:srgbClr val="000000"/>
                </a:solidFill>
              </a:rPr>
              <a:t> ~ (t</a:t>
            </a:r>
            <a:r>
              <a:rPr lang="en-US" sz="2400" baseline="-25000" smtClean="0">
                <a:solidFill>
                  <a:srgbClr val="000000"/>
                </a:solidFill>
              </a:rPr>
              <a:t>k</a:t>
            </a:r>
            <a:r>
              <a:rPr lang="en-US" sz="2400" smtClean="0">
                <a:solidFill>
                  <a:srgbClr val="000000"/>
                </a:solidFill>
              </a:rPr>
              <a:t>-a</a:t>
            </a:r>
            <a:r>
              <a:rPr lang="en-US" sz="2400" baseline="-25000" smtClean="0">
                <a:solidFill>
                  <a:srgbClr val="000000"/>
                </a:solidFill>
              </a:rPr>
              <a:t>k</a:t>
            </a:r>
            <a:r>
              <a:rPr lang="en-US" sz="2400" smtClean="0">
                <a:solidFill>
                  <a:srgbClr val="000000"/>
                </a:solidFill>
              </a:rPr>
              <a:t>)</a:t>
            </a:r>
            <a:endParaRPr lang="en-US" sz="2400" baseline="-25000" smtClean="0">
              <a:solidFill>
                <a:srgbClr val="000000"/>
              </a:solidFill>
            </a:endParaRPr>
          </a:p>
        </p:txBody>
      </p:sp>
      <p:sp>
        <p:nvSpPr>
          <p:cNvPr id="121859" name="Oval 3"/>
          <p:cNvSpPr>
            <a:spLocks noChangeArrowheads="1"/>
          </p:cNvSpPr>
          <p:nvPr/>
        </p:nvSpPr>
        <p:spPr bwMode="auto">
          <a:xfrm>
            <a:off x="2852738" y="2060575"/>
            <a:ext cx="1981200" cy="1752600"/>
          </a:xfrm>
          <a:prstGeom prst="ellipse">
            <a:avLst/>
          </a:prstGeom>
          <a:noFill/>
          <a:ln w="19050">
            <a:solidFill>
              <a:schemeClr val="tx1"/>
            </a:solidFill>
            <a:round/>
            <a:headEnd/>
            <a:tailEnd/>
          </a:ln>
          <a:effectLst/>
        </p:spPr>
        <p:txBody>
          <a:bodyPr wrap="none" anchor="ctr"/>
          <a:lstStyle/>
          <a:p>
            <a:pPr fontAlgn="base">
              <a:spcBef>
                <a:spcPct val="0"/>
              </a:spcBef>
              <a:spcAft>
                <a:spcPct val="0"/>
              </a:spcAft>
            </a:pPr>
            <a:endParaRPr lang="en-US" sz="2400" smtClean="0">
              <a:solidFill>
                <a:srgbClr val="000000"/>
              </a:solidFill>
              <a:latin typeface="Times New Roman" pitchFamily="18" charset="0"/>
            </a:endParaRPr>
          </a:p>
        </p:txBody>
      </p:sp>
      <p:sp>
        <p:nvSpPr>
          <p:cNvPr id="121860" name="Oval 4"/>
          <p:cNvSpPr>
            <a:spLocks noChangeArrowheads="1"/>
          </p:cNvSpPr>
          <p:nvPr/>
        </p:nvSpPr>
        <p:spPr bwMode="auto">
          <a:xfrm>
            <a:off x="642938" y="3965575"/>
            <a:ext cx="914400" cy="914400"/>
          </a:xfrm>
          <a:prstGeom prst="ellipse">
            <a:avLst/>
          </a:prstGeom>
          <a:noFill/>
          <a:ln w="19050">
            <a:solidFill>
              <a:schemeClr val="tx1"/>
            </a:solidFill>
            <a:round/>
            <a:headEnd/>
            <a:tailEnd/>
          </a:ln>
          <a:effectLst/>
        </p:spPr>
        <p:txBody>
          <a:bodyPr wrap="none" anchor="ctr"/>
          <a:lstStyle/>
          <a:p>
            <a:pPr fontAlgn="base">
              <a:spcBef>
                <a:spcPct val="0"/>
              </a:spcBef>
              <a:spcAft>
                <a:spcPct val="0"/>
              </a:spcAft>
            </a:pPr>
            <a:endParaRPr lang="en-US" sz="2400" smtClean="0">
              <a:solidFill>
                <a:srgbClr val="000000"/>
              </a:solidFill>
              <a:latin typeface="Times New Roman" pitchFamily="18" charset="0"/>
            </a:endParaRPr>
          </a:p>
        </p:txBody>
      </p:sp>
      <p:sp>
        <p:nvSpPr>
          <p:cNvPr id="121861" name="Oval 5"/>
          <p:cNvSpPr>
            <a:spLocks noChangeArrowheads="1"/>
          </p:cNvSpPr>
          <p:nvPr/>
        </p:nvSpPr>
        <p:spPr bwMode="auto">
          <a:xfrm>
            <a:off x="185738" y="2365375"/>
            <a:ext cx="914400" cy="914400"/>
          </a:xfrm>
          <a:prstGeom prst="ellipse">
            <a:avLst/>
          </a:prstGeom>
          <a:noFill/>
          <a:ln w="19050">
            <a:solidFill>
              <a:schemeClr val="tx1"/>
            </a:solidFill>
            <a:round/>
            <a:headEnd/>
            <a:tailEnd/>
          </a:ln>
          <a:effectLst/>
        </p:spPr>
        <p:txBody>
          <a:bodyPr wrap="none" anchor="ctr"/>
          <a:lstStyle/>
          <a:p>
            <a:pPr fontAlgn="base">
              <a:spcBef>
                <a:spcPct val="0"/>
              </a:spcBef>
              <a:spcAft>
                <a:spcPct val="0"/>
              </a:spcAft>
            </a:pPr>
            <a:endParaRPr lang="en-US" sz="2400" smtClean="0">
              <a:solidFill>
                <a:srgbClr val="000000"/>
              </a:solidFill>
              <a:latin typeface="Times New Roman" pitchFamily="18" charset="0"/>
            </a:endParaRPr>
          </a:p>
        </p:txBody>
      </p:sp>
      <p:sp>
        <p:nvSpPr>
          <p:cNvPr id="121862" name="Oval 6"/>
          <p:cNvSpPr>
            <a:spLocks noChangeArrowheads="1"/>
          </p:cNvSpPr>
          <p:nvPr/>
        </p:nvSpPr>
        <p:spPr bwMode="auto">
          <a:xfrm>
            <a:off x="642938" y="917575"/>
            <a:ext cx="914400" cy="914400"/>
          </a:xfrm>
          <a:prstGeom prst="ellipse">
            <a:avLst/>
          </a:prstGeom>
          <a:noFill/>
          <a:ln w="19050">
            <a:solidFill>
              <a:schemeClr val="tx1"/>
            </a:solidFill>
            <a:round/>
            <a:headEnd/>
            <a:tailEnd/>
          </a:ln>
          <a:effectLst/>
        </p:spPr>
        <p:txBody>
          <a:bodyPr wrap="none" anchor="ctr"/>
          <a:lstStyle/>
          <a:p>
            <a:pPr fontAlgn="base">
              <a:spcBef>
                <a:spcPct val="0"/>
              </a:spcBef>
              <a:spcAft>
                <a:spcPct val="0"/>
              </a:spcAft>
            </a:pPr>
            <a:endParaRPr lang="en-US" sz="2400" smtClean="0">
              <a:solidFill>
                <a:srgbClr val="000000"/>
              </a:solidFill>
              <a:latin typeface="Times New Roman" pitchFamily="18" charset="0"/>
            </a:endParaRPr>
          </a:p>
        </p:txBody>
      </p:sp>
      <p:sp>
        <p:nvSpPr>
          <p:cNvPr id="121863" name="Line 7"/>
          <p:cNvSpPr>
            <a:spLocks noChangeShapeType="1"/>
          </p:cNvSpPr>
          <p:nvPr/>
        </p:nvSpPr>
        <p:spPr bwMode="auto">
          <a:xfrm flipV="1">
            <a:off x="1481138" y="3432175"/>
            <a:ext cx="1447800" cy="762000"/>
          </a:xfrm>
          <a:prstGeom prst="line">
            <a:avLst/>
          </a:prstGeom>
          <a:noFill/>
          <a:ln w="19050">
            <a:solidFill>
              <a:schemeClr val="tx1"/>
            </a:solidFill>
            <a:round/>
            <a:headEnd type="triangle" w="med" len="med"/>
            <a:tailEnd type="triangle" w="med" len="med"/>
          </a:ln>
          <a:effectLst/>
        </p:spPr>
        <p:txBody>
          <a:bodyPr/>
          <a:lstStyle/>
          <a:p>
            <a:pPr fontAlgn="base">
              <a:spcBef>
                <a:spcPct val="0"/>
              </a:spcBef>
              <a:spcAft>
                <a:spcPct val="0"/>
              </a:spcAft>
            </a:pPr>
            <a:endParaRPr lang="en-US" sz="2400" smtClean="0">
              <a:solidFill>
                <a:srgbClr val="000000"/>
              </a:solidFill>
              <a:latin typeface="Times New Roman" pitchFamily="18" charset="0"/>
            </a:endParaRPr>
          </a:p>
        </p:txBody>
      </p:sp>
      <p:sp>
        <p:nvSpPr>
          <p:cNvPr id="121864" name="Line 8"/>
          <p:cNvSpPr>
            <a:spLocks noChangeShapeType="1"/>
          </p:cNvSpPr>
          <p:nvPr/>
        </p:nvSpPr>
        <p:spPr bwMode="auto">
          <a:xfrm>
            <a:off x="1100138" y="2746375"/>
            <a:ext cx="1752600" cy="0"/>
          </a:xfrm>
          <a:prstGeom prst="line">
            <a:avLst/>
          </a:prstGeom>
          <a:noFill/>
          <a:ln w="19050">
            <a:solidFill>
              <a:schemeClr val="tx1"/>
            </a:solidFill>
            <a:round/>
            <a:headEnd type="triangle" w="med" len="med"/>
            <a:tailEnd type="triangle" w="med" len="med"/>
          </a:ln>
          <a:effectLst/>
        </p:spPr>
        <p:txBody>
          <a:bodyPr/>
          <a:lstStyle/>
          <a:p>
            <a:pPr fontAlgn="base">
              <a:spcBef>
                <a:spcPct val="0"/>
              </a:spcBef>
              <a:spcAft>
                <a:spcPct val="0"/>
              </a:spcAft>
            </a:pPr>
            <a:endParaRPr lang="en-US" sz="2400" smtClean="0">
              <a:solidFill>
                <a:srgbClr val="000000"/>
              </a:solidFill>
              <a:latin typeface="Times New Roman" pitchFamily="18" charset="0"/>
            </a:endParaRPr>
          </a:p>
        </p:txBody>
      </p:sp>
      <p:sp>
        <p:nvSpPr>
          <p:cNvPr id="121865" name="Line 9"/>
          <p:cNvSpPr>
            <a:spLocks noChangeShapeType="1"/>
          </p:cNvSpPr>
          <p:nvPr/>
        </p:nvSpPr>
        <p:spPr bwMode="auto">
          <a:xfrm>
            <a:off x="1557338" y="1527175"/>
            <a:ext cx="1447800" cy="838200"/>
          </a:xfrm>
          <a:prstGeom prst="line">
            <a:avLst/>
          </a:prstGeom>
          <a:noFill/>
          <a:ln w="19050">
            <a:solidFill>
              <a:schemeClr val="tx1"/>
            </a:solidFill>
            <a:round/>
            <a:headEnd type="triangle" w="med" len="med"/>
            <a:tailEnd type="triangle" w="med" len="med"/>
          </a:ln>
          <a:effectLst/>
        </p:spPr>
        <p:txBody>
          <a:bodyPr/>
          <a:lstStyle/>
          <a:p>
            <a:pPr fontAlgn="base">
              <a:spcBef>
                <a:spcPct val="0"/>
              </a:spcBef>
              <a:spcAft>
                <a:spcPct val="0"/>
              </a:spcAft>
            </a:pPr>
            <a:endParaRPr lang="en-US" sz="2400" smtClean="0">
              <a:solidFill>
                <a:srgbClr val="000000"/>
              </a:solidFill>
              <a:latin typeface="Times New Roman" pitchFamily="18" charset="0"/>
            </a:endParaRPr>
          </a:p>
        </p:txBody>
      </p:sp>
      <p:sp>
        <p:nvSpPr>
          <p:cNvPr id="121866" name="Text Box 10"/>
          <p:cNvSpPr txBox="1">
            <a:spLocks noChangeArrowheads="1"/>
          </p:cNvSpPr>
          <p:nvPr/>
        </p:nvSpPr>
        <p:spPr bwMode="auto">
          <a:xfrm>
            <a:off x="2624138" y="1755775"/>
            <a:ext cx="762000" cy="457200"/>
          </a:xfrm>
          <a:prstGeom prst="rect">
            <a:avLst/>
          </a:prstGeom>
          <a:noFill/>
          <a:ln w="9525">
            <a:noFill/>
            <a:miter lim="800000"/>
            <a:headEnd/>
            <a:tailEnd/>
          </a:ln>
          <a:effectLst/>
        </p:spPr>
        <p:txBody>
          <a:bodyPr>
            <a:spAutoFit/>
          </a:bodyPr>
          <a:lstStyle/>
          <a:p>
            <a:pPr fontAlgn="base">
              <a:spcBef>
                <a:spcPct val="0"/>
              </a:spcBef>
              <a:spcAft>
                <a:spcPct val="0"/>
              </a:spcAft>
            </a:pPr>
            <a:r>
              <a:rPr lang="en-US" sz="2400" smtClean="0">
                <a:solidFill>
                  <a:srgbClr val="000000"/>
                </a:solidFill>
              </a:rPr>
              <a:t>w</a:t>
            </a:r>
            <a:r>
              <a:rPr lang="en-US" sz="2400" baseline="-25000" smtClean="0">
                <a:solidFill>
                  <a:srgbClr val="000000"/>
                </a:solidFill>
              </a:rPr>
              <a:t>ij </a:t>
            </a:r>
          </a:p>
        </p:txBody>
      </p:sp>
      <p:sp>
        <p:nvSpPr>
          <p:cNvPr id="121867" name="Text Box 11"/>
          <p:cNvSpPr txBox="1">
            <a:spLocks noChangeArrowheads="1"/>
          </p:cNvSpPr>
          <p:nvPr/>
        </p:nvSpPr>
        <p:spPr bwMode="auto">
          <a:xfrm>
            <a:off x="2928938" y="2517775"/>
            <a:ext cx="1981200" cy="579438"/>
          </a:xfrm>
          <a:prstGeom prst="rect">
            <a:avLst/>
          </a:prstGeom>
          <a:noFill/>
          <a:ln w="9525">
            <a:noFill/>
            <a:miter lim="800000"/>
            <a:headEnd/>
            <a:tailEnd/>
          </a:ln>
          <a:effectLst/>
        </p:spPr>
        <p:txBody>
          <a:bodyPr>
            <a:spAutoFit/>
          </a:bodyPr>
          <a:lstStyle/>
          <a:p>
            <a:pPr fontAlgn="base">
              <a:spcBef>
                <a:spcPct val="0"/>
              </a:spcBef>
              <a:spcAft>
                <a:spcPct val="0"/>
              </a:spcAft>
            </a:pPr>
            <a:r>
              <a:rPr lang="en-US" sz="2400" smtClean="0">
                <a:solidFill>
                  <a:srgbClr val="000000"/>
                </a:solidFill>
                <a:latin typeface="Symbol" pitchFamily="18" charset="2"/>
              </a:rPr>
              <a:t>d</a:t>
            </a:r>
            <a:r>
              <a:rPr lang="en-US" sz="2400" baseline="-25000" smtClean="0">
                <a:solidFill>
                  <a:srgbClr val="000000"/>
                </a:solidFill>
              </a:rPr>
              <a:t>i</a:t>
            </a:r>
            <a:r>
              <a:rPr lang="en-US" sz="2400" smtClean="0">
                <a:solidFill>
                  <a:srgbClr val="000000"/>
                </a:solidFill>
              </a:rPr>
              <a:t> ~ </a:t>
            </a:r>
            <a:r>
              <a:rPr lang="en-US" sz="3200" smtClean="0">
                <a:solidFill>
                  <a:srgbClr val="000000"/>
                </a:solidFill>
                <a:latin typeface="Symbol" pitchFamily="18" charset="2"/>
              </a:rPr>
              <a:t>S</a:t>
            </a:r>
            <a:r>
              <a:rPr lang="en-US" sz="2400" smtClean="0">
                <a:solidFill>
                  <a:srgbClr val="000000"/>
                </a:solidFill>
                <a:latin typeface="Symbol" pitchFamily="18" charset="2"/>
              </a:rPr>
              <a:t>d</a:t>
            </a:r>
            <a:r>
              <a:rPr lang="en-US" sz="2400" baseline="-25000" smtClean="0">
                <a:solidFill>
                  <a:srgbClr val="000000"/>
                </a:solidFill>
              </a:rPr>
              <a:t>k</a:t>
            </a:r>
            <a:r>
              <a:rPr lang="en-US" sz="2400" smtClean="0">
                <a:solidFill>
                  <a:srgbClr val="000000"/>
                </a:solidFill>
              </a:rPr>
              <a:t>w</a:t>
            </a:r>
            <a:r>
              <a:rPr lang="en-US" sz="2400" baseline="-25000" smtClean="0">
                <a:solidFill>
                  <a:srgbClr val="000000"/>
                </a:solidFill>
              </a:rPr>
              <a:t>ki </a:t>
            </a:r>
          </a:p>
        </p:txBody>
      </p:sp>
      <p:sp>
        <p:nvSpPr>
          <p:cNvPr id="121868" name="Oval 12"/>
          <p:cNvSpPr>
            <a:spLocks noChangeArrowheads="1"/>
          </p:cNvSpPr>
          <p:nvPr/>
        </p:nvSpPr>
        <p:spPr bwMode="auto">
          <a:xfrm flipH="1">
            <a:off x="6821488" y="4148138"/>
            <a:ext cx="914400" cy="914400"/>
          </a:xfrm>
          <a:prstGeom prst="ellipse">
            <a:avLst/>
          </a:prstGeom>
          <a:noFill/>
          <a:ln w="19050">
            <a:solidFill>
              <a:schemeClr val="tx1"/>
            </a:solidFill>
            <a:round/>
            <a:headEnd/>
            <a:tailEnd/>
          </a:ln>
          <a:effectLst/>
        </p:spPr>
        <p:txBody>
          <a:bodyPr wrap="none" anchor="ctr"/>
          <a:lstStyle/>
          <a:p>
            <a:pPr fontAlgn="base">
              <a:spcBef>
                <a:spcPct val="0"/>
              </a:spcBef>
              <a:spcAft>
                <a:spcPct val="0"/>
              </a:spcAft>
            </a:pPr>
            <a:endParaRPr lang="en-US" sz="2400" smtClean="0">
              <a:solidFill>
                <a:srgbClr val="000000"/>
              </a:solidFill>
              <a:latin typeface="Times New Roman" pitchFamily="18" charset="0"/>
            </a:endParaRPr>
          </a:p>
        </p:txBody>
      </p:sp>
      <p:sp>
        <p:nvSpPr>
          <p:cNvPr id="121869" name="Oval 13"/>
          <p:cNvSpPr>
            <a:spLocks noChangeArrowheads="1"/>
          </p:cNvSpPr>
          <p:nvPr/>
        </p:nvSpPr>
        <p:spPr bwMode="auto">
          <a:xfrm flipH="1">
            <a:off x="7278688" y="2547938"/>
            <a:ext cx="914400" cy="914400"/>
          </a:xfrm>
          <a:prstGeom prst="ellipse">
            <a:avLst/>
          </a:prstGeom>
          <a:noFill/>
          <a:ln w="19050">
            <a:solidFill>
              <a:schemeClr val="tx1"/>
            </a:solidFill>
            <a:round/>
            <a:headEnd/>
            <a:tailEnd/>
          </a:ln>
          <a:effectLst/>
        </p:spPr>
        <p:txBody>
          <a:bodyPr wrap="none" anchor="ctr"/>
          <a:lstStyle/>
          <a:p>
            <a:pPr fontAlgn="base">
              <a:spcBef>
                <a:spcPct val="0"/>
              </a:spcBef>
              <a:spcAft>
                <a:spcPct val="0"/>
              </a:spcAft>
            </a:pPr>
            <a:endParaRPr lang="en-US" sz="2400" smtClean="0">
              <a:solidFill>
                <a:srgbClr val="000000"/>
              </a:solidFill>
              <a:latin typeface="Times New Roman" pitchFamily="18" charset="0"/>
            </a:endParaRPr>
          </a:p>
        </p:txBody>
      </p:sp>
      <p:sp>
        <p:nvSpPr>
          <p:cNvPr id="121870" name="Oval 14"/>
          <p:cNvSpPr>
            <a:spLocks noChangeArrowheads="1"/>
          </p:cNvSpPr>
          <p:nvPr/>
        </p:nvSpPr>
        <p:spPr bwMode="auto">
          <a:xfrm flipH="1">
            <a:off x="6821488" y="1100138"/>
            <a:ext cx="914400" cy="914400"/>
          </a:xfrm>
          <a:prstGeom prst="ellipse">
            <a:avLst/>
          </a:prstGeom>
          <a:noFill/>
          <a:ln w="19050">
            <a:solidFill>
              <a:schemeClr val="tx1"/>
            </a:solidFill>
            <a:round/>
            <a:headEnd/>
            <a:tailEnd/>
          </a:ln>
          <a:effectLst/>
        </p:spPr>
        <p:txBody>
          <a:bodyPr wrap="none" anchor="ctr"/>
          <a:lstStyle/>
          <a:p>
            <a:pPr fontAlgn="base">
              <a:spcBef>
                <a:spcPct val="0"/>
              </a:spcBef>
              <a:spcAft>
                <a:spcPct val="0"/>
              </a:spcAft>
            </a:pPr>
            <a:endParaRPr lang="en-US" sz="2400" smtClean="0">
              <a:solidFill>
                <a:srgbClr val="000000"/>
              </a:solidFill>
              <a:latin typeface="Times New Roman" pitchFamily="18" charset="0"/>
            </a:endParaRPr>
          </a:p>
        </p:txBody>
      </p:sp>
      <p:sp>
        <p:nvSpPr>
          <p:cNvPr id="121871" name="Line 15"/>
          <p:cNvSpPr>
            <a:spLocks noChangeShapeType="1"/>
          </p:cNvSpPr>
          <p:nvPr/>
        </p:nvSpPr>
        <p:spPr bwMode="auto">
          <a:xfrm flipH="1" flipV="1">
            <a:off x="5408613" y="2916238"/>
            <a:ext cx="1489075" cy="1460500"/>
          </a:xfrm>
          <a:prstGeom prst="line">
            <a:avLst/>
          </a:prstGeom>
          <a:noFill/>
          <a:ln w="19050">
            <a:solidFill>
              <a:schemeClr val="tx1"/>
            </a:solidFill>
            <a:round/>
            <a:headEnd type="triangle" w="med" len="med"/>
            <a:tailEnd/>
          </a:ln>
          <a:effectLst/>
        </p:spPr>
        <p:txBody>
          <a:bodyPr/>
          <a:lstStyle/>
          <a:p>
            <a:pPr fontAlgn="base">
              <a:spcBef>
                <a:spcPct val="0"/>
              </a:spcBef>
              <a:spcAft>
                <a:spcPct val="0"/>
              </a:spcAft>
            </a:pPr>
            <a:endParaRPr lang="en-US" sz="2400" smtClean="0">
              <a:solidFill>
                <a:srgbClr val="000000"/>
              </a:solidFill>
              <a:latin typeface="Times New Roman" pitchFamily="18" charset="0"/>
            </a:endParaRPr>
          </a:p>
        </p:txBody>
      </p:sp>
      <p:sp>
        <p:nvSpPr>
          <p:cNvPr id="121872" name="Line 16"/>
          <p:cNvSpPr>
            <a:spLocks noChangeShapeType="1"/>
          </p:cNvSpPr>
          <p:nvPr/>
        </p:nvSpPr>
        <p:spPr bwMode="auto">
          <a:xfrm flipH="1" flipV="1">
            <a:off x="4827588" y="2919413"/>
            <a:ext cx="2462212" cy="9525"/>
          </a:xfrm>
          <a:prstGeom prst="line">
            <a:avLst/>
          </a:prstGeom>
          <a:noFill/>
          <a:ln w="19050">
            <a:solidFill>
              <a:schemeClr val="tx1"/>
            </a:solidFill>
            <a:round/>
            <a:headEnd type="triangle" w="med" len="med"/>
            <a:tailEnd type="triangle" w="med" len="med"/>
          </a:ln>
          <a:effectLst/>
        </p:spPr>
        <p:txBody>
          <a:bodyPr/>
          <a:lstStyle/>
          <a:p>
            <a:pPr fontAlgn="base">
              <a:spcBef>
                <a:spcPct val="0"/>
              </a:spcBef>
              <a:spcAft>
                <a:spcPct val="0"/>
              </a:spcAft>
            </a:pPr>
            <a:endParaRPr lang="en-US" sz="2400" smtClean="0">
              <a:solidFill>
                <a:srgbClr val="000000"/>
              </a:solidFill>
              <a:latin typeface="Times New Roman" pitchFamily="18" charset="0"/>
            </a:endParaRPr>
          </a:p>
        </p:txBody>
      </p:sp>
      <p:sp>
        <p:nvSpPr>
          <p:cNvPr id="121873" name="Line 17"/>
          <p:cNvSpPr>
            <a:spLocks noChangeShapeType="1"/>
          </p:cNvSpPr>
          <p:nvPr/>
        </p:nvSpPr>
        <p:spPr bwMode="auto">
          <a:xfrm flipH="1">
            <a:off x="5384800" y="1709738"/>
            <a:ext cx="1436688" cy="1219200"/>
          </a:xfrm>
          <a:prstGeom prst="line">
            <a:avLst/>
          </a:prstGeom>
          <a:noFill/>
          <a:ln w="19050">
            <a:solidFill>
              <a:schemeClr val="tx1"/>
            </a:solidFill>
            <a:round/>
            <a:headEnd type="triangle" w="med" len="med"/>
            <a:tailEnd/>
          </a:ln>
          <a:effectLst/>
        </p:spPr>
        <p:txBody>
          <a:bodyPr/>
          <a:lstStyle/>
          <a:p>
            <a:pPr fontAlgn="base">
              <a:spcBef>
                <a:spcPct val="0"/>
              </a:spcBef>
              <a:spcAft>
                <a:spcPct val="0"/>
              </a:spcAft>
            </a:pPr>
            <a:endParaRPr lang="en-US" sz="2400" smtClean="0">
              <a:solidFill>
                <a:srgbClr val="000000"/>
              </a:solidFill>
              <a:latin typeface="Times New Roman" pitchFamily="18" charset="0"/>
            </a:endParaRPr>
          </a:p>
        </p:txBody>
      </p:sp>
      <p:sp>
        <p:nvSpPr>
          <p:cNvPr id="121874" name="Text Box 18"/>
          <p:cNvSpPr txBox="1">
            <a:spLocks noChangeArrowheads="1"/>
          </p:cNvSpPr>
          <p:nvPr/>
        </p:nvSpPr>
        <p:spPr bwMode="auto">
          <a:xfrm>
            <a:off x="6434138" y="3717925"/>
            <a:ext cx="762000" cy="457200"/>
          </a:xfrm>
          <a:prstGeom prst="rect">
            <a:avLst/>
          </a:prstGeom>
          <a:noFill/>
          <a:ln w="9525">
            <a:noFill/>
            <a:miter lim="800000"/>
            <a:headEnd/>
            <a:tailEnd/>
          </a:ln>
          <a:effectLst/>
        </p:spPr>
        <p:txBody>
          <a:bodyPr>
            <a:spAutoFit/>
          </a:bodyPr>
          <a:lstStyle/>
          <a:p>
            <a:pPr fontAlgn="base">
              <a:spcBef>
                <a:spcPct val="0"/>
              </a:spcBef>
              <a:spcAft>
                <a:spcPct val="0"/>
              </a:spcAft>
            </a:pPr>
            <a:r>
              <a:rPr lang="en-US" sz="2400" smtClean="0">
                <a:solidFill>
                  <a:srgbClr val="000000"/>
                </a:solidFill>
              </a:rPr>
              <a:t>w</a:t>
            </a:r>
            <a:r>
              <a:rPr lang="en-US" sz="2400" baseline="-25000" smtClean="0">
                <a:solidFill>
                  <a:srgbClr val="000000"/>
                </a:solidFill>
              </a:rPr>
              <a:t>ki </a:t>
            </a:r>
          </a:p>
        </p:txBody>
      </p:sp>
      <p:sp>
        <p:nvSpPr>
          <p:cNvPr id="121875" name="Text Box 19"/>
          <p:cNvSpPr txBox="1">
            <a:spLocks noChangeArrowheads="1"/>
          </p:cNvSpPr>
          <p:nvPr/>
        </p:nvSpPr>
        <p:spPr bwMode="auto">
          <a:xfrm>
            <a:off x="1738313" y="1168400"/>
            <a:ext cx="762000" cy="457200"/>
          </a:xfrm>
          <a:prstGeom prst="rect">
            <a:avLst/>
          </a:prstGeom>
          <a:noFill/>
          <a:ln w="9525">
            <a:noFill/>
            <a:miter lim="800000"/>
            <a:headEnd/>
            <a:tailEnd/>
          </a:ln>
          <a:effectLst/>
        </p:spPr>
        <p:txBody>
          <a:bodyPr>
            <a:spAutoFit/>
          </a:bodyPr>
          <a:lstStyle/>
          <a:p>
            <a:pPr fontAlgn="base">
              <a:spcBef>
                <a:spcPct val="0"/>
              </a:spcBef>
              <a:spcAft>
                <a:spcPct val="0"/>
              </a:spcAft>
            </a:pPr>
            <a:r>
              <a:rPr lang="en-US" sz="2400" smtClean="0">
                <a:solidFill>
                  <a:srgbClr val="000000"/>
                </a:solidFill>
              </a:rPr>
              <a:t>a</a:t>
            </a:r>
            <a:r>
              <a:rPr lang="en-US" sz="2400" baseline="-25000" smtClean="0">
                <a:solidFill>
                  <a:srgbClr val="000000"/>
                </a:solidFill>
              </a:rPr>
              <a:t>j</a:t>
            </a:r>
          </a:p>
        </p:txBody>
      </p:sp>
      <p:sp>
        <p:nvSpPr>
          <p:cNvPr id="121876" name="Text Box 20"/>
          <p:cNvSpPr txBox="1">
            <a:spLocks noChangeArrowheads="1"/>
          </p:cNvSpPr>
          <p:nvPr/>
        </p:nvSpPr>
        <p:spPr bwMode="auto">
          <a:xfrm>
            <a:off x="2065338" y="228600"/>
            <a:ext cx="4667250" cy="457200"/>
          </a:xfrm>
          <a:prstGeom prst="rect">
            <a:avLst/>
          </a:prstGeom>
          <a:noFill/>
          <a:ln w="9525">
            <a:noFill/>
            <a:miter lim="800000"/>
            <a:headEnd/>
            <a:tailEnd/>
          </a:ln>
          <a:effectLst/>
        </p:spPr>
        <p:txBody>
          <a:bodyPr wrap="none">
            <a:spAutoFit/>
          </a:bodyPr>
          <a:lstStyle/>
          <a:p>
            <a:pPr fontAlgn="base">
              <a:spcBef>
                <a:spcPct val="0"/>
              </a:spcBef>
              <a:spcAft>
                <a:spcPct val="0"/>
              </a:spcAft>
            </a:pPr>
            <a:r>
              <a:rPr lang="en-US" sz="2400" smtClean="0">
                <a:solidFill>
                  <a:srgbClr val="000000"/>
                </a:solidFill>
              </a:rPr>
              <a:t>Back Propagation of Error (</a:t>
            </a:r>
            <a:r>
              <a:rPr lang="en-US" sz="2400" smtClean="0">
                <a:solidFill>
                  <a:srgbClr val="000000"/>
                </a:solidFill>
                <a:latin typeface="Symbol" pitchFamily="18" charset="2"/>
              </a:rPr>
              <a:t>d</a:t>
            </a:r>
            <a:r>
              <a:rPr lang="en-US" sz="2400" smtClean="0">
                <a:solidFill>
                  <a:srgbClr val="000000"/>
                </a:solidFill>
              </a:rPr>
              <a:t>)</a:t>
            </a:r>
          </a:p>
        </p:txBody>
      </p:sp>
      <p:sp>
        <p:nvSpPr>
          <p:cNvPr id="121877" name="Text Box 21"/>
          <p:cNvSpPr txBox="1">
            <a:spLocks noChangeArrowheads="1"/>
          </p:cNvSpPr>
          <p:nvPr/>
        </p:nvSpPr>
        <p:spPr bwMode="auto">
          <a:xfrm>
            <a:off x="1716088" y="4760913"/>
            <a:ext cx="6870700" cy="1917700"/>
          </a:xfrm>
          <a:prstGeom prst="rect">
            <a:avLst/>
          </a:prstGeom>
          <a:noFill/>
          <a:ln w="9525">
            <a:noFill/>
            <a:miter lim="800000"/>
            <a:headEnd/>
            <a:tailEnd/>
          </a:ln>
          <a:effectLst/>
        </p:spPr>
        <p:txBody>
          <a:bodyPr>
            <a:spAutoFit/>
          </a:bodyPr>
          <a:lstStyle/>
          <a:p>
            <a:pPr fontAlgn="base">
              <a:spcBef>
                <a:spcPct val="0"/>
              </a:spcBef>
              <a:spcAft>
                <a:spcPct val="0"/>
              </a:spcAft>
            </a:pPr>
            <a:r>
              <a:rPr lang="en-US" sz="2400" smtClean="0">
                <a:solidFill>
                  <a:srgbClr val="000000"/>
                </a:solidFill>
              </a:rPr>
              <a:t>Error-correcting learning:</a:t>
            </a:r>
          </a:p>
          <a:p>
            <a:pPr fontAlgn="base">
              <a:spcBef>
                <a:spcPct val="0"/>
              </a:spcBef>
              <a:spcAft>
                <a:spcPct val="0"/>
              </a:spcAft>
            </a:pPr>
            <a:r>
              <a:rPr lang="en-US" sz="2400" smtClean="0">
                <a:solidFill>
                  <a:srgbClr val="000000"/>
                </a:solidFill>
              </a:rPr>
              <a:t> </a:t>
            </a:r>
          </a:p>
          <a:p>
            <a:pPr fontAlgn="base">
              <a:spcBef>
                <a:spcPct val="0"/>
              </a:spcBef>
              <a:spcAft>
                <a:spcPct val="0"/>
              </a:spcAft>
            </a:pPr>
            <a:r>
              <a:rPr lang="en-US" sz="2400" smtClean="0">
                <a:solidFill>
                  <a:srgbClr val="000000"/>
                </a:solidFill>
              </a:rPr>
              <a:t>	At the output layer:	</a:t>
            </a:r>
            <a:r>
              <a:rPr lang="en-US" sz="2400" smtClean="0">
                <a:solidFill>
                  <a:srgbClr val="000000"/>
                </a:solidFill>
                <a:latin typeface="Symbol" pitchFamily="18" charset="2"/>
              </a:rPr>
              <a:t>D</a:t>
            </a:r>
            <a:r>
              <a:rPr lang="en-US" sz="2400" smtClean="0">
                <a:solidFill>
                  <a:srgbClr val="000000"/>
                </a:solidFill>
              </a:rPr>
              <a:t>w</a:t>
            </a:r>
            <a:r>
              <a:rPr lang="en-US" sz="2400" baseline="-25000" smtClean="0">
                <a:solidFill>
                  <a:srgbClr val="000000"/>
                </a:solidFill>
              </a:rPr>
              <a:t>ki</a:t>
            </a:r>
            <a:r>
              <a:rPr lang="en-US" sz="2400" smtClean="0">
                <a:solidFill>
                  <a:srgbClr val="000000"/>
                </a:solidFill>
              </a:rPr>
              <a:t> = </a:t>
            </a:r>
            <a:r>
              <a:rPr lang="en-US" sz="2400" smtClean="0">
                <a:solidFill>
                  <a:srgbClr val="000000"/>
                </a:solidFill>
                <a:latin typeface="Symbol" pitchFamily="18" charset="2"/>
              </a:rPr>
              <a:t>ed</a:t>
            </a:r>
            <a:r>
              <a:rPr lang="en-US" sz="2400" baseline="-25000" smtClean="0">
                <a:solidFill>
                  <a:srgbClr val="000000"/>
                </a:solidFill>
              </a:rPr>
              <a:t>k</a:t>
            </a:r>
            <a:r>
              <a:rPr lang="en-US" sz="2400" smtClean="0">
                <a:solidFill>
                  <a:srgbClr val="000000"/>
                </a:solidFill>
              </a:rPr>
              <a:t>a</a:t>
            </a:r>
            <a:r>
              <a:rPr lang="en-US" sz="2400" baseline="-25000" smtClean="0">
                <a:solidFill>
                  <a:srgbClr val="000000"/>
                </a:solidFill>
              </a:rPr>
              <a:t>i</a:t>
            </a:r>
            <a:endParaRPr lang="en-US" sz="2400" smtClean="0">
              <a:solidFill>
                <a:srgbClr val="000000"/>
              </a:solidFill>
            </a:endParaRPr>
          </a:p>
          <a:p>
            <a:pPr fontAlgn="base">
              <a:spcBef>
                <a:spcPct val="0"/>
              </a:spcBef>
              <a:spcAft>
                <a:spcPct val="0"/>
              </a:spcAft>
            </a:pPr>
            <a:r>
              <a:rPr lang="en-US" sz="2400" smtClean="0">
                <a:solidFill>
                  <a:srgbClr val="000000"/>
                </a:solidFill>
              </a:rPr>
              <a:t>	At the prior layer: 	</a:t>
            </a:r>
            <a:r>
              <a:rPr lang="en-US" sz="2400" smtClean="0">
                <a:solidFill>
                  <a:srgbClr val="000000"/>
                </a:solidFill>
                <a:latin typeface="Symbol" pitchFamily="18" charset="2"/>
              </a:rPr>
              <a:t>D</a:t>
            </a:r>
            <a:r>
              <a:rPr lang="en-US" sz="2400" smtClean="0">
                <a:solidFill>
                  <a:srgbClr val="000000"/>
                </a:solidFill>
              </a:rPr>
              <a:t>w</a:t>
            </a:r>
            <a:r>
              <a:rPr lang="en-US" sz="2400" baseline="-25000" smtClean="0">
                <a:solidFill>
                  <a:srgbClr val="000000"/>
                </a:solidFill>
              </a:rPr>
              <a:t>ij</a:t>
            </a:r>
            <a:r>
              <a:rPr lang="en-US" sz="2400" smtClean="0">
                <a:solidFill>
                  <a:srgbClr val="000000"/>
                </a:solidFill>
              </a:rPr>
              <a:t> = </a:t>
            </a:r>
            <a:r>
              <a:rPr lang="en-US" sz="2400" smtClean="0">
                <a:solidFill>
                  <a:srgbClr val="000000"/>
                </a:solidFill>
                <a:latin typeface="Symbol" pitchFamily="18" charset="2"/>
              </a:rPr>
              <a:t>ed</a:t>
            </a:r>
            <a:r>
              <a:rPr lang="en-US" sz="2400" baseline="-25000" smtClean="0">
                <a:solidFill>
                  <a:srgbClr val="000000"/>
                </a:solidFill>
              </a:rPr>
              <a:t>j</a:t>
            </a:r>
            <a:r>
              <a:rPr lang="en-US" sz="2400" smtClean="0">
                <a:solidFill>
                  <a:srgbClr val="000000"/>
                </a:solidFill>
              </a:rPr>
              <a:t>a</a:t>
            </a:r>
            <a:r>
              <a:rPr lang="en-US" sz="2400" baseline="-25000" smtClean="0">
                <a:solidFill>
                  <a:srgbClr val="000000"/>
                </a:solidFill>
              </a:rPr>
              <a:t>j</a:t>
            </a:r>
          </a:p>
          <a:p>
            <a:pPr fontAlgn="base">
              <a:spcBef>
                <a:spcPct val="0"/>
              </a:spcBef>
              <a:spcAft>
                <a:spcPct val="0"/>
              </a:spcAft>
            </a:pPr>
            <a:r>
              <a:rPr lang="en-US" sz="2400" smtClean="0">
                <a:solidFill>
                  <a:srgbClr val="000000"/>
                </a:solidFill>
              </a:rPr>
              <a:t>	…</a:t>
            </a:r>
          </a:p>
        </p:txBody>
      </p:sp>
      <p:sp>
        <p:nvSpPr>
          <p:cNvPr id="121878" name="Text Box 22"/>
          <p:cNvSpPr txBox="1">
            <a:spLocks noChangeArrowheads="1"/>
          </p:cNvSpPr>
          <p:nvPr/>
        </p:nvSpPr>
        <p:spPr bwMode="auto">
          <a:xfrm>
            <a:off x="4910138" y="2411413"/>
            <a:ext cx="463550" cy="457200"/>
          </a:xfrm>
          <a:prstGeom prst="rect">
            <a:avLst/>
          </a:prstGeom>
          <a:noFill/>
          <a:ln w="9525">
            <a:noFill/>
            <a:miter lim="800000"/>
            <a:headEnd/>
            <a:tailEnd/>
          </a:ln>
          <a:effectLst/>
        </p:spPr>
        <p:txBody>
          <a:bodyPr>
            <a:spAutoFit/>
          </a:bodyPr>
          <a:lstStyle/>
          <a:p>
            <a:pPr fontAlgn="base">
              <a:spcBef>
                <a:spcPct val="0"/>
              </a:spcBef>
              <a:spcAft>
                <a:spcPct val="0"/>
              </a:spcAft>
            </a:pPr>
            <a:r>
              <a:rPr lang="en-US" sz="2400" smtClean="0">
                <a:solidFill>
                  <a:srgbClr val="000000"/>
                </a:solidFill>
              </a:rPr>
              <a:t>a</a:t>
            </a:r>
            <a:r>
              <a:rPr lang="en-US" sz="2400" baseline="-25000" smtClean="0">
                <a:solidFill>
                  <a:srgbClr val="000000"/>
                </a:solidFill>
              </a:rPr>
              <a:t>i</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rtmodel"/>
          <p:cNvPicPr>
            <a:picLocks noChangeAspect="1" noChangeArrowheads="1"/>
          </p:cNvPicPr>
          <p:nvPr/>
        </p:nvPicPr>
        <p:blipFill>
          <a:blip r:embed="rId2" cstate="print"/>
          <a:srcRect t="6279"/>
          <a:stretch>
            <a:fillRect/>
          </a:stretch>
        </p:blipFill>
        <p:spPr bwMode="auto">
          <a:xfrm>
            <a:off x="134938" y="119063"/>
            <a:ext cx="9009062" cy="6738937"/>
          </a:xfrm>
          <a:prstGeom prst="rect">
            <a:avLst/>
          </a:prstGeom>
          <a:noFill/>
          <a:ln w="9525">
            <a:solidFill>
              <a:schemeClr val="tx1"/>
            </a:solidFill>
            <a:miter lim="800000"/>
            <a:headEnd/>
            <a:tailEnd/>
          </a:ln>
        </p:spPr>
      </p:pic>
      <p:sp>
        <p:nvSpPr>
          <p:cNvPr id="124931" name="Line 3"/>
          <p:cNvSpPr>
            <a:spLocks noChangeShapeType="1"/>
          </p:cNvSpPr>
          <p:nvPr/>
        </p:nvSpPr>
        <p:spPr bwMode="auto">
          <a:xfrm flipV="1">
            <a:off x="2743200" y="2667000"/>
            <a:ext cx="609600" cy="609600"/>
          </a:xfrm>
          <a:prstGeom prst="line">
            <a:avLst/>
          </a:prstGeom>
          <a:noFill/>
          <a:ln w="38100">
            <a:solidFill>
              <a:srgbClr val="FF0000"/>
            </a:solidFill>
            <a:round/>
            <a:headEnd/>
            <a:tailEnd type="triangle" w="med" len="med"/>
          </a:ln>
          <a:effectLst/>
        </p:spPr>
        <p:txBody>
          <a:bodyPr wrap="none" anchor="ctr"/>
          <a:lstStyle/>
          <a:p>
            <a:pPr fontAlgn="base">
              <a:spcBef>
                <a:spcPct val="0"/>
              </a:spcBef>
              <a:spcAft>
                <a:spcPct val="0"/>
              </a:spcAft>
            </a:pPr>
            <a:endParaRPr lang="en-US" sz="2400" smtClean="0">
              <a:solidFill>
                <a:srgbClr val="000000"/>
              </a:solidFill>
              <a:latin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rt_rep_hist"/>
          <p:cNvPicPr>
            <a:picLocks noChangeAspect="1" noChangeArrowheads="1"/>
          </p:cNvPicPr>
          <p:nvPr/>
        </p:nvPicPr>
        <p:blipFill>
          <a:blip r:embed="rId2" cstate="print"/>
          <a:srcRect t="11478" r="11873"/>
          <a:stretch>
            <a:fillRect/>
          </a:stretch>
        </p:blipFill>
        <p:spPr bwMode="auto">
          <a:xfrm>
            <a:off x="381000" y="0"/>
            <a:ext cx="8534400" cy="6821488"/>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Picture 2" descr="rt_hclust_lrn"/>
          <p:cNvPicPr>
            <a:picLocks noChangeAspect="1" noChangeArrowheads="1"/>
          </p:cNvPicPr>
          <p:nvPr/>
        </p:nvPicPr>
        <p:blipFill>
          <a:blip r:embed="rId2" cstate="print"/>
          <a:srcRect l="11478" t="9132" r="11478" b="9132"/>
          <a:stretch>
            <a:fillRect/>
          </a:stretch>
        </p:blipFill>
        <p:spPr bwMode="auto">
          <a:xfrm>
            <a:off x="1728788" y="244475"/>
            <a:ext cx="5076825" cy="6015038"/>
          </a:xfrm>
          <a:prstGeom prst="rect">
            <a:avLst/>
          </a:prstGeom>
          <a:noFill/>
          <a:ln w="9525">
            <a:noFill/>
            <a:miter lim="800000"/>
            <a:headEnd/>
            <a:tailEnd/>
          </a:ln>
        </p:spPr>
      </p:pic>
      <p:sp>
        <p:nvSpPr>
          <p:cNvPr id="176131" name="Rectangle 3"/>
          <p:cNvSpPr>
            <a:spLocks noChangeArrowheads="1"/>
          </p:cNvSpPr>
          <p:nvPr/>
        </p:nvSpPr>
        <p:spPr bwMode="auto">
          <a:xfrm>
            <a:off x="6189663" y="177800"/>
            <a:ext cx="625475" cy="5605463"/>
          </a:xfrm>
          <a:prstGeom prst="rect">
            <a:avLst/>
          </a:prstGeom>
          <a:solidFill>
            <a:schemeClr val="bg1"/>
          </a:solidFill>
          <a:ln w="19050" algn="ctr">
            <a:solidFill>
              <a:schemeClr val="bg1"/>
            </a:solidFill>
            <a:miter lim="800000"/>
            <a:headEnd/>
            <a:tailEnd/>
          </a:ln>
          <a:effectLst/>
        </p:spPr>
        <p:txBody>
          <a:bodyPr wrap="none" anchor="ctr"/>
          <a:lstStyle/>
          <a:p>
            <a:endParaRPr lang="en-US"/>
          </a:p>
        </p:txBody>
      </p:sp>
      <p:sp>
        <p:nvSpPr>
          <p:cNvPr id="176132" name="Line 4"/>
          <p:cNvSpPr>
            <a:spLocks noChangeShapeType="1"/>
          </p:cNvSpPr>
          <p:nvPr/>
        </p:nvSpPr>
        <p:spPr bwMode="auto">
          <a:xfrm>
            <a:off x="6773863" y="431800"/>
            <a:ext cx="25400" cy="4970463"/>
          </a:xfrm>
          <a:prstGeom prst="line">
            <a:avLst/>
          </a:prstGeom>
          <a:noFill/>
          <a:ln w="19050">
            <a:solidFill>
              <a:srgbClr val="FF0000"/>
            </a:solidFill>
            <a:round/>
            <a:headEnd/>
            <a:tailEnd type="stealth" w="lg" len="lg"/>
          </a:ln>
          <a:effectLst/>
        </p:spPr>
        <p:txBody>
          <a:bodyPr wrap="none" anchor="ctr"/>
          <a:lstStyle/>
          <a:p>
            <a:endParaRPr lang="en-US"/>
          </a:p>
        </p:txBody>
      </p:sp>
      <p:sp>
        <p:nvSpPr>
          <p:cNvPr id="176133" name="Text Box 5"/>
          <p:cNvSpPr txBox="1">
            <a:spLocks noChangeArrowheads="1"/>
          </p:cNvSpPr>
          <p:nvPr/>
        </p:nvSpPr>
        <p:spPr bwMode="auto">
          <a:xfrm>
            <a:off x="6969125" y="1014413"/>
            <a:ext cx="377825" cy="3743325"/>
          </a:xfrm>
          <a:prstGeom prst="rect">
            <a:avLst/>
          </a:prstGeom>
          <a:noFill/>
          <a:ln w="19050" algn="ctr">
            <a:noFill/>
            <a:miter lim="800000"/>
            <a:headEnd/>
            <a:tailEnd/>
          </a:ln>
          <a:effectLst/>
        </p:spPr>
        <p:txBody>
          <a:bodyPr wrap="none">
            <a:spAutoFit/>
          </a:bodyPr>
          <a:lstStyle/>
          <a:p>
            <a:r>
              <a:rPr lang="en-US">
                <a:latin typeface="Verdana" pitchFamily="34" charset="0"/>
              </a:rPr>
              <a:t>E</a:t>
            </a:r>
            <a:br>
              <a:rPr lang="en-US">
                <a:latin typeface="Verdana" pitchFamily="34" charset="0"/>
              </a:rPr>
            </a:br>
            <a:r>
              <a:rPr lang="en-US">
                <a:latin typeface="Verdana" pitchFamily="34" charset="0"/>
              </a:rPr>
              <a:t>x</a:t>
            </a:r>
            <a:br>
              <a:rPr lang="en-US">
                <a:latin typeface="Verdana" pitchFamily="34" charset="0"/>
              </a:rPr>
            </a:br>
            <a:r>
              <a:rPr lang="en-US">
                <a:latin typeface="Verdana" pitchFamily="34" charset="0"/>
              </a:rPr>
              <a:t>p</a:t>
            </a:r>
            <a:br>
              <a:rPr lang="en-US">
                <a:latin typeface="Verdana" pitchFamily="34" charset="0"/>
              </a:rPr>
            </a:br>
            <a:r>
              <a:rPr lang="en-US">
                <a:latin typeface="Verdana" pitchFamily="34" charset="0"/>
              </a:rPr>
              <a:t>e</a:t>
            </a:r>
            <a:br>
              <a:rPr lang="en-US">
                <a:latin typeface="Verdana" pitchFamily="34" charset="0"/>
              </a:rPr>
            </a:br>
            <a:r>
              <a:rPr lang="en-US">
                <a:latin typeface="Verdana" pitchFamily="34" charset="0"/>
              </a:rPr>
              <a:t>r</a:t>
            </a:r>
            <a:br>
              <a:rPr lang="en-US">
                <a:latin typeface="Verdana" pitchFamily="34" charset="0"/>
              </a:rPr>
            </a:br>
            <a:r>
              <a:rPr lang="en-US">
                <a:latin typeface="Verdana" pitchFamily="34" charset="0"/>
              </a:rPr>
              <a:t>i</a:t>
            </a:r>
            <a:br>
              <a:rPr lang="en-US">
                <a:latin typeface="Verdana" pitchFamily="34" charset="0"/>
              </a:rPr>
            </a:br>
            <a:r>
              <a:rPr lang="en-US">
                <a:latin typeface="Verdana" pitchFamily="34" charset="0"/>
              </a:rPr>
              <a:t>e</a:t>
            </a:r>
          </a:p>
          <a:p>
            <a:r>
              <a:rPr lang="en-US">
                <a:latin typeface="Verdana" pitchFamily="34" charset="0"/>
              </a:rPr>
              <a:t>n</a:t>
            </a:r>
            <a:br>
              <a:rPr lang="en-US">
                <a:latin typeface="Verdana" pitchFamily="34" charset="0"/>
              </a:rPr>
            </a:br>
            <a:r>
              <a:rPr lang="en-US">
                <a:latin typeface="Verdana" pitchFamily="34" charset="0"/>
              </a:rPr>
              <a:t>c</a:t>
            </a:r>
            <a:br>
              <a:rPr lang="en-US">
                <a:latin typeface="Verdana" pitchFamily="34" charset="0"/>
              </a:rPr>
            </a:br>
            <a:r>
              <a:rPr lang="en-US">
                <a:latin typeface="Verdana" pitchFamily="34" charset="0"/>
              </a:rPr>
              <a:t>e</a:t>
            </a:r>
          </a:p>
        </p:txBody>
      </p:sp>
      <p:sp>
        <p:nvSpPr>
          <p:cNvPr id="176134" name="Text Box 6"/>
          <p:cNvSpPr txBox="1">
            <a:spLocks noChangeArrowheads="1"/>
          </p:cNvSpPr>
          <p:nvPr/>
        </p:nvSpPr>
        <p:spPr bwMode="auto">
          <a:xfrm>
            <a:off x="627063" y="827088"/>
            <a:ext cx="968375" cy="4473575"/>
          </a:xfrm>
          <a:prstGeom prst="rect">
            <a:avLst/>
          </a:prstGeom>
          <a:noFill/>
          <a:ln w="19050" algn="ctr">
            <a:noFill/>
            <a:miter lim="800000"/>
            <a:headEnd/>
            <a:tailEnd/>
          </a:ln>
          <a:effectLst/>
        </p:spPr>
        <p:txBody>
          <a:bodyPr wrap="none">
            <a:spAutoFit/>
          </a:bodyPr>
          <a:lstStyle/>
          <a:p>
            <a:r>
              <a:rPr lang="en-US">
                <a:latin typeface="Verdana" pitchFamily="34" charset="0"/>
              </a:rPr>
              <a:t>Early</a:t>
            </a:r>
          </a:p>
          <a:p>
            <a:endParaRPr lang="en-US">
              <a:latin typeface="Verdana" pitchFamily="34" charset="0"/>
            </a:endParaRPr>
          </a:p>
          <a:p>
            <a:endParaRPr lang="en-US">
              <a:latin typeface="Verdana" pitchFamily="34" charset="0"/>
            </a:endParaRPr>
          </a:p>
          <a:p>
            <a:endParaRPr lang="en-US">
              <a:latin typeface="Verdana" pitchFamily="34" charset="0"/>
            </a:endParaRPr>
          </a:p>
          <a:p>
            <a:endParaRPr lang="en-US">
              <a:latin typeface="Verdana" pitchFamily="34" charset="0"/>
            </a:endParaRPr>
          </a:p>
          <a:p>
            <a:r>
              <a:rPr lang="en-US">
                <a:latin typeface="Verdana" pitchFamily="34" charset="0"/>
              </a:rPr>
              <a:t>Later</a:t>
            </a:r>
          </a:p>
          <a:p>
            <a:endParaRPr lang="en-US">
              <a:latin typeface="Verdana" pitchFamily="34" charset="0"/>
            </a:endParaRPr>
          </a:p>
          <a:p>
            <a:endParaRPr lang="en-US">
              <a:latin typeface="Verdana" pitchFamily="34" charset="0"/>
            </a:endParaRPr>
          </a:p>
          <a:p>
            <a:endParaRPr lang="en-US">
              <a:latin typeface="Verdana" pitchFamily="34" charset="0"/>
            </a:endParaRPr>
          </a:p>
          <a:p>
            <a:endParaRPr lang="en-US">
              <a:latin typeface="Verdana" pitchFamily="34" charset="0"/>
            </a:endParaRPr>
          </a:p>
          <a:p>
            <a:r>
              <a:rPr lang="en-US">
                <a:latin typeface="Verdana" pitchFamily="34" charset="0"/>
              </a:rPr>
              <a:t>Later</a:t>
            </a:r>
            <a:br>
              <a:rPr lang="en-US">
                <a:latin typeface="Verdana" pitchFamily="34" charset="0"/>
              </a:rPr>
            </a:br>
            <a:r>
              <a:rPr lang="en-US">
                <a:latin typeface="Verdana" pitchFamily="34" charset="0"/>
              </a:rPr>
              <a:t>Still</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2754" name="Picture 2" descr="rtmodel"/>
          <p:cNvPicPr>
            <a:picLocks noChangeAspect="1" noChangeArrowheads="1"/>
          </p:cNvPicPr>
          <p:nvPr/>
        </p:nvPicPr>
        <p:blipFill>
          <a:blip r:embed="rId3" cstate="print"/>
          <a:srcRect t="6279"/>
          <a:stretch>
            <a:fillRect/>
          </a:stretch>
        </p:blipFill>
        <p:spPr bwMode="auto">
          <a:xfrm>
            <a:off x="134938" y="119063"/>
            <a:ext cx="9009062" cy="6738937"/>
          </a:xfrm>
          <a:prstGeom prst="rect">
            <a:avLst/>
          </a:prstGeom>
          <a:noFill/>
        </p:spPr>
      </p:pic>
      <p:sp>
        <p:nvSpPr>
          <p:cNvPr id="202755" name="Text Box 3"/>
          <p:cNvSpPr txBox="1">
            <a:spLocks noChangeArrowheads="1"/>
          </p:cNvSpPr>
          <p:nvPr/>
        </p:nvSpPr>
        <p:spPr bwMode="auto">
          <a:xfrm>
            <a:off x="593725" y="4946650"/>
            <a:ext cx="3951288" cy="457200"/>
          </a:xfrm>
          <a:prstGeom prst="rect">
            <a:avLst/>
          </a:prstGeom>
          <a:noFill/>
          <a:ln w="9525">
            <a:noFill/>
            <a:miter lim="800000"/>
            <a:headEnd/>
            <a:tailEnd/>
          </a:ln>
          <a:effectLst/>
        </p:spPr>
        <p:txBody>
          <a:bodyPr>
            <a:spAutoFit/>
          </a:bodyPr>
          <a:lstStyle/>
          <a:p>
            <a:endParaRPr lang="en-US">
              <a:latin typeface="Arial" charset="0"/>
            </a:endParaRPr>
          </a:p>
        </p:txBody>
      </p:sp>
      <p:sp>
        <p:nvSpPr>
          <p:cNvPr id="202756" name="Oval 4"/>
          <p:cNvSpPr>
            <a:spLocks noChangeArrowheads="1"/>
          </p:cNvSpPr>
          <p:nvPr/>
        </p:nvSpPr>
        <p:spPr bwMode="auto">
          <a:xfrm>
            <a:off x="2281238" y="3884613"/>
            <a:ext cx="325437" cy="212725"/>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202757" name="Oval 5"/>
          <p:cNvSpPr>
            <a:spLocks noChangeArrowheads="1"/>
          </p:cNvSpPr>
          <p:nvPr/>
        </p:nvSpPr>
        <p:spPr bwMode="auto">
          <a:xfrm>
            <a:off x="6804025" y="1354138"/>
            <a:ext cx="325438" cy="212725"/>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202758" name="Oval 6"/>
          <p:cNvSpPr>
            <a:spLocks noChangeArrowheads="1"/>
          </p:cNvSpPr>
          <p:nvPr/>
        </p:nvSpPr>
        <p:spPr bwMode="auto">
          <a:xfrm>
            <a:off x="1581150" y="2466975"/>
            <a:ext cx="325438" cy="188913"/>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202759" name="Text Box 7"/>
          <p:cNvSpPr txBox="1">
            <a:spLocks noChangeArrowheads="1"/>
          </p:cNvSpPr>
          <p:nvPr/>
        </p:nvSpPr>
        <p:spPr bwMode="auto">
          <a:xfrm>
            <a:off x="381000" y="5334000"/>
            <a:ext cx="5562600" cy="1311275"/>
          </a:xfrm>
          <a:prstGeom prst="rect">
            <a:avLst/>
          </a:prstGeom>
          <a:noFill/>
          <a:ln w="9525">
            <a:noFill/>
            <a:miter lim="800000"/>
            <a:headEnd/>
            <a:tailEnd/>
          </a:ln>
          <a:effectLst/>
        </p:spPr>
        <p:txBody>
          <a:bodyPr>
            <a:spAutoFit/>
          </a:bodyPr>
          <a:lstStyle/>
          <a:p>
            <a:r>
              <a:rPr lang="en-US" sz="2000">
                <a:latin typeface="Verdana" pitchFamily="34" charset="0"/>
              </a:rPr>
              <a:t>Start with a neutral representation on the representation units. Use backprop to adjust the representation to minimize the error.</a:t>
            </a:r>
          </a:p>
        </p:txBody>
      </p:sp>
      <p:sp>
        <p:nvSpPr>
          <p:cNvPr id="202760" name="Oval 8"/>
          <p:cNvSpPr>
            <a:spLocks noChangeArrowheads="1"/>
          </p:cNvSpPr>
          <p:nvPr/>
        </p:nvSpPr>
        <p:spPr bwMode="auto">
          <a:xfrm>
            <a:off x="3349625" y="2397125"/>
            <a:ext cx="325438" cy="188913"/>
          </a:xfrm>
          <a:prstGeom prst="ellipse">
            <a:avLst/>
          </a:prstGeom>
          <a:solidFill>
            <a:srgbClr val="FF6699"/>
          </a:solidFill>
          <a:ln w="9525">
            <a:solidFill>
              <a:schemeClr val="tx1"/>
            </a:solidFill>
            <a:round/>
            <a:headEnd/>
            <a:tailEnd/>
          </a:ln>
          <a:effectLst/>
        </p:spPr>
        <p:txBody>
          <a:bodyPr wrap="none" anchor="ctr"/>
          <a:lstStyle/>
          <a:p>
            <a:endParaRPr lang="en-US"/>
          </a:p>
        </p:txBody>
      </p:sp>
      <p:sp>
        <p:nvSpPr>
          <p:cNvPr id="202761" name="Oval 9"/>
          <p:cNvSpPr>
            <a:spLocks noChangeArrowheads="1"/>
          </p:cNvSpPr>
          <p:nvPr/>
        </p:nvSpPr>
        <p:spPr bwMode="auto">
          <a:xfrm>
            <a:off x="3349625" y="2006600"/>
            <a:ext cx="325438" cy="188913"/>
          </a:xfrm>
          <a:prstGeom prst="ellipse">
            <a:avLst/>
          </a:prstGeom>
          <a:solidFill>
            <a:srgbClr val="FF6699"/>
          </a:solidFill>
          <a:ln w="9525">
            <a:solidFill>
              <a:schemeClr val="tx1"/>
            </a:solidFill>
            <a:round/>
            <a:headEnd/>
            <a:tailEnd/>
          </a:ln>
          <a:effectLst/>
        </p:spPr>
        <p:txBody>
          <a:bodyPr wrap="none" anchor="ctr"/>
          <a:lstStyle/>
          <a:p>
            <a:endParaRPr lang="en-US"/>
          </a:p>
        </p:txBody>
      </p:sp>
      <p:sp>
        <p:nvSpPr>
          <p:cNvPr id="202762" name="Oval 10"/>
          <p:cNvSpPr>
            <a:spLocks noChangeArrowheads="1"/>
          </p:cNvSpPr>
          <p:nvPr/>
        </p:nvSpPr>
        <p:spPr bwMode="auto">
          <a:xfrm>
            <a:off x="3349625" y="1128713"/>
            <a:ext cx="325438" cy="188912"/>
          </a:xfrm>
          <a:prstGeom prst="ellipse">
            <a:avLst/>
          </a:prstGeom>
          <a:solidFill>
            <a:srgbClr val="FF6699"/>
          </a:solidFill>
          <a:ln w="9525">
            <a:solidFill>
              <a:schemeClr val="tx1"/>
            </a:solidFill>
            <a:round/>
            <a:headEnd/>
            <a:tailEnd/>
          </a:ln>
          <a:effectLst/>
        </p:spPr>
        <p:txBody>
          <a:bodyPr wrap="none" anchor="ctr"/>
          <a:lstStyle/>
          <a:p>
            <a:endParaRPr lang="en-US"/>
          </a:p>
        </p:txBody>
      </p:sp>
      <p:sp>
        <p:nvSpPr>
          <p:cNvPr id="202763" name="Oval 11"/>
          <p:cNvSpPr>
            <a:spLocks noChangeArrowheads="1"/>
          </p:cNvSpPr>
          <p:nvPr/>
        </p:nvSpPr>
        <p:spPr bwMode="auto">
          <a:xfrm>
            <a:off x="2255838" y="4273550"/>
            <a:ext cx="325437" cy="188913"/>
          </a:xfrm>
          <a:prstGeom prst="ellipse">
            <a:avLst/>
          </a:prstGeom>
          <a:solidFill>
            <a:schemeClr val="bg1"/>
          </a:solidFill>
          <a:ln w="9525">
            <a:solidFill>
              <a:schemeClr val="tx1"/>
            </a:solidFill>
            <a:round/>
            <a:headEnd/>
            <a:tailEnd/>
          </a:ln>
          <a:effectLst/>
        </p:spPr>
        <p:txBody>
          <a:bodyPr wrap="none" anchor="ctr"/>
          <a:lstStyle/>
          <a:p>
            <a:endParaRPr lang="en-US"/>
          </a:p>
        </p:txBody>
      </p:sp>
      <p:grpSp>
        <p:nvGrpSpPr>
          <p:cNvPr id="2" name="Group 12"/>
          <p:cNvGrpSpPr>
            <a:grpSpLocks/>
          </p:cNvGrpSpPr>
          <p:nvPr/>
        </p:nvGrpSpPr>
        <p:grpSpPr bwMode="auto">
          <a:xfrm>
            <a:off x="6813550" y="3243263"/>
            <a:ext cx="325438" cy="762000"/>
            <a:chOff x="4292" y="2043"/>
            <a:chExt cx="205" cy="480"/>
          </a:xfrm>
        </p:grpSpPr>
        <p:sp>
          <p:nvSpPr>
            <p:cNvPr id="202765" name="Oval 13"/>
            <p:cNvSpPr>
              <a:spLocks noChangeArrowheads="1"/>
            </p:cNvSpPr>
            <p:nvPr/>
          </p:nvSpPr>
          <p:spPr bwMode="auto">
            <a:xfrm>
              <a:off x="4292" y="2043"/>
              <a:ext cx="205" cy="119"/>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202766" name="Oval 14"/>
            <p:cNvSpPr>
              <a:spLocks noChangeArrowheads="1"/>
            </p:cNvSpPr>
            <p:nvPr/>
          </p:nvSpPr>
          <p:spPr bwMode="auto">
            <a:xfrm>
              <a:off x="4292" y="2175"/>
              <a:ext cx="205" cy="119"/>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202767" name="Oval 15"/>
            <p:cNvSpPr>
              <a:spLocks noChangeArrowheads="1"/>
            </p:cNvSpPr>
            <p:nvPr/>
          </p:nvSpPr>
          <p:spPr bwMode="auto">
            <a:xfrm>
              <a:off x="4292" y="2404"/>
              <a:ext cx="205" cy="119"/>
            </a:xfrm>
            <a:prstGeom prst="ellipse">
              <a:avLst/>
            </a:prstGeom>
            <a:solidFill>
              <a:schemeClr val="bg1"/>
            </a:solidFill>
            <a:ln w="9525">
              <a:solidFill>
                <a:schemeClr val="tx1"/>
              </a:solidFill>
              <a:round/>
              <a:headEnd/>
              <a:tailEnd/>
            </a:ln>
            <a:effectLst/>
          </p:spPr>
          <p:txBody>
            <a:bodyPr wrap="none" anchor="ctr"/>
            <a:lstStyle/>
            <a:p>
              <a:endParaRPr lang="en-US"/>
            </a:p>
          </p:txBody>
        </p:sp>
      </p:grpSp>
      <p:sp>
        <p:nvSpPr>
          <p:cNvPr id="202768" name="Oval 16"/>
          <p:cNvSpPr>
            <a:spLocks noChangeArrowheads="1"/>
          </p:cNvSpPr>
          <p:nvPr/>
        </p:nvSpPr>
        <p:spPr bwMode="auto">
          <a:xfrm>
            <a:off x="3352800" y="1295400"/>
            <a:ext cx="325438" cy="188913"/>
          </a:xfrm>
          <a:prstGeom prst="ellipse">
            <a:avLst/>
          </a:prstGeom>
          <a:solidFill>
            <a:srgbClr val="FF6699"/>
          </a:solidFill>
          <a:ln w="9525">
            <a:solidFill>
              <a:schemeClr val="tx1"/>
            </a:solidFill>
            <a:round/>
            <a:headEnd/>
            <a:tailEnd/>
          </a:ln>
          <a:effectLst/>
        </p:spPr>
        <p:txBody>
          <a:bodyPr wrap="none" anchor="ctr"/>
          <a:lstStyle/>
          <a:p>
            <a:endParaRPr lang="en-US"/>
          </a:p>
        </p:txBody>
      </p:sp>
      <p:sp>
        <p:nvSpPr>
          <p:cNvPr id="202769" name="Oval 17"/>
          <p:cNvSpPr>
            <a:spLocks noChangeArrowheads="1"/>
          </p:cNvSpPr>
          <p:nvPr/>
        </p:nvSpPr>
        <p:spPr bwMode="auto">
          <a:xfrm>
            <a:off x="3352800" y="1447800"/>
            <a:ext cx="325438" cy="188913"/>
          </a:xfrm>
          <a:prstGeom prst="ellipse">
            <a:avLst/>
          </a:prstGeom>
          <a:solidFill>
            <a:srgbClr val="FF6699"/>
          </a:solidFill>
          <a:ln w="9525">
            <a:solidFill>
              <a:schemeClr val="tx1"/>
            </a:solidFill>
            <a:round/>
            <a:headEnd/>
            <a:tailEnd/>
          </a:ln>
          <a:effectLst/>
        </p:spPr>
        <p:txBody>
          <a:bodyPr wrap="none" anchor="ctr"/>
          <a:lstStyle/>
          <a:p>
            <a:endParaRPr lang="en-US"/>
          </a:p>
        </p:txBody>
      </p:sp>
      <p:sp>
        <p:nvSpPr>
          <p:cNvPr id="202770" name="Oval 18"/>
          <p:cNvSpPr>
            <a:spLocks noChangeArrowheads="1"/>
          </p:cNvSpPr>
          <p:nvPr/>
        </p:nvSpPr>
        <p:spPr bwMode="auto">
          <a:xfrm>
            <a:off x="3352800" y="1676400"/>
            <a:ext cx="325438" cy="188913"/>
          </a:xfrm>
          <a:prstGeom prst="ellipse">
            <a:avLst/>
          </a:prstGeom>
          <a:solidFill>
            <a:srgbClr val="FF6699"/>
          </a:solidFill>
          <a:ln w="9525">
            <a:solidFill>
              <a:schemeClr val="tx1"/>
            </a:solidFill>
            <a:round/>
            <a:headEnd/>
            <a:tailEnd/>
          </a:ln>
          <a:effectLst/>
        </p:spPr>
        <p:txBody>
          <a:bodyPr wrap="none" anchor="ctr"/>
          <a:lstStyle/>
          <a:p>
            <a:endParaRPr lang="en-US"/>
          </a:p>
        </p:txBody>
      </p:sp>
      <p:sp>
        <p:nvSpPr>
          <p:cNvPr id="202771" name="Oval 19"/>
          <p:cNvSpPr>
            <a:spLocks noChangeArrowheads="1"/>
          </p:cNvSpPr>
          <p:nvPr/>
        </p:nvSpPr>
        <p:spPr bwMode="auto">
          <a:xfrm>
            <a:off x="3352800" y="1828800"/>
            <a:ext cx="325438" cy="188913"/>
          </a:xfrm>
          <a:prstGeom prst="ellipse">
            <a:avLst/>
          </a:prstGeom>
          <a:solidFill>
            <a:srgbClr val="FF6699"/>
          </a:solidFill>
          <a:ln w="9525">
            <a:solidFill>
              <a:schemeClr val="tx1"/>
            </a:solidFill>
            <a:round/>
            <a:headEnd/>
            <a:tailEnd/>
          </a:ln>
          <a:effectLst/>
        </p:spPr>
        <p:txBody>
          <a:bodyPr wrap="none" anchor="ctr"/>
          <a:lstStyle/>
          <a:p>
            <a:endParaRPr lang="en-US"/>
          </a:p>
        </p:txBody>
      </p:sp>
      <p:sp>
        <p:nvSpPr>
          <p:cNvPr id="202772" name="Oval 20"/>
          <p:cNvSpPr>
            <a:spLocks noChangeArrowheads="1"/>
          </p:cNvSpPr>
          <p:nvPr/>
        </p:nvSpPr>
        <p:spPr bwMode="auto">
          <a:xfrm>
            <a:off x="3352800" y="2209800"/>
            <a:ext cx="325438" cy="188913"/>
          </a:xfrm>
          <a:prstGeom prst="ellipse">
            <a:avLst/>
          </a:prstGeom>
          <a:solidFill>
            <a:srgbClr val="FF6699"/>
          </a:solidFill>
          <a:ln w="9525">
            <a:solidFill>
              <a:schemeClr val="tx1"/>
            </a:solidFill>
            <a:round/>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26" name="Picture 2" descr="rtmodel"/>
          <p:cNvPicPr>
            <a:picLocks noChangeAspect="1" noChangeArrowheads="1"/>
          </p:cNvPicPr>
          <p:nvPr/>
        </p:nvPicPr>
        <p:blipFill>
          <a:blip r:embed="rId3" cstate="print"/>
          <a:srcRect t="6279"/>
          <a:stretch>
            <a:fillRect/>
          </a:stretch>
        </p:blipFill>
        <p:spPr bwMode="auto">
          <a:xfrm>
            <a:off x="134938" y="119063"/>
            <a:ext cx="9009062" cy="6738937"/>
          </a:xfrm>
          <a:prstGeom prst="rect">
            <a:avLst/>
          </a:prstGeom>
          <a:noFill/>
        </p:spPr>
      </p:pic>
      <p:sp>
        <p:nvSpPr>
          <p:cNvPr id="205827" name="Text Box 3"/>
          <p:cNvSpPr txBox="1">
            <a:spLocks noChangeArrowheads="1"/>
          </p:cNvSpPr>
          <p:nvPr/>
        </p:nvSpPr>
        <p:spPr bwMode="auto">
          <a:xfrm>
            <a:off x="593725" y="4946650"/>
            <a:ext cx="3951288" cy="457200"/>
          </a:xfrm>
          <a:prstGeom prst="rect">
            <a:avLst/>
          </a:prstGeom>
          <a:noFill/>
          <a:ln w="9525">
            <a:noFill/>
            <a:miter lim="800000"/>
            <a:headEnd/>
            <a:tailEnd/>
          </a:ln>
          <a:effectLst/>
        </p:spPr>
        <p:txBody>
          <a:bodyPr>
            <a:spAutoFit/>
          </a:bodyPr>
          <a:lstStyle/>
          <a:p>
            <a:endParaRPr lang="en-US">
              <a:latin typeface="Arial" charset="0"/>
            </a:endParaRPr>
          </a:p>
        </p:txBody>
      </p:sp>
      <p:sp>
        <p:nvSpPr>
          <p:cNvPr id="205828" name="Oval 4"/>
          <p:cNvSpPr>
            <a:spLocks noChangeArrowheads="1"/>
          </p:cNvSpPr>
          <p:nvPr/>
        </p:nvSpPr>
        <p:spPr bwMode="auto">
          <a:xfrm>
            <a:off x="2281238" y="3884613"/>
            <a:ext cx="325437" cy="212725"/>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205829" name="Oval 5"/>
          <p:cNvSpPr>
            <a:spLocks noChangeArrowheads="1"/>
          </p:cNvSpPr>
          <p:nvPr/>
        </p:nvSpPr>
        <p:spPr bwMode="auto">
          <a:xfrm>
            <a:off x="6804025" y="1354138"/>
            <a:ext cx="325438" cy="212725"/>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205830" name="Oval 6"/>
          <p:cNvSpPr>
            <a:spLocks noChangeArrowheads="1"/>
          </p:cNvSpPr>
          <p:nvPr/>
        </p:nvSpPr>
        <p:spPr bwMode="auto">
          <a:xfrm>
            <a:off x="1581150" y="2466975"/>
            <a:ext cx="325438" cy="188913"/>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205831" name="Text Box 7"/>
          <p:cNvSpPr txBox="1">
            <a:spLocks noChangeArrowheads="1"/>
          </p:cNvSpPr>
          <p:nvPr/>
        </p:nvSpPr>
        <p:spPr bwMode="auto">
          <a:xfrm>
            <a:off x="381000" y="5334000"/>
            <a:ext cx="5424488" cy="701675"/>
          </a:xfrm>
          <a:prstGeom prst="rect">
            <a:avLst/>
          </a:prstGeom>
          <a:noFill/>
          <a:ln w="9525">
            <a:noFill/>
            <a:miter lim="800000"/>
            <a:headEnd/>
            <a:tailEnd/>
          </a:ln>
          <a:effectLst/>
        </p:spPr>
        <p:txBody>
          <a:bodyPr>
            <a:spAutoFit/>
          </a:bodyPr>
          <a:lstStyle/>
          <a:p>
            <a:r>
              <a:rPr lang="en-US" sz="2000">
                <a:latin typeface="Verdana" pitchFamily="34" charset="0"/>
              </a:rPr>
              <a:t>The result is a representation similar to that of the average bird…</a:t>
            </a:r>
          </a:p>
        </p:txBody>
      </p:sp>
      <p:sp>
        <p:nvSpPr>
          <p:cNvPr id="205832" name="Oval 8"/>
          <p:cNvSpPr>
            <a:spLocks noChangeArrowheads="1"/>
          </p:cNvSpPr>
          <p:nvPr/>
        </p:nvSpPr>
        <p:spPr bwMode="auto">
          <a:xfrm>
            <a:off x="3349625" y="2397125"/>
            <a:ext cx="325438" cy="188913"/>
          </a:xfrm>
          <a:prstGeom prst="ellipse">
            <a:avLst/>
          </a:prstGeom>
          <a:solidFill>
            <a:srgbClr val="FF6699"/>
          </a:solidFill>
          <a:ln w="9525">
            <a:solidFill>
              <a:schemeClr val="tx1"/>
            </a:solidFill>
            <a:round/>
            <a:headEnd/>
            <a:tailEnd/>
          </a:ln>
          <a:effectLst/>
        </p:spPr>
        <p:txBody>
          <a:bodyPr wrap="none" anchor="ctr"/>
          <a:lstStyle/>
          <a:p>
            <a:endParaRPr lang="en-US"/>
          </a:p>
        </p:txBody>
      </p:sp>
      <p:sp>
        <p:nvSpPr>
          <p:cNvPr id="205833" name="Oval 9"/>
          <p:cNvSpPr>
            <a:spLocks noChangeArrowheads="1"/>
          </p:cNvSpPr>
          <p:nvPr/>
        </p:nvSpPr>
        <p:spPr bwMode="auto">
          <a:xfrm>
            <a:off x="3349625" y="2006600"/>
            <a:ext cx="325438" cy="188913"/>
          </a:xfrm>
          <a:prstGeom prst="ellipse">
            <a:avLst/>
          </a:prstGeom>
          <a:solidFill>
            <a:srgbClr val="FF6699"/>
          </a:solidFill>
          <a:ln w="9525">
            <a:solidFill>
              <a:schemeClr val="tx1"/>
            </a:solidFill>
            <a:round/>
            <a:headEnd/>
            <a:tailEnd/>
          </a:ln>
          <a:effectLst/>
        </p:spPr>
        <p:txBody>
          <a:bodyPr wrap="none" anchor="ctr"/>
          <a:lstStyle/>
          <a:p>
            <a:endParaRPr lang="en-US"/>
          </a:p>
        </p:txBody>
      </p:sp>
      <p:sp>
        <p:nvSpPr>
          <p:cNvPr id="205834" name="Oval 10"/>
          <p:cNvSpPr>
            <a:spLocks noChangeArrowheads="1"/>
          </p:cNvSpPr>
          <p:nvPr/>
        </p:nvSpPr>
        <p:spPr bwMode="auto">
          <a:xfrm>
            <a:off x="3348038" y="1643063"/>
            <a:ext cx="325437" cy="212725"/>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205835" name="Oval 11"/>
          <p:cNvSpPr>
            <a:spLocks noChangeArrowheads="1"/>
          </p:cNvSpPr>
          <p:nvPr/>
        </p:nvSpPr>
        <p:spPr bwMode="auto">
          <a:xfrm>
            <a:off x="3348038" y="2187575"/>
            <a:ext cx="325437" cy="212725"/>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205836" name="Oval 12"/>
          <p:cNvSpPr>
            <a:spLocks noChangeArrowheads="1"/>
          </p:cNvSpPr>
          <p:nvPr/>
        </p:nvSpPr>
        <p:spPr bwMode="auto">
          <a:xfrm>
            <a:off x="3348038" y="1468438"/>
            <a:ext cx="325437" cy="212725"/>
          </a:xfrm>
          <a:prstGeom prst="ellipse">
            <a:avLst/>
          </a:prstGeom>
          <a:solidFill>
            <a:srgbClr val="FFCCCC"/>
          </a:solidFill>
          <a:ln w="9525">
            <a:solidFill>
              <a:schemeClr val="tx1"/>
            </a:solidFill>
            <a:round/>
            <a:headEnd/>
            <a:tailEnd/>
          </a:ln>
          <a:effectLst/>
        </p:spPr>
        <p:txBody>
          <a:bodyPr wrap="none" anchor="ctr"/>
          <a:lstStyle/>
          <a:p>
            <a:endParaRPr lang="en-US"/>
          </a:p>
        </p:txBody>
      </p:sp>
      <p:sp>
        <p:nvSpPr>
          <p:cNvPr id="205837" name="Oval 13"/>
          <p:cNvSpPr>
            <a:spLocks noChangeArrowheads="1"/>
          </p:cNvSpPr>
          <p:nvPr/>
        </p:nvSpPr>
        <p:spPr bwMode="auto">
          <a:xfrm>
            <a:off x="3349625" y="1817688"/>
            <a:ext cx="325438" cy="212725"/>
          </a:xfrm>
          <a:prstGeom prst="ellipse">
            <a:avLst/>
          </a:prstGeom>
          <a:solidFill>
            <a:srgbClr val="FFCCCC"/>
          </a:solidFill>
          <a:ln w="9525">
            <a:solidFill>
              <a:schemeClr val="tx1"/>
            </a:solidFill>
            <a:round/>
            <a:headEnd/>
            <a:tailEnd/>
          </a:ln>
          <a:effectLst/>
        </p:spPr>
        <p:txBody>
          <a:bodyPr wrap="none" anchor="ctr"/>
          <a:lstStyle/>
          <a:p>
            <a:endParaRPr lang="en-US"/>
          </a:p>
        </p:txBody>
      </p:sp>
      <p:sp>
        <p:nvSpPr>
          <p:cNvPr id="205838" name="Oval 14"/>
          <p:cNvSpPr>
            <a:spLocks noChangeArrowheads="1"/>
          </p:cNvSpPr>
          <p:nvPr/>
        </p:nvSpPr>
        <p:spPr bwMode="auto">
          <a:xfrm>
            <a:off x="3349625" y="1128713"/>
            <a:ext cx="325438" cy="188912"/>
          </a:xfrm>
          <a:prstGeom prst="ellipse">
            <a:avLst/>
          </a:prstGeom>
          <a:solidFill>
            <a:srgbClr val="FF6699"/>
          </a:solidFill>
          <a:ln w="9525">
            <a:solidFill>
              <a:schemeClr val="tx1"/>
            </a:solidFill>
            <a:round/>
            <a:headEnd/>
            <a:tailEnd/>
          </a:ln>
          <a:effectLst/>
        </p:spPr>
        <p:txBody>
          <a:bodyPr wrap="none" anchor="ctr"/>
          <a:lstStyle/>
          <a:p>
            <a:endParaRPr lang="en-US"/>
          </a:p>
        </p:txBody>
      </p:sp>
      <p:sp>
        <p:nvSpPr>
          <p:cNvPr id="205839" name="Oval 15"/>
          <p:cNvSpPr>
            <a:spLocks noChangeArrowheads="1"/>
          </p:cNvSpPr>
          <p:nvPr/>
        </p:nvSpPr>
        <p:spPr bwMode="auto">
          <a:xfrm>
            <a:off x="3348038" y="1289050"/>
            <a:ext cx="325437" cy="212725"/>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205840" name="Oval 16"/>
          <p:cNvSpPr>
            <a:spLocks noChangeArrowheads="1"/>
          </p:cNvSpPr>
          <p:nvPr/>
        </p:nvSpPr>
        <p:spPr bwMode="auto">
          <a:xfrm>
            <a:off x="2255838" y="4273550"/>
            <a:ext cx="325437" cy="188913"/>
          </a:xfrm>
          <a:prstGeom prst="ellipse">
            <a:avLst/>
          </a:prstGeom>
          <a:solidFill>
            <a:schemeClr val="bg1"/>
          </a:solidFill>
          <a:ln w="9525">
            <a:solidFill>
              <a:schemeClr val="tx1"/>
            </a:solidFill>
            <a:round/>
            <a:headEnd/>
            <a:tailEnd/>
          </a:ln>
          <a:effectLst/>
        </p:spPr>
        <p:txBody>
          <a:bodyPr wrap="none" anchor="ctr"/>
          <a:lstStyle/>
          <a:p>
            <a:endParaRPr lang="en-US"/>
          </a:p>
        </p:txBody>
      </p:sp>
      <p:grpSp>
        <p:nvGrpSpPr>
          <p:cNvPr id="2" name="Group 17"/>
          <p:cNvGrpSpPr>
            <a:grpSpLocks/>
          </p:cNvGrpSpPr>
          <p:nvPr/>
        </p:nvGrpSpPr>
        <p:grpSpPr bwMode="auto">
          <a:xfrm>
            <a:off x="6813550" y="3243263"/>
            <a:ext cx="325438" cy="762000"/>
            <a:chOff x="4292" y="2043"/>
            <a:chExt cx="205" cy="480"/>
          </a:xfrm>
        </p:grpSpPr>
        <p:sp>
          <p:nvSpPr>
            <p:cNvPr id="205842" name="Oval 18"/>
            <p:cNvSpPr>
              <a:spLocks noChangeArrowheads="1"/>
            </p:cNvSpPr>
            <p:nvPr/>
          </p:nvSpPr>
          <p:spPr bwMode="auto">
            <a:xfrm>
              <a:off x="4292" y="2043"/>
              <a:ext cx="205" cy="119"/>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205843" name="Oval 19"/>
            <p:cNvSpPr>
              <a:spLocks noChangeArrowheads="1"/>
            </p:cNvSpPr>
            <p:nvPr/>
          </p:nvSpPr>
          <p:spPr bwMode="auto">
            <a:xfrm>
              <a:off x="4292" y="2175"/>
              <a:ext cx="205" cy="119"/>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205844" name="Oval 20"/>
            <p:cNvSpPr>
              <a:spLocks noChangeArrowheads="1"/>
            </p:cNvSpPr>
            <p:nvPr/>
          </p:nvSpPr>
          <p:spPr bwMode="auto">
            <a:xfrm>
              <a:off x="4292" y="2404"/>
              <a:ext cx="205" cy="119"/>
            </a:xfrm>
            <a:prstGeom prst="ellipse">
              <a:avLst/>
            </a:prstGeom>
            <a:solidFill>
              <a:schemeClr val="bg1"/>
            </a:solidFill>
            <a:ln w="9525">
              <a:solidFill>
                <a:schemeClr val="tx1"/>
              </a:solidFill>
              <a:round/>
              <a:headEnd/>
              <a:tailEnd/>
            </a:ln>
            <a:effectLst/>
          </p:spPr>
          <p:txBody>
            <a:bodyPr wrap="none" anchor="ctr"/>
            <a:lstStyle/>
            <a:p>
              <a:endParaRPr lang="en-US"/>
            </a:p>
          </p:txBody>
        </p:sp>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7874" name="Picture 2" descr="rtmodel"/>
          <p:cNvPicPr>
            <a:picLocks noChangeAspect="1" noChangeArrowheads="1"/>
          </p:cNvPicPr>
          <p:nvPr/>
        </p:nvPicPr>
        <p:blipFill>
          <a:blip r:embed="rId3" cstate="print"/>
          <a:srcRect t="6279"/>
          <a:stretch>
            <a:fillRect/>
          </a:stretch>
        </p:blipFill>
        <p:spPr bwMode="auto">
          <a:xfrm>
            <a:off x="134938" y="119063"/>
            <a:ext cx="9009062" cy="6738937"/>
          </a:xfrm>
          <a:prstGeom prst="rect">
            <a:avLst/>
          </a:prstGeom>
          <a:noFill/>
        </p:spPr>
      </p:pic>
      <p:sp>
        <p:nvSpPr>
          <p:cNvPr id="207875" name="Text Box 3"/>
          <p:cNvSpPr txBox="1">
            <a:spLocks noChangeArrowheads="1"/>
          </p:cNvSpPr>
          <p:nvPr/>
        </p:nvSpPr>
        <p:spPr bwMode="auto">
          <a:xfrm>
            <a:off x="593725" y="4946650"/>
            <a:ext cx="3951288" cy="457200"/>
          </a:xfrm>
          <a:prstGeom prst="rect">
            <a:avLst/>
          </a:prstGeom>
          <a:noFill/>
          <a:ln w="9525">
            <a:noFill/>
            <a:miter lim="800000"/>
            <a:headEnd/>
            <a:tailEnd/>
          </a:ln>
          <a:effectLst/>
        </p:spPr>
        <p:txBody>
          <a:bodyPr>
            <a:spAutoFit/>
          </a:bodyPr>
          <a:lstStyle/>
          <a:p>
            <a:endParaRPr lang="en-US">
              <a:latin typeface="Arial" charset="0"/>
            </a:endParaRPr>
          </a:p>
        </p:txBody>
      </p:sp>
      <p:sp>
        <p:nvSpPr>
          <p:cNvPr id="207876" name="Oval 4"/>
          <p:cNvSpPr>
            <a:spLocks noChangeArrowheads="1"/>
          </p:cNvSpPr>
          <p:nvPr/>
        </p:nvSpPr>
        <p:spPr bwMode="auto">
          <a:xfrm>
            <a:off x="1581150" y="2466975"/>
            <a:ext cx="325438" cy="188913"/>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207877" name="Text Box 5"/>
          <p:cNvSpPr txBox="1">
            <a:spLocks noChangeArrowheads="1"/>
          </p:cNvSpPr>
          <p:nvPr/>
        </p:nvSpPr>
        <p:spPr bwMode="auto">
          <a:xfrm>
            <a:off x="685800" y="5284788"/>
            <a:ext cx="5260975" cy="822325"/>
          </a:xfrm>
          <a:prstGeom prst="rect">
            <a:avLst/>
          </a:prstGeom>
          <a:noFill/>
          <a:ln w="9525">
            <a:noFill/>
            <a:miter lim="800000"/>
            <a:headEnd/>
            <a:tailEnd/>
          </a:ln>
          <a:effectLst/>
        </p:spPr>
        <p:txBody>
          <a:bodyPr wrap="none">
            <a:spAutoFit/>
          </a:bodyPr>
          <a:lstStyle/>
          <a:p>
            <a:r>
              <a:rPr lang="en-US">
                <a:latin typeface="Verdana" pitchFamily="34" charset="0"/>
              </a:rPr>
              <a:t>Use the representation to </a:t>
            </a:r>
            <a:br>
              <a:rPr lang="en-US">
                <a:latin typeface="Verdana" pitchFamily="34" charset="0"/>
              </a:rPr>
            </a:br>
            <a:r>
              <a:rPr lang="en-US">
                <a:latin typeface="Verdana" pitchFamily="34" charset="0"/>
              </a:rPr>
              <a:t>infer what this new thing can do.</a:t>
            </a:r>
          </a:p>
        </p:txBody>
      </p:sp>
      <p:sp>
        <p:nvSpPr>
          <p:cNvPr id="207878" name="Oval 6"/>
          <p:cNvSpPr>
            <a:spLocks noChangeArrowheads="1"/>
          </p:cNvSpPr>
          <p:nvPr/>
        </p:nvSpPr>
        <p:spPr bwMode="auto">
          <a:xfrm>
            <a:off x="3349625" y="2397125"/>
            <a:ext cx="325438" cy="188913"/>
          </a:xfrm>
          <a:prstGeom prst="ellipse">
            <a:avLst/>
          </a:prstGeom>
          <a:solidFill>
            <a:srgbClr val="FF6699"/>
          </a:solidFill>
          <a:ln w="9525">
            <a:solidFill>
              <a:schemeClr val="tx1"/>
            </a:solidFill>
            <a:round/>
            <a:headEnd/>
            <a:tailEnd/>
          </a:ln>
          <a:effectLst/>
        </p:spPr>
        <p:txBody>
          <a:bodyPr wrap="none" anchor="ctr"/>
          <a:lstStyle/>
          <a:p>
            <a:endParaRPr lang="en-US"/>
          </a:p>
        </p:txBody>
      </p:sp>
      <p:sp>
        <p:nvSpPr>
          <p:cNvPr id="207879" name="Oval 7"/>
          <p:cNvSpPr>
            <a:spLocks noChangeArrowheads="1"/>
          </p:cNvSpPr>
          <p:nvPr/>
        </p:nvSpPr>
        <p:spPr bwMode="auto">
          <a:xfrm>
            <a:off x="3349625" y="2006600"/>
            <a:ext cx="325438" cy="188913"/>
          </a:xfrm>
          <a:prstGeom prst="ellipse">
            <a:avLst/>
          </a:prstGeom>
          <a:solidFill>
            <a:srgbClr val="FF6699"/>
          </a:solidFill>
          <a:ln w="9525">
            <a:solidFill>
              <a:schemeClr val="tx1"/>
            </a:solidFill>
            <a:round/>
            <a:headEnd/>
            <a:tailEnd/>
          </a:ln>
          <a:effectLst/>
        </p:spPr>
        <p:txBody>
          <a:bodyPr wrap="none" anchor="ctr"/>
          <a:lstStyle/>
          <a:p>
            <a:endParaRPr lang="en-US"/>
          </a:p>
        </p:txBody>
      </p:sp>
      <p:sp>
        <p:nvSpPr>
          <p:cNvPr id="207880" name="Oval 8"/>
          <p:cNvSpPr>
            <a:spLocks noChangeArrowheads="1"/>
          </p:cNvSpPr>
          <p:nvPr/>
        </p:nvSpPr>
        <p:spPr bwMode="auto">
          <a:xfrm>
            <a:off x="3348038" y="1643063"/>
            <a:ext cx="325437" cy="212725"/>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207881" name="Oval 9"/>
          <p:cNvSpPr>
            <a:spLocks noChangeArrowheads="1"/>
          </p:cNvSpPr>
          <p:nvPr/>
        </p:nvSpPr>
        <p:spPr bwMode="auto">
          <a:xfrm>
            <a:off x="3348038" y="2187575"/>
            <a:ext cx="325437" cy="212725"/>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207882" name="Oval 10"/>
          <p:cNvSpPr>
            <a:spLocks noChangeArrowheads="1"/>
          </p:cNvSpPr>
          <p:nvPr/>
        </p:nvSpPr>
        <p:spPr bwMode="auto">
          <a:xfrm>
            <a:off x="3348038" y="1468438"/>
            <a:ext cx="325437" cy="212725"/>
          </a:xfrm>
          <a:prstGeom prst="ellipse">
            <a:avLst/>
          </a:prstGeom>
          <a:solidFill>
            <a:srgbClr val="FFCCCC"/>
          </a:solidFill>
          <a:ln w="9525">
            <a:solidFill>
              <a:schemeClr val="tx1"/>
            </a:solidFill>
            <a:round/>
            <a:headEnd/>
            <a:tailEnd/>
          </a:ln>
          <a:effectLst/>
        </p:spPr>
        <p:txBody>
          <a:bodyPr wrap="none" anchor="ctr"/>
          <a:lstStyle/>
          <a:p>
            <a:endParaRPr lang="en-US"/>
          </a:p>
        </p:txBody>
      </p:sp>
      <p:sp>
        <p:nvSpPr>
          <p:cNvPr id="207883" name="Oval 11"/>
          <p:cNvSpPr>
            <a:spLocks noChangeArrowheads="1"/>
          </p:cNvSpPr>
          <p:nvPr/>
        </p:nvSpPr>
        <p:spPr bwMode="auto">
          <a:xfrm>
            <a:off x="3349625" y="1817688"/>
            <a:ext cx="325438" cy="212725"/>
          </a:xfrm>
          <a:prstGeom prst="ellipse">
            <a:avLst/>
          </a:prstGeom>
          <a:solidFill>
            <a:srgbClr val="FFCCCC"/>
          </a:solidFill>
          <a:ln w="9525">
            <a:solidFill>
              <a:schemeClr val="tx1"/>
            </a:solidFill>
            <a:round/>
            <a:headEnd/>
            <a:tailEnd/>
          </a:ln>
          <a:effectLst/>
        </p:spPr>
        <p:txBody>
          <a:bodyPr wrap="none" anchor="ctr"/>
          <a:lstStyle/>
          <a:p>
            <a:endParaRPr lang="en-US"/>
          </a:p>
        </p:txBody>
      </p:sp>
      <p:sp>
        <p:nvSpPr>
          <p:cNvPr id="207884" name="Oval 12"/>
          <p:cNvSpPr>
            <a:spLocks noChangeArrowheads="1"/>
          </p:cNvSpPr>
          <p:nvPr/>
        </p:nvSpPr>
        <p:spPr bwMode="auto">
          <a:xfrm>
            <a:off x="3349625" y="1128713"/>
            <a:ext cx="325438" cy="188912"/>
          </a:xfrm>
          <a:prstGeom prst="ellipse">
            <a:avLst/>
          </a:prstGeom>
          <a:solidFill>
            <a:srgbClr val="FF6699"/>
          </a:solidFill>
          <a:ln w="9525">
            <a:solidFill>
              <a:schemeClr val="tx1"/>
            </a:solidFill>
            <a:round/>
            <a:headEnd/>
            <a:tailEnd/>
          </a:ln>
          <a:effectLst/>
        </p:spPr>
        <p:txBody>
          <a:bodyPr wrap="none" anchor="ctr"/>
          <a:lstStyle/>
          <a:p>
            <a:endParaRPr lang="en-US"/>
          </a:p>
        </p:txBody>
      </p:sp>
      <p:sp>
        <p:nvSpPr>
          <p:cNvPr id="207885" name="Oval 13"/>
          <p:cNvSpPr>
            <a:spLocks noChangeArrowheads="1"/>
          </p:cNvSpPr>
          <p:nvPr/>
        </p:nvSpPr>
        <p:spPr bwMode="auto">
          <a:xfrm>
            <a:off x="3348038" y="1289050"/>
            <a:ext cx="325437" cy="212725"/>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207886" name="Oval 14"/>
          <p:cNvSpPr>
            <a:spLocks noChangeArrowheads="1"/>
          </p:cNvSpPr>
          <p:nvPr/>
        </p:nvSpPr>
        <p:spPr bwMode="auto">
          <a:xfrm>
            <a:off x="2281238" y="4256088"/>
            <a:ext cx="325437" cy="212725"/>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207887" name="Oval 15"/>
          <p:cNvSpPr>
            <a:spLocks noChangeArrowheads="1"/>
          </p:cNvSpPr>
          <p:nvPr/>
        </p:nvSpPr>
        <p:spPr bwMode="auto">
          <a:xfrm>
            <a:off x="6802438" y="3251200"/>
            <a:ext cx="325437" cy="212725"/>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207888" name="Oval 16"/>
          <p:cNvSpPr>
            <a:spLocks noChangeArrowheads="1"/>
          </p:cNvSpPr>
          <p:nvPr/>
        </p:nvSpPr>
        <p:spPr bwMode="auto">
          <a:xfrm>
            <a:off x="6802438" y="3432175"/>
            <a:ext cx="325437" cy="212725"/>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207889" name="Oval 17"/>
          <p:cNvSpPr>
            <a:spLocks noChangeArrowheads="1"/>
          </p:cNvSpPr>
          <p:nvPr/>
        </p:nvSpPr>
        <p:spPr bwMode="auto">
          <a:xfrm>
            <a:off x="6808788" y="3822700"/>
            <a:ext cx="325437" cy="188913"/>
          </a:xfrm>
          <a:prstGeom prst="ellipse">
            <a:avLst/>
          </a:prstGeom>
          <a:solidFill>
            <a:srgbClr val="FF6699"/>
          </a:solidFill>
          <a:ln w="9525">
            <a:solidFill>
              <a:schemeClr val="tx1"/>
            </a:solidFill>
            <a:round/>
            <a:headEnd/>
            <a:tailEnd/>
          </a:ln>
          <a:effectLst/>
        </p:spPr>
        <p:txBody>
          <a:bodyPr wrap="none" anchor="ctr"/>
          <a:lstStyle/>
          <a:p>
            <a:endParaRPr lang="en-US"/>
          </a:p>
        </p:txBody>
      </p:sp>
      <p:sp>
        <p:nvSpPr>
          <p:cNvPr id="207890" name="Oval 18"/>
          <p:cNvSpPr>
            <a:spLocks noChangeArrowheads="1"/>
          </p:cNvSpPr>
          <p:nvPr/>
        </p:nvSpPr>
        <p:spPr bwMode="auto">
          <a:xfrm>
            <a:off x="6827838" y="4021138"/>
            <a:ext cx="325437" cy="212725"/>
          </a:xfrm>
          <a:prstGeom prst="ellipse">
            <a:avLst/>
          </a:prstGeom>
          <a:solidFill>
            <a:srgbClr val="FFCCCC"/>
          </a:solidFill>
          <a:ln w="9525">
            <a:solidFill>
              <a:schemeClr val="tx1"/>
            </a:solidFill>
            <a:round/>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dirty="0" smtClean="0"/>
              <a:t>Questions About the </a:t>
            </a:r>
            <a:r>
              <a:rPr lang="en-US" dirty="0" err="1" smtClean="0"/>
              <a:t>Rumelhart</a:t>
            </a:r>
            <a:r>
              <a:rPr lang="en-US" dirty="0" smtClean="0"/>
              <a:t> Model</a:t>
            </a:r>
            <a:endParaRPr lang="en-US" dirty="0"/>
          </a:p>
        </p:txBody>
      </p:sp>
      <p:sp>
        <p:nvSpPr>
          <p:cNvPr id="7" name="Content Placeholder 6"/>
          <p:cNvSpPr>
            <a:spLocks noGrp="1"/>
          </p:cNvSpPr>
          <p:nvPr>
            <p:ph idx="1"/>
          </p:nvPr>
        </p:nvSpPr>
        <p:spPr/>
        <p:txBody>
          <a:bodyPr/>
          <a:lstStyle/>
          <a:p>
            <a:r>
              <a:rPr lang="en-US" dirty="0" smtClean="0"/>
              <a:t>Does the model offer any advantages over other approaches?</a:t>
            </a:r>
          </a:p>
          <a:p>
            <a:r>
              <a:rPr lang="en-US" dirty="0" smtClean="0"/>
              <a:t>Can the mechanisms of learning and representation in the model tell us anything about</a:t>
            </a:r>
          </a:p>
          <a:p>
            <a:pPr lvl="2"/>
            <a:r>
              <a:rPr lang="en-US" dirty="0" smtClean="0"/>
              <a:t>Development?</a:t>
            </a:r>
          </a:p>
          <a:p>
            <a:pPr lvl="2"/>
            <a:r>
              <a:rPr lang="en-US" dirty="0" smtClean="0"/>
              <a:t>Effects of </a:t>
            </a:r>
            <a:r>
              <a:rPr lang="en-US" dirty="0" err="1" smtClean="0"/>
              <a:t>neuro</a:t>
            </a:r>
            <a:r>
              <a:rPr lang="en-US" dirty="0" smtClean="0"/>
              <a:t>-degeneration?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p:cNvGrpSpPr/>
          <p:nvPr/>
        </p:nvGrpSpPr>
        <p:grpSpPr>
          <a:xfrm>
            <a:off x="5191432" y="4486629"/>
            <a:ext cx="3541815" cy="1955543"/>
            <a:chOff x="439738" y="1778000"/>
            <a:chExt cx="8382000" cy="4808538"/>
          </a:xfrm>
        </p:grpSpPr>
        <p:pic>
          <p:nvPicPr>
            <p:cNvPr id="18" name="Picture 3" descr="Reorg"/>
            <p:cNvPicPr>
              <a:picLocks noChangeAspect="1" noChangeArrowheads="1"/>
            </p:cNvPicPr>
            <p:nvPr/>
          </p:nvPicPr>
          <p:blipFill>
            <a:blip r:embed="rId2" cstate="print">
              <a:lum bright="-10000" contrast="32000"/>
            </a:blip>
            <a:srcRect l="14651" r="18315" b="48936"/>
            <a:stretch>
              <a:fillRect/>
            </a:stretch>
          </p:blipFill>
          <p:spPr bwMode="auto">
            <a:xfrm>
              <a:off x="439738" y="1778000"/>
              <a:ext cx="4198937" cy="4808538"/>
            </a:xfrm>
            <a:prstGeom prst="rect">
              <a:avLst/>
            </a:prstGeom>
            <a:noFill/>
            <a:ln w="9525">
              <a:noFill/>
              <a:miter lim="800000"/>
              <a:headEnd/>
              <a:tailEnd/>
            </a:ln>
          </p:spPr>
        </p:pic>
        <p:pic>
          <p:nvPicPr>
            <p:cNvPr id="19" name="Picture 9" descr="Reorg"/>
            <p:cNvPicPr>
              <a:picLocks noChangeAspect="1" noChangeArrowheads="1"/>
            </p:cNvPicPr>
            <p:nvPr/>
          </p:nvPicPr>
          <p:blipFill>
            <a:blip r:embed="rId2" cstate="print">
              <a:lum bright="-10000" contrast="32000"/>
            </a:blip>
            <a:srcRect l="18315" t="53192" r="18315"/>
            <a:stretch>
              <a:fillRect/>
            </a:stretch>
          </p:blipFill>
          <p:spPr bwMode="auto">
            <a:xfrm>
              <a:off x="4824413" y="2108200"/>
              <a:ext cx="3997325" cy="4454525"/>
            </a:xfrm>
            <a:prstGeom prst="rect">
              <a:avLst/>
            </a:prstGeom>
            <a:noFill/>
            <a:ln w="9525">
              <a:noFill/>
              <a:miter lim="800000"/>
              <a:headEnd/>
              <a:tailEnd/>
            </a:ln>
          </p:spPr>
        </p:pic>
        <p:sp>
          <p:nvSpPr>
            <p:cNvPr id="20" name="Rectangle 4"/>
            <p:cNvSpPr>
              <a:spLocks noChangeArrowheads="1"/>
            </p:cNvSpPr>
            <p:nvPr/>
          </p:nvSpPr>
          <p:spPr bwMode="auto">
            <a:xfrm rot="5400000">
              <a:off x="1837532" y="4042568"/>
              <a:ext cx="673100" cy="1700213"/>
            </a:xfrm>
            <a:prstGeom prst="rect">
              <a:avLst/>
            </a:prstGeom>
            <a:noFill/>
            <a:ln w="19050">
              <a:noFill/>
              <a:miter lim="800000"/>
              <a:headEnd/>
              <a:tailEnd/>
            </a:ln>
          </p:spPr>
          <p:txBody>
            <a:bodyPr wrap="none" anchor="ctr"/>
            <a:lstStyle/>
            <a:p>
              <a:pPr algn="ctr"/>
              <a:endParaRPr lang="en-US">
                <a:solidFill>
                  <a:srgbClr val="000000"/>
                </a:solidFill>
                <a:latin typeface="Verdana" pitchFamily="34" charset="0"/>
              </a:endParaRPr>
            </a:p>
          </p:txBody>
        </p:sp>
        <p:sp>
          <p:nvSpPr>
            <p:cNvPr id="21" name="Rectangle 12"/>
            <p:cNvSpPr>
              <a:spLocks noChangeArrowheads="1"/>
            </p:cNvSpPr>
            <p:nvPr/>
          </p:nvSpPr>
          <p:spPr bwMode="auto">
            <a:xfrm rot="5400000">
              <a:off x="5591175" y="4025900"/>
              <a:ext cx="227013" cy="823913"/>
            </a:xfrm>
            <a:prstGeom prst="rect">
              <a:avLst/>
            </a:prstGeom>
            <a:noFill/>
            <a:ln w="19050">
              <a:noFill/>
              <a:miter lim="800000"/>
              <a:headEnd/>
              <a:tailEnd/>
            </a:ln>
          </p:spPr>
          <p:txBody>
            <a:bodyPr wrap="none" anchor="ctr"/>
            <a:lstStyle/>
            <a:p>
              <a:pPr algn="ctr"/>
              <a:endParaRPr lang="en-US">
                <a:solidFill>
                  <a:srgbClr val="000000"/>
                </a:solidFill>
                <a:latin typeface="Verdana" pitchFamily="34" charset="0"/>
              </a:endParaRPr>
            </a:p>
          </p:txBody>
        </p:sp>
        <p:sp>
          <p:nvSpPr>
            <p:cNvPr id="22" name="Rectangle 13"/>
            <p:cNvSpPr>
              <a:spLocks noChangeArrowheads="1"/>
            </p:cNvSpPr>
            <p:nvPr/>
          </p:nvSpPr>
          <p:spPr bwMode="auto">
            <a:xfrm rot="5400000">
              <a:off x="5995988" y="2433638"/>
              <a:ext cx="234950" cy="927100"/>
            </a:xfrm>
            <a:prstGeom prst="rect">
              <a:avLst/>
            </a:prstGeom>
            <a:noFill/>
            <a:ln w="19050">
              <a:noFill/>
              <a:miter lim="800000"/>
              <a:headEnd/>
              <a:tailEnd/>
            </a:ln>
          </p:spPr>
          <p:txBody>
            <a:bodyPr wrap="none" anchor="ctr"/>
            <a:lstStyle/>
            <a:p>
              <a:pPr algn="ctr"/>
              <a:endParaRPr lang="en-US">
                <a:solidFill>
                  <a:srgbClr val="000000"/>
                </a:solidFill>
                <a:latin typeface="Verdana" pitchFamily="34" charset="0"/>
              </a:endParaRPr>
            </a:p>
          </p:txBody>
        </p:sp>
        <p:sp>
          <p:nvSpPr>
            <p:cNvPr id="23" name="Rectangle 14"/>
            <p:cNvSpPr>
              <a:spLocks noChangeArrowheads="1"/>
            </p:cNvSpPr>
            <p:nvPr/>
          </p:nvSpPr>
          <p:spPr bwMode="auto">
            <a:xfrm rot="5400000">
              <a:off x="6735763" y="3082925"/>
              <a:ext cx="234950" cy="927100"/>
            </a:xfrm>
            <a:prstGeom prst="rect">
              <a:avLst/>
            </a:prstGeom>
            <a:noFill/>
            <a:ln w="19050">
              <a:noFill/>
              <a:miter lim="800000"/>
              <a:headEnd/>
              <a:tailEnd/>
            </a:ln>
          </p:spPr>
          <p:txBody>
            <a:bodyPr wrap="none" anchor="ctr"/>
            <a:lstStyle/>
            <a:p>
              <a:pPr algn="ctr"/>
              <a:endParaRPr lang="en-US">
                <a:solidFill>
                  <a:srgbClr val="000000"/>
                </a:solidFill>
                <a:latin typeface="Verdana" pitchFamily="34" charset="0"/>
              </a:endParaRPr>
            </a:p>
          </p:txBody>
        </p:sp>
        <p:sp>
          <p:nvSpPr>
            <p:cNvPr id="24" name="Rectangle 17"/>
            <p:cNvSpPr>
              <a:spLocks noChangeArrowheads="1"/>
            </p:cNvSpPr>
            <p:nvPr/>
          </p:nvSpPr>
          <p:spPr bwMode="auto">
            <a:xfrm rot="5400000">
              <a:off x="1881982" y="5082381"/>
              <a:ext cx="635000" cy="1385887"/>
            </a:xfrm>
            <a:prstGeom prst="rect">
              <a:avLst/>
            </a:prstGeom>
            <a:noFill/>
            <a:ln w="19050">
              <a:noFill/>
              <a:miter lim="800000"/>
              <a:headEnd/>
              <a:tailEnd/>
            </a:ln>
          </p:spPr>
          <p:txBody>
            <a:bodyPr wrap="none" anchor="ctr"/>
            <a:lstStyle/>
            <a:p>
              <a:pPr algn="ctr"/>
              <a:endParaRPr lang="en-US">
                <a:solidFill>
                  <a:srgbClr val="000000"/>
                </a:solidFill>
                <a:latin typeface="Verdana" pitchFamily="34" charset="0"/>
              </a:endParaRPr>
            </a:p>
          </p:txBody>
        </p:sp>
        <p:sp>
          <p:nvSpPr>
            <p:cNvPr id="25" name="Rectangle 19"/>
            <p:cNvSpPr>
              <a:spLocks noChangeArrowheads="1"/>
            </p:cNvSpPr>
            <p:nvPr/>
          </p:nvSpPr>
          <p:spPr bwMode="auto">
            <a:xfrm rot="5400000">
              <a:off x="6196012" y="4530726"/>
              <a:ext cx="252413" cy="703262"/>
            </a:xfrm>
            <a:prstGeom prst="rect">
              <a:avLst/>
            </a:prstGeom>
            <a:noFill/>
            <a:ln w="19050">
              <a:noFill/>
              <a:miter lim="800000"/>
              <a:headEnd/>
              <a:tailEnd/>
            </a:ln>
          </p:spPr>
          <p:txBody>
            <a:bodyPr wrap="none" anchor="ctr"/>
            <a:lstStyle/>
            <a:p>
              <a:pPr algn="ctr"/>
              <a:endParaRPr lang="en-US">
                <a:solidFill>
                  <a:srgbClr val="000000"/>
                </a:solidFill>
                <a:latin typeface="Verdana" pitchFamily="34" charset="0"/>
              </a:endParaRPr>
            </a:p>
          </p:txBody>
        </p:sp>
        <p:sp>
          <p:nvSpPr>
            <p:cNvPr id="26" name="Rectangle 20"/>
            <p:cNvSpPr>
              <a:spLocks noChangeArrowheads="1"/>
            </p:cNvSpPr>
            <p:nvPr/>
          </p:nvSpPr>
          <p:spPr bwMode="auto">
            <a:xfrm rot="5400000">
              <a:off x="5102226" y="2773362"/>
              <a:ext cx="252412" cy="703263"/>
            </a:xfrm>
            <a:prstGeom prst="rect">
              <a:avLst/>
            </a:prstGeom>
            <a:noFill/>
            <a:ln w="19050">
              <a:noFill/>
              <a:miter lim="800000"/>
              <a:headEnd/>
              <a:tailEnd/>
            </a:ln>
          </p:spPr>
          <p:txBody>
            <a:bodyPr wrap="none" anchor="ctr"/>
            <a:lstStyle/>
            <a:p>
              <a:pPr algn="ctr"/>
              <a:endParaRPr lang="en-US">
                <a:solidFill>
                  <a:srgbClr val="000000"/>
                </a:solidFill>
                <a:latin typeface="Verdana" pitchFamily="34" charset="0"/>
              </a:endParaRPr>
            </a:p>
          </p:txBody>
        </p:sp>
        <p:sp>
          <p:nvSpPr>
            <p:cNvPr id="27" name="Rectangle 21"/>
            <p:cNvSpPr>
              <a:spLocks noChangeArrowheads="1"/>
            </p:cNvSpPr>
            <p:nvPr/>
          </p:nvSpPr>
          <p:spPr bwMode="auto">
            <a:xfrm rot="5400000">
              <a:off x="6218238" y="3436938"/>
              <a:ext cx="252412" cy="703262"/>
            </a:xfrm>
            <a:prstGeom prst="rect">
              <a:avLst/>
            </a:prstGeom>
            <a:noFill/>
            <a:ln w="19050">
              <a:noFill/>
              <a:miter lim="800000"/>
              <a:headEnd/>
              <a:tailEnd/>
            </a:ln>
          </p:spPr>
          <p:txBody>
            <a:bodyPr wrap="none" anchor="ctr"/>
            <a:lstStyle/>
            <a:p>
              <a:pPr algn="ctr"/>
              <a:endParaRPr lang="en-US">
                <a:solidFill>
                  <a:srgbClr val="000000"/>
                </a:solidFill>
                <a:latin typeface="Verdana" pitchFamily="34" charset="0"/>
              </a:endParaRPr>
            </a:p>
          </p:txBody>
        </p:sp>
      </p:grpSp>
      <p:sp>
        <p:nvSpPr>
          <p:cNvPr id="4" name="Title 3"/>
          <p:cNvSpPr>
            <a:spLocks noGrp="1"/>
          </p:cNvSpPr>
          <p:nvPr>
            <p:ph type="title"/>
          </p:nvPr>
        </p:nvSpPr>
        <p:spPr>
          <a:xfrm>
            <a:off x="428919" y="274638"/>
            <a:ext cx="6744878" cy="1143000"/>
          </a:xfrm>
        </p:spPr>
        <p:txBody>
          <a:bodyPr/>
          <a:lstStyle/>
          <a:p>
            <a:r>
              <a:rPr lang="en-US" dirty="0" smtClean="0"/>
              <a:t>Phenomena in Development</a:t>
            </a:r>
            <a:endParaRPr lang="en-US" dirty="0"/>
          </a:p>
        </p:txBody>
      </p:sp>
      <p:sp>
        <p:nvSpPr>
          <p:cNvPr id="5" name="Content Placeholder 4"/>
          <p:cNvSpPr>
            <a:spLocks noGrp="1"/>
          </p:cNvSpPr>
          <p:nvPr>
            <p:ph sz="half" idx="1"/>
          </p:nvPr>
        </p:nvSpPr>
        <p:spPr>
          <a:xfrm>
            <a:off x="457199" y="1489435"/>
            <a:ext cx="4105374" cy="4967925"/>
          </a:xfrm>
        </p:spPr>
        <p:txBody>
          <a:bodyPr>
            <a:normAutofit/>
          </a:bodyPr>
          <a:lstStyle/>
          <a:p>
            <a:r>
              <a:rPr lang="en-US" sz="1800" dirty="0" smtClean="0"/>
              <a:t>Progressive differentiation</a:t>
            </a:r>
          </a:p>
          <a:p>
            <a:r>
              <a:rPr lang="en-US" sz="1800" dirty="0" smtClean="0"/>
              <a:t>Overgeneralization of</a:t>
            </a:r>
          </a:p>
          <a:p>
            <a:pPr lvl="1"/>
            <a:r>
              <a:rPr lang="en-US" sz="1800" dirty="0" smtClean="0"/>
              <a:t>Typical properties</a:t>
            </a:r>
          </a:p>
          <a:p>
            <a:pPr lvl="1"/>
            <a:r>
              <a:rPr lang="en-US" sz="1800" dirty="0" smtClean="0"/>
              <a:t>Frequent names</a:t>
            </a:r>
          </a:p>
          <a:p>
            <a:r>
              <a:rPr lang="en-US" sz="1800" dirty="0" smtClean="0"/>
              <a:t>Emergent domain-specificity of representation</a:t>
            </a:r>
          </a:p>
          <a:p>
            <a:r>
              <a:rPr lang="en-US" sz="1800" dirty="0" smtClean="0"/>
              <a:t>Basic level advantage</a:t>
            </a:r>
          </a:p>
          <a:p>
            <a:r>
              <a:rPr lang="en-US" sz="1800" dirty="0" smtClean="0"/>
              <a:t>Expertise and frequency effects</a:t>
            </a:r>
          </a:p>
          <a:p>
            <a:r>
              <a:rPr lang="en-US" sz="1800" dirty="0" smtClean="0"/>
              <a:t>Conceptual reorganization</a:t>
            </a:r>
          </a:p>
        </p:txBody>
      </p:sp>
      <p:pic>
        <p:nvPicPr>
          <p:cNvPr id="7" name="Picture 2" descr="nrn2dmap"/>
          <p:cNvPicPr>
            <a:picLocks noChangeAspect="1" noChangeArrowheads="1"/>
          </p:cNvPicPr>
          <p:nvPr/>
        </p:nvPicPr>
        <p:blipFill>
          <a:blip r:embed="rId3" cstate="print"/>
          <a:srcRect l="22000" t="2768" r="20000" b="66436"/>
          <a:stretch>
            <a:fillRect/>
          </a:stretch>
        </p:blipFill>
        <p:spPr bwMode="auto">
          <a:xfrm>
            <a:off x="5260379" y="1429252"/>
            <a:ext cx="3632336" cy="2786921"/>
          </a:xfrm>
          <a:prstGeom prst="rect">
            <a:avLst/>
          </a:prstGeom>
          <a:noFill/>
          <a:ln w="9525">
            <a:noFill/>
            <a:miter lim="800000"/>
            <a:headEnd/>
            <a:tailEnd/>
          </a:ln>
        </p:spPr>
      </p:pic>
      <p:pic>
        <p:nvPicPr>
          <p:cNvPr id="8" name="Picture 23" descr="C:\Users\jlmcc.WIN\Desktop\CollaboratorPhotos\rogers.jpg"/>
          <p:cNvPicPr>
            <a:picLocks noChangeAspect="1" noChangeArrowheads="1"/>
          </p:cNvPicPr>
          <p:nvPr/>
        </p:nvPicPr>
        <p:blipFill>
          <a:blip r:embed="rId4" cstate="print"/>
          <a:srcRect l="7714" r="41143" b="36000"/>
          <a:stretch>
            <a:fillRect/>
          </a:stretch>
        </p:blipFill>
        <p:spPr bwMode="auto">
          <a:xfrm>
            <a:off x="8026248" y="338130"/>
            <a:ext cx="858231" cy="920588"/>
          </a:xfrm>
          <a:prstGeom prst="rect">
            <a:avLst/>
          </a:prstGeom>
          <a:noFill/>
        </p:spPr>
      </p:pic>
      <p:pic>
        <p:nvPicPr>
          <p:cNvPr id="2050" name="Picture 2"/>
          <p:cNvPicPr>
            <a:picLocks noChangeAspect="1" noChangeArrowheads="1"/>
          </p:cNvPicPr>
          <p:nvPr/>
        </p:nvPicPr>
        <p:blipFill>
          <a:blip r:embed="rId5" cstate="print"/>
          <a:srcRect/>
          <a:stretch>
            <a:fillRect/>
          </a:stretch>
        </p:blipFill>
        <p:spPr bwMode="auto">
          <a:xfrm>
            <a:off x="3513178" y="4206281"/>
            <a:ext cx="1536396" cy="2501195"/>
          </a:xfrm>
          <a:prstGeom prst="rect">
            <a:avLst/>
          </a:prstGeom>
          <a:noFill/>
          <a:ln w="9525">
            <a:noFill/>
            <a:miter lim="800000"/>
            <a:headEnd/>
            <a:tailEnd/>
          </a:ln>
        </p:spPr>
      </p:pic>
      <p:pic>
        <p:nvPicPr>
          <p:cNvPr id="11" name="Picture 2"/>
          <p:cNvPicPr>
            <a:picLocks noChangeAspect="1" noChangeArrowheads="1"/>
          </p:cNvPicPr>
          <p:nvPr/>
        </p:nvPicPr>
        <p:blipFill>
          <a:blip r:embed="rId6" cstate="print">
            <a:lum bright="-18000" contrast="26000"/>
          </a:blip>
          <a:srcRect/>
          <a:stretch>
            <a:fillRect/>
          </a:stretch>
        </p:blipFill>
        <p:spPr bwMode="auto">
          <a:xfrm>
            <a:off x="730786" y="4810931"/>
            <a:ext cx="2350782" cy="1820044"/>
          </a:xfrm>
          <a:prstGeom prst="rect">
            <a:avLst/>
          </a:prstGeom>
          <a:noFill/>
          <a:ln w="9525">
            <a:noFill/>
            <a:miter lim="800000"/>
            <a:headEnd/>
            <a:tailEnd/>
          </a:ln>
          <a:effectLst/>
        </p:spPr>
      </p:pic>
      <p:sp>
        <p:nvSpPr>
          <p:cNvPr id="12" name="Rectangle 3"/>
          <p:cNvSpPr>
            <a:spLocks noChangeArrowheads="1"/>
          </p:cNvSpPr>
          <p:nvPr/>
        </p:nvSpPr>
        <p:spPr bwMode="auto">
          <a:xfrm>
            <a:off x="1952222" y="4983913"/>
            <a:ext cx="982048" cy="356587"/>
          </a:xfrm>
          <a:prstGeom prst="rect">
            <a:avLst/>
          </a:prstGeom>
          <a:solidFill>
            <a:schemeClr val="bg1"/>
          </a:solidFill>
          <a:ln w="9525">
            <a:noFill/>
            <a:miter lim="800000"/>
            <a:headEnd/>
            <a:tailEnd/>
          </a:ln>
          <a:effectLst/>
        </p:spPr>
        <p:txBody>
          <a:bodyPr wrap="none" anchor="ctr"/>
          <a:lstStyle/>
          <a:p>
            <a:endParaRPr lang="en-US"/>
          </a:p>
        </p:txBody>
      </p:sp>
      <p:sp>
        <p:nvSpPr>
          <p:cNvPr id="15" name="Line 6"/>
          <p:cNvSpPr>
            <a:spLocks noChangeShapeType="1"/>
          </p:cNvSpPr>
          <p:nvPr/>
        </p:nvSpPr>
        <p:spPr bwMode="auto">
          <a:xfrm>
            <a:off x="1457127" y="5302949"/>
            <a:ext cx="207041" cy="214569"/>
          </a:xfrm>
          <a:prstGeom prst="line">
            <a:avLst/>
          </a:prstGeom>
          <a:noFill/>
          <a:ln w="38100">
            <a:solidFill>
              <a:srgbClr val="FF0000"/>
            </a:solidFill>
            <a:round/>
            <a:headEnd/>
            <a:tailEnd type="triangle" w="med" len="med"/>
          </a:ln>
          <a:effectLst/>
        </p:spPr>
        <p:txBody>
          <a:bodyPr/>
          <a:lstStyle/>
          <a:p>
            <a:endParaRPr lang="en-US"/>
          </a:p>
        </p:txBody>
      </p:sp>
      <p:sp>
        <p:nvSpPr>
          <p:cNvPr id="16" name="Line 7"/>
          <p:cNvSpPr>
            <a:spLocks noChangeShapeType="1"/>
          </p:cNvSpPr>
          <p:nvPr/>
        </p:nvSpPr>
        <p:spPr bwMode="auto">
          <a:xfrm flipH="1">
            <a:off x="3885034" y="5420260"/>
            <a:ext cx="105543" cy="298092"/>
          </a:xfrm>
          <a:prstGeom prst="line">
            <a:avLst/>
          </a:prstGeom>
          <a:noFill/>
          <a:ln w="38100">
            <a:solidFill>
              <a:srgbClr val="FF0000"/>
            </a:solidFill>
            <a:round/>
            <a:headEnd/>
            <a:tailEnd type="triangle" w="med" len="med"/>
          </a:ln>
          <a:effectLst/>
        </p:spPr>
        <p:txBody>
          <a:bodyPr/>
          <a:lstStyle/>
          <a:p>
            <a:endParaRPr lang="en-US"/>
          </a:p>
        </p:txBody>
      </p:sp>
      <p:sp>
        <p:nvSpPr>
          <p:cNvPr id="28" name="Rectangle 27"/>
          <p:cNvSpPr/>
          <p:nvPr/>
        </p:nvSpPr>
        <p:spPr>
          <a:xfrm>
            <a:off x="5279923" y="4424516"/>
            <a:ext cx="3642851" cy="2094271"/>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p:cNvGrpSpPr/>
          <p:nvPr/>
        </p:nvGrpSpPr>
        <p:grpSpPr>
          <a:xfrm>
            <a:off x="5671038" y="5081954"/>
            <a:ext cx="1943100" cy="1204546"/>
            <a:chOff x="5671038" y="5081954"/>
            <a:chExt cx="1943100" cy="1204546"/>
          </a:xfrm>
        </p:grpSpPr>
        <p:sp>
          <p:nvSpPr>
            <p:cNvPr id="29" name="Rectangle 28"/>
            <p:cNvSpPr/>
            <p:nvPr/>
          </p:nvSpPr>
          <p:spPr>
            <a:xfrm>
              <a:off x="5671038" y="5969977"/>
              <a:ext cx="729762" cy="316523"/>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Line 7"/>
            <p:cNvSpPr>
              <a:spLocks noChangeShapeType="1"/>
            </p:cNvSpPr>
            <p:nvPr/>
          </p:nvSpPr>
          <p:spPr bwMode="auto">
            <a:xfrm flipV="1">
              <a:off x="6411391" y="5081954"/>
              <a:ext cx="789508" cy="947906"/>
            </a:xfrm>
            <a:prstGeom prst="line">
              <a:avLst/>
            </a:prstGeom>
            <a:noFill/>
            <a:ln w="38100">
              <a:solidFill>
                <a:srgbClr val="FF0000"/>
              </a:solidFill>
              <a:round/>
              <a:headEnd/>
              <a:tailEnd type="triangle" w="med" len="med"/>
            </a:ln>
            <a:effectLst/>
          </p:spPr>
          <p:txBody>
            <a:bodyPr/>
            <a:lstStyle/>
            <a:p>
              <a:endParaRPr lang="en-US"/>
            </a:p>
          </p:txBody>
        </p:sp>
        <p:sp>
          <p:nvSpPr>
            <p:cNvPr id="31" name="Line 7"/>
            <p:cNvSpPr>
              <a:spLocks noChangeShapeType="1"/>
            </p:cNvSpPr>
            <p:nvPr/>
          </p:nvSpPr>
          <p:spPr bwMode="auto">
            <a:xfrm flipV="1">
              <a:off x="6418385" y="5372100"/>
              <a:ext cx="1151792" cy="791308"/>
            </a:xfrm>
            <a:prstGeom prst="line">
              <a:avLst/>
            </a:prstGeom>
            <a:noFill/>
            <a:ln w="38100">
              <a:solidFill>
                <a:srgbClr val="FF0000"/>
              </a:solidFill>
              <a:round/>
              <a:headEnd/>
              <a:tailEnd type="triangle" w="med" len="med"/>
            </a:ln>
            <a:effectLst/>
          </p:spPr>
          <p:txBody>
            <a:bodyPr/>
            <a:lstStyle/>
            <a:p>
              <a:endParaRPr lang="en-US"/>
            </a:p>
          </p:txBody>
        </p:sp>
        <p:sp>
          <p:nvSpPr>
            <p:cNvPr id="32" name="Line 7"/>
            <p:cNvSpPr>
              <a:spLocks noChangeShapeType="1"/>
            </p:cNvSpPr>
            <p:nvPr/>
          </p:nvSpPr>
          <p:spPr bwMode="auto">
            <a:xfrm flipV="1">
              <a:off x="6418385" y="5776543"/>
              <a:ext cx="1195753" cy="474787"/>
            </a:xfrm>
            <a:prstGeom prst="line">
              <a:avLst/>
            </a:prstGeom>
            <a:noFill/>
            <a:ln w="38100">
              <a:solidFill>
                <a:srgbClr val="FF0000"/>
              </a:solidFill>
              <a:round/>
              <a:headEnd/>
              <a:tailEnd type="triangle" w="med" len="med"/>
            </a:ln>
            <a:effectLst/>
          </p:spPr>
          <p:txBody>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280031" cy="1143000"/>
          </a:xfrm>
        </p:spPr>
        <p:txBody>
          <a:bodyPr>
            <a:normAutofit/>
          </a:bodyPr>
          <a:lstStyle/>
          <a:p>
            <a:r>
              <a:rPr lang="en-US" sz="3600" dirty="0" smtClean="0"/>
              <a:t>Disintegration in Semantic Dementia</a:t>
            </a:r>
            <a:endParaRPr lang="en-US" sz="3600" dirty="0"/>
          </a:p>
        </p:txBody>
      </p:sp>
      <p:sp>
        <p:nvSpPr>
          <p:cNvPr id="3" name="Content Placeholder 2"/>
          <p:cNvSpPr>
            <a:spLocks noGrp="1"/>
          </p:cNvSpPr>
          <p:nvPr>
            <p:ph sz="half" idx="1"/>
          </p:nvPr>
        </p:nvSpPr>
        <p:spPr>
          <a:xfrm>
            <a:off x="469989" y="1536257"/>
            <a:ext cx="4038600" cy="1331535"/>
          </a:xfrm>
        </p:spPr>
        <p:txBody>
          <a:bodyPr/>
          <a:lstStyle/>
          <a:p>
            <a:r>
              <a:rPr lang="en-US" dirty="0" smtClean="0"/>
              <a:t>Loss of differentiation </a:t>
            </a:r>
          </a:p>
          <a:p>
            <a:r>
              <a:rPr lang="en-US" dirty="0" smtClean="0"/>
              <a:t>Overgeneralization</a:t>
            </a:r>
            <a:endParaRPr lang="en-US" dirty="0"/>
          </a:p>
        </p:txBody>
      </p:sp>
      <p:pic>
        <p:nvPicPr>
          <p:cNvPr id="5" name="Picture 2" descr="nrn2dmap"/>
          <p:cNvPicPr>
            <a:picLocks noChangeAspect="1" noChangeArrowheads="1"/>
          </p:cNvPicPr>
          <p:nvPr/>
        </p:nvPicPr>
        <p:blipFill>
          <a:blip r:embed="rId2" cstate="print"/>
          <a:srcRect l="22000" t="2768" r="20000" b="66436"/>
          <a:stretch>
            <a:fillRect/>
          </a:stretch>
        </p:blipFill>
        <p:spPr bwMode="auto">
          <a:xfrm>
            <a:off x="4914350" y="1495241"/>
            <a:ext cx="3813514" cy="2925930"/>
          </a:xfrm>
          <a:prstGeom prst="rect">
            <a:avLst/>
          </a:prstGeom>
          <a:noFill/>
          <a:ln w="9525">
            <a:noFill/>
            <a:miter lim="800000"/>
            <a:headEnd/>
            <a:tailEnd/>
          </a:ln>
        </p:spPr>
      </p:pic>
      <p:pic>
        <p:nvPicPr>
          <p:cNvPr id="6" name="Picture 4" descr="nrnSDdata"/>
          <p:cNvPicPr>
            <a:picLocks noChangeAspect="1" noChangeArrowheads="1"/>
          </p:cNvPicPr>
          <p:nvPr/>
        </p:nvPicPr>
        <p:blipFill>
          <a:blip r:embed="rId3" cstate="print"/>
          <a:srcRect l="8000" t="44652" r="51199"/>
          <a:stretch>
            <a:fillRect/>
          </a:stretch>
        </p:blipFill>
        <p:spPr bwMode="auto">
          <a:xfrm>
            <a:off x="5165889" y="4634681"/>
            <a:ext cx="1835365" cy="1784139"/>
          </a:xfrm>
          <a:prstGeom prst="rect">
            <a:avLst/>
          </a:prstGeom>
          <a:noFill/>
          <a:ln w="9525">
            <a:noFill/>
            <a:miter lim="800000"/>
            <a:headEnd/>
            <a:tailEnd/>
          </a:ln>
        </p:spPr>
      </p:pic>
      <p:pic>
        <p:nvPicPr>
          <p:cNvPr id="7" name="Picture 5" descr="nrnSDdata"/>
          <p:cNvPicPr>
            <a:picLocks noChangeAspect="1" noChangeArrowheads="1"/>
          </p:cNvPicPr>
          <p:nvPr/>
        </p:nvPicPr>
        <p:blipFill>
          <a:blip r:embed="rId3" cstate="print"/>
          <a:srcRect l="48000" t="44652" r="8000"/>
          <a:stretch>
            <a:fillRect/>
          </a:stretch>
        </p:blipFill>
        <p:spPr bwMode="auto">
          <a:xfrm>
            <a:off x="7135673" y="4656840"/>
            <a:ext cx="1892704" cy="1706301"/>
          </a:xfrm>
          <a:prstGeom prst="rect">
            <a:avLst/>
          </a:prstGeom>
          <a:noFill/>
          <a:ln w="9525">
            <a:noFill/>
            <a:miter lim="800000"/>
            <a:headEnd/>
            <a:tailEnd/>
          </a:ln>
        </p:spPr>
      </p:pic>
      <p:pic>
        <p:nvPicPr>
          <p:cNvPr id="8" name="Picture 2" descr="JLData"/>
          <p:cNvPicPr>
            <a:picLocks noChangeAspect="1" noChangeArrowheads="1"/>
          </p:cNvPicPr>
          <p:nvPr/>
        </p:nvPicPr>
        <p:blipFill>
          <a:blip r:embed="rId4" cstate="print"/>
          <a:srcRect r="20183" b="44097"/>
          <a:stretch>
            <a:fillRect/>
          </a:stretch>
        </p:blipFill>
        <p:spPr bwMode="auto">
          <a:xfrm>
            <a:off x="372018" y="2793523"/>
            <a:ext cx="4268854" cy="3982048"/>
          </a:xfrm>
          <a:prstGeom prst="rect">
            <a:avLst/>
          </a:prstGeom>
          <a:noFill/>
          <a:ln w="9525">
            <a:solidFill>
              <a:srgbClr val="C00000"/>
            </a:solidFill>
            <a:miter lim="800000"/>
            <a:headEnd/>
            <a:tailEnd/>
          </a:ln>
        </p:spPr>
      </p:pic>
      <p:pic>
        <p:nvPicPr>
          <p:cNvPr id="9" name="Picture 23" descr="C:\Users\jlmcc.WIN\Desktop\CollaboratorPhotos\rogers.jpg"/>
          <p:cNvPicPr>
            <a:picLocks noChangeAspect="1" noChangeArrowheads="1"/>
          </p:cNvPicPr>
          <p:nvPr/>
        </p:nvPicPr>
        <p:blipFill>
          <a:blip r:embed="rId5" cstate="print"/>
          <a:srcRect l="7714" r="41143" b="36000"/>
          <a:stretch>
            <a:fillRect/>
          </a:stretch>
        </p:blipFill>
        <p:spPr bwMode="auto">
          <a:xfrm>
            <a:off x="7872783" y="306157"/>
            <a:ext cx="858231" cy="920588"/>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body" sz="half" idx="1"/>
          </p:nvPr>
        </p:nvSpPr>
        <p:spPr>
          <a:xfrm>
            <a:off x="311150" y="1600200"/>
            <a:ext cx="4017963" cy="4859338"/>
          </a:xfrm>
        </p:spPr>
        <p:txBody>
          <a:bodyPr>
            <a:normAutofit fontScale="85000" lnSpcReduction="20000"/>
          </a:bodyPr>
          <a:lstStyle/>
          <a:p>
            <a:pPr>
              <a:lnSpc>
                <a:spcPct val="90000"/>
              </a:lnSpc>
            </a:pPr>
            <a:r>
              <a:rPr lang="en-US" sz="1800" dirty="0" smtClean="0"/>
              <a:t>Distributed representations reflect different kinds of content in different </a:t>
            </a:r>
            <a:r>
              <a:rPr lang="en-US" sz="1800" dirty="0" smtClean="0"/>
              <a:t>areas</a:t>
            </a:r>
          </a:p>
          <a:p>
            <a:pPr>
              <a:lnSpc>
                <a:spcPct val="90000"/>
              </a:lnSpc>
            </a:pPr>
            <a:endParaRPr lang="en-US" sz="1800" dirty="0" smtClean="0"/>
          </a:p>
          <a:p>
            <a:pPr>
              <a:lnSpc>
                <a:spcPct val="90000"/>
              </a:lnSpc>
            </a:pPr>
            <a:r>
              <a:rPr lang="en-US" sz="1800" dirty="0" smtClean="0"/>
              <a:t>Connections between these areas underlie the bi-directional propagation of information between areas that allows (e.g.) the sight or sound of something to give rise to it’s name (</a:t>
            </a:r>
            <a:r>
              <a:rPr lang="en-US" sz="1800" i="1" dirty="0" smtClean="0"/>
              <a:t>or vise versa</a:t>
            </a:r>
            <a:r>
              <a:rPr lang="en-US" sz="1800" dirty="0" smtClean="0"/>
              <a:t>).</a:t>
            </a:r>
          </a:p>
          <a:p>
            <a:pPr>
              <a:lnSpc>
                <a:spcPct val="90000"/>
              </a:lnSpc>
            </a:pPr>
            <a:endParaRPr lang="en-US" sz="1800" dirty="0" smtClean="0"/>
          </a:p>
          <a:p>
            <a:pPr>
              <a:lnSpc>
                <a:spcPct val="90000"/>
              </a:lnSpc>
            </a:pPr>
            <a:r>
              <a:rPr lang="en-US" sz="1800" dirty="0" smtClean="0"/>
              <a:t>The knowledge in these connections is acquired very gradually.</a:t>
            </a:r>
            <a:endParaRPr lang="en-US" sz="1800" dirty="0" smtClean="0"/>
          </a:p>
          <a:p>
            <a:pPr>
              <a:lnSpc>
                <a:spcPct val="90000"/>
              </a:lnSpc>
            </a:pPr>
            <a:endParaRPr lang="en-US" sz="1800" dirty="0" smtClean="0"/>
          </a:p>
          <a:p>
            <a:pPr>
              <a:lnSpc>
                <a:spcPct val="90000"/>
              </a:lnSpc>
            </a:pPr>
            <a:r>
              <a:rPr lang="en-US" sz="1800" dirty="0" smtClean="0"/>
              <a:t>Semantic dementia kills neurons in the temporal pole, and affects all kinds of </a:t>
            </a:r>
            <a:r>
              <a:rPr lang="en-US" sz="1800" dirty="0" smtClean="0"/>
              <a:t>knowledge.</a:t>
            </a:r>
            <a:endParaRPr lang="en-US" sz="1800" dirty="0" smtClean="0"/>
          </a:p>
          <a:p>
            <a:pPr>
              <a:lnSpc>
                <a:spcPct val="90000"/>
              </a:lnSpc>
            </a:pPr>
            <a:endParaRPr lang="en-US" sz="1800" dirty="0" smtClean="0"/>
          </a:p>
          <a:p>
            <a:pPr>
              <a:lnSpc>
                <a:spcPct val="90000"/>
              </a:lnSpc>
            </a:pPr>
            <a:r>
              <a:rPr lang="en-US" sz="1800" dirty="0" smtClean="0"/>
              <a:t>The medial temporal lobes provide a complementary system for rapid acquisition of new information.  </a:t>
            </a:r>
          </a:p>
          <a:p>
            <a:pPr>
              <a:lnSpc>
                <a:spcPct val="90000"/>
              </a:lnSpc>
            </a:pPr>
            <a:endParaRPr lang="en-US" sz="1800" dirty="0" smtClean="0"/>
          </a:p>
          <a:p>
            <a:pPr>
              <a:lnSpc>
                <a:spcPct val="90000"/>
              </a:lnSpc>
            </a:pPr>
            <a:r>
              <a:rPr lang="en-US" sz="1800" dirty="0" smtClean="0"/>
              <a:t>Removal </a:t>
            </a:r>
            <a:r>
              <a:rPr lang="en-US" sz="1800" dirty="0" smtClean="0"/>
              <a:t>of the medial temporal lobes affects the ability to learn new semantic information, and produces a graded loss of </a:t>
            </a:r>
            <a:r>
              <a:rPr lang="en-US" sz="1800" dirty="0" smtClean="0"/>
              <a:t>recently acquired information</a:t>
            </a:r>
            <a:r>
              <a:rPr lang="en-US" sz="1800" i="1" dirty="0" smtClean="0"/>
              <a:t>.</a:t>
            </a:r>
            <a:endParaRPr lang="en-US" sz="1800" i="1" dirty="0" smtClean="0"/>
          </a:p>
        </p:txBody>
      </p:sp>
      <p:pic>
        <p:nvPicPr>
          <p:cNvPr id="177155" name="Picture 3" descr="nrn1076-i2"/>
          <p:cNvPicPr>
            <a:picLocks noGrp="1" noChangeAspect="1" noChangeArrowheads="1"/>
          </p:cNvPicPr>
          <p:nvPr>
            <p:ph sz="half" idx="2"/>
          </p:nvPr>
        </p:nvPicPr>
        <p:blipFill>
          <a:blip r:embed="rId2" cstate="print"/>
          <a:srcRect l="14400" r="14400"/>
          <a:stretch>
            <a:fillRect/>
          </a:stretch>
        </p:blipFill>
        <p:spPr>
          <a:xfrm>
            <a:off x="4368800" y="677863"/>
            <a:ext cx="4775200" cy="5330825"/>
          </a:xfrm>
          <a:noFill/>
          <a:ln/>
        </p:spPr>
      </p:pic>
      <p:grpSp>
        <p:nvGrpSpPr>
          <p:cNvPr id="2" name="Group 4"/>
          <p:cNvGrpSpPr>
            <a:grpSpLocks/>
          </p:cNvGrpSpPr>
          <p:nvPr/>
        </p:nvGrpSpPr>
        <p:grpSpPr bwMode="auto">
          <a:xfrm>
            <a:off x="5791200" y="2068513"/>
            <a:ext cx="1333500" cy="490537"/>
            <a:chOff x="3648" y="1303"/>
            <a:chExt cx="840" cy="309"/>
          </a:xfrm>
        </p:grpSpPr>
        <p:sp>
          <p:nvSpPr>
            <p:cNvPr id="177157" name="Oval 5"/>
            <p:cNvSpPr>
              <a:spLocks noChangeArrowheads="1"/>
            </p:cNvSpPr>
            <p:nvPr/>
          </p:nvSpPr>
          <p:spPr bwMode="auto">
            <a:xfrm rot="-1318640">
              <a:off x="3760" y="1406"/>
              <a:ext cx="728" cy="206"/>
            </a:xfrm>
            <a:prstGeom prst="ellipse">
              <a:avLst/>
            </a:prstGeom>
            <a:solidFill>
              <a:srgbClr val="99CCFF"/>
            </a:solidFill>
            <a:ln w="9525">
              <a:noFill/>
              <a:round/>
              <a:headEnd/>
              <a:tailEnd/>
            </a:ln>
            <a:effectLst/>
          </p:spPr>
          <p:txBody>
            <a:bodyPr wrap="none" anchor="ctr"/>
            <a:lstStyle/>
            <a:p>
              <a:endParaRPr lang="en-US"/>
            </a:p>
          </p:txBody>
        </p:sp>
        <p:sp>
          <p:nvSpPr>
            <p:cNvPr id="177158" name="Oval 6"/>
            <p:cNvSpPr>
              <a:spLocks noChangeArrowheads="1"/>
            </p:cNvSpPr>
            <p:nvPr/>
          </p:nvSpPr>
          <p:spPr bwMode="auto">
            <a:xfrm rot="-1318640">
              <a:off x="3648" y="1303"/>
              <a:ext cx="336" cy="206"/>
            </a:xfrm>
            <a:prstGeom prst="ellipse">
              <a:avLst/>
            </a:prstGeom>
            <a:solidFill>
              <a:srgbClr val="99CCFF"/>
            </a:solidFill>
            <a:ln w="9525">
              <a:noFill/>
              <a:round/>
              <a:headEnd/>
              <a:tailEnd/>
            </a:ln>
            <a:effectLst/>
          </p:spPr>
          <p:txBody>
            <a:bodyPr wrap="none" anchor="ctr"/>
            <a:lstStyle/>
            <a:p>
              <a:endParaRPr lang="en-US"/>
            </a:p>
          </p:txBody>
        </p:sp>
        <p:sp>
          <p:nvSpPr>
            <p:cNvPr id="177159" name="Text Box 7"/>
            <p:cNvSpPr txBox="1">
              <a:spLocks noChangeArrowheads="1"/>
            </p:cNvSpPr>
            <p:nvPr/>
          </p:nvSpPr>
          <p:spPr bwMode="auto">
            <a:xfrm>
              <a:off x="3704" y="1406"/>
              <a:ext cx="784" cy="173"/>
            </a:xfrm>
            <a:prstGeom prst="rect">
              <a:avLst/>
            </a:prstGeom>
            <a:noFill/>
            <a:ln w="9525">
              <a:noFill/>
              <a:miter lim="800000"/>
              <a:headEnd/>
              <a:tailEnd/>
            </a:ln>
            <a:effectLst/>
          </p:spPr>
          <p:txBody>
            <a:bodyPr>
              <a:spAutoFit/>
            </a:bodyPr>
            <a:lstStyle/>
            <a:p>
              <a:r>
                <a:rPr lang="en-US" sz="1200">
                  <a:latin typeface="Verdana" pitchFamily="34" charset="0"/>
                </a:rPr>
                <a:t>language</a:t>
              </a:r>
            </a:p>
          </p:txBody>
        </p:sp>
      </p:grpSp>
      <p:sp>
        <p:nvSpPr>
          <p:cNvPr id="177168" name="Text Box 16"/>
          <p:cNvSpPr txBox="1">
            <a:spLocks noChangeArrowheads="1"/>
          </p:cNvSpPr>
          <p:nvPr/>
        </p:nvSpPr>
        <p:spPr bwMode="auto">
          <a:xfrm>
            <a:off x="315913" y="239713"/>
            <a:ext cx="5692775" cy="923330"/>
          </a:xfrm>
          <a:prstGeom prst="rect">
            <a:avLst/>
          </a:prstGeom>
          <a:noFill/>
          <a:ln w="19050" algn="ctr">
            <a:noFill/>
            <a:miter lim="800000"/>
            <a:headEnd/>
            <a:tailEnd/>
          </a:ln>
          <a:effectLst/>
        </p:spPr>
        <p:txBody>
          <a:bodyPr>
            <a:spAutoFit/>
          </a:bodyPr>
          <a:lstStyle/>
          <a:p>
            <a:r>
              <a:rPr lang="en-US" dirty="0">
                <a:latin typeface="Verdana" pitchFamily="34" charset="0"/>
              </a:rPr>
              <a:t>The </a:t>
            </a:r>
            <a:r>
              <a:rPr lang="en-US" dirty="0" smtClean="0">
                <a:latin typeface="Verdana" pitchFamily="34" charset="0"/>
              </a:rPr>
              <a:t>Complementary learning systems</a:t>
            </a:r>
            <a:r>
              <a:rPr lang="en-US" dirty="0">
                <a:latin typeface="Verdana" pitchFamily="34" charset="0"/>
              </a:rPr>
              <a:t/>
            </a:r>
            <a:br>
              <a:rPr lang="en-US" dirty="0">
                <a:latin typeface="Verdana" pitchFamily="34" charset="0"/>
              </a:rPr>
            </a:br>
            <a:r>
              <a:rPr lang="en-US" dirty="0" smtClean="0">
                <a:latin typeface="Verdana" pitchFamily="34" charset="0"/>
              </a:rPr>
              <a:t>approach </a:t>
            </a:r>
            <a:r>
              <a:rPr lang="en-US" dirty="0">
                <a:latin typeface="Verdana" pitchFamily="34" charset="0"/>
              </a:rPr>
              <a:t>to </a:t>
            </a:r>
            <a:r>
              <a:rPr lang="en-US" dirty="0" smtClean="0">
                <a:latin typeface="Verdana" pitchFamily="34" charset="0"/>
              </a:rPr>
              <a:t>the brain basis of </a:t>
            </a:r>
            <a:br>
              <a:rPr lang="en-US" dirty="0" smtClean="0">
                <a:latin typeface="Verdana" pitchFamily="34" charset="0"/>
              </a:rPr>
            </a:br>
            <a:r>
              <a:rPr lang="en-US" dirty="0" smtClean="0">
                <a:latin typeface="Verdana" pitchFamily="34" charset="0"/>
              </a:rPr>
              <a:t>s</a:t>
            </a:r>
            <a:r>
              <a:rPr lang="en-US" dirty="0" smtClean="0">
                <a:latin typeface="Verdana" pitchFamily="34" charset="0"/>
              </a:rPr>
              <a:t>emantic </a:t>
            </a:r>
            <a:r>
              <a:rPr lang="en-US" dirty="0">
                <a:latin typeface="Verdana" pitchFamily="34" charset="0"/>
              </a:rPr>
              <a:t>c</a:t>
            </a:r>
            <a:r>
              <a:rPr lang="en-US" dirty="0" smtClean="0">
                <a:latin typeface="Verdana" pitchFamily="34" charset="0"/>
              </a:rPr>
              <a:t>ognition</a:t>
            </a:r>
            <a:endParaRPr lang="en-US" dirty="0">
              <a:latin typeface="Verdana" pitchFamily="34" charset="0"/>
            </a:endParaRPr>
          </a:p>
        </p:txBody>
      </p:sp>
      <p:cxnSp>
        <p:nvCxnSpPr>
          <p:cNvPr id="10" name="Straight Arrow Connector 9"/>
          <p:cNvCxnSpPr/>
          <p:nvPr/>
        </p:nvCxnSpPr>
        <p:spPr>
          <a:xfrm rot="5400000">
            <a:off x="5882369" y="2535014"/>
            <a:ext cx="514350" cy="440871"/>
          </a:xfrm>
          <a:prstGeom prst="straightConnector1">
            <a:avLst/>
          </a:prstGeom>
          <a:ln w="12700">
            <a:solidFill>
              <a:srgbClr val="C0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rot="10800000" flipV="1">
            <a:off x="6155874" y="2400299"/>
            <a:ext cx="1224641" cy="604159"/>
          </a:xfrm>
          <a:prstGeom prst="straightConnector1">
            <a:avLst/>
          </a:prstGeom>
          <a:ln w="12700">
            <a:solidFill>
              <a:srgbClr val="C0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10800000" flipV="1">
            <a:off x="5837466" y="1494064"/>
            <a:ext cx="1412421" cy="1404258"/>
          </a:xfrm>
          <a:prstGeom prst="straightConnector1">
            <a:avLst/>
          </a:prstGeom>
          <a:ln w="12700">
            <a:solidFill>
              <a:srgbClr val="C0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rot="5400000">
            <a:off x="5441498" y="2314574"/>
            <a:ext cx="996043" cy="89809"/>
          </a:xfrm>
          <a:prstGeom prst="straightConnector1">
            <a:avLst/>
          </a:prstGeom>
          <a:ln w="12700">
            <a:solidFill>
              <a:srgbClr val="C0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10800000" flipV="1">
            <a:off x="5989867" y="1894114"/>
            <a:ext cx="1251854" cy="1156608"/>
          </a:xfrm>
          <a:prstGeom prst="straightConnector1">
            <a:avLst/>
          </a:prstGeom>
          <a:ln w="12700">
            <a:solidFill>
              <a:srgbClr val="C0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5400000">
            <a:off x="5597980" y="2579916"/>
            <a:ext cx="778329" cy="87087"/>
          </a:xfrm>
          <a:prstGeom prst="straightConnector1">
            <a:avLst/>
          </a:prstGeom>
          <a:ln w="12700">
            <a:solidFill>
              <a:srgbClr val="C0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rot="10800000" flipV="1">
            <a:off x="5584372" y="4482194"/>
            <a:ext cx="375559" cy="114301"/>
          </a:xfrm>
          <a:prstGeom prst="straightConnector1">
            <a:avLst/>
          </a:prstGeom>
          <a:ln w="12700">
            <a:solidFill>
              <a:srgbClr val="C0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10800000" flipV="1">
            <a:off x="6063345" y="4253592"/>
            <a:ext cx="1219199" cy="193223"/>
          </a:xfrm>
          <a:prstGeom prst="straightConnector1">
            <a:avLst/>
          </a:prstGeom>
          <a:ln w="12700">
            <a:solidFill>
              <a:srgbClr val="C0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rot="10800000" flipV="1">
            <a:off x="6085119" y="4523013"/>
            <a:ext cx="1662789" cy="51709"/>
          </a:xfrm>
          <a:prstGeom prst="straightConnector1">
            <a:avLst/>
          </a:prstGeom>
          <a:ln w="12700">
            <a:solidFill>
              <a:srgbClr val="C0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715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7154">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77154">
                                            <p:txEl>
                                              <p:pRg st="4" end="4"/>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77154">
                                            <p:txEl>
                                              <p:pRg st="6" end="6"/>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77154">
                                            <p:txEl>
                                              <p:pRg st="8" end="8"/>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7715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154"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normAutofit fontScale="90000"/>
          </a:bodyPr>
          <a:lstStyle/>
          <a:p>
            <a:r>
              <a:rPr lang="en-US" dirty="0" smtClean="0"/>
              <a:t>Architecture </a:t>
            </a:r>
            <a:r>
              <a:rPr lang="en-US" dirty="0"/>
              <a:t>for the Organization of Semantic Memory</a:t>
            </a:r>
          </a:p>
        </p:txBody>
      </p:sp>
      <p:sp>
        <p:nvSpPr>
          <p:cNvPr id="63493" name="Oval 5"/>
          <p:cNvSpPr>
            <a:spLocks noChangeArrowheads="1"/>
          </p:cNvSpPr>
          <p:nvPr/>
        </p:nvSpPr>
        <p:spPr bwMode="auto">
          <a:xfrm>
            <a:off x="1295400" y="2286000"/>
            <a:ext cx="1371600" cy="685800"/>
          </a:xfrm>
          <a:prstGeom prst="ellipse">
            <a:avLst/>
          </a:prstGeom>
          <a:noFill/>
          <a:ln w="9525">
            <a:solidFill>
              <a:schemeClr val="tx1"/>
            </a:solidFill>
            <a:round/>
            <a:headEnd/>
            <a:tailEnd/>
          </a:ln>
          <a:effectLst/>
        </p:spPr>
        <p:txBody>
          <a:bodyPr wrap="none" anchor="ctr"/>
          <a:lstStyle/>
          <a:p>
            <a:endParaRPr lang="en-US"/>
          </a:p>
        </p:txBody>
      </p:sp>
      <p:sp>
        <p:nvSpPr>
          <p:cNvPr id="63494" name="Oval 6"/>
          <p:cNvSpPr>
            <a:spLocks noChangeArrowheads="1"/>
          </p:cNvSpPr>
          <p:nvPr/>
        </p:nvSpPr>
        <p:spPr bwMode="auto">
          <a:xfrm>
            <a:off x="4343400" y="2286000"/>
            <a:ext cx="1371600" cy="685800"/>
          </a:xfrm>
          <a:prstGeom prst="ellipse">
            <a:avLst/>
          </a:prstGeom>
          <a:noFill/>
          <a:ln w="9525">
            <a:solidFill>
              <a:schemeClr val="tx1"/>
            </a:solidFill>
            <a:round/>
            <a:headEnd/>
            <a:tailEnd/>
          </a:ln>
          <a:effectLst/>
        </p:spPr>
        <p:txBody>
          <a:bodyPr wrap="none" anchor="ctr"/>
          <a:lstStyle/>
          <a:p>
            <a:endParaRPr lang="en-US"/>
          </a:p>
        </p:txBody>
      </p:sp>
      <p:sp>
        <p:nvSpPr>
          <p:cNvPr id="63495" name="Oval 7"/>
          <p:cNvSpPr>
            <a:spLocks noChangeArrowheads="1"/>
          </p:cNvSpPr>
          <p:nvPr/>
        </p:nvSpPr>
        <p:spPr bwMode="auto">
          <a:xfrm>
            <a:off x="7162800" y="3962400"/>
            <a:ext cx="1371600" cy="685800"/>
          </a:xfrm>
          <a:prstGeom prst="ellipse">
            <a:avLst/>
          </a:prstGeom>
          <a:noFill/>
          <a:ln w="9525">
            <a:solidFill>
              <a:schemeClr val="tx1"/>
            </a:solidFill>
            <a:round/>
            <a:headEnd/>
            <a:tailEnd/>
          </a:ln>
          <a:effectLst/>
        </p:spPr>
        <p:txBody>
          <a:bodyPr wrap="none" anchor="ctr"/>
          <a:lstStyle/>
          <a:p>
            <a:endParaRPr lang="en-US"/>
          </a:p>
        </p:txBody>
      </p:sp>
      <p:sp>
        <p:nvSpPr>
          <p:cNvPr id="63497" name="Oval 9"/>
          <p:cNvSpPr>
            <a:spLocks noChangeArrowheads="1"/>
          </p:cNvSpPr>
          <p:nvPr/>
        </p:nvSpPr>
        <p:spPr bwMode="auto">
          <a:xfrm>
            <a:off x="5410200" y="4267200"/>
            <a:ext cx="1371600" cy="685800"/>
          </a:xfrm>
          <a:prstGeom prst="ellipse">
            <a:avLst/>
          </a:prstGeom>
          <a:noFill/>
          <a:ln w="9525">
            <a:solidFill>
              <a:schemeClr val="tx1"/>
            </a:solidFill>
            <a:round/>
            <a:headEnd/>
            <a:tailEnd/>
          </a:ln>
          <a:effectLst/>
        </p:spPr>
        <p:txBody>
          <a:bodyPr wrap="none" anchor="ctr"/>
          <a:lstStyle/>
          <a:p>
            <a:endParaRPr lang="en-US"/>
          </a:p>
        </p:txBody>
      </p:sp>
      <p:sp>
        <p:nvSpPr>
          <p:cNvPr id="63498" name="Oval 10"/>
          <p:cNvSpPr>
            <a:spLocks noChangeArrowheads="1"/>
          </p:cNvSpPr>
          <p:nvPr/>
        </p:nvSpPr>
        <p:spPr bwMode="auto">
          <a:xfrm>
            <a:off x="2667000" y="3124200"/>
            <a:ext cx="1371600" cy="990600"/>
          </a:xfrm>
          <a:prstGeom prst="ellipse">
            <a:avLst/>
          </a:prstGeom>
          <a:noFill/>
          <a:ln w="9525">
            <a:solidFill>
              <a:schemeClr val="tx1"/>
            </a:solidFill>
            <a:round/>
            <a:headEnd/>
            <a:tailEnd/>
          </a:ln>
          <a:effectLst/>
        </p:spPr>
        <p:txBody>
          <a:bodyPr wrap="none" anchor="ctr"/>
          <a:lstStyle/>
          <a:p>
            <a:endParaRPr lang="en-US"/>
          </a:p>
        </p:txBody>
      </p:sp>
      <p:sp>
        <p:nvSpPr>
          <p:cNvPr id="63499" name="Line 11"/>
          <p:cNvSpPr>
            <a:spLocks noChangeShapeType="1"/>
          </p:cNvSpPr>
          <p:nvPr/>
        </p:nvSpPr>
        <p:spPr bwMode="auto">
          <a:xfrm flipV="1">
            <a:off x="3886200" y="2819400"/>
            <a:ext cx="609600" cy="457200"/>
          </a:xfrm>
          <a:prstGeom prst="line">
            <a:avLst/>
          </a:prstGeom>
          <a:noFill/>
          <a:ln w="19050">
            <a:solidFill>
              <a:schemeClr val="tx1"/>
            </a:solidFill>
            <a:round/>
            <a:headEnd type="triangle" w="lg" len="lg"/>
            <a:tailEnd type="triangle" w="lg" len="lg"/>
          </a:ln>
          <a:effectLst/>
        </p:spPr>
        <p:txBody>
          <a:bodyPr/>
          <a:lstStyle/>
          <a:p>
            <a:endParaRPr lang="en-US"/>
          </a:p>
        </p:txBody>
      </p:sp>
      <p:sp>
        <p:nvSpPr>
          <p:cNvPr id="63500" name="Line 12"/>
          <p:cNvSpPr>
            <a:spLocks noChangeShapeType="1"/>
          </p:cNvSpPr>
          <p:nvPr/>
        </p:nvSpPr>
        <p:spPr bwMode="auto">
          <a:xfrm>
            <a:off x="4038600" y="3505200"/>
            <a:ext cx="1600200" cy="0"/>
          </a:xfrm>
          <a:prstGeom prst="line">
            <a:avLst/>
          </a:prstGeom>
          <a:noFill/>
          <a:ln w="19050">
            <a:solidFill>
              <a:schemeClr val="tx1"/>
            </a:solidFill>
            <a:round/>
            <a:headEnd type="triangle" w="lg" len="lg"/>
            <a:tailEnd type="triangle" w="lg" len="lg"/>
          </a:ln>
          <a:effectLst/>
        </p:spPr>
        <p:txBody>
          <a:bodyPr/>
          <a:lstStyle/>
          <a:p>
            <a:endParaRPr lang="en-US"/>
          </a:p>
        </p:txBody>
      </p:sp>
      <p:sp>
        <p:nvSpPr>
          <p:cNvPr id="63501" name="Line 13"/>
          <p:cNvSpPr>
            <a:spLocks noChangeShapeType="1"/>
          </p:cNvSpPr>
          <p:nvPr/>
        </p:nvSpPr>
        <p:spPr bwMode="auto">
          <a:xfrm>
            <a:off x="3962400" y="3886200"/>
            <a:ext cx="1447800" cy="609600"/>
          </a:xfrm>
          <a:prstGeom prst="line">
            <a:avLst/>
          </a:prstGeom>
          <a:noFill/>
          <a:ln w="19050">
            <a:solidFill>
              <a:schemeClr val="tx1"/>
            </a:solidFill>
            <a:round/>
            <a:headEnd type="triangle" w="lg" len="lg"/>
            <a:tailEnd type="triangle" w="lg" len="lg"/>
          </a:ln>
          <a:effectLst/>
        </p:spPr>
        <p:txBody>
          <a:bodyPr/>
          <a:lstStyle/>
          <a:p>
            <a:endParaRPr lang="en-US"/>
          </a:p>
        </p:txBody>
      </p:sp>
      <p:sp>
        <p:nvSpPr>
          <p:cNvPr id="63502" name="Line 14"/>
          <p:cNvSpPr>
            <a:spLocks noChangeShapeType="1"/>
          </p:cNvSpPr>
          <p:nvPr/>
        </p:nvSpPr>
        <p:spPr bwMode="auto">
          <a:xfrm>
            <a:off x="4038600" y="3733800"/>
            <a:ext cx="3124200" cy="457200"/>
          </a:xfrm>
          <a:prstGeom prst="line">
            <a:avLst/>
          </a:prstGeom>
          <a:noFill/>
          <a:ln w="19050">
            <a:solidFill>
              <a:schemeClr val="tx1"/>
            </a:solidFill>
            <a:round/>
            <a:headEnd type="triangle" w="lg" len="lg"/>
            <a:tailEnd type="triangle" w="lg" len="lg"/>
          </a:ln>
          <a:effectLst/>
        </p:spPr>
        <p:txBody>
          <a:bodyPr/>
          <a:lstStyle/>
          <a:p>
            <a:endParaRPr lang="en-US"/>
          </a:p>
        </p:txBody>
      </p:sp>
      <p:sp>
        <p:nvSpPr>
          <p:cNvPr id="63503" name="Oval 15"/>
          <p:cNvSpPr>
            <a:spLocks noChangeArrowheads="1"/>
          </p:cNvSpPr>
          <p:nvPr/>
        </p:nvSpPr>
        <p:spPr bwMode="auto">
          <a:xfrm>
            <a:off x="1295400" y="4267200"/>
            <a:ext cx="1371600" cy="685800"/>
          </a:xfrm>
          <a:prstGeom prst="ellipse">
            <a:avLst/>
          </a:prstGeom>
          <a:noFill/>
          <a:ln w="9525">
            <a:solidFill>
              <a:schemeClr val="tx1"/>
            </a:solidFill>
            <a:round/>
            <a:headEnd/>
            <a:tailEnd/>
          </a:ln>
          <a:effectLst/>
        </p:spPr>
        <p:txBody>
          <a:bodyPr wrap="none" anchor="ctr"/>
          <a:lstStyle/>
          <a:p>
            <a:endParaRPr lang="en-US"/>
          </a:p>
        </p:txBody>
      </p:sp>
      <p:sp>
        <p:nvSpPr>
          <p:cNvPr id="63504" name="Line 16"/>
          <p:cNvSpPr>
            <a:spLocks noChangeShapeType="1"/>
          </p:cNvSpPr>
          <p:nvPr/>
        </p:nvSpPr>
        <p:spPr bwMode="auto">
          <a:xfrm flipH="1">
            <a:off x="2438400" y="4038600"/>
            <a:ext cx="457200" cy="304800"/>
          </a:xfrm>
          <a:prstGeom prst="line">
            <a:avLst/>
          </a:prstGeom>
          <a:noFill/>
          <a:ln w="19050">
            <a:solidFill>
              <a:schemeClr val="tx1"/>
            </a:solidFill>
            <a:round/>
            <a:headEnd type="triangle" w="lg" len="lg"/>
            <a:tailEnd type="triangle" w="lg" len="lg"/>
          </a:ln>
          <a:effectLst/>
        </p:spPr>
        <p:txBody>
          <a:bodyPr/>
          <a:lstStyle/>
          <a:p>
            <a:endParaRPr lang="en-US"/>
          </a:p>
        </p:txBody>
      </p:sp>
      <p:sp>
        <p:nvSpPr>
          <p:cNvPr id="63505" name="Text Box 17"/>
          <p:cNvSpPr txBox="1">
            <a:spLocks noChangeArrowheads="1"/>
          </p:cNvSpPr>
          <p:nvPr/>
        </p:nvSpPr>
        <p:spPr bwMode="auto">
          <a:xfrm>
            <a:off x="7451725" y="4003675"/>
            <a:ext cx="809625" cy="457200"/>
          </a:xfrm>
          <a:prstGeom prst="rect">
            <a:avLst/>
          </a:prstGeom>
          <a:noFill/>
          <a:ln w="9525">
            <a:noFill/>
            <a:miter lim="800000"/>
            <a:headEnd/>
            <a:tailEnd/>
          </a:ln>
          <a:effectLst/>
        </p:spPr>
        <p:txBody>
          <a:bodyPr wrap="none">
            <a:spAutoFit/>
          </a:bodyPr>
          <a:lstStyle/>
          <a:p>
            <a:r>
              <a:rPr lang="en-US"/>
              <a:t>color</a:t>
            </a:r>
          </a:p>
        </p:txBody>
      </p:sp>
      <p:sp>
        <p:nvSpPr>
          <p:cNvPr id="63506" name="Text Box 18"/>
          <p:cNvSpPr txBox="1">
            <a:spLocks noChangeArrowheads="1"/>
          </p:cNvSpPr>
          <p:nvPr/>
        </p:nvSpPr>
        <p:spPr bwMode="auto">
          <a:xfrm>
            <a:off x="5638800" y="4343400"/>
            <a:ext cx="776288" cy="457200"/>
          </a:xfrm>
          <a:prstGeom prst="rect">
            <a:avLst/>
          </a:prstGeom>
          <a:noFill/>
          <a:ln w="9525">
            <a:noFill/>
            <a:miter lim="800000"/>
            <a:headEnd/>
            <a:tailEnd/>
          </a:ln>
          <a:effectLst/>
        </p:spPr>
        <p:txBody>
          <a:bodyPr wrap="none">
            <a:spAutoFit/>
          </a:bodyPr>
          <a:lstStyle/>
          <a:p>
            <a:r>
              <a:rPr lang="en-US"/>
              <a:t>form</a:t>
            </a:r>
          </a:p>
        </p:txBody>
      </p:sp>
      <p:sp>
        <p:nvSpPr>
          <p:cNvPr id="63507" name="Text Box 19"/>
          <p:cNvSpPr txBox="1">
            <a:spLocks noChangeArrowheads="1"/>
          </p:cNvSpPr>
          <p:nvPr/>
        </p:nvSpPr>
        <p:spPr bwMode="auto">
          <a:xfrm>
            <a:off x="5867400" y="3200400"/>
            <a:ext cx="1046163" cy="457200"/>
          </a:xfrm>
          <a:prstGeom prst="rect">
            <a:avLst/>
          </a:prstGeom>
          <a:noFill/>
          <a:ln w="9525">
            <a:noFill/>
            <a:miter lim="800000"/>
            <a:headEnd/>
            <a:tailEnd/>
          </a:ln>
          <a:effectLst/>
        </p:spPr>
        <p:txBody>
          <a:bodyPr wrap="none">
            <a:spAutoFit/>
          </a:bodyPr>
          <a:lstStyle/>
          <a:p>
            <a:r>
              <a:rPr lang="en-US"/>
              <a:t>motion</a:t>
            </a:r>
          </a:p>
        </p:txBody>
      </p:sp>
      <p:sp>
        <p:nvSpPr>
          <p:cNvPr id="63508" name="Text Box 20"/>
          <p:cNvSpPr txBox="1">
            <a:spLocks noChangeArrowheads="1"/>
          </p:cNvSpPr>
          <p:nvPr/>
        </p:nvSpPr>
        <p:spPr bwMode="auto">
          <a:xfrm>
            <a:off x="1524000" y="2362200"/>
            <a:ext cx="927100" cy="457200"/>
          </a:xfrm>
          <a:prstGeom prst="rect">
            <a:avLst/>
          </a:prstGeom>
          <a:noFill/>
          <a:ln w="9525">
            <a:noFill/>
            <a:miter lim="800000"/>
            <a:headEnd/>
            <a:tailEnd/>
          </a:ln>
          <a:effectLst/>
        </p:spPr>
        <p:txBody>
          <a:bodyPr wrap="none">
            <a:spAutoFit/>
          </a:bodyPr>
          <a:lstStyle/>
          <a:p>
            <a:r>
              <a:rPr lang="en-US"/>
              <a:t>action</a:t>
            </a:r>
          </a:p>
        </p:txBody>
      </p:sp>
      <p:sp>
        <p:nvSpPr>
          <p:cNvPr id="63509" name="Text Box 21"/>
          <p:cNvSpPr txBox="1">
            <a:spLocks noChangeArrowheads="1"/>
          </p:cNvSpPr>
          <p:nvPr/>
        </p:nvSpPr>
        <p:spPr bwMode="auto">
          <a:xfrm>
            <a:off x="1371600" y="4343400"/>
            <a:ext cx="1112838" cy="457200"/>
          </a:xfrm>
          <a:prstGeom prst="rect">
            <a:avLst/>
          </a:prstGeom>
          <a:noFill/>
          <a:ln w="9525">
            <a:noFill/>
            <a:miter lim="800000"/>
            <a:headEnd/>
            <a:tailEnd/>
          </a:ln>
          <a:effectLst/>
        </p:spPr>
        <p:txBody>
          <a:bodyPr wrap="none">
            <a:spAutoFit/>
          </a:bodyPr>
          <a:lstStyle/>
          <a:p>
            <a:r>
              <a:rPr lang="en-US"/>
              <a:t>valance</a:t>
            </a:r>
          </a:p>
        </p:txBody>
      </p:sp>
      <p:sp>
        <p:nvSpPr>
          <p:cNvPr id="63510" name="Text Box 22"/>
          <p:cNvSpPr txBox="1">
            <a:spLocks noChangeArrowheads="1"/>
          </p:cNvSpPr>
          <p:nvPr/>
        </p:nvSpPr>
        <p:spPr bwMode="auto">
          <a:xfrm>
            <a:off x="2819400" y="3276600"/>
            <a:ext cx="1169988" cy="701675"/>
          </a:xfrm>
          <a:prstGeom prst="rect">
            <a:avLst/>
          </a:prstGeom>
          <a:noFill/>
          <a:ln w="9525">
            <a:noFill/>
            <a:miter lim="800000"/>
            <a:headEnd/>
            <a:tailEnd/>
          </a:ln>
          <a:effectLst/>
        </p:spPr>
        <p:txBody>
          <a:bodyPr wrap="none">
            <a:spAutoFit/>
          </a:bodyPr>
          <a:lstStyle/>
          <a:p>
            <a:r>
              <a:rPr lang="en-US" sz="2000"/>
              <a:t>Temporal</a:t>
            </a:r>
          </a:p>
          <a:p>
            <a:r>
              <a:rPr lang="en-US" sz="2000"/>
              <a:t>    pole</a:t>
            </a:r>
          </a:p>
        </p:txBody>
      </p:sp>
      <p:sp>
        <p:nvSpPr>
          <p:cNvPr id="63521" name="Oval 33"/>
          <p:cNvSpPr>
            <a:spLocks noChangeArrowheads="1"/>
          </p:cNvSpPr>
          <p:nvPr/>
        </p:nvSpPr>
        <p:spPr bwMode="auto">
          <a:xfrm>
            <a:off x="5715000" y="3124200"/>
            <a:ext cx="1371600" cy="685800"/>
          </a:xfrm>
          <a:prstGeom prst="ellipse">
            <a:avLst/>
          </a:prstGeom>
          <a:noFill/>
          <a:ln w="9525">
            <a:solidFill>
              <a:schemeClr val="tx1"/>
            </a:solidFill>
            <a:round/>
            <a:headEnd/>
            <a:tailEnd/>
          </a:ln>
          <a:effectLst/>
        </p:spPr>
        <p:txBody>
          <a:bodyPr wrap="none" anchor="ctr"/>
          <a:lstStyle/>
          <a:p>
            <a:endParaRPr lang="en-US"/>
          </a:p>
        </p:txBody>
      </p:sp>
      <p:sp>
        <p:nvSpPr>
          <p:cNvPr id="63522" name="Text Box 34"/>
          <p:cNvSpPr txBox="1">
            <a:spLocks noChangeArrowheads="1"/>
          </p:cNvSpPr>
          <p:nvPr/>
        </p:nvSpPr>
        <p:spPr bwMode="auto">
          <a:xfrm>
            <a:off x="4556125" y="2327275"/>
            <a:ext cx="842963" cy="457200"/>
          </a:xfrm>
          <a:prstGeom prst="rect">
            <a:avLst/>
          </a:prstGeom>
          <a:noFill/>
          <a:ln w="9525">
            <a:noFill/>
            <a:miter lim="800000"/>
            <a:headEnd/>
            <a:tailEnd/>
          </a:ln>
          <a:effectLst/>
        </p:spPr>
        <p:txBody>
          <a:bodyPr wrap="none">
            <a:spAutoFit/>
          </a:bodyPr>
          <a:lstStyle/>
          <a:p>
            <a:r>
              <a:rPr lang="en-US"/>
              <a:t>name</a:t>
            </a:r>
          </a:p>
        </p:txBody>
      </p:sp>
      <p:sp>
        <p:nvSpPr>
          <p:cNvPr id="63523" name="Line 35"/>
          <p:cNvSpPr>
            <a:spLocks noChangeShapeType="1"/>
          </p:cNvSpPr>
          <p:nvPr/>
        </p:nvSpPr>
        <p:spPr bwMode="auto">
          <a:xfrm flipH="1" flipV="1">
            <a:off x="2438400" y="2895600"/>
            <a:ext cx="457200" cy="381000"/>
          </a:xfrm>
          <a:prstGeom prst="line">
            <a:avLst/>
          </a:prstGeom>
          <a:noFill/>
          <a:ln w="19050">
            <a:solidFill>
              <a:schemeClr val="tx1"/>
            </a:solidFill>
            <a:round/>
            <a:headEnd type="triangle" w="lg" len="lg"/>
            <a:tailEnd type="triangle" w="lg" len="lg"/>
          </a:ln>
          <a:effectLst/>
        </p:spPr>
        <p:txBody>
          <a:bodyPr/>
          <a:lstStyle/>
          <a:p>
            <a:endParaRPr lang="en-US"/>
          </a:p>
        </p:txBody>
      </p:sp>
      <p:grpSp>
        <p:nvGrpSpPr>
          <p:cNvPr id="2" name="Group 38"/>
          <p:cNvGrpSpPr>
            <a:grpSpLocks/>
          </p:cNvGrpSpPr>
          <p:nvPr/>
        </p:nvGrpSpPr>
        <p:grpSpPr bwMode="auto">
          <a:xfrm>
            <a:off x="2057400" y="2971800"/>
            <a:ext cx="5257800" cy="3276600"/>
            <a:chOff x="1296" y="1872"/>
            <a:chExt cx="3312" cy="2064"/>
          </a:xfrm>
        </p:grpSpPr>
        <p:sp>
          <p:nvSpPr>
            <p:cNvPr id="63511" name="Text Box 23"/>
            <p:cNvSpPr txBox="1">
              <a:spLocks noChangeArrowheads="1"/>
            </p:cNvSpPr>
            <p:nvPr/>
          </p:nvSpPr>
          <p:spPr bwMode="auto">
            <a:xfrm>
              <a:off x="1680" y="3552"/>
              <a:ext cx="1894" cy="288"/>
            </a:xfrm>
            <a:prstGeom prst="rect">
              <a:avLst/>
            </a:prstGeom>
            <a:noFill/>
            <a:ln w="9525">
              <a:noFill/>
              <a:miter lim="800000"/>
              <a:headEnd/>
              <a:tailEnd/>
            </a:ln>
            <a:effectLst/>
          </p:spPr>
          <p:txBody>
            <a:bodyPr wrap="none">
              <a:spAutoFit/>
            </a:bodyPr>
            <a:lstStyle/>
            <a:p>
              <a:r>
                <a:rPr lang="en-US"/>
                <a:t>Medial Temporal Lobe</a:t>
              </a:r>
            </a:p>
          </p:txBody>
        </p:sp>
        <p:grpSp>
          <p:nvGrpSpPr>
            <p:cNvPr id="3" name="Group 37"/>
            <p:cNvGrpSpPr>
              <a:grpSpLocks/>
            </p:cNvGrpSpPr>
            <p:nvPr/>
          </p:nvGrpSpPr>
          <p:grpSpPr bwMode="auto">
            <a:xfrm>
              <a:off x="1296" y="1872"/>
              <a:ext cx="3312" cy="2064"/>
              <a:chOff x="1296" y="1872"/>
              <a:chExt cx="3312" cy="2064"/>
            </a:xfrm>
          </p:grpSpPr>
          <p:sp>
            <p:nvSpPr>
              <p:cNvPr id="63492" name="Oval 4"/>
              <p:cNvSpPr>
                <a:spLocks noChangeArrowheads="1"/>
              </p:cNvSpPr>
              <p:nvPr/>
            </p:nvSpPr>
            <p:spPr bwMode="auto">
              <a:xfrm>
                <a:off x="1296" y="3504"/>
                <a:ext cx="2688" cy="432"/>
              </a:xfrm>
              <a:prstGeom prst="ellipse">
                <a:avLst/>
              </a:prstGeom>
              <a:noFill/>
              <a:ln w="9525">
                <a:solidFill>
                  <a:schemeClr val="tx1"/>
                </a:solidFill>
                <a:round/>
                <a:headEnd/>
                <a:tailEnd/>
              </a:ln>
              <a:effectLst/>
            </p:spPr>
            <p:txBody>
              <a:bodyPr wrap="none" anchor="ctr"/>
              <a:lstStyle/>
              <a:p>
                <a:endParaRPr lang="en-US"/>
              </a:p>
            </p:txBody>
          </p:sp>
          <p:sp>
            <p:nvSpPr>
              <p:cNvPr id="63513" name="Line 25"/>
              <p:cNvSpPr>
                <a:spLocks noChangeShapeType="1"/>
              </p:cNvSpPr>
              <p:nvPr/>
            </p:nvSpPr>
            <p:spPr bwMode="auto">
              <a:xfrm>
                <a:off x="1392" y="3072"/>
                <a:ext cx="432" cy="480"/>
              </a:xfrm>
              <a:prstGeom prst="line">
                <a:avLst/>
              </a:prstGeom>
              <a:noFill/>
              <a:ln w="19050">
                <a:solidFill>
                  <a:schemeClr val="accent2"/>
                </a:solidFill>
                <a:round/>
                <a:headEnd type="triangle" w="lg" len="lg"/>
                <a:tailEnd type="triangle" w="lg" len="lg"/>
              </a:ln>
              <a:effectLst/>
            </p:spPr>
            <p:txBody>
              <a:bodyPr/>
              <a:lstStyle/>
              <a:p>
                <a:endParaRPr lang="en-US"/>
              </a:p>
            </p:txBody>
          </p:sp>
          <p:sp>
            <p:nvSpPr>
              <p:cNvPr id="63514" name="Line 26"/>
              <p:cNvSpPr>
                <a:spLocks noChangeShapeType="1"/>
              </p:cNvSpPr>
              <p:nvPr/>
            </p:nvSpPr>
            <p:spPr bwMode="auto">
              <a:xfrm>
                <a:off x="1392" y="1872"/>
                <a:ext cx="672" cy="1632"/>
              </a:xfrm>
              <a:prstGeom prst="line">
                <a:avLst/>
              </a:prstGeom>
              <a:noFill/>
              <a:ln w="19050">
                <a:solidFill>
                  <a:schemeClr val="accent2"/>
                </a:solidFill>
                <a:round/>
                <a:headEnd type="triangle" w="lg" len="lg"/>
                <a:tailEnd type="triangle" w="lg" len="lg"/>
              </a:ln>
              <a:effectLst/>
            </p:spPr>
            <p:txBody>
              <a:bodyPr/>
              <a:lstStyle/>
              <a:p>
                <a:endParaRPr lang="en-US"/>
              </a:p>
            </p:txBody>
          </p:sp>
          <p:sp>
            <p:nvSpPr>
              <p:cNvPr id="63515" name="Line 27"/>
              <p:cNvSpPr>
                <a:spLocks noChangeShapeType="1"/>
              </p:cNvSpPr>
              <p:nvPr/>
            </p:nvSpPr>
            <p:spPr bwMode="auto">
              <a:xfrm>
                <a:off x="2256" y="2592"/>
                <a:ext cx="144" cy="912"/>
              </a:xfrm>
              <a:prstGeom prst="line">
                <a:avLst/>
              </a:prstGeom>
              <a:noFill/>
              <a:ln w="19050">
                <a:solidFill>
                  <a:schemeClr val="accent2"/>
                </a:solidFill>
                <a:round/>
                <a:headEnd type="triangle" w="lg" len="lg"/>
                <a:tailEnd type="triangle" w="lg" len="lg"/>
              </a:ln>
              <a:effectLst/>
            </p:spPr>
            <p:txBody>
              <a:bodyPr/>
              <a:lstStyle/>
              <a:p>
                <a:endParaRPr lang="en-US"/>
              </a:p>
            </p:txBody>
          </p:sp>
          <p:sp>
            <p:nvSpPr>
              <p:cNvPr id="63516" name="Line 28"/>
              <p:cNvSpPr>
                <a:spLocks noChangeShapeType="1"/>
              </p:cNvSpPr>
              <p:nvPr/>
            </p:nvSpPr>
            <p:spPr bwMode="auto">
              <a:xfrm flipH="1">
                <a:off x="2544" y="1872"/>
                <a:ext cx="480" cy="1632"/>
              </a:xfrm>
              <a:prstGeom prst="line">
                <a:avLst/>
              </a:prstGeom>
              <a:noFill/>
              <a:ln w="19050">
                <a:solidFill>
                  <a:schemeClr val="accent2"/>
                </a:solidFill>
                <a:round/>
                <a:headEnd type="triangle" w="lg" len="lg"/>
                <a:tailEnd type="triangle" w="lg" len="lg"/>
              </a:ln>
              <a:effectLst/>
            </p:spPr>
            <p:txBody>
              <a:bodyPr/>
              <a:lstStyle/>
              <a:p>
                <a:endParaRPr lang="en-US"/>
              </a:p>
            </p:txBody>
          </p:sp>
          <p:sp>
            <p:nvSpPr>
              <p:cNvPr id="63517" name="Line 29"/>
              <p:cNvSpPr>
                <a:spLocks noChangeShapeType="1"/>
              </p:cNvSpPr>
              <p:nvPr/>
            </p:nvSpPr>
            <p:spPr bwMode="auto">
              <a:xfrm flipH="1">
                <a:off x="3072" y="3072"/>
                <a:ext cx="480" cy="432"/>
              </a:xfrm>
              <a:prstGeom prst="line">
                <a:avLst/>
              </a:prstGeom>
              <a:noFill/>
              <a:ln w="19050">
                <a:solidFill>
                  <a:schemeClr val="accent2"/>
                </a:solidFill>
                <a:round/>
                <a:headEnd type="triangle" w="lg" len="lg"/>
                <a:tailEnd type="triangle" w="lg" len="lg"/>
              </a:ln>
              <a:effectLst/>
            </p:spPr>
            <p:txBody>
              <a:bodyPr/>
              <a:lstStyle/>
              <a:p>
                <a:endParaRPr lang="en-US"/>
              </a:p>
            </p:txBody>
          </p:sp>
          <p:sp>
            <p:nvSpPr>
              <p:cNvPr id="63518" name="Line 30"/>
              <p:cNvSpPr>
                <a:spLocks noChangeShapeType="1"/>
              </p:cNvSpPr>
              <p:nvPr/>
            </p:nvSpPr>
            <p:spPr bwMode="auto">
              <a:xfrm flipH="1">
                <a:off x="3552" y="2880"/>
                <a:ext cx="1056" cy="672"/>
              </a:xfrm>
              <a:prstGeom prst="line">
                <a:avLst/>
              </a:prstGeom>
              <a:noFill/>
              <a:ln w="19050">
                <a:solidFill>
                  <a:schemeClr val="accent2"/>
                </a:solidFill>
                <a:round/>
                <a:headEnd type="triangle" w="lg" len="lg"/>
                <a:tailEnd type="triangle" w="lg" len="lg"/>
              </a:ln>
              <a:effectLst/>
            </p:spPr>
            <p:txBody>
              <a:bodyPr/>
              <a:lstStyle/>
              <a:p>
                <a:endParaRPr lang="en-US"/>
              </a:p>
            </p:txBody>
          </p:sp>
          <p:sp>
            <p:nvSpPr>
              <p:cNvPr id="63524" name="Line 36"/>
              <p:cNvSpPr>
                <a:spLocks noChangeShapeType="1"/>
              </p:cNvSpPr>
              <p:nvPr/>
            </p:nvSpPr>
            <p:spPr bwMode="auto">
              <a:xfrm flipH="1">
                <a:off x="2736" y="2304"/>
                <a:ext cx="912" cy="1200"/>
              </a:xfrm>
              <a:prstGeom prst="line">
                <a:avLst/>
              </a:prstGeom>
              <a:noFill/>
              <a:ln w="19050">
                <a:solidFill>
                  <a:schemeClr val="accent2"/>
                </a:solidFill>
                <a:round/>
                <a:headEnd type="triangle" w="lg" len="lg"/>
                <a:tailEnd type="triangle" w="lg" len="lg"/>
              </a:ln>
              <a:effectLst/>
            </p:spPr>
            <p:txBody>
              <a:bodyPr/>
              <a:lstStyle/>
              <a:p>
                <a:endParaRPr lang="en-US"/>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Neural Networks and </a:t>
            </a:r>
            <a:br>
              <a:rPr lang="en-US" dirty="0" smtClean="0"/>
            </a:br>
            <a:r>
              <a:rPr lang="en-US" dirty="0" smtClean="0"/>
              <a:t>Probabilistic Models</a:t>
            </a:r>
            <a:endParaRPr lang="en-US" dirty="0"/>
          </a:p>
        </p:txBody>
      </p:sp>
      <p:sp>
        <p:nvSpPr>
          <p:cNvPr id="6" name="Content Placeholder 5"/>
          <p:cNvSpPr>
            <a:spLocks noGrp="1"/>
          </p:cNvSpPr>
          <p:nvPr>
            <p:ph idx="1"/>
          </p:nvPr>
        </p:nvSpPr>
        <p:spPr/>
        <p:txBody>
          <a:bodyPr>
            <a:normAutofit fontScale="55000" lnSpcReduction="20000"/>
          </a:bodyPr>
          <a:lstStyle/>
          <a:p>
            <a:r>
              <a:rPr lang="en-US" dirty="0" smtClean="0"/>
              <a:t>The </a:t>
            </a:r>
            <a:r>
              <a:rPr lang="en-US" dirty="0" err="1" smtClean="0"/>
              <a:t>Rumelhart</a:t>
            </a:r>
            <a:r>
              <a:rPr lang="en-US" dirty="0" smtClean="0"/>
              <a:t> model is learning to match the conditional probability structure of the training data:</a:t>
            </a:r>
          </a:p>
          <a:p>
            <a:endParaRPr lang="en-US" dirty="0" smtClean="0"/>
          </a:p>
          <a:p>
            <a:pPr lvl="1">
              <a:buNone/>
            </a:pPr>
            <a:r>
              <a:rPr lang="en-US" dirty="0" smtClean="0"/>
              <a:t>	P(</a:t>
            </a:r>
            <a:r>
              <a:rPr lang="en-US" dirty="0" err="1" smtClean="0"/>
              <a:t>Attribute</a:t>
            </a:r>
            <a:r>
              <a:rPr lang="en-US" i="1" baseline="-25000" dirty="0" err="1" smtClean="0"/>
              <a:t>i</a:t>
            </a:r>
            <a:r>
              <a:rPr lang="en-US" dirty="0" smtClean="0"/>
              <a:t> = 1|Item</a:t>
            </a:r>
            <a:r>
              <a:rPr lang="en-US" i="1" baseline="-25000" dirty="0" smtClean="0"/>
              <a:t>j</a:t>
            </a:r>
            <a:r>
              <a:rPr lang="en-US" dirty="0" smtClean="0"/>
              <a:t> &amp; </a:t>
            </a:r>
            <a:r>
              <a:rPr lang="en-US" dirty="0" err="1" smtClean="0"/>
              <a:t>Context</a:t>
            </a:r>
            <a:r>
              <a:rPr lang="en-US" i="1" baseline="-25000" dirty="0" err="1" smtClean="0"/>
              <a:t>k</a:t>
            </a:r>
            <a:r>
              <a:rPr lang="en-US" dirty="0" smtClean="0"/>
              <a:t>) for all </a:t>
            </a:r>
            <a:r>
              <a:rPr lang="en-US" i="1" dirty="0" err="1" smtClean="0"/>
              <a:t>i,j,k</a:t>
            </a:r>
            <a:endParaRPr lang="en-US" i="1" dirty="0" smtClean="0"/>
          </a:p>
          <a:p>
            <a:pPr lvl="1"/>
            <a:endParaRPr lang="en-US" dirty="0" smtClean="0"/>
          </a:p>
          <a:p>
            <a:r>
              <a:rPr lang="en-US" dirty="0" smtClean="0"/>
              <a:t>The adjustments to the connection weights move them toward values than minimize a measure of the divergence between the network’s estimates of these probabilities and their values as reflected in the training data.</a:t>
            </a:r>
          </a:p>
          <a:p>
            <a:endParaRPr lang="en-US" dirty="0" smtClean="0"/>
          </a:p>
          <a:p>
            <a:r>
              <a:rPr lang="en-US" dirty="0" smtClean="0"/>
              <a:t>It does so subject to strong constraints imposed by the initial connection weights and the architecture.</a:t>
            </a:r>
          </a:p>
          <a:p>
            <a:pPr lvl="1"/>
            <a:r>
              <a:rPr lang="en-US" dirty="0" smtClean="0"/>
              <a:t>These constraints produce progressive differentiation, overgeneralization, etc.</a:t>
            </a:r>
          </a:p>
          <a:p>
            <a:pPr>
              <a:buNone/>
            </a:pPr>
            <a:endParaRPr lang="en-US" dirty="0" smtClean="0"/>
          </a:p>
          <a:p>
            <a:r>
              <a:rPr lang="en-US" dirty="0" smtClean="0"/>
              <a:t>Depending on the structure in the training data, it can behave as though it is learning something much like one of K&amp;T’s structure types, as well as many structures that cannot be captured exactly by any of the structures in K&amp;T’s framework.</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2"/>
          <p:cNvSpPr>
            <a:spLocks noGrp="1" noChangeArrowheads="1"/>
          </p:cNvSpPr>
          <p:nvPr>
            <p:ph type="title"/>
          </p:nvPr>
        </p:nvSpPr>
        <p:spPr/>
        <p:txBody>
          <a:bodyPr/>
          <a:lstStyle/>
          <a:p>
            <a:r>
              <a:rPr lang="en-US" sz="2800"/>
              <a:t>The Hierarchical Naïve Bayes Classifier Model (with R. Grosse and J. Glick)</a:t>
            </a:r>
          </a:p>
        </p:txBody>
      </p:sp>
      <p:sp>
        <p:nvSpPr>
          <p:cNvPr id="320515" name="Rectangle 3"/>
          <p:cNvSpPr>
            <a:spLocks noGrp="1" noChangeArrowheads="1"/>
          </p:cNvSpPr>
          <p:nvPr>
            <p:ph type="body" idx="1"/>
          </p:nvPr>
        </p:nvSpPr>
        <p:spPr>
          <a:xfrm>
            <a:off x="685800" y="1905000"/>
            <a:ext cx="3929063" cy="4495800"/>
          </a:xfrm>
        </p:spPr>
        <p:txBody>
          <a:bodyPr/>
          <a:lstStyle/>
          <a:p>
            <a:pPr>
              <a:lnSpc>
                <a:spcPct val="80000"/>
              </a:lnSpc>
            </a:pPr>
            <a:r>
              <a:rPr lang="en-US" sz="1800" dirty="0"/>
              <a:t>The world consists of things that belong to categories.</a:t>
            </a:r>
          </a:p>
          <a:p>
            <a:pPr>
              <a:lnSpc>
                <a:spcPct val="80000"/>
              </a:lnSpc>
            </a:pPr>
            <a:r>
              <a:rPr lang="en-US" sz="1800" dirty="0"/>
              <a:t>Each category in turn may consist of things in several sub-categories.</a:t>
            </a:r>
          </a:p>
          <a:p>
            <a:pPr>
              <a:lnSpc>
                <a:spcPct val="80000"/>
              </a:lnSpc>
            </a:pPr>
            <a:r>
              <a:rPr lang="en-US" sz="1800" dirty="0"/>
              <a:t>The features of members of each category are treated as independent</a:t>
            </a:r>
          </a:p>
          <a:p>
            <a:pPr lvl="1">
              <a:lnSpc>
                <a:spcPct val="80000"/>
              </a:lnSpc>
            </a:pPr>
            <a:r>
              <a:rPr lang="en-US" sz="1800" dirty="0"/>
              <a:t>P({</a:t>
            </a:r>
            <a:r>
              <a:rPr lang="en-US" sz="1800" dirty="0" err="1"/>
              <a:t>f</a:t>
            </a:r>
            <a:r>
              <a:rPr lang="en-US" sz="1800" baseline="-25000" dirty="0" err="1"/>
              <a:t>i</a:t>
            </a:r>
            <a:r>
              <a:rPr lang="en-US" sz="1800" dirty="0"/>
              <a:t>}|</a:t>
            </a:r>
            <a:r>
              <a:rPr lang="en-US" sz="1800" dirty="0" err="1"/>
              <a:t>C</a:t>
            </a:r>
            <a:r>
              <a:rPr lang="en-US" sz="1800" baseline="-25000" dirty="0" err="1"/>
              <a:t>j</a:t>
            </a:r>
            <a:r>
              <a:rPr lang="en-US" sz="1800" dirty="0"/>
              <a:t>) = </a:t>
            </a:r>
            <a:r>
              <a:rPr lang="en-US" sz="2000" dirty="0">
                <a:latin typeface="Symbol" pitchFamily="18" charset="2"/>
              </a:rPr>
              <a:t>P</a:t>
            </a:r>
            <a:r>
              <a:rPr lang="en-US" sz="1800" baseline="-25000" dirty="0"/>
              <a:t>i</a:t>
            </a:r>
            <a:r>
              <a:rPr lang="en-US" sz="1800" dirty="0"/>
              <a:t> p(</a:t>
            </a:r>
            <a:r>
              <a:rPr lang="en-US" sz="1800" dirty="0" err="1"/>
              <a:t>f</a:t>
            </a:r>
            <a:r>
              <a:rPr lang="en-US" sz="1800" baseline="-25000" dirty="0" err="1"/>
              <a:t>i</a:t>
            </a:r>
            <a:r>
              <a:rPr lang="en-US" sz="1800" dirty="0" err="1"/>
              <a:t>|C</a:t>
            </a:r>
            <a:r>
              <a:rPr lang="en-US" sz="1800" baseline="-25000" dirty="0" err="1"/>
              <a:t>j</a:t>
            </a:r>
            <a:r>
              <a:rPr lang="en-US" sz="1800" dirty="0"/>
              <a:t>)</a:t>
            </a:r>
          </a:p>
          <a:p>
            <a:pPr>
              <a:lnSpc>
                <a:spcPct val="80000"/>
              </a:lnSpc>
            </a:pPr>
            <a:r>
              <a:rPr lang="en-US" sz="1800" dirty="0"/>
              <a:t>Knowledge of the features is acquired for the most inclusive category first. </a:t>
            </a:r>
          </a:p>
          <a:p>
            <a:pPr>
              <a:lnSpc>
                <a:spcPct val="80000"/>
              </a:lnSpc>
            </a:pPr>
            <a:r>
              <a:rPr lang="en-US" sz="1800" dirty="0"/>
              <a:t>Successive layers of sub-categories emerge as evidence accumulates supporting the presence of co-occurrences violating the independence assumption.</a:t>
            </a:r>
          </a:p>
        </p:txBody>
      </p:sp>
      <p:sp>
        <p:nvSpPr>
          <p:cNvPr id="320516" name="Text Box 4"/>
          <p:cNvSpPr txBox="1">
            <a:spLocks noChangeArrowheads="1"/>
          </p:cNvSpPr>
          <p:nvPr/>
        </p:nvSpPr>
        <p:spPr bwMode="auto">
          <a:xfrm>
            <a:off x="5889625" y="1984375"/>
            <a:ext cx="1917700" cy="457200"/>
          </a:xfrm>
          <a:prstGeom prst="rect">
            <a:avLst/>
          </a:prstGeom>
          <a:noFill/>
          <a:ln w="9525">
            <a:noFill/>
            <a:miter lim="800000"/>
            <a:headEnd/>
            <a:tailEnd/>
          </a:ln>
          <a:effectLst/>
        </p:spPr>
        <p:txBody>
          <a:bodyPr wrap="none">
            <a:spAutoFit/>
          </a:bodyPr>
          <a:lstStyle/>
          <a:p>
            <a:pPr fontAlgn="base">
              <a:spcBef>
                <a:spcPct val="0"/>
              </a:spcBef>
              <a:spcAft>
                <a:spcPct val="0"/>
              </a:spcAft>
            </a:pPr>
            <a:r>
              <a:rPr lang="en-US" sz="2400" smtClean="0">
                <a:solidFill>
                  <a:srgbClr val="000000"/>
                </a:solidFill>
                <a:latin typeface="Times New Roman" pitchFamily="18" charset="0"/>
              </a:rPr>
              <a:t>Living Things</a:t>
            </a:r>
          </a:p>
        </p:txBody>
      </p:sp>
      <p:sp>
        <p:nvSpPr>
          <p:cNvPr id="320520" name="Text Box 8"/>
          <p:cNvSpPr txBox="1">
            <a:spLocks noChangeArrowheads="1"/>
          </p:cNvSpPr>
          <p:nvPr/>
        </p:nvSpPr>
        <p:spPr bwMode="auto">
          <a:xfrm>
            <a:off x="5284788" y="4198938"/>
            <a:ext cx="488950" cy="457200"/>
          </a:xfrm>
          <a:prstGeom prst="rect">
            <a:avLst/>
          </a:prstGeom>
          <a:noFill/>
          <a:ln w="9525">
            <a:noFill/>
            <a:miter lim="800000"/>
            <a:headEnd/>
            <a:tailEnd/>
          </a:ln>
          <a:effectLst/>
        </p:spPr>
        <p:txBody>
          <a:bodyPr wrap="none">
            <a:spAutoFit/>
          </a:bodyPr>
          <a:lstStyle/>
          <a:p>
            <a:pPr fontAlgn="base">
              <a:spcBef>
                <a:spcPct val="0"/>
              </a:spcBef>
              <a:spcAft>
                <a:spcPct val="0"/>
              </a:spcAft>
            </a:pPr>
            <a:r>
              <a:rPr lang="en-US" sz="2400" smtClean="0">
                <a:solidFill>
                  <a:srgbClr val="000000"/>
                </a:solidFill>
                <a:latin typeface="Times New Roman" pitchFamily="18" charset="0"/>
              </a:rPr>
              <a:t>…</a:t>
            </a:r>
          </a:p>
        </p:txBody>
      </p:sp>
      <p:grpSp>
        <p:nvGrpSpPr>
          <p:cNvPr id="2" name="Group 11"/>
          <p:cNvGrpSpPr>
            <a:grpSpLocks/>
          </p:cNvGrpSpPr>
          <p:nvPr/>
        </p:nvGrpSpPr>
        <p:grpSpPr bwMode="auto">
          <a:xfrm>
            <a:off x="5327650" y="2324100"/>
            <a:ext cx="3027363" cy="855663"/>
            <a:chOff x="3356" y="1464"/>
            <a:chExt cx="1907" cy="539"/>
          </a:xfrm>
        </p:grpSpPr>
        <p:sp>
          <p:nvSpPr>
            <p:cNvPr id="320517" name="Text Box 5"/>
            <p:cNvSpPr txBox="1">
              <a:spLocks noChangeArrowheads="1"/>
            </p:cNvSpPr>
            <p:nvPr/>
          </p:nvSpPr>
          <p:spPr bwMode="auto">
            <a:xfrm>
              <a:off x="3356" y="1715"/>
              <a:ext cx="1907" cy="288"/>
            </a:xfrm>
            <a:prstGeom prst="rect">
              <a:avLst/>
            </a:prstGeom>
            <a:noFill/>
            <a:ln w="9525">
              <a:noFill/>
              <a:miter lim="800000"/>
              <a:headEnd/>
              <a:tailEnd/>
            </a:ln>
            <a:effectLst/>
          </p:spPr>
          <p:txBody>
            <a:bodyPr wrap="none">
              <a:spAutoFit/>
            </a:bodyPr>
            <a:lstStyle/>
            <a:p>
              <a:pPr fontAlgn="base">
                <a:spcBef>
                  <a:spcPct val="0"/>
                </a:spcBef>
                <a:spcAft>
                  <a:spcPct val="0"/>
                </a:spcAft>
              </a:pPr>
              <a:r>
                <a:rPr lang="en-US" sz="2400" smtClean="0">
                  <a:solidFill>
                    <a:srgbClr val="000000"/>
                  </a:solidFill>
                  <a:latin typeface="Times New Roman" pitchFamily="18" charset="0"/>
                </a:rPr>
                <a:t>Animals              Plants</a:t>
              </a:r>
            </a:p>
          </p:txBody>
        </p:sp>
        <p:sp>
          <p:nvSpPr>
            <p:cNvPr id="320521" name="Line 9"/>
            <p:cNvSpPr>
              <a:spLocks noChangeShapeType="1"/>
            </p:cNvSpPr>
            <p:nvPr/>
          </p:nvSpPr>
          <p:spPr bwMode="auto">
            <a:xfrm flipH="1">
              <a:off x="3754" y="1464"/>
              <a:ext cx="195" cy="327"/>
            </a:xfrm>
            <a:prstGeom prst="line">
              <a:avLst/>
            </a:prstGeom>
            <a:noFill/>
            <a:ln w="9525">
              <a:solidFill>
                <a:schemeClr val="tx1"/>
              </a:solidFill>
              <a:round/>
              <a:headEnd/>
              <a:tailEnd/>
            </a:ln>
            <a:effectLst/>
          </p:spPr>
          <p:txBody>
            <a:bodyPr/>
            <a:lstStyle/>
            <a:p>
              <a:pPr fontAlgn="base">
                <a:spcBef>
                  <a:spcPct val="0"/>
                </a:spcBef>
                <a:spcAft>
                  <a:spcPct val="0"/>
                </a:spcAft>
              </a:pPr>
              <a:endParaRPr lang="en-US" sz="2400" smtClean="0">
                <a:solidFill>
                  <a:srgbClr val="000000"/>
                </a:solidFill>
                <a:latin typeface="Times New Roman" pitchFamily="18" charset="0"/>
              </a:endParaRPr>
            </a:p>
          </p:txBody>
        </p:sp>
        <p:sp>
          <p:nvSpPr>
            <p:cNvPr id="320522" name="Line 10"/>
            <p:cNvSpPr>
              <a:spLocks noChangeShapeType="1"/>
            </p:cNvSpPr>
            <p:nvPr/>
          </p:nvSpPr>
          <p:spPr bwMode="auto">
            <a:xfrm>
              <a:off x="4649" y="1490"/>
              <a:ext cx="230" cy="257"/>
            </a:xfrm>
            <a:prstGeom prst="line">
              <a:avLst/>
            </a:prstGeom>
            <a:noFill/>
            <a:ln w="9525">
              <a:solidFill>
                <a:schemeClr val="tx1"/>
              </a:solidFill>
              <a:round/>
              <a:headEnd/>
              <a:tailEnd/>
            </a:ln>
            <a:effectLst/>
          </p:spPr>
          <p:txBody>
            <a:bodyPr/>
            <a:lstStyle/>
            <a:p>
              <a:pPr fontAlgn="base">
                <a:spcBef>
                  <a:spcPct val="0"/>
                </a:spcBef>
                <a:spcAft>
                  <a:spcPct val="0"/>
                </a:spcAft>
              </a:pPr>
              <a:endParaRPr lang="en-US" sz="2400" smtClean="0">
                <a:solidFill>
                  <a:srgbClr val="000000"/>
                </a:solidFill>
                <a:latin typeface="Times New Roman" pitchFamily="18" charset="0"/>
              </a:endParaRPr>
            </a:p>
          </p:txBody>
        </p:sp>
      </p:grpSp>
      <p:grpSp>
        <p:nvGrpSpPr>
          <p:cNvPr id="3" name="Group 14"/>
          <p:cNvGrpSpPr>
            <a:grpSpLocks/>
          </p:cNvGrpSpPr>
          <p:nvPr/>
        </p:nvGrpSpPr>
        <p:grpSpPr bwMode="auto">
          <a:xfrm>
            <a:off x="5075238" y="3140075"/>
            <a:ext cx="1598612" cy="833438"/>
            <a:chOff x="3197" y="1978"/>
            <a:chExt cx="1007" cy="525"/>
          </a:xfrm>
        </p:grpSpPr>
        <p:sp>
          <p:nvSpPr>
            <p:cNvPr id="320518" name="Text Box 6"/>
            <p:cNvSpPr txBox="1">
              <a:spLocks noChangeArrowheads="1"/>
            </p:cNvSpPr>
            <p:nvPr/>
          </p:nvSpPr>
          <p:spPr bwMode="auto">
            <a:xfrm>
              <a:off x="3197" y="2215"/>
              <a:ext cx="1007" cy="288"/>
            </a:xfrm>
            <a:prstGeom prst="rect">
              <a:avLst/>
            </a:prstGeom>
            <a:noFill/>
            <a:ln w="9525">
              <a:noFill/>
              <a:miter lim="800000"/>
              <a:headEnd/>
              <a:tailEnd/>
            </a:ln>
            <a:effectLst/>
          </p:spPr>
          <p:txBody>
            <a:bodyPr wrap="none">
              <a:spAutoFit/>
            </a:bodyPr>
            <a:lstStyle/>
            <a:p>
              <a:pPr fontAlgn="base">
                <a:spcBef>
                  <a:spcPct val="0"/>
                </a:spcBef>
                <a:spcAft>
                  <a:spcPct val="0"/>
                </a:spcAft>
              </a:pPr>
              <a:r>
                <a:rPr lang="en-US" sz="2400" smtClean="0">
                  <a:solidFill>
                    <a:srgbClr val="000000"/>
                  </a:solidFill>
                  <a:latin typeface="Times New Roman" pitchFamily="18" charset="0"/>
                </a:rPr>
                <a:t>Birds   Fish</a:t>
              </a:r>
            </a:p>
          </p:txBody>
        </p:sp>
        <p:sp>
          <p:nvSpPr>
            <p:cNvPr id="320524" name="Line 12"/>
            <p:cNvSpPr>
              <a:spLocks noChangeShapeType="1"/>
            </p:cNvSpPr>
            <p:nvPr/>
          </p:nvSpPr>
          <p:spPr bwMode="auto">
            <a:xfrm flipV="1">
              <a:off x="3505" y="1985"/>
              <a:ext cx="145" cy="263"/>
            </a:xfrm>
            <a:prstGeom prst="line">
              <a:avLst/>
            </a:prstGeom>
            <a:noFill/>
            <a:ln w="9525">
              <a:solidFill>
                <a:schemeClr val="tx1"/>
              </a:solidFill>
              <a:round/>
              <a:headEnd/>
              <a:tailEnd/>
            </a:ln>
            <a:effectLst/>
          </p:spPr>
          <p:txBody>
            <a:bodyPr/>
            <a:lstStyle/>
            <a:p>
              <a:pPr fontAlgn="base">
                <a:spcBef>
                  <a:spcPct val="0"/>
                </a:spcBef>
                <a:spcAft>
                  <a:spcPct val="0"/>
                </a:spcAft>
              </a:pPr>
              <a:endParaRPr lang="en-US" sz="2400" smtClean="0">
                <a:solidFill>
                  <a:srgbClr val="000000"/>
                </a:solidFill>
                <a:latin typeface="Times New Roman" pitchFamily="18" charset="0"/>
              </a:endParaRPr>
            </a:p>
          </p:txBody>
        </p:sp>
        <p:sp>
          <p:nvSpPr>
            <p:cNvPr id="320525" name="Line 13"/>
            <p:cNvSpPr>
              <a:spLocks noChangeShapeType="1"/>
            </p:cNvSpPr>
            <p:nvPr/>
          </p:nvSpPr>
          <p:spPr bwMode="auto">
            <a:xfrm>
              <a:off x="3817" y="1978"/>
              <a:ext cx="153" cy="277"/>
            </a:xfrm>
            <a:prstGeom prst="line">
              <a:avLst/>
            </a:prstGeom>
            <a:noFill/>
            <a:ln w="9525">
              <a:solidFill>
                <a:schemeClr val="tx1"/>
              </a:solidFill>
              <a:round/>
              <a:headEnd/>
              <a:tailEnd/>
            </a:ln>
            <a:effectLst/>
          </p:spPr>
          <p:txBody>
            <a:bodyPr/>
            <a:lstStyle/>
            <a:p>
              <a:pPr fontAlgn="base">
                <a:spcBef>
                  <a:spcPct val="0"/>
                </a:spcBef>
                <a:spcAft>
                  <a:spcPct val="0"/>
                </a:spcAft>
              </a:pPr>
              <a:endParaRPr lang="en-US" sz="2400" smtClean="0">
                <a:solidFill>
                  <a:srgbClr val="000000"/>
                </a:solidFill>
                <a:latin typeface="Times New Roman" pitchFamily="18" charset="0"/>
              </a:endParaRPr>
            </a:p>
          </p:txBody>
        </p:sp>
      </p:grpSp>
      <p:grpSp>
        <p:nvGrpSpPr>
          <p:cNvPr id="4" name="Group 17"/>
          <p:cNvGrpSpPr>
            <a:grpSpLocks/>
          </p:cNvGrpSpPr>
          <p:nvPr/>
        </p:nvGrpSpPr>
        <p:grpSpPr bwMode="auto">
          <a:xfrm>
            <a:off x="7035800" y="3128963"/>
            <a:ext cx="1919288" cy="844550"/>
            <a:chOff x="4432" y="1971"/>
            <a:chExt cx="1209" cy="532"/>
          </a:xfrm>
        </p:grpSpPr>
        <p:sp>
          <p:nvSpPr>
            <p:cNvPr id="320519" name="Text Box 7"/>
            <p:cNvSpPr txBox="1">
              <a:spLocks noChangeArrowheads="1"/>
            </p:cNvSpPr>
            <p:nvPr/>
          </p:nvSpPr>
          <p:spPr bwMode="auto">
            <a:xfrm>
              <a:off x="4432" y="2215"/>
              <a:ext cx="1209" cy="288"/>
            </a:xfrm>
            <a:prstGeom prst="rect">
              <a:avLst/>
            </a:prstGeom>
            <a:noFill/>
            <a:ln w="9525">
              <a:noFill/>
              <a:miter lim="800000"/>
              <a:headEnd/>
              <a:tailEnd/>
            </a:ln>
            <a:effectLst/>
          </p:spPr>
          <p:txBody>
            <a:bodyPr wrap="none">
              <a:spAutoFit/>
            </a:bodyPr>
            <a:lstStyle/>
            <a:p>
              <a:pPr fontAlgn="base">
                <a:spcBef>
                  <a:spcPct val="0"/>
                </a:spcBef>
                <a:spcAft>
                  <a:spcPct val="0"/>
                </a:spcAft>
              </a:pPr>
              <a:r>
                <a:rPr lang="en-US" sz="2400" smtClean="0">
                  <a:solidFill>
                    <a:srgbClr val="000000"/>
                  </a:solidFill>
                  <a:latin typeface="Times New Roman" pitchFamily="18" charset="0"/>
                </a:rPr>
                <a:t>Flowers Trees</a:t>
              </a:r>
            </a:p>
          </p:txBody>
        </p:sp>
        <p:sp>
          <p:nvSpPr>
            <p:cNvPr id="320527" name="Line 15"/>
            <p:cNvSpPr>
              <a:spLocks noChangeShapeType="1"/>
            </p:cNvSpPr>
            <p:nvPr/>
          </p:nvSpPr>
          <p:spPr bwMode="auto">
            <a:xfrm flipV="1">
              <a:off x="4747" y="1971"/>
              <a:ext cx="194" cy="271"/>
            </a:xfrm>
            <a:prstGeom prst="line">
              <a:avLst/>
            </a:prstGeom>
            <a:noFill/>
            <a:ln w="9525">
              <a:solidFill>
                <a:schemeClr val="tx1"/>
              </a:solidFill>
              <a:round/>
              <a:headEnd/>
              <a:tailEnd/>
            </a:ln>
            <a:effectLst/>
          </p:spPr>
          <p:txBody>
            <a:bodyPr/>
            <a:lstStyle/>
            <a:p>
              <a:pPr fontAlgn="base">
                <a:spcBef>
                  <a:spcPct val="0"/>
                </a:spcBef>
                <a:spcAft>
                  <a:spcPct val="0"/>
                </a:spcAft>
              </a:pPr>
              <a:endParaRPr lang="en-US" sz="2400" smtClean="0">
                <a:solidFill>
                  <a:srgbClr val="000000"/>
                </a:solidFill>
                <a:latin typeface="Times New Roman" pitchFamily="18" charset="0"/>
              </a:endParaRPr>
            </a:p>
          </p:txBody>
        </p:sp>
        <p:sp>
          <p:nvSpPr>
            <p:cNvPr id="320528" name="Line 16"/>
            <p:cNvSpPr>
              <a:spLocks noChangeShapeType="1"/>
            </p:cNvSpPr>
            <p:nvPr/>
          </p:nvSpPr>
          <p:spPr bwMode="auto">
            <a:xfrm flipH="1" flipV="1">
              <a:off x="5122" y="1971"/>
              <a:ext cx="201" cy="277"/>
            </a:xfrm>
            <a:prstGeom prst="line">
              <a:avLst/>
            </a:prstGeom>
            <a:noFill/>
            <a:ln w="9525">
              <a:solidFill>
                <a:schemeClr val="tx1"/>
              </a:solidFill>
              <a:round/>
              <a:headEnd/>
              <a:tailEnd/>
            </a:ln>
            <a:effectLst/>
          </p:spPr>
          <p:txBody>
            <a:bodyPr/>
            <a:lstStyle/>
            <a:p>
              <a:pPr fontAlgn="base">
                <a:spcBef>
                  <a:spcPct val="0"/>
                </a:spcBef>
                <a:spcAft>
                  <a:spcPct val="0"/>
                </a:spcAft>
              </a:pPr>
              <a:endParaRPr lang="en-US" sz="2400" smtClean="0">
                <a:solidFill>
                  <a:srgbClr val="000000"/>
                </a:solidFill>
                <a:latin typeface="Times New Roman"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05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05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0515">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20515">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20515">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205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20515">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205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0515" grpId="0" build="p"/>
      <p:bldP spid="320516" grpId="0"/>
      <p:bldP spid="32052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4370" name="Group 2"/>
          <p:cNvGraphicFramePr>
            <a:graphicFrameLocks noGrp="1"/>
          </p:cNvGraphicFramePr>
          <p:nvPr/>
        </p:nvGraphicFramePr>
        <p:xfrm>
          <a:off x="492125" y="877888"/>
          <a:ext cx="8128000" cy="5728336"/>
        </p:xfrm>
        <a:graphic>
          <a:graphicData uri="http://schemas.openxmlformats.org/drawingml/2006/table">
            <a:tbl>
              <a:tblPr/>
              <a:tblGrid>
                <a:gridCol w="2032000"/>
                <a:gridCol w="2032000"/>
                <a:gridCol w="2032000"/>
                <a:gridCol w="2032000"/>
              </a:tblGrid>
              <a:tr h="254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Property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One-Class Model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1</a:t>
                      </a:r>
                      <a:r>
                        <a:rPr kumimoji="0" lang="en-US" sz="1600" b="0" i="0" u="none" strike="noStrike" cap="none" normalizeH="0" baseline="30000" smtClean="0">
                          <a:ln>
                            <a:noFill/>
                          </a:ln>
                          <a:solidFill>
                            <a:schemeClr val="tx1"/>
                          </a:solidFill>
                          <a:effectLst/>
                          <a:latin typeface="Verdana" pitchFamily="34" charset="0"/>
                        </a:rPr>
                        <a:t>st</a:t>
                      </a:r>
                      <a:r>
                        <a:rPr kumimoji="0" lang="en-US" sz="1600" b="0" i="0" u="none" strike="noStrike" cap="none" normalizeH="0" baseline="0" smtClean="0">
                          <a:ln>
                            <a:noFill/>
                          </a:ln>
                          <a:solidFill>
                            <a:schemeClr val="tx1"/>
                          </a:solidFill>
                          <a:effectLst/>
                          <a:latin typeface="Verdana" pitchFamily="34" charset="0"/>
                        </a:rPr>
                        <a:t> class in </a:t>
                      </a:r>
                      <a:br>
                        <a:rPr kumimoji="0" lang="en-US" sz="1600" b="0" i="0" u="none" strike="noStrike" cap="none" normalizeH="0" baseline="0" smtClean="0">
                          <a:ln>
                            <a:noFill/>
                          </a:ln>
                          <a:solidFill>
                            <a:schemeClr val="tx1"/>
                          </a:solidFill>
                          <a:effectLst/>
                          <a:latin typeface="Verdana" pitchFamily="34" charset="0"/>
                        </a:rPr>
                      </a:br>
                      <a:r>
                        <a:rPr kumimoji="0" lang="en-US" sz="1600" b="0" i="0" u="none" strike="noStrike" cap="none" normalizeH="0" baseline="0" smtClean="0">
                          <a:ln>
                            <a:noFill/>
                          </a:ln>
                          <a:solidFill>
                            <a:schemeClr val="tx1"/>
                          </a:solidFill>
                          <a:effectLst/>
                          <a:latin typeface="Verdana" pitchFamily="34" charset="0"/>
                        </a:rPr>
                        <a:t>two-class model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2</a:t>
                      </a:r>
                      <a:r>
                        <a:rPr kumimoji="0" lang="en-US" sz="1600" b="0" i="0" u="none" strike="noStrike" cap="none" normalizeH="0" baseline="30000" smtClean="0">
                          <a:ln>
                            <a:noFill/>
                          </a:ln>
                          <a:solidFill>
                            <a:schemeClr val="tx1"/>
                          </a:solidFill>
                          <a:effectLst/>
                          <a:latin typeface="Verdana" pitchFamily="34" charset="0"/>
                        </a:rPr>
                        <a:t>nd</a:t>
                      </a:r>
                      <a:r>
                        <a:rPr kumimoji="0" lang="en-US" sz="1600" b="0" i="0" u="none" strike="noStrike" cap="none" normalizeH="0" baseline="0" smtClean="0">
                          <a:ln>
                            <a:noFill/>
                          </a:ln>
                          <a:solidFill>
                            <a:schemeClr val="tx1"/>
                          </a:solidFill>
                          <a:effectLst/>
                          <a:latin typeface="Verdana" pitchFamily="34" charset="0"/>
                        </a:rPr>
                        <a:t> class in </a:t>
                      </a:r>
                      <a:br>
                        <a:rPr kumimoji="0" lang="en-US" sz="1600" b="0" i="0" u="none" strike="noStrike" cap="none" normalizeH="0" baseline="0" smtClean="0">
                          <a:ln>
                            <a:noFill/>
                          </a:ln>
                          <a:solidFill>
                            <a:schemeClr val="tx1"/>
                          </a:solidFill>
                          <a:effectLst/>
                          <a:latin typeface="Verdana" pitchFamily="34" charset="0"/>
                        </a:rPr>
                      </a:br>
                      <a:r>
                        <a:rPr kumimoji="0" lang="en-US" sz="1600" b="0" i="0" u="none" strike="noStrike" cap="none" normalizeH="0" baseline="0" smtClean="0">
                          <a:ln>
                            <a:noFill/>
                          </a:ln>
                          <a:solidFill>
                            <a:schemeClr val="tx1"/>
                          </a:solidFill>
                          <a:effectLst/>
                          <a:latin typeface="Verdana" pitchFamily="34" charset="0"/>
                        </a:rPr>
                        <a:t>two-class model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4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Can Grow</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4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Is Living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4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Has Roots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0.5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4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Has Leaves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0.4375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0.875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4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Has Branches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0.25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0.5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4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Has Bark</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0.25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0.5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4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Has Petals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0.25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0.5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4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Has Gills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0.25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0.5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4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Has Scales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0.25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0.5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52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Can Swim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0.25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0.5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4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Can Fly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0.25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0.5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4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Has Feathers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0.25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0.5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4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Has Legs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0.25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0.5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52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Has Skin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0.5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1.0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4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Can See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0.5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Verdana" pitchFamily="34" charset="0"/>
                        </a:rPr>
                        <a:t>1.0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14457" name="Text Box 89"/>
          <p:cNvSpPr txBox="1">
            <a:spLocks noChangeArrowheads="1"/>
          </p:cNvSpPr>
          <p:nvPr/>
        </p:nvSpPr>
        <p:spPr bwMode="auto">
          <a:xfrm>
            <a:off x="938213" y="236538"/>
            <a:ext cx="7613650" cy="457200"/>
          </a:xfrm>
          <a:prstGeom prst="rect">
            <a:avLst/>
          </a:prstGeom>
          <a:noFill/>
          <a:ln w="9525">
            <a:noFill/>
            <a:miter lim="800000"/>
            <a:headEnd/>
            <a:tailEnd/>
          </a:ln>
          <a:effectLst/>
        </p:spPr>
        <p:txBody>
          <a:bodyPr wrap="none">
            <a:spAutoFit/>
          </a:bodyPr>
          <a:lstStyle/>
          <a:p>
            <a:pPr fontAlgn="base">
              <a:spcBef>
                <a:spcPct val="0"/>
              </a:spcBef>
              <a:spcAft>
                <a:spcPct val="0"/>
              </a:spcAft>
            </a:pPr>
            <a:r>
              <a:rPr lang="en-US" sz="2400" smtClean="0">
                <a:solidFill>
                  <a:srgbClr val="000000"/>
                </a:solidFill>
                <a:latin typeface="Times New Roman" pitchFamily="18" charset="0"/>
              </a:rPr>
              <a:t>A One-Class and a Two-Class Naïve Bayes Classifier Model</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p:txBody>
          <a:bodyPr/>
          <a:lstStyle/>
          <a:p>
            <a:r>
              <a:rPr lang="en-US" sz="2800"/>
              <a:t>Accounting for the network’s feature attributions with mixtures of classes at different levels of granularity </a:t>
            </a:r>
          </a:p>
        </p:txBody>
      </p:sp>
      <p:sp>
        <p:nvSpPr>
          <p:cNvPr id="315395" name="Text Box 3"/>
          <p:cNvSpPr txBox="1">
            <a:spLocks noChangeArrowheads="1"/>
          </p:cNvSpPr>
          <p:nvPr/>
        </p:nvSpPr>
        <p:spPr bwMode="auto">
          <a:xfrm rot="16200000">
            <a:off x="-787400" y="3178175"/>
            <a:ext cx="3143250" cy="457200"/>
          </a:xfrm>
          <a:prstGeom prst="rect">
            <a:avLst/>
          </a:prstGeom>
          <a:noFill/>
          <a:ln w="9525">
            <a:noFill/>
            <a:miter lim="800000"/>
            <a:headEnd/>
            <a:tailEnd/>
          </a:ln>
          <a:effectLst/>
        </p:spPr>
        <p:txBody>
          <a:bodyPr wrap="none">
            <a:spAutoFit/>
          </a:bodyPr>
          <a:lstStyle/>
          <a:p>
            <a:pPr fontAlgn="base">
              <a:spcBef>
                <a:spcPct val="0"/>
              </a:spcBef>
              <a:spcAft>
                <a:spcPct val="0"/>
              </a:spcAft>
            </a:pPr>
            <a:r>
              <a:rPr lang="en-US" sz="2400" smtClean="0">
                <a:solidFill>
                  <a:srgbClr val="000000"/>
                </a:solidFill>
                <a:latin typeface="Times New Roman" pitchFamily="18" charset="0"/>
              </a:rPr>
              <a:t>Regression Beta Weight</a:t>
            </a:r>
          </a:p>
        </p:txBody>
      </p:sp>
      <p:sp>
        <p:nvSpPr>
          <p:cNvPr id="315396" name="Text Box 4"/>
          <p:cNvSpPr txBox="1">
            <a:spLocks noChangeArrowheads="1"/>
          </p:cNvSpPr>
          <p:nvPr/>
        </p:nvSpPr>
        <p:spPr bwMode="auto">
          <a:xfrm>
            <a:off x="3500438" y="4962525"/>
            <a:ext cx="2535237" cy="457200"/>
          </a:xfrm>
          <a:prstGeom prst="rect">
            <a:avLst/>
          </a:prstGeom>
          <a:noFill/>
          <a:ln w="9525">
            <a:noFill/>
            <a:miter lim="800000"/>
            <a:headEnd/>
            <a:tailEnd/>
          </a:ln>
          <a:effectLst/>
        </p:spPr>
        <p:txBody>
          <a:bodyPr wrap="none">
            <a:spAutoFit/>
          </a:bodyPr>
          <a:lstStyle/>
          <a:p>
            <a:pPr fontAlgn="base">
              <a:spcBef>
                <a:spcPct val="0"/>
              </a:spcBef>
              <a:spcAft>
                <a:spcPct val="0"/>
              </a:spcAft>
            </a:pPr>
            <a:r>
              <a:rPr lang="en-US" sz="2400" smtClean="0">
                <a:solidFill>
                  <a:srgbClr val="000000"/>
                </a:solidFill>
                <a:latin typeface="Times New Roman" pitchFamily="18" charset="0"/>
              </a:rPr>
              <a:t>Epochs of Training</a:t>
            </a:r>
          </a:p>
        </p:txBody>
      </p:sp>
      <p:pic>
        <p:nvPicPr>
          <p:cNvPr id="315401" name="Picture 9"/>
          <p:cNvPicPr>
            <a:picLocks noChangeAspect="1" noChangeArrowheads="1"/>
          </p:cNvPicPr>
          <p:nvPr/>
        </p:nvPicPr>
        <p:blipFill>
          <a:blip r:embed="rId2" cstate="print"/>
          <a:srcRect/>
          <a:stretch>
            <a:fillRect/>
          </a:stretch>
        </p:blipFill>
        <p:spPr bwMode="auto">
          <a:xfrm>
            <a:off x="1003300" y="1693863"/>
            <a:ext cx="7596188" cy="3375025"/>
          </a:xfrm>
          <a:prstGeom prst="rect">
            <a:avLst/>
          </a:prstGeom>
          <a:noFill/>
          <a:ln w="9525">
            <a:noFill/>
            <a:miter lim="800000"/>
            <a:headEnd/>
            <a:tailEnd/>
          </a:ln>
          <a:effectLst/>
        </p:spPr>
      </p:pic>
      <p:sp>
        <p:nvSpPr>
          <p:cNvPr id="315403" name="Text Box 11"/>
          <p:cNvSpPr txBox="1">
            <a:spLocks noChangeArrowheads="1"/>
          </p:cNvSpPr>
          <p:nvPr/>
        </p:nvSpPr>
        <p:spPr bwMode="auto">
          <a:xfrm>
            <a:off x="1238250" y="5686425"/>
            <a:ext cx="6764338" cy="831850"/>
          </a:xfrm>
          <a:prstGeom prst="rect">
            <a:avLst/>
          </a:prstGeom>
          <a:noFill/>
          <a:ln w="9525">
            <a:solidFill>
              <a:schemeClr val="tx1"/>
            </a:solidFill>
            <a:miter lim="800000"/>
            <a:headEnd/>
            <a:tailEnd/>
          </a:ln>
          <a:effectLst/>
        </p:spPr>
        <p:txBody>
          <a:bodyPr wrap="none">
            <a:spAutoFit/>
          </a:bodyPr>
          <a:lstStyle/>
          <a:p>
            <a:pPr fontAlgn="base">
              <a:spcBef>
                <a:spcPct val="0"/>
              </a:spcBef>
              <a:spcAft>
                <a:spcPct val="0"/>
              </a:spcAft>
            </a:pPr>
            <a:r>
              <a:rPr lang="en-US" sz="2400" smtClean="0">
                <a:solidFill>
                  <a:srgbClr val="000000"/>
                </a:solidFill>
                <a:latin typeface="Times New Roman" pitchFamily="18" charset="0"/>
              </a:rPr>
              <a:t>Property attribution model:</a:t>
            </a:r>
          </a:p>
          <a:p>
            <a:pPr fontAlgn="base">
              <a:spcBef>
                <a:spcPct val="0"/>
              </a:spcBef>
              <a:spcAft>
                <a:spcPct val="0"/>
              </a:spcAft>
            </a:pPr>
            <a:r>
              <a:rPr lang="en-US" sz="2400" smtClean="0">
                <a:solidFill>
                  <a:srgbClr val="000000"/>
                </a:solidFill>
                <a:latin typeface="Times New Roman" pitchFamily="18" charset="0"/>
              </a:rPr>
              <a:t>P(f</a:t>
            </a:r>
            <a:r>
              <a:rPr lang="en-US" sz="2400" baseline="-25000" smtClean="0">
                <a:solidFill>
                  <a:srgbClr val="000000"/>
                </a:solidFill>
                <a:latin typeface="Times New Roman" pitchFamily="18" charset="0"/>
              </a:rPr>
              <a:t>i</a:t>
            </a:r>
            <a:r>
              <a:rPr lang="en-US" sz="2400" smtClean="0">
                <a:solidFill>
                  <a:srgbClr val="000000"/>
                </a:solidFill>
                <a:latin typeface="Times New Roman" pitchFamily="18" charset="0"/>
              </a:rPr>
              <a:t>|item) = </a:t>
            </a:r>
            <a:r>
              <a:rPr lang="en-US" sz="2400" smtClean="0">
                <a:solidFill>
                  <a:srgbClr val="000000"/>
                </a:solidFill>
                <a:latin typeface="Symbol" pitchFamily="18" charset="2"/>
              </a:rPr>
              <a:t>a</a:t>
            </a:r>
            <a:r>
              <a:rPr lang="en-US" sz="2400" baseline="-25000" smtClean="0">
                <a:solidFill>
                  <a:srgbClr val="000000"/>
                </a:solidFill>
                <a:latin typeface="Times New Roman" pitchFamily="18" charset="0"/>
              </a:rPr>
              <a:t>k</a:t>
            </a:r>
            <a:r>
              <a:rPr lang="en-US" sz="2400" smtClean="0">
                <a:solidFill>
                  <a:srgbClr val="000000"/>
                </a:solidFill>
                <a:latin typeface="Times New Roman" pitchFamily="18" charset="0"/>
              </a:rPr>
              <a:t>p(f</a:t>
            </a:r>
            <a:r>
              <a:rPr lang="en-US" sz="2400" baseline="-25000" smtClean="0">
                <a:solidFill>
                  <a:srgbClr val="000000"/>
                </a:solidFill>
                <a:latin typeface="Times New Roman" pitchFamily="18" charset="0"/>
              </a:rPr>
              <a:t>i</a:t>
            </a:r>
            <a:r>
              <a:rPr lang="en-US" sz="2400" smtClean="0">
                <a:solidFill>
                  <a:srgbClr val="000000"/>
                </a:solidFill>
                <a:latin typeface="Times New Roman" pitchFamily="18" charset="0"/>
              </a:rPr>
              <a:t>|c</a:t>
            </a:r>
            <a:r>
              <a:rPr lang="en-US" sz="2400" baseline="-25000" smtClean="0">
                <a:solidFill>
                  <a:srgbClr val="000000"/>
                </a:solidFill>
                <a:latin typeface="Times New Roman" pitchFamily="18" charset="0"/>
              </a:rPr>
              <a:t>k</a:t>
            </a:r>
            <a:r>
              <a:rPr lang="en-US" sz="2400" smtClean="0">
                <a:solidFill>
                  <a:srgbClr val="000000"/>
                </a:solidFill>
                <a:latin typeface="Times New Roman" pitchFamily="18" charset="0"/>
              </a:rPr>
              <a:t>) + (1-</a:t>
            </a:r>
            <a:r>
              <a:rPr lang="en-US" sz="2400" smtClean="0">
                <a:solidFill>
                  <a:srgbClr val="000000"/>
                </a:solidFill>
                <a:latin typeface="Symbol" pitchFamily="18" charset="2"/>
              </a:rPr>
              <a:t>a</a:t>
            </a:r>
            <a:r>
              <a:rPr lang="en-US" sz="2400" baseline="-25000" smtClean="0">
                <a:solidFill>
                  <a:srgbClr val="000000"/>
                </a:solidFill>
                <a:latin typeface="Times New Roman" pitchFamily="18" charset="0"/>
              </a:rPr>
              <a:t>k</a:t>
            </a:r>
            <a:r>
              <a:rPr lang="en-US" sz="2400" smtClean="0">
                <a:solidFill>
                  <a:srgbClr val="000000"/>
                </a:solidFill>
                <a:latin typeface="Times New Roman" pitchFamily="18" charset="0"/>
              </a:rPr>
              <a:t>)[(</a:t>
            </a:r>
            <a:r>
              <a:rPr lang="en-US" sz="2400" smtClean="0">
                <a:solidFill>
                  <a:srgbClr val="000000"/>
                </a:solidFill>
                <a:latin typeface="Symbol" pitchFamily="18" charset="2"/>
              </a:rPr>
              <a:t>a</a:t>
            </a:r>
            <a:r>
              <a:rPr lang="en-US" sz="2400" baseline="-25000" smtClean="0">
                <a:solidFill>
                  <a:srgbClr val="000000"/>
                </a:solidFill>
                <a:latin typeface="Times New Roman" pitchFamily="18" charset="0"/>
              </a:rPr>
              <a:t>j</a:t>
            </a:r>
            <a:r>
              <a:rPr lang="en-US" sz="2400" smtClean="0">
                <a:solidFill>
                  <a:srgbClr val="000000"/>
                </a:solidFill>
                <a:latin typeface="Times New Roman" pitchFamily="18" charset="0"/>
              </a:rPr>
              <a:t>p(f</a:t>
            </a:r>
            <a:r>
              <a:rPr lang="en-US" sz="2400" baseline="-25000" smtClean="0">
                <a:solidFill>
                  <a:srgbClr val="000000"/>
                </a:solidFill>
                <a:latin typeface="Times New Roman" pitchFamily="18" charset="0"/>
              </a:rPr>
              <a:t>i</a:t>
            </a:r>
            <a:r>
              <a:rPr lang="en-US" sz="2400" smtClean="0">
                <a:solidFill>
                  <a:srgbClr val="000000"/>
                </a:solidFill>
                <a:latin typeface="Times New Roman" pitchFamily="18" charset="0"/>
              </a:rPr>
              <a:t>|c</a:t>
            </a:r>
            <a:r>
              <a:rPr lang="en-US" sz="2400" baseline="-25000" smtClean="0">
                <a:solidFill>
                  <a:srgbClr val="000000"/>
                </a:solidFill>
                <a:latin typeface="Times New Roman" pitchFamily="18" charset="0"/>
              </a:rPr>
              <a:t>j</a:t>
            </a:r>
            <a:r>
              <a:rPr lang="en-US" sz="2400" smtClean="0">
                <a:solidFill>
                  <a:srgbClr val="000000"/>
                </a:solidFill>
                <a:latin typeface="Times New Roman" pitchFamily="18" charset="0"/>
              </a:rPr>
              <a:t>) + (1-</a:t>
            </a:r>
            <a:r>
              <a:rPr lang="en-US" sz="2400" smtClean="0">
                <a:solidFill>
                  <a:srgbClr val="000000"/>
                </a:solidFill>
                <a:latin typeface="Symbol" pitchFamily="18" charset="2"/>
              </a:rPr>
              <a:t>a</a:t>
            </a:r>
            <a:r>
              <a:rPr lang="en-US" sz="2400" baseline="-25000" smtClean="0">
                <a:solidFill>
                  <a:srgbClr val="000000"/>
                </a:solidFill>
                <a:latin typeface="Times New Roman" pitchFamily="18" charset="0"/>
              </a:rPr>
              <a:t>j</a:t>
            </a:r>
            <a:r>
              <a:rPr lang="en-US" sz="2400" smtClean="0">
                <a:solidFill>
                  <a:srgbClr val="000000"/>
                </a:solidFill>
                <a:latin typeface="Times New Roman" pitchFamily="18" charset="0"/>
              </a:rPr>
              <a:t>)[…]) </a:t>
            </a:r>
          </a:p>
        </p:txBody>
      </p:sp>
      <p:sp>
        <p:nvSpPr>
          <p:cNvPr id="315404" name="Rectangle 12"/>
          <p:cNvSpPr>
            <a:spLocks noChangeArrowheads="1"/>
          </p:cNvSpPr>
          <p:nvPr/>
        </p:nvSpPr>
        <p:spPr bwMode="auto">
          <a:xfrm>
            <a:off x="473075" y="1773238"/>
            <a:ext cx="7977188" cy="3690937"/>
          </a:xfrm>
          <a:prstGeom prst="rect">
            <a:avLst/>
          </a:prstGeom>
          <a:noFill/>
          <a:ln w="9525">
            <a:solidFill>
              <a:schemeClr val="tx1"/>
            </a:solidFill>
            <a:miter lim="800000"/>
            <a:headEnd/>
            <a:tailEnd/>
          </a:ln>
          <a:effectLst/>
        </p:spPr>
        <p:txBody>
          <a:bodyPr wrap="none" anchor="ctr"/>
          <a:lstStyle/>
          <a:p>
            <a:pPr fontAlgn="base">
              <a:spcBef>
                <a:spcPct val="0"/>
              </a:spcBef>
              <a:spcAft>
                <a:spcPct val="0"/>
              </a:spcAft>
            </a:pPr>
            <a:endParaRPr lang="en-US" sz="2400" smtClean="0">
              <a:solidFill>
                <a:srgbClr val="000000"/>
              </a:solidFill>
              <a:latin typeface="Times New Roman"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Should we replace the PDP model with the Naïve </a:t>
            </a:r>
            <a:r>
              <a:rPr lang="en-US" dirty="0" err="1" smtClean="0"/>
              <a:t>Bayes</a:t>
            </a:r>
            <a:r>
              <a:rPr lang="en-US" dirty="0" smtClean="0"/>
              <a:t> Classifier?</a:t>
            </a:r>
            <a:endParaRPr lang="en-US" dirty="0"/>
          </a:p>
        </p:txBody>
      </p:sp>
      <p:sp>
        <p:nvSpPr>
          <p:cNvPr id="4" name="Content Placeholder 3"/>
          <p:cNvSpPr>
            <a:spLocks noGrp="1"/>
          </p:cNvSpPr>
          <p:nvPr>
            <p:ph idx="1"/>
          </p:nvPr>
        </p:nvSpPr>
        <p:spPr/>
        <p:txBody>
          <a:bodyPr/>
          <a:lstStyle/>
          <a:p>
            <a:r>
              <a:rPr lang="en-US" dirty="0" smtClean="0"/>
              <a:t>It explains a lot of the data, and offers a succinct abstract characterization</a:t>
            </a:r>
          </a:p>
          <a:p>
            <a:r>
              <a:rPr lang="en-US" dirty="0" smtClean="0"/>
              <a:t>But</a:t>
            </a:r>
          </a:p>
          <a:p>
            <a:pPr lvl="1"/>
            <a:r>
              <a:rPr lang="en-US" dirty="0" smtClean="0"/>
              <a:t>It only characterizes what’s learned when the data actually has hierarchical structure</a:t>
            </a:r>
          </a:p>
          <a:p>
            <a:pPr lvl="1"/>
            <a:endParaRPr lang="en-US" dirty="0" smtClean="0"/>
          </a:p>
          <a:p>
            <a:r>
              <a:rPr lang="en-US" dirty="0" smtClean="0"/>
              <a:t>So it may be a useful approximate characterization in some cases, but can’t really replace the real thing.</a:t>
            </a:r>
          </a:p>
          <a:p>
            <a:pPr lvl="1"/>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863" y="457200"/>
            <a:ext cx="6514245" cy="1143000"/>
          </a:xfrm>
        </p:spPr>
        <p:txBody>
          <a:bodyPr/>
          <a:lstStyle/>
          <a:p>
            <a:r>
              <a:rPr lang="en-US" dirty="0" smtClean="0"/>
              <a:t>An exploration of these ideas in the domain of mammals</a:t>
            </a:r>
            <a:endParaRPr lang="en-US" dirty="0"/>
          </a:p>
        </p:txBody>
      </p:sp>
      <p:sp>
        <p:nvSpPr>
          <p:cNvPr id="3" name="Content Placeholder 2"/>
          <p:cNvSpPr>
            <a:spLocks noGrp="1"/>
          </p:cNvSpPr>
          <p:nvPr>
            <p:ph idx="1"/>
          </p:nvPr>
        </p:nvSpPr>
        <p:spPr/>
        <p:txBody>
          <a:bodyPr/>
          <a:lstStyle/>
          <a:p>
            <a:endParaRPr lang="en-US" dirty="0" smtClean="0"/>
          </a:p>
          <a:p>
            <a:r>
              <a:rPr lang="en-US" dirty="0" smtClean="0"/>
              <a:t>What is the best representation of domain content?</a:t>
            </a:r>
          </a:p>
          <a:p>
            <a:endParaRPr lang="en-US" dirty="0" smtClean="0"/>
          </a:p>
          <a:p>
            <a:r>
              <a:rPr lang="en-US" dirty="0" smtClean="0"/>
              <a:t>How do people make inferences about different kinds of object properties?</a:t>
            </a:r>
          </a:p>
          <a:p>
            <a:pPr>
              <a:buNone/>
            </a:pPr>
            <a:endParaRPr lang="en-US" dirty="0"/>
          </a:p>
        </p:txBody>
      </p:sp>
      <p:pic>
        <p:nvPicPr>
          <p:cNvPr id="4" name="Picture 3" descr="glick.gif"/>
          <p:cNvPicPr>
            <a:picLocks noChangeAspect="1"/>
          </p:cNvPicPr>
          <p:nvPr/>
        </p:nvPicPr>
        <p:blipFill>
          <a:blip r:embed="rId2" cstate="print"/>
          <a:stretch>
            <a:fillRect/>
          </a:stretch>
        </p:blipFill>
        <p:spPr>
          <a:xfrm>
            <a:off x="7174522" y="263769"/>
            <a:ext cx="1397977" cy="1397977"/>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986" name="Picture 2" descr="50x85-Corrs-All"/>
          <p:cNvPicPr>
            <a:picLocks noChangeAspect="1" noChangeArrowheads="1"/>
          </p:cNvPicPr>
          <p:nvPr/>
        </p:nvPicPr>
        <p:blipFill>
          <a:blip r:embed="rId2" cstate="print"/>
          <a:srcRect t="6887" r="82686" b="9642"/>
          <a:stretch>
            <a:fillRect/>
          </a:stretch>
        </p:blipFill>
        <p:spPr bwMode="auto">
          <a:xfrm>
            <a:off x="370829" y="123092"/>
            <a:ext cx="1617229" cy="6591823"/>
          </a:xfrm>
          <a:prstGeom prst="rect">
            <a:avLst/>
          </a:prstGeom>
          <a:noFill/>
        </p:spPr>
      </p:pic>
      <p:pic>
        <p:nvPicPr>
          <p:cNvPr id="3" name="Picture 2" descr="DataOverallCorr.jpg"/>
          <p:cNvPicPr>
            <a:picLocks noChangeAspect="1"/>
          </p:cNvPicPr>
          <p:nvPr/>
        </p:nvPicPr>
        <p:blipFill>
          <a:blip r:embed="rId3" cstate="print"/>
          <a:srcRect l="12442" t="6602" r="8295" b="9904"/>
          <a:stretch>
            <a:fillRect/>
          </a:stretch>
        </p:blipFill>
        <p:spPr>
          <a:xfrm>
            <a:off x="2035325" y="110486"/>
            <a:ext cx="6492845" cy="6562876"/>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2"/>
          <p:cNvSpPr>
            <a:spLocks noGrp="1" noChangeArrowheads="1"/>
          </p:cNvSpPr>
          <p:nvPr>
            <p:ph type="title"/>
          </p:nvPr>
        </p:nvSpPr>
        <p:spPr>
          <a:xfrm>
            <a:off x="642694" y="325315"/>
            <a:ext cx="5529506" cy="1143000"/>
          </a:xfrm>
        </p:spPr>
        <p:txBody>
          <a:bodyPr/>
          <a:lstStyle/>
          <a:p>
            <a:r>
              <a:rPr lang="en-US" sz="2800" dirty="0" smtClean="0"/>
              <a:t>Structure </a:t>
            </a:r>
            <a:r>
              <a:rPr lang="en-US" sz="2800" dirty="0"/>
              <a:t>Extracted by a Structured Statistical Model</a:t>
            </a:r>
          </a:p>
        </p:txBody>
      </p:sp>
      <p:pic>
        <p:nvPicPr>
          <p:cNvPr id="5" name="Picture 4" descr="tenenbaum.jpg"/>
          <p:cNvPicPr>
            <a:picLocks noChangeAspect="1"/>
          </p:cNvPicPr>
          <p:nvPr/>
        </p:nvPicPr>
        <p:blipFill>
          <a:blip r:embed="rId2" cstate="print"/>
          <a:stretch>
            <a:fillRect/>
          </a:stretch>
        </p:blipFill>
        <p:spPr>
          <a:xfrm>
            <a:off x="6104792" y="310662"/>
            <a:ext cx="1066800" cy="1066800"/>
          </a:xfrm>
          <a:prstGeom prst="rect">
            <a:avLst/>
          </a:prstGeom>
        </p:spPr>
      </p:pic>
      <p:pic>
        <p:nvPicPr>
          <p:cNvPr id="6" name="Picture 5" descr="kemp.jpg"/>
          <p:cNvPicPr>
            <a:picLocks noChangeAspect="1"/>
          </p:cNvPicPr>
          <p:nvPr/>
        </p:nvPicPr>
        <p:blipFill>
          <a:blip r:embed="rId3" cstate="print"/>
          <a:srcRect l="54902" t="8696" r="7843" b="40580"/>
          <a:stretch>
            <a:fillRect/>
          </a:stretch>
        </p:blipFill>
        <p:spPr>
          <a:xfrm>
            <a:off x="7310808" y="297163"/>
            <a:ext cx="892415" cy="1095974"/>
          </a:xfrm>
          <a:prstGeom prst="rect">
            <a:avLst/>
          </a:prstGeom>
        </p:spPr>
      </p:pic>
      <p:pic>
        <p:nvPicPr>
          <p:cNvPr id="2051" name="Picture 3"/>
          <p:cNvPicPr>
            <a:picLocks noChangeAspect="1" noChangeArrowheads="1"/>
          </p:cNvPicPr>
          <p:nvPr/>
        </p:nvPicPr>
        <p:blipFill>
          <a:blip r:embed="rId4" cstate="print"/>
          <a:srcRect/>
          <a:stretch>
            <a:fillRect/>
          </a:stretch>
        </p:blipFill>
        <p:spPr bwMode="auto">
          <a:xfrm>
            <a:off x="6803781" y="1742709"/>
            <a:ext cx="1409700" cy="3267075"/>
          </a:xfrm>
          <a:prstGeom prst="rect">
            <a:avLst/>
          </a:prstGeom>
          <a:noFill/>
          <a:ln w="9525">
            <a:noFill/>
            <a:miter lim="800000"/>
            <a:headEnd/>
            <a:tailEnd/>
          </a:ln>
        </p:spPr>
      </p:pic>
      <p:pic>
        <p:nvPicPr>
          <p:cNvPr id="2052" name="Picture 4"/>
          <p:cNvPicPr>
            <a:picLocks noChangeAspect="1" noChangeArrowheads="1"/>
          </p:cNvPicPr>
          <p:nvPr/>
        </p:nvPicPr>
        <p:blipFill>
          <a:blip r:embed="rId5" cstate="print"/>
          <a:srcRect/>
          <a:stretch>
            <a:fillRect/>
          </a:stretch>
        </p:blipFill>
        <p:spPr bwMode="auto">
          <a:xfrm>
            <a:off x="2664070" y="3629539"/>
            <a:ext cx="3799742" cy="2594681"/>
          </a:xfrm>
          <a:prstGeom prst="rect">
            <a:avLst/>
          </a:prstGeom>
          <a:noFill/>
          <a:ln w="9525">
            <a:solidFill>
              <a:schemeClr val="tx2">
                <a:lumMod val="75000"/>
                <a:lumOff val="25000"/>
              </a:schemeClr>
            </a:solidFill>
            <a:miter lim="800000"/>
            <a:headEnd/>
            <a:tailEnd/>
          </a:ln>
        </p:spPr>
      </p:pic>
      <p:pic>
        <p:nvPicPr>
          <p:cNvPr id="299011" name="Picture 3"/>
          <p:cNvPicPr>
            <a:picLocks noChangeAspect="1" noChangeArrowheads="1"/>
          </p:cNvPicPr>
          <p:nvPr/>
        </p:nvPicPr>
        <p:blipFill>
          <a:blip r:embed="rId6" cstate="print">
            <a:lum bright="-12000" contrast="10000"/>
          </a:blip>
          <a:srcRect/>
          <a:stretch>
            <a:fillRect/>
          </a:stretch>
        </p:blipFill>
        <p:spPr bwMode="auto">
          <a:xfrm>
            <a:off x="844060" y="1877311"/>
            <a:ext cx="3402625" cy="2331129"/>
          </a:xfrm>
          <a:prstGeom prst="rect">
            <a:avLst/>
          </a:prstGeom>
          <a:noFill/>
          <a:ln w="9525">
            <a:solidFill>
              <a:srgbClr val="0000FF"/>
            </a:solidFill>
            <a:miter lim="800000"/>
            <a:headEnd/>
            <a:tailEnd/>
          </a:ln>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noChangeArrowheads="1"/>
          </p:cNvPicPr>
          <p:nvPr/>
        </p:nvPicPr>
        <p:blipFill>
          <a:blip r:embed="rId2" cstate="print">
            <a:lum bright="-12000" contrast="10000"/>
          </a:blip>
          <a:srcRect/>
          <a:stretch>
            <a:fillRect/>
          </a:stretch>
        </p:blipFill>
        <p:spPr bwMode="auto">
          <a:xfrm>
            <a:off x="334106" y="250734"/>
            <a:ext cx="8296740" cy="5684074"/>
          </a:xfrm>
          <a:prstGeom prst="rect">
            <a:avLst/>
          </a:prstGeom>
          <a:noFill/>
          <a:ln w="9525">
            <a:solidFill>
              <a:srgbClr val="0000FF"/>
            </a:solidFill>
            <a:miter lim="800000"/>
            <a:headEnd/>
            <a:tailEnd/>
          </a:ln>
          <a:effectLst/>
        </p:spPr>
      </p:pic>
      <p:cxnSp>
        <p:nvCxnSpPr>
          <p:cNvPr id="5" name="Straight Arrow Connector 4"/>
          <p:cNvCxnSpPr/>
          <p:nvPr/>
        </p:nvCxnSpPr>
        <p:spPr>
          <a:xfrm rot="16200000" flipH="1">
            <a:off x="3354265" y="3002573"/>
            <a:ext cx="290146" cy="263769"/>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rot="16200000" flipH="1">
            <a:off x="4957396" y="1247043"/>
            <a:ext cx="290146" cy="263769"/>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rot="16200000" flipH="1">
            <a:off x="4807928" y="5150830"/>
            <a:ext cx="290146" cy="263769"/>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RealvsKemp.tif"/>
          <p:cNvPicPr>
            <a:picLocks noChangeAspect="1"/>
          </p:cNvPicPr>
          <p:nvPr/>
        </p:nvPicPr>
        <p:blipFill>
          <a:blip r:embed="rId2" cstate="print"/>
          <a:srcRect l="10697" t="4597" r="8320" b="7662"/>
          <a:stretch>
            <a:fillRect/>
          </a:stretch>
        </p:blipFill>
        <p:spPr>
          <a:xfrm>
            <a:off x="637375" y="131886"/>
            <a:ext cx="7857799" cy="6602940"/>
          </a:xfrm>
          <a:prstGeom prst="rect">
            <a:avLst/>
          </a:prstGeom>
        </p:spPr>
      </p:pic>
      <p:cxnSp>
        <p:nvCxnSpPr>
          <p:cNvPr id="10" name="Straight Arrow Connector 9"/>
          <p:cNvCxnSpPr/>
          <p:nvPr/>
        </p:nvCxnSpPr>
        <p:spPr>
          <a:xfrm flipV="1">
            <a:off x="5222631" y="1793631"/>
            <a:ext cx="782515" cy="668215"/>
          </a:xfrm>
          <a:prstGeom prst="straightConnector1">
            <a:avLst/>
          </a:prstGeom>
          <a:ln>
            <a:solidFill>
              <a:srgbClr val="00206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Predictions</a:t>
            </a:r>
            <a:endParaRPr lang="en-US" dirty="0"/>
          </a:p>
        </p:txBody>
      </p:sp>
      <p:sp>
        <p:nvSpPr>
          <p:cNvPr id="3" name="Content Placeholder 2"/>
          <p:cNvSpPr>
            <a:spLocks noGrp="1"/>
          </p:cNvSpPr>
          <p:nvPr>
            <p:ph idx="1"/>
          </p:nvPr>
        </p:nvSpPr>
        <p:spPr/>
        <p:txBody>
          <a:bodyPr/>
          <a:lstStyle/>
          <a:p>
            <a:r>
              <a:rPr lang="en-US" dirty="0" smtClean="0"/>
              <a:t>Similarity ratings and patterns of inference will violate the hierarchical structure</a:t>
            </a:r>
          </a:p>
          <a:p>
            <a:endParaRPr lang="en-US" dirty="0" smtClean="0"/>
          </a:p>
          <a:p>
            <a:r>
              <a:rPr lang="en-US" dirty="0" smtClean="0"/>
              <a:t>Patterns of inference will vary by context</a:t>
            </a:r>
          </a:p>
          <a:p>
            <a:endParaRPr lang="en-US" dirty="0"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Experiments</a:t>
            </a:r>
            <a:endParaRPr lang="en-US" dirty="0"/>
          </a:p>
        </p:txBody>
      </p:sp>
      <p:sp>
        <p:nvSpPr>
          <p:cNvPr id="3" name="Content Placeholder 2"/>
          <p:cNvSpPr>
            <a:spLocks noGrp="1"/>
          </p:cNvSpPr>
          <p:nvPr>
            <p:ph idx="1"/>
          </p:nvPr>
        </p:nvSpPr>
        <p:spPr>
          <a:xfrm>
            <a:off x="685800" y="1905000"/>
            <a:ext cx="7772400" cy="4002640"/>
          </a:xfrm>
        </p:spPr>
        <p:txBody>
          <a:bodyPr/>
          <a:lstStyle/>
          <a:p>
            <a:r>
              <a:rPr lang="en-US" dirty="0" smtClean="0"/>
              <a:t>Size, predator/prey, and other properties affect similarity across birds, fish, and mammals</a:t>
            </a:r>
          </a:p>
          <a:p>
            <a:r>
              <a:rPr lang="en-US" dirty="0" smtClean="0"/>
              <a:t>Property inferences show clear context specificity</a:t>
            </a:r>
          </a:p>
          <a:p>
            <a:r>
              <a:rPr lang="en-US" dirty="0" smtClean="0"/>
              <a:t>Property inferences for blank biological properties violate predictions of K&amp;T’s tree model for weasels, hippos, and other animals</a:t>
            </a:r>
            <a:endParaRPr lang="en-US" dirty="0"/>
          </a:p>
        </p:txBody>
      </p:sp>
      <p:pic>
        <p:nvPicPr>
          <p:cNvPr id="4" name="Picture 3" descr="glick.gif"/>
          <p:cNvPicPr>
            <a:picLocks noChangeAspect="1"/>
          </p:cNvPicPr>
          <p:nvPr/>
        </p:nvPicPr>
        <p:blipFill>
          <a:blip r:embed="rId2" cstate="print"/>
          <a:stretch>
            <a:fillRect/>
          </a:stretch>
        </p:blipFill>
        <p:spPr>
          <a:xfrm>
            <a:off x="7174522" y="263769"/>
            <a:ext cx="1397977" cy="139797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noChangeArrowheads="1"/>
          </p:cNvPicPr>
          <p:nvPr/>
        </p:nvPicPr>
        <p:blipFill>
          <a:blip r:embed="rId2" cstate="print">
            <a:lum bright="-12000" contrast="10000"/>
          </a:blip>
          <a:srcRect/>
          <a:stretch>
            <a:fillRect/>
          </a:stretch>
        </p:blipFill>
        <p:spPr bwMode="auto">
          <a:xfrm>
            <a:off x="334106" y="250734"/>
            <a:ext cx="8296740" cy="5684074"/>
          </a:xfrm>
          <a:prstGeom prst="rect">
            <a:avLst/>
          </a:prstGeom>
          <a:noFill/>
          <a:ln w="9525">
            <a:solidFill>
              <a:srgbClr val="0000FF"/>
            </a:solidFill>
            <a:miter lim="800000"/>
            <a:headEnd/>
            <a:tailEnd/>
          </a:ln>
          <a:effectLst/>
        </p:spPr>
      </p:pic>
      <p:cxnSp>
        <p:nvCxnSpPr>
          <p:cNvPr id="5" name="Straight Arrow Connector 4"/>
          <p:cNvCxnSpPr/>
          <p:nvPr/>
        </p:nvCxnSpPr>
        <p:spPr>
          <a:xfrm rot="16200000" flipH="1">
            <a:off x="3354265" y="3002573"/>
            <a:ext cx="290146" cy="263769"/>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rot="16200000" flipH="1">
            <a:off x="3777181" y="2958886"/>
            <a:ext cx="290146" cy="263769"/>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16200000" flipV="1">
            <a:off x="3342849" y="5947826"/>
            <a:ext cx="306572" cy="142182"/>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noChangeArrowheads="1"/>
          </p:cNvPicPr>
          <p:nvPr/>
        </p:nvPicPr>
        <p:blipFill>
          <a:blip r:embed="rId2" cstate="print">
            <a:lum bright="-12000" contrast="10000"/>
          </a:blip>
          <a:srcRect/>
          <a:stretch>
            <a:fillRect/>
          </a:stretch>
        </p:blipFill>
        <p:spPr bwMode="auto">
          <a:xfrm>
            <a:off x="334106" y="250734"/>
            <a:ext cx="8296740" cy="5684074"/>
          </a:xfrm>
          <a:prstGeom prst="rect">
            <a:avLst/>
          </a:prstGeom>
          <a:noFill/>
          <a:ln w="9525">
            <a:solidFill>
              <a:srgbClr val="0000FF"/>
            </a:solidFill>
            <a:miter lim="800000"/>
            <a:headEnd/>
            <a:tailEnd/>
          </a:ln>
          <a:effectLst/>
        </p:spPr>
      </p:pic>
      <p:cxnSp>
        <p:nvCxnSpPr>
          <p:cNvPr id="5" name="Straight Arrow Connector 4"/>
          <p:cNvCxnSpPr/>
          <p:nvPr/>
        </p:nvCxnSpPr>
        <p:spPr>
          <a:xfrm rot="16200000" flipV="1">
            <a:off x="6570717" y="5379870"/>
            <a:ext cx="277062" cy="265612"/>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rot="16200000" flipH="1">
            <a:off x="5382699" y="4745157"/>
            <a:ext cx="290146" cy="263769"/>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16200000" flipV="1">
            <a:off x="5203547" y="1120645"/>
            <a:ext cx="306572" cy="142182"/>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Applying the </a:t>
            </a:r>
            <a:r>
              <a:rPr lang="en-US" dirty="0" err="1" smtClean="0"/>
              <a:t>Rumelhart</a:t>
            </a:r>
            <a:r>
              <a:rPr lang="en-US" dirty="0" smtClean="0"/>
              <a:t> model to the mammals dataset</a:t>
            </a:r>
            <a:endParaRPr lang="en-US" dirty="0"/>
          </a:p>
        </p:txBody>
      </p:sp>
      <p:grpSp>
        <p:nvGrpSpPr>
          <p:cNvPr id="41" name="Group 40"/>
          <p:cNvGrpSpPr/>
          <p:nvPr/>
        </p:nvGrpSpPr>
        <p:grpSpPr>
          <a:xfrm>
            <a:off x="2417884" y="1688122"/>
            <a:ext cx="3489081" cy="4319954"/>
            <a:chOff x="1248507" y="1433145"/>
            <a:chExt cx="3489081" cy="4319954"/>
          </a:xfrm>
        </p:grpSpPr>
        <p:sp>
          <p:nvSpPr>
            <p:cNvPr id="3" name="Oval 2"/>
            <p:cNvSpPr/>
            <p:nvPr/>
          </p:nvSpPr>
          <p:spPr>
            <a:xfrm>
              <a:off x="1248507" y="1696915"/>
              <a:ext cx="562708" cy="198706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a:off x="2409092" y="2312377"/>
              <a:ext cx="272561" cy="110783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3279531" y="2286000"/>
              <a:ext cx="474784" cy="26464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1433145" y="4413738"/>
              <a:ext cx="228600" cy="65942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p:cNvCxnSpPr>
              <a:endCxn id="24" idx="2"/>
            </p:cNvCxnSpPr>
            <p:nvPr/>
          </p:nvCxnSpPr>
          <p:spPr>
            <a:xfrm>
              <a:off x="3692769" y="4615961"/>
              <a:ext cx="816219" cy="807427"/>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endCxn id="4" idx="2"/>
            </p:cNvCxnSpPr>
            <p:nvPr/>
          </p:nvCxnSpPr>
          <p:spPr>
            <a:xfrm>
              <a:off x="1822939" y="2631831"/>
              <a:ext cx="586153" cy="23446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2669931" y="2916116"/>
              <a:ext cx="644769" cy="34583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1661746" y="4079631"/>
              <a:ext cx="1608992" cy="624253"/>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4" name="Oval 23"/>
            <p:cNvSpPr/>
            <p:nvPr/>
          </p:nvSpPr>
          <p:spPr>
            <a:xfrm>
              <a:off x="4508988" y="5093676"/>
              <a:ext cx="228600" cy="65942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4508988" y="4358054"/>
              <a:ext cx="228600" cy="65942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4508988" y="3648807"/>
              <a:ext cx="228600" cy="65942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4508988" y="2913184"/>
              <a:ext cx="228600" cy="65942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4508988" y="2168769"/>
              <a:ext cx="228600" cy="65942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4508988" y="1433145"/>
              <a:ext cx="228600" cy="65942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Arrow Connector 29"/>
            <p:cNvCxnSpPr>
              <a:endCxn id="29" idx="2"/>
            </p:cNvCxnSpPr>
            <p:nvPr/>
          </p:nvCxnSpPr>
          <p:spPr>
            <a:xfrm rot="5400000" flipH="1" flipV="1">
              <a:off x="3667858" y="1799492"/>
              <a:ext cx="877765" cy="80449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endCxn id="28" idx="2"/>
            </p:cNvCxnSpPr>
            <p:nvPr/>
          </p:nvCxnSpPr>
          <p:spPr>
            <a:xfrm flipV="1">
              <a:off x="3707423" y="2498481"/>
              <a:ext cx="801565" cy="48797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endCxn id="27" idx="2"/>
            </p:cNvCxnSpPr>
            <p:nvPr/>
          </p:nvCxnSpPr>
          <p:spPr>
            <a:xfrm flipV="1">
              <a:off x="3771900" y="3242896"/>
              <a:ext cx="737088" cy="21248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endCxn id="26" idx="2"/>
            </p:cNvCxnSpPr>
            <p:nvPr/>
          </p:nvCxnSpPr>
          <p:spPr>
            <a:xfrm>
              <a:off x="3774830" y="3766038"/>
              <a:ext cx="734158" cy="212481"/>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endCxn id="25" idx="2"/>
            </p:cNvCxnSpPr>
            <p:nvPr/>
          </p:nvCxnSpPr>
          <p:spPr>
            <a:xfrm>
              <a:off x="3742592" y="4138246"/>
              <a:ext cx="766396" cy="5495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42" name="TextBox 41"/>
          <p:cNvSpPr txBox="1"/>
          <p:nvPr/>
        </p:nvSpPr>
        <p:spPr>
          <a:xfrm>
            <a:off x="1099038" y="2620108"/>
            <a:ext cx="856325" cy="369332"/>
          </a:xfrm>
          <a:prstGeom prst="rect">
            <a:avLst/>
          </a:prstGeom>
          <a:noFill/>
        </p:spPr>
        <p:txBody>
          <a:bodyPr wrap="none" rtlCol="0">
            <a:spAutoFit/>
          </a:bodyPr>
          <a:lstStyle/>
          <a:p>
            <a:r>
              <a:rPr lang="en-US" dirty="0" smtClean="0"/>
              <a:t>Items</a:t>
            </a:r>
            <a:endParaRPr lang="en-US" dirty="0"/>
          </a:p>
        </p:txBody>
      </p:sp>
      <p:sp>
        <p:nvSpPr>
          <p:cNvPr id="43" name="TextBox 42"/>
          <p:cNvSpPr txBox="1"/>
          <p:nvPr/>
        </p:nvSpPr>
        <p:spPr>
          <a:xfrm>
            <a:off x="1186962" y="5117123"/>
            <a:ext cx="1208985" cy="369332"/>
          </a:xfrm>
          <a:prstGeom prst="rect">
            <a:avLst/>
          </a:prstGeom>
          <a:noFill/>
        </p:spPr>
        <p:txBody>
          <a:bodyPr wrap="none" rtlCol="0">
            <a:spAutoFit/>
          </a:bodyPr>
          <a:lstStyle/>
          <a:p>
            <a:r>
              <a:rPr lang="en-US" dirty="0" smtClean="0"/>
              <a:t>Contexts</a:t>
            </a:r>
            <a:endParaRPr lang="en-US" dirty="0"/>
          </a:p>
        </p:txBody>
      </p:sp>
      <p:sp>
        <p:nvSpPr>
          <p:cNvPr id="44" name="TextBox 43"/>
          <p:cNvSpPr txBox="1"/>
          <p:nvPr/>
        </p:nvSpPr>
        <p:spPr>
          <a:xfrm>
            <a:off x="6031523" y="1951892"/>
            <a:ext cx="2125903" cy="3983142"/>
          </a:xfrm>
          <a:prstGeom prst="rect">
            <a:avLst/>
          </a:prstGeom>
          <a:noFill/>
        </p:spPr>
        <p:txBody>
          <a:bodyPr wrap="square" rtlCol="0">
            <a:spAutoFit/>
          </a:bodyPr>
          <a:lstStyle/>
          <a:p>
            <a:pPr>
              <a:lnSpc>
                <a:spcPts val="140"/>
              </a:lnSpc>
            </a:pPr>
            <a:r>
              <a:rPr lang="en-US" dirty="0" smtClean="0"/>
              <a:t>Behaviors</a:t>
            </a:r>
          </a:p>
          <a:p>
            <a:pPr>
              <a:lnSpc>
                <a:spcPct val="150000"/>
              </a:lnSpc>
            </a:pPr>
            <a:endParaRPr lang="en-US" dirty="0" smtClean="0"/>
          </a:p>
          <a:p>
            <a:pPr>
              <a:lnSpc>
                <a:spcPts val="3000"/>
              </a:lnSpc>
            </a:pPr>
            <a:r>
              <a:rPr lang="en-US" dirty="0" smtClean="0"/>
              <a:t>Body Parts</a:t>
            </a:r>
          </a:p>
          <a:p>
            <a:pPr>
              <a:lnSpc>
                <a:spcPts val="3000"/>
              </a:lnSpc>
            </a:pPr>
            <a:endParaRPr lang="en-US" dirty="0" smtClean="0"/>
          </a:p>
          <a:p>
            <a:pPr>
              <a:lnSpc>
                <a:spcPts val="3000"/>
              </a:lnSpc>
            </a:pPr>
            <a:r>
              <a:rPr lang="en-US" dirty="0" smtClean="0"/>
              <a:t>Foods</a:t>
            </a:r>
          </a:p>
          <a:p>
            <a:pPr>
              <a:lnSpc>
                <a:spcPts val="3000"/>
              </a:lnSpc>
            </a:pPr>
            <a:endParaRPr lang="en-US" dirty="0" smtClean="0"/>
          </a:p>
          <a:p>
            <a:pPr>
              <a:lnSpc>
                <a:spcPts val="3000"/>
              </a:lnSpc>
            </a:pPr>
            <a:r>
              <a:rPr lang="en-US" dirty="0" smtClean="0"/>
              <a:t>Locations</a:t>
            </a:r>
          </a:p>
          <a:p>
            <a:pPr>
              <a:lnSpc>
                <a:spcPts val="3000"/>
              </a:lnSpc>
            </a:pPr>
            <a:endParaRPr lang="en-US" dirty="0" smtClean="0"/>
          </a:p>
          <a:p>
            <a:pPr>
              <a:lnSpc>
                <a:spcPts val="3000"/>
              </a:lnSpc>
            </a:pPr>
            <a:r>
              <a:rPr lang="en-US" dirty="0" smtClean="0"/>
              <a:t>Movement</a:t>
            </a:r>
          </a:p>
          <a:p>
            <a:pPr>
              <a:lnSpc>
                <a:spcPts val="3000"/>
              </a:lnSpc>
            </a:pPr>
            <a:endParaRPr lang="en-US" dirty="0" smtClean="0"/>
          </a:p>
          <a:p>
            <a:pPr>
              <a:lnSpc>
                <a:spcPts val="3000"/>
              </a:lnSpc>
            </a:pPr>
            <a:r>
              <a:rPr lang="en-US" dirty="0" smtClean="0"/>
              <a:t>Visual Properties</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Simulation Results</a:t>
            </a:r>
            <a:endParaRPr lang="en-US" dirty="0"/>
          </a:p>
        </p:txBody>
      </p:sp>
      <p:sp>
        <p:nvSpPr>
          <p:cNvPr id="3" name="Content Placeholder 2"/>
          <p:cNvSpPr>
            <a:spLocks noGrp="1"/>
          </p:cNvSpPr>
          <p:nvPr>
            <p:ph idx="1"/>
          </p:nvPr>
        </p:nvSpPr>
        <p:spPr/>
        <p:txBody>
          <a:bodyPr>
            <a:normAutofit lnSpcReduction="10000"/>
          </a:bodyPr>
          <a:lstStyle/>
          <a:p>
            <a:r>
              <a:rPr lang="en-US" dirty="0" smtClean="0"/>
              <a:t>We look at the model’s outputs and compare these to the structure in the training data.</a:t>
            </a:r>
          </a:p>
          <a:p>
            <a:r>
              <a:rPr lang="en-US" dirty="0" smtClean="0"/>
              <a:t>The model captures the overall and context specific structure of the training data</a:t>
            </a:r>
          </a:p>
          <a:p>
            <a:r>
              <a:rPr lang="en-US" dirty="0" smtClean="0"/>
              <a:t>The model progressively extracts more and more detailed aspects of the structure as training </a:t>
            </a:r>
            <a:r>
              <a:rPr lang="en-US" dirty="0" smtClean="0"/>
              <a:t>progresses</a:t>
            </a:r>
          </a:p>
          <a:p>
            <a:pPr lvl="1"/>
            <a:r>
              <a:rPr lang="en-US" dirty="0" smtClean="0"/>
              <a:t>Because the structure is not strictly tree-like, what is learned does not correspond exactly to a tree.</a:t>
            </a:r>
          </a:p>
          <a:p>
            <a:pPr lvl="1"/>
            <a:r>
              <a:rPr lang="en-US" dirty="0" smtClean="0"/>
              <a:t>It corresponds better to the successive extraction of the principal components.</a:t>
            </a:r>
            <a:endParaRPr lang="en-US" dirty="0" smtClean="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imOutCorrPlot15.tif"/>
          <p:cNvPicPr>
            <a:picLocks noChangeAspect="1"/>
          </p:cNvPicPr>
          <p:nvPr/>
        </p:nvPicPr>
        <p:blipFill>
          <a:blip r:embed="rId2" cstate="print"/>
          <a:srcRect l="10010" t="6365" r="8897" b="7956"/>
          <a:stretch>
            <a:fillRect/>
          </a:stretch>
        </p:blipFill>
        <p:spPr>
          <a:xfrm>
            <a:off x="536330" y="272562"/>
            <a:ext cx="7913076" cy="6412516"/>
          </a:xfrm>
          <a:prstGeom prst="rect">
            <a:avLst/>
          </a:prstGeom>
        </p:spPr>
      </p:pic>
      <p:sp>
        <p:nvSpPr>
          <p:cNvPr id="3" name="TextBox 2"/>
          <p:cNvSpPr txBox="1"/>
          <p:nvPr/>
        </p:nvSpPr>
        <p:spPr>
          <a:xfrm>
            <a:off x="3565133" y="708917"/>
            <a:ext cx="2300630" cy="369332"/>
          </a:xfrm>
          <a:prstGeom prst="rect">
            <a:avLst/>
          </a:prstGeom>
          <a:noFill/>
        </p:spPr>
        <p:txBody>
          <a:bodyPr wrap="none" rtlCol="0">
            <a:spAutoFit/>
          </a:bodyPr>
          <a:lstStyle/>
          <a:p>
            <a:r>
              <a:rPr lang="en-US" dirty="0" smtClean="0"/>
              <a:t>Simulation Output</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RealvsKemp.tif"/>
          <p:cNvPicPr>
            <a:picLocks noChangeAspect="1"/>
          </p:cNvPicPr>
          <p:nvPr/>
        </p:nvPicPr>
        <p:blipFill>
          <a:blip r:embed="rId2" cstate="print"/>
          <a:srcRect l="10697" t="4597" r="8320" b="7662"/>
          <a:stretch>
            <a:fillRect/>
          </a:stretch>
        </p:blipFill>
        <p:spPr>
          <a:xfrm>
            <a:off x="646167" y="114302"/>
            <a:ext cx="7857799" cy="6602940"/>
          </a:xfrm>
          <a:prstGeom prst="rect">
            <a:avLst/>
          </a:prstGeom>
        </p:spPr>
      </p:pic>
      <p:sp>
        <p:nvSpPr>
          <p:cNvPr id="4" name="Rectangle 3"/>
          <p:cNvSpPr/>
          <p:nvPr/>
        </p:nvSpPr>
        <p:spPr>
          <a:xfrm>
            <a:off x="5723792" y="0"/>
            <a:ext cx="2778370" cy="228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3493213" y="1530849"/>
            <a:ext cx="1727396" cy="369332"/>
          </a:xfrm>
          <a:prstGeom prst="rect">
            <a:avLst/>
          </a:prstGeom>
          <a:noFill/>
        </p:spPr>
        <p:txBody>
          <a:bodyPr wrap="none" rtlCol="0">
            <a:spAutoFit/>
          </a:bodyPr>
          <a:lstStyle/>
          <a:p>
            <a:r>
              <a:rPr lang="en-US" dirty="0" smtClean="0"/>
              <a:t>Training Data</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descr="SimOutDiff.jpg"/>
          <p:cNvPicPr>
            <a:picLocks noChangeAspect="1"/>
          </p:cNvPicPr>
          <p:nvPr/>
        </p:nvPicPr>
        <p:blipFill>
          <a:blip r:embed="rId2" cstate="print"/>
          <a:stretch>
            <a:fillRect/>
          </a:stretch>
        </p:blipFill>
        <p:spPr>
          <a:xfrm>
            <a:off x="0" y="461144"/>
            <a:ext cx="9144000" cy="5935711"/>
          </a:xfrm>
          <a:prstGeom prst="rect">
            <a:avLst/>
          </a:prstGeom>
        </p:spPr>
      </p:pic>
      <p:sp>
        <p:nvSpPr>
          <p:cNvPr id="4" name="TextBox 3"/>
          <p:cNvSpPr txBox="1"/>
          <p:nvPr/>
        </p:nvSpPr>
        <p:spPr>
          <a:xfrm>
            <a:off x="1250576" y="403412"/>
            <a:ext cx="2031325" cy="369332"/>
          </a:xfrm>
          <a:prstGeom prst="rect">
            <a:avLst/>
          </a:prstGeom>
          <a:noFill/>
        </p:spPr>
        <p:txBody>
          <a:bodyPr wrap="none" rtlCol="0">
            <a:spAutoFit/>
          </a:bodyPr>
          <a:lstStyle/>
          <a:p>
            <a:r>
              <a:rPr lang="en-US" dirty="0" smtClean="0"/>
              <a:t>Network Output</a:t>
            </a:r>
            <a:endParaRPr lang="en-US" dirty="0"/>
          </a:p>
        </p:txBody>
      </p:sp>
      <p:sp>
        <p:nvSpPr>
          <p:cNvPr id="5" name="Rectangle 4"/>
          <p:cNvSpPr/>
          <p:nvPr/>
        </p:nvSpPr>
        <p:spPr>
          <a:xfrm>
            <a:off x="3520913" y="435948"/>
            <a:ext cx="2234428" cy="4349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descr="PcaModelOfNetworkOutputs.jpg"/>
          <p:cNvPicPr>
            <a:picLocks noChangeAspect="1"/>
          </p:cNvPicPr>
          <p:nvPr/>
        </p:nvPicPr>
        <p:blipFill>
          <a:blip r:embed="rId2" cstate="print"/>
          <a:stretch>
            <a:fillRect/>
          </a:stretch>
        </p:blipFill>
        <p:spPr>
          <a:xfrm>
            <a:off x="0" y="461342"/>
            <a:ext cx="9144000" cy="5935315"/>
          </a:xfrm>
          <a:prstGeom prst="rect">
            <a:avLst/>
          </a:prstGeom>
        </p:spPr>
      </p:pic>
      <p:sp>
        <p:nvSpPr>
          <p:cNvPr id="5" name="Rectangle 4"/>
          <p:cNvSpPr/>
          <p:nvPr/>
        </p:nvSpPr>
        <p:spPr>
          <a:xfrm>
            <a:off x="2474259" y="435948"/>
            <a:ext cx="4114800" cy="4349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6279777" y="336177"/>
            <a:ext cx="2021259" cy="369332"/>
          </a:xfrm>
          <a:prstGeom prst="rect">
            <a:avLst/>
          </a:prstGeom>
          <a:noFill/>
        </p:spPr>
        <p:txBody>
          <a:bodyPr wrap="none" rtlCol="0">
            <a:spAutoFit/>
          </a:bodyPr>
          <a:lstStyle/>
          <a:p>
            <a:r>
              <a:rPr lang="en-US" dirty="0" smtClean="0"/>
              <a:t>Progressive PCs</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EigenValsAndTiming.jpg"/>
          <p:cNvPicPr>
            <a:picLocks noChangeAspect="1"/>
          </p:cNvPicPr>
          <p:nvPr/>
        </p:nvPicPr>
        <p:blipFill>
          <a:blip r:embed="rId2" cstate="print"/>
          <a:stretch>
            <a:fillRect/>
          </a:stretch>
        </p:blipFill>
        <p:spPr>
          <a:xfrm>
            <a:off x="694592" y="725365"/>
            <a:ext cx="7571935" cy="5678951"/>
          </a:xfrm>
          <a:prstGeom prst="rect">
            <a:avLst/>
          </a:prstGeom>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the Structure in the </a:t>
            </a:r>
            <a:br>
              <a:rPr lang="en-US" dirty="0" smtClean="0"/>
            </a:br>
            <a:r>
              <a:rPr lang="en-US" dirty="0" smtClean="0"/>
              <a:t>Training Data</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Progressive sensitization to successive principal components captures learning of the mammals dataset.</a:t>
            </a:r>
          </a:p>
          <a:p>
            <a:endParaRPr lang="en-US" dirty="0" smtClean="0"/>
          </a:p>
          <a:p>
            <a:r>
              <a:rPr lang="en-US" dirty="0" smtClean="0"/>
              <a:t>This subsumes the naïve </a:t>
            </a:r>
            <a:r>
              <a:rPr lang="en-US" dirty="0" err="1" smtClean="0"/>
              <a:t>Bayes</a:t>
            </a:r>
            <a:r>
              <a:rPr lang="en-US" dirty="0" smtClean="0"/>
              <a:t> classifier as a special case when there is no real cross-domain structure (as in the </a:t>
            </a:r>
            <a:r>
              <a:rPr lang="en-US" dirty="0" err="1" smtClean="0"/>
              <a:t>Quillian</a:t>
            </a:r>
            <a:r>
              <a:rPr lang="en-US" dirty="0" smtClean="0"/>
              <a:t> training corpus).</a:t>
            </a:r>
          </a:p>
          <a:p>
            <a:endParaRPr lang="en-US" dirty="0" smtClean="0"/>
          </a:p>
          <a:p>
            <a:r>
              <a:rPr lang="en-US" dirty="0" smtClean="0"/>
              <a:t>So are PDP networks – and our brain’s neural networks – simply performing familiar statistical analyses?</a:t>
            </a:r>
          </a:p>
          <a:p>
            <a:endParaRPr lang="en-US" dirty="0" smtClean="0"/>
          </a:p>
          <a:p>
            <a:pPr lvl="1">
              <a:buFont typeface="Wingdings" pitchFamily="2" charset="2"/>
              <a:buChar char="Ø"/>
            </a:pPr>
            <a:r>
              <a:rPr lang="en-US" dirty="0" smtClean="0">
                <a:solidFill>
                  <a:srgbClr val="FF0000"/>
                </a:solidFill>
              </a:rPr>
              <a:t>Perhaps in a way but the outcome can go deeper than we might expect</a:t>
            </a:r>
            <a:endParaRPr lang="en-US" dirty="0" smtClean="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b="42229"/>
          <a:stretch>
            <a:fillRect/>
          </a:stretch>
        </p:blipFill>
        <p:spPr bwMode="auto">
          <a:xfrm>
            <a:off x="0" y="0"/>
            <a:ext cx="5403850" cy="3752751"/>
          </a:xfrm>
          <a:prstGeom prst="rect">
            <a:avLst/>
          </a:prstGeom>
          <a:noFill/>
          <a:ln w="9525">
            <a:noFill/>
            <a:miter lim="800000"/>
            <a:headEnd/>
            <a:tailEnd/>
          </a:ln>
        </p:spPr>
      </p:pic>
      <p:sp>
        <p:nvSpPr>
          <p:cNvPr id="2" name="Title 1"/>
          <p:cNvSpPr>
            <a:spLocks noGrp="1"/>
          </p:cNvSpPr>
          <p:nvPr>
            <p:ph type="title"/>
          </p:nvPr>
        </p:nvSpPr>
        <p:spPr>
          <a:xfrm>
            <a:off x="5064928" y="1762018"/>
            <a:ext cx="3750299" cy="1143000"/>
          </a:xfrm>
        </p:spPr>
        <p:txBody>
          <a:bodyPr/>
          <a:lstStyle/>
          <a:p>
            <a:r>
              <a:rPr lang="en-US" sz="2400" dirty="0" smtClean="0"/>
              <a:t>Extracting Cross-Domain Structure</a:t>
            </a:r>
            <a:endParaRPr lang="en-US" sz="2400" dirty="0"/>
          </a:p>
        </p:txBody>
      </p:sp>
      <p:pic>
        <p:nvPicPr>
          <p:cNvPr id="1028" name="Picture 4"/>
          <p:cNvPicPr>
            <a:picLocks noChangeAspect="1" noChangeArrowheads="1"/>
          </p:cNvPicPr>
          <p:nvPr/>
        </p:nvPicPr>
        <p:blipFill>
          <a:blip r:embed="rId2" cstate="print"/>
          <a:srcRect t="58651"/>
          <a:stretch>
            <a:fillRect/>
          </a:stretch>
        </p:blipFill>
        <p:spPr bwMode="auto">
          <a:xfrm>
            <a:off x="3503666" y="3990974"/>
            <a:ext cx="5403850" cy="2686051"/>
          </a:xfrm>
          <a:prstGeom prst="rect">
            <a:avLst/>
          </a:prstGeom>
          <a:noFill/>
          <a:ln w="9525">
            <a:noFill/>
            <a:miter lim="800000"/>
            <a:headEnd/>
            <a:tailEnd/>
          </a:ln>
        </p:spPr>
      </p:pic>
      <p:pic>
        <p:nvPicPr>
          <p:cNvPr id="7" name="Picture 23" descr="C:\Users\jlmcc.WIN\Desktop\CollaboratorPhotos\rogers.jpg"/>
          <p:cNvPicPr>
            <a:picLocks noChangeAspect="1" noChangeArrowheads="1"/>
          </p:cNvPicPr>
          <p:nvPr/>
        </p:nvPicPr>
        <p:blipFill>
          <a:blip r:embed="rId3" cstate="print"/>
          <a:srcRect l="7714" r="41143" b="36000"/>
          <a:stretch>
            <a:fillRect/>
          </a:stretch>
        </p:blipFill>
        <p:spPr bwMode="auto">
          <a:xfrm>
            <a:off x="7596002" y="376262"/>
            <a:ext cx="988057" cy="1059847"/>
          </a:xfrm>
          <a:prstGeom prst="rect">
            <a:avLst/>
          </a:prstGeom>
          <a:noFill/>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rot="5400000">
            <a:off x="1168501" y="239059"/>
            <a:ext cx="6858000" cy="6379882"/>
          </a:xfrm>
          <a:prstGeom prst="rect">
            <a:avLst/>
          </a:prstGeom>
          <a:noFill/>
          <a:ln w="9525">
            <a:noFill/>
            <a:miter lim="800000"/>
            <a:headEnd/>
            <a:tailEnd/>
          </a:ln>
        </p:spPr>
      </p:pic>
      <p:sp>
        <p:nvSpPr>
          <p:cNvPr id="5" name="Rectangle 4"/>
          <p:cNvSpPr/>
          <p:nvPr/>
        </p:nvSpPr>
        <p:spPr>
          <a:xfrm>
            <a:off x="1407560" y="339047"/>
            <a:ext cx="482885" cy="2476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1909281" y="2844229"/>
            <a:ext cx="482885" cy="2476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7335749" y="287676"/>
            <a:ext cx="1025704" cy="6070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3316841" y="4940158"/>
            <a:ext cx="515420" cy="10496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315129" y="243156"/>
            <a:ext cx="515420" cy="10496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v</a:t>
            </a:r>
            <a:endParaRPr lang="en-US" dirty="0"/>
          </a:p>
        </p:txBody>
      </p:sp>
      <p:sp>
        <p:nvSpPr>
          <p:cNvPr id="10" name="Rectangle 9"/>
          <p:cNvSpPr/>
          <p:nvPr/>
        </p:nvSpPr>
        <p:spPr>
          <a:xfrm>
            <a:off x="4137061" y="4137060"/>
            <a:ext cx="515420" cy="1503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256889" y="3232936"/>
            <a:ext cx="938373" cy="4349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1741468" y="590765"/>
            <a:ext cx="1238038" cy="4349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4253501" y="3018924"/>
            <a:ext cx="4890499" cy="3839076"/>
          </a:xfrm>
          <a:prstGeom prst="rect">
            <a:avLst/>
          </a:prstGeom>
          <a:noFill/>
          <a:ln w="9525">
            <a:noFill/>
            <a:miter lim="800000"/>
            <a:headEnd/>
            <a:tailEnd/>
          </a:ln>
        </p:spPr>
      </p:pic>
      <p:pic>
        <p:nvPicPr>
          <p:cNvPr id="3" name="Picture 2"/>
          <p:cNvPicPr>
            <a:picLocks noChangeAspect="1" noChangeArrowheads="1"/>
          </p:cNvPicPr>
          <p:nvPr/>
        </p:nvPicPr>
        <p:blipFill>
          <a:blip r:embed="rId3" cstate="print"/>
          <a:srcRect l="9871" r="7051" b="42229"/>
          <a:stretch>
            <a:fillRect/>
          </a:stretch>
        </p:blipFill>
        <p:spPr bwMode="auto">
          <a:xfrm>
            <a:off x="0" y="0"/>
            <a:ext cx="4489290" cy="3752751"/>
          </a:xfrm>
          <a:prstGeom prst="rect">
            <a:avLst/>
          </a:prstGeom>
          <a:noFill/>
          <a:ln w="9525">
            <a:noFill/>
            <a:miter lim="800000"/>
            <a:headEnd/>
            <a:tailEnd/>
          </a:ln>
        </p:spPr>
      </p:pic>
      <p:sp>
        <p:nvSpPr>
          <p:cNvPr id="4" name="TextBox 3"/>
          <p:cNvSpPr txBox="1"/>
          <p:nvPr/>
        </p:nvSpPr>
        <p:spPr>
          <a:xfrm>
            <a:off x="6063716" y="1362535"/>
            <a:ext cx="1991699" cy="369332"/>
          </a:xfrm>
          <a:prstGeom prst="rect">
            <a:avLst/>
          </a:prstGeom>
          <a:noFill/>
        </p:spPr>
        <p:txBody>
          <a:bodyPr wrap="none" rtlCol="0">
            <a:spAutoFit/>
          </a:bodyPr>
          <a:lstStyle/>
          <a:p>
            <a:r>
              <a:rPr lang="en-US" dirty="0" smtClean="0"/>
              <a:t>Input Similarity</a:t>
            </a:r>
            <a:endParaRPr lang="en-US" dirty="0"/>
          </a:p>
        </p:txBody>
      </p:sp>
      <p:sp>
        <p:nvSpPr>
          <p:cNvPr id="5" name="TextBox 4"/>
          <p:cNvSpPr txBox="1"/>
          <p:nvPr/>
        </p:nvSpPr>
        <p:spPr>
          <a:xfrm>
            <a:off x="1118169" y="4981254"/>
            <a:ext cx="2296270" cy="369332"/>
          </a:xfrm>
          <a:prstGeom prst="rect">
            <a:avLst/>
          </a:prstGeom>
          <a:noFill/>
        </p:spPr>
        <p:txBody>
          <a:bodyPr wrap="none" rtlCol="0">
            <a:spAutoFit/>
          </a:bodyPr>
          <a:lstStyle/>
          <a:p>
            <a:r>
              <a:rPr lang="en-US" dirty="0" smtClean="0"/>
              <a:t>Learned Similarity</a:t>
            </a:r>
            <a:endParaRPr lang="en-US" dirty="0"/>
          </a:p>
        </p:txBody>
      </p:sp>
      <p:sp>
        <p:nvSpPr>
          <p:cNvPr id="6" name="Right Arrow 5"/>
          <p:cNvSpPr/>
          <p:nvPr/>
        </p:nvSpPr>
        <p:spPr>
          <a:xfrm>
            <a:off x="3565133" y="4921322"/>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p:cNvSpPr/>
          <p:nvPr/>
        </p:nvSpPr>
        <p:spPr>
          <a:xfrm>
            <a:off x="4834444" y="1354375"/>
            <a:ext cx="978408" cy="484632"/>
          </a:xfrm>
          <a:prstGeom prst="rightArrow">
            <a:avLst/>
          </a:prstGeom>
          <a:scene3d>
            <a:camera prst="orthographicFront">
              <a:rot lat="0" lon="10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681" y="366823"/>
            <a:ext cx="5766899" cy="1143000"/>
          </a:xfrm>
        </p:spPr>
        <p:txBody>
          <a:bodyPr/>
          <a:lstStyle/>
          <a:p>
            <a:r>
              <a:rPr lang="en-US" sz="2800" dirty="0" smtClean="0"/>
              <a:t>A Newer </a:t>
            </a:r>
            <a:r>
              <a:rPr lang="en-US" sz="2800" dirty="0" smtClean="0"/>
              <a:t>Direction:</a:t>
            </a:r>
            <a:br>
              <a:rPr lang="en-US" sz="2800" dirty="0" smtClean="0"/>
            </a:br>
            <a:r>
              <a:rPr lang="en-US" sz="2800" dirty="0" smtClean="0"/>
              <a:t>Sharing Knowledge Across Domains</a:t>
            </a:r>
            <a:endParaRPr lang="en-US" sz="2800" dirty="0"/>
          </a:p>
        </p:txBody>
      </p:sp>
      <p:sp>
        <p:nvSpPr>
          <p:cNvPr id="3" name="Content Placeholder 2"/>
          <p:cNvSpPr>
            <a:spLocks noGrp="1"/>
          </p:cNvSpPr>
          <p:nvPr>
            <p:ph idx="1"/>
          </p:nvPr>
        </p:nvSpPr>
        <p:spPr/>
        <p:txBody>
          <a:bodyPr/>
          <a:lstStyle/>
          <a:p>
            <a:r>
              <a:rPr lang="en-US" dirty="0" smtClean="0"/>
              <a:t>Exploiting knowledge sharing across domains</a:t>
            </a:r>
          </a:p>
          <a:p>
            <a:pPr lvl="1"/>
            <a:r>
              <a:rPr lang="en-US" dirty="0" err="1" smtClean="0"/>
              <a:t>Lakoff</a:t>
            </a:r>
            <a:r>
              <a:rPr lang="en-US" dirty="0" smtClean="0"/>
              <a:t>: </a:t>
            </a:r>
          </a:p>
          <a:p>
            <a:pPr lvl="2"/>
            <a:r>
              <a:rPr lang="en-US" dirty="0" smtClean="0"/>
              <a:t>Abstract cognition is grounded in concrete reality</a:t>
            </a:r>
          </a:p>
          <a:p>
            <a:pPr lvl="1"/>
            <a:r>
              <a:rPr lang="en-US" dirty="0" err="1" smtClean="0"/>
              <a:t>Boroditsky</a:t>
            </a:r>
            <a:r>
              <a:rPr lang="en-US" dirty="0" smtClean="0"/>
              <a:t>:</a:t>
            </a:r>
          </a:p>
          <a:p>
            <a:pPr lvl="2"/>
            <a:r>
              <a:rPr lang="en-US" dirty="0" smtClean="0"/>
              <a:t>Cognition about time is grounded in our conceptions of space</a:t>
            </a:r>
          </a:p>
          <a:p>
            <a:r>
              <a:rPr lang="en-US" dirty="0" smtClean="0"/>
              <a:t>Can we capture these kinds of influences through knowledge sharing across contexts?</a:t>
            </a:r>
          </a:p>
          <a:p>
            <a:pPr lvl="2"/>
            <a:r>
              <a:rPr lang="en-US" dirty="0" smtClean="0"/>
              <a:t>Work by </a:t>
            </a:r>
            <a:r>
              <a:rPr lang="en-US" dirty="0" err="1" smtClean="0"/>
              <a:t>Thibodeau</a:t>
            </a:r>
            <a:r>
              <a:rPr lang="en-US" dirty="0" smtClean="0"/>
              <a:t>, Glick, Sternberg &amp; </a:t>
            </a:r>
            <a:r>
              <a:rPr lang="en-US" dirty="0" err="1" smtClean="0"/>
              <a:t>Flusberg</a:t>
            </a:r>
            <a:r>
              <a:rPr lang="en-US" dirty="0" smtClean="0"/>
              <a:t> shows that the answer is yes </a:t>
            </a:r>
          </a:p>
        </p:txBody>
      </p:sp>
      <p:pic>
        <p:nvPicPr>
          <p:cNvPr id="4" name="Picture 3" descr="thibodeau.jpg"/>
          <p:cNvPicPr>
            <a:picLocks noChangeAspect="1"/>
          </p:cNvPicPr>
          <p:nvPr/>
        </p:nvPicPr>
        <p:blipFill>
          <a:blip r:embed="rId2" cstate="print"/>
          <a:stretch>
            <a:fillRect/>
          </a:stretch>
        </p:blipFill>
        <p:spPr>
          <a:xfrm>
            <a:off x="7515085" y="378273"/>
            <a:ext cx="879230" cy="1055077"/>
          </a:xfrm>
          <a:prstGeom prst="rect">
            <a:avLst/>
          </a:prstGeom>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Distributed representations provide the substrate for learned semantic representations in the brain that develop gradually with experience and degrade gracefully with damage</a:t>
            </a:r>
          </a:p>
          <a:p>
            <a:r>
              <a:rPr lang="en-US" dirty="0" smtClean="0"/>
              <a:t>Succinctly stated probabilistic models can sometimes nicely approximate the structure learned, if the training data is consistent with them, but what is really learned is not likely to exactly match any such structure.  </a:t>
            </a:r>
          </a:p>
          <a:p>
            <a:r>
              <a:rPr lang="en-US" dirty="0" smtClean="0"/>
              <a:t>The structure should be seen as a useful approximation rather than a procrustean bed into which actual knowledge must be thought of as conforming.</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lank Presentation">
  <a:themeElements>
    <a:clrScheme name="Blank Presentatio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Presentatio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lank Presentation">
  <a:themeElements>
    <a:clrScheme name="Blank Presentatio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Presentatio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2676</TotalTime>
  <Words>1334</Words>
  <Application>Microsoft Office PowerPoint</Application>
  <PresentationFormat>On-screen Show (4:3)</PresentationFormat>
  <Paragraphs>291</Paragraphs>
  <Slides>51</Slides>
  <Notes>3</Notes>
  <HiddenSlides>0</HiddenSlides>
  <MMClips>0</MMClips>
  <ScaleCrop>false</ScaleCrop>
  <HeadingPairs>
    <vt:vector size="4" baseType="variant">
      <vt:variant>
        <vt:lpstr>Theme</vt:lpstr>
      </vt:variant>
      <vt:variant>
        <vt:i4>3</vt:i4>
      </vt:variant>
      <vt:variant>
        <vt:lpstr>Slide Titles</vt:lpstr>
      </vt:variant>
      <vt:variant>
        <vt:i4>51</vt:i4>
      </vt:variant>
    </vt:vector>
  </HeadingPairs>
  <TitlesOfParts>
    <vt:vector size="54" baseType="lpstr">
      <vt:lpstr>Office Theme</vt:lpstr>
      <vt:lpstr>Blank Presentation</vt:lpstr>
      <vt:lpstr>1_Blank Presentation</vt:lpstr>
      <vt:lpstr>Emergence of Semantic Structure from Experience  </vt:lpstr>
      <vt:lpstr>The Nature of Cognition:  One Perspective</vt:lpstr>
      <vt:lpstr>The Alternative</vt:lpstr>
      <vt:lpstr>Emergent vs. Stipulated Structure</vt:lpstr>
      <vt:lpstr>Where does structure come from?</vt:lpstr>
      <vt:lpstr>What is the nature of the constraints?</vt:lpstr>
      <vt:lpstr>Outline</vt:lpstr>
      <vt:lpstr>The Rumelhart Model</vt:lpstr>
      <vt:lpstr>DER’s Goals for the Model</vt:lpstr>
      <vt:lpstr>Slide 10</vt:lpstr>
      <vt:lpstr>Slide 11</vt:lpstr>
      <vt:lpstr>Slide 12</vt:lpstr>
      <vt:lpstr>Slide 13</vt:lpstr>
      <vt:lpstr>Slide 14</vt:lpstr>
      <vt:lpstr>Slide 15</vt:lpstr>
      <vt:lpstr>Slide 16</vt:lpstr>
      <vt:lpstr>Slide 17</vt:lpstr>
      <vt:lpstr>Slide 18</vt:lpstr>
      <vt:lpstr>Slide 19</vt:lpstr>
      <vt:lpstr>Questions About the Rumelhart Model</vt:lpstr>
      <vt:lpstr>Phenomena in Development</vt:lpstr>
      <vt:lpstr>Disintegration in Semantic Dementia</vt:lpstr>
      <vt:lpstr>Slide 23</vt:lpstr>
      <vt:lpstr>Architecture for the Organization of Semantic Memory</vt:lpstr>
      <vt:lpstr>Neural Networks and  Probabilistic Models</vt:lpstr>
      <vt:lpstr>The Hierarchical Naïve Bayes Classifier Model (with R. Grosse and J. Glick)</vt:lpstr>
      <vt:lpstr>Slide 27</vt:lpstr>
      <vt:lpstr>Accounting for the network’s feature attributions with mixtures of classes at different levels of granularity </vt:lpstr>
      <vt:lpstr>Should we replace the PDP model with the Naïve Bayes Classifier?</vt:lpstr>
      <vt:lpstr>An exploration of these ideas in the domain of mammals</vt:lpstr>
      <vt:lpstr>Slide 31</vt:lpstr>
      <vt:lpstr>Structure Extracted by a Structured Statistical Model</vt:lpstr>
      <vt:lpstr>Slide 33</vt:lpstr>
      <vt:lpstr>Slide 34</vt:lpstr>
      <vt:lpstr>Predictions</vt:lpstr>
      <vt:lpstr>Experiments</vt:lpstr>
      <vt:lpstr>Slide 37</vt:lpstr>
      <vt:lpstr>Slide 38</vt:lpstr>
      <vt:lpstr>Applying the Rumelhart model to the mammals dataset</vt:lpstr>
      <vt:lpstr>Simulation Results</vt:lpstr>
      <vt:lpstr>Slide 41</vt:lpstr>
      <vt:lpstr>Slide 42</vt:lpstr>
      <vt:lpstr>Slide 43</vt:lpstr>
      <vt:lpstr>Slide 44</vt:lpstr>
      <vt:lpstr>Slide 45</vt:lpstr>
      <vt:lpstr>Learning the Structure in the  Training Data</vt:lpstr>
      <vt:lpstr>Extracting Cross-Domain Structure</vt:lpstr>
      <vt:lpstr>Slide 48</vt:lpstr>
      <vt:lpstr>Slide 49</vt:lpstr>
      <vt:lpstr>A Newer Direction: Sharing Knowledge Across Domains</vt:lpstr>
      <vt:lpstr>Summary</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jlmcc</dc:creator>
  <cp:lastModifiedBy>jlmcc</cp:lastModifiedBy>
  <cp:revision>154</cp:revision>
  <dcterms:created xsi:type="dcterms:W3CDTF">2010-08-08T20:02:22Z</dcterms:created>
  <dcterms:modified xsi:type="dcterms:W3CDTF">2010-10-31T21:52:34Z</dcterms:modified>
</cp:coreProperties>
</file>