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tags/tag56.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tags/tag39.xml" ContentType="application/vnd.openxmlformats-officedocument.presentationml.tags+xml"/>
  <Override PartName="/ppt/tags/tag5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notesSlides/notesSlide22.xml" ContentType="application/vnd.openxmlformats-officedocument.presentationml.notesSlide+xml"/>
  <Override PartName="/ppt/tags/tag5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tags/tag44.xml" ContentType="application/vnd.openxmlformats-officedocument.presentationml.tags+xml"/>
  <Override PartName="/ppt/tags/tag53.xml" ContentType="application/vnd.openxmlformats-officedocument.presentationml.tags+xml"/>
  <Default Extension="tiff" ContentType="image/tiff"/>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wmf" ContentType="image/x-wmf"/>
  <Override PartName="/ppt/tags/tag58.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tags/tag54.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slides/slide28.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350" r:id="rId2"/>
    <p:sldId id="374" r:id="rId3"/>
    <p:sldId id="375" r:id="rId4"/>
    <p:sldId id="385" r:id="rId5"/>
    <p:sldId id="383" r:id="rId6"/>
    <p:sldId id="376" r:id="rId7"/>
    <p:sldId id="386" r:id="rId8"/>
    <p:sldId id="378" r:id="rId9"/>
    <p:sldId id="401" r:id="rId10"/>
    <p:sldId id="400" r:id="rId11"/>
    <p:sldId id="402" r:id="rId12"/>
    <p:sldId id="380" r:id="rId13"/>
    <p:sldId id="387" r:id="rId14"/>
    <p:sldId id="388" r:id="rId15"/>
    <p:sldId id="379" r:id="rId16"/>
    <p:sldId id="389" r:id="rId17"/>
    <p:sldId id="390" r:id="rId18"/>
    <p:sldId id="391" r:id="rId19"/>
    <p:sldId id="377" r:id="rId20"/>
    <p:sldId id="395" r:id="rId21"/>
    <p:sldId id="396" r:id="rId22"/>
    <p:sldId id="393" r:id="rId23"/>
    <p:sldId id="397" r:id="rId24"/>
    <p:sldId id="411" r:id="rId25"/>
    <p:sldId id="405" r:id="rId26"/>
    <p:sldId id="406" r:id="rId27"/>
    <p:sldId id="409" r:id="rId28"/>
    <p:sldId id="399" r:id="rId29"/>
    <p:sldId id="373" r:id="rId30"/>
  </p:sldIdLst>
  <p:sldSz cx="9144000" cy="6858000" type="screen4x3"/>
  <p:notesSz cx="6985000" cy="9282113"/>
  <p:custDataLst>
    <p:tags r:id="rId33"/>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9999"/>
    <a:srgbClr val="D60093"/>
    <a:srgbClr val="3366FF"/>
    <a:srgbClr val="CC0000"/>
    <a:srgbClr val="FF7C80"/>
    <a:srgbClr val="008000"/>
    <a:srgbClr val="FF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ferSingleView="1">
    <p:restoredLeft sz="15657" autoAdjust="0"/>
    <p:restoredTop sz="74679" autoAdjust="0"/>
  </p:normalViewPr>
  <p:slideViewPr>
    <p:cSldViewPr snapToGrid="0">
      <p:cViewPr varScale="1">
        <p:scale>
          <a:sx n="152" d="100"/>
          <a:sy n="152" d="100"/>
        </p:scale>
        <p:origin x="-28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lvl1pPr defTabSz="930275">
              <a:defRPr sz="1200">
                <a:cs typeface="+mn-cs"/>
              </a:defRPr>
            </a:lvl1pPr>
          </a:lstStyle>
          <a:p>
            <a:pPr>
              <a:defRPr/>
            </a:pPr>
            <a:endParaRPr lang="en-US"/>
          </a:p>
        </p:txBody>
      </p:sp>
      <p:sp>
        <p:nvSpPr>
          <p:cNvPr id="5123"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lvl1pPr algn="r" defTabSz="930275">
              <a:defRPr sz="1200">
                <a:cs typeface="+mn-cs"/>
              </a:defRPr>
            </a:lvl1pPr>
          </a:lstStyle>
          <a:p>
            <a:pPr>
              <a:defRPr/>
            </a:pPr>
            <a:endParaRPr lang="en-US"/>
          </a:p>
        </p:txBody>
      </p:sp>
      <p:sp>
        <p:nvSpPr>
          <p:cNvPr id="5124" name="Rectangle 4"/>
          <p:cNvSpPr>
            <a:spLocks noGrp="1" noChangeArrowheads="1"/>
          </p:cNvSpPr>
          <p:nvPr>
            <p:ph type="ftr" sz="quarter" idx="2"/>
          </p:nvPr>
        </p:nvSpPr>
        <p:spPr bwMode="auto">
          <a:xfrm>
            <a:off x="0" y="8818563"/>
            <a:ext cx="3027363" cy="463550"/>
          </a:xfrm>
          <a:prstGeom prst="rect">
            <a:avLst/>
          </a:prstGeom>
          <a:noFill/>
          <a:ln w="9525">
            <a:noFill/>
            <a:miter lim="800000"/>
            <a:headEnd/>
            <a:tailEnd/>
          </a:ln>
          <a:effectLst/>
        </p:spPr>
        <p:txBody>
          <a:bodyPr vert="horz" wrap="square" lIns="92949" tIns="46474" rIns="92949" bIns="46474" numCol="1" anchor="b" anchorCtr="0" compatLnSpc="1">
            <a:prstTxWarp prst="textNoShape">
              <a:avLst/>
            </a:prstTxWarp>
          </a:bodyPr>
          <a:lstStyle>
            <a:lvl1pPr defTabSz="930275">
              <a:defRPr sz="1200">
                <a:cs typeface="+mn-cs"/>
              </a:defRPr>
            </a:lvl1pPr>
          </a:lstStyle>
          <a:p>
            <a:pPr>
              <a:defRPr/>
            </a:pPr>
            <a:endParaRPr lang="en-US"/>
          </a:p>
        </p:txBody>
      </p:sp>
      <p:sp>
        <p:nvSpPr>
          <p:cNvPr id="5125" name="Rectangle 5"/>
          <p:cNvSpPr>
            <a:spLocks noGrp="1" noChangeArrowheads="1"/>
          </p:cNvSpPr>
          <p:nvPr>
            <p:ph type="sldNum" sz="quarter" idx="3"/>
          </p:nvPr>
        </p:nvSpPr>
        <p:spPr bwMode="auto">
          <a:xfrm>
            <a:off x="3957638" y="8818563"/>
            <a:ext cx="3027362" cy="463550"/>
          </a:xfrm>
          <a:prstGeom prst="rect">
            <a:avLst/>
          </a:prstGeom>
          <a:noFill/>
          <a:ln w="9525">
            <a:noFill/>
            <a:miter lim="800000"/>
            <a:headEnd/>
            <a:tailEnd/>
          </a:ln>
          <a:effectLst/>
        </p:spPr>
        <p:txBody>
          <a:bodyPr vert="horz" wrap="square" lIns="92949" tIns="46474" rIns="92949" bIns="46474" numCol="1" anchor="b" anchorCtr="0" compatLnSpc="1">
            <a:prstTxWarp prst="textNoShape">
              <a:avLst/>
            </a:prstTxWarp>
          </a:bodyPr>
          <a:lstStyle>
            <a:lvl1pPr algn="r" defTabSz="930275">
              <a:defRPr sz="1200">
                <a:cs typeface="+mn-cs"/>
              </a:defRPr>
            </a:lvl1pPr>
          </a:lstStyle>
          <a:p>
            <a:pPr>
              <a:defRPr/>
            </a:pPr>
            <a:fld id="{29BAB906-3A4F-41B5-A122-54D621BFBCB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299011" name="Rectangle 3"/>
          <p:cNvSpPr>
            <a:spLocks noGrp="1" noChangeArrowheads="1"/>
          </p:cNvSpPr>
          <p:nvPr>
            <p:ph type="dt" idx="1"/>
          </p:nvPr>
        </p:nvSpPr>
        <p:spPr bwMode="auto">
          <a:xfrm>
            <a:off x="3956050" y="0"/>
            <a:ext cx="3027363"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73163" y="696913"/>
            <a:ext cx="4638675" cy="3479800"/>
          </a:xfrm>
          <a:prstGeom prst="rect">
            <a:avLst/>
          </a:prstGeom>
          <a:noFill/>
          <a:ln w="9525">
            <a:solidFill>
              <a:srgbClr val="000000"/>
            </a:solidFill>
            <a:miter lim="800000"/>
            <a:headEnd/>
            <a:tailEnd/>
          </a:ln>
        </p:spPr>
      </p:sp>
      <p:sp>
        <p:nvSpPr>
          <p:cNvPr id="299013" name="Rectangle 5"/>
          <p:cNvSpPr>
            <a:spLocks noGrp="1" noChangeArrowheads="1"/>
          </p:cNvSpPr>
          <p:nvPr>
            <p:ph type="body" sz="quarter" idx="3"/>
          </p:nvPr>
        </p:nvSpPr>
        <p:spPr bwMode="auto">
          <a:xfrm>
            <a:off x="698500" y="4408488"/>
            <a:ext cx="5588000" cy="41767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99014" name="Rectangle 6"/>
          <p:cNvSpPr>
            <a:spLocks noGrp="1" noChangeArrowheads="1"/>
          </p:cNvSpPr>
          <p:nvPr>
            <p:ph type="ftr" sz="quarter" idx="4"/>
          </p:nvPr>
        </p:nvSpPr>
        <p:spPr bwMode="auto">
          <a:xfrm>
            <a:off x="0" y="8816975"/>
            <a:ext cx="3027363"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299015" name="Rectangle 7"/>
          <p:cNvSpPr>
            <a:spLocks noGrp="1" noChangeArrowheads="1"/>
          </p:cNvSpPr>
          <p:nvPr>
            <p:ph type="sldNum" sz="quarter" idx="5"/>
          </p:nvPr>
        </p:nvSpPr>
        <p:spPr bwMode="auto">
          <a:xfrm>
            <a:off x="3956050" y="8816975"/>
            <a:ext cx="3027363"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1E06D30-27ED-468E-95F0-887A0C7A9FC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commons.wikimedia.org/wiki/Special:BookSources/978145882189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psc.edu/copyright.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ercor.oxfordjournals.org/search?author1=Keiji+Tanaka&amp;sortspec=date&amp;submit=Submi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nature.com/nature/journal/v435/n7045/full/nature03687.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frontiersin.org/Community/WhosWhoDetails.aspx?UID=74&amp;d=1&amp;sname=HenryMarkram&amp;name=Science"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www.frontiersin.org/Community/WhosWhoDetails.aspx?UID=6420&amp;d=1&amp;sname=Per_JesperSj%C3%B6str%C3%B6m&amp;name=Science" TargetMode="External"/><Relationship Id="rId4" Type="http://schemas.openxmlformats.org/officeDocument/2006/relationships/hyperlink" Target="http://www.frontiersin.org/Community/WhosWhoDetails.aspx?UID=2298&amp;d=1&amp;sname=WulframGerstner&amp;name=Science"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809CA5CA-5F15-494D-9439-AE6EC8A7A149}" type="slidenum">
              <a:rPr lang="en-US" smtClean="0"/>
              <a:pPr/>
              <a:t>1</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r>
              <a:rPr lang="en-US" smtClean="0"/>
              <a:t>top: http://uncyclopedia.wikia.com/wiki/File:Phrenology.png</a:t>
            </a:r>
          </a:p>
          <a:p>
            <a:r>
              <a:rPr lang="en-US" smtClean="0"/>
              <a:t>botom: newsinfo.iu.edu</a:t>
            </a:r>
          </a:p>
        </p:txBody>
      </p:sp>
      <p:sp>
        <p:nvSpPr>
          <p:cNvPr id="31748" name="Slide Number Placeholder 3"/>
          <p:cNvSpPr>
            <a:spLocks noGrp="1"/>
          </p:cNvSpPr>
          <p:nvPr>
            <p:ph type="sldNum" sz="quarter" idx="5"/>
          </p:nvPr>
        </p:nvSpPr>
        <p:spPr>
          <a:noFill/>
        </p:spPr>
        <p:txBody>
          <a:bodyPr/>
          <a:lstStyle/>
          <a:p>
            <a:fld id="{E25FB7F0-F9F5-4A0B-8711-458B0EF26CED}"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r>
              <a:rPr lang="en-US" dirty="0" smtClean="0"/>
              <a:t>Neuron: K&amp;W, Fig 3-4, p 74</a:t>
            </a:r>
          </a:p>
          <a:p>
            <a:endParaRPr lang="en-US" dirty="0" smtClean="0"/>
          </a:p>
          <a:p>
            <a:r>
              <a:rPr lang="en-US" dirty="0" smtClean="0"/>
              <a:t>K&amp;W = Kolb B and </a:t>
            </a:r>
            <a:r>
              <a:rPr lang="en-US" dirty="0" err="1" smtClean="0"/>
              <a:t>Whishaw</a:t>
            </a:r>
            <a:r>
              <a:rPr lang="en-US" dirty="0" smtClean="0"/>
              <a:t> IQ</a:t>
            </a:r>
            <a:r>
              <a:rPr lang="en-US" baseline="0" dirty="0" smtClean="0"/>
              <a:t> An Introduction to Brain and Behavior 3</a:t>
            </a:r>
            <a:r>
              <a:rPr lang="en-US" baseline="30000" dirty="0" smtClean="0"/>
              <a:t>rd</a:t>
            </a:r>
            <a:r>
              <a:rPr lang="en-US" baseline="0" dirty="0" smtClean="0"/>
              <a:t> ed. 2011 Worth, New York</a:t>
            </a:r>
            <a:endParaRPr lang="en-US" dirty="0" smtClean="0"/>
          </a:p>
        </p:txBody>
      </p:sp>
      <p:sp>
        <p:nvSpPr>
          <p:cNvPr id="32772" name="Slide Number Placeholder 3"/>
          <p:cNvSpPr>
            <a:spLocks noGrp="1"/>
          </p:cNvSpPr>
          <p:nvPr>
            <p:ph type="sldNum" sz="quarter" idx="5"/>
          </p:nvPr>
        </p:nvSpPr>
        <p:spPr>
          <a:noFill/>
        </p:spPr>
        <p:txBody>
          <a:bodyPr/>
          <a:lstStyle/>
          <a:p>
            <a:fld id="{FE058FD1-3AD7-4C31-B3DA-393DEFEC9A85}"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r>
              <a:rPr lang="en-US" dirty="0" smtClean="0"/>
              <a:t>lower</a:t>
            </a:r>
            <a:r>
              <a:rPr lang="en-US" baseline="0" dirty="0" smtClean="0"/>
              <a:t> left figure:</a:t>
            </a:r>
            <a:endParaRPr lang="en-US" dirty="0" smtClean="0"/>
          </a:p>
          <a:p>
            <a:r>
              <a:rPr lang="en-US" dirty="0" smtClean="0"/>
              <a:t>AUTHOR=</a:t>
            </a:r>
            <a:r>
              <a:rPr lang="en-US" dirty="0" err="1" smtClean="0"/>
              <a:t>Potjans</a:t>
            </a:r>
            <a:r>
              <a:rPr lang="en-US" dirty="0" smtClean="0"/>
              <a:t> </a:t>
            </a:r>
            <a:r>
              <a:rPr lang="en-US" dirty="0" err="1" smtClean="0"/>
              <a:t>Wiebke</a:t>
            </a:r>
            <a:r>
              <a:rPr lang="en-US" dirty="0" smtClean="0"/>
              <a:t>, Morrison Abigail, </a:t>
            </a:r>
            <a:r>
              <a:rPr lang="en-US" dirty="0" err="1" smtClean="0"/>
              <a:t>Diesmann</a:t>
            </a:r>
            <a:r>
              <a:rPr lang="en-US" dirty="0" smtClean="0"/>
              <a:t> Markus     </a:t>
            </a:r>
          </a:p>
          <a:p>
            <a:r>
              <a:rPr lang="en-US" dirty="0" smtClean="0"/>
              <a:t>TITLE=Enabling functional neural circuit simulations with distributed computing of </a:t>
            </a:r>
            <a:r>
              <a:rPr lang="en-US" dirty="0" err="1" smtClean="0"/>
              <a:t>neuromodulated</a:t>
            </a:r>
            <a:r>
              <a:rPr lang="en-US" dirty="0" smtClean="0"/>
              <a:t> plasticity      </a:t>
            </a:r>
          </a:p>
          <a:p>
            <a:r>
              <a:rPr lang="en-US" dirty="0" smtClean="0"/>
              <a:t>JOURNAL=Frontiers in Computational Neuroscience      </a:t>
            </a:r>
          </a:p>
          <a:p>
            <a:r>
              <a:rPr lang="en-US" dirty="0" smtClean="0"/>
              <a:t>VOLUME=4      </a:t>
            </a:r>
          </a:p>
          <a:p>
            <a:r>
              <a:rPr lang="en-US" dirty="0" smtClean="0"/>
              <a:t>YEAR=2010      </a:t>
            </a:r>
          </a:p>
          <a:p>
            <a:r>
              <a:rPr lang="en-US" dirty="0" smtClean="0"/>
              <a:t>NUMBER=00141   </a:t>
            </a:r>
          </a:p>
          <a:p>
            <a:r>
              <a:rPr lang="en-US" dirty="0" smtClean="0"/>
              <a:t>URL=http://www.frontiersin.org/Journal/Abstract.aspx?s=237&amp;name=computational_neuroscience&amp;ART_DOI=10.3389/fncom.2010.00141     </a:t>
            </a:r>
          </a:p>
          <a:p>
            <a:r>
              <a:rPr lang="en-US" dirty="0" smtClean="0"/>
              <a:t>DOI=10.3389/fncom.2010.00141 </a:t>
            </a:r>
          </a:p>
          <a:p>
            <a:endParaRPr lang="en-US" dirty="0" smtClean="0"/>
          </a:p>
          <a:p>
            <a:r>
              <a:rPr lang="en-US" dirty="0" smtClean="0"/>
              <a:t>Main figure is K&amp;W, Fig 5-2 p 137</a:t>
            </a:r>
          </a:p>
        </p:txBody>
      </p:sp>
      <p:sp>
        <p:nvSpPr>
          <p:cNvPr id="33796" name="Slide Number Placeholder 3"/>
          <p:cNvSpPr>
            <a:spLocks noGrp="1"/>
          </p:cNvSpPr>
          <p:nvPr>
            <p:ph type="sldNum" sz="quarter" idx="5"/>
          </p:nvPr>
        </p:nvSpPr>
        <p:spPr>
          <a:noFill/>
        </p:spPr>
        <p:txBody>
          <a:bodyPr/>
          <a:lstStyle/>
          <a:p>
            <a:fld id="{AF886C2C-6168-4C1F-ADB9-2D4294EAA61A}"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r>
              <a:rPr lang="en-US" smtClean="0"/>
              <a:t>Top L: K&amp;W Fig 4-22 p 125; </a:t>
            </a:r>
          </a:p>
          <a:p>
            <a:r>
              <a:rPr lang="en-US" smtClean="0"/>
              <a:t>Top R: K&amp;W, Fig 4-25 p 127</a:t>
            </a:r>
          </a:p>
          <a:p>
            <a:r>
              <a:rPr lang="en-US" smtClean="0"/>
              <a:t>Bottom: K&amp;W, Fig 4-17, p 117</a:t>
            </a:r>
          </a:p>
        </p:txBody>
      </p:sp>
      <p:sp>
        <p:nvSpPr>
          <p:cNvPr id="34820" name="Slide Number Placeholder 3"/>
          <p:cNvSpPr>
            <a:spLocks noGrp="1"/>
          </p:cNvSpPr>
          <p:nvPr>
            <p:ph type="sldNum" sz="quarter" idx="5"/>
          </p:nvPr>
        </p:nvSpPr>
        <p:spPr>
          <a:noFill/>
        </p:spPr>
        <p:txBody>
          <a:bodyPr/>
          <a:lstStyle/>
          <a:p>
            <a:fld id="{32A2DD96-751F-482B-966E-6565218588D8}"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en-US" dirty="0" smtClean="0"/>
              <a:t>Wikimedia</a:t>
            </a:r>
            <a:r>
              <a:rPr lang="en-US" baseline="0" dirty="0" smtClean="0"/>
              <a:t> Commons, public domain (picture)</a:t>
            </a:r>
          </a:p>
          <a:p>
            <a:endParaRPr lang="en-US" baseline="0" dirty="0" smtClean="0"/>
          </a:p>
          <a:p>
            <a:r>
              <a:rPr lang="en-US" baseline="0" dirty="0" err="1" smtClean="0"/>
              <a:t>Wkimedia</a:t>
            </a:r>
            <a:r>
              <a:rPr lang="en-US" baseline="0" dirty="0" smtClean="0"/>
              <a:t> Commons, drawing:</a:t>
            </a:r>
          </a:p>
          <a:p>
            <a:endParaRPr lang="en-US" baseline="0" dirty="0" smtClean="0"/>
          </a:p>
          <a:p>
            <a:r>
              <a:rPr lang="en-US" dirty="0" smtClean="0"/>
              <a:t>2009-11-20 for image, 1899 for original artwork </a:t>
            </a:r>
            <a:r>
              <a:rPr lang="en-US" b="1" dirty="0" smtClean="0"/>
              <a:t>Source</a:t>
            </a:r>
            <a:r>
              <a:rPr lang="en-US" dirty="0" smtClean="0"/>
              <a:t> "Comparative study of the sensory areas of the human cortex" by Santiago Ramon y </a:t>
            </a:r>
            <a:r>
              <a:rPr lang="en-US" dirty="0" err="1" smtClean="0"/>
              <a:t>Cajal</a:t>
            </a:r>
            <a:r>
              <a:rPr lang="en-US" dirty="0" smtClean="0"/>
              <a:t>, published 1899, </a:t>
            </a:r>
            <a:r>
              <a:rPr lang="en-US" dirty="0" smtClean="0">
                <a:hlinkClick r:id="rId3"/>
              </a:rPr>
              <a:t>ISBN 9781458821898</a:t>
            </a:r>
            <a:r>
              <a:rPr lang="en-US" dirty="0" smtClean="0"/>
              <a:t> </a:t>
            </a:r>
            <a:r>
              <a:rPr lang="en-US" b="1" dirty="0" smtClean="0"/>
              <a:t>Author</a:t>
            </a:r>
            <a:r>
              <a:rPr lang="en-US" dirty="0" smtClean="0"/>
              <a:t> User:Looie496 created file, Santiago Ramon y </a:t>
            </a:r>
            <a:r>
              <a:rPr lang="en-US" dirty="0" err="1" smtClean="0"/>
              <a:t>Cajal</a:t>
            </a:r>
            <a:r>
              <a:rPr lang="en-US" dirty="0" smtClean="0"/>
              <a:t> created artwork</a:t>
            </a:r>
          </a:p>
        </p:txBody>
      </p:sp>
      <p:sp>
        <p:nvSpPr>
          <p:cNvPr id="35844" name="Slide Number Placeholder 3"/>
          <p:cNvSpPr>
            <a:spLocks noGrp="1"/>
          </p:cNvSpPr>
          <p:nvPr>
            <p:ph type="sldNum" sz="quarter" idx="5"/>
          </p:nvPr>
        </p:nvSpPr>
        <p:spPr>
          <a:noFill/>
        </p:spPr>
        <p:txBody>
          <a:bodyPr/>
          <a:lstStyle/>
          <a:p>
            <a:fld id="{D7A6DE4D-76A6-4DFA-90D6-53FC5719E1E8}"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Top</a:t>
            </a:r>
            <a:r>
              <a:rPr lang="en-US" baseline="0" dirty="0" smtClean="0"/>
              <a:t> left: From http://www.cs.brown.edu/~tld/projects/cortex/</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Lower right:</a:t>
            </a:r>
            <a:r>
              <a:rPr lang="en-US" baseline="0" dirty="0" smtClean="0"/>
              <a:t> </a:t>
            </a:r>
            <a:r>
              <a:rPr lang="en-US" sz="1200" kern="1200" baseline="0" dirty="0" smtClean="0">
                <a:solidFill>
                  <a:schemeClr val="tx1"/>
                </a:solidFill>
                <a:latin typeface="Times New Roman" pitchFamily="18" charset="0"/>
                <a:ea typeface="+mn-ea"/>
                <a:cs typeface="+mn-cs"/>
              </a:rPr>
              <a:t>Peters A, </a:t>
            </a:r>
            <a:r>
              <a:rPr lang="en-US" sz="1200" kern="1200" baseline="0" dirty="0" err="1" smtClean="0">
                <a:solidFill>
                  <a:schemeClr val="tx1"/>
                </a:solidFill>
                <a:latin typeface="Times New Roman" pitchFamily="18" charset="0"/>
                <a:ea typeface="+mn-ea"/>
                <a:cs typeface="+mn-cs"/>
              </a:rPr>
              <a:t>Sethares</a:t>
            </a:r>
            <a:r>
              <a:rPr lang="en-US" sz="1200" kern="1200" baseline="0" dirty="0" smtClean="0">
                <a:solidFill>
                  <a:schemeClr val="tx1"/>
                </a:solidFill>
                <a:latin typeface="Times New Roman" pitchFamily="18" charset="0"/>
                <a:ea typeface="+mn-ea"/>
                <a:cs typeface="+mn-cs"/>
              </a:rPr>
              <a:t> C. Organization of pyramidal neurons in area 17 of monkey visual cortex. J Comp </a:t>
            </a:r>
            <a:r>
              <a:rPr lang="en-US" sz="1200" kern="1200" baseline="0" dirty="0" err="1" smtClean="0">
                <a:solidFill>
                  <a:schemeClr val="tx1"/>
                </a:solidFill>
                <a:latin typeface="Times New Roman" pitchFamily="18" charset="0"/>
                <a:ea typeface="+mn-ea"/>
                <a:cs typeface="+mn-cs"/>
              </a:rPr>
              <a:t>Neurol</a:t>
            </a:r>
            <a:r>
              <a:rPr lang="en-US" sz="1200" kern="1200" baseline="0" dirty="0" smtClean="0">
                <a:solidFill>
                  <a:schemeClr val="tx1"/>
                </a:solidFill>
                <a:latin typeface="Times New Roman" pitchFamily="18" charset="0"/>
                <a:ea typeface="+mn-ea"/>
                <a:cs typeface="+mn-cs"/>
              </a:rPr>
              <a:t> 1991; 306: 1–23.  As reprinted in V. B. </a:t>
            </a:r>
            <a:r>
              <a:rPr lang="en-US" sz="1200" kern="1200" baseline="0" dirty="0" err="1" smtClean="0">
                <a:solidFill>
                  <a:schemeClr val="tx1"/>
                </a:solidFill>
                <a:latin typeface="Times New Roman" pitchFamily="18" charset="0"/>
                <a:ea typeface="+mn-ea"/>
                <a:cs typeface="+mn-cs"/>
              </a:rPr>
              <a:t>Mountcastle</a:t>
            </a:r>
            <a:r>
              <a:rPr lang="en-US" sz="1200" kern="1200" baseline="0" dirty="0" smtClean="0">
                <a:solidFill>
                  <a:schemeClr val="tx1"/>
                </a:solidFill>
                <a:latin typeface="Times New Roman" pitchFamily="18" charset="0"/>
                <a:ea typeface="+mn-ea"/>
                <a:cs typeface="+mn-cs"/>
              </a:rPr>
              <a:t> (1997).  The columnar organization of the neocortex.</a:t>
            </a:r>
            <a:endParaRPr lang="en-US" dirty="0" smtClean="0"/>
          </a:p>
          <a:p>
            <a:endParaRPr lang="en-US" dirty="0" smtClean="0"/>
          </a:p>
          <a:p>
            <a:r>
              <a:rPr lang="en-US" dirty="0" smtClean="0"/>
              <a:t>Lower left: </a:t>
            </a:r>
            <a:r>
              <a:rPr lang="en-US" dirty="0" smtClean="0"/>
              <a:t>Reprinted as Fig 11 in PDP:V.II:20: </a:t>
            </a:r>
            <a:r>
              <a:rPr lang="en-US" dirty="0" err="1" smtClean="0"/>
              <a:t>Orig</a:t>
            </a:r>
            <a:r>
              <a:rPr lang="en-US" dirty="0" smtClean="0"/>
              <a:t> from The connections of the middle temporal visual area and their relation to a cortical hierarchy in the Macaque Monkey.  By J. H. R. </a:t>
            </a:r>
            <a:r>
              <a:rPr lang="en-US" dirty="0" err="1" smtClean="0"/>
              <a:t>Maunsell</a:t>
            </a:r>
            <a:r>
              <a:rPr lang="en-US" dirty="0" smtClean="0"/>
              <a:t> and D. C. Van Essen, 1983, Journal of Neuroscience, 3, p. 2579. © </a:t>
            </a:r>
            <a:r>
              <a:rPr lang="en-US" dirty="0" err="1" smtClean="0"/>
              <a:t>SfN</a:t>
            </a:r>
            <a:endParaRPr lang="en-US" dirty="0" smtClean="0"/>
          </a:p>
          <a:p>
            <a:endParaRPr lang="en-US" dirty="0" smtClean="0"/>
          </a:p>
        </p:txBody>
      </p:sp>
      <p:sp>
        <p:nvSpPr>
          <p:cNvPr id="36868" name="Slide Number Placeholder 3"/>
          <p:cNvSpPr>
            <a:spLocks noGrp="1"/>
          </p:cNvSpPr>
          <p:nvPr>
            <p:ph type="sldNum" sz="quarter" idx="5"/>
          </p:nvPr>
        </p:nvSpPr>
        <p:spPr>
          <a:noFill/>
        </p:spPr>
        <p:txBody>
          <a:bodyPr/>
          <a:lstStyle/>
          <a:p>
            <a:fld id="{0E8267E2-A975-49E8-8FC7-06637BCBD5A3}"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r>
              <a:rPr lang="en-US" dirty="0" smtClean="0"/>
              <a:t>http://jp.physoc.org/content/587/12/2817/F3.expansion.html</a:t>
            </a:r>
          </a:p>
          <a:p>
            <a:endParaRPr lang="en-US" dirty="0" smtClean="0"/>
          </a:p>
          <a:p>
            <a:r>
              <a:rPr lang="en-US" dirty="0" smtClean="0"/>
              <a:t>‘Recounting the impact of Hubel &amp; </a:t>
            </a:r>
            <a:r>
              <a:rPr lang="en-US" dirty="0" err="1" smtClean="0"/>
              <a:t>Weisel</a:t>
            </a:r>
            <a:r>
              <a:rPr lang="en-US" dirty="0" smtClean="0"/>
              <a:t>’ – Fig 3. A.</a:t>
            </a:r>
          </a:p>
          <a:p>
            <a:endParaRPr lang="en-US" dirty="0" smtClean="0"/>
          </a:p>
          <a:p>
            <a:r>
              <a:rPr lang="en-US" dirty="0" smtClean="0"/>
              <a:t>===</a:t>
            </a:r>
          </a:p>
          <a:p>
            <a:endParaRPr lang="en-US" dirty="0" smtClean="0"/>
          </a:p>
          <a:p>
            <a:r>
              <a:rPr lang="en-US" dirty="0" smtClean="0"/>
              <a:t>Picture:</a:t>
            </a:r>
            <a:r>
              <a:rPr lang="en-US" baseline="0" dirty="0" smtClean="0"/>
              <a:t> </a:t>
            </a:r>
          </a:p>
          <a:p>
            <a:endParaRPr lang="en-US" baseline="0" dirty="0" smtClean="0"/>
          </a:p>
          <a:p>
            <a:r>
              <a:rPr lang="en-US" dirty="0" smtClean="0"/>
              <a:t>http://www.google.com/imgres?hl=en&amp;client=firefox-a&amp;hs=iH6&amp;sa=X&amp;rls=org.mozilla:en-US:official&amp;biw=1081&amp;bih=1470&amp;tbm=isch&amp;prmd=imvns&amp;tbnid=3S798ZNps-sBXM:&amp;imgrefurl=http://www.ksu.ru/f1/neuro/AutoPlay/Docs/02_03.htm&amp;docid=b5ccGxIDdxoXlM&amp;imgurl=http://www.ksu.ru/f1/neuro/AutoPlay/Docs/hubel_wiesel.jpg&amp;w=629&amp;h=425&amp;ei=WT8tUP2pForyyAHfpYCYBg&amp;zoom=1&amp;iact=hc&amp;vpx=139&amp;vpy=553&amp;dur=4703&amp;hovh=184&amp;hovw=273&amp;tx=66&amp;ty=202&amp;sig=102982519056803285637&amp;page=1&amp;tbnh=166&amp;tbnw=231&amp;start=0&amp;ndsp=42&amp;ved=1t:429,r:8,s:0,i:116</a:t>
            </a:r>
          </a:p>
        </p:txBody>
      </p:sp>
      <p:sp>
        <p:nvSpPr>
          <p:cNvPr id="37892" name="Slide Number Placeholder 3"/>
          <p:cNvSpPr>
            <a:spLocks noGrp="1"/>
          </p:cNvSpPr>
          <p:nvPr>
            <p:ph type="sldNum" sz="quarter" idx="5"/>
          </p:nvPr>
        </p:nvSpPr>
        <p:spPr>
          <a:noFill/>
        </p:spPr>
        <p:txBody>
          <a:bodyPr/>
          <a:lstStyle/>
          <a:p>
            <a:fld id="{2A4BDE33-0249-4DC5-B527-2DD230AA2BF6}"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 3. p 380 from </a:t>
            </a:r>
          </a:p>
          <a:p>
            <a:endParaRPr lang="en-US" dirty="0" smtClean="0"/>
          </a:p>
          <a:p>
            <a:r>
              <a:rPr lang="en-US" dirty="0" smtClean="0"/>
              <a:t>McClelland, J. L. &amp; Rumelhart, D. E. (1981). An interactive activation model of context effects in letter perception: Part 1. An account of Basic Findings. </a:t>
            </a:r>
            <a:r>
              <a:rPr lang="en-US" i="1" dirty="0" smtClean="0"/>
              <a:t>Psychological Review, 88,</a:t>
            </a:r>
            <a:r>
              <a:rPr lang="en-US" dirty="0" smtClean="0"/>
              <a:t> 375-407.</a:t>
            </a:r>
          </a:p>
          <a:p>
            <a:endParaRPr lang="en-US" dirty="0" smtClean="0"/>
          </a:p>
          <a:p>
            <a:r>
              <a:rPr lang="en-US" dirty="0" smtClean="0"/>
              <a:t>Picture of Rumelhart from</a:t>
            </a:r>
            <a:r>
              <a:rPr lang="en-US" baseline="0" dirty="0" smtClean="0"/>
              <a:t> my files.</a:t>
            </a:r>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Fig 8 p. 20 from</a:t>
            </a:r>
          </a:p>
          <a:p>
            <a:endParaRPr lang="en-US" dirty="0" smtClean="0"/>
          </a:p>
          <a:p>
            <a:r>
              <a:rPr lang="en-US" dirty="0" smtClean="0"/>
              <a:t>McClelland, J. L., Rumelhart, D. E., &amp; Hinton, G. E. The Appeal of Parallel Distributed Processing.  Chapter</a:t>
            </a:r>
            <a:r>
              <a:rPr lang="en-US" baseline="0" dirty="0" smtClean="0"/>
              <a:t> 1 of</a:t>
            </a:r>
            <a:r>
              <a:rPr lang="en-US" dirty="0" smtClean="0"/>
              <a:t> Rumelhart, D. E., McClelland, J. L., &amp; the PDP research group. (1986). </a:t>
            </a:r>
            <a:r>
              <a:rPr lang="en-US" i="1" dirty="0" smtClean="0"/>
              <a:t>Parallel distributed processing: Explorations in the microstructure of cognition. Volume I.</a:t>
            </a:r>
            <a:r>
              <a:rPr lang="en-US" dirty="0" smtClean="0"/>
              <a:t> Cambridge, MA: MIT Press. </a:t>
            </a:r>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dirty="0" smtClean="0"/>
              <a:t>Fig 2 d, e, f; fig 2 a; Fig 3 d p 1908 From Lee &amp; Nguyen, doi: 10.1073/pnas.98.4.1907 </a:t>
            </a:r>
            <a:r>
              <a:rPr lang="pt-BR" i="1" dirty="0" smtClean="0"/>
              <a:t>PNAS February 13, 2001 vol. 98 no. 4 1907-1911 </a:t>
            </a:r>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r>
              <a:rPr lang="en-US" smtClean="0"/>
              <a:t>Clockwise from top right:</a:t>
            </a:r>
          </a:p>
          <a:p>
            <a:endParaRPr lang="en-US" smtClean="0"/>
          </a:p>
          <a:p>
            <a:r>
              <a:rPr lang="en-US" smtClean="0"/>
              <a:t>From D. H. Hubel and T. N.Wiesel, The Journal of Physiology (1959) 148:</a:t>
            </a:r>
          </a:p>
          <a:p>
            <a:r>
              <a:rPr lang="en-US" smtClean="0"/>
              <a:t>"Receptive ﬁelds of single neurones in the cat’s striate cortex“</a:t>
            </a:r>
          </a:p>
          <a:p>
            <a:endParaRPr lang="en-US" smtClean="0"/>
          </a:p>
          <a:p>
            <a:r>
              <a:rPr lang="en-US" smtClean="0"/>
              <a:t>http://www2.it.lut.fi/project/gabor/</a:t>
            </a:r>
          </a:p>
          <a:p>
            <a:endParaRPr lang="en-US" smtClean="0"/>
          </a:p>
          <a:p>
            <a:r>
              <a:rPr lang="en-US" smtClean="0"/>
              <a:t>Sparse coding of sensory inputs</a:t>
            </a:r>
          </a:p>
          <a:p>
            <a:r>
              <a:rPr lang="en-US" smtClean="0"/>
              <a:t>Bruno A Olshausen and David J Field</a:t>
            </a:r>
          </a:p>
          <a:p>
            <a:r>
              <a:rPr lang="en-US" smtClean="0"/>
              <a:t>Current Opinion in Neurobiology 2004, 14:481–487</a:t>
            </a:r>
          </a:p>
        </p:txBody>
      </p:sp>
      <p:sp>
        <p:nvSpPr>
          <p:cNvPr id="38916" name="Slide Number Placeholder 3"/>
          <p:cNvSpPr>
            <a:spLocks noGrp="1"/>
          </p:cNvSpPr>
          <p:nvPr>
            <p:ph type="sldNum" sz="quarter" idx="5"/>
          </p:nvPr>
        </p:nvSpPr>
        <p:spPr>
          <a:noFill/>
        </p:spPr>
        <p:txBody>
          <a:bodyPr/>
          <a:lstStyle/>
          <a:p>
            <a:fld id="{5DC25CA7-AFBD-48DC-8DFD-30E3025C6EF8}"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a:p>
            <a:r>
              <a:rPr lang="en-US" smtClean="0"/>
              <a:t>The two images on the right are from:</a:t>
            </a:r>
          </a:p>
          <a:p>
            <a:endParaRPr lang="en-US" smtClean="0"/>
          </a:p>
          <a:p>
            <a:r>
              <a:rPr lang="en-US" smtClean="0"/>
              <a:t>http://www.d.umn.edu/~jfitzake/Lectures/DMED/Vision/Cortex/CorticalProcessing.html</a:t>
            </a:r>
          </a:p>
          <a:p>
            <a:endParaRPr lang="en-US" smtClean="0"/>
          </a:p>
          <a:p>
            <a:r>
              <a:rPr lang="en-US" smtClean="0"/>
              <a:t>Head/brain image:</a:t>
            </a:r>
          </a:p>
          <a:p>
            <a:endParaRPr lang="en-US" smtClean="0"/>
          </a:p>
          <a:p>
            <a:r>
              <a:rPr lang="en-US" smtClean="0">
                <a:hlinkClick r:id="rId3"/>
              </a:rPr>
              <a:t>©</a:t>
            </a:r>
            <a:r>
              <a:rPr lang="en-US" smtClean="0"/>
              <a:t> Pittsburgh Supercomputing Center (PSC)</a:t>
            </a:r>
            <a:br>
              <a:rPr lang="en-US" smtClean="0"/>
            </a:br>
            <a:r>
              <a:rPr lang="en-US" smtClean="0"/>
              <a:t>Revised: September 2, 1997</a:t>
            </a:r>
            <a:br>
              <a:rPr lang="en-US" smtClean="0"/>
            </a:br>
            <a:r>
              <a:rPr lang="en-US" i="1" smtClean="0"/>
              <a:t>URL: http://www.psc.edu/science/Goddard/goddard.html</a:t>
            </a:r>
            <a:endParaRPr lang="en-US" smtClean="0"/>
          </a:p>
          <a:p>
            <a:endParaRPr lang="en-US" smtClean="0"/>
          </a:p>
          <a:p>
            <a:r>
              <a:rPr lang="en-US" smtClean="0"/>
              <a:t>http://www.psc.edu/science/goddard.html</a:t>
            </a:r>
          </a:p>
          <a:p>
            <a:endParaRPr lang="en-US" smtClean="0"/>
          </a:p>
          <a:p>
            <a:r>
              <a:rPr lang="en-US" smtClean="0"/>
              <a:t>http://www.psc.edu/science/Goddard/Images/hpcc1_big.jpeg</a:t>
            </a:r>
          </a:p>
          <a:p>
            <a:endParaRPr lang="en-US" smtClean="0"/>
          </a:p>
        </p:txBody>
      </p:sp>
      <p:sp>
        <p:nvSpPr>
          <p:cNvPr id="39940" name="Slide Number Placeholder 3"/>
          <p:cNvSpPr>
            <a:spLocks noGrp="1"/>
          </p:cNvSpPr>
          <p:nvPr>
            <p:ph type="sldNum" sz="quarter" idx="5"/>
          </p:nvPr>
        </p:nvSpPr>
        <p:spPr>
          <a:noFill/>
        </p:spPr>
        <p:txBody>
          <a:bodyPr/>
          <a:lstStyle/>
          <a:p>
            <a:fld id="{B6E6D344-A8AC-42B6-AE50-9C91CD866D86}"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smtClean="0"/>
              <a:t>Petersen, Rasmus S and Diamond, Mathew E, Topographic Maps In the Brain, Encyclopedia of the Life Sciences © John Wiley &amp; Sons 2002, Fig 2</a:t>
            </a:r>
          </a:p>
          <a:p>
            <a:endParaRPr lang="en-US" smtClean="0"/>
          </a:p>
        </p:txBody>
      </p:sp>
      <p:sp>
        <p:nvSpPr>
          <p:cNvPr id="40964" name="Slide Number Placeholder 3"/>
          <p:cNvSpPr>
            <a:spLocks noGrp="1"/>
          </p:cNvSpPr>
          <p:nvPr>
            <p:ph type="sldNum" sz="quarter" idx="5"/>
          </p:nvPr>
        </p:nvSpPr>
        <p:spPr>
          <a:noFill/>
        </p:spPr>
        <p:txBody>
          <a:bodyPr/>
          <a:lstStyle/>
          <a:p>
            <a:fld id="{A70CCEDE-E62F-4D4B-A0C9-F17DA688AB9E}"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b="1" smtClean="0"/>
          </a:p>
          <a:p>
            <a:r>
              <a:rPr lang="en-US" b="1" smtClean="0"/>
              <a:t>Figure 2 (lower left) and 7 (upper right)</a:t>
            </a:r>
          </a:p>
          <a:p>
            <a:endParaRPr lang="en-US" b="1" smtClean="0"/>
          </a:p>
          <a:p>
            <a:r>
              <a:rPr lang="en-US" b="1" smtClean="0"/>
              <a:t>Columns for Complex Visual Object Features in the Inferotemporal Cortex: Clustering of Cells with Similar but Slightly Different Stimulus Selectivities </a:t>
            </a:r>
          </a:p>
          <a:p>
            <a:r>
              <a:rPr lang="en-US" smtClean="0">
                <a:hlinkClick r:id="rId3"/>
              </a:rPr>
              <a:t>Keiji Tanaka</a:t>
            </a:r>
            <a:endParaRPr lang="en-US" smtClean="0"/>
          </a:p>
          <a:p>
            <a:endParaRPr lang="it-IT" i="1" smtClean="0"/>
          </a:p>
          <a:p>
            <a:endParaRPr lang="it-IT" i="1" smtClean="0"/>
          </a:p>
          <a:p>
            <a:r>
              <a:rPr lang="it-IT" i="1" smtClean="0"/>
              <a:t>Cereb. Cortex (2003) 13 (1): 90-99. doi: 10.1093/cercor/13.1.90 </a:t>
            </a:r>
            <a:endParaRPr lang="it-IT" smtClean="0"/>
          </a:p>
          <a:p>
            <a:endParaRPr lang="en-US" smtClean="0"/>
          </a:p>
        </p:txBody>
      </p:sp>
      <p:sp>
        <p:nvSpPr>
          <p:cNvPr id="41988" name="Slide Number Placeholder 3"/>
          <p:cNvSpPr>
            <a:spLocks noGrp="1"/>
          </p:cNvSpPr>
          <p:nvPr>
            <p:ph type="sldNum" sz="quarter" idx="5"/>
          </p:nvPr>
        </p:nvSpPr>
        <p:spPr>
          <a:noFill/>
        </p:spPr>
        <p:txBody>
          <a:bodyPr/>
          <a:lstStyle/>
          <a:p>
            <a:fld id="{BFF381E8-8311-42CF-B892-AEE83FEE33A1}"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smtClean="0"/>
              <a:t>Object Category Structure in Response Patterns of Neuronal Population in</a:t>
            </a:r>
          </a:p>
          <a:p>
            <a:r>
              <a:rPr lang="en-US" smtClean="0"/>
              <a:t>Monkey Inferior Temporal Cortex</a:t>
            </a:r>
          </a:p>
          <a:p>
            <a:r>
              <a:rPr lang="en-US" b="1" smtClean="0"/>
              <a:t>Roozbeh Kiani Hossein Esteky Koorosh Mirpour and Keiji Tanaka</a:t>
            </a:r>
          </a:p>
          <a:p>
            <a:r>
              <a:rPr lang="en-US" i="1" smtClean="0"/>
              <a:t>J Neurophysiol 97: 4296–4309, 2007.</a:t>
            </a:r>
          </a:p>
          <a:p>
            <a:r>
              <a:rPr lang="en-US" smtClean="0"/>
              <a:t>First published April 11, 2007; doi:10.1152/jn.00024.2007.</a:t>
            </a:r>
          </a:p>
        </p:txBody>
      </p:sp>
      <p:sp>
        <p:nvSpPr>
          <p:cNvPr id="43012" name="Slide Number Placeholder 3"/>
          <p:cNvSpPr>
            <a:spLocks noGrp="1"/>
          </p:cNvSpPr>
          <p:nvPr>
            <p:ph type="sldNum" sz="quarter" idx="5"/>
          </p:nvPr>
        </p:nvSpPr>
        <p:spPr>
          <a:noFill/>
        </p:spPr>
        <p:txBody>
          <a:bodyPr/>
          <a:lstStyle/>
          <a:p>
            <a:fld id="{87B59C9B-FF97-48E4-9FF2-A37D93E83246}"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b="1" smtClean="0"/>
              <a:t>Fig 1, 2 and 3 From the following article:</a:t>
            </a:r>
          </a:p>
          <a:p>
            <a:r>
              <a:rPr lang="en-US" smtClean="0">
                <a:hlinkClick r:id="rId3"/>
              </a:rPr>
              <a:t>Invariant visual representation by single neurons in the human brain</a:t>
            </a:r>
            <a:endParaRPr lang="en-US" smtClean="0"/>
          </a:p>
          <a:p>
            <a:r>
              <a:rPr lang="en-US" smtClean="0"/>
              <a:t>R. Quian Quiroga, L. Reddy, G. Kreiman, C. Koch &amp; I. Fried</a:t>
            </a:r>
          </a:p>
          <a:p>
            <a:r>
              <a:rPr lang="en-US" smtClean="0"/>
              <a:t>Nature 435, 1102-1107(23 June 2005)</a:t>
            </a:r>
          </a:p>
          <a:p>
            <a:r>
              <a:rPr lang="en-US" smtClean="0"/>
              <a:t>doi:10.1038/nature03687</a:t>
            </a:r>
          </a:p>
          <a:p>
            <a:endParaRPr lang="en-US" smtClean="0"/>
          </a:p>
        </p:txBody>
      </p:sp>
      <p:sp>
        <p:nvSpPr>
          <p:cNvPr id="44036" name="Slide Number Placeholder 3"/>
          <p:cNvSpPr>
            <a:spLocks noGrp="1"/>
          </p:cNvSpPr>
          <p:nvPr>
            <p:ph type="sldNum" sz="quarter" idx="5"/>
          </p:nvPr>
        </p:nvSpPr>
        <p:spPr>
          <a:noFill/>
        </p:spPr>
        <p:txBody>
          <a:bodyPr/>
          <a:lstStyle/>
          <a:p>
            <a:fld id="{1197B8F7-9A55-4696-86C2-9AC6BBF52C9F}"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 1.16 p 17 in</a:t>
            </a:r>
            <a:r>
              <a:rPr lang="en-US" baseline="0" dirty="0" smtClean="0"/>
              <a:t> </a:t>
            </a:r>
            <a:r>
              <a:rPr lang="en-US" dirty="0" err="1" smtClean="0"/>
              <a:t>Banich</a:t>
            </a:r>
            <a:r>
              <a:rPr lang="en-US" dirty="0" smtClean="0"/>
              <a:t>,</a:t>
            </a:r>
            <a:r>
              <a:rPr lang="en-US" baseline="0" dirty="0" smtClean="0"/>
              <a:t> MT &amp; Compton, RJ Cognitive Neuroscience (3</a:t>
            </a:r>
            <a:r>
              <a:rPr lang="en-US" baseline="30000" dirty="0" smtClean="0"/>
              <a:t>rd</a:t>
            </a:r>
            <a:r>
              <a:rPr lang="en-US" baseline="0" dirty="0" smtClean="0"/>
              <a:t> </a:t>
            </a:r>
            <a:r>
              <a:rPr lang="en-US" baseline="0" dirty="0" err="1" smtClean="0"/>
              <a:t>ed</a:t>
            </a:r>
            <a:r>
              <a:rPr lang="en-US" baseline="0" dirty="0" smtClean="0"/>
              <a:t>) Wadsworth </a:t>
            </a:r>
            <a:r>
              <a:rPr lang="en-US" baseline="0" dirty="0" err="1" smtClean="0"/>
              <a:t>Cenage</a:t>
            </a:r>
            <a:r>
              <a:rPr lang="en-US" baseline="0" dirty="0" smtClean="0"/>
              <a:t> Learning 2011</a:t>
            </a:r>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dirty="0" smtClean="0"/>
          </a:p>
          <a:p>
            <a:r>
              <a:rPr lang="en-US" dirty="0" smtClean="0"/>
              <a:t>Sherrington photo from:</a:t>
            </a:r>
          </a:p>
          <a:p>
            <a:endParaRPr lang="en-US" dirty="0" smtClean="0"/>
          </a:p>
          <a:p>
            <a:r>
              <a:rPr lang="en-US" dirty="0" smtClean="0"/>
              <a:t>http://www.nndb.com/people/860/000127479/charles-sherrington.jpg</a:t>
            </a:r>
          </a:p>
          <a:p>
            <a:endParaRPr lang="en-US" dirty="0" smtClean="0"/>
          </a:p>
          <a:p>
            <a:r>
              <a:rPr lang="en-US" dirty="0" smtClean="0"/>
              <a:t>Reflex figure: K&amp;W, fig 11-21 p 382</a:t>
            </a:r>
          </a:p>
        </p:txBody>
      </p:sp>
      <p:sp>
        <p:nvSpPr>
          <p:cNvPr id="45060" name="Slide Number Placeholder 3"/>
          <p:cNvSpPr>
            <a:spLocks noGrp="1"/>
          </p:cNvSpPr>
          <p:nvPr>
            <p:ph type="sldNum" sz="quarter" idx="5"/>
          </p:nvPr>
        </p:nvSpPr>
        <p:spPr>
          <a:noFill/>
        </p:spPr>
        <p:txBody>
          <a:bodyPr/>
          <a:lstStyle/>
          <a:p>
            <a:fld id="{FEC037A4-F76D-43C2-BB2C-546D13685610}"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a:p>
            <a:endParaRPr lang="en-US" smtClean="0"/>
          </a:p>
          <a:p>
            <a:r>
              <a:rPr lang="en-US" smtClean="0"/>
              <a:t>http://upload.wikimedia.org/wikipedia/commons/2/20/Luria.jpg</a:t>
            </a:r>
          </a:p>
          <a:p>
            <a:endParaRPr lang="en-US" smtClean="0"/>
          </a:p>
          <a:p>
            <a:endParaRPr lang="en-US" smtClean="0"/>
          </a:p>
          <a:p>
            <a:r>
              <a:rPr lang="en-US" smtClean="0"/>
              <a:t>Luria, A. R. Higher Cortical Functions in Man, Fig 8 p 44.  New York, Basic Books, 1966</a:t>
            </a:r>
          </a:p>
        </p:txBody>
      </p:sp>
      <p:sp>
        <p:nvSpPr>
          <p:cNvPr id="46084" name="Slide Number Placeholder 3"/>
          <p:cNvSpPr>
            <a:spLocks noGrp="1"/>
          </p:cNvSpPr>
          <p:nvPr>
            <p:ph type="sldNum" sz="quarter" idx="5"/>
          </p:nvPr>
        </p:nvSpPr>
        <p:spPr>
          <a:noFill/>
        </p:spPr>
        <p:txBody>
          <a:bodyPr/>
          <a:lstStyle/>
          <a:p>
            <a:fld id="{8D7D5AFD-8DF3-4FDA-9BCE-D63574815EB4}" type="slidenum">
              <a:rPr lang="en-US" smtClean="0"/>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smtClean="0"/>
              <a:t>Banich &amp; Compton Cognitive Neuroscience 2011. Wadsworth. Fig 6.17 p 164.</a:t>
            </a:r>
          </a:p>
        </p:txBody>
      </p:sp>
      <p:sp>
        <p:nvSpPr>
          <p:cNvPr id="47108" name="Slide Number Placeholder 3"/>
          <p:cNvSpPr>
            <a:spLocks noGrp="1"/>
          </p:cNvSpPr>
          <p:nvPr>
            <p:ph type="sldNum" sz="quarter" idx="5"/>
          </p:nvPr>
        </p:nvSpPr>
        <p:spPr>
          <a:noFill/>
        </p:spPr>
        <p:txBody>
          <a:bodyPr/>
          <a:lstStyle/>
          <a:p>
            <a:fld id="{AF13509F-4C95-4C91-B630-043E44C6E178}" type="slidenum">
              <a:rPr lang="en-US"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smtClean="0"/>
              <a:t>Top Right: Banich &amp; Compton, Figure 12-2a p 342.</a:t>
            </a:r>
          </a:p>
          <a:p>
            <a:endParaRPr lang="en-US" smtClean="0"/>
          </a:p>
          <a:p>
            <a:r>
              <a:rPr lang="en-US" smtClean="0"/>
              <a:t>Bottom left: From Botvinick and Cohen, The computational and neural basis of cognitive control: Charted territory and new frontiers.  Cognitive Science, in press.</a:t>
            </a:r>
          </a:p>
          <a:p>
            <a:endParaRPr lang="en-US" smtClean="0"/>
          </a:p>
        </p:txBody>
      </p:sp>
      <p:sp>
        <p:nvSpPr>
          <p:cNvPr id="48132" name="Slide Number Placeholder 3"/>
          <p:cNvSpPr>
            <a:spLocks noGrp="1"/>
          </p:cNvSpPr>
          <p:nvPr>
            <p:ph type="sldNum" sz="quarter" idx="5"/>
          </p:nvPr>
        </p:nvSpPr>
        <p:spPr>
          <a:noFill/>
        </p:spPr>
        <p:txBody>
          <a:bodyPr/>
          <a:lstStyle/>
          <a:p>
            <a:fld id="{95C37CC4-BD3C-43E0-B55D-2378E02E77B6}" type="slidenum">
              <a:rPr lang="en-US"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smtClean="0"/>
              <a:t>Top Right: Banich &amp; Compton, Figure 12-2a p 342.</a:t>
            </a:r>
          </a:p>
          <a:p>
            <a:endParaRPr lang="en-US" smtClean="0"/>
          </a:p>
          <a:p>
            <a:r>
              <a:rPr lang="en-US" smtClean="0"/>
              <a:t>Bottom left: From Botvinick and Cohen, The computational and neural basis of cognitive control: Charted territory and new frontiers.  Cognitive Science, in press.</a:t>
            </a:r>
          </a:p>
          <a:p>
            <a:endParaRPr lang="en-US" smtClean="0"/>
          </a:p>
        </p:txBody>
      </p:sp>
      <p:sp>
        <p:nvSpPr>
          <p:cNvPr id="48132" name="Slide Number Placeholder 3"/>
          <p:cNvSpPr>
            <a:spLocks noGrp="1"/>
          </p:cNvSpPr>
          <p:nvPr>
            <p:ph type="sldNum" sz="quarter" idx="5"/>
          </p:nvPr>
        </p:nvSpPr>
        <p:spPr>
          <a:noFill/>
        </p:spPr>
        <p:txBody>
          <a:bodyPr/>
          <a:lstStyle/>
          <a:p>
            <a:fld id="{95C37CC4-BD3C-43E0-B55D-2378E02E77B6}" type="slidenum">
              <a:rPr lang="en-US"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Figure in Box 2, p 315 of McClelland, J. L. &amp; Rogers, T. T. (2003). The parallel distributed processing approach to semantic cognition. </a:t>
            </a:r>
            <a:r>
              <a:rPr lang="en-US" i="1" dirty="0" smtClean="0"/>
              <a:t>Nature Reviews Neuroscience, 4,</a:t>
            </a:r>
            <a:r>
              <a:rPr lang="en-US" dirty="0" smtClean="0"/>
              <a:t> 310-322.</a:t>
            </a:r>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US" dirty="0" smtClean="0"/>
          </a:p>
          <a:p>
            <a:r>
              <a:rPr lang="en-US" dirty="0" smtClean="0"/>
              <a:t>Drawings</a:t>
            </a:r>
            <a:r>
              <a:rPr lang="en-US" baseline="0" dirty="0" smtClean="0"/>
              <a:t> from an earlier slide – see notes there</a:t>
            </a:r>
          </a:p>
          <a:p>
            <a:endParaRPr lang="en-US" dirty="0" smtClean="0"/>
          </a:p>
          <a:p>
            <a:r>
              <a:rPr lang="en-US" dirty="0" smtClean="0"/>
              <a:t>Picture of </a:t>
            </a:r>
            <a:r>
              <a:rPr lang="en-US" dirty="0" err="1" smtClean="0"/>
              <a:t>Hebb</a:t>
            </a:r>
            <a:r>
              <a:rPr lang="en-US" baseline="0" dirty="0" smtClean="0"/>
              <a:t> from Fig 4: </a:t>
            </a:r>
          </a:p>
          <a:p>
            <a:endParaRPr lang="en-US" baseline="0" dirty="0" smtClean="0"/>
          </a:p>
          <a:p>
            <a:r>
              <a:rPr lang="en-US" dirty="0" smtClean="0"/>
              <a:t>AUTHOR=</a:t>
            </a:r>
            <a:r>
              <a:rPr lang="en-US" dirty="0" err="1" smtClean="0"/>
              <a:t>Markram</a:t>
            </a:r>
            <a:r>
              <a:rPr lang="en-US" dirty="0" smtClean="0"/>
              <a:t> Henry, Gerstner </a:t>
            </a:r>
            <a:r>
              <a:rPr lang="en-US" dirty="0" err="1" smtClean="0"/>
              <a:t>Wulfram</a:t>
            </a:r>
            <a:r>
              <a:rPr lang="en-US" dirty="0" smtClean="0"/>
              <a:t>, </a:t>
            </a:r>
            <a:r>
              <a:rPr lang="en-US" dirty="0" err="1" smtClean="0"/>
              <a:t>Sj</a:t>
            </a:r>
            <a:r>
              <a:rPr lang="ja-JP" altLang="en-US" smtClean="0"/>
              <a:t>珶琀爀</a:t>
            </a:r>
            <a:r>
              <a:rPr lang="en-US" dirty="0" smtClean="0"/>
              <a:t>m Per </a:t>
            </a:r>
            <a:r>
              <a:rPr lang="en-US" dirty="0" err="1" smtClean="0"/>
              <a:t>Jesper</a:t>
            </a:r>
            <a:r>
              <a:rPr lang="en-US" dirty="0" smtClean="0"/>
              <a:t>     </a:t>
            </a:r>
          </a:p>
          <a:p>
            <a:r>
              <a:rPr lang="en-US" dirty="0" smtClean="0"/>
              <a:t>     </a:t>
            </a:r>
          </a:p>
          <a:p>
            <a:r>
              <a:rPr lang="en-US" dirty="0" smtClean="0"/>
              <a:t>TITLE=A history of spike-timing-dependent plasticity      </a:t>
            </a:r>
          </a:p>
          <a:p>
            <a:r>
              <a:rPr lang="en-US" dirty="0" smtClean="0"/>
              <a:t>    </a:t>
            </a:r>
          </a:p>
          <a:p>
            <a:r>
              <a:rPr lang="en-US" dirty="0" smtClean="0"/>
              <a:t>JOURNAL=Frontiers in Synaptic Neuroscience      </a:t>
            </a:r>
          </a:p>
          <a:p>
            <a:r>
              <a:rPr lang="en-US" dirty="0" smtClean="0"/>
              <a:t>    </a:t>
            </a:r>
          </a:p>
          <a:p>
            <a:r>
              <a:rPr lang="en-US" dirty="0" smtClean="0"/>
              <a:t>VOLUME=3      </a:t>
            </a:r>
          </a:p>
          <a:p>
            <a:r>
              <a:rPr lang="en-US" dirty="0" smtClean="0"/>
              <a:t>    </a:t>
            </a:r>
          </a:p>
          <a:p>
            <a:r>
              <a:rPr lang="en-US" dirty="0" smtClean="0"/>
              <a:t>YEAR=2011      </a:t>
            </a:r>
          </a:p>
          <a:p>
            <a:r>
              <a:rPr lang="en-US" dirty="0" smtClean="0"/>
              <a:t>    </a:t>
            </a:r>
          </a:p>
          <a:p>
            <a:r>
              <a:rPr lang="en-US" dirty="0" smtClean="0"/>
              <a:t>NUMBER=00004   </a:t>
            </a:r>
          </a:p>
          <a:p>
            <a:r>
              <a:rPr lang="en-US" dirty="0" smtClean="0"/>
              <a:t>        </a:t>
            </a:r>
          </a:p>
          <a:p>
            <a:r>
              <a:rPr lang="en-US" dirty="0" smtClean="0"/>
              <a:t>URL=http://www.frontiersin.org/Journal/Abstract.aspx?s=1082&amp;name=synaptic_neuroscience&amp;ART_DOI=10.3389/fnsyn.2011.00004     </a:t>
            </a:r>
          </a:p>
          <a:p>
            <a:r>
              <a:rPr lang="en-US" dirty="0" smtClean="0"/>
              <a:t>      </a:t>
            </a:r>
          </a:p>
          <a:p>
            <a:r>
              <a:rPr lang="en-US" dirty="0" smtClean="0"/>
              <a:t>DOI=10.3389/fnsyn.2011.00004 </a:t>
            </a:r>
          </a:p>
          <a:p>
            <a:endParaRPr lang="en-US" dirty="0" smtClean="0"/>
          </a:p>
          <a:p>
            <a:r>
              <a:rPr lang="en-US" dirty="0" smtClean="0"/>
              <a:t>http://www.frontiersin.org/synaptic_neuroscience/10.3389/fnsyn.2011.00004/full</a:t>
            </a:r>
          </a:p>
          <a:p>
            <a:endParaRPr lang="en-US" dirty="0" smtClean="0"/>
          </a:p>
          <a:p>
            <a:r>
              <a:rPr lang="en-US" b="1" dirty="0" smtClean="0"/>
              <a:t>A history of spike-timing-dependent plasticity</a:t>
            </a:r>
          </a:p>
          <a:p>
            <a:r>
              <a:rPr lang="en-US" dirty="0" smtClean="0">
                <a:hlinkClick r:id="rId3"/>
              </a:rPr>
              <a:t>Henry Markram</a:t>
            </a:r>
            <a:r>
              <a:rPr lang="en-US" baseline="30000" dirty="0" smtClean="0"/>
              <a:t>1</a:t>
            </a:r>
            <a:r>
              <a:rPr lang="en-US" dirty="0" smtClean="0"/>
              <a:t>*, </a:t>
            </a:r>
            <a:r>
              <a:rPr lang="en-US" dirty="0" err="1" smtClean="0">
                <a:hlinkClick r:id="rId4"/>
              </a:rPr>
              <a:t>Wulfram</a:t>
            </a:r>
            <a:r>
              <a:rPr lang="en-US" dirty="0" smtClean="0">
                <a:hlinkClick r:id="rId4"/>
              </a:rPr>
              <a:t> Gerstner</a:t>
            </a:r>
            <a:r>
              <a:rPr lang="en-US" baseline="30000" dirty="0" smtClean="0"/>
              <a:t>1</a:t>
            </a:r>
            <a:r>
              <a:rPr lang="en-US" dirty="0" smtClean="0"/>
              <a:t> and </a:t>
            </a:r>
            <a:r>
              <a:rPr lang="en-US" dirty="0" smtClean="0">
                <a:hlinkClick r:id="rId5"/>
              </a:rPr>
              <a:t>Per </a:t>
            </a:r>
            <a:r>
              <a:rPr lang="en-US" dirty="0" err="1" smtClean="0">
                <a:hlinkClick r:id="rId5"/>
              </a:rPr>
              <a:t>Jesper</a:t>
            </a:r>
            <a:r>
              <a:rPr lang="en-US" dirty="0" smtClean="0">
                <a:hlinkClick r:id="rId5"/>
              </a:rPr>
              <a:t> </a:t>
            </a:r>
            <a:r>
              <a:rPr lang="en-US" dirty="0" err="1" smtClean="0">
                <a:hlinkClick r:id="rId5"/>
              </a:rPr>
              <a:t>Sjöström</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1E06D30-27ED-468E-95F0-887A0C7A9FC8}" type="slidenum">
              <a:rPr lang="en-US"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7863" y="1498600"/>
            <a:ext cx="3810000" cy="467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0263" y="1498600"/>
            <a:ext cx="3810000" cy="467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7163" y="457200"/>
            <a:ext cx="19431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7863" y="457200"/>
            <a:ext cx="56769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78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77863" y="457200"/>
            <a:ext cx="7772400" cy="965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77863" y="1498600"/>
            <a:ext cx="7772400" cy="467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Verdana" pitchFamily="34" charset="0"/>
        </a:defRPr>
      </a:lvl2pPr>
      <a:lvl3pPr algn="ctr" rtl="0" eaLnBrk="0" fontAlgn="base" hangingPunct="0">
        <a:spcBef>
          <a:spcPct val="0"/>
        </a:spcBef>
        <a:spcAft>
          <a:spcPct val="0"/>
        </a:spcAft>
        <a:defRPr sz="3200">
          <a:solidFill>
            <a:schemeClr val="tx2"/>
          </a:solidFill>
          <a:latin typeface="Verdana" pitchFamily="34" charset="0"/>
        </a:defRPr>
      </a:lvl3pPr>
      <a:lvl4pPr algn="ctr" rtl="0" eaLnBrk="0" fontAlgn="base" hangingPunct="0">
        <a:spcBef>
          <a:spcPct val="0"/>
        </a:spcBef>
        <a:spcAft>
          <a:spcPct val="0"/>
        </a:spcAft>
        <a:defRPr sz="3200">
          <a:solidFill>
            <a:schemeClr val="tx2"/>
          </a:solidFill>
          <a:latin typeface="Verdana" pitchFamily="34" charset="0"/>
        </a:defRPr>
      </a:lvl4pPr>
      <a:lvl5pPr algn="ctr" rtl="0" eaLnBrk="0" fontAlgn="base" hangingPunct="0">
        <a:spcBef>
          <a:spcPct val="0"/>
        </a:spcBef>
        <a:spcAft>
          <a:spcPct val="0"/>
        </a:spcAft>
        <a:defRPr sz="3200">
          <a:solidFill>
            <a:schemeClr val="tx2"/>
          </a:solidFill>
          <a:latin typeface="Verdana" pitchFamily="34" charset="0"/>
        </a:defRPr>
      </a:lvl5pPr>
      <a:lvl6pPr marL="457200" algn="ctr" rtl="0" fontAlgn="base">
        <a:spcBef>
          <a:spcPct val="0"/>
        </a:spcBef>
        <a:spcAft>
          <a:spcPct val="0"/>
        </a:spcAft>
        <a:defRPr sz="3200">
          <a:solidFill>
            <a:schemeClr val="tx2"/>
          </a:solidFill>
          <a:latin typeface="Verdana" pitchFamily="34" charset="0"/>
        </a:defRPr>
      </a:lvl6pPr>
      <a:lvl7pPr marL="914400" algn="ctr" rtl="0" fontAlgn="base">
        <a:spcBef>
          <a:spcPct val="0"/>
        </a:spcBef>
        <a:spcAft>
          <a:spcPct val="0"/>
        </a:spcAft>
        <a:defRPr sz="3200">
          <a:solidFill>
            <a:schemeClr val="tx2"/>
          </a:solidFill>
          <a:latin typeface="Verdana" pitchFamily="34" charset="0"/>
        </a:defRPr>
      </a:lvl7pPr>
      <a:lvl8pPr marL="1371600" algn="ctr" rtl="0" fontAlgn="base">
        <a:spcBef>
          <a:spcPct val="0"/>
        </a:spcBef>
        <a:spcAft>
          <a:spcPct val="0"/>
        </a:spcAft>
        <a:defRPr sz="3200">
          <a:solidFill>
            <a:schemeClr val="tx2"/>
          </a:solidFill>
          <a:latin typeface="Verdana" pitchFamily="34" charset="0"/>
        </a:defRPr>
      </a:lvl8pPr>
      <a:lvl9pPr marL="1828800" algn="ctr" rtl="0" fontAlgn="base">
        <a:spcBef>
          <a:spcPct val="0"/>
        </a:spcBef>
        <a:spcAft>
          <a:spcPct val="0"/>
        </a:spcAft>
        <a:defRPr sz="3200">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audio" Target="file:///C:\Users\jlmcc.WIN\Desktop\ToDo\HST\IntroLecture\Final\HST%20vfj%200350.wav" TargetMode="Externa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audio" Target="file:///C:\Users\jlmcc.WIN\Desktop\ToDo\HST\IntroLecture\Final\HST%20vfj%200374.wav" TargetMode="Externa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7.png"/><Relationship Id="rId2" Type="http://schemas.openxmlformats.org/officeDocument/2006/relationships/audio" Target="file:///C:\Users\jlmcc.WIN\Desktop\ToDo\HST\IntroLecture\Final\HST%20vfj%200375.wav" TargetMode="External"/><Relationship Id="rId1" Type="http://schemas.openxmlformats.org/officeDocument/2006/relationships/tags" Target="../tags/tag6.xml"/><Relationship Id="rId6" Type="http://schemas.openxmlformats.org/officeDocument/2006/relationships/image" Target="../media/image6.jpe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xml"/><Relationship Id="rId7" Type="http://schemas.openxmlformats.org/officeDocument/2006/relationships/image" Target="../media/image9.jpeg"/><Relationship Id="rId2" Type="http://schemas.openxmlformats.org/officeDocument/2006/relationships/audio" Target="file:///C:\Users\jlmcc.WIN\Desktop\ToDo\HST\IntroLecture\Final\HST%20vfj%200385.wav" TargetMode="External"/><Relationship Id="rId1" Type="http://schemas.openxmlformats.org/officeDocument/2006/relationships/tags" Target="../tags/tag8.xml"/><Relationship Id="rId6" Type="http://schemas.openxmlformats.org/officeDocument/2006/relationships/image" Target="../media/image8.jpe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11.xml"/><Relationship Id="rId7" Type="http://schemas.openxmlformats.org/officeDocument/2006/relationships/image" Target="../media/image11.jpeg"/><Relationship Id="rId2" Type="http://schemas.openxmlformats.org/officeDocument/2006/relationships/audio" Target="file:///C:\Users\jlmcc.WIN\Desktop\ToDo\HST\IntroLecture\Final\HST%20vfj%200383.wav" TargetMode="External"/><Relationship Id="rId1" Type="http://schemas.openxmlformats.org/officeDocument/2006/relationships/tags" Target="../tags/tag10.xml"/><Relationship Id="rId6" Type="http://schemas.openxmlformats.org/officeDocument/2006/relationships/image" Target="../media/image10.jpeg"/><Relationship Id="rId5" Type="http://schemas.openxmlformats.org/officeDocument/2006/relationships/notesSlide" Target="../notesSlides/notesSlide5.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13.xml"/><Relationship Id="rId7" Type="http://schemas.openxmlformats.org/officeDocument/2006/relationships/image" Target="../media/image14.png"/><Relationship Id="rId2" Type="http://schemas.openxmlformats.org/officeDocument/2006/relationships/audio" Target="file:///C:\Users\jlmcc.WIN\Desktop\ToDo\HST\IntroLecture\Final\HST%20vfj%200376.wav" TargetMode="External"/><Relationship Id="rId1" Type="http://schemas.openxmlformats.org/officeDocument/2006/relationships/tags" Target="../tags/tag12.xml"/><Relationship Id="rId6" Type="http://schemas.openxmlformats.org/officeDocument/2006/relationships/image" Target="../media/image13.jpe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5.xml"/><Relationship Id="rId7" Type="http://schemas.openxmlformats.org/officeDocument/2006/relationships/image" Target="../media/image17.png"/><Relationship Id="rId2" Type="http://schemas.openxmlformats.org/officeDocument/2006/relationships/audio" Target="file:///C:\Users\jlmcc.WIN\Desktop\ToDo\HST\IntroLecture\Final\HST%20vfj%200386.wav" TargetMode="External"/><Relationship Id="rId1" Type="http://schemas.openxmlformats.org/officeDocument/2006/relationships/tags" Target="../tags/tag14.xml"/><Relationship Id="rId6" Type="http://schemas.openxmlformats.org/officeDocument/2006/relationships/image" Target="../media/image16.png"/><Relationship Id="rId5" Type="http://schemas.openxmlformats.org/officeDocument/2006/relationships/notesSlide" Target="../notesSlides/notesSlide7.xml"/><Relationship Id="rId4" Type="http://schemas.openxmlformats.org/officeDocument/2006/relationships/slideLayout" Target="../slideLayouts/slideLayout2.xml"/><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7.xml"/><Relationship Id="rId7" Type="http://schemas.openxmlformats.org/officeDocument/2006/relationships/image" Target="../media/image21.jpeg"/><Relationship Id="rId2" Type="http://schemas.openxmlformats.org/officeDocument/2006/relationships/audio" Target="file:///C:\Users\jlmcc.WIN\Desktop\ToDo\HST\IntroLecture\Final\HST%20vfj%200378.wav" TargetMode="External"/><Relationship Id="rId1" Type="http://schemas.openxmlformats.org/officeDocument/2006/relationships/tags" Target="../tags/tag16.xml"/><Relationship Id="rId6" Type="http://schemas.openxmlformats.org/officeDocument/2006/relationships/image" Target="../media/image20.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19.xml"/><Relationship Id="rId7" Type="http://schemas.openxmlformats.org/officeDocument/2006/relationships/image" Target="../media/image24.jpeg"/><Relationship Id="rId2" Type="http://schemas.openxmlformats.org/officeDocument/2006/relationships/audio" Target="file:///C:\Users\jlmcc.WIN\Desktop\ToDo\HST\IntroLecture\Final\HST%20vfj%200401.wav" TargetMode="External"/><Relationship Id="rId1" Type="http://schemas.openxmlformats.org/officeDocument/2006/relationships/tags" Target="../tags/tag18.xml"/><Relationship Id="rId6" Type="http://schemas.openxmlformats.org/officeDocument/2006/relationships/image" Target="../media/image23.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21.xml"/><Relationship Id="rId7" Type="http://schemas.openxmlformats.org/officeDocument/2006/relationships/image" Target="../media/image27.png"/><Relationship Id="rId2" Type="http://schemas.openxmlformats.org/officeDocument/2006/relationships/audio" Target="file:///C:\Users\jlmcc.WIN\Desktop\ToDo\HST\IntroLecture\Final\HST%20vfj%200400.wav" TargetMode="External"/><Relationship Id="rId1" Type="http://schemas.openxmlformats.org/officeDocument/2006/relationships/tags" Target="../tags/tag20.xml"/><Relationship Id="rId6" Type="http://schemas.openxmlformats.org/officeDocument/2006/relationships/image" Target="../media/image26.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3.xml"/><Relationship Id="rId7" Type="http://schemas.openxmlformats.org/officeDocument/2006/relationships/image" Target="../media/image30.png"/><Relationship Id="rId2" Type="http://schemas.openxmlformats.org/officeDocument/2006/relationships/audio" Target="file:///C:\Users\jlmcc.WIN\Desktop\ToDo\HST\IntroLecture\Final\HST%20vfj%200402.wav" TargetMode="External"/><Relationship Id="rId1" Type="http://schemas.openxmlformats.org/officeDocument/2006/relationships/tags" Target="../tags/tag22.xml"/><Relationship Id="rId6" Type="http://schemas.openxmlformats.org/officeDocument/2006/relationships/image" Target="../media/image29.png"/><Relationship Id="rId5" Type="http://schemas.openxmlformats.org/officeDocument/2006/relationships/notesSlide" Target="../notesSlides/notesSlide11.xml"/><Relationship Id="rId4" Type="http://schemas.openxmlformats.org/officeDocument/2006/relationships/slideLayout" Target="../slideLayouts/slideLayout2.xml"/><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25.xml"/><Relationship Id="rId7" Type="http://schemas.openxmlformats.org/officeDocument/2006/relationships/image" Target="../media/image34.png"/><Relationship Id="rId2" Type="http://schemas.openxmlformats.org/officeDocument/2006/relationships/audio" Target="file:///C:\Users\jlmcc.WIN\Desktop\ToDo\HST\IntroLecture\Final\HST%20vfj%200380.wav" TargetMode="External"/><Relationship Id="rId1" Type="http://schemas.openxmlformats.org/officeDocument/2006/relationships/tags" Target="../tags/tag24.xml"/><Relationship Id="rId6" Type="http://schemas.openxmlformats.org/officeDocument/2006/relationships/image" Target="../media/image33.png"/><Relationship Id="rId5" Type="http://schemas.openxmlformats.org/officeDocument/2006/relationships/notesSlide" Target="../notesSlides/notesSlide12.xml"/><Relationship Id="rId4" Type="http://schemas.openxmlformats.org/officeDocument/2006/relationships/slideLayout" Target="../slideLayouts/slideLayout2.xml"/><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27.xml"/><Relationship Id="rId7" Type="http://schemas.openxmlformats.org/officeDocument/2006/relationships/image" Target="../media/image38.jpeg"/><Relationship Id="rId2" Type="http://schemas.openxmlformats.org/officeDocument/2006/relationships/audio" Target="file:///C:\Users\jlmcc.WIN\Desktop\ToDo\HST\IntroLecture\Final\HST%20vfj%200387.wav" TargetMode="External"/><Relationship Id="rId1" Type="http://schemas.openxmlformats.org/officeDocument/2006/relationships/tags" Target="../tags/tag26.xml"/><Relationship Id="rId6" Type="http://schemas.openxmlformats.org/officeDocument/2006/relationships/image" Target="../media/image37.jpeg"/><Relationship Id="rId5" Type="http://schemas.openxmlformats.org/officeDocument/2006/relationships/notesSlide" Target="../notesSlides/notesSlide13.xml"/><Relationship Id="rId4" Type="http://schemas.openxmlformats.org/officeDocument/2006/relationships/slideLayout" Target="../slideLayouts/slideLayout2.xml"/><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2.png"/><Relationship Id="rId2" Type="http://schemas.openxmlformats.org/officeDocument/2006/relationships/audio" Target="file:///C:\Users\jlmcc.WIN\Desktop\ToDo\HST\IntroLecture\Final\HST%20vfj%200388.wav" TargetMode="External"/><Relationship Id="rId1" Type="http://schemas.openxmlformats.org/officeDocument/2006/relationships/tags" Target="../tags/tag28.xml"/><Relationship Id="rId6" Type="http://schemas.openxmlformats.org/officeDocument/2006/relationships/image" Target="../media/image41.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audio" Target="file:///C:\Users\jlmcc.WIN\Desktop\ToDo\HST\IntroLecture\Final\HST%20vfj%200379.wav" TargetMode="External"/><Relationship Id="rId1" Type="http://schemas.openxmlformats.org/officeDocument/2006/relationships/tags" Target="../tags/tag3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3.xml"/><Relationship Id="rId7" Type="http://schemas.openxmlformats.org/officeDocument/2006/relationships/image" Target="../media/image43.png"/><Relationship Id="rId2" Type="http://schemas.openxmlformats.org/officeDocument/2006/relationships/audio" Target="file:///C:\Users\jlmcc.WIN\Desktop\ToDo\HST\IntroLecture\Final\HST%20vfj%200389.wav" TargetMode="External"/><Relationship Id="rId1" Type="http://schemas.openxmlformats.org/officeDocument/2006/relationships/tags" Target="../tags/tag32.xml"/><Relationship Id="rId6" Type="http://schemas.openxmlformats.org/officeDocument/2006/relationships/image" Target="../media/image42.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2.png"/><Relationship Id="rId2" Type="http://schemas.openxmlformats.org/officeDocument/2006/relationships/audio" Target="file:///C:\Users\jlmcc.WIN\Desktop\ToDo\HST\IntroLecture\Final\HST%20vfj%200390.wav" TargetMode="External"/><Relationship Id="rId1" Type="http://schemas.openxmlformats.org/officeDocument/2006/relationships/tags" Target="../tags/tag34.xml"/><Relationship Id="rId6" Type="http://schemas.openxmlformats.org/officeDocument/2006/relationships/image" Target="../media/image44.png"/><Relationship Id="rId5" Type="http://schemas.openxmlformats.org/officeDocument/2006/relationships/notesSlide" Target="../notesSlides/notesSlide16.xml"/><Relationship Id="rId4"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tags" Target="../tags/tag37.xml"/><Relationship Id="rId7" Type="http://schemas.openxmlformats.org/officeDocument/2006/relationships/image" Target="../media/image46.jpeg"/><Relationship Id="rId2" Type="http://schemas.openxmlformats.org/officeDocument/2006/relationships/audio" Target="file:///C:\Users\jlmcc.WIN\Desktop\ToDo\HST\IntroLecture\Final\HST%20vfj%200391.wav" TargetMode="External"/><Relationship Id="rId1" Type="http://schemas.openxmlformats.org/officeDocument/2006/relationships/tags" Target="../tags/tag36.xml"/><Relationship Id="rId6" Type="http://schemas.openxmlformats.org/officeDocument/2006/relationships/image" Target="../media/image45.jpeg"/><Relationship Id="rId5" Type="http://schemas.openxmlformats.org/officeDocument/2006/relationships/notesSlide" Target="../notesSlides/notesSlide17.xml"/><Relationship Id="rId4" Type="http://schemas.openxmlformats.org/officeDocument/2006/relationships/slideLayout" Target="../slideLayouts/slideLayout6.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49.png"/><Relationship Id="rId2" Type="http://schemas.openxmlformats.org/officeDocument/2006/relationships/audio" Target="file:///C:\Users\jlmcc.WIN\Desktop\ToDo\HST\IntroLecture\Final\HST%20vfj%200377.wav" TargetMode="External"/><Relationship Id="rId1" Type="http://schemas.openxmlformats.org/officeDocument/2006/relationships/tags" Target="../tags/tag38.xml"/><Relationship Id="rId6" Type="http://schemas.openxmlformats.org/officeDocument/2006/relationships/image" Target="../media/image48.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tags" Target="../tags/tag41.xml"/><Relationship Id="rId7" Type="http://schemas.openxmlformats.org/officeDocument/2006/relationships/image" Target="../media/image51.jpeg"/><Relationship Id="rId2" Type="http://schemas.openxmlformats.org/officeDocument/2006/relationships/audio" Target="file:///C:\Users\jlmcc.WIN\Desktop\ToDo\HST\IntroLecture\Final\HST%20vfj%200395.wav" TargetMode="External"/><Relationship Id="rId1" Type="http://schemas.openxmlformats.org/officeDocument/2006/relationships/tags" Target="../tags/tag40.xml"/><Relationship Id="rId6" Type="http://schemas.openxmlformats.org/officeDocument/2006/relationships/image" Target="../media/image50.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tags" Target="../tags/tag43.xml"/><Relationship Id="rId7" Type="http://schemas.openxmlformats.org/officeDocument/2006/relationships/image" Target="../media/image54.jpeg"/><Relationship Id="rId2" Type="http://schemas.openxmlformats.org/officeDocument/2006/relationships/audio" Target="file:///C:\Users\jlmcc.WIN\Desktop\ToDo\HST\IntroLecture\Final\HST%20vfj%200396.wav" TargetMode="External"/><Relationship Id="rId1" Type="http://schemas.openxmlformats.org/officeDocument/2006/relationships/tags" Target="../tags/tag42.xml"/><Relationship Id="rId6" Type="http://schemas.openxmlformats.org/officeDocument/2006/relationships/image" Target="../media/image53.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57.png"/><Relationship Id="rId2" Type="http://schemas.openxmlformats.org/officeDocument/2006/relationships/audio" Target="file:///C:\Users\jlmcc.WIN\Desktop\ToDo\HST\IntroLecture\Final\HST%20vfj%200393.wav" TargetMode="External"/><Relationship Id="rId1" Type="http://schemas.openxmlformats.org/officeDocument/2006/relationships/tags" Target="../tags/tag44.xml"/><Relationship Id="rId6" Type="http://schemas.openxmlformats.org/officeDocument/2006/relationships/image" Target="../media/image56.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tags" Target="../tags/tag47.xml"/><Relationship Id="rId7" Type="http://schemas.openxmlformats.org/officeDocument/2006/relationships/image" Target="../media/image59.png"/><Relationship Id="rId2" Type="http://schemas.openxmlformats.org/officeDocument/2006/relationships/audio" Target="file:///C:\Users\jlmcc.WIN\Desktop\ToDo\HST\IntroLecture\Final\HST%20vfj%200397.wav" TargetMode="External"/><Relationship Id="rId1" Type="http://schemas.openxmlformats.org/officeDocument/2006/relationships/tags" Target="../tags/tag46.xml"/><Relationship Id="rId6" Type="http://schemas.openxmlformats.org/officeDocument/2006/relationships/image" Target="../media/image58.jpeg"/><Relationship Id="rId5" Type="http://schemas.openxmlformats.org/officeDocument/2006/relationships/notesSlide" Target="../notesSlides/notesSlide22.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tags" Target="../tags/tag49.xml"/><Relationship Id="rId7" Type="http://schemas.openxmlformats.org/officeDocument/2006/relationships/image" Target="../media/image59.png"/><Relationship Id="rId2" Type="http://schemas.openxmlformats.org/officeDocument/2006/relationships/audio" Target="file:///C:\Users\jlmcc.WIN\Desktop\ToDo\HST\IntroLecture\Final\HST%20vfj%200411.wav" TargetMode="External"/><Relationship Id="rId1" Type="http://schemas.openxmlformats.org/officeDocument/2006/relationships/tags" Target="../tags/tag48.xml"/><Relationship Id="rId6" Type="http://schemas.openxmlformats.org/officeDocument/2006/relationships/image" Target="../media/image58.jpeg"/><Relationship Id="rId5" Type="http://schemas.openxmlformats.org/officeDocument/2006/relationships/notesSlide" Target="../notesSlides/notesSlide23.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2.png"/><Relationship Id="rId2" Type="http://schemas.openxmlformats.org/officeDocument/2006/relationships/audio" Target="file:///C:\Users\jlmcc.WIN\Desktop\ToDo\HST\IntroLecture\Final\HST%20vfj%200405.wav" TargetMode="External"/><Relationship Id="rId1" Type="http://schemas.openxmlformats.org/officeDocument/2006/relationships/tags" Target="../tags/tag50.xml"/><Relationship Id="rId6" Type="http://schemas.openxmlformats.org/officeDocument/2006/relationships/image" Target="../media/image61.jpeg"/><Relationship Id="rId5" Type="http://schemas.openxmlformats.org/officeDocument/2006/relationships/notesSlide" Target="../notesSlides/notesSlide24.xml"/><Relationship Id="rId4"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image" Target="../media/image63.png"/><Relationship Id="rId2" Type="http://schemas.openxmlformats.org/officeDocument/2006/relationships/audio" Target="file:///C:\Users\jlmcc.WIN\Desktop\ToDo\HST\IntroLecture\Final\HST%20vfj%200406.wav" TargetMode="External"/><Relationship Id="rId1" Type="http://schemas.openxmlformats.org/officeDocument/2006/relationships/tags" Target="../tags/tag52.xml"/><Relationship Id="rId6" Type="http://schemas.openxmlformats.org/officeDocument/2006/relationships/image" Target="../media/image62.wmf"/><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55.xml"/><Relationship Id="rId7" Type="http://schemas.openxmlformats.org/officeDocument/2006/relationships/image" Target="../media/image65.jpeg"/><Relationship Id="rId2" Type="http://schemas.openxmlformats.org/officeDocument/2006/relationships/audio" Target="file:///C:\Users\jlmcc.WIN\Desktop\ToDo\HST\IntroLecture\Final\HST%20vfj%200409.wav" TargetMode="External"/><Relationship Id="rId1" Type="http://schemas.openxmlformats.org/officeDocument/2006/relationships/tags" Target="../tags/tag54.xml"/><Relationship Id="rId6" Type="http://schemas.openxmlformats.org/officeDocument/2006/relationships/image" Target="../media/image64.tiff"/><Relationship Id="rId5" Type="http://schemas.openxmlformats.org/officeDocument/2006/relationships/notesSlide" Target="../notesSlides/notesSlide26.xml"/><Relationship Id="rId4" Type="http://schemas.openxmlformats.org/officeDocument/2006/relationships/slideLayout" Target="../slideLayouts/slideLayout2.xml"/><Relationship Id="rId9"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audio" Target="file:///C:\Users\jlmcc.WIN\Desktop\ToDo\HST\IntroLecture\Final\HST%20vfj%200399.wav" TargetMode="External"/><Relationship Id="rId1" Type="http://schemas.openxmlformats.org/officeDocument/2006/relationships/tags" Target="../tags/tag56.xml"/><Relationship Id="rId6" Type="http://schemas.openxmlformats.org/officeDocument/2006/relationships/image" Target="../media/image67.png"/><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audio" Target="file:///C:\Users\jlmcc.WIN\Desktop\ToDo\HST\IntroLecture\Final\HST%20vfj%200373.wav" TargetMode="External"/><Relationship Id="rId1" Type="http://schemas.openxmlformats.org/officeDocument/2006/relationships/tags" Target="../tags/tag58.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69925" y="1171575"/>
            <a:ext cx="7772400" cy="1470025"/>
          </a:xfrm>
        </p:spPr>
        <p:txBody>
          <a:bodyPr/>
          <a:lstStyle/>
          <a:p>
            <a:pPr eaLnBrk="1" hangingPunct="1"/>
            <a:r>
              <a:rPr lang="en-US" sz="2800" dirty="0" smtClean="0"/>
              <a:t>Cognitive Neuroscience:</a:t>
            </a:r>
            <a:br>
              <a:rPr lang="en-US" sz="2800" dirty="0" smtClean="0"/>
            </a:br>
            <a:r>
              <a:rPr lang="en-US" sz="2800" dirty="0" smtClean="0"/>
              <a:t>Emergence of Mind from </a:t>
            </a:r>
            <a:r>
              <a:rPr lang="en-US" sz="2800" dirty="0" smtClean="0"/>
              <a:t>Brain</a:t>
            </a:r>
            <a:br>
              <a:rPr lang="en-US" sz="2800" dirty="0" smtClean="0"/>
            </a:br>
            <a:r>
              <a:rPr lang="en-US" sz="2800" dirty="0" smtClean="0"/>
              <a:t/>
            </a:r>
            <a:br>
              <a:rPr lang="en-US" sz="2800" dirty="0" smtClean="0"/>
            </a:br>
            <a:r>
              <a:rPr lang="en-US" sz="2800" dirty="0" smtClean="0"/>
              <a:t>An Introduction to the Cognitive Neuroscience Series</a:t>
            </a:r>
            <a:endParaRPr lang="en-US" sz="2400" dirty="0" smtClean="0"/>
          </a:p>
        </p:txBody>
      </p:sp>
      <p:sp>
        <p:nvSpPr>
          <p:cNvPr id="2051" name="Rectangle 3"/>
          <p:cNvSpPr>
            <a:spLocks noGrp="1" noChangeArrowheads="1"/>
          </p:cNvSpPr>
          <p:nvPr>
            <p:ph type="subTitle" idx="1"/>
          </p:nvPr>
        </p:nvSpPr>
        <p:spPr>
          <a:xfrm>
            <a:off x="1225550" y="3694208"/>
            <a:ext cx="4570413" cy="1752600"/>
          </a:xfrm>
        </p:spPr>
        <p:txBody>
          <a:bodyPr/>
          <a:lstStyle/>
          <a:p>
            <a:pPr eaLnBrk="1" hangingPunct="1"/>
            <a:endParaRPr lang="en-US" dirty="0" smtClean="0"/>
          </a:p>
          <a:p>
            <a:pPr eaLnBrk="1" hangingPunct="1"/>
            <a:r>
              <a:rPr lang="en-US" dirty="0" smtClean="0"/>
              <a:t>James L. McClelland</a:t>
            </a:r>
            <a:br>
              <a:rPr lang="en-US" dirty="0" smtClean="0"/>
            </a:br>
            <a:r>
              <a:rPr lang="en-US" dirty="0" smtClean="0">
                <a:solidFill>
                  <a:srgbClr val="CC0000"/>
                </a:solidFill>
              </a:rPr>
              <a:t>Stanford University</a:t>
            </a:r>
          </a:p>
        </p:txBody>
      </p:sp>
      <p:pic>
        <p:nvPicPr>
          <p:cNvPr id="2052" name="Picture 4"/>
          <p:cNvPicPr>
            <a:picLocks noChangeAspect="1" noChangeArrowheads="1"/>
          </p:cNvPicPr>
          <p:nvPr/>
        </p:nvPicPr>
        <p:blipFill>
          <a:blip r:embed="rId6" cstate="print"/>
          <a:srcRect/>
          <a:stretch>
            <a:fillRect/>
          </a:stretch>
        </p:blipFill>
        <p:spPr bwMode="auto">
          <a:xfrm>
            <a:off x="5970896" y="3286157"/>
            <a:ext cx="2265054" cy="2906682"/>
          </a:xfrm>
          <a:prstGeom prst="rect">
            <a:avLst/>
          </a:prstGeom>
          <a:noFill/>
          <a:ln w="9525">
            <a:noFill/>
            <a:miter lim="800000"/>
            <a:headEnd/>
            <a:tailEnd/>
          </a:ln>
        </p:spPr>
      </p:pic>
      <p:pic>
        <p:nvPicPr>
          <p:cNvPr id="5" name="HST vfj 0350.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216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mtClean="0"/>
              <a:t>How Does the Brain Give Rise to Experience, Thought, and Behavior?</a:t>
            </a:r>
          </a:p>
        </p:txBody>
      </p:sp>
      <p:sp>
        <p:nvSpPr>
          <p:cNvPr id="3075" name="Content Placeholder 2"/>
          <p:cNvSpPr>
            <a:spLocks noGrp="1"/>
          </p:cNvSpPr>
          <p:nvPr>
            <p:ph idx="1"/>
          </p:nvPr>
        </p:nvSpPr>
        <p:spPr>
          <a:xfrm>
            <a:off x="677863" y="1498600"/>
            <a:ext cx="3840162" cy="4673600"/>
          </a:xfrm>
        </p:spPr>
        <p:txBody>
          <a:bodyPr/>
          <a:lstStyle/>
          <a:p>
            <a:endParaRPr lang="en-US" smtClean="0"/>
          </a:p>
          <a:p>
            <a:r>
              <a:rPr lang="en-US" smtClean="0"/>
              <a:t>One perspective: </a:t>
            </a:r>
          </a:p>
          <a:p>
            <a:pPr lvl="1"/>
            <a:r>
              <a:rPr lang="en-US" smtClean="0"/>
              <a:t>The modular view of mind</a:t>
            </a:r>
          </a:p>
          <a:p>
            <a:endParaRPr lang="en-US" smtClean="0"/>
          </a:p>
          <a:p>
            <a:endParaRPr lang="en-US" smtClean="0"/>
          </a:p>
          <a:p>
            <a:endParaRPr lang="en-US" smtClean="0"/>
          </a:p>
          <a:p>
            <a:r>
              <a:rPr lang="en-US" smtClean="0"/>
              <a:t>Our perspective: </a:t>
            </a:r>
          </a:p>
          <a:p>
            <a:pPr lvl="1"/>
            <a:r>
              <a:rPr lang="en-US" smtClean="0"/>
              <a:t>Emergence from interactions of neurons within and across brain areas</a:t>
            </a:r>
          </a:p>
        </p:txBody>
      </p:sp>
      <p:pic>
        <p:nvPicPr>
          <p:cNvPr id="3076" name="Picture 5"/>
          <p:cNvPicPr>
            <a:picLocks noChangeAspect="1" noChangeArrowheads="1"/>
          </p:cNvPicPr>
          <p:nvPr/>
        </p:nvPicPr>
        <p:blipFill>
          <a:blip r:embed="rId6" cstate="print"/>
          <a:srcRect/>
          <a:stretch>
            <a:fillRect/>
          </a:stretch>
        </p:blipFill>
        <p:spPr bwMode="auto">
          <a:xfrm>
            <a:off x="4960938" y="4249738"/>
            <a:ext cx="3348037" cy="2511425"/>
          </a:xfrm>
          <a:prstGeom prst="rect">
            <a:avLst/>
          </a:prstGeom>
          <a:noFill/>
          <a:ln w="9525">
            <a:noFill/>
            <a:miter lim="800000"/>
            <a:headEnd/>
            <a:tailEnd/>
          </a:ln>
        </p:spPr>
      </p:pic>
      <p:pic>
        <p:nvPicPr>
          <p:cNvPr id="3077" name="Picture 6"/>
          <p:cNvPicPr>
            <a:picLocks noChangeAspect="1" noChangeArrowheads="1"/>
          </p:cNvPicPr>
          <p:nvPr/>
        </p:nvPicPr>
        <p:blipFill>
          <a:blip r:embed="rId7" cstate="print"/>
          <a:srcRect/>
          <a:stretch>
            <a:fillRect/>
          </a:stretch>
        </p:blipFill>
        <p:spPr bwMode="auto">
          <a:xfrm>
            <a:off x="5045075" y="1501775"/>
            <a:ext cx="2406650" cy="2673350"/>
          </a:xfrm>
          <a:prstGeom prst="rect">
            <a:avLst/>
          </a:prstGeom>
          <a:noFill/>
          <a:ln w="9525">
            <a:noFill/>
            <a:miter lim="800000"/>
            <a:headEnd/>
            <a:tailEnd/>
          </a:ln>
        </p:spPr>
      </p:pic>
      <p:pic>
        <p:nvPicPr>
          <p:cNvPr id="6" name="HST vfj 0374.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666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smtClean="0"/>
              <a:t>Circuit </a:t>
            </a:r>
            <a:r>
              <a:rPr lang="en-US" dirty="0" smtClean="0"/>
              <a:t>Components of the </a:t>
            </a:r>
            <a:r>
              <a:rPr lang="en-US" dirty="0" smtClean="0"/>
              <a:t>Mind: Neurons</a:t>
            </a:r>
            <a:endParaRPr lang="en-US" dirty="0" smtClean="0"/>
          </a:p>
        </p:txBody>
      </p:sp>
      <p:sp>
        <p:nvSpPr>
          <p:cNvPr id="4099" name="Content Placeholder 2"/>
          <p:cNvSpPr>
            <a:spLocks noGrp="1"/>
          </p:cNvSpPr>
          <p:nvPr>
            <p:ph idx="1"/>
          </p:nvPr>
        </p:nvSpPr>
        <p:spPr>
          <a:xfrm>
            <a:off x="677863" y="1790700"/>
            <a:ext cx="3695700" cy="4381500"/>
          </a:xfrm>
        </p:spPr>
        <p:txBody>
          <a:bodyPr/>
          <a:lstStyle/>
          <a:p>
            <a:r>
              <a:rPr lang="en-US" smtClean="0"/>
              <a:t>Neurons: cells that integrate and communicate information</a:t>
            </a:r>
          </a:p>
        </p:txBody>
      </p:sp>
      <p:pic>
        <p:nvPicPr>
          <p:cNvPr id="4100" name="Picture 5" descr="scan0002.jpg"/>
          <p:cNvPicPr>
            <a:picLocks noChangeAspect="1"/>
          </p:cNvPicPr>
          <p:nvPr/>
        </p:nvPicPr>
        <p:blipFill>
          <a:blip r:embed="rId6" cstate="print"/>
          <a:srcRect r="3300" b="7072"/>
          <a:stretch>
            <a:fillRect/>
          </a:stretch>
        </p:blipFill>
        <p:spPr bwMode="auto">
          <a:xfrm>
            <a:off x="4224338" y="1585913"/>
            <a:ext cx="2679700" cy="4805362"/>
          </a:xfrm>
          <a:prstGeom prst="rect">
            <a:avLst/>
          </a:prstGeom>
          <a:noFill/>
          <a:ln w="9525">
            <a:noFill/>
            <a:miter lim="800000"/>
            <a:headEnd/>
            <a:tailEnd/>
          </a:ln>
        </p:spPr>
      </p:pic>
      <p:pic>
        <p:nvPicPr>
          <p:cNvPr id="5" name="HST vfj 0375.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629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t>Synapses: The connections between neurons</a:t>
            </a:r>
            <a:endParaRPr lang="en-US" dirty="0" smtClean="0"/>
          </a:p>
        </p:txBody>
      </p:sp>
      <p:sp>
        <p:nvSpPr>
          <p:cNvPr id="5123" name="Content Placeholder 2"/>
          <p:cNvSpPr>
            <a:spLocks noGrp="1"/>
          </p:cNvSpPr>
          <p:nvPr>
            <p:ph idx="1"/>
          </p:nvPr>
        </p:nvSpPr>
        <p:spPr>
          <a:xfrm>
            <a:off x="552450" y="1790700"/>
            <a:ext cx="4000500" cy="4381500"/>
          </a:xfrm>
        </p:spPr>
        <p:txBody>
          <a:bodyPr/>
          <a:lstStyle/>
          <a:p>
            <a:r>
              <a:rPr lang="en-US" dirty="0" smtClean="0"/>
              <a:t>Neurons receive excitatory and inhibitory synapses from other </a:t>
            </a:r>
            <a:r>
              <a:rPr lang="en-US" dirty="0" smtClean="0"/>
              <a:t>neurons</a:t>
            </a:r>
          </a:p>
          <a:p>
            <a:r>
              <a:rPr lang="en-US" dirty="0" smtClean="0"/>
              <a:t>Other neurons have </a:t>
            </a:r>
            <a:r>
              <a:rPr lang="en-US" dirty="0" err="1" smtClean="0"/>
              <a:t>modulatory</a:t>
            </a:r>
            <a:r>
              <a:rPr lang="en-US" dirty="0" smtClean="0"/>
              <a:t> </a:t>
            </a:r>
            <a:r>
              <a:rPr lang="en-US" dirty="0" smtClean="0"/>
              <a:t>influences</a:t>
            </a:r>
          </a:p>
        </p:txBody>
      </p:sp>
      <p:pic>
        <p:nvPicPr>
          <p:cNvPr id="5124" name="Picture 3" descr="C:\Users\jlm\Desktop\fncom-04-00141-g001.jpg"/>
          <p:cNvPicPr>
            <a:picLocks noChangeAspect="1" noChangeArrowheads="1"/>
          </p:cNvPicPr>
          <p:nvPr/>
        </p:nvPicPr>
        <p:blipFill>
          <a:blip r:embed="rId6" cstate="print"/>
          <a:srcRect/>
          <a:stretch>
            <a:fillRect/>
          </a:stretch>
        </p:blipFill>
        <p:spPr bwMode="auto">
          <a:xfrm>
            <a:off x="1790700" y="4289425"/>
            <a:ext cx="1981200" cy="1862138"/>
          </a:xfrm>
          <a:prstGeom prst="rect">
            <a:avLst/>
          </a:prstGeom>
          <a:noFill/>
          <a:ln w="9525">
            <a:noFill/>
            <a:miter lim="800000"/>
            <a:headEnd/>
            <a:tailEnd/>
          </a:ln>
        </p:spPr>
      </p:pic>
      <p:grpSp>
        <p:nvGrpSpPr>
          <p:cNvPr id="5125" name="Group 7"/>
          <p:cNvGrpSpPr>
            <a:grpSpLocks/>
          </p:cNvGrpSpPr>
          <p:nvPr/>
        </p:nvGrpSpPr>
        <p:grpSpPr bwMode="auto">
          <a:xfrm>
            <a:off x="4435451" y="1575747"/>
            <a:ext cx="4068762" cy="4632325"/>
            <a:chOff x="4366898" y="1562100"/>
            <a:chExt cx="4069392" cy="4632011"/>
          </a:xfrm>
        </p:grpSpPr>
        <p:pic>
          <p:nvPicPr>
            <p:cNvPr id="5126" name="Picture 2" descr="C:\Users\jlm\Desktop\ToDo\HST\Figures\scan0001.jpg"/>
            <p:cNvPicPr>
              <a:picLocks noChangeAspect="1" noChangeArrowheads="1"/>
            </p:cNvPicPr>
            <p:nvPr/>
          </p:nvPicPr>
          <p:blipFill>
            <a:blip r:embed="rId7" cstate="print"/>
            <a:srcRect t="2197"/>
            <a:stretch>
              <a:fillRect/>
            </a:stretch>
          </p:blipFill>
          <p:spPr bwMode="auto">
            <a:xfrm rot="-5400000">
              <a:off x="4092575" y="1850396"/>
              <a:ext cx="4618038" cy="4069392"/>
            </a:xfrm>
            <a:prstGeom prst="rect">
              <a:avLst/>
            </a:prstGeom>
            <a:noFill/>
            <a:ln w="9525">
              <a:noFill/>
              <a:miter lim="800000"/>
              <a:headEnd/>
              <a:tailEnd/>
            </a:ln>
          </p:spPr>
        </p:pic>
        <p:sp>
          <p:nvSpPr>
            <p:cNvPr id="5127" name="Rectangle 6"/>
            <p:cNvSpPr>
              <a:spLocks noChangeArrowheads="1"/>
            </p:cNvSpPr>
            <p:nvPr/>
          </p:nvSpPr>
          <p:spPr bwMode="auto">
            <a:xfrm>
              <a:off x="4486275" y="1562100"/>
              <a:ext cx="247650" cy="200025"/>
            </a:xfrm>
            <a:prstGeom prst="rect">
              <a:avLst/>
            </a:prstGeom>
            <a:solidFill>
              <a:schemeClr val="bg1"/>
            </a:solidFill>
            <a:ln w="9525" algn="ctr">
              <a:solidFill>
                <a:schemeClr val="bg1"/>
              </a:solidFill>
              <a:round/>
              <a:headEnd/>
              <a:tailEnd/>
            </a:ln>
          </p:spPr>
          <p:txBody>
            <a:bodyPr/>
            <a:lstStyle/>
            <a:p>
              <a:endParaRPr lang="en-US"/>
            </a:p>
          </p:txBody>
        </p:sp>
      </p:grpSp>
      <p:pic>
        <p:nvPicPr>
          <p:cNvPr id="8" name="HST vfj 0385.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14912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68338" y="438150"/>
            <a:ext cx="7256462" cy="965200"/>
          </a:xfrm>
        </p:spPr>
        <p:txBody>
          <a:bodyPr/>
          <a:lstStyle/>
          <a:p>
            <a:r>
              <a:rPr lang="en-US" sz="2800" dirty="0" smtClean="0"/>
              <a:t>Integration of Synaptic Inputs and </a:t>
            </a:r>
            <a:r>
              <a:rPr lang="en-US" sz="2800" dirty="0" smtClean="0"/>
              <a:t>The Propagation of Information via Action Potentials</a:t>
            </a:r>
          </a:p>
        </p:txBody>
      </p:sp>
      <p:sp>
        <p:nvSpPr>
          <p:cNvPr id="3" name="Content Placeholder 2"/>
          <p:cNvSpPr>
            <a:spLocks noGrp="1"/>
          </p:cNvSpPr>
          <p:nvPr>
            <p:ph idx="1"/>
          </p:nvPr>
        </p:nvSpPr>
        <p:spPr>
          <a:xfrm>
            <a:off x="677863" y="1790700"/>
            <a:ext cx="3695700" cy="3086100"/>
          </a:xfrm>
        </p:spPr>
        <p:txBody>
          <a:bodyPr>
            <a:normAutofit fontScale="62500" lnSpcReduction="20000"/>
          </a:bodyPr>
          <a:lstStyle/>
          <a:p>
            <a:pPr>
              <a:defRPr/>
            </a:pPr>
            <a:r>
              <a:rPr lang="en-US" dirty="0" smtClean="0"/>
              <a:t>Excitatory and inhibitory influences add together within the dendrites and combine to determine the net depolarization of the neuron.</a:t>
            </a:r>
            <a:endParaRPr lang="en-US" dirty="0" smtClean="0"/>
          </a:p>
          <a:p>
            <a:pPr>
              <a:defRPr/>
            </a:pPr>
            <a:endParaRPr lang="en-US" dirty="0" smtClean="0"/>
          </a:p>
          <a:p>
            <a:pPr>
              <a:defRPr/>
            </a:pPr>
            <a:r>
              <a:rPr lang="en-US" dirty="0" smtClean="0"/>
              <a:t>If net depolarization is strong enough the neuron emits an action potential.</a:t>
            </a:r>
          </a:p>
          <a:p>
            <a:pPr>
              <a:defRPr/>
            </a:pPr>
            <a:endParaRPr lang="en-US" dirty="0" smtClean="0"/>
          </a:p>
          <a:p>
            <a:pPr>
              <a:defRPr/>
            </a:pPr>
            <a:r>
              <a:rPr lang="en-US" dirty="0" smtClean="0"/>
              <a:t>Action potentials produce transmitter release at synapses, influencing target neurons</a:t>
            </a:r>
          </a:p>
          <a:p>
            <a:pPr>
              <a:defRPr/>
            </a:pPr>
            <a:endParaRPr lang="en-US" dirty="0" smtClean="0"/>
          </a:p>
        </p:txBody>
      </p:sp>
      <p:pic>
        <p:nvPicPr>
          <p:cNvPr id="6148" name="Picture 3" descr="C:\Users\jlm\Pictures\My Scans\scan0009.jpg"/>
          <p:cNvPicPr>
            <a:picLocks noChangeAspect="1" noChangeArrowheads="1"/>
          </p:cNvPicPr>
          <p:nvPr/>
        </p:nvPicPr>
        <p:blipFill>
          <a:blip r:embed="rId6" cstate="print"/>
          <a:srcRect/>
          <a:stretch>
            <a:fillRect/>
          </a:stretch>
        </p:blipFill>
        <p:spPr bwMode="auto">
          <a:xfrm>
            <a:off x="1584325" y="4956175"/>
            <a:ext cx="6026150" cy="1517650"/>
          </a:xfrm>
          <a:prstGeom prst="rect">
            <a:avLst/>
          </a:prstGeom>
          <a:noFill/>
          <a:ln w="9525">
            <a:noFill/>
            <a:miter lim="800000"/>
            <a:headEnd/>
            <a:tailEnd/>
          </a:ln>
        </p:spPr>
      </p:pic>
      <p:grpSp>
        <p:nvGrpSpPr>
          <p:cNvPr id="6149" name="Group 11"/>
          <p:cNvGrpSpPr>
            <a:grpSpLocks/>
          </p:cNvGrpSpPr>
          <p:nvPr/>
        </p:nvGrpSpPr>
        <p:grpSpPr bwMode="auto">
          <a:xfrm>
            <a:off x="4573421" y="1737791"/>
            <a:ext cx="1852613" cy="3143250"/>
            <a:chOff x="4553302" y="1607775"/>
            <a:chExt cx="1851659" cy="3143978"/>
          </a:xfrm>
        </p:grpSpPr>
        <p:pic>
          <p:nvPicPr>
            <p:cNvPr id="6153" name="Picture 4" descr="C:\Users\jlm\Pictures\My Scans\scan0011.jpg"/>
            <p:cNvPicPr>
              <a:picLocks noChangeAspect="1" noChangeArrowheads="1"/>
            </p:cNvPicPr>
            <p:nvPr/>
          </p:nvPicPr>
          <p:blipFill>
            <a:blip r:embed="rId7" cstate="print"/>
            <a:srcRect r="53619" b="51282"/>
            <a:stretch>
              <a:fillRect/>
            </a:stretch>
          </p:blipFill>
          <p:spPr bwMode="auto">
            <a:xfrm rot="-5400000">
              <a:off x="4631032" y="1530045"/>
              <a:ext cx="1581879" cy="1737340"/>
            </a:xfrm>
            <a:prstGeom prst="rect">
              <a:avLst/>
            </a:prstGeom>
            <a:noFill/>
            <a:ln w="9525">
              <a:noFill/>
              <a:miter lim="800000"/>
              <a:headEnd/>
              <a:tailEnd/>
            </a:ln>
          </p:spPr>
        </p:pic>
        <p:pic>
          <p:nvPicPr>
            <p:cNvPr id="6154" name="Picture 4" descr="C:\Users\jlm\Pictures\My Scans\scan0011.jpg"/>
            <p:cNvPicPr>
              <a:picLocks noChangeAspect="1" noChangeArrowheads="1"/>
            </p:cNvPicPr>
            <p:nvPr/>
          </p:nvPicPr>
          <p:blipFill>
            <a:blip r:embed="rId7" cstate="print"/>
            <a:srcRect t="51282" r="53619"/>
            <a:stretch>
              <a:fillRect/>
            </a:stretch>
          </p:blipFill>
          <p:spPr bwMode="auto">
            <a:xfrm rot="-5400000">
              <a:off x="4745351" y="3092144"/>
              <a:ext cx="1581879" cy="1737340"/>
            </a:xfrm>
            <a:prstGeom prst="rect">
              <a:avLst/>
            </a:prstGeom>
            <a:noFill/>
            <a:ln w="9525">
              <a:noFill/>
              <a:miter lim="800000"/>
              <a:headEnd/>
              <a:tailEnd/>
            </a:ln>
          </p:spPr>
        </p:pic>
        <p:sp>
          <p:nvSpPr>
            <p:cNvPr id="6155" name="Rectangle 7"/>
            <p:cNvSpPr>
              <a:spLocks noChangeArrowheads="1"/>
            </p:cNvSpPr>
            <p:nvPr/>
          </p:nvSpPr>
          <p:spPr bwMode="auto">
            <a:xfrm>
              <a:off x="6057900" y="2800350"/>
              <a:ext cx="247650" cy="200025"/>
            </a:xfrm>
            <a:prstGeom prst="rect">
              <a:avLst/>
            </a:prstGeom>
            <a:solidFill>
              <a:schemeClr val="bg1"/>
            </a:solidFill>
            <a:ln w="9525" algn="ctr">
              <a:solidFill>
                <a:schemeClr val="bg1"/>
              </a:solidFill>
              <a:round/>
              <a:headEnd/>
              <a:tailEnd/>
            </a:ln>
          </p:spPr>
          <p:txBody>
            <a:bodyPr/>
            <a:lstStyle/>
            <a:p>
              <a:endParaRPr lang="en-US"/>
            </a:p>
          </p:txBody>
        </p:sp>
        <p:sp>
          <p:nvSpPr>
            <p:cNvPr id="6156" name="Rectangle 8"/>
            <p:cNvSpPr>
              <a:spLocks noChangeArrowheads="1"/>
            </p:cNvSpPr>
            <p:nvPr/>
          </p:nvSpPr>
          <p:spPr bwMode="auto">
            <a:xfrm>
              <a:off x="4591050" y="4324350"/>
              <a:ext cx="247650" cy="200025"/>
            </a:xfrm>
            <a:prstGeom prst="rect">
              <a:avLst/>
            </a:prstGeom>
            <a:solidFill>
              <a:schemeClr val="bg1"/>
            </a:solidFill>
            <a:ln w="9525" algn="ctr">
              <a:solidFill>
                <a:schemeClr val="bg1"/>
              </a:solidFill>
              <a:round/>
              <a:headEnd/>
              <a:tailEnd/>
            </a:ln>
          </p:spPr>
          <p:txBody>
            <a:bodyPr/>
            <a:lstStyle/>
            <a:p>
              <a:endParaRPr lang="en-US"/>
            </a:p>
          </p:txBody>
        </p:sp>
      </p:grpSp>
      <p:grpSp>
        <p:nvGrpSpPr>
          <p:cNvPr id="6150" name="Group 10"/>
          <p:cNvGrpSpPr>
            <a:grpSpLocks/>
          </p:cNvGrpSpPr>
          <p:nvPr/>
        </p:nvGrpSpPr>
        <p:grpSpPr bwMode="auto">
          <a:xfrm>
            <a:off x="6585045" y="1535373"/>
            <a:ext cx="2417668" cy="3520815"/>
            <a:chOff x="6505574" y="1096963"/>
            <a:chExt cx="2497139" cy="3959225"/>
          </a:xfrm>
        </p:grpSpPr>
        <p:pic>
          <p:nvPicPr>
            <p:cNvPr id="6151" name="Picture 2" descr="C:\Users\jlm\Pictures\My Scans\scan0010.jpg"/>
            <p:cNvPicPr>
              <a:picLocks noChangeAspect="1" noChangeArrowheads="1"/>
            </p:cNvPicPr>
            <p:nvPr/>
          </p:nvPicPr>
          <p:blipFill>
            <a:blip r:embed="rId8" cstate="print"/>
            <a:srcRect/>
            <a:stretch>
              <a:fillRect/>
            </a:stretch>
          </p:blipFill>
          <p:spPr bwMode="auto">
            <a:xfrm rot="-5400000">
              <a:off x="5811838" y="1865313"/>
              <a:ext cx="3959225" cy="2422525"/>
            </a:xfrm>
            <a:prstGeom prst="rect">
              <a:avLst/>
            </a:prstGeom>
            <a:noFill/>
            <a:ln w="9525">
              <a:noFill/>
              <a:miter lim="800000"/>
              <a:headEnd/>
              <a:tailEnd/>
            </a:ln>
          </p:spPr>
        </p:pic>
        <p:sp>
          <p:nvSpPr>
            <p:cNvPr id="6152" name="Rectangle 9"/>
            <p:cNvSpPr>
              <a:spLocks noChangeArrowheads="1"/>
            </p:cNvSpPr>
            <p:nvPr/>
          </p:nvSpPr>
          <p:spPr bwMode="auto">
            <a:xfrm>
              <a:off x="6505574" y="3819525"/>
              <a:ext cx="942976" cy="609600"/>
            </a:xfrm>
            <a:prstGeom prst="rect">
              <a:avLst/>
            </a:prstGeom>
            <a:solidFill>
              <a:schemeClr val="bg1"/>
            </a:solidFill>
            <a:ln w="9525" algn="ctr">
              <a:solidFill>
                <a:schemeClr val="bg1"/>
              </a:solidFill>
              <a:round/>
              <a:headEnd/>
              <a:tailEnd/>
            </a:ln>
          </p:spPr>
          <p:txBody>
            <a:bodyPr/>
            <a:lstStyle/>
            <a:p>
              <a:endParaRPr lang="en-US"/>
            </a:p>
          </p:txBody>
        </p:sp>
      </p:grpSp>
      <p:pic>
        <p:nvPicPr>
          <p:cNvPr id="13" name="HST vfj 0383.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1055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18899" y="388961"/>
            <a:ext cx="4874075" cy="965200"/>
          </a:xfrm>
        </p:spPr>
        <p:txBody>
          <a:bodyPr/>
          <a:lstStyle/>
          <a:p>
            <a:r>
              <a:rPr lang="en-US" sz="3600" dirty="0" smtClean="0"/>
              <a:t>Scale of Neural</a:t>
            </a:r>
            <a:br>
              <a:rPr lang="en-US" sz="3600" dirty="0" smtClean="0"/>
            </a:br>
            <a:r>
              <a:rPr lang="en-US" sz="3600" dirty="0" smtClean="0"/>
              <a:t>Computation</a:t>
            </a:r>
          </a:p>
        </p:txBody>
      </p:sp>
      <p:sp>
        <p:nvSpPr>
          <p:cNvPr id="7171" name="Content Placeholder 2"/>
          <p:cNvSpPr>
            <a:spLocks noGrp="1"/>
          </p:cNvSpPr>
          <p:nvPr>
            <p:ph idx="1"/>
          </p:nvPr>
        </p:nvSpPr>
        <p:spPr>
          <a:xfrm>
            <a:off x="677863" y="1794681"/>
            <a:ext cx="3878262" cy="4459406"/>
          </a:xfrm>
        </p:spPr>
        <p:txBody>
          <a:bodyPr>
            <a:normAutofit fontScale="92500"/>
          </a:bodyPr>
          <a:lstStyle/>
          <a:p>
            <a:r>
              <a:rPr lang="en-US" dirty="0" smtClean="0"/>
              <a:t>There are 10-100 billion neurons in the brain</a:t>
            </a:r>
          </a:p>
          <a:p>
            <a:endParaRPr lang="en-US" dirty="0" smtClean="0"/>
          </a:p>
          <a:p>
            <a:r>
              <a:rPr lang="en-US" dirty="0" smtClean="0"/>
              <a:t>Each with up to </a:t>
            </a:r>
            <a:r>
              <a:rPr lang="en-US" dirty="0" smtClean="0"/>
              <a:t>10,000 </a:t>
            </a:r>
            <a:r>
              <a:rPr lang="en-US" dirty="0" smtClean="0"/>
              <a:t>synapses</a:t>
            </a:r>
          </a:p>
          <a:p>
            <a:endParaRPr lang="en-US" dirty="0" smtClean="0"/>
          </a:p>
          <a:p>
            <a:r>
              <a:rPr lang="en-US" dirty="0" smtClean="0"/>
              <a:t>That’s ~</a:t>
            </a:r>
            <a:r>
              <a:rPr lang="en-US" dirty="0" smtClean="0"/>
              <a:t>10</a:t>
            </a:r>
            <a:r>
              <a:rPr lang="en-US" baseline="30000" dirty="0" smtClean="0"/>
              <a:t>13</a:t>
            </a:r>
            <a:r>
              <a:rPr lang="en-US" dirty="0" smtClean="0"/>
              <a:t> </a:t>
            </a:r>
            <a:r>
              <a:rPr lang="en-US" dirty="0" smtClean="0"/>
              <a:t>computing elements, each </a:t>
            </a:r>
            <a:r>
              <a:rPr lang="en-US" dirty="0" smtClean="0"/>
              <a:t>capable or propagating </a:t>
            </a:r>
            <a:r>
              <a:rPr lang="en-US" dirty="0" smtClean="0"/>
              <a:t>signals </a:t>
            </a:r>
            <a:r>
              <a:rPr lang="en-US" dirty="0" smtClean="0"/>
              <a:t>at 10-100 </a:t>
            </a:r>
            <a:r>
              <a:rPr lang="en-US" dirty="0" smtClean="0"/>
              <a:t>times per </a:t>
            </a:r>
            <a:r>
              <a:rPr lang="en-US" dirty="0" smtClean="0"/>
              <a:t>second</a:t>
            </a:r>
            <a:endParaRPr lang="en-US" dirty="0" smtClean="0"/>
          </a:p>
          <a:p>
            <a:pPr>
              <a:buFontTx/>
              <a:buNone/>
            </a:pPr>
            <a:endParaRPr lang="en-US" dirty="0" smtClean="0"/>
          </a:p>
        </p:txBody>
      </p:sp>
      <p:pic>
        <p:nvPicPr>
          <p:cNvPr id="7174" name="Picture 6" descr="http://c431376.r76.cf2.rackcdn.com/10132/fnsyn-03-00004-r2/image_m/fnsyn-03-00004-g003.jpg"/>
          <p:cNvPicPr>
            <a:picLocks noChangeAspect="1" noChangeArrowheads="1"/>
          </p:cNvPicPr>
          <p:nvPr/>
        </p:nvPicPr>
        <p:blipFill>
          <a:blip r:embed="rId6" cstate="print"/>
          <a:srcRect l="12245" t="7380" r="18367" b="44280"/>
          <a:stretch>
            <a:fillRect/>
          </a:stretch>
        </p:blipFill>
        <p:spPr bwMode="auto">
          <a:xfrm>
            <a:off x="6076787" y="228712"/>
            <a:ext cx="1142307" cy="1320307"/>
          </a:xfrm>
          <a:prstGeom prst="rect">
            <a:avLst/>
          </a:prstGeom>
          <a:noFill/>
        </p:spPr>
      </p:pic>
      <p:sp>
        <p:nvSpPr>
          <p:cNvPr id="6" name="TextBox 5"/>
          <p:cNvSpPr txBox="1"/>
          <p:nvPr/>
        </p:nvSpPr>
        <p:spPr>
          <a:xfrm>
            <a:off x="7281079" y="1310186"/>
            <a:ext cx="1743939" cy="307777"/>
          </a:xfrm>
          <a:prstGeom prst="rect">
            <a:avLst/>
          </a:prstGeom>
          <a:noFill/>
        </p:spPr>
        <p:txBody>
          <a:bodyPr wrap="none" rtlCol="0">
            <a:spAutoFit/>
          </a:bodyPr>
          <a:lstStyle/>
          <a:p>
            <a:r>
              <a:rPr lang="en-US" sz="1400" dirty="0" smtClean="0">
                <a:latin typeface="+mn-lt"/>
              </a:rPr>
              <a:t>S. Ramon y </a:t>
            </a:r>
            <a:r>
              <a:rPr lang="en-US" sz="1400" dirty="0" err="1" smtClean="0">
                <a:latin typeface="+mn-lt"/>
              </a:rPr>
              <a:t>Cajal</a:t>
            </a:r>
            <a:endParaRPr lang="en-US" sz="1400" dirty="0">
              <a:latin typeface="+mn-lt"/>
            </a:endParaRPr>
          </a:p>
        </p:txBody>
      </p:sp>
      <p:pic>
        <p:nvPicPr>
          <p:cNvPr id="7176" name="Picture 8" descr="http://upload.wikimedia.org/wikipedia/commons/5/5b/Cajal_cortex_drawings.png"/>
          <p:cNvPicPr>
            <a:picLocks noChangeAspect="1" noChangeArrowheads="1"/>
          </p:cNvPicPr>
          <p:nvPr/>
        </p:nvPicPr>
        <p:blipFill>
          <a:blip r:embed="rId7" cstate="print"/>
          <a:srcRect/>
          <a:stretch>
            <a:fillRect/>
          </a:stretch>
        </p:blipFill>
        <p:spPr bwMode="auto">
          <a:xfrm>
            <a:off x="4749421" y="1779832"/>
            <a:ext cx="4167663" cy="4818861"/>
          </a:xfrm>
          <a:prstGeom prst="rect">
            <a:avLst/>
          </a:prstGeom>
          <a:noFill/>
        </p:spPr>
      </p:pic>
      <p:pic>
        <p:nvPicPr>
          <p:cNvPr id="8" name="HST vfj 0376.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1077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cs.brown.edu/%7Etld/projects/cortex/figures/neocortex.png"/>
          <p:cNvPicPr>
            <a:picLocks noChangeAspect="1" noChangeArrowheads="1"/>
          </p:cNvPicPr>
          <p:nvPr/>
        </p:nvPicPr>
        <p:blipFill>
          <a:blip r:embed="rId6" cstate="print"/>
          <a:srcRect/>
          <a:stretch>
            <a:fillRect/>
          </a:stretch>
        </p:blipFill>
        <p:spPr bwMode="auto">
          <a:xfrm>
            <a:off x="6584664" y="407515"/>
            <a:ext cx="2340972" cy="2465337"/>
          </a:xfrm>
          <a:prstGeom prst="rect">
            <a:avLst/>
          </a:prstGeom>
          <a:noFill/>
        </p:spPr>
      </p:pic>
      <p:sp>
        <p:nvSpPr>
          <p:cNvPr id="8194" name="Title 1"/>
          <p:cNvSpPr>
            <a:spLocks noGrp="1"/>
          </p:cNvSpPr>
          <p:nvPr>
            <p:ph type="title"/>
          </p:nvPr>
        </p:nvSpPr>
        <p:spPr>
          <a:xfrm>
            <a:off x="687388" y="457200"/>
            <a:ext cx="7532687" cy="965200"/>
          </a:xfrm>
        </p:spPr>
        <p:txBody>
          <a:bodyPr/>
          <a:lstStyle/>
          <a:p>
            <a:r>
              <a:rPr lang="en-US" sz="3600" dirty="0" smtClean="0"/>
              <a:t>Grey Matter, White Matter </a:t>
            </a:r>
            <a:br>
              <a:rPr lang="en-US" sz="3600" dirty="0" smtClean="0"/>
            </a:br>
            <a:r>
              <a:rPr lang="en-US" sz="3600" dirty="0" smtClean="0"/>
              <a:t>and Overall </a:t>
            </a:r>
            <a:r>
              <a:rPr lang="en-US" sz="3600" dirty="0" smtClean="0"/>
              <a:t>Connectivity</a:t>
            </a:r>
          </a:p>
        </p:txBody>
      </p:sp>
      <p:sp>
        <p:nvSpPr>
          <p:cNvPr id="8195" name="Content Placeholder 2"/>
          <p:cNvSpPr>
            <a:spLocks noGrp="1"/>
          </p:cNvSpPr>
          <p:nvPr>
            <p:ph idx="1"/>
          </p:nvPr>
        </p:nvSpPr>
        <p:spPr>
          <a:xfrm>
            <a:off x="677863" y="1781032"/>
            <a:ext cx="4733473" cy="4391167"/>
          </a:xfrm>
        </p:spPr>
        <p:txBody>
          <a:bodyPr/>
          <a:lstStyle/>
          <a:p>
            <a:r>
              <a:rPr lang="en-US" dirty="0" smtClean="0"/>
              <a:t>Neuronal cell </a:t>
            </a:r>
            <a:r>
              <a:rPr lang="en-US" dirty="0" smtClean="0"/>
              <a:t>b</a:t>
            </a:r>
            <a:r>
              <a:rPr lang="en-US" dirty="0" smtClean="0"/>
              <a:t>odies are in the Neocortex</a:t>
            </a:r>
          </a:p>
          <a:p>
            <a:r>
              <a:rPr lang="en-US" dirty="0" smtClean="0"/>
              <a:t>White matter contains fibers connecting different cortical areas. </a:t>
            </a:r>
          </a:p>
          <a:p>
            <a:r>
              <a:rPr lang="en-US" dirty="0" smtClean="0"/>
              <a:t>Columnar organization within cortex</a:t>
            </a:r>
            <a:endParaRPr lang="en-US" dirty="0" smtClean="0"/>
          </a:p>
          <a:p>
            <a:r>
              <a:rPr lang="en-US" dirty="0" smtClean="0"/>
              <a:t>Short- and long-range connections</a:t>
            </a:r>
          </a:p>
          <a:p>
            <a:r>
              <a:rPr lang="en-US" dirty="0" smtClean="0"/>
              <a:t>Bi-directional connectivity between areas</a:t>
            </a:r>
          </a:p>
          <a:p>
            <a:endParaRPr lang="en-US" dirty="0" smtClean="0"/>
          </a:p>
        </p:txBody>
      </p:sp>
      <p:pic>
        <p:nvPicPr>
          <p:cNvPr id="8197" name="Picture 2"/>
          <p:cNvPicPr>
            <a:picLocks noChangeAspect="1" noChangeArrowheads="1"/>
          </p:cNvPicPr>
          <p:nvPr/>
        </p:nvPicPr>
        <p:blipFill>
          <a:blip r:embed="rId7" cstate="print"/>
          <a:srcRect/>
          <a:stretch>
            <a:fillRect/>
          </a:stretch>
        </p:blipFill>
        <p:spPr bwMode="auto">
          <a:xfrm>
            <a:off x="7379188" y="3473355"/>
            <a:ext cx="1451052" cy="1774874"/>
          </a:xfrm>
          <a:prstGeom prst="rect">
            <a:avLst/>
          </a:prstGeom>
          <a:noFill/>
          <a:ln w="9525">
            <a:noFill/>
            <a:miter lim="800000"/>
            <a:headEnd/>
            <a:tailEnd/>
          </a:ln>
        </p:spPr>
      </p:pic>
      <p:pic>
        <p:nvPicPr>
          <p:cNvPr id="1029" name="Picture 5"/>
          <p:cNvPicPr>
            <a:picLocks noChangeAspect="1" noChangeArrowheads="1"/>
          </p:cNvPicPr>
          <p:nvPr/>
        </p:nvPicPr>
        <p:blipFill>
          <a:blip r:embed="rId8" cstate="print"/>
          <a:srcRect l="42610"/>
          <a:stretch>
            <a:fillRect/>
          </a:stretch>
        </p:blipFill>
        <p:spPr bwMode="auto">
          <a:xfrm>
            <a:off x="5716227" y="3016156"/>
            <a:ext cx="1653563" cy="3583820"/>
          </a:xfrm>
          <a:prstGeom prst="rect">
            <a:avLst/>
          </a:prstGeom>
          <a:noFill/>
          <a:ln w="9525">
            <a:noFill/>
            <a:miter lim="800000"/>
            <a:headEnd/>
            <a:tailEnd/>
          </a:ln>
        </p:spPr>
      </p:pic>
      <p:pic>
        <p:nvPicPr>
          <p:cNvPr id="12" name="HST vfj 0386.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2062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77864" y="457200"/>
            <a:ext cx="5565988" cy="965200"/>
          </a:xfrm>
        </p:spPr>
        <p:txBody>
          <a:bodyPr/>
          <a:lstStyle/>
          <a:p>
            <a:r>
              <a:rPr lang="en-US" sz="2800" dirty="0" smtClean="0"/>
              <a:t>Representation of Perceptual Information in Neurons</a:t>
            </a:r>
          </a:p>
        </p:txBody>
      </p:sp>
      <p:sp>
        <p:nvSpPr>
          <p:cNvPr id="9219" name="Content Placeholder 2"/>
          <p:cNvSpPr>
            <a:spLocks noGrp="1"/>
          </p:cNvSpPr>
          <p:nvPr>
            <p:ph idx="1"/>
          </p:nvPr>
        </p:nvSpPr>
        <p:spPr>
          <a:xfrm>
            <a:off x="350317" y="1566839"/>
            <a:ext cx="7772400" cy="4673600"/>
          </a:xfrm>
        </p:spPr>
        <p:txBody>
          <a:bodyPr/>
          <a:lstStyle/>
          <a:p>
            <a:r>
              <a:rPr lang="en-US" dirty="0" smtClean="0"/>
              <a:t>Neurons as ‘perceptual predicates’</a:t>
            </a:r>
          </a:p>
          <a:p>
            <a:pPr lvl="1"/>
            <a:r>
              <a:rPr lang="en-US" sz="2400" dirty="0" smtClean="0"/>
              <a:t>‘There’s an edge of </a:t>
            </a:r>
            <a:br>
              <a:rPr lang="en-US" sz="2400" dirty="0" smtClean="0"/>
            </a:br>
            <a:r>
              <a:rPr lang="en-US" sz="2400" dirty="0" smtClean="0"/>
              <a:t> orientation </a:t>
            </a:r>
            <a:r>
              <a:rPr lang="en-US" sz="2400" dirty="0" smtClean="0">
                <a:latin typeface="Symbol" pitchFamily="18" charset="2"/>
              </a:rPr>
              <a:t>q</a:t>
            </a:r>
            <a:r>
              <a:rPr lang="en-US" sz="2400" dirty="0" smtClean="0"/>
              <a:t> </a:t>
            </a:r>
            <a:br>
              <a:rPr lang="en-US" sz="2400" dirty="0" smtClean="0"/>
            </a:br>
            <a:r>
              <a:rPr lang="en-US" sz="2400" dirty="0" smtClean="0"/>
              <a:t> at position [</a:t>
            </a:r>
            <a:r>
              <a:rPr lang="en-US" sz="2400" dirty="0" err="1" smtClean="0"/>
              <a:t>x,y</a:t>
            </a:r>
            <a:r>
              <a:rPr lang="en-US" sz="2400" dirty="0" smtClean="0"/>
              <a:t>]’</a:t>
            </a:r>
          </a:p>
          <a:p>
            <a:pPr lvl="1"/>
            <a:endParaRPr lang="en-US" dirty="0" smtClean="0"/>
          </a:p>
          <a:p>
            <a:r>
              <a:rPr lang="en-US" dirty="0" smtClean="0"/>
              <a:t>Higher firing rate = </a:t>
            </a:r>
            <a:br>
              <a:rPr lang="en-US" dirty="0" smtClean="0"/>
            </a:br>
            <a:r>
              <a:rPr lang="en-US" dirty="0" smtClean="0"/>
              <a:t>	stronger support</a:t>
            </a:r>
            <a:br>
              <a:rPr lang="en-US" dirty="0" smtClean="0"/>
            </a:br>
            <a:r>
              <a:rPr lang="en-US" dirty="0" smtClean="0"/>
              <a:t>	</a:t>
            </a:r>
            <a:r>
              <a:rPr lang="en-US" i="1" dirty="0" smtClean="0"/>
              <a:t>or</a:t>
            </a:r>
            <a:r>
              <a:rPr lang="en-US" dirty="0" smtClean="0"/>
              <a:t> better fit</a:t>
            </a:r>
          </a:p>
          <a:p>
            <a:endParaRPr lang="en-US" dirty="0" smtClean="0"/>
          </a:p>
          <a:p>
            <a:r>
              <a:rPr lang="en-US" dirty="0" smtClean="0"/>
              <a:t>Controversial, but</a:t>
            </a:r>
            <a:br>
              <a:rPr lang="en-US" dirty="0" smtClean="0"/>
            </a:br>
            <a:r>
              <a:rPr lang="en-US" dirty="0" smtClean="0"/>
              <a:t>	perhaps useful?</a:t>
            </a:r>
          </a:p>
        </p:txBody>
      </p:sp>
      <p:pic>
        <p:nvPicPr>
          <p:cNvPr id="9220" name="Picture 4" descr="C:\Users\jlm\Desktop\F3.medium.gif"/>
          <p:cNvPicPr>
            <a:picLocks noChangeAspect="1" noChangeArrowheads="1"/>
          </p:cNvPicPr>
          <p:nvPr/>
        </p:nvPicPr>
        <p:blipFill>
          <a:blip r:embed="rId6" cstate="print"/>
          <a:srcRect l="2182" r="65456"/>
          <a:stretch>
            <a:fillRect/>
          </a:stretch>
        </p:blipFill>
        <p:spPr bwMode="auto">
          <a:xfrm>
            <a:off x="6007621" y="2187196"/>
            <a:ext cx="2393950" cy="4086225"/>
          </a:xfrm>
          <a:prstGeom prst="rect">
            <a:avLst/>
          </a:prstGeom>
          <a:noFill/>
          <a:ln w="9525">
            <a:noFill/>
            <a:miter lim="800000"/>
            <a:headEnd/>
            <a:tailEnd/>
          </a:ln>
        </p:spPr>
      </p:pic>
      <p:pic>
        <p:nvPicPr>
          <p:cNvPr id="9222" name="Picture 6" descr="http://www.ksu.ru/f1/neuro/AutoPlay/Docs/hubel_wiesel.jpg"/>
          <p:cNvPicPr>
            <a:picLocks noChangeAspect="1" noChangeArrowheads="1"/>
          </p:cNvPicPr>
          <p:nvPr/>
        </p:nvPicPr>
        <p:blipFill>
          <a:blip r:embed="rId7" cstate="print"/>
          <a:srcRect l="1145" r="10302" b="22024"/>
          <a:stretch>
            <a:fillRect/>
          </a:stretch>
        </p:blipFill>
        <p:spPr bwMode="auto">
          <a:xfrm>
            <a:off x="6537519" y="251148"/>
            <a:ext cx="2130228" cy="1267407"/>
          </a:xfrm>
          <a:prstGeom prst="rect">
            <a:avLst/>
          </a:prstGeom>
          <a:noFill/>
        </p:spPr>
      </p:pic>
      <p:sp>
        <p:nvSpPr>
          <p:cNvPr id="6" name="TextBox 5"/>
          <p:cNvSpPr txBox="1"/>
          <p:nvPr/>
        </p:nvSpPr>
        <p:spPr>
          <a:xfrm>
            <a:off x="6748817" y="1555845"/>
            <a:ext cx="1734770" cy="338554"/>
          </a:xfrm>
          <a:prstGeom prst="rect">
            <a:avLst/>
          </a:prstGeom>
          <a:noFill/>
        </p:spPr>
        <p:txBody>
          <a:bodyPr wrap="none" rtlCol="0">
            <a:spAutoFit/>
          </a:bodyPr>
          <a:lstStyle/>
          <a:p>
            <a:r>
              <a:rPr lang="en-US" sz="1600" dirty="0" smtClean="0">
                <a:latin typeface="+mn-lt"/>
              </a:rPr>
              <a:t>Hubel &amp; Wiesel</a:t>
            </a:r>
            <a:endParaRPr lang="en-US" sz="1600" dirty="0">
              <a:latin typeface="+mn-lt"/>
            </a:endParaRPr>
          </a:p>
        </p:txBody>
      </p:sp>
      <p:pic>
        <p:nvPicPr>
          <p:cNvPr id="9" name="HST vfj 0378.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1386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77863" y="457200"/>
            <a:ext cx="6480388" cy="965200"/>
          </a:xfrm>
        </p:spPr>
        <p:txBody>
          <a:bodyPr/>
          <a:lstStyle/>
          <a:p>
            <a:r>
              <a:rPr lang="en-US" dirty="0" smtClean="0"/>
              <a:t>Processing of Information in </a:t>
            </a:r>
            <a:br>
              <a:rPr lang="en-US" dirty="0" smtClean="0"/>
            </a:br>
            <a:r>
              <a:rPr lang="en-US" dirty="0" smtClean="0"/>
              <a:t>Neural Populations</a:t>
            </a:r>
          </a:p>
        </p:txBody>
      </p:sp>
      <p:sp>
        <p:nvSpPr>
          <p:cNvPr id="10243" name="Content Placeholder 2"/>
          <p:cNvSpPr>
            <a:spLocks noGrp="1"/>
          </p:cNvSpPr>
          <p:nvPr>
            <p:ph idx="1"/>
          </p:nvPr>
        </p:nvSpPr>
        <p:spPr>
          <a:xfrm>
            <a:off x="636588" y="1739900"/>
            <a:ext cx="3259137" cy="4376738"/>
          </a:xfrm>
        </p:spPr>
        <p:txBody>
          <a:bodyPr/>
          <a:lstStyle/>
          <a:p>
            <a:endParaRPr lang="en-US" dirty="0" smtClean="0"/>
          </a:p>
          <a:p>
            <a:endParaRPr lang="en-US" dirty="0" smtClean="0"/>
          </a:p>
          <a:p>
            <a:endParaRPr lang="en-US" dirty="0" smtClean="0"/>
          </a:p>
          <a:p>
            <a:r>
              <a:rPr lang="en-US" dirty="0" smtClean="0"/>
              <a:t>Excitation and convergence</a:t>
            </a:r>
          </a:p>
          <a:p>
            <a:endParaRPr lang="en-US" dirty="0" smtClean="0"/>
          </a:p>
          <a:p>
            <a:r>
              <a:rPr lang="en-US" dirty="0" smtClean="0"/>
              <a:t>Inhibition and competition</a:t>
            </a:r>
          </a:p>
          <a:p>
            <a:endParaRPr lang="en-US" dirty="0" smtClean="0"/>
          </a:p>
        </p:txBody>
      </p:sp>
      <p:pic>
        <p:nvPicPr>
          <p:cNvPr id="10244" name="Picture 4"/>
          <p:cNvPicPr>
            <a:picLocks noChangeAspect="1" noChangeArrowheads="1"/>
          </p:cNvPicPr>
          <p:nvPr/>
        </p:nvPicPr>
        <p:blipFill>
          <a:blip r:embed="rId6" cstate="print"/>
          <a:srcRect/>
          <a:stretch>
            <a:fillRect/>
          </a:stretch>
        </p:blipFill>
        <p:spPr bwMode="auto">
          <a:xfrm>
            <a:off x="3609217" y="2278206"/>
            <a:ext cx="4349750" cy="3740150"/>
          </a:xfrm>
          <a:prstGeom prst="rect">
            <a:avLst/>
          </a:prstGeom>
          <a:noFill/>
          <a:ln w="9525">
            <a:noFill/>
            <a:miter lim="800000"/>
            <a:headEnd/>
            <a:tailEnd/>
          </a:ln>
        </p:spPr>
      </p:pic>
      <p:pic>
        <p:nvPicPr>
          <p:cNvPr id="10246" name="Picture 6" descr="Rumelhart_1"/>
          <p:cNvPicPr>
            <a:picLocks noChangeAspect="1" noChangeArrowheads="1"/>
          </p:cNvPicPr>
          <p:nvPr/>
        </p:nvPicPr>
        <p:blipFill>
          <a:blip r:embed="rId7" cstate="print"/>
          <a:srcRect/>
          <a:stretch>
            <a:fillRect/>
          </a:stretch>
        </p:blipFill>
        <p:spPr bwMode="auto">
          <a:xfrm>
            <a:off x="7551714" y="245660"/>
            <a:ext cx="1066847" cy="1600271"/>
          </a:xfrm>
          <a:prstGeom prst="rect">
            <a:avLst/>
          </a:prstGeom>
          <a:noFill/>
        </p:spPr>
      </p:pic>
      <p:sp>
        <p:nvSpPr>
          <p:cNvPr id="6" name="TextBox 5"/>
          <p:cNvSpPr txBox="1"/>
          <p:nvPr/>
        </p:nvSpPr>
        <p:spPr>
          <a:xfrm>
            <a:off x="7560858" y="1883392"/>
            <a:ext cx="1122295" cy="523220"/>
          </a:xfrm>
          <a:prstGeom prst="rect">
            <a:avLst/>
          </a:prstGeom>
          <a:noFill/>
        </p:spPr>
        <p:txBody>
          <a:bodyPr wrap="none" rtlCol="0">
            <a:spAutoFit/>
          </a:bodyPr>
          <a:lstStyle/>
          <a:p>
            <a:pPr algn="ctr"/>
            <a:r>
              <a:rPr lang="en-US" sz="1400" dirty="0" smtClean="0">
                <a:latin typeface="+mn-lt"/>
              </a:rPr>
              <a:t>David E.</a:t>
            </a:r>
            <a:br>
              <a:rPr lang="en-US" sz="1400" dirty="0" smtClean="0">
                <a:latin typeface="+mn-lt"/>
              </a:rPr>
            </a:br>
            <a:r>
              <a:rPr lang="en-US" sz="1400" dirty="0" smtClean="0">
                <a:latin typeface="+mn-lt"/>
              </a:rPr>
              <a:t>Rumelhart</a:t>
            </a:r>
            <a:endParaRPr lang="en-US" sz="1400" dirty="0">
              <a:latin typeface="+mn-lt"/>
            </a:endParaRPr>
          </a:p>
        </p:txBody>
      </p:sp>
      <p:pic>
        <p:nvPicPr>
          <p:cNvPr id="7" name="HST vfj 0401.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2023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Processing of Information in Neural Populations</a:t>
            </a:r>
          </a:p>
        </p:txBody>
      </p:sp>
      <p:sp>
        <p:nvSpPr>
          <p:cNvPr id="11267" name="Content Placeholder 2"/>
          <p:cNvSpPr>
            <a:spLocks noGrp="1"/>
          </p:cNvSpPr>
          <p:nvPr>
            <p:ph idx="1"/>
          </p:nvPr>
        </p:nvSpPr>
        <p:spPr>
          <a:xfrm>
            <a:off x="247650" y="1674813"/>
            <a:ext cx="3914775" cy="4441825"/>
          </a:xfrm>
        </p:spPr>
        <p:txBody>
          <a:bodyPr/>
          <a:lstStyle/>
          <a:p>
            <a:r>
              <a:rPr lang="en-US" smtClean="0"/>
              <a:t>Excitation and convergence</a:t>
            </a:r>
          </a:p>
          <a:p>
            <a:endParaRPr lang="en-US" smtClean="0"/>
          </a:p>
          <a:p>
            <a:r>
              <a:rPr lang="en-US" smtClean="0"/>
              <a:t>Inhibition and competition</a:t>
            </a:r>
          </a:p>
          <a:p>
            <a:endParaRPr lang="en-US" smtClean="0"/>
          </a:p>
          <a:p>
            <a:r>
              <a:rPr lang="en-US" smtClean="0"/>
              <a:t>Recurrence, attractor-states, and interactive activation</a:t>
            </a:r>
          </a:p>
        </p:txBody>
      </p:sp>
      <p:pic>
        <p:nvPicPr>
          <p:cNvPr id="11268" name="Picture 4"/>
          <p:cNvPicPr>
            <a:picLocks noChangeAspect="1" noChangeArrowheads="1"/>
          </p:cNvPicPr>
          <p:nvPr/>
        </p:nvPicPr>
        <p:blipFill>
          <a:blip r:embed="rId6" cstate="print"/>
          <a:srcRect/>
          <a:stretch>
            <a:fillRect/>
          </a:stretch>
        </p:blipFill>
        <p:spPr bwMode="auto">
          <a:xfrm>
            <a:off x="7131050" y="1208088"/>
            <a:ext cx="1739900" cy="1497012"/>
          </a:xfrm>
          <a:prstGeom prst="rect">
            <a:avLst/>
          </a:prstGeom>
          <a:noFill/>
          <a:ln w="9525">
            <a:noFill/>
            <a:miter lim="800000"/>
            <a:headEnd/>
            <a:tailEnd/>
          </a:ln>
        </p:spPr>
      </p:pic>
      <p:pic>
        <p:nvPicPr>
          <p:cNvPr id="11269" name="Picture 6"/>
          <p:cNvPicPr>
            <a:picLocks noChangeAspect="1" noChangeArrowheads="1"/>
          </p:cNvPicPr>
          <p:nvPr/>
        </p:nvPicPr>
        <p:blipFill>
          <a:blip r:embed="rId7" cstate="print"/>
          <a:srcRect/>
          <a:stretch>
            <a:fillRect/>
          </a:stretch>
        </p:blipFill>
        <p:spPr bwMode="auto">
          <a:xfrm>
            <a:off x="4406900" y="1793875"/>
            <a:ext cx="2592388" cy="4608513"/>
          </a:xfrm>
          <a:prstGeom prst="rect">
            <a:avLst/>
          </a:prstGeom>
          <a:noFill/>
          <a:ln w="9525">
            <a:noFill/>
            <a:miter lim="800000"/>
            <a:headEnd/>
            <a:tailEnd/>
          </a:ln>
        </p:spPr>
      </p:pic>
      <p:pic>
        <p:nvPicPr>
          <p:cNvPr id="6" name="HST vfj 0400.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2339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Interactivity in the Brain</a:t>
            </a:r>
            <a:endParaRPr lang="en-US" dirty="0"/>
          </a:p>
        </p:txBody>
      </p:sp>
      <p:sp>
        <p:nvSpPr>
          <p:cNvPr id="3" name="Content Placeholder 2"/>
          <p:cNvSpPr>
            <a:spLocks noGrp="1"/>
          </p:cNvSpPr>
          <p:nvPr>
            <p:ph idx="1"/>
          </p:nvPr>
        </p:nvSpPr>
        <p:spPr>
          <a:xfrm>
            <a:off x="677863" y="1498600"/>
            <a:ext cx="4392280" cy="4673600"/>
          </a:xfrm>
        </p:spPr>
        <p:txBody>
          <a:bodyPr>
            <a:normAutofit fontScale="85000" lnSpcReduction="10000"/>
          </a:bodyPr>
          <a:lstStyle/>
          <a:p>
            <a:r>
              <a:rPr lang="en-US" dirty="0" smtClean="0"/>
              <a:t>Position-specific illusory contour response in V1 neurons occurs after a delay</a:t>
            </a:r>
          </a:p>
          <a:p>
            <a:endParaRPr lang="en-US" dirty="0" smtClean="0"/>
          </a:p>
          <a:p>
            <a:r>
              <a:rPr lang="en-US" dirty="0" smtClean="0"/>
              <a:t>Inactivation of ‘higher’ cortical areas reduces sharpness of neural responses in lower areas including thalamus</a:t>
            </a:r>
          </a:p>
          <a:p>
            <a:endParaRPr lang="en-US" dirty="0" smtClean="0"/>
          </a:p>
          <a:p>
            <a:endParaRPr lang="en-US" dirty="0" smtClean="0"/>
          </a:p>
          <a:p>
            <a:r>
              <a:rPr lang="en-US" dirty="0" smtClean="0">
                <a:solidFill>
                  <a:schemeClr val="bg1"/>
                </a:solidFill>
              </a:rPr>
              <a:t>x</a:t>
            </a:r>
            <a:br>
              <a:rPr lang="en-US" dirty="0" smtClean="0">
                <a:solidFill>
                  <a:schemeClr val="bg1"/>
                </a:solidFill>
              </a:rPr>
            </a:br>
            <a:r>
              <a:rPr lang="en-US" dirty="0" smtClean="0">
                <a:solidFill>
                  <a:schemeClr val="bg1"/>
                </a:solidFill>
              </a:rPr>
              <a:t>x</a:t>
            </a:r>
            <a:br>
              <a:rPr lang="en-US" dirty="0" smtClean="0">
                <a:solidFill>
                  <a:schemeClr val="bg1"/>
                </a:solidFill>
              </a:rPr>
            </a:br>
            <a:r>
              <a:rPr lang="en-US" dirty="0" smtClean="0">
                <a:solidFill>
                  <a:schemeClr val="bg1"/>
                </a:solidFill>
              </a:rPr>
              <a:t>x</a:t>
            </a:r>
            <a:br>
              <a:rPr lang="en-US" dirty="0" smtClean="0">
                <a:solidFill>
                  <a:schemeClr val="bg1"/>
                </a:solidFill>
              </a:rPr>
            </a:br>
            <a:r>
              <a:rPr lang="en-US" dirty="0" smtClean="0">
                <a:solidFill>
                  <a:schemeClr val="bg1"/>
                </a:solidFill>
              </a:rPr>
              <a:t>x</a:t>
            </a:r>
          </a:p>
        </p:txBody>
      </p:sp>
      <p:pic>
        <p:nvPicPr>
          <p:cNvPr id="64514" name="Picture 2"/>
          <p:cNvPicPr>
            <a:picLocks noChangeAspect="1" noChangeArrowheads="1"/>
          </p:cNvPicPr>
          <p:nvPr/>
        </p:nvPicPr>
        <p:blipFill>
          <a:blip r:embed="rId6" cstate="print"/>
          <a:srcRect/>
          <a:stretch>
            <a:fillRect/>
          </a:stretch>
        </p:blipFill>
        <p:spPr bwMode="auto">
          <a:xfrm>
            <a:off x="5488390" y="1581718"/>
            <a:ext cx="2992009" cy="922646"/>
          </a:xfrm>
          <a:prstGeom prst="rect">
            <a:avLst/>
          </a:prstGeom>
          <a:noFill/>
          <a:ln w="9525">
            <a:noFill/>
            <a:miter lim="800000"/>
            <a:headEnd/>
            <a:tailEnd/>
          </a:ln>
        </p:spPr>
      </p:pic>
      <p:pic>
        <p:nvPicPr>
          <p:cNvPr id="64515" name="Picture 3"/>
          <p:cNvPicPr>
            <a:picLocks noChangeAspect="1" noChangeArrowheads="1"/>
          </p:cNvPicPr>
          <p:nvPr/>
        </p:nvPicPr>
        <p:blipFill>
          <a:blip r:embed="rId7" cstate="print"/>
          <a:srcRect/>
          <a:stretch>
            <a:fillRect/>
          </a:stretch>
        </p:blipFill>
        <p:spPr bwMode="auto">
          <a:xfrm>
            <a:off x="6554196" y="2613406"/>
            <a:ext cx="878129" cy="878129"/>
          </a:xfrm>
          <a:prstGeom prst="rect">
            <a:avLst/>
          </a:prstGeom>
          <a:noFill/>
          <a:ln w="9525">
            <a:noFill/>
            <a:miter lim="800000"/>
            <a:headEnd/>
            <a:tailEnd/>
          </a:ln>
        </p:spPr>
      </p:pic>
      <p:pic>
        <p:nvPicPr>
          <p:cNvPr id="64516" name="Picture 4"/>
          <p:cNvPicPr>
            <a:picLocks noChangeAspect="1" noChangeArrowheads="1"/>
          </p:cNvPicPr>
          <p:nvPr/>
        </p:nvPicPr>
        <p:blipFill>
          <a:blip r:embed="rId8" cstate="print"/>
          <a:srcRect/>
          <a:stretch>
            <a:fillRect/>
          </a:stretch>
        </p:blipFill>
        <p:spPr bwMode="auto">
          <a:xfrm>
            <a:off x="5240741" y="3778540"/>
            <a:ext cx="3145240" cy="2528289"/>
          </a:xfrm>
          <a:prstGeom prst="rect">
            <a:avLst/>
          </a:prstGeom>
          <a:noFill/>
          <a:ln w="9525">
            <a:noFill/>
            <a:miter lim="800000"/>
            <a:headEnd/>
            <a:tailEnd/>
          </a:ln>
        </p:spPr>
      </p:pic>
      <p:sp>
        <p:nvSpPr>
          <p:cNvPr id="8" name="Oval 7"/>
          <p:cNvSpPr/>
          <p:nvPr/>
        </p:nvSpPr>
        <p:spPr bwMode="auto">
          <a:xfrm>
            <a:off x="5861304" y="2157984"/>
            <a:ext cx="156950" cy="75063"/>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6900808" y="2160258"/>
            <a:ext cx="156950" cy="75063"/>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7931215" y="2146611"/>
            <a:ext cx="156950" cy="75063"/>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6912864" y="3191256"/>
            <a:ext cx="156950" cy="75063"/>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12" name="HST vfj 0402.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1967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Characterizations of Neural Representations in Visual Cortex</a:t>
            </a:r>
          </a:p>
        </p:txBody>
      </p:sp>
      <p:sp>
        <p:nvSpPr>
          <p:cNvPr id="12291" name="Content Placeholder 2"/>
          <p:cNvSpPr>
            <a:spLocks noGrp="1"/>
          </p:cNvSpPr>
          <p:nvPr>
            <p:ph idx="1"/>
          </p:nvPr>
        </p:nvSpPr>
        <p:spPr>
          <a:xfrm>
            <a:off x="677863" y="1666875"/>
            <a:ext cx="7772400" cy="4505325"/>
          </a:xfrm>
        </p:spPr>
        <p:txBody>
          <a:bodyPr/>
          <a:lstStyle/>
          <a:p>
            <a:r>
              <a:rPr lang="en-US" smtClean="0"/>
              <a:t>Edge detectors</a:t>
            </a:r>
          </a:p>
          <a:p>
            <a:r>
              <a:rPr lang="en-US" smtClean="0"/>
              <a:t>Gabor filters</a:t>
            </a:r>
          </a:p>
          <a:p>
            <a:r>
              <a:rPr lang="en-US" smtClean="0"/>
              <a:t>Sparse, efficient codes</a:t>
            </a:r>
          </a:p>
        </p:txBody>
      </p:sp>
      <p:pic>
        <p:nvPicPr>
          <p:cNvPr id="12292" name="Picture 5" descr="C:\Users\jlm\Desktop\hw_rf_1.png"/>
          <p:cNvPicPr>
            <a:picLocks noChangeAspect="1" noChangeArrowheads="1"/>
          </p:cNvPicPr>
          <p:nvPr/>
        </p:nvPicPr>
        <p:blipFill>
          <a:blip r:embed="rId6" cstate="print"/>
          <a:srcRect l="16150" r="16150" b="41290"/>
          <a:stretch>
            <a:fillRect/>
          </a:stretch>
        </p:blipFill>
        <p:spPr bwMode="auto">
          <a:xfrm>
            <a:off x="4957763" y="1914525"/>
            <a:ext cx="3449637" cy="1560513"/>
          </a:xfrm>
          <a:prstGeom prst="rect">
            <a:avLst/>
          </a:prstGeom>
          <a:noFill/>
          <a:ln w="9525">
            <a:noFill/>
            <a:miter lim="800000"/>
            <a:headEnd/>
            <a:tailEnd/>
          </a:ln>
        </p:spPr>
      </p:pic>
      <p:pic>
        <p:nvPicPr>
          <p:cNvPr id="12293" name="Picture 6" descr="C:\Users\jlm\Desktop\gabor.gif"/>
          <p:cNvPicPr>
            <a:picLocks noChangeAspect="1" noChangeArrowheads="1"/>
          </p:cNvPicPr>
          <p:nvPr/>
        </p:nvPicPr>
        <p:blipFill>
          <a:blip r:embed="rId7" cstate="print"/>
          <a:srcRect/>
          <a:stretch>
            <a:fillRect/>
          </a:stretch>
        </p:blipFill>
        <p:spPr bwMode="auto">
          <a:xfrm>
            <a:off x="5305425" y="4073525"/>
            <a:ext cx="2700338" cy="1284288"/>
          </a:xfrm>
          <a:prstGeom prst="rect">
            <a:avLst/>
          </a:prstGeom>
          <a:noFill/>
          <a:ln w="9525">
            <a:noFill/>
            <a:miter lim="800000"/>
            <a:headEnd/>
            <a:tailEnd/>
          </a:ln>
        </p:spPr>
      </p:pic>
      <p:pic>
        <p:nvPicPr>
          <p:cNvPr id="12294" name="Picture 8"/>
          <p:cNvPicPr>
            <a:picLocks noChangeAspect="1" noChangeArrowheads="1"/>
          </p:cNvPicPr>
          <p:nvPr/>
        </p:nvPicPr>
        <p:blipFill>
          <a:blip r:embed="rId8" cstate="print"/>
          <a:srcRect r="60953"/>
          <a:stretch>
            <a:fillRect/>
          </a:stretch>
        </p:blipFill>
        <p:spPr bwMode="auto">
          <a:xfrm>
            <a:off x="895350" y="3362325"/>
            <a:ext cx="3279775" cy="3295650"/>
          </a:xfrm>
          <a:prstGeom prst="rect">
            <a:avLst/>
          </a:prstGeom>
          <a:noFill/>
          <a:ln w="9525">
            <a:noFill/>
            <a:miter lim="800000"/>
            <a:headEnd/>
            <a:tailEnd/>
          </a:ln>
        </p:spPr>
      </p:pic>
      <p:pic>
        <p:nvPicPr>
          <p:cNvPr id="7" name="HST vfj 0380.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2267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C:\Users\jlm\Desktop\StriateCortex.jpg"/>
          <p:cNvPicPr>
            <a:picLocks noChangeAspect="1" noChangeArrowheads="1"/>
          </p:cNvPicPr>
          <p:nvPr/>
        </p:nvPicPr>
        <p:blipFill>
          <a:blip r:embed="rId6" cstate="print"/>
          <a:srcRect/>
          <a:stretch>
            <a:fillRect/>
          </a:stretch>
        </p:blipFill>
        <p:spPr bwMode="auto">
          <a:xfrm>
            <a:off x="5762625" y="619125"/>
            <a:ext cx="3038475" cy="3038475"/>
          </a:xfrm>
          <a:prstGeom prst="rect">
            <a:avLst/>
          </a:prstGeom>
          <a:noFill/>
          <a:ln w="9525">
            <a:noFill/>
            <a:miter lim="800000"/>
            <a:headEnd/>
            <a:tailEnd/>
          </a:ln>
        </p:spPr>
      </p:pic>
      <p:sp>
        <p:nvSpPr>
          <p:cNvPr id="13315" name="Title 1"/>
          <p:cNvSpPr>
            <a:spLocks noGrp="1"/>
          </p:cNvSpPr>
          <p:nvPr>
            <p:ph type="title"/>
          </p:nvPr>
        </p:nvSpPr>
        <p:spPr>
          <a:xfrm>
            <a:off x="2020888" y="314325"/>
            <a:ext cx="5637212" cy="965200"/>
          </a:xfrm>
        </p:spPr>
        <p:txBody>
          <a:bodyPr/>
          <a:lstStyle/>
          <a:p>
            <a:r>
              <a:rPr lang="en-US" smtClean="0"/>
              <a:t>Maps in Visual</a:t>
            </a:r>
            <a:br>
              <a:rPr lang="en-US" smtClean="0"/>
            </a:br>
            <a:r>
              <a:rPr lang="en-US" smtClean="0"/>
              <a:t>Cortex</a:t>
            </a:r>
          </a:p>
        </p:txBody>
      </p:sp>
      <p:sp>
        <p:nvSpPr>
          <p:cNvPr id="13316" name="Content Placeholder 2"/>
          <p:cNvSpPr>
            <a:spLocks noGrp="1"/>
          </p:cNvSpPr>
          <p:nvPr>
            <p:ph idx="1"/>
          </p:nvPr>
        </p:nvSpPr>
        <p:spPr/>
        <p:txBody>
          <a:bodyPr/>
          <a:lstStyle/>
          <a:p>
            <a:endParaRPr lang="en-US" sz="2000" smtClean="0"/>
          </a:p>
          <a:p>
            <a:r>
              <a:rPr lang="en-US" sz="2000" smtClean="0"/>
              <a:t>Visual space is laid out</a:t>
            </a:r>
            <a:br>
              <a:rPr lang="en-US" sz="2000" smtClean="0"/>
            </a:br>
            <a:r>
              <a:rPr lang="en-US" sz="2000" smtClean="0"/>
              <a:t>topographically in visual</a:t>
            </a:r>
            <a:br>
              <a:rPr lang="en-US" sz="2000" smtClean="0"/>
            </a:br>
            <a:r>
              <a:rPr lang="en-US" sz="2000" smtClean="0"/>
              <a:t>cortex (left space in right</a:t>
            </a:r>
            <a:br>
              <a:rPr lang="en-US" sz="2000" smtClean="0"/>
            </a:br>
            <a:r>
              <a:rPr lang="en-US" sz="2000" smtClean="0"/>
              <a:t>hemisphere, right space in</a:t>
            </a:r>
            <a:br>
              <a:rPr lang="en-US" sz="2000" smtClean="0"/>
            </a:br>
            <a:r>
              <a:rPr lang="en-US" sz="2000" smtClean="0"/>
              <a:t>left).</a:t>
            </a:r>
          </a:p>
          <a:p>
            <a:r>
              <a:rPr lang="en-US" sz="2000" smtClean="0"/>
              <a:t>Note expansion of central</a:t>
            </a:r>
            <a:br>
              <a:rPr lang="en-US" sz="2000" smtClean="0"/>
            </a:br>
            <a:r>
              <a:rPr lang="en-US" sz="2000" smtClean="0"/>
              <a:t>vision.</a:t>
            </a:r>
          </a:p>
          <a:p>
            <a:r>
              <a:rPr lang="en-US" sz="2000" smtClean="0"/>
              <a:t>At each location, neurons</a:t>
            </a:r>
            <a:br>
              <a:rPr lang="en-US" sz="2000" smtClean="0"/>
            </a:br>
            <a:r>
              <a:rPr lang="en-US" sz="2000" smtClean="0"/>
              <a:t>sensitive to different eyes</a:t>
            </a:r>
            <a:br>
              <a:rPr lang="en-US" sz="2000" smtClean="0"/>
            </a:br>
            <a:r>
              <a:rPr lang="en-US" sz="2000" smtClean="0"/>
              <a:t>and orientations can be</a:t>
            </a:r>
            <a:br>
              <a:rPr lang="en-US" sz="2000" smtClean="0"/>
            </a:br>
            <a:r>
              <a:rPr lang="en-US" sz="2000" smtClean="0"/>
              <a:t>found, interleaved with</a:t>
            </a:r>
            <a:br>
              <a:rPr lang="en-US" sz="2000" smtClean="0"/>
            </a:br>
            <a:r>
              <a:rPr lang="en-US" sz="2000" smtClean="0"/>
              <a:t>neurons sensitive to </a:t>
            </a:r>
            <a:br>
              <a:rPr lang="en-US" sz="2000" smtClean="0"/>
            </a:br>
            <a:r>
              <a:rPr lang="en-US" sz="2000" smtClean="0"/>
              <a:t>different colors (blobs).</a:t>
            </a:r>
          </a:p>
        </p:txBody>
      </p:sp>
      <p:pic>
        <p:nvPicPr>
          <p:cNvPr id="13317" name="Picture 3" descr="C:\Users\jlm\Desktop\Hypercolumns.jpg"/>
          <p:cNvPicPr>
            <a:picLocks noChangeAspect="1" noChangeArrowheads="1"/>
          </p:cNvPicPr>
          <p:nvPr/>
        </p:nvPicPr>
        <p:blipFill>
          <a:blip r:embed="rId7" cstate="print"/>
          <a:srcRect/>
          <a:stretch>
            <a:fillRect/>
          </a:stretch>
        </p:blipFill>
        <p:spPr bwMode="auto">
          <a:xfrm>
            <a:off x="5781675" y="3686175"/>
            <a:ext cx="2857500" cy="2867025"/>
          </a:xfrm>
          <a:prstGeom prst="rect">
            <a:avLst/>
          </a:prstGeom>
          <a:noFill/>
          <a:ln w="9525">
            <a:noFill/>
            <a:miter lim="800000"/>
            <a:headEnd/>
            <a:tailEnd/>
          </a:ln>
        </p:spPr>
      </p:pic>
      <p:pic>
        <p:nvPicPr>
          <p:cNvPr id="13318" name="Picture 8" descr="C:\Users\jlm\Desktop\VisCortex.jpg"/>
          <p:cNvPicPr>
            <a:picLocks noChangeAspect="1" noChangeArrowheads="1"/>
          </p:cNvPicPr>
          <p:nvPr/>
        </p:nvPicPr>
        <p:blipFill>
          <a:blip r:embed="rId8" cstate="print"/>
          <a:srcRect l="22678" r="7559"/>
          <a:stretch>
            <a:fillRect/>
          </a:stretch>
        </p:blipFill>
        <p:spPr bwMode="auto">
          <a:xfrm>
            <a:off x="1001713" y="266700"/>
            <a:ext cx="1193800" cy="1333500"/>
          </a:xfrm>
          <a:prstGeom prst="rect">
            <a:avLst/>
          </a:prstGeom>
          <a:noFill/>
          <a:ln w="9525">
            <a:noFill/>
            <a:miter lim="800000"/>
            <a:headEnd/>
            <a:tailEnd/>
          </a:ln>
        </p:spPr>
      </p:pic>
      <p:pic>
        <p:nvPicPr>
          <p:cNvPr id="7" name="HST vfj 0387.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20355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Topographic Representation of the Body in Somatosensory Cortex</a:t>
            </a:r>
          </a:p>
        </p:txBody>
      </p:sp>
      <p:pic>
        <p:nvPicPr>
          <p:cNvPr id="14339" name="Picture 4"/>
          <p:cNvPicPr>
            <a:picLocks noChangeAspect="1" noChangeArrowheads="1"/>
          </p:cNvPicPr>
          <p:nvPr/>
        </p:nvPicPr>
        <p:blipFill>
          <a:blip r:embed="rId6" cstate="print"/>
          <a:srcRect/>
          <a:stretch>
            <a:fillRect/>
          </a:stretch>
        </p:blipFill>
        <p:spPr bwMode="auto">
          <a:xfrm>
            <a:off x="593725" y="1628775"/>
            <a:ext cx="7940675" cy="3910013"/>
          </a:xfrm>
          <a:prstGeom prst="rect">
            <a:avLst/>
          </a:prstGeom>
          <a:noFill/>
          <a:ln w="9525">
            <a:noFill/>
            <a:miter lim="800000"/>
            <a:headEnd/>
            <a:tailEnd/>
          </a:ln>
        </p:spPr>
      </p:pic>
      <p:pic>
        <p:nvPicPr>
          <p:cNvPr id="4" name="HST vfj 0388.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589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Representation in higher order cortical areas</a:t>
            </a:r>
          </a:p>
        </p:txBody>
      </p:sp>
      <p:sp>
        <p:nvSpPr>
          <p:cNvPr id="15363" name="Content Placeholder 2"/>
          <p:cNvSpPr>
            <a:spLocks noGrp="1"/>
          </p:cNvSpPr>
          <p:nvPr>
            <p:ph idx="1"/>
          </p:nvPr>
        </p:nvSpPr>
        <p:spPr/>
        <p:txBody>
          <a:bodyPr/>
          <a:lstStyle/>
          <a:p>
            <a:endParaRPr lang="en-US" smtClean="0"/>
          </a:p>
          <a:p>
            <a:r>
              <a:rPr lang="en-US" smtClean="0"/>
              <a:t>Local vs. Distributed Representation</a:t>
            </a:r>
          </a:p>
          <a:p>
            <a:endParaRPr lang="en-US" smtClean="0"/>
          </a:p>
          <a:p>
            <a:pPr lvl="1"/>
            <a:r>
              <a:rPr lang="en-US" smtClean="0"/>
              <a:t>A matter of perspective?</a:t>
            </a:r>
          </a:p>
          <a:p>
            <a:pPr lvl="1"/>
            <a:r>
              <a:rPr lang="en-US" smtClean="0"/>
              <a:t>A matter of degree?</a:t>
            </a:r>
          </a:p>
          <a:p>
            <a:pPr lvl="1"/>
            <a:r>
              <a:rPr lang="en-US" smtClean="0"/>
              <a:t>Must individual neurons represent entities we can name with words?</a:t>
            </a:r>
          </a:p>
          <a:p>
            <a:pPr lvl="1"/>
            <a:endParaRPr lang="en-US" smtClean="0"/>
          </a:p>
        </p:txBody>
      </p:sp>
      <p:pic>
        <p:nvPicPr>
          <p:cNvPr id="4" name="HST vfj 0379.wav">
            <a:hlinkClick r:id="" action="ppaction://media"/>
          </p:cNvPr>
          <p:cNvPicPr>
            <a:picLocks noRot="1" noChangeAspect="1"/>
          </p:cNvPicPr>
          <p:nvPr>
            <a:audioFile r:link="rId2"/>
            <p:custDataLst>
              <p:tags r:id="rId3"/>
            </p:custDataLst>
          </p:nvPr>
        </p:nvPicPr>
        <p:blipFill>
          <a:blip r:embed="rId5" cstate="print"/>
          <a:stretch>
            <a:fillRect/>
          </a:stretch>
        </p:blipFill>
        <p:spPr>
          <a:xfrm>
            <a:off x="8772525" y="6486525"/>
            <a:ext cx="244475" cy="244475"/>
          </a:xfrm>
          <a:prstGeom prst="rect">
            <a:avLst/>
          </a:prstGeom>
        </p:spPr>
      </p:pic>
    </p:spTree>
    <p:custDataLst>
      <p:tags r:id="rId1"/>
    </p:custDataLst>
  </p:cSld>
  <p:clrMapOvr>
    <a:masterClrMapping/>
  </p:clrMapOvr>
  <p:transition advTm="11397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Representation in </a:t>
            </a:r>
            <a:br>
              <a:rPr lang="en-US" smtClean="0"/>
            </a:br>
            <a:r>
              <a:rPr lang="en-US" smtClean="0"/>
              <a:t>Inferotemporal Cortex</a:t>
            </a:r>
          </a:p>
        </p:txBody>
      </p:sp>
      <p:sp>
        <p:nvSpPr>
          <p:cNvPr id="16387" name="Content Placeholder 2"/>
          <p:cNvSpPr>
            <a:spLocks noGrp="1"/>
          </p:cNvSpPr>
          <p:nvPr>
            <p:ph idx="1"/>
          </p:nvPr>
        </p:nvSpPr>
        <p:spPr/>
        <p:txBody>
          <a:bodyPr/>
          <a:lstStyle/>
          <a:p>
            <a:r>
              <a:rPr lang="en-US" smtClean="0"/>
              <a:t>Neurons that respond</a:t>
            </a:r>
            <a:br>
              <a:rPr lang="en-US" smtClean="0"/>
            </a:br>
            <a:r>
              <a:rPr lang="en-US" smtClean="0"/>
              <a:t>to specific objects</a:t>
            </a:r>
            <a:br>
              <a:rPr lang="en-US" smtClean="0"/>
            </a:br>
            <a:r>
              <a:rPr lang="en-US" smtClean="0"/>
              <a:t>respond as much or</a:t>
            </a:r>
            <a:br>
              <a:rPr lang="en-US" smtClean="0"/>
            </a:br>
            <a:r>
              <a:rPr lang="en-US" smtClean="0"/>
              <a:t>more to similar </a:t>
            </a:r>
            <a:br>
              <a:rPr lang="en-US" smtClean="0"/>
            </a:br>
            <a:r>
              <a:rPr lang="en-US" smtClean="0"/>
              <a:t>schematic patterns</a:t>
            </a:r>
          </a:p>
        </p:txBody>
      </p:sp>
      <p:pic>
        <p:nvPicPr>
          <p:cNvPr id="16388" name="Picture 4" descr="  Figure 1.  "/>
          <p:cNvPicPr>
            <a:picLocks noChangeAspect="1" noChangeArrowheads="1"/>
          </p:cNvPicPr>
          <p:nvPr/>
        </p:nvPicPr>
        <p:blipFill>
          <a:blip r:embed="rId6" cstate="print"/>
          <a:srcRect/>
          <a:stretch>
            <a:fillRect/>
          </a:stretch>
        </p:blipFill>
        <p:spPr bwMode="auto">
          <a:xfrm>
            <a:off x="596900" y="3511550"/>
            <a:ext cx="4191000" cy="2828925"/>
          </a:xfrm>
          <a:prstGeom prst="rect">
            <a:avLst/>
          </a:prstGeom>
          <a:noFill/>
          <a:ln w="9525">
            <a:noFill/>
            <a:miter lim="800000"/>
            <a:headEnd/>
            <a:tailEnd/>
          </a:ln>
        </p:spPr>
      </p:pic>
      <p:sp>
        <p:nvSpPr>
          <p:cNvPr id="7" name="TextBox 6"/>
          <p:cNvSpPr txBox="1"/>
          <p:nvPr/>
        </p:nvSpPr>
        <p:spPr>
          <a:xfrm>
            <a:off x="5416550" y="5153025"/>
            <a:ext cx="3413125" cy="1200150"/>
          </a:xfrm>
          <a:prstGeom prst="rect">
            <a:avLst/>
          </a:prstGeom>
          <a:noFill/>
        </p:spPr>
        <p:txBody>
          <a:bodyPr wrap="none">
            <a:spAutoFit/>
          </a:bodyPr>
          <a:lstStyle/>
          <a:p>
            <a:pPr>
              <a:defRPr/>
            </a:pPr>
            <a:r>
              <a:rPr lang="en-US" dirty="0">
                <a:latin typeface="+mn-lt"/>
                <a:cs typeface="+mn-cs"/>
              </a:rPr>
              <a:t>Neighboring neurons</a:t>
            </a:r>
            <a:br>
              <a:rPr lang="en-US" dirty="0">
                <a:latin typeface="+mn-lt"/>
                <a:cs typeface="+mn-cs"/>
              </a:rPr>
            </a:br>
            <a:r>
              <a:rPr lang="en-US" dirty="0">
                <a:latin typeface="+mn-lt"/>
                <a:cs typeface="+mn-cs"/>
              </a:rPr>
              <a:t>in IT have similar </a:t>
            </a:r>
            <a:br>
              <a:rPr lang="en-US" dirty="0">
                <a:latin typeface="+mn-lt"/>
                <a:cs typeface="+mn-cs"/>
              </a:rPr>
            </a:br>
            <a:r>
              <a:rPr lang="en-US" dirty="0">
                <a:latin typeface="+mn-lt"/>
                <a:cs typeface="+mn-cs"/>
              </a:rPr>
              <a:t>response properties</a:t>
            </a:r>
          </a:p>
        </p:txBody>
      </p:sp>
      <p:pic>
        <p:nvPicPr>
          <p:cNvPr id="16390" name="Picture 6" descr="  Figure 7.  "/>
          <p:cNvPicPr>
            <a:picLocks noChangeAspect="1" noChangeArrowheads="1"/>
          </p:cNvPicPr>
          <p:nvPr/>
        </p:nvPicPr>
        <p:blipFill>
          <a:blip r:embed="rId7" cstate="print"/>
          <a:srcRect/>
          <a:stretch>
            <a:fillRect/>
          </a:stretch>
        </p:blipFill>
        <p:spPr bwMode="auto">
          <a:xfrm>
            <a:off x="4768850" y="1638300"/>
            <a:ext cx="4191000" cy="3581400"/>
          </a:xfrm>
          <a:prstGeom prst="rect">
            <a:avLst/>
          </a:prstGeom>
          <a:noFill/>
          <a:ln w="9525">
            <a:noFill/>
            <a:miter lim="800000"/>
            <a:headEnd/>
            <a:tailEnd/>
          </a:ln>
        </p:spPr>
      </p:pic>
      <p:pic>
        <p:nvPicPr>
          <p:cNvPr id="8" name="HST vfj 0389.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1614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r>
              <a:rPr lang="en-US" smtClean="0"/>
              <a:t>Similarity Structure of Activity Patterns in Monkey Inferotemporal Cortex</a:t>
            </a:r>
          </a:p>
        </p:txBody>
      </p:sp>
      <p:pic>
        <p:nvPicPr>
          <p:cNvPr id="17411" name="Picture 2"/>
          <p:cNvPicPr>
            <a:picLocks noChangeAspect="1" noChangeArrowheads="1"/>
          </p:cNvPicPr>
          <p:nvPr/>
        </p:nvPicPr>
        <p:blipFill>
          <a:blip r:embed="rId6" cstate="print"/>
          <a:srcRect/>
          <a:stretch>
            <a:fillRect/>
          </a:stretch>
        </p:blipFill>
        <p:spPr bwMode="auto">
          <a:xfrm>
            <a:off x="1081088" y="2095500"/>
            <a:ext cx="7038975" cy="4514850"/>
          </a:xfrm>
          <a:prstGeom prst="rect">
            <a:avLst/>
          </a:prstGeom>
          <a:noFill/>
          <a:ln w="9525">
            <a:noFill/>
            <a:miter lim="800000"/>
            <a:headEnd/>
            <a:tailEnd/>
          </a:ln>
        </p:spPr>
      </p:pic>
      <p:pic>
        <p:nvPicPr>
          <p:cNvPr id="4" name="HST vfj 0390.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18173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z="2800" smtClean="0"/>
              <a:t>The </a:t>
            </a:r>
            <a:r>
              <a:rPr lang="en-US" sz="2800" i="1" smtClean="0"/>
              <a:t>Jennifer Aniston, Halle Berry</a:t>
            </a:r>
            <a:r>
              <a:rPr lang="en-US" sz="2800" smtClean="0"/>
              <a:t>, and </a:t>
            </a:r>
            <a:r>
              <a:rPr lang="en-US" sz="2800" i="1" smtClean="0"/>
              <a:t>Sydney Opera/Baha’i Temple </a:t>
            </a:r>
            <a:r>
              <a:rPr lang="en-US" sz="2800" smtClean="0"/>
              <a:t>Neurons</a:t>
            </a:r>
          </a:p>
        </p:txBody>
      </p:sp>
      <p:pic>
        <p:nvPicPr>
          <p:cNvPr id="18435" name="Picture 4" descr="http://www.nature.com/nature/journal/v435/n7045/images/nature03687-f1.2.jpg"/>
          <p:cNvPicPr>
            <a:picLocks noChangeAspect="1" noChangeArrowheads="1"/>
          </p:cNvPicPr>
          <p:nvPr/>
        </p:nvPicPr>
        <p:blipFill>
          <a:blip r:embed="rId6" cstate="print"/>
          <a:srcRect b="76596"/>
          <a:stretch>
            <a:fillRect/>
          </a:stretch>
        </p:blipFill>
        <p:spPr bwMode="auto">
          <a:xfrm>
            <a:off x="639763" y="1647825"/>
            <a:ext cx="7620000" cy="1676400"/>
          </a:xfrm>
          <a:prstGeom prst="rect">
            <a:avLst/>
          </a:prstGeom>
          <a:noFill/>
          <a:ln w="9525">
            <a:noFill/>
            <a:miter lim="800000"/>
            <a:headEnd/>
            <a:tailEnd/>
          </a:ln>
        </p:spPr>
      </p:pic>
      <p:pic>
        <p:nvPicPr>
          <p:cNvPr id="18436" name="Picture 8" descr="http://www.nature.com/nature/journal/v435/n7045/images/nature03687-f2.2.jpg"/>
          <p:cNvPicPr>
            <a:picLocks noChangeAspect="1" noChangeArrowheads="1"/>
          </p:cNvPicPr>
          <p:nvPr/>
        </p:nvPicPr>
        <p:blipFill>
          <a:blip r:embed="rId7" cstate="print"/>
          <a:srcRect b="77419"/>
          <a:stretch>
            <a:fillRect/>
          </a:stretch>
        </p:blipFill>
        <p:spPr bwMode="auto">
          <a:xfrm>
            <a:off x="558800" y="3160713"/>
            <a:ext cx="7620000" cy="1600200"/>
          </a:xfrm>
          <a:prstGeom prst="rect">
            <a:avLst/>
          </a:prstGeom>
          <a:noFill/>
          <a:ln w="9525">
            <a:noFill/>
            <a:miter lim="800000"/>
            <a:headEnd/>
            <a:tailEnd/>
          </a:ln>
        </p:spPr>
      </p:pic>
      <p:pic>
        <p:nvPicPr>
          <p:cNvPr id="18437" name="Picture 10" descr="http://www.nature.com/nature/journal/v435/n7045/images/nature03687-f3.2.jpg"/>
          <p:cNvPicPr>
            <a:picLocks noChangeAspect="1" noChangeArrowheads="1"/>
          </p:cNvPicPr>
          <p:nvPr/>
        </p:nvPicPr>
        <p:blipFill>
          <a:blip r:embed="rId8" cstate="print"/>
          <a:srcRect b="76868"/>
          <a:stretch>
            <a:fillRect/>
          </a:stretch>
        </p:blipFill>
        <p:spPr bwMode="auto">
          <a:xfrm>
            <a:off x="615950" y="4805363"/>
            <a:ext cx="7620000" cy="1651000"/>
          </a:xfrm>
          <a:prstGeom prst="rect">
            <a:avLst/>
          </a:prstGeom>
          <a:noFill/>
          <a:ln w="9525">
            <a:noFill/>
            <a:miter lim="800000"/>
            <a:headEnd/>
            <a:tailEnd/>
          </a:ln>
        </p:spPr>
      </p:pic>
      <p:pic>
        <p:nvPicPr>
          <p:cNvPr id="6" name="HST vfj 0391.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1813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6" cstate="print"/>
          <a:srcRect/>
          <a:stretch>
            <a:fillRect/>
          </a:stretch>
        </p:blipFill>
        <p:spPr bwMode="auto">
          <a:xfrm>
            <a:off x="1296537" y="1862547"/>
            <a:ext cx="6106236" cy="4610473"/>
          </a:xfrm>
          <a:prstGeom prst="rect">
            <a:avLst/>
          </a:prstGeom>
          <a:noFill/>
          <a:ln w="9525">
            <a:noFill/>
            <a:miter lim="800000"/>
            <a:headEnd/>
            <a:tailEnd/>
          </a:ln>
        </p:spPr>
      </p:pic>
      <p:sp>
        <p:nvSpPr>
          <p:cNvPr id="19459" name="Title 1"/>
          <p:cNvSpPr>
            <a:spLocks noGrp="1"/>
          </p:cNvSpPr>
          <p:nvPr>
            <p:ph type="title"/>
          </p:nvPr>
        </p:nvSpPr>
        <p:spPr/>
        <p:txBody>
          <a:bodyPr/>
          <a:lstStyle/>
          <a:p>
            <a:r>
              <a:rPr lang="en-US" dirty="0" smtClean="0"/>
              <a:t>Macro Organization:</a:t>
            </a:r>
            <a:br>
              <a:rPr lang="en-US" dirty="0" smtClean="0"/>
            </a:br>
            <a:r>
              <a:rPr lang="en-US" dirty="0" smtClean="0"/>
              <a:t>Primary, Secondary, and Tertiary Brain Areas</a:t>
            </a:r>
            <a:endParaRPr lang="en-US" dirty="0" smtClean="0"/>
          </a:p>
        </p:txBody>
      </p:sp>
      <p:pic>
        <p:nvPicPr>
          <p:cNvPr id="6" name="HST vfj 0377.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19617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22830" y="457200"/>
            <a:ext cx="7049495" cy="965200"/>
          </a:xfrm>
        </p:spPr>
        <p:txBody>
          <a:bodyPr/>
          <a:lstStyle/>
          <a:p>
            <a:r>
              <a:rPr lang="en-US" dirty="0" smtClean="0"/>
              <a:t>Short-circuits at lower levels</a:t>
            </a:r>
            <a:endParaRPr lang="en-US" dirty="0" smtClean="0"/>
          </a:p>
        </p:txBody>
      </p:sp>
      <p:sp>
        <p:nvSpPr>
          <p:cNvPr id="20483" name="Content Placeholder 2"/>
          <p:cNvSpPr>
            <a:spLocks noGrp="1"/>
          </p:cNvSpPr>
          <p:nvPr>
            <p:ph idx="1"/>
          </p:nvPr>
        </p:nvSpPr>
        <p:spPr>
          <a:xfrm>
            <a:off x="495300" y="1658938"/>
            <a:ext cx="3878263" cy="4673600"/>
          </a:xfrm>
        </p:spPr>
        <p:txBody>
          <a:bodyPr/>
          <a:lstStyle/>
          <a:p>
            <a:endParaRPr lang="en-US" dirty="0" smtClean="0"/>
          </a:p>
          <a:p>
            <a:r>
              <a:rPr lang="en-US" dirty="0" smtClean="0"/>
              <a:t>There are short </a:t>
            </a:r>
            <a:r>
              <a:rPr lang="en-US" dirty="0" smtClean="0"/>
              <a:t>circuits in the brain to allow for fast responses, these circuits also allow</a:t>
            </a:r>
            <a:r>
              <a:rPr lang="en-US" dirty="0" smtClean="0"/>
              <a:t> </a:t>
            </a:r>
            <a:r>
              <a:rPr lang="en-US" dirty="0" smtClean="0"/>
              <a:t>for </a:t>
            </a:r>
            <a:r>
              <a:rPr lang="en-US" dirty="0" smtClean="0"/>
              <a:t>contextual influences</a:t>
            </a:r>
            <a:endParaRPr lang="en-US" dirty="0" smtClean="0"/>
          </a:p>
        </p:txBody>
      </p:sp>
      <p:pic>
        <p:nvPicPr>
          <p:cNvPr id="20484" name="Picture 3"/>
          <p:cNvPicPr>
            <a:picLocks noChangeAspect="1" noChangeArrowheads="1"/>
          </p:cNvPicPr>
          <p:nvPr/>
        </p:nvPicPr>
        <p:blipFill>
          <a:blip r:embed="rId6" cstate="print"/>
          <a:srcRect/>
          <a:stretch>
            <a:fillRect/>
          </a:stretch>
        </p:blipFill>
        <p:spPr bwMode="auto">
          <a:xfrm>
            <a:off x="4518025" y="3797300"/>
            <a:ext cx="4225925" cy="2760663"/>
          </a:xfrm>
          <a:prstGeom prst="rect">
            <a:avLst/>
          </a:prstGeom>
          <a:noFill/>
          <a:ln w="9525">
            <a:noFill/>
            <a:miter lim="800000"/>
            <a:headEnd/>
            <a:tailEnd/>
          </a:ln>
        </p:spPr>
      </p:pic>
      <p:pic>
        <p:nvPicPr>
          <p:cNvPr id="20485" name="Picture 6" descr="http://www.nndb.com/people/860/000127479/charles-sherrington.jpg"/>
          <p:cNvPicPr>
            <a:picLocks noChangeAspect="1" noChangeArrowheads="1"/>
          </p:cNvPicPr>
          <p:nvPr/>
        </p:nvPicPr>
        <p:blipFill>
          <a:blip r:embed="rId7" cstate="print"/>
          <a:srcRect/>
          <a:stretch>
            <a:fillRect/>
          </a:stretch>
        </p:blipFill>
        <p:spPr bwMode="auto">
          <a:xfrm>
            <a:off x="7158038" y="169863"/>
            <a:ext cx="1738312" cy="2401887"/>
          </a:xfrm>
          <a:prstGeom prst="rect">
            <a:avLst/>
          </a:prstGeom>
          <a:noFill/>
          <a:ln w="9525">
            <a:noFill/>
            <a:miter lim="800000"/>
            <a:headEnd/>
            <a:tailEnd/>
          </a:ln>
        </p:spPr>
      </p:pic>
      <p:sp>
        <p:nvSpPr>
          <p:cNvPr id="6" name="TextBox 5"/>
          <p:cNvSpPr txBox="1"/>
          <p:nvPr/>
        </p:nvSpPr>
        <p:spPr>
          <a:xfrm>
            <a:off x="7192963" y="2647950"/>
            <a:ext cx="1701800" cy="708025"/>
          </a:xfrm>
          <a:prstGeom prst="rect">
            <a:avLst/>
          </a:prstGeom>
          <a:noFill/>
        </p:spPr>
        <p:txBody>
          <a:bodyPr wrap="none">
            <a:spAutoFit/>
          </a:bodyPr>
          <a:lstStyle/>
          <a:p>
            <a:pPr>
              <a:defRPr/>
            </a:pPr>
            <a:r>
              <a:rPr lang="en-US" sz="2000" dirty="0">
                <a:latin typeface="+mn-lt"/>
                <a:cs typeface="+mn-cs"/>
              </a:rPr>
              <a:t>Sir Charles </a:t>
            </a:r>
            <a:br>
              <a:rPr lang="en-US" sz="2000" dirty="0">
                <a:latin typeface="+mn-lt"/>
                <a:cs typeface="+mn-cs"/>
              </a:rPr>
            </a:br>
            <a:r>
              <a:rPr lang="en-US" sz="2000" dirty="0">
                <a:latin typeface="+mn-lt"/>
                <a:cs typeface="+mn-cs"/>
              </a:rPr>
              <a:t>Sherrington</a:t>
            </a:r>
          </a:p>
        </p:txBody>
      </p:sp>
      <p:pic>
        <p:nvPicPr>
          <p:cNvPr id="7" name="HST vfj 0395.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22611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43553" y="436728"/>
            <a:ext cx="6387152" cy="965200"/>
          </a:xfrm>
        </p:spPr>
        <p:txBody>
          <a:bodyPr/>
          <a:lstStyle/>
          <a:p>
            <a:r>
              <a:rPr lang="en-US" dirty="0" smtClean="0"/>
              <a:t>Luria’s Concept of the</a:t>
            </a:r>
            <a:br>
              <a:rPr lang="en-US" dirty="0" smtClean="0"/>
            </a:br>
            <a:r>
              <a:rPr lang="en-US" dirty="0" smtClean="0"/>
              <a:t>Dynamical Functional System</a:t>
            </a:r>
            <a:endParaRPr lang="en-US" dirty="0" smtClean="0"/>
          </a:p>
        </p:txBody>
      </p:sp>
      <p:pic>
        <p:nvPicPr>
          <p:cNvPr id="21508" name="Picture 2"/>
          <p:cNvPicPr>
            <a:picLocks noChangeAspect="1" noChangeArrowheads="1"/>
          </p:cNvPicPr>
          <p:nvPr/>
        </p:nvPicPr>
        <p:blipFill>
          <a:blip r:embed="rId6" cstate="print"/>
          <a:srcRect/>
          <a:stretch>
            <a:fillRect/>
          </a:stretch>
        </p:blipFill>
        <p:spPr bwMode="auto">
          <a:xfrm>
            <a:off x="1009934" y="1698932"/>
            <a:ext cx="5575372" cy="4664187"/>
          </a:xfrm>
          <a:prstGeom prst="rect">
            <a:avLst/>
          </a:prstGeom>
          <a:noFill/>
          <a:ln w="9525">
            <a:noFill/>
            <a:miter lim="800000"/>
            <a:headEnd/>
            <a:tailEnd/>
          </a:ln>
        </p:spPr>
      </p:pic>
      <p:sp>
        <p:nvSpPr>
          <p:cNvPr id="6" name="TextBox 5"/>
          <p:cNvSpPr txBox="1"/>
          <p:nvPr/>
        </p:nvSpPr>
        <p:spPr>
          <a:xfrm>
            <a:off x="7122330" y="2334099"/>
            <a:ext cx="1541463" cy="400050"/>
          </a:xfrm>
          <a:prstGeom prst="rect">
            <a:avLst/>
          </a:prstGeom>
          <a:noFill/>
        </p:spPr>
        <p:txBody>
          <a:bodyPr wrap="none">
            <a:spAutoFit/>
          </a:bodyPr>
          <a:lstStyle/>
          <a:p>
            <a:pPr>
              <a:defRPr/>
            </a:pPr>
            <a:r>
              <a:rPr lang="en-US" sz="2000" dirty="0">
                <a:latin typeface="+mn-lt"/>
                <a:cs typeface="+mn-cs"/>
              </a:rPr>
              <a:t>A. R. Luria</a:t>
            </a:r>
          </a:p>
        </p:txBody>
      </p:sp>
      <p:pic>
        <p:nvPicPr>
          <p:cNvPr id="21510" name="Picture 8" descr="http://upload.wikimedia.org/wikipedia/commons/2/20/Luria.jpg"/>
          <p:cNvPicPr>
            <a:picLocks noChangeAspect="1" noChangeArrowheads="1"/>
          </p:cNvPicPr>
          <p:nvPr/>
        </p:nvPicPr>
        <p:blipFill>
          <a:blip r:embed="rId7" cstate="print"/>
          <a:srcRect/>
          <a:stretch>
            <a:fillRect/>
          </a:stretch>
        </p:blipFill>
        <p:spPr bwMode="auto">
          <a:xfrm>
            <a:off x="7138205" y="383062"/>
            <a:ext cx="1509713" cy="1895475"/>
          </a:xfrm>
          <a:prstGeom prst="rect">
            <a:avLst/>
          </a:prstGeom>
          <a:noFill/>
          <a:ln w="9525">
            <a:noFill/>
            <a:miter lim="800000"/>
            <a:headEnd/>
            <a:tailEnd/>
          </a:ln>
        </p:spPr>
      </p:pic>
      <p:pic>
        <p:nvPicPr>
          <p:cNvPr id="9" name="HST vfj 0396.wav">
            <a:hlinkClick r:id="" action="ppaction://media"/>
          </p:cNvPr>
          <p:cNvPicPr>
            <a:picLocks noRot="1" noChangeAspect="1"/>
          </p:cNvPicPr>
          <p:nvPr>
            <a:audioFile r:link="rId2"/>
            <p:custDataLst>
              <p:tags r:id="rId3"/>
            </p:custDataLst>
          </p:nvPr>
        </p:nvPicPr>
        <p:blipFill>
          <a:blip r:embed="rId8" cstate="print"/>
          <a:stretch>
            <a:fillRect/>
          </a:stretch>
        </p:blipFill>
        <p:spPr>
          <a:xfrm>
            <a:off x="8772525" y="6486525"/>
            <a:ext cx="244475" cy="244475"/>
          </a:xfrm>
          <a:prstGeom prst="rect">
            <a:avLst/>
          </a:prstGeom>
        </p:spPr>
      </p:pic>
    </p:spTree>
    <p:custDataLst>
      <p:tags r:id="rId1"/>
    </p:custDataLst>
  </p:cSld>
  <p:clrMapOvr>
    <a:masterClrMapping/>
  </p:clrMapOvr>
  <p:transition advTm="20487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57392" y="429905"/>
            <a:ext cx="7772400" cy="965200"/>
          </a:xfrm>
        </p:spPr>
        <p:txBody>
          <a:bodyPr/>
          <a:lstStyle/>
          <a:p>
            <a:r>
              <a:rPr lang="en-US" dirty="0" smtClean="0"/>
              <a:t>Marco Architecture: </a:t>
            </a:r>
            <a:br>
              <a:rPr lang="en-US" dirty="0" smtClean="0"/>
            </a:br>
            <a:r>
              <a:rPr lang="en-US" dirty="0" smtClean="0"/>
              <a:t>What vs. Where / How</a:t>
            </a:r>
            <a:endParaRPr lang="en-US" dirty="0" smtClean="0"/>
          </a:p>
        </p:txBody>
      </p:sp>
      <p:pic>
        <p:nvPicPr>
          <p:cNvPr id="22532" name="Picture 3"/>
          <p:cNvPicPr>
            <a:picLocks noChangeAspect="1" noChangeArrowheads="1"/>
          </p:cNvPicPr>
          <p:nvPr/>
        </p:nvPicPr>
        <p:blipFill>
          <a:blip r:embed="rId6" cstate="print"/>
          <a:srcRect/>
          <a:stretch>
            <a:fillRect/>
          </a:stretch>
        </p:blipFill>
        <p:spPr bwMode="auto">
          <a:xfrm>
            <a:off x="737581" y="1630908"/>
            <a:ext cx="7525310" cy="4624814"/>
          </a:xfrm>
          <a:prstGeom prst="rect">
            <a:avLst/>
          </a:prstGeom>
          <a:noFill/>
          <a:ln w="9525">
            <a:noFill/>
            <a:miter lim="800000"/>
            <a:headEnd/>
            <a:tailEnd/>
          </a:ln>
        </p:spPr>
      </p:pic>
      <p:sp>
        <p:nvSpPr>
          <p:cNvPr id="6" name="Up-Down Arrow 5"/>
          <p:cNvSpPr/>
          <p:nvPr/>
        </p:nvSpPr>
        <p:spPr bwMode="auto">
          <a:xfrm rot="1292178">
            <a:off x="4682590" y="3691080"/>
            <a:ext cx="246954" cy="1173571"/>
          </a:xfrm>
          <a:prstGeom prst="upDownArrow">
            <a:avLst/>
          </a:prstGeom>
          <a:solidFill>
            <a:schemeClr val="accent1"/>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pic>
        <p:nvPicPr>
          <p:cNvPr id="8" name="HST vfj 0393.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20542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1"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jlm\Pictures\2012-08-15\001.jpg"/>
          <p:cNvPicPr>
            <a:picLocks noChangeAspect="1" noChangeArrowheads="1"/>
          </p:cNvPicPr>
          <p:nvPr/>
        </p:nvPicPr>
        <p:blipFill>
          <a:blip r:embed="rId6" cstate="print"/>
          <a:srcRect/>
          <a:stretch>
            <a:fillRect/>
          </a:stretch>
        </p:blipFill>
        <p:spPr bwMode="auto">
          <a:xfrm>
            <a:off x="5257800" y="1311275"/>
            <a:ext cx="3124200" cy="2520950"/>
          </a:xfrm>
          <a:prstGeom prst="rect">
            <a:avLst/>
          </a:prstGeom>
          <a:noFill/>
          <a:ln w="9525">
            <a:noFill/>
            <a:miter lim="800000"/>
            <a:headEnd/>
            <a:tailEnd/>
          </a:ln>
        </p:spPr>
      </p:pic>
      <p:sp>
        <p:nvSpPr>
          <p:cNvPr id="23555" name="Title 1"/>
          <p:cNvSpPr>
            <a:spLocks noGrp="1"/>
          </p:cNvSpPr>
          <p:nvPr>
            <p:ph type="title"/>
          </p:nvPr>
        </p:nvSpPr>
        <p:spPr/>
        <p:txBody>
          <a:bodyPr/>
          <a:lstStyle/>
          <a:p>
            <a:r>
              <a:rPr lang="en-US" dirty="0" smtClean="0"/>
              <a:t>How Goals and Task Constraints Affect Processing</a:t>
            </a:r>
            <a:endParaRPr lang="en-US" dirty="0" smtClean="0"/>
          </a:p>
        </p:txBody>
      </p:sp>
      <p:sp>
        <p:nvSpPr>
          <p:cNvPr id="23556" name="Content Placeholder 2"/>
          <p:cNvSpPr>
            <a:spLocks noGrp="1"/>
          </p:cNvSpPr>
          <p:nvPr>
            <p:ph idx="1"/>
          </p:nvPr>
        </p:nvSpPr>
        <p:spPr>
          <a:xfrm>
            <a:off x="495300" y="1658938"/>
            <a:ext cx="3878263" cy="4673600"/>
          </a:xfrm>
        </p:spPr>
        <p:txBody>
          <a:bodyPr/>
          <a:lstStyle/>
          <a:p>
            <a:r>
              <a:rPr lang="en-US" smtClean="0"/>
              <a:t>Pre-frontal cortex critical for control</a:t>
            </a:r>
          </a:p>
          <a:p>
            <a:r>
              <a:rPr lang="en-US" smtClean="0"/>
              <a:t>Control is exerted by biasing processing</a:t>
            </a:r>
          </a:p>
          <a:p>
            <a:endParaRPr lang="en-US" smtClean="0"/>
          </a:p>
        </p:txBody>
      </p:sp>
      <p:pic>
        <p:nvPicPr>
          <p:cNvPr id="23557" name="Picture 6"/>
          <p:cNvPicPr>
            <a:picLocks noChangeAspect="1" noChangeArrowheads="1"/>
          </p:cNvPicPr>
          <p:nvPr/>
        </p:nvPicPr>
        <p:blipFill>
          <a:blip r:embed="rId7" cstate="print"/>
          <a:srcRect/>
          <a:stretch>
            <a:fillRect/>
          </a:stretch>
        </p:blipFill>
        <p:spPr bwMode="auto">
          <a:xfrm>
            <a:off x="752475" y="3516313"/>
            <a:ext cx="3624263" cy="3098800"/>
          </a:xfrm>
          <a:prstGeom prst="rect">
            <a:avLst/>
          </a:prstGeom>
          <a:noFill/>
          <a:ln w="9525">
            <a:noFill/>
            <a:miter lim="800000"/>
            <a:headEnd/>
            <a:tailEnd/>
          </a:ln>
        </p:spPr>
      </p:pic>
      <p:pic>
        <p:nvPicPr>
          <p:cNvPr id="23558" name="Picture 4" descr="C:\Users\jlm\Desktop\ToDo\HST\logistic.jpg"/>
          <p:cNvPicPr>
            <a:picLocks noChangeAspect="1" noChangeArrowheads="1"/>
          </p:cNvPicPr>
          <p:nvPr/>
        </p:nvPicPr>
        <p:blipFill>
          <a:blip r:embed="rId8" cstate="print"/>
          <a:srcRect l="12325" b="10452"/>
          <a:stretch>
            <a:fillRect/>
          </a:stretch>
        </p:blipFill>
        <p:spPr bwMode="auto">
          <a:xfrm>
            <a:off x="5559425" y="4003675"/>
            <a:ext cx="2755900" cy="2270125"/>
          </a:xfrm>
          <a:prstGeom prst="rect">
            <a:avLst/>
          </a:prstGeom>
          <a:noFill/>
          <a:ln w="9525">
            <a:noFill/>
            <a:miter lim="800000"/>
            <a:headEnd/>
            <a:tailEnd/>
          </a:ln>
        </p:spPr>
      </p:pic>
      <p:sp>
        <p:nvSpPr>
          <p:cNvPr id="23559" name="Up Arrow 9"/>
          <p:cNvSpPr>
            <a:spLocks noChangeArrowheads="1"/>
          </p:cNvSpPr>
          <p:nvPr/>
        </p:nvSpPr>
        <p:spPr bwMode="auto">
          <a:xfrm>
            <a:off x="5745163" y="6397625"/>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cxnSp>
        <p:nvCxnSpPr>
          <p:cNvPr id="23560" name="Straight Connector 11"/>
          <p:cNvCxnSpPr>
            <a:cxnSpLocks noChangeShapeType="1"/>
          </p:cNvCxnSpPr>
          <p:nvPr/>
        </p:nvCxnSpPr>
        <p:spPr bwMode="auto">
          <a:xfrm>
            <a:off x="5824538" y="6354763"/>
            <a:ext cx="735012" cy="0"/>
          </a:xfrm>
          <a:prstGeom prst="line">
            <a:avLst/>
          </a:prstGeom>
          <a:noFill/>
          <a:ln w="9525" algn="ctr">
            <a:solidFill>
              <a:srgbClr val="000000"/>
            </a:solidFill>
            <a:round/>
            <a:headEnd/>
            <a:tailEnd type="triangle" w="med" len="med"/>
          </a:ln>
        </p:spPr>
      </p:cxnSp>
      <p:cxnSp>
        <p:nvCxnSpPr>
          <p:cNvPr id="23561" name="Straight Connector 23"/>
          <p:cNvCxnSpPr>
            <a:cxnSpLocks noChangeShapeType="1"/>
          </p:cNvCxnSpPr>
          <p:nvPr/>
        </p:nvCxnSpPr>
        <p:spPr bwMode="auto">
          <a:xfrm flipH="1" flipV="1">
            <a:off x="5492750" y="5711825"/>
            <a:ext cx="3175" cy="500063"/>
          </a:xfrm>
          <a:prstGeom prst="line">
            <a:avLst/>
          </a:prstGeom>
          <a:noFill/>
          <a:ln w="9525" algn="ctr">
            <a:solidFill>
              <a:srgbClr val="000000"/>
            </a:solidFill>
            <a:round/>
            <a:headEnd/>
            <a:tailEnd type="triangle" w="med" len="med"/>
          </a:ln>
        </p:spPr>
      </p:cxnSp>
      <p:sp>
        <p:nvSpPr>
          <p:cNvPr id="26" name="TextBox 25"/>
          <p:cNvSpPr txBox="1"/>
          <p:nvPr/>
        </p:nvSpPr>
        <p:spPr>
          <a:xfrm>
            <a:off x="6745288" y="6310313"/>
            <a:ext cx="1019175" cy="461962"/>
          </a:xfrm>
          <a:prstGeom prst="rect">
            <a:avLst/>
          </a:prstGeom>
          <a:noFill/>
        </p:spPr>
        <p:txBody>
          <a:bodyPr wrap="none">
            <a:spAutoFit/>
          </a:bodyPr>
          <a:lstStyle/>
          <a:p>
            <a:pPr>
              <a:defRPr/>
            </a:pPr>
            <a:r>
              <a:rPr lang="en-US" dirty="0">
                <a:latin typeface="+mn-lt"/>
                <a:cs typeface="+mn-cs"/>
              </a:rPr>
              <a:t>Input</a:t>
            </a:r>
          </a:p>
        </p:txBody>
      </p:sp>
      <p:sp>
        <p:nvSpPr>
          <p:cNvPr id="27" name="TextBox 26"/>
          <p:cNvSpPr txBox="1"/>
          <p:nvPr/>
        </p:nvSpPr>
        <p:spPr>
          <a:xfrm rot="16200000">
            <a:off x="4541838" y="4905375"/>
            <a:ext cx="1252537" cy="461963"/>
          </a:xfrm>
          <a:prstGeom prst="rect">
            <a:avLst/>
          </a:prstGeom>
          <a:noFill/>
        </p:spPr>
        <p:txBody>
          <a:bodyPr wrap="none">
            <a:spAutoFit/>
          </a:bodyPr>
          <a:lstStyle/>
          <a:p>
            <a:pPr>
              <a:defRPr/>
            </a:pPr>
            <a:r>
              <a:rPr lang="en-US" dirty="0">
                <a:latin typeface="+mn-lt"/>
                <a:cs typeface="+mn-cs"/>
              </a:rPr>
              <a:t>Output</a:t>
            </a:r>
          </a:p>
        </p:txBody>
      </p:sp>
      <p:sp>
        <p:nvSpPr>
          <p:cNvPr id="23564" name="Up Arrow 28"/>
          <p:cNvSpPr>
            <a:spLocks noChangeArrowheads="1"/>
          </p:cNvSpPr>
          <p:nvPr/>
        </p:nvSpPr>
        <p:spPr bwMode="auto">
          <a:xfrm rot="5400000">
            <a:off x="5182394" y="6066631"/>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sp>
        <p:nvSpPr>
          <p:cNvPr id="13" name="Up Arrow 9"/>
          <p:cNvSpPr>
            <a:spLocks noChangeArrowheads="1"/>
          </p:cNvSpPr>
          <p:nvPr/>
        </p:nvSpPr>
        <p:spPr bwMode="auto">
          <a:xfrm>
            <a:off x="6235700" y="6397625"/>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cxnSp>
        <p:nvCxnSpPr>
          <p:cNvPr id="14" name="Straight Connector 11"/>
          <p:cNvCxnSpPr>
            <a:cxnSpLocks noChangeShapeType="1"/>
          </p:cNvCxnSpPr>
          <p:nvPr/>
        </p:nvCxnSpPr>
        <p:spPr bwMode="auto">
          <a:xfrm>
            <a:off x="6315075" y="6354763"/>
            <a:ext cx="735013" cy="0"/>
          </a:xfrm>
          <a:prstGeom prst="line">
            <a:avLst/>
          </a:prstGeom>
          <a:noFill/>
          <a:ln w="9525" algn="ctr">
            <a:solidFill>
              <a:srgbClr val="000000"/>
            </a:solidFill>
            <a:round/>
            <a:headEnd/>
            <a:tailEnd type="triangle" w="med" len="med"/>
          </a:ln>
        </p:spPr>
      </p:cxnSp>
      <p:cxnSp>
        <p:nvCxnSpPr>
          <p:cNvPr id="15" name="Straight Connector 23"/>
          <p:cNvCxnSpPr>
            <a:cxnSpLocks noChangeShapeType="1"/>
          </p:cNvCxnSpPr>
          <p:nvPr/>
        </p:nvCxnSpPr>
        <p:spPr bwMode="auto">
          <a:xfrm flipV="1">
            <a:off x="5492750" y="4764088"/>
            <a:ext cx="0" cy="1239837"/>
          </a:xfrm>
          <a:prstGeom prst="line">
            <a:avLst/>
          </a:prstGeom>
          <a:noFill/>
          <a:ln w="9525" algn="ctr">
            <a:solidFill>
              <a:srgbClr val="000000"/>
            </a:solidFill>
            <a:round/>
            <a:headEnd/>
            <a:tailEnd type="triangle" w="med" len="med"/>
          </a:ln>
        </p:spPr>
      </p:cxnSp>
      <p:sp>
        <p:nvSpPr>
          <p:cNvPr id="16" name="Up Arrow 16"/>
          <p:cNvSpPr>
            <a:spLocks noChangeArrowheads="1"/>
          </p:cNvSpPr>
          <p:nvPr/>
        </p:nvSpPr>
        <p:spPr bwMode="auto">
          <a:xfrm rot="5400000">
            <a:off x="5188744" y="5880894"/>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sp>
        <p:nvSpPr>
          <p:cNvPr id="18" name="TextBox 17"/>
          <p:cNvSpPr txBox="1"/>
          <p:nvPr/>
        </p:nvSpPr>
        <p:spPr>
          <a:xfrm>
            <a:off x="3336878" y="5581934"/>
            <a:ext cx="800219" cy="461665"/>
          </a:xfrm>
          <a:prstGeom prst="rect">
            <a:avLst/>
          </a:prstGeom>
          <a:noFill/>
          <a:ln>
            <a:solidFill>
              <a:schemeClr val="bg1"/>
            </a:solidFill>
          </a:ln>
        </p:spPr>
        <p:txBody>
          <a:bodyPr wrap="none" rtlCol="0">
            <a:spAutoFit/>
          </a:bodyPr>
          <a:lstStyle/>
          <a:p>
            <a:r>
              <a:rPr lang="en-US" dirty="0" smtClean="0">
                <a:solidFill>
                  <a:srgbClr val="00B050"/>
                </a:solidFill>
              </a:rPr>
              <a:t>RED</a:t>
            </a:r>
            <a:endParaRPr lang="en-US" dirty="0">
              <a:solidFill>
                <a:srgbClr val="00B050"/>
              </a:solidFill>
            </a:endParaRPr>
          </a:p>
        </p:txBody>
      </p:sp>
      <p:pic>
        <p:nvPicPr>
          <p:cNvPr id="19" name="HST vfj 0397.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4082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5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356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356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356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355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9" fill="hold" display="0">
                  <p:stCondLst>
                    <p:cond delay="indefinite"/>
                  </p:stCondLst>
                  <p:endCondLst>
                    <p:cond evt="onPrev" delay="0">
                      <p:tgtEl>
                        <p:sldTgt/>
                      </p:tgtEl>
                    </p:cond>
                    <p:cond evt="onStopAudio" delay="0">
                      <p:tgtEl>
                        <p:sldTgt/>
                      </p:tgtEl>
                    </p:cond>
                  </p:endCondLst>
                </p:cTn>
                <p:tgtEl>
                  <p:spTgt spid="19"/>
                </p:tgtEl>
              </p:cMediaNode>
            </p:audio>
          </p:childTnLst>
        </p:cTn>
      </p:par>
    </p:tnLst>
    <p:bldLst>
      <p:bldP spid="23559" grpId="0" animBg="1"/>
      <p:bldP spid="23559" grpId="1" animBg="1"/>
      <p:bldP spid="23564" grpId="0" animBg="1"/>
      <p:bldP spid="23564" grpId="1" animBg="1"/>
      <p:bldP spid="13"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jlm\Pictures\2012-08-15\001.jpg"/>
          <p:cNvPicPr>
            <a:picLocks noChangeAspect="1" noChangeArrowheads="1"/>
          </p:cNvPicPr>
          <p:nvPr/>
        </p:nvPicPr>
        <p:blipFill>
          <a:blip r:embed="rId6" cstate="print"/>
          <a:srcRect/>
          <a:stretch>
            <a:fillRect/>
          </a:stretch>
        </p:blipFill>
        <p:spPr bwMode="auto">
          <a:xfrm>
            <a:off x="5257800" y="1311275"/>
            <a:ext cx="3124200" cy="2520950"/>
          </a:xfrm>
          <a:prstGeom prst="rect">
            <a:avLst/>
          </a:prstGeom>
          <a:noFill/>
          <a:ln w="9525">
            <a:noFill/>
            <a:miter lim="800000"/>
            <a:headEnd/>
            <a:tailEnd/>
          </a:ln>
        </p:spPr>
      </p:pic>
      <p:sp>
        <p:nvSpPr>
          <p:cNvPr id="23555" name="Title 1"/>
          <p:cNvSpPr>
            <a:spLocks noGrp="1"/>
          </p:cNvSpPr>
          <p:nvPr>
            <p:ph type="title"/>
          </p:nvPr>
        </p:nvSpPr>
        <p:spPr/>
        <p:txBody>
          <a:bodyPr/>
          <a:lstStyle/>
          <a:p>
            <a:r>
              <a:rPr lang="en-US" dirty="0" smtClean="0"/>
              <a:t>How Goals and Task Constraints Affect Processing</a:t>
            </a:r>
            <a:endParaRPr lang="en-US" dirty="0" smtClean="0"/>
          </a:p>
        </p:txBody>
      </p:sp>
      <p:sp>
        <p:nvSpPr>
          <p:cNvPr id="23556" name="Content Placeholder 2"/>
          <p:cNvSpPr>
            <a:spLocks noGrp="1"/>
          </p:cNvSpPr>
          <p:nvPr>
            <p:ph idx="1"/>
          </p:nvPr>
        </p:nvSpPr>
        <p:spPr>
          <a:xfrm>
            <a:off x="495300" y="1658938"/>
            <a:ext cx="3878263" cy="4673600"/>
          </a:xfrm>
        </p:spPr>
        <p:txBody>
          <a:bodyPr/>
          <a:lstStyle/>
          <a:p>
            <a:r>
              <a:rPr lang="en-US" smtClean="0"/>
              <a:t>Pre-frontal cortex critical for control</a:t>
            </a:r>
          </a:p>
          <a:p>
            <a:r>
              <a:rPr lang="en-US" smtClean="0"/>
              <a:t>Control is exerted by biasing processing</a:t>
            </a:r>
          </a:p>
          <a:p>
            <a:endParaRPr lang="en-US" smtClean="0"/>
          </a:p>
        </p:txBody>
      </p:sp>
      <p:pic>
        <p:nvPicPr>
          <p:cNvPr id="23557" name="Picture 6"/>
          <p:cNvPicPr>
            <a:picLocks noChangeAspect="1" noChangeArrowheads="1"/>
          </p:cNvPicPr>
          <p:nvPr/>
        </p:nvPicPr>
        <p:blipFill>
          <a:blip r:embed="rId7" cstate="print"/>
          <a:srcRect/>
          <a:stretch>
            <a:fillRect/>
          </a:stretch>
        </p:blipFill>
        <p:spPr bwMode="auto">
          <a:xfrm>
            <a:off x="752475" y="3516313"/>
            <a:ext cx="3624263" cy="3098800"/>
          </a:xfrm>
          <a:prstGeom prst="rect">
            <a:avLst/>
          </a:prstGeom>
          <a:noFill/>
          <a:ln w="9525">
            <a:noFill/>
            <a:miter lim="800000"/>
            <a:headEnd/>
            <a:tailEnd/>
          </a:ln>
        </p:spPr>
      </p:pic>
      <p:pic>
        <p:nvPicPr>
          <p:cNvPr id="23558" name="Picture 4" descr="C:\Users\jlm\Desktop\ToDo\HST\logistic.jpg"/>
          <p:cNvPicPr>
            <a:picLocks noChangeAspect="1" noChangeArrowheads="1"/>
          </p:cNvPicPr>
          <p:nvPr/>
        </p:nvPicPr>
        <p:blipFill>
          <a:blip r:embed="rId8" cstate="print"/>
          <a:srcRect l="12325" b="10452"/>
          <a:stretch>
            <a:fillRect/>
          </a:stretch>
        </p:blipFill>
        <p:spPr bwMode="auto">
          <a:xfrm>
            <a:off x="5559425" y="4003675"/>
            <a:ext cx="2755900" cy="2270125"/>
          </a:xfrm>
          <a:prstGeom prst="rect">
            <a:avLst/>
          </a:prstGeom>
          <a:noFill/>
          <a:ln w="9525">
            <a:noFill/>
            <a:miter lim="800000"/>
            <a:headEnd/>
            <a:tailEnd/>
          </a:ln>
        </p:spPr>
      </p:pic>
      <p:sp>
        <p:nvSpPr>
          <p:cNvPr id="23559" name="Up Arrow 9"/>
          <p:cNvSpPr>
            <a:spLocks noChangeArrowheads="1"/>
          </p:cNvSpPr>
          <p:nvPr/>
        </p:nvSpPr>
        <p:spPr bwMode="auto">
          <a:xfrm>
            <a:off x="5745163" y="6397625"/>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cxnSp>
        <p:nvCxnSpPr>
          <p:cNvPr id="23560" name="Straight Connector 11"/>
          <p:cNvCxnSpPr>
            <a:cxnSpLocks noChangeShapeType="1"/>
          </p:cNvCxnSpPr>
          <p:nvPr/>
        </p:nvCxnSpPr>
        <p:spPr bwMode="auto">
          <a:xfrm>
            <a:off x="5824538" y="6354763"/>
            <a:ext cx="735012" cy="0"/>
          </a:xfrm>
          <a:prstGeom prst="line">
            <a:avLst/>
          </a:prstGeom>
          <a:noFill/>
          <a:ln w="9525" algn="ctr">
            <a:solidFill>
              <a:srgbClr val="000000"/>
            </a:solidFill>
            <a:round/>
            <a:headEnd/>
            <a:tailEnd type="triangle" w="med" len="med"/>
          </a:ln>
        </p:spPr>
      </p:cxnSp>
      <p:cxnSp>
        <p:nvCxnSpPr>
          <p:cNvPr id="23561" name="Straight Connector 23"/>
          <p:cNvCxnSpPr>
            <a:cxnSpLocks noChangeShapeType="1"/>
          </p:cNvCxnSpPr>
          <p:nvPr/>
        </p:nvCxnSpPr>
        <p:spPr bwMode="auto">
          <a:xfrm flipH="1" flipV="1">
            <a:off x="5492750" y="5711825"/>
            <a:ext cx="3175" cy="500063"/>
          </a:xfrm>
          <a:prstGeom prst="line">
            <a:avLst/>
          </a:prstGeom>
          <a:noFill/>
          <a:ln w="9525" algn="ctr">
            <a:solidFill>
              <a:srgbClr val="000000"/>
            </a:solidFill>
            <a:round/>
            <a:headEnd/>
            <a:tailEnd type="triangle" w="med" len="med"/>
          </a:ln>
        </p:spPr>
      </p:cxnSp>
      <p:sp>
        <p:nvSpPr>
          <p:cNvPr id="26" name="TextBox 25"/>
          <p:cNvSpPr txBox="1"/>
          <p:nvPr/>
        </p:nvSpPr>
        <p:spPr>
          <a:xfrm>
            <a:off x="6745288" y="6310313"/>
            <a:ext cx="1019175" cy="461962"/>
          </a:xfrm>
          <a:prstGeom prst="rect">
            <a:avLst/>
          </a:prstGeom>
          <a:noFill/>
        </p:spPr>
        <p:txBody>
          <a:bodyPr wrap="none">
            <a:spAutoFit/>
          </a:bodyPr>
          <a:lstStyle/>
          <a:p>
            <a:pPr>
              <a:defRPr/>
            </a:pPr>
            <a:r>
              <a:rPr lang="en-US" dirty="0">
                <a:latin typeface="+mn-lt"/>
                <a:cs typeface="+mn-cs"/>
              </a:rPr>
              <a:t>Input</a:t>
            </a:r>
          </a:p>
        </p:txBody>
      </p:sp>
      <p:sp>
        <p:nvSpPr>
          <p:cNvPr id="27" name="TextBox 26"/>
          <p:cNvSpPr txBox="1"/>
          <p:nvPr/>
        </p:nvSpPr>
        <p:spPr>
          <a:xfrm rot="16200000">
            <a:off x="4541838" y="4905375"/>
            <a:ext cx="1252537" cy="461963"/>
          </a:xfrm>
          <a:prstGeom prst="rect">
            <a:avLst/>
          </a:prstGeom>
          <a:noFill/>
        </p:spPr>
        <p:txBody>
          <a:bodyPr wrap="none">
            <a:spAutoFit/>
          </a:bodyPr>
          <a:lstStyle/>
          <a:p>
            <a:pPr>
              <a:defRPr/>
            </a:pPr>
            <a:r>
              <a:rPr lang="en-US" dirty="0">
                <a:latin typeface="+mn-lt"/>
                <a:cs typeface="+mn-cs"/>
              </a:rPr>
              <a:t>Output</a:t>
            </a:r>
          </a:p>
        </p:txBody>
      </p:sp>
      <p:sp>
        <p:nvSpPr>
          <p:cNvPr id="23564" name="Up Arrow 28"/>
          <p:cNvSpPr>
            <a:spLocks noChangeArrowheads="1"/>
          </p:cNvSpPr>
          <p:nvPr/>
        </p:nvSpPr>
        <p:spPr bwMode="auto">
          <a:xfrm rot="5400000">
            <a:off x="5182394" y="6066631"/>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sp>
        <p:nvSpPr>
          <p:cNvPr id="13" name="Up Arrow 9"/>
          <p:cNvSpPr>
            <a:spLocks noChangeArrowheads="1"/>
          </p:cNvSpPr>
          <p:nvPr/>
        </p:nvSpPr>
        <p:spPr bwMode="auto">
          <a:xfrm>
            <a:off x="6235700" y="6397625"/>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cxnSp>
        <p:nvCxnSpPr>
          <p:cNvPr id="14" name="Straight Connector 11"/>
          <p:cNvCxnSpPr>
            <a:cxnSpLocks noChangeShapeType="1"/>
          </p:cNvCxnSpPr>
          <p:nvPr/>
        </p:nvCxnSpPr>
        <p:spPr bwMode="auto">
          <a:xfrm>
            <a:off x="6315075" y="6354763"/>
            <a:ext cx="735013" cy="0"/>
          </a:xfrm>
          <a:prstGeom prst="line">
            <a:avLst/>
          </a:prstGeom>
          <a:noFill/>
          <a:ln w="9525" algn="ctr">
            <a:solidFill>
              <a:srgbClr val="000000"/>
            </a:solidFill>
            <a:round/>
            <a:headEnd/>
            <a:tailEnd type="triangle" w="med" len="med"/>
          </a:ln>
        </p:spPr>
      </p:cxnSp>
      <p:cxnSp>
        <p:nvCxnSpPr>
          <p:cNvPr id="15" name="Straight Connector 23"/>
          <p:cNvCxnSpPr>
            <a:cxnSpLocks noChangeShapeType="1"/>
          </p:cNvCxnSpPr>
          <p:nvPr/>
        </p:nvCxnSpPr>
        <p:spPr bwMode="auto">
          <a:xfrm flipV="1">
            <a:off x="5492750" y="4764088"/>
            <a:ext cx="0" cy="1239837"/>
          </a:xfrm>
          <a:prstGeom prst="line">
            <a:avLst/>
          </a:prstGeom>
          <a:noFill/>
          <a:ln w="9525" algn="ctr">
            <a:solidFill>
              <a:srgbClr val="000000"/>
            </a:solidFill>
            <a:round/>
            <a:headEnd/>
            <a:tailEnd type="triangle" w="med" len="med"/>
          </a:ln>
        </p:spPr>
      </p:cxnSp>
      <p:sp>
        <p:nvSpPr>
          <p:cNvPr id="16" name="Up Arrow 16"/>
          <p:cNvSpPr>
            <a:spLocks noChangeArrowheads="1"/>
          </p:cNvSpPr>
          <p:nvPr/>
        </p:nvSpPr>
        <p:spPr bwMode="auto">
          <a:xfrm rot="5400000">
            <a:off x="5188744" y="5880894"/>
            <a:ext cx="165100" cy="268288"/>
          </a:xfrm>
          <a:prstGeom prst="upArrow">
            <a:avLst>
              <a:gd name="adj1" fmla="val 50000"/>
              <a:gd name="adj2" fmla="val 49901"/>
            </a:avLst>
          </a:prstGeom>
          <a:solidFill>
            <a:schemeClr val="accent1"/>
          </a:solidFill>
          <a:ln w="9525" algn="ctr">
            <a:solidFill>
              <a:srgbClr val="000000"/>
            </a:solidFill>
            <a:round/>
            <a:headEnd/>
            <a:tailEnd/>
          </a:ln>
        </p:spPr>
        <p:txBody>
          <a:bodyPr/>
          <a:lstStyle/>
          <a:p>
            <a:endParaRPr lang="en-US"/>
          </a:p>
        </p:txBody>
      </p:sp>
      <p:sp>
        <p:nvSpPr>
          <p:cNvPr id="18" name="TextBox 17"/>
          <p:cNvSpPr txBox="1"/>
          <p:nvPr/>
        </p:nvSpPr>
        <p:spPr>
          <a:xfrm>
            <a:off x="3336878" y="5581934"/>
            <a:ext cx="800219" cy="461665"/>
          </a:xfrm>
          <a:prstGeom prst="rect">
            <a:avLst/>
          </a:prstGeom>
          <a:noFill/>
          <a:ln>
            <a:solidFill>
              <a:schemeClr val="bg1"/>
            </a:solidFill>
          </a:ln>
        </p:spPr>
        <p:txBody>
          <a:bodyPr wrap="none" rtlCol="0">
            <a:spAutoFit/>
          </a:bodyPr>
          <a:lstStyle/>
          <a:p>
            <a:r>
              <a:rPr lang="en-US" dirty="0" smtClean="0">
                <a:solidFill>
                  <a:srgbClr val="00B050"/>
                </a:solidFill>
              </a:rPr>
              <a:t>RED</a:t>
            </a:r>
            <a:endParaRPr lang="en-US" dirty="0">
              <a:solidFill>
                <a:srgbClr val="00B050"/>
              </a:solidFill>
            </a:endParaRPr>
          </a:p>
        </p:txBody>
      </p:sp>
      <p:pic>
        <p:nvPicPr>
          <p:cNvPr id="20" name="HST vfj 0411.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1871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5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356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356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356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355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49" fill="hold" display="0">
                  <p:stCondLst>
                    <p:cond delay="indefinite"/>
                  </p:stCondLst>
                  <p:endCondLst>
                    <p:cond evt="onPrev" delay="0">
                      <p:tgtEl>
                        <p:sldTgt/>
                      </p:tgtEl>
                    </p:cond>
                    <p:cond evt="onStopAudio" delay="0">
                      <p:tgtEl>
                        <p:sldTgt/>
                      </p:tgtEl>
                    </p:cond>
                  </p:endCondLst>
                </p:cTn>
                <p:tgtEl>
                  <p:spTgt spid="20"/>
                </p:tgtEl>
              </p:cMediaNode>
            </p:audio>
          </p:childTnLst>
        </p:cTn>
      </p:par>
    </p:tnLst>
    <p:bldLst>
      <p:bldP spid="23559" grpId="0" animBg="1"/>
      <p:bldP spid="23559" grpId="1" animBg="1"/>
      <p:bldP spid="23564" grpId="0" animBg="1"/>
      <p:bldP spid="23564" grpId="1" animBg="1"/>
      <p:bldP spid="13"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body" sz="half" idx="1"/>
          </p:nvPr>
        </p:nvSpPr>
        <p:spPr>
          <a:xfrm>
            <a:off x="311150" y="1216025"/>
            <a:ext cx="4017963" cy="5243513"/>
          </a:xfrm>
        </p:spPr>
        <p:txBody>
          <a:bodyPr>
            <a:normAutofit/>
          </a:bodyPr>
          <a:lstStyle/>
          <a:p>
            <a:pPr eaLnBrk="1" hangingPunct="1">
              <a:lnSpc>
                <a:spcPct val="90000"/>
              </a:lnSpc>
              <a:defRPr/>
            </a:pPr>
            <a:r>
              <a:rPr lang="en-US" sz="1800" dirty="0" smtClean="0"/>
              <a:t>How do I bring to mind what I know about something – e.g. from its name, or when I hear it bark?</a:t>
            </a:r>
          </a:p>
          <a:p>
            <a:pPr eaLnBrk="1" hangingPunct="1">
              <a:lnSpc>
                <a:spcPct val="90000"/>
              </a:lnSpc>
              <a:defRPr/>
            </a:pPr>
            <a:endParaRPr lang="en-US" sz="1800" dirty="0" smtClean="0"/>
          </a:p>
          <a:p>
            <a:pPr eaLnBrk="1" hangingPunct="1">
              <a:lnSpc>
                <a:spcPct val="90000"/>
              </a:lnSpc>
              <a:defRPr/>
            </a:pPr>
            <a:r>
              <a:rPr lang="en-US" sz="1800" dirty="0" smtClean="0"/>
              <a:t>Bidirectional propagation of activation among neurons within and between brain areas.</a:t>
            </a:r>
          </a:p>
          <a:p>
            <a:pPr eaLnBrk="1" hangingPunct="1">
              <a:lnSpc>
                <a:spcPct val="90000"/>
              </a:lnSpc>
              <a:defRPr/>
            </a:pPr>
            <a:endParaRPr lang="en-US" sz="1800" dirty="0" smtClean="0"/>
          </a:p>
          <a:p>
            <a:pPr eaLnBrk="1" hangingPunct="1">
              <a:lnSpc>
                <a:spcPct val="90000"/>
              </a:lnSpc>
              <a:defRPr/>
            </a:pPr>
            <a:r>
              <a:rPr lang="en-US" sz="1800" dirty="0" smtClean="0"/>
              <a:t>The knowledge underlying propagation of activation is in the connections.</a:t>
            </a:r>
          </a:p>
          <a:p>
            <a:pPr eaLnBrk="1" hangingPunct="1">
              <a:lnSpc>
                <a:spcPct val="90000"/>
              </a:lnSpc>
              <a:defRPr/>
            </a:pPr>
            <a:endParaRPr lang="en-US" sz="1800" dirty="0" smtClean="0"/>
          </a:p>
          <a:p>
            <a:pPr eaLnBrk="1" hangingPunct="1">
              <a:lnSpc>
                <a:spcPct val="90000"/>
              </a:lnSpc>
              <a:defRPr/>
            </a:pPr>
            <a:r>
              <a:rPr lang="en-US" sz="1800" dirty="0" smtClean="0"/>
              <a:t>Experience affects this knowledge through a gradual connection adjustment process that takes place over extended time periods</a:t>
            </a:r>
          </a:p>
          <a:p>
            <a:pPr eaLnBrk="1" hangingPunct="1">
              <a:lnSpc>
                <a:spcPct val="90000"/>
              </a:lnSpc>
              <a:defRPr/>
            </a:pPr>
            <a:endParaRPr lang="en-US" sz="1800" dirty="0" smtClean="0"/>
          </a:p>
        </p:txBody>
      </p:sp>
      <p:pic>
        <p:nvPicPr>
          <p:cNvPr id="17411" name="Picture 3" descr="nrn1076-i2"/>
          <p:cNvPicPr>
            <a:picLocks noGrp="1" noChangeAspect="1" noChangeArrowheads="1"/>
          </p:cNvPicPr>
          <p:nvPr>
            <p:ph sz="half" idx="2"/>
          </p:nvPr>
        </p:nvPicPr>
        <p:blipFill>
          <a:blip r:embed="rId6" cstate="print"/>
          <a:srcRect l="14400" r="14400"/>
          <a:stretch>
            <a:fillRect/>
          </a:stretch>
        </p:blipFill>
        <p:spPr>
          <a:xfrm>
            <a:off x="4368800" y="1312863"/>
            <a:ext cx="4775200" cy="5330825"/>
          </a:xfrm>
          <a:noFill/>
        </p:spPr>
      </p:pic>
      <p:grpSp>
        <p:nvGrpSpPr>
          <p:cNvPr id="2" name="Group 4"/>
          <p:cNvGrpSpPr>
            <a:grpSpLocks/>
          </p:cNvGrpSpPr>
          <p:nvPr/>
        </p:nvGrpSpPr>
        <p:grpSpPr bwMode="auto">
          <a:xfrm>
            <a:off x="5791200" y="2703513"/>
            <a:ext cx="1333500" cy="490537"/>
            <a:chOff x="3648" y="1303"/>
            <a:chExt cx="840" cy="309"/>
          </a:xfrm>
        </p:grpSpPr>
        <p:sp>
          <p:nvSpPr>
            <p:cNvPr id="17422" name="Oval 5"/>
            <p:cNvSpPr>
              <a:spLocks noChangeArrowheads="1"/>
            </p:cNvSpPr>
            <p:nvPr/>
          </p:nvSpPr>
          <p:spPr bwMode="auto">
            <a:xfrm rot="-1318640">
              <a:off x="3760" y="1406"/>
              <a:ext cx="728" cy="206"/>
            </a:xfrm>
            <a:prstGeom prst="ellipse">
              <a:avLst/>
            </a:prstGeom>
            <a:solidFill>
              <a:srgbClr val="99CCFF"/>
            </a:solidFill>
            <a:ln w="9525">
              <a:noFill/>
              <a:round/>
              <a:headEnd/>
              <a:tailEnd/>
            </a:ln>
          </p:spPr>
          <p:txBody>
            <a:bodyPr wrap="none" anchor="ctr"/>
            <a:lstStyle/>
            <a:p>
              <a:endParaRPr lang="en-US"/>
            </a:p>
          </p:txBody>
        </p:sp>
        <p:sp>
          <p:nvSpPr>
            <p:cNvPr id="17423" name="Oval 6"/>
            <p:cNvSpPr>
              <a:spLocks noChangeArrowheads="1"/>
            </p:cNvSpPr>
            <p:nvPr/>
          </p:nvSpPr>
          <p:spPr bwMode="auto">
            <a:xfrm rot="-1318640">
              <a:off x="3648" y="1303"/>
              <a:ext cx="336" cy="206"/>
            </a:xfrm>
            <a:prstGeom prst="ellipse">
              <a:avLst/>
            </a:prstGeom>
            <a:solidFill>
              <a:srgbClr val="99CCFF"/>
            </a:solidFill>
            <a:ln w="9525">
              <a:noFill/>
              <a:round/>
              <a:headEnd/>
              <a:tailEnd/>
            </a:ln>
          </p:spPr>
          <p:txBody>
            <a:bodyPr wrap="none" anchor="ctr"/>
            <a:lstStyle/>
            <a:p>
              <a:endParaRPr lang="en-US"/>
            </a:p>
          </p:txBody>
        </p:sp>
        <p:sp>
          <p:nvSpPr>
            <p:cNvPr id="17424" name="Text Box 7"/>
            <p:cNvSpPr txBox="1">
              <a:spLocks noChangeArrowheads="1"/>
            </p:cNvSpPr>
            <p:nvPr/>
          </p:nvSpPr>
          <p:spPr bwMode="auto">
            <a:xfrm>
              <a:off x="3704" y="1406"/>
              <a:ext cx="784" cy="173"/>
            </a:xfrm>
            <a:prstGeom prst="rect">
              <a:avLst/>
            </a:prstGeom>
            <a:noFill/>
            <a:ln w="9525">
              <a:noFill/>
              <a:miter lim="800000"/>
              <a:headEnd/>
              <a:tailEnd/>
            </a:ln>
          </p:spPr>
          <p:txBody>
            <a:bodyPr>
              <a:spAutoFit/>
            </a:bodyPr>
            <a:lstStyle/>
            <a:p>
              <a:r>
                <a:rPr lang="en-US" sz="1200">
                  <a:latin typeface="Verdana" pitchFamily="34" charset="0"/>
                </a:rPr>
                <a:t>language</a:t>
              </a:r>
            </a:p>
          </p:txBody>
        </p:sp>
      </p:grpSp>
      <p:sp>
        <p:nvSpPr>
          <p:cNvPr id="177160" name="Line 8"/>
          <p:cNvSpPr>
            <a:spLocks noChangeShapeType="1"/>
          </p:cNvSpPr>
          <p:nvPr/>
        </p:nvSpPr>
        <p:spPr bwMode="auto">
          <a:xfrm flipH="1">
            <a:off x="6037263" y="4976813"/>
            <a:ext cx="1014412" cy="90487"/>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1" name="Line 9"/>
          <p:cNvSpPr>
            <a:spLocks noChangeShapeType="1"/>
          </p:cNvSpPr>
          <p:nvPr/>
        </p:nvSpPr>
        <p:spPr bwMode="auto">
          <a:xfrm flipH="1">
            <a:off x="6251575" y="3017838"/>
            <a:ext cx="1104900" cy="693737"/>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2" name="Line 10"/>
          <p:cNvSpPr>
            <a:spLocks noChangeShapeType="1"/>
          </p:cNvSpPr>
          <p:nvPr/>
        </p:nvSpPr>
        <p:spPr bwMode="auto">
          <a:xfrm flipH="1">
            <a:off x="6272213" y="2559050"/>
            <a:ext cx="935037" cy="1054100"/>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3" name="Line 11"/>
          <p:cNvSpPr>
            <a:spLocks noChangeShapeType="1"/>
          </p:cNvSpPr>
          <p:nvPr/>
        </p:nvSpPr>
        <p:spPr bwMode="auto">
          <a:xfrm flipH="1">
            <a:off x="6054725" y="5153025"/>
            <a:ext cx="1404938" cy="11113"/>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4" name="Line 12"/>
          <p:cNvSpPr>
            <a:spLocks noChangeShapeType="1"/>
          </p:cNvSpPr>
          <p:nvPr/>
        </p:nvSpPr>
        <p:spPr bwMode="auto">
          <a:xfrm flipH="1">
            <a:off x="5553075" y="5133975"/>
            <a:ext cx="492125" cy="130175"/>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5" name="Line 13"/>
          <p:cNvSpPr>
            <a:spLocks noChangeShapeType="1"/>
          </p:cNvSpPr>
          <p:nvPr/>
        </p:nvSpPr>
        <p:spPr bwMode="auto">
          <a:xfrm flipH="1">
            <a:off x="6189663" y="2032000"/>
            <a:ext cx="1004887" cy="1568450"/>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6" name="Line 14"/>
          <p:cNvSpPr>
            <a:spLocks noChangeShapeType="1"/>
          </p:cNvSpPr>
          <p:nvPr/>
        </p:nvSpPr>
        <p:spPr bwMode="auto">
          <a:xfrm>
            <a:off x="5918200" y="2544763"/>
            <a:ext cx="100013" cy="1095375"/>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7167" name="Line 15"/>
          <p:cNvSpPr>
            <a:spLocks noChangeShapeType="1"/>
          </p:cNvSpPr>
          <p:nvPr/>
        </p:nvSpPr>
        <p:spPr bwMode="auto">
          <a:xfrm flipH="1">
            <a:off x="6108700" y="3057525"/>
            <a:ext cx="220663" cy="523875"/>
          </a:xfrm>
          <a:prstGeom prst="line">
            <a:avLst/>
          </a:prstGeom>
          <a:noFill/>
          <a:ln w="19050">
            <a:solidFill>
              <a:srgbClr val="FF0000"/>
            </a:solidFill>
            <a:round/>
            <a:headEnd type="stealth" w="lg" len="lg"/>
            <a:tailEnd type="stealth" w="lg" len="lg"/>
          </a:ln>
        </p:spPr>
        <p:txBody>
          <a:bodyPr wrap="none" anchor="ctr"/>
          <a:lstStyle/>
          <a:p>
            <a:endParaRPr lang="en-US"/>
          </a:p>
        </p:txBody>
      </p:sp>
      <p:sp>
        <p:nvSpPr>
          <p:cNvPr id="17421" name="Text Box 16"/>
          <p:cNvSpPr txBox="1">
            <a:spLocks noChangeArrowheads="1"/>
          </p:cNvSpPr>
          <p:nvPr/>
        </p:nvSpPr>
        <p:spPr bwMode="auto">
          <a:xfrm>
            <a:off x="477838" y="161925"/>
            <a:ext cx="7805737" cy="830997"/>
          </a:xfrm>
          <a:prstGeom prst="rect">
            <a:avLst/>
          </a:prstGeom>
          <a:noFill/>
          <a:ln w="19050" algn="ctr">
            <a:noFill/>
            <a:miter lim="800000"/>
            <a:headEnd/>
            <a:tailEnd/>
          </a:ln>
        </p:spPr>
        <p:txBody>
          <a:bodyPr>
            <a:spAutoFit/>
          </a:bodyPr>
          <a:lstStyle/>
          <a:p>
            <a:r>
              <a:rPr lang="en-US" dirty="0" smtClean="0">
                <a:latin typeface="Verdana" pitchFamily="34" charset="0"/>
              </a:rPr>
              <a:t>Semantic processing and the knowledge that supports it</a:t>
            </a:r>
            <a:endParaRPr lang="en-US" dirty="0">
              <a:latin typeface="Verdana" pitchFamily="34" charset="0"/>
            </a:endParaRPr>
          </a:p>
        </p:txBody>
      </p:sp>
      <p:pic>
        <p:nvPicPr>
          <p:cNvPr id="18" name="HST vfj 0405.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3668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15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7154">
                                            <p:txEl>
                                              <p:pRg st="2" end="2"/>
                                            </p:txEl>
                                          </p:spTgt>
                                        </p:tgtEl>
                                        <p:attrNameLst>
                                          <p:attrName>style.visibility</p:attrName>
                                        </p:attrNameLst>
                                      </p:cBhvr>
                                      <p:to>
                                        <p:strVal val="visible"/>
                                      </p:to>
                                    </p:set>
                                  </p:childTnLst>
                                </p:cTn>
                              </p:par>
                              <p:par>
                                <p:cTn id="15" presetID="2" presetClass="entr" presetSubtype="4" fill="hold" grpId="0" nodeType="withEffect">
                                  <p:stCondLst>
                                    <p:cond delay="0"/>
                                  </p:stCondLst>
                                  <p:childTnLst>
                                    <p:set>
                                      <p:cBhvr>
                                        <p:cTn id="16" dur="1" fill="hold">
                                          <p:stCondLst>
                                            <p:cond delay="0"/>
                                          </p:stCondLst>
                                        </p:cTn>
                                        <p:tgtEl>
                                          <p:spTgt spid="177166"/>
                                        </p:tgtEl>
                                        <p:attrNameLst>
                                          <p:attrName>style.visibility</p:attrName>
                                        </p:attrNameLst>
                                      </p:cBhvr>
                                      <p:to>
                                        <p:strVal val="visible"/>
                                      </p:to>
                                    </p:set>
                                    <p:anim calcmode="lin" valueType="num">
                                      <p:cBhvr additive="base">
                                        <p:cTn id="17" dur="500" fill="hold"/>
                                        <p:tgtEl>
                                          <p:spTgt spid="177166"/>
                                        </p:tgtEl>
                                        <p:attrNameLst>
                                          <p:attrName>ppt_x</p:attrName>
                                        </p:attrNameLst>
                                      </p:cBhvr>
                                      <p:tavLst>
                                        <p:tav tm="0">
                                          <p:val>
                                            <p:strVal val="#ppt_x"/>
                                          </p:val>
                                        </p:tav>
                                        <p:tav tm="100000">
                                          <p:val>
                                            <p:strVal val="#ppt_x"/>
                                          </p:val>
                                        </p:tav>
                                      </p:tavLst>
                                    </p:anim>
                                    <p:anim calcmode="lin" valueType="num">
                                      <p:cBhvr additive="base">
                                        <p:cTn id="18" dur="500" fill="hold"/>
                                        <p:tgtEl>
                                          <p:spTgt spid="17716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7165"/>
                                        </p:tgtEl>
                                        <p:attrNameLst>
                                          <p:attrName>style.visibility</p:attrName>
                                        </p:attrNameLst>
                                      </p:cBhvr>
                                      <p:to>
                                        <p:strVal val="visible"/>
                                      </p:to>
                                    </p:set>
                                    <p:anim calcmode="lin" valueType="num">
                                      <p:cBhvr additive="base">
                                        <p:cTn id="21" dur="500" fill="hold"/>
                                        <p:tgtEl>
                                          <p:spTgt spid="177165"/>
                                        </p:tgtEl>
                                        <p:attrNameLst>
                                          <p:attrName>ppt_x</p:attrName>
                                        </p:attrNameLst>
                                      </p:cBhvr>
                                      <p:tavLst>
                                        <p:tav tm="0">
                                          <p:val>
                                            <p:strVal val="#ppt_x"/>
                                          </p:val>
                                        </p:tav>
                                        <p:tav tm="100000">
                                          <p:val>
                                            <p:strVal val="#ppt_x"/>
                                          </p:val>
                                        </p:tav>
                                      </p:tavLst>
                                    </p:anim>
                                    <p:anim calcmode="lin" valueType="num">
                                      <p:cBhvr additive="base">
                                        <p:cTn id="22" dur="500" fill="hold"/>
                                        <p:tgtEl>
                                          <p:spTgt spid="17716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77162"/>
                                        </p:tgtEl>
                                        <p:attrNameLst>
                                          <p:attrName>style.visibility</p:attrName>
                                        </p:attrNameLst>
                                      </p:cBhvr>
                                      <p:to>
                                        <p:strVal val="visible"/>
                                      </p:to>
                                    </p:set>
                                    <p:anim calcmode="lin" valueType="num">
                                      <p:cBhvr additive="base">
                                        <p:cTn id="25" dur="500" fill="hold"/>
                                        <p:tgtEl>
                                          <p:spTgt spid="177162"/>
                                        </p:tgtEl>
                                        <p:attrNameLst>
                                          <p:attrName>ppt_x</p:attrName>
                                        </p:attrNameLst>
                                      </p:cBhvr>
                                      <p:tavLst>
                                        <p:tav tm="0">
                                          <p:val>
                                            <p:strVal val="#ppt_x"/>
                                          </p:val>
                                        </p:tav>
                                        <p:tav tm="100000">
                                          <p:val>
                                            <p:strVal val="#ppt_x"/>
                                          </p:val>
                                        </p:tav>
                                      </p:tavLst>
                                    </p:anim>
                                    <p:anim calcmode="lin" valueType="num">
                                      <p:cBhvr additive="base">
                                        <p:cTn id="26" dur="500" fill="hold"/>
                                        <p:tgtEl>
                                          <p:spTgt spid="17716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7161"/>
                                        </p:tgtEl>
                                        <p:attrNameLst>
                                          <p:attrName>style.visibility</p:attrName>
                                        </p:attrNameLst>
                                      </p:cBhvr>
                                      <p:to>
                                        <p:strVal val="visible"/>
                                      </p:to>
                                    </p:set>
                                    <p:anim calcmode="lin" valueType="num">
                                      <p:cBhvr additive="base">
                                        <p:cTn id="29" dur="500" fill="hold"/>
                                        <p:tgtEl>
                                          <p:spTgt spid="177161"/>
                                        </p:tgtEl>
                                        <p:attrNameLst>
                                          <p:attrName>ppt_x</p:attrName>
                                        </p:attrNameLst>
                                      </p:cBhvr>
                                      <p:tavLst>
                                        <p:tav tm="0">
                                          <p:val>
                                            <p:strVal val="#ppt_x"/>
                                          </p:val>
                                        </p:tav>
                                        <p:tav tm="100000">
                                          <p:val>
                                            <p:strVal val="#ppt_x"/>
                                          </p:val>
                                        </p:tav>
                                      </p:tavLst>
                                    </p:anim>
                                    <p:anim calcmode="lin" valueType="num">
                                      <p:cBhvr additive="base">
                                        <p:cTn id="30" dur="500" fill="hold"/>
                                        <p:tgtEl>
                                          <p:spTgt spid="17716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7160"/>
                                        </p:tgtEl>
                                        <p:attrNameLst>
                                          <p:attrName>style.visibility</p:attrName>
                                        </p:attrNameLst>
                                      </p:cBhvr>
                                      <p:to>
                                        <p:strVal val="visible"/>
                                      </p:to>
                                    </p:set>
                                    <p:anim calcmode="lin" valueType="num">
                                      <p:cBhvr additive="base">
                                        <p:cTn id="33" dur="500" fill="hold"/>
                                        <p:tgtEl>
                                          <p:spTgt spid="177160"/>
                                        </p:tgtEl>
                                        <p:attrNameLst>
                                          <p:attrName>ppt_x</p:attrName>
                                        </p:attrNameLst>
                                      </p:cBhvr>
                                      <p:tavLst>
                                        <p:tav tm="0">
                                          <p:val>
                                            <p:strVal val="#ppt_x"/>
                                          </p:val>
                                        </p:tav>
                                        <p:tav tm="100000">
                                          <p:val>
                                            <p:strVal val="#ppt_x"/>
                                          </p:val>
                                        </p:tav>
                                      </p:tavLst>
                                    </p:anim>
                                    <p:anim calcmode="lin" valueType="num">
                                      <p:cBhvr additive="base">
                                        <p:cTn id="34" dur="500" fill="hold"/>
                                        <p:tgtEl>
                                          <p:spTgt spid="17716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7163"/>
                                        </p:tgtEl>
                                        <p:attrNameLst>
                                          <p:attrName>style.visibility</p:attrName>
                                        </p:attrNameLst>
                                      </p:cBhvr>
                                      <p:to>
                                        <p:strVal val="visible"/>
                                      </p:to>
                                    </p:set>
                                    <p:anim calcmode="lin" valueType="num">
                                      <p:cBhvr additive="base">
                                        <p:cTn id="37" dur="500" fill="hold"/>
                                        <p:tgtEl>
                                          <p:spTgt spid="177163"/>
                                        </p:tgtEl>
                                        <p:attrNameLst>
                                          <p:attrName>ppt_x</p:attrName>
                                        </p:attrNameLst>
                                      </p:cBhvr>
                                      <p:tavLst>
                                        <p:tav tm="0">
                                          <p:val>
                                            <p:strVal val="#ppt_x"/>
                                          </p:val>
                                        </p:tav>
                                        <p:tav tm="100000">
                                          <p:val>
                                            <p:strVal val="#ppt_x"/>
                                          </p:val>
                                        </p:tav>
                                      </p:tavLst>
                                    </p:anim>
                                    <p:anim calcmode="lin" valueType="num">
                                      <p:cBhvr additive="base">
                                        <p:cTn id="38" dur="500" fill="hold"/>
                                        <p:tgtEl>
                                          <p:spTgt spid="17716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7164"/>
                                        </p:tgtEl>
                                        <p:attrNameLst>
                                          <p:attrName>style.visibility</p:attrName>
                                        </p:attrNameLst>
                                      </p:cBhvr>
                                      <p:to>
                                        <p:strVal val="visible"/>
                                      </p:to>
                                    </p:set>
                                    <p:anim calcmode="lin" valueType="num">
                                      <p:cBhvr additive="base">
                                        <p:cTn id="41" dur="500" fill="hold"/>
                                        <p:tgtEl>
                                          <p:spTgt spid="177164"/>
                                        </p:tgtEl>
                                        <p:attrNameLst>
                                          <p:attrName>ppt_x</p:attrName>
                                        </p:attrNameLst>
                                      </p:cBhvr>
                                      <p:tavLst>
                                        <p:tav tm="0">
                                          <p:val>
                                            <p:strVal val="#ppt_x"/>
                                          </p:val>
                                        </p:tav>
                                        <p:tav tm="100000">
                                          <p:val>
                                            <p:strVal val="#ppt_x"/>
                                          </p:val>
                                        </p:tav>
                                      </p:tavLst>
                                    </p:anim>
                                    <p:anim calcmode="lin" valueType="num">
                                      <p:cBhvr additive="base">
                                        <p:cTn id="42" dur="500" fill="hold"/>
                                        <p:tgtEl>
                                          <p:spTgt spid="17716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7167"/>
                                        </p:tgtEl>
                                        <p:attrNameLst>
                                          <p:attrName>style.visibility</p:attrName>
                                        </p:attrNameLst>
                                      </p:cBhvr>
                                      <p:to>
                                        <p:strVal val="visible"/>
                                      </p:to>
                                    </p:set>
                                    <p:anim calcmode="lin" valueType="num">
                                      <p:cBhvr additive="base">
                                        <p:cTn id="45" dur="500" fill="hold"/>
                                        <p:tgtEl>
                                          <p:spTgt spid="177167"/>
                                        </p:tgtEl>
                                        <p:attrNameLst>
                                          <p:attrName>ppt_x</p:attrName>
                                        </p:attrNameLst>
                                      </p:cBhvr>
                                      <p:tavLst>
                                        <p:tav tm="0">
                                          <p:val>
                                            <p:strVal val="#ppt_x"/>
                                          </p:val>
                                        </p:tav>
                                        <p:tav tm="100000">
                                          <p:val>
                                            <p:strVal val="#ppt_x"/>
                                          </p:val>
                                        </p:tav>
                                      </p:tavLst>
                                    </p:anim>
                                    <p:anim calcmode="lin" valueType="num">
                                      <p:cBhvr additive="base">
                                        <p:cTn id="46" dur="500" fill="hold"/>
                                        <p:tgtEl>
                                          <p:spTgt spid="17716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7154">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71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55" fill="hold" display="0">
                  <p:stCondLst>
                    <p:cond delay="indefinite"/>
                  </p:stCondLst>
                  <p:endCondLst>
                    <p:cond evt="onPrev" delay="0">
                      <p:tgtEl>
                        <p:sldTgt/>
                      </p:tgtEl>
                    </p:cond>
                    <p:cond evt="onStopAudio" delay="0">
                      <p:tgtEl>
                        <p:sldTgt/>
                      </p:tgtEl>
                    </p:cond>
                  </p:endCondLst>
                </p:cTn>
                <p:tgtEl>
                  <p:spTgt spid="18"/>
                </p:tgtEl>
              </p:cMediaNode>
            </p:audio>
          </p:childTnLst>
        </p:cTn>
      </p:par>
    </p:tnLst>
    <p:bldLst>
      <p:bldP spid="177154" grpId="0" build="p"/>
      <p:bldP spid="177160" grpId="0" animBg="1"/>
      <p:bldP spid="177161" grpId="0" animBg="1"/>
      <p:bldP spid="177162" grpId="0" animBg="1"/>
      <p:bldP spid="177163" grpId="0" animBg="1"/>
      <p:bldP spid="177164" grpId="0" animBg="1"/>
      <p:bldP spid="177165" grpId="0" animBg="1"/>
      <p:bldP spid="177166" grpId="0" animBg="1"/>
      <p:bldP spid="17716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 Associative Neural Network</a:t>
            </a:r>
            <a:endParaRPr lang="en-US" dirty="0"/>
          </a:p>
        </p:txBody>
      </p:sp>
      <p:sp>
        <p:nvSpPr>
          <p:cNvPr id="9" name="Content Placeholder 8"/>
          <p:cNvSpPr>
            <a:spLocks noGrp="1"/>
          </p:cNvSpPr>
          <p:nvPr>
            <p:ph idx="1"/>
          </p:nvPr>
        </p:nvSpPr>
        <p:spPr>
          <a:xfrm>
            <a:off x="677863" y="1498600"/>
            <a:ext cx="3771307" cy="4673600"/>
          </a:xfrm>
        </p:spPr>
        <p:txBody>
          <a:bodyPr/>
          <a:lstStyle/>
          <a:p>
            <a:r>
              <a:rPr lang="en-US" sz="2000" dirty="0" smtClean="0"/>
              <a:t>A network with modifiable connections that can learn to associate </a:t>
            </a:r>
            <a:r>
              <a:rPr lang="en-US" sz="2000" dirty="0" smtClean="0"/>
              <a:t>patterns in different modalities.</a:t>
            </a:r>
          </a:p>
          <a:p>
            <a:endParaRPr lang="en-US" sz="2000" dirty="0" smtClean="0"/>
          </a:p>
          <a:p>
            <a:r>
              <a:rPr lang="en-US" sz="2000" dirty="0" smtClean="0"/>
              <a:t>Multiple associations can be stored without any grandmother neurons.</a:t>
            </a:r>
          </a:p>
          <a:p>
            <a:endParaRPr lang="en-US" sz="2000" dirty="0" smtClean="0"/>
          </a:p>
          <a:p>
            <a:pPr>
              <a:buNone/>
            </a:pPr>
            <a:endParaRPr lang="en-US" sz="2000" dirty="0" smtClean="0"/>
          </a:p>
        </p:txBody>
      </p:sp>
      <p:pic>
        <p:nvPicPr>
          <p:cNvPr id="19" name="Picture 5"/>
          <p:cNvPicPr>
            <a:picLocks noChangeAspect="1" noChangeArrowheads="1"/>
          </p:cNvPicPr>
          <p:nvPr/>
        </p:nvPicPr>
        <p:blipFill>
          <a:blip r:embed="rId6" cstate="print"/>
          <a:srcRect/>
          <a:stretch>
            <a:fillRect/>
          </a:stretch>
        </p:blipFill>
        <p:spPr bwMode="auto">
          <a:xfrm>
            <a:off x="4417325" y="1679812"/>
            <a:ext cx="4192588" cy="3614738"/>
          </a:xfrm>
          <a:prstGeom prst="rect">
            <a:avLst/>
          </a:prstGeom>
          <a:noFill/>
          <a:ln w="9525">
            <a:noFill/>
            <a:miter lim="800000"/>
            <a:headEnd/>
            <a:tailEnd/>
          </a:ln>
          <a:effectLst/>
        </p:spPr>
      </p:pic>
      <p:pic>
        <p:nvPicPr>
          <p:cNvPr id="20" name="HST vfj 0406.wav">
            <a:hlinkClick r:id="" action="ppaction://media"/>
          </p:cNvPr>
          <p:cNvPicPr>
            <a:picLocks noRot="1" noChangeAspect="1"/>
          </p:cNvPicPr>
          <p:nvPr>
            <a:audioFile r:link="rId2"/>
            <p:custDataLst>
              <p:tags r:id="rId3"/>
            </p:custDataLst>
          </p:nvPr>
        </p:nvPicPr>
        <p:blipFill>
          <a:blip r:embed="rId7" cstate="print"/>
          <a:stretch>
            <a:fillRect/>
          </a:stretch>
        </p:blipFill>
        <p:spPr>
          <a:xfrm>
            <a:off x="8772525" y="6486525"/>
            <a:ext cx="244475" cy="244475"/>
          </a:xfrm>
          <a:prstGeom prst="rect">
            <a:avLst/>
          </a:prstGeom>
        </p:spPr>
      </p:pic>
    </p:spTree>
    <p:custDataLst>
      <p:tags r:id="rId1"/>
    </p:custDataLst>
  </p:cSld>
  <p:clrMapOvr>
    <a:masterClrMapping/>
  </p:clrMapOvr>
  <p:transition advTm="177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2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Users\jlmcc.WIN\Pictures\Picture1.tif"/>
          <p:cNvPicPr>
            <a:picLocks noChangeAspect="1" noChangeArrowheads="1"/>
          </p:cNvPicPr>
          <p:nvPr/>
        </p:nvPicPr>
        <p:blipFill>
          <a:blip r:embed="rId6" cstate="print"/>
          <a:srcRect/>
          <a:stretch>
            <a:fillRect/>
          </a:stretch>
        </p:blipFill>
        <p:spPr bwMode="auto">
          <a:xfrm>
            <a:off x="6342635" y="2374709"/>
            <a:ext cx="2182665" cy="2315833"/>
          </a:xfrm>
          <a:prstGeom prst="rect">
            <a:avLst/>
          </a:prstGeom>
          <a:noFill/>
        </p:spPr>
      </p:pic>
      <p:sp>
        <p:nvSpPr>
          <p:cNvPr id="14338" name="Rectangle 2"/>
          <p:cNvSpPr>
            <a:spLocks noGrp="1" noChangeArrowheads="1"/>
          </p:cNvSpPr>
          <p:nvPr>
            <p:ph type="title"/>
          </p:nvPr>
        </p:nvSpPr>
        <p:spPr>
          <a:xfrm>
            <a:off x="937170" y="457200"/>
            <a:ext cx="4822185" cy="965200"/>
          </a:xfrm>
        </p:spPr>
        <p:txBody>
          <a:bodyPr/>
          <a:lstStyle/>
          <a:p>
            <a:r>
              <a:rPr lang="en-US" dirty="0" err="1"/>
              <a:t>Hebb’s</a:t>
            </a:r>
            <a:r>
              <a:rPr lang="en-US" dirty="0"/>
              <a:t> </a:t>
            </a:r>
            <a:r>
              <a:rPr lang="en-US" dirty="0" smtClean="0"/>
              <a:t>Postulate and </a:t>
            </a:r>
            <a:br>
              <a:rPr lang="en-US" dirty="0" smtClean="0"/>
            </a:br>
            <a:r>
              <a:rPr lang="en-US" dirty="0" smtClean="0"/>
              <a:t>Other Learning Rules</a:t>
            </a:r>
            <a:endParaRPr lang="en-US" dirty="0"/>
          </a:p>
        </p:txBody>
      </p:sp>
      <p:sp>
        <p:nvSpPr>
          <p:cNvPr id="14339" name="Rectangle 3"/>
          <p:cNvSpPr>
            <a:spLocks noGrp="1" noChangeArrowheads="1"/>
          </p:cNvSpPr>
          <p:nvPr>
            <p:ph type="body" idx="1"/>
          </p:nvPr>
        </p:nvSpPr>
        <p:spPr>
          <a:xfrm>
            <a:off x="436727" y="1492155"/>
            <a:ext cx="5800300" cy="5017827"/>
          </a:xfrm>
        </p:spPr>
        <p:txBody>
          <a:bodyPr>
            <a:normAutofit fontScale="70000" lnSpcReduction="20000"/>
          </a:bodyPr>
          <a:lstStyle/>
          <a:p>
            <a:pPr>
              <a:lnSpc>
                <a:spcPct val="110000"/>
              </a:lnSpc>
              <a:buFontTx/>
              <a:buNone/>
            </a:pPr>
            <a:r>
              <a:rPr lang="en-US" dirty="0" smtClean="0"/>
              <a:t>	</a:t>
            </a:r>
            <a:r>
              <a:rPr lang="en-US" sz="1900" dirty="0" smtClean="0"/>
              <a:t>“</a:t>
            </a:r>
            <a:r>
              <a:rPr lang="en-US" sz="1900" dirty="0"/>
              <a:t>When an axon of cell A is near enough to excite a cell B and repeatedly or persistently takes part in firing it, some growth process or metabolic change takes place in one or both cells such that A’s efficiency, as one of the cells firing B, is increased.”</a:t>
            </a:r>
          </a:p>
          <a:p>
            <a:pPr>
              <a:lnSpc>
                <a:spcPct val="110000"/>
              </a:lnSpc>
              <a:buFontTx/>
              <a:buNone/>
            </a:pPr>
            <a:r>
              <a:rPr lang="en-US" sz="1900" dirty="0"/>
              <a:t>	</a:t>
            </a:r>
            <a:r>
              <a:rPr lang="en-US" sz="1900" dirty="0" smtClean="0"/>
              <a:t>	D</a:t>
            </a:r>
            <a:r>
              <a:rPr lang="en-US" sz="1900" dirty="0"/>
              <a:t>. O. </a:t>
            </a:r>
            <a:r>
              <a:rPr lang="en-US" sz="1900" dirty="0" err="1"/>
              <a:t>Hebb</a:t>
            </a:r>
            <a:r>
              <a:rPr lang="en-US" sz="1900" dirty="0"/>
              <a:t>, </a:t>
            </a:r>
            <a:r>
              <a:rPr lang="en-US" sz="1900" i="1" dirty="0" smtClean="0"/>
              <a:t>Organization </a:t>
            </a:r>
            <a:r>
              <a:rPr lang="en-US" sz="1900" i="1" dirty="0"/>
              <a:t>of Behavior</a:t>
            </a:r>
            <a:r>
              <a:rPr lang="en-US" sz="1900" dirty="0"/>
              <a:t>, 1949</a:t>
            </a:r>
          </a:p>
          <a:p>
            <a:pPr>
              <a:lnSpc>
                <a:spcPct val="110000"/>
              </a:lnSpc>
              <a:buFontTx/>
              <a:buNone/>
            </a:pPr>
            <a:endParaRPr lang="en-US" sz="1900" dirty="0"/>
          </a:p>
          <a:p>
            <a:pPr>
              <a:lnSpc>
                <a:spcPct val="110000"/>
              </a:lnSpc>
              <a:buFontTx/>
              <a:buNone/>
            </a:pPr>
            <a:r>
              <a:rPr lang="en-US" sz="1900" dirty="0"/>
              <a:t>	In other words</a:t>
            </a:r>
            <a:r>
              <a:rPr lang="en-US" sz="1900" dirty="0" smtClean="0"/>
              <a:t>: “</a:t>
            </a:r>
            <a:r>
              <a:rPr lang="en-US" sz="1900" dirty="0"/>
              <a:t>Cells that fire together wire together.”</a:t>
            </a:r>
          </a:p>
          <a:p>
            <a:pPr>
              <a:lnSpc>
                <a:spcPct val="110000"/>
              </a:lnSpc>
              <a:buFontTx/>
              <a:buNone/>
            </a:pPr>
            <a:r>
              <a:rPr lang="en-US" sz="1900" dirty="0"/>
              <a:t>	 	</a:t>
            </a:r>
            <a:r>
              <a:rPr lang="en-US" sz="1900" dirty="0" smtClean="0"/>
              <a:t>Unknown</a:t>
            </a:r>
            <a:endParaRPr lang="en-US" sz="1900" dirty="0"/>
          </a:p>
          <a:p>
            <a:pPr>
              <a:lnSpc>
                <a:spcPct val="110000"/>
              </a:lnSpc>
              <a:buFontTx/>
              <a:buNone/>
            </a:pPr>
            <a:endParaRPr lang="en-US" sz="1900" dirty="0"/>
          </a:p>
          <a:p>
            <a:pPr>
              <a:lnSpc>
                <a:spcPct val="110000"/>
              </a:lnSpc>
              <a:buFontTx/>
              <a:buNone/>
            </a:pPr>
            <a:r>
              <a:rPr lang="en-US" sz="1900" dirty="0"/>
              <a:t>	Mathematically, this is often </a:t>
            </a:r>
            <a:r>
              <a:rPr lang="en-US" sz="1900" dirty="0" smtClean="0"/>
              <a:t>written </a:t>
            </a:r>
            <a:r>
              <a:rPr lang="en-US" sz="1900" dirty="0"/>
              <a:t>as</a:t>
            </a:r>
            <a:r>
              <a:rPr lang="en-US" sz="1900" dirty="0" smtClean="0"/>
              <a:t>:</a:t>
            </a:r>
          </a:p>
          <a:p>
            <a:pPr>
              <a:lnSpc>
                <a:spcPct val="110000"/>
              </a:lnSpc>
              <a:buFontTx/>
              <a:buNone/>
            </a:pPr>
            <a:r>
              <a:rPr lang="en-US" sz="1900" dirty="0"/>
              <a:t/>
            </a:r>
            <a:br>
              <a:rPr lang="en-US" sz="1900" dirty="0"/>
            </a:br>
            <a:r>
              <a:rPr lang="en-US" sz="1900" dirty="0"/>
              <a:t>	</a:t>
            </a:r>
            <a:r>
              <a:rPr lang="en-US" sz="1900" dirty="0" err="1">
                <a:latin typeface="Symbol" pitchFamily="18" charset="2"/>
              </a:rPr>
              <a:t>D</a:t>
            </a:r>
            <a:r>
              <a:rPr lang="en-US" sz="1900" dirty="0" err="1"/>
              <a:t>w</a:t>
            </a:r>
            <a:r>
              <a:rPr lang="en-US" sz="1900" baseline="-25000" dirty="0" err="1"/>
              <a:t>ba</a:t>
            </a:r>
            <a:r>
              <a:rPr lang="en-US" sz="1900" dirty="0"/>
              <a:t> = </a:t>
            </a:r>
            <a:r>
              <a:rPr lang="en-US" sz="1900" dirty="0" err="1" smtClean="0">
                <a:latin typeface="Symbol" pitchFamily="18" charset="2"/>
              </a:rPr>
              <a:t>e</a:t>
            </a:r>
            <a:r>
              <a:rPr lang="en-US" sz="1900" dirty="0" err="1" smtClean="0"/>
              <a:t>a</a:t>
            </a:r>
            <a:r>
              <a:rPr lang="en-US" sz="1900" baseline="-25000" dirty="0" err="1" smtClean="0"/>
              <a:t>b</a:t>
            </a:r>
            <a:r>
              <a:rPr lang="en-US" sz="1900" dirty="0" err="1" smtClean="0"/>
              <a:t>a</a:t>
            </a:r>
            <a:r>
              <a:rPr lang="en-US" sz="1900" baseline="-25000" dirty="0" err="1" smtClean="0"/>
              <a:t>a</a:t>
            </a:r>
            <a:endParaRPr lang="en-US" sz="1900" baseline="-25000" dirty="0" smtClean="0"/>
          </a:p>
          <a:p>
            <a:pPr>
              <a:lnSpc>
                <a:spcPct val="110000"/>
              </a:lnSpc>
              <a:buFontTx/>
              <a:buNone/>
            </a:pPr>
            <a:r>
              <a:rPr lang="en-US" sz="1900" baseline="-25000" dirty="0" smtClean="0"/>
              <a:t>	</a:t>
            </a:r>
          </a:p>
          <a:p>
            <a:pPr>
              <a:lnSpc>
                <a:spcPct val="110000"/>
              </a:lnSpc>
              <a:buFontTx/>
              <a:buNone/>
            </a:pPr>
            <a:r>
              <a:rPr lang="en-US" sz="1900" baseline="-25000" dirty="0" smtClean="0"/>
              <a:t>	</a:t>
            </a:r>
            <a:r>
              <a:rPr lang="en-US" sz="1900" dirty="0" smtClean="0"/>
              <a:t>More complex and sophisticated ideas have been under continual exploration for over a half a century, including:</a:t>
            </a:r>
          </a:p>
          <a:p>
            <a:pPr>
              <a:lnSpc>
                <a:spcPct val="110000"/>
              </a:lnSpc>
              <a:buFontTx/>
              <a:buNone/>
            </a:pPr>
            <a:r>
              <a:rPr lang="en-US" sz="1900" dirty="0" smtClean="0"/>
              <a:t/>
            </a:r>
            <a:br>
              <a:rPr lang="en-US" sz="1900" dirty="0" smtClean="0"/>
            </a:br>
            <a:r>
              <a:rPr lang="en-US" sz="1900" dirty="0" smtClean="0"/>
              <a:t>	Reward-modulated learning</a:t>
            </a:r>
            <a:br>
              <a:rPr lang="en-US" sz="1900" dirty="0" smtClean="0"/>
            </a:br>
            <a:r>
              <a:rPr lang="en-US" sz="1900" dirty="0" smtClean="0"/>
              <a:t>	Competitive learning</a:t>
            </a:r>
            <a:br>
              <a:rPr lang="en-US" sz="1900" dirty="0" smtClean="0"/>
            </a:br>
            <a:r>
              <a:rPr lang="en-US" sz="1900" dirty="0" smtClean="0"/>
              <a:t>	Error correcting learning</a:t>
            </a:r>
            <a:br>
              <a:rPr lang="en-US" sz="1900" dirty="0" smtClean="0"/>
            </a:br>
            <a:r>
              <a:rPr lang="en-US" sz="1900" dirty="0" smtClean="0"/>
              <a:t>	Spike-time dependent plasticity</a:t>
            </a:r>
            <a:endParaRPr lang="en-US" sz="1900" baseline="-25000" dirty="0"/>
          </a:p>
        </p:txBody>
      </p:sp>
      <p:pic>
        <p:nvPicPr>
          <p:cNvPr id="82948" name="Picture 4" descr="http://c431376.r76.cf2.rackcdn.com/10132/fnsyn-03-00004-r2/image_m/fnsyn-03-00004-g004.jpg"/>
          <p:cNvPicPr>
            <a:picLocks noChangeAspect="1" noChangeArrowheads="1"/>
          </p:cNvPicPr>
          <p:nvPr/>
        </p:nvPicPr>
        <p:blipFill>
          <a:blip r:embed="rId7" cstate="print"/>
          <a:srcRect/>
          <a:stretch>
            <a:fillRect/>
          </a:stretch>
        </p:blipFill>
        <p:spPr bwMode="auto">
          <a:xfrm>
            <a:off x="6760145" y="146169"/>
            <a:ext cx="1346497" cy="1805462"/>
          </a:xfrm>
          <a:prstGeom prst="rect">
            <a:avLst/>
          </a:prstGeom>
          <a:noFill/>
        </p:spPr>
      </p:pic>
      <p:pic>
        <p:nvPicPr>
          <p:cNvPr id="7" name="Picture 3" descr="C:\Users\jlm\Desktop\fncom-04-00141-g001.jpg"/>
          <p:cNvPicPr>
            <a:picLocks noChangeAspect="1" noChangeArrowheads="1"/>
          </p:cNvPicPr>
          <p:nvPr/>
        </p:nvPicPr>
        <p:blipFill>
          <a:blip r:embed="rId8" cstate="print"/>
          <a:srcRect/>
          <a:stretch>
            <a:fillRect/>
          </a:stretch>
        </p:blipFill>
        <p:spPr bwMode="auto">
          <a:xfrm>
            <a:off x="5332293" y="4753450"/>
            <a:ext cx="1981200" cy="1862138"/>
          </a:xfrm>
          <a:prstGeom prst="rect">
            <a:avLst/>
          </a:prstGeom>
          <a:noFill/>
          <a:ln w="9525">
            <a:noFill/>
            <a:miter lim="800000"/>
            <a:headEnd/>
            <a:tailEnd/>
          </a:ln>
        </p:spPr>
      </p:pic>
      <p:sp>
        <p:nvSpPr>
          <p:cNvPr id="10" name="TextBox 9"/>
          <p:cNvSpPr txBox="1"/>
          <p:nvPr/>
        </p:nvSpPr>
        <p:spPr>
          <a:xfrm>
            <a:off x="6685603" y="2074792"/>
            <a:ext cx="1604478" cy="400110"/>
          </a:xfrm>
          <a:prstGeom prst="rect">
            <a:avLst/>
          </a:prstGeom>
          <a:noFill/>
        </p:spPr>
        <p:txBody>
          <a:bodyPr wrap="none">
            <a:spAutoFit/>
          </a:bodyPr>
          <a:lstStyle/>
          <a:p>
            <a:pPr>
              <a:defRPr/>
            </a:pPr>
            <a:r>
              <a:rPr lang="en-US" sz="2000" dirty="0" smtClean="0">
                <a:latin typeface="+mn-lt"/>
                <a:cs typeface="+mn-cs"/>
              </a:rPr>
              <a:t>D. O. </a:t>
            </a:r>
            <a:r>
              <a:rPr lang="en-US" sz="2000" dirty="0" err="1" smtClean="0">
                <a:latin typeface="+mn-lt"/>
                <a:cs typeface="+mn-cs"/>
              </a:rPr>
              <a:t>Hebb</a:t>
            </a:r>
            <a:endParaRPr lang="en-US" sz="2000" dirty="0">
              <a:latin typeface="+mn-lt"/>
              <a:cs typeface="+mn-cs"/>
            </a:endParaRPr>
          </a:p>
        </p:txBody>
      </p:sp>
      <p:pic>
        <p:nvPicPr>
          <p:cNvPr id="8" name="HST vfj 0409.wav">
            <a:hlinkClick r:id="" action="ppaction://media"/>
          </p:cNvPr>
          <p:cNvPicPr>
            <a:picLocks noRot="1" noChangeAspect="1"/>
          </p:cNvPicPr>
          <p:nvPr>
            <a:audioFile r:link="rId2"/>
            <p:custDataLst>
              <p:tags r:id="rId3"/>
            </p:custDataLst>
          </p:nvPr>
        </p:nvPicPr>
        <p:blipFill>
          <a:blip r:embed="rId9" cstate="print"/>
          <a:stretch>
            <a:fillRect/>
          </a:stretch>
        </p:blipFill>
        <p:spPr>
          <a:xfrm>
            <a:off x="8772525" y="6486525"/>
            <a:ext cx="244475" cy="244475"/>
          </a:xfrm>
          <a:prstGeom prst="rect">
            <a:avLst/>
          </a:prstGeom>
        </p:spPr>
      </p:pic>
    </p:spTree>
    <p:custDataLst>
      <p:tags r:id="rId1"/>
    </p:custDataLst>
  </p:cSld>
  <p:clrMapOvr>
    <a:masterClrMapping/>
  </p:clrMapOvr>
  <p:transition advTm="415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smtClean="0"/>
              <a:t>What we know, and what we </a:t>
            </a:r>
            <a:br>
              <a:rPr lang="en-US" dirty="0" smtClean="0"/>
            </a:br>
            <a:r>
              <a:rPr lang="en-US" dirty="0" smtClean="0"/>
              <a:t>don’t know</a:t>
            </a:r>
          </a:p>
        </p:txBody>
      </p:sp>
      <p:sp>
        <p:nvSpPr>
          <p:cNvPr id="27651" name="Content Placeholder 2"/>
          <p:cNvSpPr>
            <a:spLocks noGrp="1"/>
          </p:cNvSpPr>
          <p:nvPr>
            <p:ph idx="1"/>
          </p:nvPr>
        </p:nvSpPr>
        <p:spPr>
          <a:xfrm>
            <a:off x="677863" y="1696492"/>
            <a:ext cx="7772400" cy="4673600"/>
          </a:xfrm>
        </p:spPr>
        <p:txBody>
          <a:bodyPr>
            <a:normAutofit fontScale="92500" lnSpcReduction="10000"/>
          </a:bodyPr>
          <a:lstStyle/>
          <a:p>
            <a:r>
              <a:rPr lang="en-US" dirty="0" smtClean="0"/>
              <a:t>We understand a fair amount about basic sensory mechanisms, especially in vision, but much less about many other things</a:t>
            </a:r>
          </a:p>
          <a:p>
            <a:pPr lvl="1"/>
            <a:r>
              <a:rPr lang="en-US" dirty="0" smtClean="0"/>
              <a:t>We don’t know how conscious experience is supported by the brain</a:t>
            </a:r>
          </a:p>
          <a:p>
            <a:endParaRPr lang="en-US" dirty="0" smtClean="0"/>
          </a:p>
          <a:p>
            <a:r>
              <a:rPr lang="en-US" dirty="0" smtClean="0"/>
              <a:t>We understand attractor networks, but cognitive processes are not static</a:t>
            </a:r>
          </a:p>
          <a:p>
            <a:pPr lvl="1"/>
            <a:r>
              <a:rPr lang="en-US" dirty="0" smtClean="0"/>
              <a:t>There’s a lot to learn about fluid context-sensitive perception and performance</a:t>
            </a:r>
          </a:p>
          <a:p>
            <a:pPr lvl="1"/>
            <a:endParaRPr lang="en-US" dirty="0" smtClean="0"/>
          </a:p>
          <a:p>
            <a:r>
              <a:rPr lang="en-US" dirty="0" smtClean="0"/>
              <a:t>We understand how control can modulate processing, but not how control itself is maintained and organized across extended time periods</a:t>
            </a:r>
          </a:p>
        </p:txBody>
      </p:sp>
      <p:pic>
        <p:nvPicPr>
          <p:cNvPr id="4" name="HST vfj 0399.wav">
            <a:hlinkClick r:id="" action="ppaction://media"/>
          </p:cNvPr>
          <p:cNvPicPr>
            <a:picLocks noRot="1" noChangeAspect="1"/>
          </p:cNvPicPr>
          <p:nvPr>
            <a:audioFile r:link="rId2"/>
            <p:custDataLst>
              <p:tags r:id="rId3"/>
            </p:custDataLst>
          </p:nvPr>
        </p:nvPicPr>
        <p:blipFill>
          <a:blip r:embed="rId6" cstate="print"/>
          <a:stretch>
            <a:fillRect/>
          </a:stretch>
        </p:blipFill>
        <p:spPr>
          <a:xfrm>
            <a:off x="8772525" y="6486525"/>
            <a:ext cx="244475" cy="244475"/>
          </a:xfrm>
          <a:prstGeom prst="rect">
            <a:avLst/>
          </a:prstGeom>
        </p:spPr>
      </p:pic>
    </p:spTree>
    <p:custDataLst>
      <p:tags r:id="rId1"/>
    </p:custDataLst>
  </p:cSld>
  <p:clrMapOvr>
    <a:masterClrMapping/>
  </p:clrMapOvr>
  <p:transition advTm="2216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mtClean="0"/>
              <a:t>Conclusion</a:t>
            </a:r>
          </a:p>
        </p:txBody>
      </p:sp>
      <p:sp>
        <p:nvSpPr>
          <p:cNvPr id="28675" name="Content Placeholder 2"/>
          <p:cNvSpPr>
            <a:spLocks noGrp="1"/>
          </p:cNvSpPr>
          <p:nvPr>
            <p:ph idx="1"/>
          </p:nvPr>
        </p:nvSpPr>
        <p:spPr>
          <a:xfrm>
            <a:off x="677863" y="1498600"/>
            <a:ext cx="7826375" cy="4673600"/>
          </a:xfrm>
        </p:spPr>
        <p:txBody>
          <a:bodyPr/>
          <a:lstStyle/>
          <a:p>
            <a:pPr eaLnBrk="1" hangingPunct="1"/>
            <a:r>
              <a:rPr lang="en-US" dirty="0" smtClean="0"/>
              <a:t>The thesis of this lecture:</a:t>
            </a:r>
          </a:p>
          <a:p>
            <a:pPr lvl="1" eaLnBrk="1" hangingPunct="1"/>
            <a:r>
              <a:rPr lang="en-US" sz="2400" dirty="0" smtClean="0"/>
              <a:t>Human thought and experience </a:t>
            </a:r>
            <a:r>
              <a:rPr lang="en-US" sz="2400" dirty="0" smtClean="0"/>
              <a:t>arise </a:t>
            </a:r>
            <a:r>
              <a:rPr lang="en-US" sz="2400" dirty="0" smtClean="0"/>
              <a:t>from interactions of neurons widely distributed within and across brain areas.</a:t>
            </a:r>
            <a:endParaRPr lang="en-US" dirty="0" smtClean="0"/>
          </a:p>
          <a:p>
            <a:pPr eaLnBrk="1" hangingPunct="1"/>
            <a:r>
              <a:rPr lang="en-US" dirty="0" smtClean="0"/>
              <a:t>Thanks to all those whose ideas have contributed to the formulation and further elaboration of this thesis.</a:t>
            </a:r>
          </a:p>
          <a:p>
            <a:pPr eaLnBrk="1" hangingPunct="1"/>
            <a:r>
              <a:rPr lang="en-US" dirty="0" smtClean="0"/>
              <a:t>And thanks to you for listening to </a:t>
            </a:r>
            <a:br>
              <a:rPr lang="en-US" dirty="0" smtClean="0"/>
            </a:br>
            <a:r>
              <a:rPr lang="en-US" dirty="0" smtClean="0"/>
              <a:t>this introduction to Cognitive </a:t>
            </a:r>
            <a:br>
              <a:rPr lang="en-US" dirty="0" smtClean="0"/>
            </a:br>
            <a:r>
              <a:rPr lang="en-US" dirty="0" smtClean="0"/>
              <a:t>Neuroscience!</a:t>
            </a:r>
            <a:br>
              <a:rPr lang="en-US" dirty="0" smtClean="0"/>
            </a:br>
            <a:r>
              <a:rPr lang="en-US" dirty="0" smtClean="0"/>
              <a:t>	</a:t>
            </a:r>
            <a:br>
              <a:rPr lang="en-US" dirty="0" smtClean="0"/>
            </a:br>
            <a:r>
              <a:rPr lang="en-US" dirty="0" smtClean="0"/>
              <a:t>				Jay McClelland</a:t>
            </a:r>
          </a:p>
        </p:txBody>
      </p:sp>
      <p:pic>
        <p:nvPicPr>
          <p:cNvPr id="28676" name="Picture 4"/>
          <p:cNvPicPr>
            <a:picLocks noChangeAspect="1" noChangeArrowheads="1"/>
          </p:cNvPicPr>
          <p:nvPr/>
        </p:nvPicPr>
        <p:blipFill>
          <a:blip r:embed="rId5" cstate="print"/>
          <a:srcRect/>
          <a:stretch>
            <a:fillRect/>
          </a:stretch>
        </p:blipFill>
        <p:spPr bwMode="auto">
          <a:xfrm>
            <a:off x="6899275" y="4427538"/>
            <a:ext cx="1595438" cy="2047875"/>
          </a:xfrm>
          <a:prstGeom prst="rect">
            <a:avLst/>
          </a:prstGeom>
          <a:noFill/>
          <a:ln w="9525">
            <a:noFill/>
            <a:miter lim="800000"/>
            <a:headEnd/>
            <a:tailEnd/>
          </a:ln>
        </p:spPr>
      </p:pic>
      <p:pic>
        <p:nvPicPr>
          <p:cNvPr id="5" name="HST vfj 0373.wav">
            <a:hlinkClick r:id="" action="ppaction://media"/>
          </p:cNvPr>
          <p:cNvPicPr>
            <a:picLocks noRot="1" noChangeAspect="1"/>
          </p:cNvPicPr>
          <p:nvPr>
            <a:audioFile r:link="rId2"/>
            <p:custDataLst>
              <p:tags r:id="rId3"/>
            </p:custDataLst>
          </p:nvPr>
        </p:nvPicPr>
        <p:blipFill>
          <a:blip r:embed="rId6" cstate="print"/>
          <a:stretch>
            <a:fillRect/>
          </a:stretch>
        </p:blipFill>
        <p:spPr>
          <a:xfrm>
            <a:off x="8772525" y="6486525"/>
            <a:ext cx="244475" cy="244475"/>
          </a:xfrm>
          <a:prstGeom prst="rect">
            <a:avLst/>
          </a:prstGeom>
        </p:spPr>
      </p:pic>
    </p:spTree>
    <p:custDataLst>
      <p:tags r:id="rId1"/>
    </p:custDataLst>
  </p:cSld>
  <p:clrMapOvr>
    <a:masterClrMapping/>
  </p:clrMapOvr>
  <p:transition advTm="6475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HST_RECORDED_PRES" val="1"/>
</p:tagLst>
</file>

<file path=ppt/tags/tag2.xml><?xml version="1.0" encoding="utf-8"?>
<p:tagLst xmlns:a="http://schemas.openxmlformats.org/drawingml/2006/main" xmlns:r="http://schemas.openxmlformats.org/officeDocument/2006/relationships" xmlns:p="http://schemas.openxmlformats.org/presentationml/2006/main">
  <p:tag name="HST_TIMELINE" val="21.2"/>
  <p:tag name="HST_ACTIVE_THIS_SESSION" val="NO"/>
</p:tagLst>
</file>

<file path=ppt/tags/tag3.xml><?xml version="1.0" encoding="utf-8"?>
<p:tagLst xmlns:a="http://schemas.openxmlformats.org/drawingml/2006/main" xmlns:r="http://schemas.openxmlformats.org/officeDocument/2006/relationships" xmlns:p="http://schemas.openxmlformats.org/presentationml/2006/main">
  <p:tag name="HST_MEDIA" val="1"/>
</p:tagLst>
</file>

<file path=ppt/tags/tag4.xml><?xml version="1.0" encoding="utf-8"?>
<p:tagLst xmlns:a="http://schemas.openxmlformats.org/drawingml/2006/main" xmlns:r="http://schemas.openxmlformats.org/officeDocument/2006/relationships" xmlns:p="http://schemas.openxmlformats.org/presentationml/2006/main">
  <p:tag name="HST_TIMELINE" val="66.2"/>
  <p:tag name="HST_ACTIVE_THIS_SESSION" val="NO"/>
</p:tagLst>
</file>

<file path=ppt/tags/tag5.xml><?xml version="1.0" encoding="utf-8"?>
<p:tagLst xmlns:a="http://schemas.openxmlformats.org/drawingml/2006/main" xmlns:r="http://schemas.openxmlformats.org/officeDocument/2006/relationships" xmlns:p="http://schemas.openxmlformats.org/presentationml/2006/main">
  <p:tag name="HST_MEDIA" val="1"/>
</p:tagLst>
</file>

<file path=ppt/tags/tag6.xml><?xml version="1.0" encoding="utf-8"?>
<p:tagLst xmlns:a="http://schemas.openxmlformats.org/drawingml/2006/main" xmlns:r="http://schemas.openxmlformats.org/officeDocument/2006/relationships" xmlns:p="http://schemas.openxmlformats.org/presentationml/2006/main">
  <p:tag name="HST_TIMELINE" val="62.5"/>
  <p:tag name="HST_ACTIVE_THIS_SESSION" val="NO"/>
</p:tagLst>
</file>

<file path=ppt/tags/tag7.xml><?xml version="1.0" encoding="utf-8"?>
<p:tagLst xmlns:a="http://schemas.openxmlformats.org/drawingml/2006/main" xmlns:r="http://schemas.openxmlformats.org/officeDocument/2006/relationships" xmlns:p="http://schemas.openxmlformats.org/presentationml/2006/main">
  <p:tag name="HST_MEDIA" val="1"/>
</p:tagLst>
</file>

<file path=ppt/tags/tag8.xml><?xml version="1.0" encoding="utf-8"?>
<p:tagLst xmlns:a="http://schemas.openxmlformats.org/drawingml/2006/main" xmlns:r="http://schemas.openxmlformats.org/officeDocument/2006/relationships" xmlns:p="http://schemas.openxmlformats.org/presentationml/2006/main">
  <p:tag name="HST_TIMELINE" val="148.7"/>
  <p:tag name="HST_ACTIVE_THIS_SESSION" val="NO"/>
</p:tagLst>
</file>

<file path=ppt/tags/tag9.xml><?xml version="1.0" encoding="utf-8"?>
<p:tagLst xmlns:a="http://schemas.openxmlformats.org/drawingml/2006/main" xmlns:r="http://schemas.openxmlformats.org/officeDocument/2006/relationships" xmlns:p="http://schemas.openxmlformats.org/presentationml/2006/main">
  <p:tag name="HST_MEDIA" val="1"/>
</p:tagLst>
</file>

<file path=ppt/tags/tag10.xml><?xml version="1.0" encoding="utf-8"?>
<p:tagLst xmlns:a="http://schemas.openxmlformats.org/drawingml/2006/main" xmlns:r="http://schemas.openxmlformats.org/officeDocument/2006/relationships" xmlns:p="http://schemas.openxmlformats.org/presentationml/2006/main">
  <p:tag name="HST_TIMELINE" val="105.0"/>
  <p:tag name="HST_ACTIVE_THIS_SESSION" val="NO"/>
</p:tagLst>
</file>

<file path=ppt/tags/tag11.xml><?xml version="1.0" encoding="utf-8"?>
<p:tagLst xmlns:a="http://schemas.openxmlformats.org/drawingml/2006/main" xmlns:r="http://schemas.openxmlformats.org/officeDocument/2006/relationships" xmlns:p="http://schemas.openxmlformats.org/presentationml/2006/main">
  <p:tag name="HST_MEDIA" val="1"/>
</p:tagLst>
</file>

<file path=ppt/tags/tag12.xml><?xml version="1.0" encoding="utf-8"?>
<p:tagLst xmlns:a="http://schemas.openxmlformats.org/drawingml/2006/main" xmlns:r="http://schemas.openxmlformats.org/officeDocument/2006/relationships" xmlns:p="http://schemas.openxmlformats.org/presentationml/2006/main">
  <p:tag name="HST_TIMELINE" val="107.4"/>
  <p:tag name="HST_ACTIVE_THIS_SESSION" val="NO"/>
</p:tagLst>
</file>

<file path=ppt/tags/tag13.xml><?xml version="1.0" encoding="utf-8"?>
<p:tagLst xmlns:a="http://schemas.openxmlformats.org/drawingml/2006/main" xmlns:r="http://schemas.openxmlformats.org/officeDocument/2006/relationships" xmlns:p="http://schemas.openxmlformats.org/presentationml/2006/main">
  <p:tag name="HST_MEDIA" val="1"/>
</p:tagLst>
</file>

<file path=ppt/tags/tag14.xml><?xml version="1.0" encoding="utf-8"?>
<p:tagLst xmlns:a="http://schemas.openxmlformats.org/drawingml/2006/main" xmlns:r="http://schemas.openxmlformats.org/officeDocument/2006/relationships" xmlns:p="http://schemas.openxmlformats.org/presentationml/2006/main">
  <p:tag name="HST_TIMELINE" val="205.7"/>
  <p:tag name="HST_ACTIVE_THIS_SESSION" val="NO"/>
</p:tagLst>
</file>

<file path=ppt/tags/tag15.xml><?xml version="1.0" encoding="utf-8"?>
<p:tagLst xmlns:a="http://schemas.openxmlformats.org/drawingml/2006/main" xmlns:r="http://schemas.openxmlformats.org/officeDocument/2006/relationships" xmlns:p="http://schemas.openxmlformats.org/presentationml/2006/main">
  <p:tag name="HST_MEDIA" val="1"/>
</p:tagLst>
</file>

<file path=ppt/tags/tag16.xml><?xml version="1.0" encoding="utf-8"?>
<p:tagLst xmlns:a="http://schemas.openxmlformats.org/drawingml/2006/main" xmlns:r="http://schemas.openxmlformats.org/officeDocument/2006/relationships" xmlns:p="http://schemas.openxmlformats.org/presentationml/2006/main">
  <p:tag name="HST_TIMELINE" val="138.2"/>
  <p:tag name="HST_ACTIVE_THIS_SESSION" val="NO"/>
</p:tagLst>
</file>

<file path=ppt/tags/tag17.xml><?xml version="1.0" encoding="utf-8"?>
<p:tagLst xmlns:a="http://schemas.openxmlformats.org/drawingml/2006/main" xmlns:r="http://schemas.openxmlformats.org/officeDocument/2006/relationships" xmlns:p="http://schemas.openxmlformats.org/presentationml/2006/main">
  <p:tag name="HST_MEDIA" val="1"/>
</p:tagLst>
</file>

<file path=ppt/tags/tag18.xml><?xml version="1.0" encoding="utf-8"?>
<p:tagLst xmlns:a="http://schemas.openxmlformats.org/drawingml/2006/main" xmlns:r="http://schemas.openxmlformats.org/officeDocument/2006/relationships" xmlns:p="http://schemas.openxmlformats.org/presentationml/2006/main">
  <p:tag name="HST_TIMELINE" val="202.2"/>
  <p:tag name="HST_ACTIVE_THIS_SESSION" val="NO"/>
</p:tagLst>
</file>

<file path=ppt/tags/tag19.xml><?xml version="1.0" encoding="utf-8"?>
<p:tagLst xmlns:a="http://schemas.openxmlformats.org/drawingml/2006/main" xmlns:r="http://schemas.openxmlformats.org/officeDocument/2006/relationships" xmlns:p="http://schemas.openxmlformats.org/presentationml/2006/main">
  <p:tag name="HST_MEDIA" val="1"/>
</p:tagLst>
</file>

<file path=ppt/tags/tag20.xml><?xml version="1.0" encoding="utf-8"?>
<p:tagLst xmlns:a="http://schemas.openxmlformats.org/drawingml/2006/main" xmlns:r="http://schemas.openxmlformats.org/officeDocument/2006/relationships" xmlns:p="http://schemas.openxmlformats.org/presentationml/2006/main">
  <p:tag name="HST_TIMELINE" val="233.6"/>
  <p:tag name="HST_ACTIVE_THIS_SESSION" val="NO"/>
</p:tagLst>
</file>

<file path=ppt/tags/tag21.xml><?xml version="1.0" encoding="utf-8"?>
<p:tagLst xmlns:a="http://schemas.openxmlformats.org/drawingml/2006/main" xmlns:r="http://schemas.openxmlformats.org/officeDocument/2006/relationships" xmlns:p="http://schemas.openxmlformats.org/presentationml/2006/main">
  <p:tag name="HST_MEDIA" val="1"/>
</p:tagLst>
</file>

<file path=ppt/tags/tag22.xml><?xml version="1.0" encoding="utf-8"?>
<p:tagLst xmlns:a="http://schemas.openxmlformats.org/drawingml/2006/main" xmlns:r="http://schemas.openxmlformats.org/officeDocument/2006/relationships" xmlns:p="http://schemas.openxmlformats.org/presentationml/2006/main">
  <p:tag name="HST_TIMELINE" val="196.3"/>
  <p:tag name="HST_ACTIVE_THIS_SESSION" val="NO"/>
</p:tagLst>
</file>

<file path=ppt/tags/tag23.xml><?xml version="1.0" encoding="utf-8"?>
<p:tagLst xmlns:a="http://schemas.openxmlformats.org/drawingml/2006/main" xmlns:r="http://schemas.openxmlformats.org/officeDocument/2006/relationships" xmlns:p="http://schemas.openxmlformats.org/presentationml/2006/main">
  <p:tag name="HST_MEDIA" val="1"/>
</p:tagLst>
</file>

<file path=ppt/tags/tag24.xml><?xml version="1.0" encoding="utf-8"?>
<p:tagLst xmlns:a="http://schemas.openxmlformats.org/drawingml/2006/main" xmlns:r="http://schemas.openxmlformats.org/officeDocument/2006/relationships" xmlns:p="http://schemas.openxmlformats.org/presentationml/2006/main">
  <p:tag name="HST_TIMELINE" val="226.3"/>
  <p:tag name="HST_ACTIVE_THIS_SESSION" val="NO"/>
</p:tagLst>
</file>

<file path=ppt/tags/tag25.xml><?xml version="1.0" encoding="utf-8"?>
<p:tagLst xmlns:a="http://schemas.openxmlformats.org/drawingml/2006/main" xmlns:r="http://schemas.openxmlformats.org/officeDocument/2006/relationships" xmlns:p="http://schemas.openxmlformats.org/presentationml/2006/main">
  <p:tag name="HST_MEDIA" val="1"/>
</p:tagLst>
</file>

<file path=ppt/tags/tag26.xml><?xml version="1.0" encoding="utf-8"?>
<p:tagLst xmlns:a="http://schemas.openxmlformats.org/drawingml/2006/main" xmlns:r="http://schemas.openxmlformats.org/officeDocument/2006/relationships" xmlns:p="http://schemas.openxmlformats.org/presentationml/2006/main">
  <p:tag name="HST_TIMELINE" val="203.1"/>
  <p:tag name="HST_ACTIVE_THIS_SESSION" val="NO"/>
</p:tagLst>
</file>

<file path=ppt/tags/tag27.xml><?xml version="1.0" encoding="utf-8"?>
<p:tagLst xmlns:a="http://schemas.openxmlformats.org/drawingml/2006/main" xmlns:r="http://schemas.openxmlformats.org/officeDocument/2006/relationships" xmlns:p="http://schemas.openxmlformats.org/presentationml/2006/main">
  <p:tag name="HST_MEDIA" val="1"/>
</p:tagLst>
</file>

<file path=ppt/tags/tag28.xml><?xml version="1.0" encoding="utf-8"?>
<p:tagLst xmlns:a="http://schemas.openxmlformats.org/drawingml/2006/main" xmlns:r="http://schemas.openxmlformats.org/officeDocument/2006/relationships" xmlns:p="http://schemas.openxmlformats.org/presentationml/2006/main">
  <p:tag name="HST_TIMELINE" val="58.5"/>
  <p:tag name="HST_ACTIVE_THIS_SESSION" val="NO"/>
</p:tagLst>
</file>

<file path=ppt/tags/tag29.xml><?xml version="1.0" encoding="utf-8"?>
<p:tagLst xmlns:a="http://schemas.openxmlformats.org/drawingml/2006/main" xmlns:r="http://schemas.openxmlformats.org/officeDocument/2006/relationships" xmlns:p="http://schemas.openxmlformats.org/presentationml/2006/main">
  <p:tag name="HST_MEDIA" val="1"/>
</p:tagLst>
</file>

<file path=ppt/tags/tag30.xml><?xml version="1.0" encoding="utf-8"?>
<p:tagLst xmlns:a="http://schemas.openxmlformats.org/drawingml/2006/main" xmlns:r="http://schemas.openxmlformats.org/officeDocument/2006/relationships" xmlns:p="http://schemas.openxmlformats.org/presentationml/2006/main">
  <p:tag name="HST_TIMELINE" val="113.5"/>
  <p:tag name="HST_ACTIVE_THIS_SESSION" val="NO"/>
</p:tagLst>
</file>

<file path=ppt/tags/tag31.xml><?xml version="1.0" encoding="utf-8"?>
<p:tagLst xmlns:a="http://schemas.openxmlformats.org/drawingml/2006/main" xmlns:r="http://schemas.openxmlformats.org/officeDocument/2006/relationships" xmlns:p="http://schemas.openxmlformats.org/presentationml/2006/main">
  <p:tag name="HST_MEDIA" val="1"/>
</p:tagLst>
</file>

<file path=ppt/tags/tag32.xml><?xml version="1.0" encoding="utf-8"?>
<p:tagLst xmlns:a="http://schemas.openxmlformats.org/drawingml/2006/main" xmlns:r="http://schemas.openxmlformats.org/officeDocument/2006/relationships" xmlns:p="http://schemas.openxmlformats.org/presentationml/2006/main">
  <p:tag name="HST_TIMELINE" val="161.0"/>
  <p:tag name="HST_ACTIVE_THIS_SESSION" val="NO"/>
</p:tagLst>
</file>

<file path=ppt/tags/tag33.xml><?xml version="1.0" encoding="utf-8"?>
<p:tagLst xmlns:a="http://schemas.openxmlformats.org/drawingml/2006/main" xmlns:r="http://schemas.openxmlformats.org/officeDocument/2006/relationships" xmlns:p="http://schemas.openxmlformats.org/presentationml/2006/main">
  <p:tag name="HST_MEDIA" val="1"/>
</p:tagLst>
</file>

<file path=ppt/tags/tag34.xml><?xml version="1.0" encoding="utf-8"?>
<p:tagLst xmlns:a="http://schemas.openxmlformats.org/drawingml/2006/main" xmlns:r="http://schemas.openxmlformats.org/officeDocument/2006/relationships" xmlns:p="http://schemas.openxmlformats.org/presentationml/2006/main">
  <p:tag name="HST_TIMELINE" val="181.3"/>
  <p:tag name="HST_ACTIVE_THIS_SESSION" val="NO"/>
</p:tagLst>
</file>

<file path=ppt/tags/tag35.xml><?xml version="1.0" encoding="utf-8"?>
<p:tagLst xmlns:a="http://schemas.openxmlformats.org/drawingml/2006/main" xmlns:r="http://schemas.openxmlformats.org/officeDocument/2006/relationships" xmlns:p="http://schemas.openxmlformats.org/presentationml/2006/main">
  <p:tag name="HST_MEDIA" val="1"/>
</p:tagLst>
</file>

<file path=ppt/tags/tag36.xml><?xml version="1.0" encoding="utf-8"?>
<p:tagLst xmlns:a="http://schemas.openxmlformats.org/drawingml/2006/main" xmlns:r="http://schemas.openxmlformats.org/officeDocument/2006/relationships" xmlns:p="http://schemas.openxmlformats.org/presentationml/2006/main">
  <p:tag name="HST_TIMELINE" val="181.0"/>
  <p:tag name="HST_ACTIVE_THIS_SESSION" val="NO"/>
</p:tagLst>
</file>

<file path=ppt/tags/tag37.xml><?xml version="1.0" encoding="utf-8"?>
<p:tagLst xmlns:a="http://schemas.openxmlformats.org/drawingml/2006/main" xmlns:r="http://schemas.openxmlformats.org/officeDocument/2006/relationships" xmlns:p="http://schemas.openxmlformats.org/presentationml/2006/main">
  <p:tag name="HST_MEDIA" val="1"/>
</p:tagLst>
</file>

<file path=ppt/tags/tag38.xml><?xml version="1.0" encoding="utf-8"?>
<p:tagLst xmlns:a="http://schemas.openxmlformats.org/drawingml/2006/main" xmlns:r="http://schemas.openxmlformats.org/officeDocument/2006/relationships" xmlns:p="http://schemas.openxmlformats.org/presentationml/2006/main">
  <p:tag name="HST_TIMELINE" val="195.7"/>
  <p:tag name="HST_ACTIVE_THIS_SESSION" val="NO"/>
</p:tagLst>
</file>

<file path=ppt/tags/tag39.xml><?xml version="1.0" encoding="utf-8"?>
<p:tagLst xmlns:a="http://schemas.openxmlformats.org/drawingml/2006/main" xmlns:r="http://schemas.openxmlformats.org/officeDocument/2006/relationships" xmlns:p="http://schemas.openxmlformats.org/presentationml/2006/main">
  <p:tag name="HST_MEDIA" val="1"/>
</p:tagLst>
</file>

<file path=ppt/tags/tag40.xml><?xml version="1.0" encoding="utf-8"?>
<p:tagLst xmlns:a="http://schemas.openxmlformats.org/drawingml/2006/main" xmlns:r="http://schemas.openxmlformats.org/officeDocument/2006/relationships" xmlns:p="http://schemas.openxmlformats.org/presentationml/2006/main">
  <p:tag name="HST_TIMELINE" val="225.7"/>
  <p:tag name="HST_ACTIVE_THIS_SESSION" val="NO"/>
</p:tagLst>
</file>

<file path=ppt/tags/tag41.xml><?xml version="1.0" encoding="utf-8"?>
<p:tagLst xmlns:a="http://schemas.openxmlformats.org/drawingml/2006/main" xmlns:r="http://schemas.openxmlformats.org/officeDocument/2006/relationships" xmlns:p="http://schemas.openxmlformats.org/presentationml/2006/main">
  <p:tag name="HST_MEDIA" val="1"/>
</p:tagLst>
</file>

<file path=ppt/tags/tag42.xml><?xml version="1.0" encoding="utf-8"?>
<p:tagLst xmlns:a="http://schemas.openxmlformats.org/drawingml/2006/main" xmlns:r="http://schemas.openxmlformats.org/officeDocument/2006/relationships" xmlns:p="http://schemas.openxmlformats.org/presentationml/2006/main">
  <p:tag name="HST_TIMELINE" val="204.4"/>
  <p:tag name="HST_ACTIVE_THIS_SESSION" val="NO"/>
</p:tagLst>
</file>

<file path=ppt/tags/tag43.xml><?xml version="1.0" encoding="utf-8"?>
<p:tagLst xmlns:a="http://schemas.openxmlformats.org/drawingml/2006/main" xmlns:r="http://schemas.openxmlformats.org/officeDocument/2006/relationships" xmlns:p="http://schemas.openxmlformats.org/presentationml/2006/main">
  <p:tag name="HST_MEDIA" val="1"/>
</p:tagLst>
</file>

<file path=ppt/tags/tag44.xml><?xml version="1.0" encoding="utf-8"?>
<p:tagLst xmlns:a="http://schemas.openxmlformats.org/drawingml/2006/main" xmlns:r="http://schemas.openxmlformats.org/officeDocument/2006/relationships" xmlns:p="http://schemas.openxmlformats.org/presentationml/2006/main">
  <p:tag name="HST_TIMELINE" val="147.7|204.9"/>
  <p:tag name="HST_TIMELINE_INTERVALS" val="|147.7"/>
  <p:tag name="TIMING" val="|147.7"/>
  <p:tag name="HST_ACTIVE_THIS_SESSION" val="NO"/>
</p:tagLst>
</file>

<file path=ppt/tags/tag45.xml><?xml version="1.0" encoding="utf-8"?>
<p:tagLst xmlns:a="http://schemas.openxmlformats.org/drawingml/2006/main" xmlns:r="http://schemas.openxmlformats.org/officeDocument/2006/relationships" xmlns:p="http://schemas.openxmlformats.org/presentationml/2006/main">
  <p:tag name="HST_MEDIA" val="1"/>
</p:tagLst>
</file>

<file path=ppt/tags/tag46.xml><?xml version="1.0" encoding="utf-8"?>
<p:tagLst xmlns:a="http://schemas.openxmlformats.org/drawingml/2006/main" xmlns:r="http://schemas.openxmlformats.org/officeDocument/2006/relationships" xmlns:p="http://schemas.openxmlformats.org/presentationml/2006/main">
  <p:tag name="HST_TIMELINE" val="283.7|352.3|368.4|382.8|388.4|389.7|395.5|397.1|401.1|407.8"/>
  <p:tag name="HST_TIMELINE_INTERVALS" val="|283.7|68.6|16.1|14.4|5.6|1.3|5.8|1.6|4.0"/>
  <p:tag name="TIMING" val="|283.7|68.6|16.1|14.4|5.6|1.3|5.8|1.6|4.0"/>
  <p:tag name="HST_ACTIVE_THIS_SESSION" val="NO"/>
</p:tagLst>
</file>

<file path=ppt/tags/tag47.xml><?xml version="1.0" encoding="utf-8"?>
<p:tagLst xmlns:a="http://schemas.openxmlformats.org/drawingml/2006/main" xmlns:r="http://schemas.openxmlformats.org/officeDocument/2006/relationships" xmlns:p="http://schemas.openxmlformats.org/presentationml/2006/main">
  <p:tag name="HST_MEDIA" val="1"/>
</p:tagLst>
</file>

<file path=ppt/tags/tag48.xml><?xml version="1.0" encoding="utf-8"?>
<p:tagLst xmlns:a="http://schemas.openxmlformats.org/drawingml/2006/main" xmlns:r="http://schemas.openxmlformats.org/officeDocument/2006/relationships" xmlns:p="http://schemas.openxmlformats.org/presentationml/2006/main">
  <p:tag name="HST_TIMELINE" val="59.4|70.9|87.3|93.5|107.9|110.6|119.0|126.4|131.2|186.7"/>
  <p:tag name="HST_TIMELINE_INTERVALS" val="|59.4|11.5|16.4|6.2|14.3|2.7|8.4|7.4|4.8"/>
  <p:tag name="TIMING" val="|59.4|11.5|16.4|6.2|14.3|2.7|8.4|7.4|4.8"/>
  <p:tag name="HST_ACTIVE_THIS_SESSION" val="NO"/>
</p:tagLst>
</file>

<file path=ppt/tags/tag49.xml><?xml version="1.0" encoding="utf-8"?>
<p:tagLst xmlns:a="http://schemas.openxmlformats.org/drawingml/2006/main" xmlns:r="http://schemas.openxmlformats.org/officeDocument/2006/relationships" xmlns:p="http://schemas.openxmlformats.org/presentationml/2006/main">
  <p:tag name="HST_MEDIA" val="1"/>
</p:tagLst>
</file>

<file path=ppt/tags/tag50.xml><?xml version="1.0" encoding="utf-8"?>
<p:tagLst xmlns:a="http://schemas.openxmlformats.org/drawingml/2006/main" xmlns:r="http://schemas.openxmlformats.org/officeDocument/2006/relationships" xmlns:p="http://schemas.openxmlformats.org/presentationml/2006/main">
  <p:tag name="HST_TIMELINE" val="136.5|260.5|336.9|366.6"/>
  <p:tag name="HST_TIMELINE_INTERVALS" val="|136.5|124.1|76.4"/>
  <p:tag name="TIMING" val="|136.5|124.1|76.4"/>
  <p:tag name="HST_ACTIVE_THIS_SESSION" val="NO"/>
</p:tagLst>
</file>

<file path=ppt/tags/tag51.xml><?xml version="1.0" encoding="utf-8"?>
<p:tagLst xmlns:a="http://schemas.openxmlformats.org/drawingml/2006/main" xmlns:r="http://schemas.openxmlformats.org/officeDocument/2006/relationships" xmlns:p="http://schemas.openxmlformats.org/presentationml/2006/main">
  <p:tag name="HST_MEDIA" val="1"/>
</p:tagLst>
</file>

<file path=ppt/tags/tag52.xml><?xml version="1.0" encoding="utf-8"?>
<p:tagLst xmlns:a="http://schemas.openxmlformats.org/drawingml/2006/main" xmlns:r="http://schemas.openxmlformats.org/officeDocument/2006/relationships" xmlns:p="http://schemas.openxmlformats.org/presentationml/2006/main">
  <p:tag name="HST_TIMELINE" val="177.1"/>
  <p:tag name="HST_ACTIVE_THIS_SESSION" val="NO"/>
</p:tagLst>
</file>

<file path=ppt/tags/tag53.xml><?xml version="1.0" encoding="utf-8"?>
<p:tagLst xmlns:a="http://schemas.openxmlformats.org/drawingml/2006/main" xmlns:r="http://schemas.openxmlformats.org/officeDocument/2006/relationships" xmlns:p="http://schemas.openxmlformats.org/presentationml/2006/main">
  <p:tag name="HST_MEDIA" val="1"/>
</p:tagLst>
</file>

<file path=ppt/tags/tag54.xml><?xml version="1.0" encoding="utf-8"?>
<p:tagLst xmlns:a="http://schemas.openxmlformats.org/drawingml/2006/main" xmlns:r="http://schemas.openxmlformats.org/officeDocument/2006/relationships" xmlns:p="http://schemas.openxmlformats.org/presentationml/2006/main">
  <p:tag name="HST_TIMELINE" val="414.8"/>
  <p:tag name="HST_ACTIVE_THIS_SESSION" val="NO"/>
</p:tagLst>
</file>

<file path=ppt/tags/tag55.xml><?xml version="1.0" encoding="utf-8"?>
<p:tagLst xmlns:a="http://schemas.openxmlformats.org/drawingml/2006/main" xmlns:r="http://schemas.openxmlformats.org/officeDocument/2006/relationships" xmlns:p="http://schemas.openxmlformats.org/presentationml/2006/main">
  <p:tag name="HST_MEDIA" val="1"/>
</p:tagLst>
</file>

<file path=ppt/tags/tag56.xml><?xml version="1.0" encoding="utf-8"?>
<p:tagLst xmlns:a="http://schemas.openxmlformats.org/drawingml/2006/main" xmlns:r="http://schemas.openxmlformats.org/officeDocument/2006/relationships" xmlns:p="http://schemas.openxmlformats.org/presentationml/2006/main">
  <p:tag name="HST_TIMELINE" val="221.2"/>
  <p:tag name="HST_ACTIVE_THIS_SESSION" val="NO"/>
</p:tagLst>
</file>

<file path=ppt/tags/tag57.xml><?xml version="1.0" encoding="utf-8"?>
<p:tagLst xmlns:a="http://schemas.openxmlformats.org/drawingml/2006/main" xmlns:r="http://schemas.openxmlformats.org/officeDocument/2006/relationships" xmlns:p="http://schemas.openxmlformats.org/presentationml/2006/main">
  <p:tag name="HST_MEDIA" val="1"/>
</p:tagLst>
</file>

<file path=ppt/tags/tag58.xml><?xml version="1.0" encoding="utf-8"?>
<p:tagLst xmlns:a="http://schemas.openxmlformats.org/drawingml/2006/main" xmlns:r="http://schemas.openxmlformats.org/officeDocument/2006/relationships" xmlns:p="http://schemas.openxmlformats.org/presentationml/2006/main">
  <p:tag name="HST_TIMELINE" val="64.4"/>
  <p:tag name="HST_ACTIVE_THIS_SESSION" val="NO"/>
</p:tagLst>
</file>

<file path=ppt/tags/tag59.xml><?xml version="1.0" encoding="utf-8"?>
<p:tagLst xmlns:a="http://schemas.openxmlformats.org/drawingml/2006/main" xmlns:r="http://schemas.openxmlformats.org/officeDocument/2006/relationships" xmlns:p="http://schemas.openxmlformats.org/presentationml/2006/main">
  <p:tag name="HST_MEDIA" val="1"/>
</p:tagLst>
</file>

<file path=ppt/theme/theme1.xml><?xml version="1.0" encoding="utf-8"?>
<a:theme xmlns:a="http://schemas.openxmlformats.org/drawingml/2006/main" name="Blank Presentation">
  <a:themeElements>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Data\Microsoft\Templates\Blank Presentation.pot</Template>
  <TotalTime>18256</TotalTime>
  <Words>1741</Words>
  <Application>Microsoft Office PowerPoint</Application>
  <PresentationFormat>On-screen Show (4:3)</PresentationFormat>
  <Paragraphs>309</Paragraphs>
  <Slides>29</Slides>
  <Notes>27</Notes>
  <HiddenSlides>0</HiddenSlides>
  <MMClips>29</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Blank Presentation</vt:lpstr>
      <vt:lpstr>Cognitive Neuroscience: Emergence of Mind from Brain  An Introduction to the Cognitive Neuroscience Series</vt:lpstr>
      <vt:lpstr>How Does the Brain Give Rise to Experience, Thought, and Behavior?</vt:lpstr>
      <vt:lpstr>Circuit Components of the Mind: Neurons</vt:lpstr>
      <vt:lpstr>Synapses: The connections between neurons</vt:lpstr>
      <vt:lpstr>Integration of Synaptic Inputs and The Propagation of Information via Action Potentials</vt:lpstr>
      <vt:lpstr>Scale of Neural Computation</vt:lpstr>
      <vt:lpstr>Grey Matter, White Matter  and Overall Connectivity</vt:lpstr>
      <vt:lpstr>Representation of Perceptual Information in Neurons</vt:lpstr>
      <vt:lpstr>Processing of Information in  Neural Populations</vt:lpstr>
      <vt:lpstr>Processing of Information in Neural Populations</vt:lpstr>
      <vt:lpstr>Interactivity in the Brain</vt:lpstr>
      <vt:lpstr>Characterizations of Neural Representations in Visual Cortex</vt:lpstr>
      <vt:lpstr>Maps in Visual Cortex</vt:lpstr>
      <vt:lpstr>Topographic Representation of the Body in Somatosensory Cortex</vt:lpstr>
      <vt:lpstr>Representation in higher order cortical areas</vt:lpstr>
      <vt:lpstr>Representation in  Inferotemporal Cortex</vt:lpstr>
      <vt:lpstr>Similarity Structure of Activity Patterns in Monkey Inferotemporal Cortex</vt:lpstr>
      <vt:lpstr>The Jennifer Aniston, Halle Berry, and Sydney Opera/Baha’i Temple Neurons</vt:lpstr>
      <vt:lpstr>Macro Organization: Primary, Secondary, and Tertiary Brain Areas</vt:lpstr>
      <vt:lpstr>Short-circuits at lower levels</vt:lpstr>
      <vt:lpstr>Luria’s Concept of the Dynamical Functional System</vt:lpstr>
      <vt:lpstr>Marco Architecture:  What vs. Where / How</vt:lpstr>
      <vt:lpstr>How Goals and Task Constraints Affect Processing</vt:lpstr>
      <vt:lpstr>How Goals and Task Constraints Affect Processing</vt:lpstr>
      <vt:lpstr>Slide 25</vt:lpstr>
      <vt:lpstr>An Associative Neural Network</vt:lpstr>
      <vt:lpstr>Hebb’s Postulate and  Other Learning Rules</vt:lpstr>
      <vt:lpstr>What we know, and what we  don’t know</vt:lpstr>
      <vt:lpstr>Conclusion</vt:lpstr>
    </vt:vector>
  </TitlesOfParts>
  <Company>CNBC/CMU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McClelland</dc:creator>
  <cp:lastModifiedBy>jlmcc</cp:lastModifiedBy>
  <cp:revision>196</cp:revision>
  <dcterms:created xsi:type="dcterms:W3CDTF">2000-03-12T20:26:23Z</dcterms:created>
  <dcterms:modified xsi:type="dcterms:W3CDTF">2012-08-20T02:31:24Z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STBaseIDOld">
    <vt:lpwstr>HST vwg</vt:lpwstr>
  </property>
  <property fmtid="{D5CDD505-2E9C-101B-9397-08002B2CF9AE}" pid="3" name="HSTBaseID">
    <vt:lpwstr>HST vfj</vt:lpwstr>
  </property>
  <property fmtid="{D5CDD505-2E9C-101B-9397-08002B2CF9AE}" pid="4" name="HSTName">
    <vt:lpwstr>C:\Users\jlmcc.WIN\Desktop\ToDo\HST\IntroLecture\Final\HSTCogNeuroIntroMcClelland.pptx</vt:lpwstr>
  </property>
</Properties>
</file>