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9" r:id="rId4"/>
  </p:sldMasterIdLst>
  <p:notesMasterIdLst>
    <p:notesMasterId r:id="rId46"/>
  </p:notesMasterIdLst>
  <p:sldIdLst>
    <p:sldId id="260" r:id="rId5"/>
    <p:sldId id="331" r:id="rId6"/>
    <p:sldId id="333" r:id="rId7"/>
    <p:sldId id="319" r:id="rId8"/>
    <p:sldId id="337" r:id="rId9"/>
    <p:sldId id="339" r:id="rId10"/>
    <p:sldId id="341" r:id="rId11"/>
    <p:sldId id="271" r:id="rId12"/>
    <p:sldId id="268" r:id="rId13"/>
    <p:sldId id="342" r:id="rId14"/>
    <p:sldId id="361" r:id="rId15"/>
    <p:sldId id="272" r:id="rId16"/>
    <p:sldId id="274" r:id="rId17"/>
    <p:sldId id="275" r:id="rId18"/>
    <p:sldId id="276" r:id="rId19"/>
    <p:sldId id="362" r:id="rId20"/>
    <p:sldId id="371" r:id="rId21"/>
    <p:sldId id="358" r:id="rId22"/>
    <p:sldId id="359" r:id="rId23"/>
    <p:sldId id="360" r:id="rId24"/>
    <p:sldId id="365" r:id="rId25"/>
    <p:sldId id="349" r:id="rId26"/>
    <p:sldId id="366" r:id="rId27"/>
    <p:sldId id="334" r:id="rId28"/>
    <p:sldId id="348" r:id="rId29"/>
    <p:sldId id="367" r:id="rId30"/>
    <p:sldId id="372" r:id="rId31"/>
    <p:sldId id="373" r:id="rId32"/>
    <p:sldId id="374" r:id="rId33"/>
    <p:sldId id="350" r:id="rId34"/>
    <p:sldId id="279" r:id="rId35"/>
    <p:sldId id="351" r:id="rId36"/>
    <p:sldId id="352" r:id="rId37"/>
    <p:sldId id="370" r:id="rId38"/>
    <p:sldId id="320" r:id="rId39"/>
    <p:sldId id="280" r:id="rId40"/>
    <p:sldId id="376" r:id="rId41"/>
    <p:sldId id="282" r:id="rId42"/>
    <p:sldId id="301" r:id="rId43"/>
    <p:sldId id="375" r:id="rId44"/>
    <p:sldId id="364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D7D8B0"/>
    <a:srgbClr val="B8B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3" autoAdjust="0"/>
    <p:restoredTop sz="94669" autoAdjust="0"/>
  </p:normalViewPr>
  <p:slideViewPr>
    <p:cSldViewPr snapToGrid="0">
      <p:cViewPr varScale="1">
        <p:scale>
          <a:sx n="89" d="100"/>
          <a:sy n="89" d="100"/>
        </p:scale>
        <p:origin x="-61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8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7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02EF0-E22B-4C17-8AE9-25E7614FB2B9}" type="slidenum">
              <a:rPr lang="en-US"/>
              <a:pPr/>
              <a:t>13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F2A7-E095-453A-B019-62307FD4F329}" type="slidenum">
              <a:rPr lang="en-US"/>
              <a:pPr/>
              <a:t>14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FB27B-4543-40DE-AD0A-63FB717B9417}" type="slidenum">
              <a:rPr lang="en-US"/>
              <a:pPr/>
              <a:t>15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632154-D703-433B-A111-EFC8516388E9}" type="slidenum">
              <a:rPr lang="en-US" sz="240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7155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122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587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162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4161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953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69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249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497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2389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0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C:\Users\jlmcc.WIN\Desktop\Ppt\rt_learn_demo-1.wmv" TargetMode="External"/><Relationship Id="rId1" Type="http://schemas.microsoft.com/office/2007/relationships/media" Target="file:///C:\Users\jlmcc.WIN\Desktop\Ppt\rt_learn_demo-1.wmv" TargetMode="Externa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</a:t>
            </a:r>
            <a:r>
              <a:rPr lang="en-US" dirty="0" smtClean="0"/>
              <a:t>of Semantic Knowledge from Experience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to Understanding Intelligence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Symbolic approaches</a:t>
            </a:r>
          </a:p>
          <a:p>
            <a:pPr lvl="1"/>
            <a:r>
              <a:rPr lang="en-US" dirty="0" smtClean="0"/>
              <a:t>explicit symbolic structures</a:t>
            </a:r>
          </a:p>
          <a:p>
            <a:pPr lvl="1"/>
            <a:r>
              <a:rPr lang="en-US" dirty="0" smtClean="0"/>
              <a:t>structure-sensitive rules</a:t>
            </a:r>
          </a:p>
          <a:p>
            <a:pPr lvl="1"/>
            <a:r>
              <a:rPr lang="en-US" dirty="0" smtClean="0"/>
              <a:t>discrete computations even if probabilistic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Emergence-based approaches</a:t>
            </a:r>
          </a:p>
          <a:p>
            <a:pPr lvl="1"/>
            <a:r>
              <a:rPr lang="en-US" dirty="0" smtClean="0"/>
              <a:t>Symbolic structures and processes as </a:t>
            </a:r>
            <a:r>
              <a:rPr lang="en-US" i="1" dirty="0" smtClean="0">
                <a:solidFill>
                  <a:srgbClr val="0070C0"/>
                </a:solidFill>
              </a:rPr>
              <a:t>approximate characterizations </a:t>
            </a:r>
            <a:r>
              <a:rPr lang="en-US" dirty="0" smtClean="0"/>
              <a:t>of emergent consequences of</a:t>
            </a:r>
          </a:p>
          <a:p>
            <a:pPr lvl="2">
              <a:buFont typeface="Wingdings" pitchFamily="2" charset="2"/>
              <a:buChar char="§"/>
            </a:pPr>
            <a:r>
              <a:rPr lang="en-US" sz="2800" dirty="0" smtClean="0"/>
              <a:t>Neural mechanisms</a:t>
            </a:r>
          </a:p>
          <a:p>
            <a:pPr lvl="2">
              <a:buFont typeface="Wingdings" pitchFamily="2" charset="2"/>
              <a:buChar char="§"/>
            </a:pPr>
            <a:r>
              <a:rPr lang="en-US" sz="2800" dirty="0" smtClean="0"/>
              <a:t>Development</a:t>
            </a:r>
          </a:p>
          <a:p>
            <a:pPr lvl="2">
              <a:buFont typeface="Wingdings" pitchFamily="2" charset="2"/>
              <a:buChar char="§"/>
            </a:pPr>
            <a:r>
              <a:rPr lang="en-US" sz="2800" dirty="0" smtClean="0"/>
              <a:t>Evolution</a:t>
            </a:r>
          </a:p>
          <a:p>
            <a:pPr lvl="2">
              <a:buFont typeface="Wingdings" pitchFamily="2" charset="2"/>
              <a:buChar char="§"/>
            </a:pPr>
            <a:r>
              <a:rPr lang="en-US" sz="2800" dirty="0" smtClean="0"/>
              <a:t>…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935" t="23025" r="1247" b="16253"/>
          <a:stretch>
            <a:fillRect/>
          </a:stretch>
        </p:blipFill>
        <p:spPr bwMode="auto">
          <a:xfrm>
            <a:off x="246622" y="1888324"/>
            <a:ext cx="4547855" cy="28696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Boston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Explorations of a Neural Network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Neurobiological basis</a:t>
            </a:r>
          </a:p>
          <a:p>
            <a:r>
              <a:rPr lang="en-US" dirty="0" smtClean="0"/>
              <a:t>Initial implementation</a:t>
            </a:r>
          </a:p>
          <a:p>
            <a:r>
              <a:rPr lang="en-US" dirty="0" smtClean="0"/>
              <a:t>Emergence of semantic knowledge</a:t>
            </a:r>
          </a:p>
          <a:p>
            <a:r>
              <a:rPr lang="en-US" dirty="0" smtClean="0"/>
              <a:t>Disintegration of semantic knowledge in neurodegenerative </a:t>
            </a:r>
            <a:r>
              <a:rPr lang="en-US" dirty="0" smtClean="0"/>
              <a:t>illness</a:t>
            </a:r>
          </a:p>
          <a:p>
            <a:r>
              <a:rPr lang="en-US" dirty="0" smtClean="0"/>
              <a:t>Characterizing the behavior of the model</a:t>
            </a:r>
            <a:endParaRPr lang="en-US" dirty="0" smtClean="0"/>
          </a:p>
          <a:p>
            <a:r>
              <a:rPr lang="en-US" dirty="0" smtClean="0"/>
              <a:t>Further </a:t>
            </a:r>
            <a:r>
              <a:rPr lang="en-US" dirty="0" smtClean="0"/>
              <a:t>explorations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3855" t="3662" r="1732" b="28377"/>
          <a:stretch>
            <a:fillRect/>
          </a:stretch>
        </p:blipFill>
        <p:spPr bwMode="auto">
          <a:xfrm>
            <a:off x="1786596" y="919410"/>
            <a:ext cx="6848467" cy="521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334043" cy="690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70142" y="5852160"/>
            <a:ext cx="2672861" cy="745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51524" t="43320" r="1732" b="28377"/>
          <a:stretch>
            <a:fillRect/>
          </a:stretch>
        </p:blipFill>
        <p:spPr bwMode="auto">
          <a:xfrm>
            <a:off x="309416" y="970672"/>
            <a:ext cx="8623568" cy="493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744394" y="5190978"/>
            <a:ext cx="998806" cy="123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168" y="1553057"/>
            <a:ext cx="8482818" cy="511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Kiani</a:t>
            </a:r>
            <a:r>
              <a:rPr lang="en-US" dirty="0" smtClean="0"/>
              <a:t> et al (2007) Pattern Similarity From Monkey Neurons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3676" y="1619543"/>
            <a:ext cx="666456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 smtClean="0"/>
              <a:t>Goals:</a:t>
            </a:r>
          </a:p>
          <a:p>
            <a:pPr marL="342900" indent="-342900"/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a neural network could capture semantic knowledge implicitly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Demonstrate that learned internal representations can capture hierarchical structure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the model could make inferences as in a symbolic model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en-US" dirty="0" err="1" smtClean="0"/>
              <a:t>Rumelhart’s</a:t>
            </a:r>
            <a:r>
              <a:rPr lang="en-US" dirty="0" smtClean="0"/>
              <a:t> Distributed</a:t>
            </a:r>
            <a:br>
              <a:rPr lang="en-US" dirty="0" smtClean="0"/>
            </a:br>
            <a:r>
              <a:rPr lang="en-US" dirty="0" smtClean="0"/>
              <a:t>Representation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2" cstate="print"/>
          <a:srcRect r="6557"/>
          <a:stretch>
            <a:fillRect/>
          </a:stretch>
        </p:blipFill>
        <p:spPr bwMode="auto">
          <a:xfrm>
            <a:off x="1551766" y="0"/>
            <a:ext cx="73764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03981" y="520504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359096" y="188060"/>
            <a:ext cx="8440131" cy="6669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056" y="5031361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xonomic_hierarchy"/>
          <p:cNvPicPr>
            <a:picLocks noChangeAspect="1" noChangeArrowheads="1"/>
          </p:cNvPicPr>
          <p:nvPr/>
        </p:nvPicPr>
        <p:blipFill>
          <a:blip r:embed="rId2" cstate="print"/>
          <a:srcRect r="6557"/>
          <a:stretch>
            <a:fillRect/>
          </a:stretch>
        </p:blipFill>
        <p:spPr bwMode="auto">
          <a:xfrm>
            <a:off x="1489075" y="0"/>
            <a:ext cx="734060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254000"/>
            <a:ext cx="307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The Training Data: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846138"/>
            <a:ext cx="34861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All propositions true of 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>items at the bottom level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>of the tree, e.g.:</a:t>
            </a:r>
          </a:p>
          <a:p>
            <a:endParaRPr lang="en-US" sz="1800">
              <a:latin typeface="Verdana" pitchFamily="34" charset="0"/>
            </a:endParaRPr>
          </a:p>
          <a:p>
            <a:r>
              <a:rPr lang="en-US" sz="1800">
                <a:solidFill>
                  <a:srgbClr val="0000FF"/>
                </a:solidFill>
                <a:latin typeface="Verdana" pitchFamily="34" charset="0"/>
              </a:rPr>
              <a:t>Robin can {grow, move, fly}</a:t>
            </a: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8518525" y="6194425"/>
            <a:ext cx="33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152400" y="243840"/>
            <a:ext cx="5669692" cy="4480560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1912620" y="457018"/>
            <a:ext cx="995875" cy="157752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6270109" y="464040"/>
            <a:ext cx="2873891" cy="3939601"/>
            <a:chOff x="5332848" y="227820"/>
            <a:chExt cx="2873891" cy="3939601"/>
          </a:xfrm>
        </p:grpSpPr>
        <p:pic>
          <p:nvPicPr>
            <p:cNvPr id="5" name="Picture 2" descr="rt_rep_hist"/>
            <p:cNvPicPr>
              <a:picLocks noChangeAspect="1" noChangeArrowheads="1"/>
            </p:cNvPicPr>
            <p:nvPr/>
          </p:nvPicPr>
          <p:blipFill>
            <a:blip r:embed="rId3" cstate="print"/>
            <a:srcRect t="11478" r="84932" b="9182"/>
            <a:stretch>
              <a:fillRect/>
            </a:stretch>
          </p:blipFill>
          <p:spPr bwMode="auto">
            <a:xfrm>
              <a:off x="5332848" y="255458"/>
              <a:ext cx="930792" cy="3900211"/>
            </a:xfrm>
            <a:prstGeom prst="rect">
              <a:avLst/>
            </a:prstGeom>
            <a:noFill/>
          </p:spPr>
        </p:pic>
        <p:pic>
          <p:nvPicPr>
            <p:cNvPr id="6" name="Picture 2" descr="rt_rep_hist"/>
            <p:cNvPicPr>
              <a:picLocks noChangeAspect="1" noChangeArrowheads="1"/>
            </p:cNvPicPr>
            <p:nvPr/>
          </p:nvPicPr>
          <p:blipFill>
            <a:blip r:embed="rId3" cstate="print"/>
            <a:srcRect l="57717" t="11478" r="11873" b="9182"/>
            <a:stretch>
              <a:fillRect/>
            </a:stretch>
          </p:blipFill>
          <p:spPr bwMode="auto">
            <a:xfrm>
              <a:off x="6309120" y="227820"/>
              <a:ext cx="1897619" cy="3939601"/>
            </a:xfrm>
            <a:prstGeom prst="rect">
              <a:avLst/>
            </a:prstGeom>
            <a:noFill/>
          </p:spPr>
        </p:pic>
      </p:grpSp>
      <p:pic>
        <p:nvPicPr>
          <p:cNvPr id="7" name="Picture 6" descr="rt_hclust_lrn"/>
          <p:cNvPicPr>
            <a:picLocks noChangeAspect="1" noChangeArrowheads="1"/>
          </p:cNvPicPr>
          <p:nvPr/>
        </p:nvPicPr>
        <p:blipFill>
          <a:blip r:embed="rId4" cstate="print"/>
          <a:srcRect l="11478" t="62100" r="24103" b="13699"/>
          <a:stretch>
            <a:fillRect/>
          </a:stretch>
        </p:blipFill>
        <p:spPr bwMode="auto">
          <a:xfrm>
            <a:off x="3898984" y="4878787"/>
            <a:ext cx="4511872" cy="1805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287546" y="5258662"/>
            <a:ext cx="661502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Start with </a:t>
            </a:r>
            <a:r>
              <a:rPr lang="en-US" sz="2800" dirty="0" smtClean="0">
                <a:latin typeface="Verdana" pitchFamily="34" charset="0"/>
              </a:rPr>
              <a:t>neutral pattern.</a:t>
            </a:r>
          </a:p>
          <a:p>
            <a:r>
              <a:rPr lang="en-US" sz="2800" dirty="0" smtClean="0">
                <a:latin typeface="Verdana" pitchFamily="34" charset="0"/>
              </a:rPr>
              <a:t>Adjust </a:t>
            </a:r>
            <a:r>
              <a:rPr lang="en-US" sz="2800" dirty="0">
                <a:latin typeface="Verdana" pitchFamily="34" charset="0"/>
              </a:rPr>
              <a:t>to </a:t>
            </a:r>
            <a:r>
              <a:rPr lang="en-US" sz="2800" dirty="0" smtClean="0">
                <a:latin typeface="Verdana" pitchFamily="34" charset="0"/>
              </a:rPr>
              <a:t>find a pattern that accounts for new information.</a:t>
            </a:r>
            <a:endParaRPr lang="en-US" sz="2800" dirty="0">
              <a:latin typeface="Verdana" pitchFamily="34" charset="0"/>
            </a:endParaRPr>
          </a:p>
        </p:txBody>
      </p:sp>
      <p:sp>
        <p:nvSpPr>
          <p:cNvPr id="20276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2765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8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9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5828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4244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The result is a </a:t>
            </a:r>
            <a:r>
              <a:rPr lang="en-US" sz="2800" dirty="0" smtClean="0">
                <a:latin typeface="Verdana" pitchFamily="34" charset="0"/>
              </a:rPr>
              <a:t>pattern </a:t>
            </a:r>
            <a:r>
              <a:rPr lang="en-US" sz="2800" dirty="0">
                <a:latin typeface="Verdana" pitchFamily="34" charset="0"/>
              </a:rPr>
              <a:t>similar to that of the </a:t>
            </a:r>
            <a:r>
              <a:rPr lang="en-US" sz="2800" dirty="0" smtClean="0">
                <a:latin typeface="Verdana" pitchFamily="34" charset="0"/>
              </a:rPr>
              <a:t/>
            </a:r>
            <a:br>
              <a:rPr lang="en-US" sz="2800" dirty="0" smtClean="0">
                <a:latin typeface="Verdana" pitchFamily="34" charset="0"/>
              </a:rPr>
            </a:br>
            <a:r>
              <a:rPr lang="en-US" sz="2800" dirty="0" smtClean="0">
                <a:latin typeface="Verdana" pitchFamily="34" charset="0"/>
              </a:rPr>
              <a:t>average </a:t>
            </a:r>
            <a:r>
              <a:rPr lang="en-US" sz="2800" dirty="0">
                <a:latin typeface="Verdana" pitchFamily="34" charset="0"/>
              </a:rPr>
              <a:t>bird…</a:t>
            </a:r>
          </a:p>
        </p:txBody>
      </p:sp>
      <p:sp>
        <p:nvSpPr>
          <p:cNvPr id="205832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3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4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6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8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40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5842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3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4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7876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461513" y="5465943"/>
            <a:ext cx="583922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Verdana" pitchFamily="34" charset="0"/>
              </a:rPr>
              <a:t>Use </a:t>
            </a:r>
            <a:r>
              <a:rPr lang="en-US" sz="3200" dirty="0" smtClean="0">
                <a:latin typeface="Verdana" pitchFamily="34" charset="0"/>
              </a:rPr>
              <a:t>this pattern </a:t>
            </a:r>
            <a:r>
              <a:rPr lang="en-US" sz="3200" dirty="0">
                <a:latin typeface="Verdana" pitchFamily="34" charset="0"/>
              </a:rPr>
              <a:t>to </a:t>
            </a:r>
            <a:r>
              <a:rPr lang="en-US" sz="3200" dirty="0" smtClean="0">
                <a:latin typeface="Verdana" pitchFamily="34" charset="0"/>
              </a:rPr>
              <a:t>infer</a:t>
            </a:r>
          </a:p>
          <a:p>
            <a:r>
              <a:rPr lang="en-US" sz="3200" dirty="0" smtClean="0">
                <a:latin typeface="Verdana" pitchFamily="34" charset="0"/>
              </a:rPr>
              <a:t>what the </a:t>
            </a:r>
            <a:r>
              <a:rPr lang="en-US" sz="3200" dirty="0">
                <a:latin typeface="Verdana" pitchFamily="34" charset="0"/>
              </a:rPr>
              <a:t>new thing can do.</a:t>
            </a:r>
          </a:p>
        </p:txBody>
      </p:sp>
      <p:sp>
        <p:nvSpPr>
          <p:cNvPr id="207878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9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0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1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5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6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7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8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9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90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Phenomena in Development</a:t>
            </a:r>
            <a:br>
              <a:rPr lang="en-US" dirty="0" smtClean="0"/>
            </a:br>
            <a:r>
              <a:rPr lang="en-US" dirty="0" smtClean="0"/>
              <a:t>(Rogers &amp; McClelland, 2004)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73159" y="1890075"/>
            <a:ext cx="7794541" cy="4967925"/>
          </a:xfrm>
        </p:spPr>
        <p:txBody>
          <a:bodyPr>
            <a:noAutofit/>
          </a:bodyPr>
          <a:lstStyle/>
          <a:p>
            <a:r>
              <a:rPr lang="en-US" sz="3200" dirty="0" smtClean="0"/>
              <a:t>Progressive differentiation</a:t>
            </a:r>
          </a:p>
          <a:p>
            <a:r>
              <a:rPr lang="en-US" sz="3200" dirty="0" smtClean="0"/>
              <a:t>U-shaped over-generalization of</a:t>
            </a:r>
          </a:p>
          <a:p>
            <a:pPr lvl="1"/>
            <a:r>
              <a:rPr lang="en-US" sz="3200" dirty="0" smtClean="0"/>
              <a:t>Typical properties</a:t>
            </a:r>
          </a:p>
          <a:p>
            <a:pPr lvl="1"/>
            <a:r>
              <a:rPr lang="en-US" sz="3200" dirty="0" smtClean="0"/>
              <a:t>Frequent names</a:t>
            </a:r>
          </a:p>
          <a:p>
            <a:r>
              <a:rPr lang="en-US" sz="3200" dirty="0" smtClean="0"/>
              <a:t>Emergent domain-specificity</a:t>
            </a:r>
          </a:p>
          <a:p>
            <a:r>
              <a:rPr lang="en-US" sz="3200" dirty="0" smtClean="0"/>
              <a:t>Basic level, expertise &amp; frequency effects</a:t>
            </a:r>
          </a:p>
          <a:p>
            <a:r>
              <a:rPr lang="en-US" sz="3200" dirty="0" smtClean="0"/>
              <a:t>Conceptual reorganization</a:t>
            </a:r>
          </a:p>
        </p:txBody>
      </p:sp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2" cstate="print"/>
          <a:srcRect l="7714" r="41143" b="36000"/>
          <a:stretch>
            <a:fillRect/>
          </a:stretch>
        </p:blipFill>
        <p:spPr bwMode="auto">
          <a:xfrm>
            <a:off x="7381120" y="338129"/>
            <a:ext cx="1503360" cy="161259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61860" y="2072640"/>
            <a:ext cx="1790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Tim Rogers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Phenomena in Development</a:t>
            </a:r>
            <a:br>
              <a:rPr lang="en-US" dirty="0" smtClean="0"/>
            </a:br>
            <a:r>
              <a:rPr lang="en-US" dirty="0" smtClean="0"/>
              <a:t>(Rogers &amp; McClelland, 2004)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73159" y="1890075"/>
            <a:ext cx="7794541" cy="4967925"/>
          </a:xfrm>
        </p:spPr>
        <p:txBody>
          <a:bodyPr>
            <a:noAutofit/>
          </a:bodyPr>
          <a:lstStyle/>
          <a:p>
            <a:r>
              <a:rPr lang="en-US" sz="3200" dirty="0" smtClean="0"/>
              <a:t>Progressive differentiation</a:t>
            </a:r>
          </a:p>
          <a:p>
            <a:r>
              <a:rPr lang="en-US" sz="3200" dirty="0" smtClean="0"/>
              <a:t>U-shaped over-generalization of</a:t>
            </a:r>
          </a:p>
          <a:p>
            <a:pPr lvl="1"/>
            <a:r>
              <a:rPr lang="en-US" sz="3200" dirty="0" smtClean="0"/>
              <a:t>Typical properties</a:t>
            </a:r>
          </a:p>
          <a:p>
            <a:pPr lvl="1"/>
            <a:r>
              <a:rPr lang="en-US" sz="3200" dirty="0" smtClean="0"/>
              <a:t>Frequent names</a:t>
            </a:r>
          </a:p>
          <a:p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Emergent domain-specificity</a:t>
            </a:r>
          </a:p>
          <a:p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Basic level, expertise &amp; frequency effects</a:t>
            </a:r>
          </a:p>
          <a:p>
            <a:r>
              <a:rPr lang="en-US" sz="3200" dirty="0" smtClean="0"/>
              <a:t>Conceptual reorganization</a:t>
            </a:r>
          </a:p>
        </p:txBody>
      </p:sp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2" cstate="print"/>
          <a:srcRect l="7714" r="41143" b="36000"/>
          <a:stretch>
            <a:fillRect/>
          </a:stretch>
        </p:blipFill>
        <p:spPr bwMode="auto">
          <a:xfrm>
            <a:off x="7381120" y="338129"/>
            <a:ext cx="1503360" cy="161259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61860" y="2072640"/>
            <a:ext cx="1790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Tim Rogers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88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redTre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"/>
            <a:ext cx="7993063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8518525" y="6194425"/>
            <a:ext cx="33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5525" b="9182"/>
          <a:stretch>
            <a:fillRect/>
          </a:stretch>
        </p:blipFill>
        <p:spPr bwMode="auto">
          <a:xfrm>
            <a:off x="1484748" y="1375598"/>
            <a:ext cx="5897644" cy="4407927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Differentiation over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t_hclust_lrn"/>
          <p:cNvPicPr>
            <a:picLocks noChangeAspect="1" noChangeArrowheads="1"/>
          </p:cNvPicPr>
          <p:nvPr/>
        </p:nvPicPr>
        <p:blipFill>
          <a:blip r:embed="rId2" cstate="print"/>
          <a:srcRect l="11478" t="9132" r="11478" b="9132"/>
          <a:stretch>
            <a:fillRect/>
          </a:stretch>
        </p:blipFill>
        <p:spPr bwMode="auto">
          <a:xfrm>
            <a:off x="2268304" y="475581"/>
            <a:ext cx="5396161" cy="610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009772" y="407964"/>
            <a:ext cx="664818" cy="5684648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7630719" y="665552"/>
            <a:ext cx="26998" cy="504067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838262" y="1256394"/>
            <a:ext cx="427389" cy="465608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E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x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p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e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r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 err="1">
                <a:latin typeface="Verdana" pitchFamily="34" charset="0"/>
              </a:rPr>
              <a:t>i</a:t>
            </a:r>
            <a:r>
              <a:rPr lang="en-US" sz="2800" dirty="0">
                <a:latin typeface="Verdana" pitchFamily="34" charset="0"/>
              </a:rPr>
              <a:t/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e</a:t>
            </a:r>
          </a:p>
          <a:p>
            <a:r>
              <a:rPr lang="en-US" sz="2800" dirty="0">
                <a:latin typeface="Verdana" pitchFamily="34" charset="0"/>
              </a:rPr>
              <a:t>n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c</a:t>
            </a:r>
            <a:br>
              <a:rPr lang="en-US" sz="2800" dirty="0">
                <a:latin typeface="Verdana" pitchFamily="34" charset="0"/>
              </a:rPr>
            </a:br>
            <a:r>
              <a:rPr lang="en-US" sz="2800" dirty="0">
                <a:latin typeface="Verdana" pitchFamily="34" charset="0"/>
              </a:rPr>
              <a:t>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97280" y="739010"/>
            <a:ext cx="1288152" cy="53072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Verdana" pitchFamily="34" charset="0"/>
              </a:rPr>
              <a:t>Early</a:t>
            </a:r>
          </a:p>
          <a:p>
            <a:endParaRPr lang="en-US" sz="3200" dirty="0">
              <a:latin typeface="Verdana" pitchFamily="34" charset="0"/>
            </a:endParaRPr>
          </a:p>
          <a:p>
            <a:endParaRPr lang="en-US" sz="3200" dirty="0">
              <a:latin typeface="Verdana" pitchFamily="34" charset="0"/>
            </a:endParaRPr>
          </a:p>
          <a:p>
            <a:endParaRPr lang="en-US" sz="3200" dirty="0" smtClean="0">
              <a:latin typeface="Verdana" pitchFamily="34" charset="0"/>
            </a:endParaRPr>
          </a:p>
          <a:p>
            <a:r>
              <a:rPr lang="en-US" sz="3200" dirty="0" smtClean="0">
                <a:latin typeface="Verdana" pitchFamily="34" charset="0"/>
              </a:rPr>
              <a:t>Later</a:t>
            </a:r>
            <a:endParaRPr lang="en-US" sz="3200" dirty="0">
              <a:latin typeface="Verdana" pitchFamily="34" charset="0"/>
            </a:endParaRPr>
          </a:p>
          <a:p>
            <a:endParaRPr lang="en-US" sz="3200" dirty="0">
              <a:latin typeface="Verdana" pitchFamily="34" charset="0"/>
            </a:endParaRPr>
          </a:p>
          <a:p>
            <a:endParaRPr lang="en-US" sz="3200" dirty="0" smtClean="0">
              <a:latin typeface="Verdana" pitchFamily="34" charset="0"/>
            </a:endParaRPr>
          </a:p>
          <a:p>
            <a:endParaRPr lang="en-US" sz="3200" dirty="0">
              <a:latin typeface="Verdana" pitchFamily="34" charset="0"/>
            </a:endParaRPr>
          </a:p>
          <a:p>
            <a:r>
              <a:rPr lang="en-US" sz="3200" dirty="0">
                <a:latin typeface="Verdana" pitchFamily="34" charset="0"/>
              </a:rPr>
              <a:t>Later</a:t>
            </a:r>
            <a:br>
              <a:rPr lang="en-US" sz="3200" dirty="0">
                <a:latin typeface="Verdana" pitchFamily="34" charset="0"/>
              </a:rPr>
            </a:br>
            <a:r>
              <a:rPr lang="en-US" sz="3200" dirty="0">
                <a:latin typeface="Verdana" pitchFamily="34" charset="0"/>
              </a:rPr>
              <a:t>Still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429" y="1021080"/>
            <a:ext cx="6898077" cy="517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8023" y="274638"/>
            <a:ext cx="8798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Overgeneralization of Typical Properties</a:t>
            </a:r>
            <a:endParaRPr lang="en-US" sz="3600" dirty="0"/>
          </a:p>
        </p:txBody>
      </p:sp>
      <p:grpSp>
        <p:nvGrpSpPr>
          <p:cNvPr id="7" name="Group 6"/>
          <p:cNvGrpSpPr/>
          <p:nvPr/>
        </p:nvGrpSpPr>
        <p:grpSpPr>
          <a:xfrm>
            <a:off x="1556874" y="1131641"/>
            <a:ext cx="6516374" cy="5393962"/>
            <a:chOff x="6424123" y="1816203"/>
            <a:chExt cx="2278899" cy="174814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lum bright="-17000" contrast="26000"/>
            </a:blip>
            <a:srcRect l="3058" b="3950"/>
            <a:stretch>
              <a:fillRect/>
            </a:stretch>
          </p:blipFill>
          <p:spPr bwMode="auto">
            <a:xfrm>
              <a:off x="6424123" y="1816203"/>
              <a:ext cx="2278899" cy="1748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7141934" y="2361341"/>
              <a:ext cx="207041" cy="2145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 rot="16200000">
            <a:off x="131385" y="3161691"/>
            <a:ext cx="1866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Activation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804934" y="6273225"/>
            <a:ext cx="583145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Epochs of Training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814060" y="2148840"/>
            <a:ext cx="1862724" cy="400110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Pine has leaves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196840" y="2331720"/>
            <a:ext cx="4724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Overgeneralization of Frequent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typically see and talk about far more dogs than any other animal</a:t>
            </a:r>
          </a:p>
          <a:p>
            <a:r>
              <a:rPr lang="en-US" dirty="0" smtClean="0"/>
              <a:t>They often call other, less familiar animals ‘dog’ or ‘doggie’</a:t>
            </a:r>
          </a:p>
          <a:p>
            <a:r>
              <a:rPr lang="en-US" dirty="0" smtClean="0"/>
              <a:t>But when they are a little older they stop</a:t>
            </a:r>
          </a:p>
          <a:p>
            <a:r>
              <a:rPr lang="en-US" dirty="0" smtClean="0"/>
              <a:t>This occurs in the model, too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rt_learn_demo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 t="7501" b="7501"/>
          <a:stretch>
            <a:fillRect/>
          </a:stretch>
        </p:blipFill>
        <p:spPr bwMode="auto">
          <a:xfrm>
            <a:off x="495300" y="44450"/>
            <a:ext cx="8186738" cy="678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4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427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5276" y="947499"/>
            <a:ext cx="480491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Overgeneralization </a:t>
            </a:r>
            <a:br>
              <a:rPr lang="en-US" dirty="0" smtClean="0"/>
            </a:br>
            <a:r>
              <a:rPr lang="en-US" dirty="0" smtClean="0"/>
              <a:t>of Frequent Names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959" y="307400"/>
            <a:ext cx="3867756" cy="6296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908429" y="6109323"/>
            <a:ext cx="382150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Epochs of Training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4034408" y="3107489"/>
            <a:ext cx="1866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Activation</a:t>
            </a:r>
            <a:endParaRPr lang="en-US" sz="3200" dirty="0"/>
          </a:p>
        </p:txBody>
      </p:sp>
      <p:pic>
        <p:nvPicPr>
          <p:cNvPr id="9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440666" y="2693366"/>
            <a:ext cx="4087802" cy="313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Reorganization of Conceptual Knowledge (Carey, 1985)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90700"/>
            <a:ext cx="8229600" cy="43354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Young children don’t really understand what it means to be a living thing</a:t>
            </a:r>
          </a:p>
          <a:p>
            <a:endParaRPr lang="en-US" dirty="0" smtClean="0"/>
          </a:p>
          <a:p>
            <a:r>
              <a:rPr lang="en-US" dirty="0" smtClean="0"/>
              <a:t>By 10-12, they have a very different understanding</a:t>
            </a:r>
          </a:p>
          <a:p>
            <a:endParaRPr lang="en-US" dirty="0" smtClean="0"/>
          </a:p>
          <a:p>
            <a:r>
              <a:rPr lang="en-US" dirty="0" smtClean="0"/>
              <a:t>Carey argues this requires integration of many different kinds of information</a:t>
            </a:r>
          </a:p>
          <a:p>
            <a:endParaRPr lang="en-US" dirty="0" smtClean="0"/>
          </a:p>
          <a:p>
            <a:r>
              <a:rPr lang="en-US" dirty="0" smtClean="0"/>
              <a:t>The model can exhibit reorganization, too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359096" y="188060"/>
            <a:ext cx="8440131" cy="6669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056" y="5031361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7320170" y="2287314"/>
            <a:ext cx="654346" cy="338554"/>
            <a:chOff x="7320170" y="2287314"/>
            <a:chExt cx="654346" cy="338554"/>
          </a:xfrm>
        </p:grpSpPr>
        <p:sp>
          <p:nvSpPr>
            <p:cNvPr id="5" name="Rectangle 4"/>
            <p:cNvSpPr/>
            <p:nvPr/>
          </p:nvSpPr>
          <p:spPr>
            <a:xfrm>
              <a:off x="7426295" y="2371133"/>
              <a:ext cx="538385" cy="1709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20170" y="2287314"/>
              <a:ext cx="654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small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359096" y="188060"/>
            <a:ext cx="8440131" cy="6669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056" y="5031361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40793" y="4195985"/>
            <a:ext cx="1239140" cy="854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7320170" y="2287314"/>
            <a:ext cx="654346" cy="338554"/>
            <a:chOff x="7320170" y="2287314"/>
            <a:chExt cx="654346" cy="338554"/>
          </a:xfrm>
        </p:grpSpPr>
        <p:sp>
          <p:nvSpPr>
            <p:cNvPr id="11" name="Rectangle 10"/>
            <p:cNvSpPr/>
            <p:nvPr/>
          </p:nvSpPr>
          <p:spPr>
            <a:xfrm>
              <a:off x="7426295" y="2371133"/>
              <a:ext cx="538385" cy="1709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20170" y="2287314"/>
              <a:ext cx="654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small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70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359095" y="188060"/>
            <a:ext cx="8440131" cy="6669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056" y="5031361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40793" y="4195985"/>
            <a:ext cx="1239140" cy="854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6994732" y="2746762"/>
            <a:ext cx="325438" cy="1889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6982989" y="2353136"/>
            <a:ext cx="325438" cy="1889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320170" y="2287314"/>
            <a:ext cx="654346" cy="338554"/>
            <a:chOff x="7320170" y="2287314"/>
            <a:chExt cx="654346" cy="338554"/>
          </a:xfrm>
        </p:grpSpPr>
        <p:sp>
          <p:nvSpPr>
            <p:cNvPr id="8" name="Rectangle 7"/>
            <p:cNvSpPr/>
            <p:nvPr/>
          </p:nvSpPr>
          <p:spPr>
            <a:xfrm>
              <a:off x="7426295" y="2371133"/>
              <a:ext cx="538385" cy="1709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320170" y="2287314"/>
              <a:ext cx="654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small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76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936" y="198294"/>
            <a:ext cx="8229600" cy="7346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Reorganization Simulation Results</a:t>
            </a:r>
            <a:endParaRPr lang="en-US" dirty="0"/>
          </a:p>
        </p:txBody>
      </p:sp>
      <p:grpSp>
        <p:nvGrpSpPr>
          <p:cNvPr id="4" name="Group 16"/>
          <p:cNvGrpSpPr/>
          <p:nvPr/>
        </p:nvGrpSpPr>
        <p:grpSpPr>
          <a:xfrm>
            <a:off x="0" y="2086793"/>
            <a:ext cx="9000666" cy="4771206"/>
            <a:chOff x="439738" y="2573891"/>
            <a:chExt cx="8382000" cy="4012648"/>
          </a:xfrm>
        </p:grpSpPr>
        <p:pic>
          <p:nvPicPr>
            <p:cNvPr id="5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t="8511" r="18315" b="48936"/>
            <a:stretch>
              <a:fillRect/>
            </a:stretch>
          </p:blipFill>
          <p:spPr bwMode="auto">
            <a:xfrm>
              <a:off x="439738" y="2579417"/>
              <a:ext cx="4198937" cy="4007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8085" r="18315"/>
            <a:stretch>
              <a:fillRect/>
            </a:stretch>
          </p:blipFill>
          <p:spPr bwMode="auto">
            <a:xfrm>
              <a:off x="4824413" y="2573891"/>
              <a:ext cx="3997325" cy="3988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1250591" y="2743200"/>
            <a:ext cx="4891417" cy="3646819"/>
            <a:chOff x="5671038" y="5081954"/>
            <a:chExt cx="1943100" cy="1204546"/>
          </a:xfrm>
        </p:grpSpPr>
        <p:sp>
          <p:nvSpPr>
            <p:cNvPr id="16" name="Rectangle 15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280160" y="1341120"/>
            <a:ext cx="6509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EARLY                                                     LATER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923371" y="207034"/>
            <a:ext cx="5039474" cy="6650966"/>
            <a:chOff x="3502325" y="103517"/>
            <a:chExt cx="5039474" cy="6650966"/>
          </a:xfrm>
        </p:grpSpPr>
        <p:pic>
          <p:nvPicPr>
            <p:cNvPr id="26628" name="Picture 9" descr="nrn1076-i2"/>
            <p:cNvPicPr>
              <a:picLocks noGrp="1" noChangeAspect="1" noChangeArrowheads="1"/>
            </p:cNvPicPr>
            <p:nvPr>
              <p:ph sz="half" idx="2"/>
            </p:nvPr>
          </p:nvPicPr>
          <p:blipFill>
            <a:blip r:embed="rId2" cstate="print"/>
            <a:srcRect l="14400" r="22000"/>
            <a:stretch>
              <a:fillRect/>
            </a:stretch>
          </p:blipFill>
          <p:spPr>
            <a:xfrm>
              <a:off x="3502325" y="103517"/>
              <a:ext cx="5039474" cy="6650966"/>
            </a:xfrm>
            <a:noFill/>
          </p:spPr>
        </p:pic>
        <p:sp>
          <p:nvSpPr>
            <p:cNvPr id="26629" name="Oval 13"/>
            <p:cNvSpPr>
              <a:spLocks noChangeArrowheads="1"/>
            </p:cNvSpPr>
            <p:nvPr/>
          </p:nvSpPr>
          <p:spPr bwMode="auto">
            <a:xfrm rot="20281360">
              <a:off x="5393096" y="2042673"/>
              <a:ext cx="1365557" cy="408243"/>
            </a:xfrm>
            <a:prstGeom prst="ellipse">
              <a:avLst/>
            </a:pr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6630" name="Oval 16"/>
            <p:cNvSpPr>
              <a:spLocks noChangeArrowheads="1"/>
            </p:cNvSpPr>
            <p:nvPr/>
          </p:nvSpPr>
          <p:spPr bwMode="auto">
            <a:xfrm rot="20281360">
              <a:off x="5183010" y="1838552"/>
              <a:ext cx="630257" cy="408243"/>
            </a:xfrm>
            <a:prstGeom prst="ellipse">
              <a:avLst/>
            </a:pr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6631" name="Text Box 12"/>
            <p:cNvSpPr txBox="1">
              <a:spLocks noChangeArrowheads="1"/>
            </p:cNvSpPr>
            <p:nvPr/>
          </p:nvSpPr>
          <p:spPr bwMode="auto">
            <a:xfrm>
              <a:off x="5311837" y="2042673"/>
              <a:ext cx="14706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000000"/>
                  </a:solidFill>
                </a:rPr>
                <a:t>language</a:t>
              </a:r>
            </a:p>
          </p:txBody>
        </p:sp>
      </p:grpSp>
      <p:sp>
        <p:nvSpPr>
          <p:cNvPr id="26626" name="Rectangle 10"/>
          <p:cNvSpPr>
            <a:spLocks noGrp="1" noChangeArrowheads="1"/>
          </p:cNvSpPr>
          <p:nvPr>
            <p:ph type="title"/>
          </p:nvPr>
        </p:nvSpPr>
        <p:spPr>
          <a:xfrm>
            <a:off x="250945" y="224286"/>
            <a:ext cx="4312429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Grounding the Model in The Brain</a:t>
            </a:r>
          </a:p>
        </p:txBody>
      </p:sp>
      <p:sp>
        <p:nvSpPr>
          <p:cNvPr id="6042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280358" y="1456426"/>
            <a:ext cx="3810000" cy="449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Specialized brain areas subserve each kind of semantic information</a:t>
            </a:r>
          </a:p>
          <a:p>
            <a:pPr eaLnBrk="1" hangingPunct="1">
              <a:defRPr/>
            </a:pPr>
            <a:r>
              <a:rPr lang="en-US" dirty="0" smtClean="0"/>
              <a:t>Semantic dementia results from degeneration near the temporal pole </a:t>
            </a:r>
          </a:p>
          <a:p>
            <a:pPr eaLnBrk="1" hangingPunct="1">
              <a:defRPr/>
            </a:pPr>
            <a:r>
              <a:rPr lang="en-US" dirty="0" smtClean="0"/>
              <a:t>Initial learning and use of knowledge depends on the medial temporal lobe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Architecture for the Organization of Semantic Memory</a:t>
            </a:r>
          </a:p>
        </p:txBody>
      </p:sp>
      <p:sp>
        <p:nvSpPr>
          <p:cNvPr id="27651" name="Oval 5"/>
          <p:cNvSpPr>
            <a:spLocks noChangeArrowheads="1"/>
          </p:cNvSpPr>
          <p:nvPr/>
        </p:nvSpPr>
        <p:spPr bwMode="auto">
          <a:xfrm>
            <a:off x="1295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2" name="Oval 6"/>
          <p:cNvSpPr>
            <a:spLocks noChangeArrowheads="1"/>
          </p:cNvSpPr>
          <p:nvPr/>
        </p:nvSpPr>
        <p:spPr bwMode="auto">
          <a:xfrm>
            <a:off x="4343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3" name="Oval 7"/>
          <p:cNvSpPr>
            <a:spLocks noChangeArrowheads="1"/>
          </p:cNvSpPr>
          <p:nvPr/>
        </p:nvSpPr>
        <p:spPr bwMode="auto">
          <a:xfrm>
            <a:off x="7162800" y="39624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4" name="Oval 9"/>
          <p:cNvSpPr>
            <a:spLocks noChangeArrowheads="1"/>
          </p:cNvSpPr>
          <p:nvPr/>
        </p:nvSpPr>
        <p:spPr bwMode="auto">
          <a:xfrm>
            <a:off x="54102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5" name="Oval 10"/>
          <p:cNvSpPr>
            <a:spLocks noChangeArrowheads="1"/>
          </p:cNvSpPr>
          <p:nvPr/>
        </p:nvSpPr>
        <p:spPr bwMode="auto">
          <a:xfrm>
            <a:off x="2667000" y="3124200"/>
            <a:ext cx="1371600" cy="990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 flipV="1">
            <a:off x="3886200" y="28194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7" name="Line 12"/>
          <p:cNvSpPr>
            <a:spLocks noChangeShapeType="1"/>
          </p:cNvSpPr>
          <p:nvPr/>
        </p:nvSpPr>
        <p:spPr bwMode="auto">
          <a:xfrm>
            <a:off x="4038600" y="35052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3962400" y="3886200"/>
            <a:ext cx="14478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9" name="Line 14"/>
          <p:cNvSpPr>
            <a:spLocks noChangeShapeType="1"/>
          </p:cNvSpPr>
          <p:nvPr/>
        </p:nvSpPr>
        <p:spPr bwMode="auto">
          <a:xfrm>
            <a:off x="4038600" y="3733800"/>
            <a:ext cx="3124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60" name="Oval 15"/>
          <p:cNvSpPr>
            <a:spLocks noChangeArrowheads="1"/>
          </p:cNvSpPr>
          <p:nvPr/>
        </p:nvSpPr>
        <p:spPr bwMode="auto">
          <a:xfrm>
            <a:off x="12954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61" name="Line 16"/>
          <p:cNvSpPr>
            <a:spLocks noChangeShapeType="1"/>
          </p:cNvSpPr>
          <p:nvPr/>
        </p:nvSpPr>
        <p:spPr bwMode="auto">
          <a:xfrm flipH="1">
            <a:off x="2438400" y="4038600"/>
            <a:ext cx="457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62" name="Text Box 17"/>
          <p:cNvSpPr txBox="1">
            <a:spLocks noChangeArrowheads="1"/>
          </p:cNvSpPr>
          <p:nvPr/>
        </p:nvSpPr>
        <p:spPr bwMode="auto">
          <a:xfrm>
            <a:off x="7451725" y="4003675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color</a:t>
            </a:r>
          </a:p>
        </p:txBody>
      </p:sp>
      <p:sp>
        <p:nvSpPr>
          <p:cNvPr id="27663" name="Text Box 18"/>
          <p:cNvSpPr txBox="1">
            <a:spLocks noChangeArrowheads="1"/>
          </p:cNvSpPr>
          <p:nvPr/>
        </p:nvSpPr>
        <p:spPr bwMode="auto">
          <a:xfrm>
            <a:off x="5638800" y="4343400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form</a:t>
            </a:r>
          </a:p>
        </p:txBody>
      </p:sp>
      <p:sp>
        <p:nvSpPr>
          <p:cNvPr id="27664" name="Text Box 19"/>
          <p:cNvSpPr txBox="1">
            <a:spLocks noChangeArrowheads="1"/>
          </p:cNvSpPr>
          <p:nvPr/>
        </p:nvSpPr>
        <p:spPr bwMode="auto">
          <a:xfrm>
            <a:off x="5867400" y="32004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motion</a:t>
            </a:r>
          </a:p>
        </p:txBody>
      </p:sp>
      <p:sp>
        <p:nvSpPr>
          <p:cNvPr id="27665" name="Text Box 20"/>
          <p:cNvSpPr txBox="1">
            <a:spLocks noChangeArrowheads="1"/>
          </p:cNvSpPr>
          <p:nvPr/>
        </p:nvSpPr>
        <p:spPr bwMode="auto">
          <a:xfrm>
            <a:off x="1524000" y="2362200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action</a:t>
            </a:r>
          </a:p>
        </p:txBody>
      </p:sp>
      <p:sp>
        <p:nvSpPr>
          <p:cNvPr id="27666" name="Text Box 21"/>
          <p:cNvSpPr txBox="1">
            <a:spLocks noChangeArrowheads="1"/>
          </p:cNvSpPr>
          <p:nvPr/>
        </p:nvSpPr>
        <p:spPr bwMode="auto">
          <a:xfrm>
            <a:off x="1371600" y="4343400"/>
            <a:ext cx="1112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valance</a:t>
            </a:r>
          </a:p>
        </p:txBody>
      </p:sp>
      <p:sp>
        <p:nvSpPr>
          <p:cNvPr id="27667" name="Text Box 22"/>
          <p:cNvSpPr txBox="1">
            <a:spLocks noChangeArrowheads="1"/>
          </p:cNvSpPr>
          <p:nvPr/>
        </p:nvSpPr>
        <p:spPr bwMode="auto">
          <a:xfrm>
            <a:off x="2819400" y="3276600"/>
            <a:ext cx="1169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</a:rPr>
              <a:t>Temporal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</a:rPr>
              <a:t>    pole</a:t>
            </a:r>
          </a:p>
        </p:txBody>
      </p:sp>
      <p:sp>
        <p:nvSpPr>
          <p:cNvPr id="27668" name="Oval 33"/>
          <p:cNvSpPr>
            <a:spLocks noChangeArrowheads="1"/>
          </p:cNvSpPr>
          <p:nvPr/>
        </p:nvSpPr>
        <p:spPr bwMode="auto">
          <a:xfrm>
            <a:off x="5715000" y="3124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69" name="Text Box 34"/>
          <p:cNvSpPr txBox="1">
            <a:spLocks noChangeArrowheads="1"/>
          </p:cNvSpPr>
          <p:nvPr/>
        </p:nvSpPr>
        <p:spPr bwMode="auto">
          <a:xfrm>
            <a:off x="4556125" y="2327275"/>
            <a:ext cx="84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name</a:t>
            </a:r>
          </a:p>
        </p:txBody>
      </p:sp>
      <p:sp>
        <p:nvSpPr>
          <p:cNvPr id="27670" name="Line 35"/>
          <p:cNvSpPr>
            <a:spLocks noChangeShapeType="1"/>
          </p:cNvSpPr>
          <p:nvPr/>
        </p:nvSpPr>
        <p:spPr bwMode="auto">
          <a:xfrm flipH="1" flipV="1">
            <a:off x="2438400" y="2895600"/>
            <a:ext cx="457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57400" y="2971800"/>
            <a:ext cx="5257800" cy="3276600"/>
            <a:chOff x="1296" y="1872"/>
            <a:chExt cx="3312" cy="2064"/>
          </a:xfrm>
        </p:grpSpPr>
        <p:sp>
          <p:nvSpPr>
            <p:cNvPr id="27672" name="Text Box 23"/>
            <p:cNvSpPr txBox="1">
              <a:spLocks noChangeArrowheads="1"/>
            </p:cNvSpPr>
            <p:nvPr/>
          </p:nvSpPr>
          <p:spPr bwMode="auto">
            <a:xfrm>
              <a:off x="1680" y="3552"/>
              <a:ext cx="18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Medial Temporal Lobe</a:t>
              </a:r>
            </a:p>
          </p:txBody>
        </p:sp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1296" y="1872"/>
              <a:ext cx="3312" cy="2064"/>
              <a:chOff x="1296" y="1872"/>
              <a:chExt cx="3312" cy="2064"/>
            </a:xfrm>
          </p:grpSpPr>
          <p:sp>
            <p:nvSpPr>
              <p:cNvPr id="27674" name="Oval 4"/>
              <p:cNvSpPr>
                <a:spLocks noChangeArrowheads="1"/>
              </p:cNvSpPr>
              <p:nvPr/>
            </p:nvSpPr>
            <p:spPr bwMode="auto">
              <a:xfrm>
                <a:off x="1296" y="3504"/>
                <a:ext cx="2688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75" name="Line 25"/>
              <p:cNvSpPr>
                <a:spLocks noChangeShapeType="1"/>
              </p:cNvSpPr>
              <p:nvPr/>
            </p:nvSpPr>
            <p:spPr bwMode="auto">
              <a:xfrm>
                <a:off x="1392" y="3072"/>
                <a:ext cx="432" cy="48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76" name="Line 26"/>
              <p:cNvSpPr>
                <a:spLocks noChangeShapeType="1"/>
              </p:cNvSpPr>
              <p:nvPr/>
            </p:nvSpPr>
            <p:spPr bwMode="auto">
              <a:xfrm>
                <a:off x="1392" y="1872"/>
                <a:ext cx="672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77" name="Line 27"/>
              <p:cNvSpPr>
                <a:spLocks noChangeShapeType="1"/>
              </p:cNvSpPr>
              <p:nvPr/>
            </p:nvSpPr>
            <p:spPr bwMode="auto">
              <a:xfrm>
                <a:off x="2256" y="2592"/>
                <a:ext cx="144" cy="91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78" name="Line 28"/>
              <p:cNvSpPr>
                <a:spLocks noChangeShapeType="1"/>
              </p:cNvSpPr>
              <p:nvPr/>
            </p:nvSpPr>
            <p:spPr bwMode="auto">
              <a:xfrm flipH="1">
                <a:off x="2544" y="1872"/>
                <a:ext cx="480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79" name="Line 29"/>
              <p:cNvSpPr>
                <a:spLocks noChangeShapeType="1"/>
              </p:cNvSpPr>
              <p:nvPr/>
            </p:nvSpPr>
            <p:spPr bwMode="auto">
              <a:xfrm flipH="1">
                <a:off x="3072" y="3072"/>
                <a:ext cx="480" cy="4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80" name="Line 30"/>
              <p:cNvSpPr>
                <a:spLocks noChangeShapeType="1"/>
              </p:cNvSpPr>
              <p:nvPr/>
            </p:nvSpPr>
            <p:spPr bwMode="auto">
              <a:xfrm flipH="1">
                <a:off x="3552" y="2880"/>
                <a:ext cx="1056" cy="67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681" name="Line 36"/>
              <p:cNvSpPr>
                <a:spLocks noChangeShapeType="1"/>
              </p:cNvSpPr>
              <p:nvPr/>
            </p:nvSpPr>
            <p:spPr bwMode="auto">
              <a:xfrm flipH="1">
                <a:off x="2736" y="2304"/>
                <a:ext cx="912" cy="12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Explorations of a Neural Network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Neurobiological basis</a:t>
            </a:r>
          </a:p>
          <a:p>
            <a:r>
              <a:rPr lang="en-US" dirty="0" smtClean="0"/>
              <a:t>Initial implementation</a:t>
            </a:r>
          </a:p>
          <a:p>
            <a:r>
              <a:rPr lang="en-US" dirty="0" smtClean="0"/>
              <a:t>Emergence of semantic knowledge</a:t>
            </a:r>
          </a:p>
          <a:p>
            <a:r>
              <a:rPr lang="en-US" dirty="0" smtClean="0"/>
              <a:t>Disintegration of semantic knowledge in neurodegenerative </a:t>
            </a:r>
            <a:r>
              <a:rPr lang="en-US" dirty="0" smtClean="0"/>
              <a:t>illness</a:t>
            </a:r>
          </a:p>
          <a:p>
            <a:r>
              <a:rPr lang="en-US" dirty="0" smtClean="0"/>
              <a:t>Characterizing </a:t>
            </a:r>
            <a:r>
              <a:rPr lang="en-US" smtClean="0"/>
              <a:t>the behavior of the model</a:t>
            </a:r>
            <a:endParaRPr lang="en-US" dirty="0" smtClean="0"/>
          </a:p>
          <a:p>
            <a:r>
              <a:rPr lang="en-US" dirty="0" smtClean="0"/>
              <a:t>Further </a:t>
            </a:r>
            <a:r>
              <a:rPr lang="en-US" dirty="0" smtClean="0"/>
              <a:t>explorations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00518"/>
            <a:ext cx="5055079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Neural Networks and Probabilistic Models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140679" cy="4904117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model learns the conditional probability structure of the training data:</a:t>
            </a:r>
          </a:p>
          <a:p>
            <a:pPr lvl="1">
              <a:buNone/>
            </a:pPr>
            <a:r>
              <a:rPr lang="en-US" sz="2400" dirty="0" smtClean="0"/>
              <a:t>P(A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 = 1|I</a:t>
            </a:r>
            <a:r>
              <a:rPr lang="en-US" sz="2400" i="1" baseline="-25000" dirty="0" smtClean="0"/>
              <a:t>j</a:t>
            </a:r>
            <a:r>
              <a:rPr lang="en-US" sz="2400" dirty="0" smtClean="0"/>
              <a:t> &amp; C</a:t>
            </a:r>
            <a:r>
              <a:rPr lang="en-US" sz="2400" i="1" baseline="-25000" dirty="0" smtClean="0"/>
              <a:t>k</a:t>
            </a:r>
            <a:r>
              <a:rPr lang="en-US" sz="2400" dirty="0" smtClean="0"/>
              <a:t>) for all </a:t>
            </a:r>
            <a:r>
              <a:rPr lang="en-US" sz="2400" i="1" dirty="0" err="1" smtClean="0"/>
              <a:t>i,j,k</a:t>
            </a:r>
            <a:endParaRPr lang="en-US" sz="2400" dirty="0" smtClean="0"/>
          </a:p>
          <a:p>
            <a:r>
              <a:rPr lang="en-US" sz="2400" dirty="0" smtClean="0"/>
              <a:t>… subject to constraints imposed by initial weights and architecture.</a:t>
            </a:r>
          </a:p>
          <a:p>
            <a:r>
              <a:rPr lang="en-US" sz="2400" dirty="0" smtClean="0"/>
              <a:t>Input representations are important too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4282440"/>
            <a:ext cx="4038600" cy="2221877"/>
          </a:xfrm>
        </p:spPr>
        <p:txBody>
          <a:bodyPr>
            <a:normAutofit fontScale="62500" lnSpcReduction="20000"/>
          </a:bodyPr>
          <a:lstStyle/>
          <a:p>
            <a:r>
              <a:rPr lang="en-US" sz="3400" dirty="0" smtClean="0"/>
              <a:t>The structure in the training data and lead the network to behave as though it is learning a</a:t>
            </a:r>
          </a:p>
          <a:p>
            <a:pPr lvl="1"/>
            <a:r>
              <a:rPr lang="en-US" sz="3400" dirty="0" smtClean="0"/>
              <a:t>Hierarchy</a:t>
            </a:r>
          </a:p>
          <a:p>
            <a:pPr lvl="1"/>
            <a:r>
              <a:rPr lang="en-US" sz="3400" dirty="0" smtClean="0"/>
              <a:t>Linear Ordering</a:t>
            </a:r>
          </a:p>
          <a:p>
            <a:pPr lvl="1"/>
            <a:r>
              <a:rPr lang="en-US" sz="3400" dirty="0" smtClean="0"/>
              <a:t>Two-dimensional similarity space…</a:t>
            </a:r>
          </a:p>
          <a:p>
            <a:endParaRPr lang="en-US" dirty="0"/>
          </a:p>
        </p:txBody>
      </p:sp>
      <p:pic>
        <p:nvPicPr>
          <p:cNvPr id="4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557725" y="508959"/>
            <a:ext cx="4430999" cy="3501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6240"/>
            <a:ext cx="8221980" cy="1143000"/>
          </a:xfrm>
        </p:spPr>
        <p:txBody>
          <a:bodyPr/>
          <a:lstStyle/>
          <a:p>
            <a:r>
              <a:rPr lang="en-US" sz="2800" dirty="0"/>
              <a:t>The Hierarchical Naïve </a:t>
            </a:r>
            <a:r>
              <a:rPr lang="en-US" sz="2800" dirty="0" err="1"/>
              <a:t>Bayes</a:t>
            </a:r>
            <a:r>
              <a:rPr lang="en-US" sz="2800" dirty="0"/>
              <a:t> Classifier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as a Model of the Rumelhart Network</a:t>
            </a:r>
            <a:endParaRPr lang="en-US" sz="2800" dirty="0"/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80" y="1652102"/>
            <a:ext cx="4018280" cy="497744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1800" dirty="0" smtClean="0"/>
              <a:t>Items are organized into categories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 smtClean="0"/>
              <a:t>Categories </a:t>
            </a:r>
            <a:r>
              <a:rPr lang="en-US" sz="1800" dirty="0"/>
              <a:t>may </a:t>
            </a:r>
            <a:r>
              <a:rPr lang="en-US" sz="1800" dirty="0" smtClean="0"/>
              <a:t>contain sub-categories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 smtClean="0"/>
              <a:t>Features are probabilistic and depend on the category</a:t>
            </a:r>
          </a:p>
          <a:p>
            <a:pPr>
              <a:lnSpc>
                <a:spcPct val="80000"/>
              </a:lnSpc>
              <a:buNone/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We start with a one-category model, and learn p(F|C) for each feature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We differentiate as evidence accumulates supporting a further differentiation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Brain damage erases the finer sub-branches, causing ‘reversion’ to the feature probabilities of the parent</a:t>
            </a:r>
            <a:endParaRPr lang="en-US" sz="1800" dirty="0"/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5889625" y="198437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Living Things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284788" y="41989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27650" y="2324100"/>
            <a:ext cx="3027363" cy="855663"/>
            <a:chOff x="3356" y="1464"/>
            <a:chExt cx="1907" cy="539"/>
          </a:xfrm>
        </p:grpSpPr>
        <p:sp>
          <p:nvSpPr>
            <p:cNvPr id="320517" name="Text Box 5"/>
            <p:cNvSpPr txBox="1">
              <a:spLocks noChangeArrowheads="1"/>
            </p:cNvSpPr>
            <p:nvPr/>
          </p:nvSpPr>
          <p:spPr bwMode="auto">
            <a:xfrm>
              <a:off x="3356" y="1715"/>
              <a:ext cx="1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</a:rPr>
                <a:t>Animals              Plants</a:t>
              </a:r>
            </a:p>
          </p:txBody>
        </p:sp>
        <p:sp>
          <p:nvSpPr>
            <p:cNvPr id="320521" name="Line 9"/>
            <p:cNvSpPr>
              <a:spLocks noChangeShapeType="1"/>
            </p:cNvSpPr>
            <p:nvPr/>
          </p:nvSpPr>
          <p:spPr bwMode="auto">
            <a:xfrm flipH="1">
              <a:off x="3754" y="1464"/>
              <a:ext cx="195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2" name="Line 10"/>
            <p:cNvSpPr>
              <a:spLocks noChangeShapeType="1"/>
            </p:cNvSpPr>
            <p:nvPr/>
          </p:nvSpPr>
          <p:spPr bwMode="auto">
            <a:xfrm>
              <a:off x="4649" y="1490"/>
              <a:ext cx="230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75238" y="3140075"/>
            <a:ext cx="1598612" cy="833438"/>
            <a:chOff x="3197" y="1978"/>
            <a:chExt cx="1007" cy="525"/>
          </a:xfrm>
        </p:grpSpPr>
        <p:sp>
          <p:nvSpPr>
            <p:cNvPr id="320518" name="Text Box 6"/>
            <p:cNvSpPr txBox="1">
              <a:spLocks noChangeArrowheads="1"/>
            </p:cNvSpPr>
            <p:nvPr/>
          </p:nvSpPr>
          <p:spPr bwMode="auto">
            <a:xfrm>
              <a:off x="3197" y="2215"/>
              <a:ext cx="10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</a:rPr>
                <a:t>Birds   Fish</a:t>
              </a:r>
            </a:p>
          </p:txBody>
        </p:sp>
        <p:sp>
          <p:nvSpPr>
            <p:cNvPr id="320524" name="Line 12"/>
            <p:cNvSpPr>
              <a:spLocks noChangeShapeType="1"/>
            </p:cNvSpPr>
            <p:nvPr/>
          </p:nvSpPr>
          <p:spPr bwMode="auto">
            <a:xfrm flipV="1">
              <a:off x="3505" y="1985"/>
              <a:ext cx="145" cy="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5" name="Line 13"/>
            <p:cNvSpPr>
              <a:spLocks noChangeShapeType="1"/>
            </p:cNvSpPr>
            <p:nvPr/>
          </p:nvSpPr>
          <p:spPr bwMode="auto">
            <a:xfrm>
              <a:off x="3817" y="1978"/>
              <a:ext cx="153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035800" y="3128963"/>
            <a:ext cx="1919288" cy="844550"/>
            <a:chOff x="4432" y="1971"/>
            <a:chExt cx="1209" cy="532"/>
          </a:xfrm>
        </p:grpSpPr>
        <p:sp>
          <p:nvSpPr>
            <p:cNvPr id="320519" name="Text Box 7"/>
            <p:cNvSpPr txBox="1">
              <a:spLocks noChangeArrowheads="1"/>
            </p:cNvSpPr>
            <p:nvPr/>
          </p:nvSpPr>
          <p:spPr bwMode="auto">
            <a:xfrm>
              <a:off x="4432" y="2215"/>
              <a:ext cx="12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Flowers Trees</a:t>
              </a:r>
            </a:p>
          </p:txBody>
        </p:sp>
        <p:sp>
          <p:nvSpPr>
            <p:cNvPr id="320527" name="Line 15"/>
            <p:cNvSpPr>
              <a:spLocks noChangeShapeType="1"/>
            </p:cNvSpPr>
            <p:nvPr/>
          </p:nvSpPr>
          <p:spPr bwMode="auto">
            <a:xfrm flipV="1">
              <a:off x="4747" y="1971"/>
              <a:ext cx="194" cy="2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8" name="Line 16"/>
            <p:cNvSpPr>
              <a:spLocks noChangeShapeType="1"/>
            </p:cNvSpPr>
            <p:nvPr/>
          </p:nvSpPr>
          <p:spPr bwMode="auto">
            <a:xfrm flipH="1" flipV="1">
              <a:off x="5122" y="1971"/>
              <a:ext cx="201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8023" y="274638"/>
            <a:ext cx="8798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Overgeneralization of Typical Properties</a:t>
            </a:r>
            <a:endParaRPr lang="en-US" sz="3600" dirty="0"/>
          </a:p>
        </p:txBody>
      </p:sp>
      <p:grpSp>
        <p:nvGrpSpPr>
          <p:cNvPr id="7" name="Group 6"/>
          <p:cNvGrpSpPr/>
          <p:nvPr/>
        </p:nvGrpSpPr>
        <p:grpSpPr>
          <a:xfrm>
            <a:off x="1556874" y="1131641"/>
            <a:ext cx="6516374" cy="5393962"/>
            <a:chOff x="6424123" y="1816203"/>
            <a:chExt cx="2278899" cy="174814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lum bright="-17000" contrast="26000"/>
            </a:blip>
            <a:srcRect l="3058" b="3950"/>
            <a:stretch>
              <a:fillRect/>
            </a:stretch>
          </p:blipFill>
          <p:spPr bwMode="auto">
            <a:xfrm>
              <a:off x="6424123" y="1816203"/>
              <a:ext cx="2278899" cy="1748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7141934" y="2361341"/>
              <a:ext cx="207041" cy="2145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 rot="16200000">
            <a:off x="131385" y="3161691"/>
            <a:ext cx="1866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Activation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4934" y="6273225"/>
            <a:ext cx="583145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              Epochs of Training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14060" y="2148840"/>
            <a:ext cx="1862724" cy="400110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Pine has leaves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196840" y="2331720"/>
            <a:ext cx="4724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49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Accounting for the network’s feature attributions with mixtures of classes at different levels of granularity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 rot="16200000">
            <a:off x="-787400" y="31781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Regression Beta Weight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3500438" y="4962525"/>
            <a:ext cx="2535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Epochs of Training</a:t>
            </a:r>
          </a:p>
        </p:txBody>
      </p:sp>
      <p:pic>
        <p:nvPicPr>
          <p:cNvPr id="3154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1693863"/>
            <a:ext cx="759618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1238250" y="5686425"/>
            <a:ext cx="67643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Property attribution model: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P(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|item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)[(</a:t>
            </a:r>
            <a:r>
              <a:rPr lang="en-US" sz="2400" dirty="0" err="1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)[…]) </a:t>
            </a:r>
          </a:p>
        </p:txBody>
      </p:sp>
      <p:sp>
        <p:nvSpPr>
          <p:cNvPr id="315404" name="Rectangle 12"/>
          <p:cNvSpPr>
            <a:spLocks noChangeArrowheads="1"/>
          </p:cNvSpPr>
          <p:nvPr/>
        </p:nvSpPr>
        <p:spPr bwMode="auto">
          <a:xfrm>
            <a:off x="473075" y="1773238"/>
            <a:ext cx="7977188" cy="369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replace the PDP model with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explains a lot of the data, and offers a succinct abstract characterization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It only characterizes what’s learned when the data actually has hierarchical </a:t>
            </a:r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In natural data, all items don’t neatly fit in just one place, and some important dimensions of similarity cut across the tree.</a:t>
            </a:r>
            <a:endParaRPr lang="en-US" dirty="0" smtClean="0"/>
          </a:p>
          <a:p>
            <a:r>
              <a:rPr lang="en-US" dirty="0" smtClean="0"/>
              <a:t>So </a:t>
            </a:r>
            <a:r>
              <a:rPr lang="en-US" dirty="0" smtClean="0"/>
              <a:t>it may be a useful approximate characterization in some cases, but can’t really replace the real thing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Explorations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92580"/>
            <a:ext cx="7772400" cy="4808220"/>
          </a:xfrm>
        </p:spPr>
        <p:txBody>
          <a:bodyPr/>
          <a:lstStyle/>
          <a:p>
            <a:r>
              <a:rPr lang="en-US" dirty="0" smtClean="0"/>
              <a:t>Modeling cross-domain knowledge transfer </a:t>
            </a:r>
            <a:r>
              <a:rPr lang="en-US" dirty="0" smtClean="0"/>
              <a:t>and ‘grounding’ of one kind of knowledge in </a:t>
            </a:r>
            <a:r>
              <a:rPr lang="en-US" dirty="0" smtClean="0"/>
              <a:t>another</a:t>
            </a:r>
          </a:p>
          <a:p>
            <a:endParaRPr lang="en-US" dirty="0" smtClean="0"/>
          </a:p>
          <a:p>
            <a:r>
              <a:rPr lang="en-US" dirty="0" smtClean="0"/>
              <a:t>Mathematical characterization of natural structure, encompassing hierarchical organization as well as other structural forms</a:t>
            </a:r>
          </a:p>
          <a:p>
            <a:endParaRPr lang="en-US" dirty="0" smtClean="0"/>
          </a:p>
          <a:p>
            <a:r>
              <a:rPr lang="en-US" dirty="0" smtClean="0"/>
              <a:t>Exploration of the protective effects of ongoing experience on preservation of knowledge during early phases of semantic dementia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nrnSDdata"/>
          <p:cNvPicPr>
            <a:picLocks noChangeAspect="1" noChangeArrowheads="1"/>
          </p:cNvPicPr>
          <p:nvPr/>
        </p:nvPicPr>
        <p:blipFill>
          <a:blip r:embed="rId2" cstate="print"/>
          <a:srcRect l="48000" t="44652" r="8000"/>
          <a:stretch>
            <a:fillRect/>
          </a:stretch>
        </p:blipFill>
        <p:spPr bwMode="auto">
          <a:xfrm>
            <a:off x="465138" y="3551238"/>
            <a:ext cx="331787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8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357188" y="157163"/>
            <a:ext cx="410051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0" descr="nrn1076-i2"/>
          <p:cNvPicPr>
            <a:picLocks noChangeAspect="1" noChangeArrowheads="1"/>
          </p:cNvPicPr>
          <p:nvPr/>
        </p:nvPicPr>
        <p:blipFill>
          <a:blip r:embed="rId4" cstate="print"/>
          <a:srcRect l="14400" r="14400" b="44479"/>
          <a:stretch>
            <a:fillRect/>
          </a:stretch>
        </p:blipFill>
        <p:spPr bwMode="auto">
          <a:xfrm>
            <a:off x="4572000" y="3617913"/>
            <a:ext cx="4092575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03425" y="3046413"/>
            <a:ext cx="5173663" cy="1119187"/>
          </a:xfrm>
        </p:spPr>
        <p:txBody>
          <a:bodyPr/>
          <a:lstStyle/>
          <a:p>
            <a:pPr eaLnBrk="1" hangingPunct="1"/>
            <a:r>
              <a:rPr lang="en-US" smtClean="0"/>
              <a:t>Thanks!</a:t>
            </a:r>
          </a:p>
        </p:txBody>
      </p:sp>
      <p:sp>
        <p:nvSpPr>
          <p:cNvPr id="25606" name="Rectangle 31"/>
          <p:cNvSpPr>
            <a:spLocks noChangeArrowheads="1"/>
          </p:cNvSpPr>
          <p:nvPr/>
        </p:nvSpPr>
        <p:spPr bwMode="auto">
          <a:xfrm>
            <a:off x="6942138" y="6164263"/>
            <a:ext cx="5715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8038" y="234950"/>
            <a:ext cx="3709987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3298</TotalTime>
  <Words>793</Words>
  <Application>Microsoft Office PowerPoint</Application>
  <PresentationFormat>On-screen Show (4:3)</PresentationFormat>
  <Paragraphs>181</Paragraphs>
  <Slides>41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Office Theme</vt:lpstr>
      <vt:lpstr>Blank Presentation</vt:lpstr>
      <vt:lpstr>1_Blank Presentation</vt:lpstr>
      <vt:lpstr>1_Office Theme</vt:lpstr>
      <vt:lpstr>Emergence of Semantic Knowledge from Experience </vt:lpstr>
      <vt:lpstr>Approaches to Understanding Intelligence</vt:lpstr>
      <vt:lpstr>Emergent vs. Stipulated Structure</vt:lpstr>
      <vt:lpstr>Explorations of a Neural Network Model</vt:lpstr>
      <vt:lpstr>PowerPoint Presentation</vt:lpstr>
      <vt:lpstr>PowerPoint Presentation</vt:lpstr>
      <vt:lpstr>Kiani et al (2007) Pattern Similarity From Monkey Neurons</vt:lpstr>
      <vt:lpstr>Rumelhart’s Distributed Representation Model</vt:lpstr>
      <vt:lpstr>PowerPoint Presentation</vt:lpstr>
      <vt:lpstr>The Rumelhart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Phenomena in Development (Rogers &amp; McClelland, 2004)</vt:lpstr>
      <vt:lpstr>Phenomena in Development (Rogers &amp; McClelland, 2004)</vt:lpstr>
      <vt:lpstr>PowerPoint Presentation</vt:lpstr>
      <vt:lpstr>Differentiation over time</vt:lpstr>
      <vt:lpstr>PowerPoint Presentation</vt:lpstr>
      <vt:lpstr>PowerPoint Presentation</vt:lpstr>
      <vt:lpstr>Overgeneralization of Typical Properties</vt:lpstr>
      <vt:lpstr>Overgeneralization of Frequent Names</vt:lpstr>
      <vt:lpstr>PowerPoint Presentation</vt:lpstr>
      <vt:lpstr>Overgeneralization  of Frequent Names</vt:lpstr>
      <vt:lpstr>Reorganization of Conceptual Knowledge (Carey, 1985)</vt:lpstr>
      <vt:lpstr>The Rumelhart Model</vt:lpstr>
      <vt:lpstr>The Rumelhart Model</vt:lpstr>
      <vt:lpstr>The Rumelhart Model</vt:lpstr>
      <vt:lpstr>Reorganization Simulation Results</vt:lpstr>
      <vt:lpstr>Disintegration in Semantic Dementia</vt:lpstr>
      <vt:lpstr>Grounding the Model in The Brain</vt:lpstr>
      <vt:lpstr>Architecture for the Organization of Semantic Memory</vt:lpstr>
      <vt:lpstr>Explorations of a Neural Network Model</vt:lpstr>
      <vt:lpstr>Neural Networks and Probabilistic Models</vt:lpstr>
      <vt:lpstr>The Hierarchical Naïve Bayes Classifier  as a Model of the Rumelhart Network</vt:lpstr>
      <vt:lpstr>Overgeneralization of Typical Properties</vt:lpstr>
      <vt:lpstr>Accounting for the network’s feature attributions with mixtures of classes at different levels of granularity </vt:lpstr>
      <vt:lpstr>Should we replace the PDP model with the Naïve Bayes Classifier?</vt:lpstr>
      <vt:lpstr>Further Explorations</vt:lpstr>
      <vt:lpstr>Thanks!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jlmcc</cp:lastModifiedBy>
  <cp:revision>168</cp:revision>
  <dcterms:created xsi:type="dcterms:W3CDTF">2010-08-08T20:02:22Z</dcterms:created>
  <dcterms:modified xsi:type="dcterms:W3CDTF">2012-10-10T03:00:05Z</dcterms:modified>
</cp:coreProperties>
</file>