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60" r:id="rId3"/>
    <p:sldId id="331" r:id="rId4"/>
    <p:sldId id="284" r:id="rId5"/>
    <p:sldId id="332" r:id="rId6"/>
    <p:sldId id="333" r:id="rId7"/>
    <p:sldId id="330" r:id="rId8"/>
    <p:sldId id="319" r:id="rId9"/>
    <p:sldId id="268" r:id="rId10"/>
    <p:sldId id="271" r:id="rId11"/>
    <p:sldId id="272" r:id="rId12"/>
    <p:sldId id="274" r:id="rId13"/>
    <p:sldId id="275" r:id="rId14"/>
    <p:sldId id="276" r:id="rId15"/>
    <p:sldId id="277" r:id="rId16"/>
    <p:sldId id="334" r:id="rId17"/>
    <p:sldId id="279" r:id="rId18"/>
    <p:sldId id="324" r:id="rId19"/>
    <p:sldId id="328" r:id="rId20"/>
    <p:sldId id="320" r:id="rId21"/>
    <p:sldId id="280" r:id="rId22"/>
    <p:sldId id="281" r:id="rId23"/>
    <p:sldId id="282" r:id="rId24"/>
    <p:sldId id="301" r:id="rId25"/>
    <p:sldId id="289" r:id="rId26"/>
    <p:sldId id="290" r:id="rId27"/>
    <p:sldId id="291" r:id="rId28"/>
    <p:sldId id="307" r:id="rId29"/>
    <p:sldId id="296" r:id="rId30"/>
    <p:sldId id="321" r:id="rId31"/>
    <p:sldId id="322" r:id="rId32"/>
    <p:sldId id="293" r:id="rId33"/>
    <p:sldId id="313" r:id="rId34"/>
    <p:sldId id="304" r:id="rId35"/>
    <p:sldId id="336" r:id="rId36"/>
    <p:sldId id="306" r:id="rId37"/>
    <p:sldId id="305" r:id="rId38"/>
    <p:sldId id="335" r:id="rId39"/>
    <p:sldId id="297" r:id="rId40"/>
    <p:sldId id="314" r:id="rId41"/>
    <p:sldId id="315" r:id="rId42"/>
    <p:sldId id="316" r:id="rId43"/>
    <p:sldId id="299" r:id="rId44"/>
    <p:sldId id="329" r:id="rId45"/>
    <p:sldId id="27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B0"/>
    <a:srgbClr val="B8B79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69" autoAdjust="0"/>
  </p:normalViewPr>
  <p:slideViewPr>
    <p:cSldViewPr snapToGrid="0">
      <p:cViewPr varScale="1">
        <p:scale>
          <a:sx n="70" d="100"/>
          <a:sy n="70" d="100"/>
        </p:scale>
        <p:origin x="-77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5E14B-FEA0-4B1A-988D-6A85B040426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02EF0-E22B-4C17-8AE9-25E7614FB2B9}" type="slidenum">
              <a:rPr lang="en-US"/>
              <a:pPr/>
              <a:t>11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F2A7-E095-453A-B019-62307FD4F329}" type="slidenum">
              <a:rPr lang="en-US"/>
              <a:pPr/>
              <a:t>12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FB27B-4543-40DE-AD0A-63FB717B9417}" type="slidenum">
              <a:rPr lang="en-US"/>
              <a:pPr/>
              <a:t>13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6/30/2011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../singapore-educational-consultants-procrustes071.gif" TargetMode="Externa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wmf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jlmcc.WIN\Desktop\Ppt\rt_learn_demo.m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w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in Cognitive Science:</a:t>
            </a:r>
            <a:br>
              <a:rPr lang="en-US" dirty="0" smtClean="0"/>
            </a:br>
            <a:r>
              <a:rPr lang="en-US" dirty="0" smtClean="0"/>
              <a:t>Semantic Cognition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to Understanding Intelligence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Symbolic approaches</a:t>
            </a:r>
          </a:p>
          <a:p>
            <a:pPr lvl="1"/>
            <a:r>
              <a:rPr lang="en-US" dirty="0" smtClean="0"/>
              <a:t>explicit </a:t>
            </a:r>
            <a:r>
              <a:rPr lang="en-US" dirty="0" smtClean="0"/>
              <a:t>symbolic structures</a:t>
            </a:r>
          </a:p>
          <a:p>
            <a:pPr lvl="1"/>
            <a:r>
              <a:rPr lang="en-US" dirty="0" smtClean="0"/>
              <a:t>structure-sensitive rules</a:t>
            </a:r>
          </a:p>
          <a:p>
            <a:pPr lvl="1"/>
            <a:r>
              <a:rPr lang="en-US" dirty="0" smtClean="0"/>
              <a:t>discrete computations</a:t>
            </a:r>
            <a:endParaRPr lang="en-US" dirty="0" smtClean="0"/>
          </a:p>
          <a:p>
            <a:r>
              <a:rPr lang="en-US" dirty="0" smtClean="0"/>
              <a:t>Emergence-based approaches</a:t>
            </a:r>
          </a:p>
          <a:p>
            <a:pPr lvl="1"/>
            <a:r>
              <a:rPr lang="en-US" dirty="0" smtClean="0"/>
              <a:t>S</a:t>
            </a:r>
            <a:r>
              <a:rPr lang="en-US" dirty="0" smtClean="0"/>
              <a:t>ymbolic structures and processes are seen as </a:t>
            </a:r>
            <a:r>
              <a:rPr lang="en-US" i="1" dirty="0" smtClean="0">
                <a:solidFill>
                  <a:srgbClr val="0070C0"/>
                </a:solidFill>
              </a:rPr>
              <a:t>approximate characterizations </a:t>
            </a:r>
            <a:r>
              <a:rPr lang="en-US" dirty="0" smtClean="0"/>
              <a:t>of the emergent consequences </a:t>
            </a:r>
            <a:r>
              <a:rPr lang="en-US" i="1" dirty="0" smtClean="0">
                <a:solidFill>
                  <a:srgbClr val="0070C0"/>
                </a:solidFill>
              </a:rPr>
              <a:t>of </a:t>
            </a:r>
            <a:r>
              <a:rPr lang="en-US" i="1" dirty="0" smtClean="0">
                <a:solidFill>
                  <a:srgbClr val="0070C0"/>
                </a:solidFill>
              </a:rPr>
              <a:t>continuous and distributed processing and representation</a:t>
            </a:r>
            <a:endParaRPr lang="en-US" i="1" dirty="0" smtClean="0">
              <a:solidFill>
                <a:srgbClr val="0070C0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Some Constructs in Cognitive Science:</a:t>
            </a:r>
            <a:br>
              <a:rPr lang="en-US" sz="2800" dirty="0" smtClean="0"/>
            </a:br>
            <a:r>
              <a:rPr lang="en-US" sz="2800" dirty="0" smtClean="0"/>
              <a:t>Can They All Be Viewed as </a:t>
            </a:r>
            <a:r>
              <a:rPr lang="en-US" sz="2800" dirty="0" err="1" smtClean="0"/>
              <a:t>Emergents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66852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Putative Represented Entities</a:t>
            </a:r>
          </a:p>
          <a:p>
            <a:pPr lvl="1"/>
            <a:r>
              <a:rPr lang="en-US" dirty="0" smtClean="0"/>
              <a:t>Concepts</a:t>
            </a:r>
            <a:r>
              <a:rPr lang="en-US" dirty="0" smtClean="0"/>
              <a:t>, categories</a:t>
            </a:r>
            <a:endParaRPr lang="en-US" dirty="0" smtClean="0"/>
          </a:p>
          <a:p>
            <a:pPr lvl="1"/>
            <a:r>
              <a:rPr lang="en-US" dirty="0" smtClean="0"/>
              <a:t>Rules of language and inference</a:t>
            </a:r>
          </a:p>
          <a:p>
            <a:pPr lvl="1"/>
            <a:r>
              <a:rPr lang="en-US" dirty="0" smtClean="0"/>
              <a:t>Entries in the mental lexicon</a:t>
            </a:r>
          </a:p>
          <a:p>
            <a:pPr lvl="1"/>
            <a:r>
              <a:rPr lang="en-US" dirty="0" smtClean="0"/>
              <a:t>Syntactic and semantic representations of linguistic inputs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Architectural Constructs</a:t>
            </a:r>
          </a:p>
          <a:p>
            <a:pPr lvl="1"/>
            <a:r>
              <a:rPr lang="en-US" dirty="0" smtClean="0"/>
              <a:t>Working memory</a:t>
            </a:r>
          </a:p>
          <a:p>
            <a:pPr lvl="1"/>
            <a:r>
              <a:rPr lang="en-US" dirty="0" smtClean="0"/>
              <a:t>Attention</a:t>
            </a:r>
          </a:p>
          <a:p>
            <a:pPr lvl="1"/>
            <a:r>
              <a:rPr lang="en-US" dirty="0" smtClean="0"/>
              <a:t>The central executive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66852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Cognitive Processes and Their Outcomes</a:t>
            </a:r>
          </a:p>
          <a:p>
            <a:pPr lvl="1"/>
            <a:r>
              <a:rPr lang="en-US" dirty="0" smtClean="0"/>
              <a:t>Choices</a:t>
            </a:r>
          </a:p>
          <a:p>
            <a:pPr lvl="1"/>
            <a:r>
              <a:rPr lang="en-US" dirty="0" smtClean="0"/>
              <a:t>Decisions</a:t>
            </a:r>
          </a:p>
          <a:p>
            <a:pPr lvl="1"/>
            <a:r>
              <a:rPr lang="en-US" dirty="0" smtClean="0"/>
              <a:t>Inferences</a:t>
            </a:r>
          </a:p>
          <a:p>
            <a:pPr lvl="1"/>
            <a:r>
              <a:rPr lang="en-US" dirty="0" smtClean="0"/>
              <a:t>Beliefs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Developmental Constructs</a:t>
            </a:r>
          </a:p>
          <a:p>
            <a:pPr lvl="1"/>
            <a:r>
              <a:rPr lang="en-US" dirty="0" smtClean="0"/>
              <a:t>Stages</a:t>
            </a:r>
          </a:p>
          <a:p>
            <a:pPr lvl="1"/>
            <a:r>
              <a:rPr lang="en-US" dirty="0" smtClean="0"/>
              <a:t>Sensitive periods</a:t>
            </a:r>
          </a:p>
          <a:p>
            <a:pPr lvl="1"/>
            <a:r>
              <a:rPr lang="en-US" dirty="0" smtClean="0"/>
              <a:t>Developmental anomalies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Cognitive Neuroscience</a:t>
            </a:r>
          </a:p>
          <a:p>
            <a:pPr lvl="1"/>
            <a:r>
              <a:rPr lang="en-US" dirty="0" smtClean="0"/>
              <a:t>Modules for</a:t>
            </a:r>
          </a:p>
          <a:p>
            <a:pPr lvl="2"/>
            <a:r>
              <a:rPr lang="en-US" dirty="0" smtClean="0"/>
              <a:t>Face recognition</a:t>
            </a:r>
          </a:p>
          <a:p>
            <a:pPr lvl="2"/>
            <a:r>
              <a:rPr lang="en-US" dirty="0" smtClean="0"/>
              <a:t>Episodic </a:t>
            </a:r>
            <a:r>
              <a:rPr lang="en-US" dirty="0" smtClean="0"/>
              <a:t>memory</a:t>
            </a:r>
            <a:endParaRPr lang="en-US" dirty="0" smtClean="0"/>
          </a:p>
          <a:p>
            <a:pPr lvl="2"/>
            <a:r>
              <a:rPr lang="en-US" dirty="0" smtClean="0"/>
              <a:t>…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Views of Semantic Knowledge Structure and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711960"/>
            <a:ext cx="7772400" cy="449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Structured Probabilistic Models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Knowledge is assigned to a mental structure of one or another specific type.</a:t>
            </a:r>
          </a:p>
          <a:p>
            <a:pPr lvl="1"/>
            <a:r>
              <a:rPr lang="en-US" dirty="0" smtClean="0"/>
              <a:t>Learning is the process of selecting the best structure type, then selecting a specific instance of the type.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Learning-Based </a:t>
            </a:r>
            <a:r>
              <a:rPr lang="en-US" dirty="0" smtClean="0"/>
              <a:t>PDP</a:t>
            </a:r>
            <a:r>
              <a:rPr lang="en-US" dirty="0" smtClean="0"/>
              <a:t> </a:t>
            </a:r>
            <a:r>
              <a:rPr lang="en-US" dirty="0" smtClean="0"/>
              <a:t>Models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Semantic knowledge arises as a consequence of a gradual learning process.</a:t>
            </a:r>
          </a:p>
          <a:p>
            <a:pPr lvl="1"/>
            <a:r>
              <a:rPr lang="en-US" dirty="0" smtClean="0"/>
              <a:t>The structure that emerges is naturally shaped by the structure present in experience.</a:t>
            </a:r>
          </a:p>
          <a:p>
            <a:pPr lvl="1"/>
            <a:r>
              <a:rPr lang="en-US" dirty="0" smtClean="0"/>
              <a:t>It may correspond (approximately) to a specific structure type, but it need 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935" t="23025" r="1247" b="16253"/>
          <a:stretch>
            <a:fillRect/>
          </a:stretch>
        </p:blipFill>
        <p:spPr bwMode="auto">
          <a:xfrm>
            <a:off x="246622" y="1888324"/>
            <a:ext cx="4547855" cy="28696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</a:t>
            </a:r>
            <a:r>
              <a:rPr lang="en-US" dirty="0" smtClean="0"/>
              <a:t>Boston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What Happens to Natural </a:t>
            </a:r>
            <a:r>
              <a:rPr lang="en-US" dirty="0" smtClean="0"/>
              <a:t>Structure in </a:t>
            </a:r>
            <a:r>
              <a:rPr lang="en-US" dirty="0" smtClean="0"/>
              <a:t>a Structured </a:t>
            </a:r>
            <a:r>
              <a:rPr lang="en-US" dirty="0" smtClean="0"/>
              <a:t>Statistical </a:t>
            </a:r>
            <a:r>
              <a:rPr lang="en-US" dirty="0" smtClean="0"/>
              <a:t>Model?</a:t>
            </a:r>
            <a:endParaRPr lang="en-US" dirty="0"/>
          </a:p>
        </p:txBody>
      </p:sp>
      <p:pic>
        <p:nvPicPr>
          <p:cNvPr id="2051" name="Picture 3" descr="C:\Users\jlmcc.WIN\Desktop\singapore-educational-consultants-procrustes071.gif">
            <a:hlinkClick r:id="rId2" action="ppaction://hlinkfile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3802" y="1891618"/>
            <a:ext cx="3812079" cy="45744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the Rest of the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PDP model </a:t>
            </a:r>
            <a:r>
              <a:rPr lang="en-US" dirty="0" smtClean="0"/>
              <a:t>of semantic cognition capturing</a:t>
            </a:r>
          </a:p>
          <a:p>
            <a:pPr lvl="1"/>
            <a:r>
              <a:rPr lang="en-US" dirty="0" smtClean="0"/>
              <a:t>Emergence of semantic knowledge from experience</a:t>
            </a:r>
          </a:p>
          <a:p>
            <a:pPr lvl="1"/>
            <a:r>
              <a:rPr lang="en-US" dirty="0" smtClean="0"/>
              <a:t>Disintegration of semantic knowledge in neurodegenerative </a:t>
            </a:r>
            <a:r>
              <a:rPr lang="en-US" dirty="0" smtClean="0"/>
              <a:t>illness</a:t>
            </a:r>
          </a:p>
          <a:p>
            <a:pPr lvl="1"/>
            <a:r>
              <a:rPr lang="en-US" dirty="0" smtClean="0"/>
              <a:t>Comparison to a structured statistical model</a:t>
            </a:r>
            <a:endParaRPr lang="en-US" dirty="0" smtClean="0"/>
          </a:p>
          <a:p>
            <a:r>
              <a:rPr lang="en-US" dirty="0" smtClean="0"/>
              <a:t>The theory of the model</a:t>
            </a:r>
          </a:p>
          <a:p>
            <a:pPr lvl="1"/>
            <a:r>
              <a:rPr lang="en-US" dirty="0" smtClean="0"/>
              <a:t>What is it learning, and why?</a:t>
            </a:r>
          </a:p>
          <a:p>
            <a:r>
              <a:rPr lang="en-US" dirty="0" smtClean="0"/>
              <a:t>Initial steps in a new direction</a:t>
            </a:r>
          </a:p>
          <a:p>
            <a:pPr lvl="1"/>
            <a:r>
              <a:rPr lang="en-US" dirty="0" smtClean="0"/>
              <a:t>Capturing shared structure across domains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954" y="905607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495801" y="2362200"/>
            <a:ext cx="4648199" cy="3673309"/>
          </a:xfrm>
          <a:prstGeom prst="rect">
            <a:avLst/>
          </a:prstGeom>
          <a:noFill/>
        </p:spPr>
      </p:pic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228600" y="2133600"/>
            <a:ext cx="4226096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914400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854" y="679939"/>
            <a:ext cx="932688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3676" y="2107223"/>
            <a:ext cx="66645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Show how learning could capture the emergence of hierarchical structure 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the model could make inferences as in a symbolic model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dirty="0" err="1" smtClean="0"/>
              <a:t>Rumelhart’s</a:t>
            </a:r>
            <a:r>
              <a:rPr lang="en-US" dirty="0" smtClean="0"/>
              <a:t> Goals for the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1873"/>
          <a:stretch>
            <a:fillRect/>
          </a:stretch>
        </p:blipFill>
        <p:spPr bwMode="auto">
          <a:xfrm>
            <a:off x="386499" y="766269"/>
            <a:ext cx="4165910" cy="3329784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4953000" y="3265602"/>
            <a:ext cx="3636565" cy="3211513"/>
            <a:chOff x="627063" y="177800"/>
            <a:chExt cx="6909146" cy="6081713"/>
          </a:xfrm>
        </p:grpSpPr>
        <p:pic>
          <p:nvPicPr>
            <p:cNvPr id="7" name="Picture 2" descr="rt_hclust_lrn"/>
            <p:cNvPicPr>
              <a:picLocks noChangeAspect="1" noChangeArrowheads="1"/>
            </p:cNvPicPr>
            <p:nvPr/>
          </p:nvPicPr>
          <p:blipFill>
            <a:blip r:embed="rId3" cstate="print"/>
            <a:srcRect l="11478" t="9132" r="11478" b="9132"/>
            <a:stretch>
              <a:fillRect/>
            </a:stretch>
          </p:blipFill>
          <p:spPr bwMode="auto">
            <a:xfrm>
              <a:off x="1728788" y="244475"/>
              <a:ext cx="5076825" cy="601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189663" y="177800"/>
              <a:ext cx="625475" cy="5605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6773863" y="431800"/>
              <a:ext cx="25400" cy="4970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969124" y="1014412"/>
              <a:ext cx="567085" cy="425475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x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p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r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 err="1">
                  <a:latin typeface="Verdana" pitchFamily="34" charset="0"/>
                </a:rPr>
                <a:t>i</a:t>
              </a:r>
              <a:r>
                <a:rPr lang="en-US" sz="1400" dirty="0">
                  <a:latin typeface="Verdana" pitchFamily="34" charset="0"/>
                </a:rPr>
                <a:t/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  <a:p>
              <a:r>
                <a:rPr lang="en-US" sz="1400" dirty="0">
                  <a:latin typeface="Verdana" pitchFamily="34" charset="0"/>
                </a:rPr>
                <a:t>n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c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27063" y="827087"/>
              <a:ext cx="1477706" cy="48958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Verdana" pitchFamily="34" charset="0"/>
                </a:rPr>
                <a:t>Early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 smtClean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  <a:br>
                <a:rPr lang="en-US" dirty="0">
                  <a:latin typeface="Verdana" pitchFamily="34" charset="0"/>
                </a:rPr>
              </a:br>
              <a:r>
                <a:rPr lang="en-US" dirty="0">
                  <a:latin typeface="Verdana" pitchFamily="34" charset="0"/>
                </a:rPr>
                <a:t>Still</a:t>
              </a:r>
            </a:p>
          </p:txBody>
        </p:sp>
      </p:grpSp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4" cstate="print"/>
          <a:srcRect t="6279" r="5345"/>
          <a:stretch>
            <a:fillRect/>
          </a:stretch>
        </p:blipFill>
        <p:spPr bwMode="auto">
          <a:xfrm>
            <a:off x="4741683" y="202646"/>
            <a:ext cx="3667106" cy="2897986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5891752" y="269449"/>
            <a:ext cx="622169" cy="1201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562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Start with a neutral representation on the representation units. Use backprop to adjust the representation to minimize the error.</a:t>
            </a:r>
          </a:p>
        </p:txBody>
      </p:sp>
      <p:sp>
        <p:nvSpPr>
          <p:cNvPr id="20276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2765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8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9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5828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424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The result is a representation similar to that of the average bird…</a:t>
            </a:r>
          </a:p>
        </p:txBody>
      </p:sp>
      <p:sp>
        <p:nvSpPr>
          <p:cNvPr id="205832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3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4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6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8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40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5842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3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4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7876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685800" y="5284788"/>
            <a:ext cx="5260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Use the representation to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infer what this new thing can do.</a:t>
            </a:r>
          </a:p>
        </p:txBody>
      </p:sp>
      <p:sp>
        <p:nvSpPr>
          <p:cNvPr id="207878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9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0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1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5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6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7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8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9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90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91432" y="4486629"/>
            <a:ext cx="3541815" cy="1955543"/>
            <a:chOff x="439738" y="1778000"/>
            <a:chExt cx="8382000" cy="4808538"/>
          </a:xfrm>
        </p:grpSpPr>
        <p:pic>
          <p:nvPicPr>
            <p:cNvPr id="18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r="18315" b="48936"/>
            <a:stretch>
              <a:fillRect/>
            </a:stretch>
          </p:blipFill>
          <p:spPr bwMode="auto">
            <a:xfrm>
              <a:off x="439738" y="1778000"/>
              <a:ext cx="4198937" cy="4808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3192" r="18315"/>
            <a:stretch>
              <a:fillRect/>
            </a:stretch>
          </p:blipFill>
          <p:spPr bwMode="auto">
            <a:xfrm>
              <a:off x="4824413" y="2108200"/>
              <a:ext cx="3997325" cy="445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/>
          <a:lstStyle/>
          <a:p>
            <a:r>
              <a:rPr lang="en-US" dirty="0" smtClean="0"/>
              <a:t>Phenomena in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489435"/>
            <a:ext cx="4105374" cy="49679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Progressive differentiation</a:t>
            </a:r>
          </a:p>
          <a:p>
            <a:r>
              <a:rPr lang="en-US" sz="1800" dirty="0" smtClean="0"/>
              <a:t>Overgeneralization of</a:t>
            </a:r>
          </a:p>
          <a:p>
            <a:pPr lvl="1"/>
            <a:r>
              <a:rPr lang="en-US" sz="1800" dirty="0" smtClean="0"/>
              <a:t>Typical properties</a:t>
            </a:r>
          </a:p>
          <a:p>
            <a:pPr lvl="1"/>
            <a:r>
              <a:rPr lang="en-US" sz="1800" dirty="0" smtClean="0"/>
              <a:t>Frequent names</a:t>
            </a:r>
          </a:p>
          <a:p>
            <a:r>
              <a:rPr lang="en-US" sz="1800" dirty="0" smtClean="0"/>
              <a:t>Emergent domain-specificity of representation</a:t>
            </a:r>
          </a:p>
          <a:p>
            <a:r>
              <a:rPr lang="en-US" sz="1800" dirty="0" smtClean="0"/>
              <a:t>Basic level advantage</a:t>
            </a:r>
          </a:p>
          <a:p>
            <a:r>
              <a:rPr lang="en-US" sz="1800" dirty="0" smtClean="0"/>
              <a:t>Expertise and frequency effects</a:t>
            </a:r>
          </a:p>
          <a:p>
            <a:r>
              <a:rPr lang="en-US" sz="1800" dirty="0" smtClean="0"/>
              <a:t>Conceptual reorganization</a:t>
            </a:r>
          </a:p>
        </p:txBody>
      </p:sp>
      <p:pic>
        <p:nvPicPr>
          <p:cNvPr id="7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5260379" y="1429252"/>
            <a:ext cx="3632336" cy="2786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4" cstate="print"/>
          <a:srcRect l="7714" r="41143" b="36000"/>
          <a:stretch>
            <a:fillRect/>
          </a:stretch>
        </p:blipFill>
        <p:spPr bwMode="auto">
          <a:xfrm>
            <a:off x="8026248" y="338130"/>
            <a:ext cx="858231" cy="92058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78" y="4206281"/>
            <a:ext cx="1536396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lum bright="-18000" contrast="26000"/>
          </a:blip>
          <a:srcRect/>
          <a:stretch>
            <a:fillRect/>
          </a:stretch>
        </p:blipFill>
        <p:spPr bwMode="auto">
          <a:xfrm>
            <a:off x="730786" y="4810931"/>
            <a:ext cx="2350782" cy="18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52222" y="4983913"/>
            <a:ext cx="982048" cy="356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457127" y="5302949"/>
            <a:ext cx="207041" cy="21456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885034" y="5420260"/>
            <a:ext cx="105543" cy="2980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79923" y="4424516"/>
            <a:ext cx="3642851" cy="20942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671038" y="5081954"/>
            <a:ext cx="1943100" cy="1204546"/>
            <a:chOff x="5671038" y="5081954"/>
            <a:chExt cx="1943100" cy="1204546"/>
          </a:xfrm>
        </p:grpSpPr>
        <p:sp>
          <p:nvSpPr>
            <p:cNvPr id="29" name="Rectangle 28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rt_learn_demo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 cstate="print"/>
          <a:srcRect t="7501" b="7501"/>
          <a:stretch>
            <a:fillRect/>
          </a:stretch>
        </p:blipFill>
        <p:spPr bwMode="auto">
          <a:xfrm>
            <a:off x="495300" y="44450"/>
            <a:ext cx="8186738" cy="678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4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27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427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Architecture </a:t>
            </a:r>
            <a:r>
              <a:rPr lang="en-US" dirty="0"/>
              <a:t>for the Organization of Semantic Memory</a:t>
            </a: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1295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4343400" y="22860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7162800" y="39624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54102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2667000" y="3124200"/>
            <a:ext cx="1371600" cy="990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 flipV="1">
            <a:off x="3886200" y="28194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>
            <a:off x="4038600" y="35052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>
            <a:off x="3962400" y="3886200"/>
            <a:ext cx="14478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>
            <a:off x="4038600" y="3733800"/>
            <a:ext cx="3124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3" name="Oval 15"/>
          <p:cNvSpPr>
            <a:spLocks noChangeArrowheads="1"/>
          </p:cNvSpPr>
          <p:nvPr/>
        </p:nvSpPr>
        <p:spPr bwMode="auto">
          <a:xfrm>
            <a:off x="1295400" y="4267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 flipH="1">
            <a:off x="2438400" y="4038600"/>
            <a:ext cx="457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7451725" y="4003675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color</a:t>
            </a:r>
          </a:p>
        </p:txBody>
      </p:sp>
      <p:sp>
        <p:nvSpPr>
          <p:cNvPr id="63506" name="Text Box 18"/>
          <p:cNvSpPr txBox="1">
            <a:spLocks noChangeArrowheads="1"/>
          </p:cNvSpPr>
          <p:nvPr/>
        </p:nvSpPr>
        <p:spPr bwMode="auto">
          <a:xfrm>
            <a:off x="5638800" y="4343400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form</a:t>
            </a:r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5867400" y="32004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motion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1524000" y="2362200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action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1371600" y="4343400"/>
            <a:ext cx="1112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valance</a:t>
            </a: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2819400" y="3276600"/>
            <a:ext cx="1169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Temporal</a:t>
            </a:r>
          </a:p>
          <a:p>
            <a:r>
              <a:rPr lang="en-US" sz="2000"/>
              <a:t>    pole</a:t>
            </a:r>
          </a:p>
        </p:txBody>
      </p:sp>
      <p:sp>
        <p:nvSpPr>
          <p:cNvPr id="63521" name="Oval 33"/>
          <p:cNvSpPr>
            <a:spLocks noChangeArrowheads="1"/>
          </p:cNvSpPr>
          <p:nvPr/>
        </p:nvSpPr>
        <p:spPr bwMode="auto">
          <a:xfrm>
            <a:off x="5715000" y="3124200"/>
            <a:ext cx="13716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22" name="Text Box 34"/>
          <p:cNvSpPr txBox="1">
            <a:spLocks noChangeArrowheads="1"/>
          </p:cNvSpPr>
          <p:nvPr/>
        </p:nvSpPr>
        <p:spPr bwMode="auto">
          <a:xfrm>
            <a:off x="4556125" y="2327275"/>
            <a:ext cx="84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name</a:t>
            </a:r>
          </a:p>
        </p:txBody>
      </p:sp>
      <p:sp>
        <p:nvSpPr>
          <p:cNvPr id="63523" name="Line 35"/>
          <p:cNvSpPr>
            <a:spLocks noChangeShapeType="1"/>
          </p:cNvSpPr>
          <p:nvPr/>
        </p:nvSpPr>
        <p:spPr bwMode="auto">
          <a:xfrm flipH="1" flipV="1">
            <a:off x="2438400" y="2895600"/>
            <a:ext cx="457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57400" y="2971800"/>
            <a:ext cx="5257800" cy="3276600"/>
            <a:chOff x="1296" y="1872"/>
            <a:chExt cx="3312" cy="2064"/>
          </a:xfrm>
        </p:grpSpPr>
        <p:sp>
          <p:nvSpPr>
            <p:cNvPr id="63511" name="Text Box 23"/>
            <p:cNvSpPr txBox="1">
              <a:spLocks noChangeArrowheads="1"/>
            </p:cNvSpPr>
            <p:nvPr/>
          </p:nvSpPr>
          <p:spPr bwMode="auto">
            <a:xfrm>
              <a:off x="1680" y="3552"/>
              <a:ext cx="18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Medial Temporal Lobe</a:t>
              </a:r>
            </a:p>
          </p:txBody>
        </p:sp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1296" y="1872"/>
              <a:ext cx="3312" cy="2064"/>
              <a:chOff x="1296" y="1872"/>
              <a:chExt cx="3312" cy="2064"/>
            </a:xfrm>
          </p:grpSpPr>
          <p:sp>
            <p:nvSpPr>
              <p:cNvPr id="63492" name="Oval 4"/>
              <p:cNvSpPr>
                <a:spLocks noChangeArrowheads="1"/>
              </p:cNvSpPr>
              <p:nvPr/>
            </p:nvSpPr>
            <p:spPr bwMode="auto">
              <a:xfrm>
                <a:off x="1296" y="3504"/>
                <a:ext cx="2688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513" name="Line 25"/>
              <p:cNvSpPr>
                <a:spLocks noChangeShapeType="1"/>
              </p:cNvSpPr>
              <p:nvPr/>
            </p:nvSpPr>
            <p:spPr bwMode="auto">
              <a:xfrm>
                <a:off x="1392" y="3072"/>
                <a:ext cx="432" cy="48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4" name="Line 26"/>
              <p:cNvSpPr>
                <a:spLocks noChangeShapeType="1"/>
              </p:cNvSpPr>
              <p:nvPr/>
            </p:nvSpPr>
            <p:spPr bwMode="auto">
              <a:xfrm>
                <a:off x="1392" y="1872"/>
                <a:ext cx="672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5" name="Line 27"/>
              <p:cNvSpPr>
                <a:spLocks noChangeShapeType="1"/>
              </p:cNvSpPr>
              <p:nvPr/>
            </p:nvSpPr>
            <p:spPr bwMode="auto">
              <a:xfrm>
                <a:off x="2256" y="2592"/>
                <a:ext cx="144" cy="91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6" name="Line 28"/>
              <p:cNvSpPr>
                <a:spLocks noChangeShapeType="1"/>
              </p:cNvSpPr>
              <p:nvPr/>
            </p:nvSpPr>
            <p:spPr bwMode="auto">
              <a:xfrm flipH="1">
                <a:off x="2544" y="1872"/>
                <a:ext cx="480" cy="16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7" name="Line 29"/>
              <p:cNvSpPr>
                <a:spLocks noChangeShapeType="1"/>
              </p:cNvSpPr>
              <p:nvPr/>
            </p:nvSpPr>
            <p:spPr bwMode="auto">
              <a:xfrm flipH="1">
                <a:off x="3072" y="3072"/>
                <a:ext cx="480" cy="43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18" name="Line 30"/>
              <p:cNvSpPr>
                <a:spLocks noChangeShapeType="1"/>
              </p:cNvSpPr>
              <p:nvPr/>
            </p:nvSpPr>
            <p:spPr bwMode="auto">
              <a:xfrm flipH="1">
                <a:off x="3552" y="2880"/>
                <a:ext cx="1056" cy="672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24" name="Line 36"/>
              <p:cNvSpPr>
                <a:spLocks noChangeShapeType="1"/>
              </p:cNvSpPr>
              <p:nvPr/>
            </p:nvSpPr>
            <p:spPr bwMode="auto">
              <a:xfrm flipH="1">
                <a:off x="2736" y="2304"/>
                <a:ext cx="912" cy="12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Neural Networks and </a:t>
            </a:r>
            <a:br>
              <a:rPr lang="en-US" dirty="0" smtClean="0"/>
            </a:br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480560" cy="4757468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The model learns to match the conditional probability structure of the training data: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	P(</a:t>
            </a:r>
            <a:r>
              <a:rPr lang="en-US" dirty="0" err="1" smtClean="0"/>
              <a:t>Attribute</a:t>
            </a:r>
            <a:r>
              <a:rPr lang="en-US" i="1" baseline="-25000" dirty="0" err="1" smtClean="0"/>
              <a:t>i</a:t>
            </a:r>
            <a:r>
              <a:rPr lang="en-US" dirty="0" smtClean="0"/>
              <a:t> = 1|Item</a:t>
            </a:r>
            <a:r>
              <a:rPr lang="en-US" i="1" baseline="-25000" dirty="0" smtClean="0"/>
              <a:t>j</a:t>
            </a:r>
            <a:r>
              <a:rPr lang="en-US" dirty="0" smtClean="0"/>
              <a:t> &amp; </a:t>
            </a:r>
            <a:r>
              <a:rPr lang="en-US" dirty="0" err="1" smtClean="0"/>
              <a:t>Context</a:t>
            </a:r>
            <a:r>
              <a:rPr lang="en-US" i="1" baseline="-25000" dirty="0" err="1" smtClean="0"/>
              <a:t>k</a:t>
            </a:r>
            <a:r>
              <a:rPr lang="en-US" dirty="0" smtClean="0"/>
              <a:t>) for all </a:t>
            </a:r>
            <a:r>
              <a:rPr lang="en-US" i="1" dirty="0" err="1" smtClean="0"/>
              <a:t>i,j,k</a:t>
            </a:r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does so subject to strong constraints imposed by the initial connection weights and the architecture.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constraints produce progressive differentiation, overgeneralization, etc.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Depending on the structure in the training data, it can behave as though it is learning a specific type of structured representation:</a:t>
            </a:r>
          </a:p>
          <a:p>
            <a:pPr lvl="1"/>
            <a:r>
              <a:rPr lang="en-US" dirty="0" smtClean="0"/>
              <a:t>Hierarchy</a:t>
            </a:r>
          </a:p>
          <a:p>
            <a:pPr lvl="1"/>
            <a:r>
              <a:rPr lang="en-US" dirty="0" smtClean="0"/>
              <a:t>Linear Ordering</a:t>
            </a:r>
          </a:p>
          <a:p>
            <a:pPr lvl="1"/>
            <a:r>
              <a:rPr lang="en-US" dirty="0" smtClean="0"/>
              <a:t>Two-dimensional similarity space…</a:t>
            </a:r>
          </a:p>
        </p:txBody>
      </p:sp>
      <p:pic>
        <p:nvPicPr>
          <p:cNvPr id="4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5203293" y="2165060"/>
            <a:ext cx="3667106" cy="2897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Hierarchical Naïve Bayes Classifier Model (with R. Grosse and J. Glick)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1162"/>
            <a:ext cx="4018280" cy="497744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1800" dirty="0" smtClean="0"/>
              <a:t>Items are organized in categories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 smtClean="0"/>
              <a:t>Categories </a:t>
            </a:r>
            <a:r>
              <a:rPr lang="en-US" sz="1800" dirty="0"/>
              <a:t>may </a:t>
            </a:r>
            <a:r>
              <a:rPr lang="en-US" sz="1800" dirty="0" smtClean="0"/>
              <a:t>contain sub-categories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 smtClean="0"/>
              <a:t>Features are probabilistic and conditionally independent, given the category.</a:t>
            </a:r>
          </a:p>
          <a:p>
            <a:pPr>
              <a:lnSpc>
                <a:spcPct val="80000"/>
              </a:lnSpc>
              <a:buNone/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We start with a one-category model, and learn p(</a:t>
            </a:r>
            <a:r>
              <a:rPr lang="en-US" sz="1800" dirty="0" err="1" smtClean="0"/>
              <a:t>f|C</a:t>
            </a:r>
            <a:r>
              <a:rPr lang="en-US" sz="1800" dirty="0" smtClean="0"/>
              <a:t>) for each feature.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We differentiate as evidence builds up violating conditional independence.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Sub-categories inherit feature probabilities of the parents, then learn feature probabilities from there.</a:t>
            </a:r>
            <a:endParaRPr lang="en-US" sz="1800" dirty="0"/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5889625" y="198437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Living Things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284788" y="41989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27650" y="2324100"/>
            <a:ext cx="3027363" cy="855663"/>
            <a:chOff x="3356" y="1464"/>
            <a:chExt cx="1907" cy="539"/>
          </a:xfrm>
        </p:grpSpPr>
        <p:sp>
          <p:nvSpPr>
            <p:cNvPr id="320517" name="Text Box 5"/>
            <p:cNvSpPr txBox="1">
              <a:spLocks noChangeArrowheads="1"/>
            </p:cNvSpPr>
            <p:nvPr/>
          </p:nvSpPr>
          <p:spPr bwMode="auto">
            <a:xfrm>
              <a:off x="3356" y="1715"/>
              <a:ext cx="1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</a:rPr>
                <a:t>Animals              Plants</a:t>
              </a:r>
            </a:p>
          </p:txBody>
        </p:sp>
        <p:sp>
          <p:nvSpPr>
            <p:cNvPr id="320521" name="Line 9"/>
            <p:cNvSpPr>
              <a:spLocks noChangeShapeType="1"/>
            </p:cNvSpPr>
            <p:nvPr/>
          </p:nvSpPr>
          <p:spPr bwMode="auto">
            <a:xfrm flipH="1">
              <a:off x="3754" y="1464"/>
              <a:ext cx="195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2" name="Line 10"/>
            <p:cNvSpPr>
              <a:spLocks noChangeShapeType="1"/>
            </p:cNvSpPr>
            <p:nvPr/>
          </p:nvSpPr>
          <p:spPr bwMode="auto">
            <a:xfrm>
              <a:off x="4649" y="1490"/>
              <a:ext cx="230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75238" y="3140075"/>
            <a:ext cx="1598612" cy="833438"/>
            <a:chOff x="3197" y="1978"/>
            <a:chExt cx="1007" cy="525"/>
          </a:xfrm>
        </p:grpSpPr>
        <p:sp>
          <p:nvSpPr>
            <p:cNvPr id="320518" name="Text Box 6"/>
            <p:cNvSpPr txBox="1">
              <a:spLocks noChangeArrowheads="1"/>
            </p:cNvSpPr>
            <p:nvPr/>
          </p:nvSpPr>
          <p:spPr bwMode="auto">
            <a:xfrm>
              <a:off x="3197" y="2215"/>
              <a:ext cx="10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Times New Roman" pitchFamily="18" charset="0"/>
                </a:rPr>
                <a:t>Birds   Fish</a:t>
              </a:r>
            </a:p>
          </p:txBody>
        </p:sp>
        <p:sp>
          <p:nvSpPr>
            <p:cNvPr id="320524" name="Line 12"/>
            <p:cNvSpPr>
              <a:spLocks noChangeShapeType="1"/>
            </p:cNvSpPr>
            <p:nvPr/>
          </p:nvSpPr>
          <p:spPr bwMode="auto">
            <a:xfrm flipV="1">
              <a:off x="3505" y="1985"/>
              <a:ext cx="145" cy="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5" name="Line 13"/>
            <p:cNvSpPr>
              <a:spLocks noChangeShapeType="1"/>
            </p:cNvSpPr>
            <p:nvPr/>
          </p:nvSpPr>
          <p:spPr bwMode="auto">
            <a:xfrm>
              <a:off x="3817" y="1978"/>
              <a:ext cx="153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035800" y="3128963"/>
            <a:ext cx="1919288" cy="844550"/>
            <a:chOff x="4432" y="1971"/>
            <a:chExt cx="1209" cy="532"/>
          </a:xfrm>
        </p:grpSpPr>
        <p:sp>
          <p:nvSpPr>
            <p:cNvPr id="320519" name="Text Box 7"/>
            <p:cNvSpPr txBox="1">
              <a:spLocks noChangeArrowheads="1"/>
            </p:cNvSpPr>
            <p:nvPr/>
          </p:nvSpPr>
          <p:spPr bwMode="auto">
            <a:xfrm>
              <a:off x="4432" y="2215"/>
              <a:ext cx="12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Flowers Trees</a:t>
              </a:r>
            </a:p>
          </p:txBody>
        </p:sp>
        <p:sp>
          <p:nvSpPr>
            <p:cNvPr id="320527" name="Line 15"/>
            <p:cNvSpPr>
              <a:spLocks noChangeShapeType="1"/>
            </p:cNvSpPr>
            <p:nvPr/>
          </p:nvSpPr>
          <p:spPr bwMode="auto">
            <a:xfrm flipV="1">
              <a:off x="4747" y="1971"/>
              <a:ext cx="194" cy="2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8" name="Line 16"/>
            <p:cNvSpPr>
              <a:spLocks noChangeShapeType="1"/>
            </p:cNvSpPr>
            <p:nvPr/>
          </p:nvSpPr>
          <p:spPr bwMode="auto">
            <a:xfrm flipH="1" flipV="1">
              <a:off x="5122" y="1971"/>
              <a:ext cx="201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370" name="Group 2"/>
          <p:cNvGraphicFramePr>
            <a:graphicFrameLocks noGrp="1"/>
          </p:cNvGraphicFramePr>
          <p:nvPr/>
        </p:nvGraphicFramePr>
        <p:xfrm>
          <a:off x="492125" y="877888"/>
          <a:ext cx="8128000" cy="572833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  <a:gridCol w="203200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Property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One-Class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Plant class in </a:t>
                      </a:r>
                      <a:b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Animal class in </a:t>
                      </a:r>
                      <a:b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Grow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 Living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Roots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Leaves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0.4375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Branches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Petals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Gills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Scales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Swim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Fly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Feathers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Skin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4457" name="Text Box 89"/>
          <p:cNvSpPr txBox="1">
            <a:spLocks noChangeArrowheads="1"/>
          </p:cNvSpPr>
          <p:nvPr/>
        </p:nvSpPr>
        <p:spPr bwMode="auto">
          <a:xfrm>
            <a:off x="938213" y="236538"/>
            <a:ext cx="761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A One-Class and a Two-Class Naïve Bayes Classifier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Accounting for the network’s feature attributions with mixtures of classes at different levels of granularity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 rot="16200000">
            <a:off x="-787400" y="31781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Regression Beta Weight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3500438" y="4962525"/>
            <a:ext cx="2535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Epochs of Training</a:t>
            </a:r>
          </a:p>
        </p:txBody>
      </p:sp>
      <p:pic>
        <p:nvPicPr>
          <p:cNvPr id="3154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1693863"/>
            <a:ext cx="759618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1238250" y="5686425"/>
            <a:ext cx="67643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Property attribution model: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|item) = 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)[(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)[…]) </a:t>
            </a:r>
          </a:p>
        </p:txBody>
      </p:sp>
      <p:sp>
        <p:nvSpPr>
          <p:cNvPr id="315404" name="Rectangle 12"/>
          <p:cNvSpPr>
            <a:spLocks noChangeArrowheads="1"/>
          </p:cNvSpPr>
          <p:nvPr/>
        </p:nvSpPr>
        <p:spPr bwMode="auto">
          <a:xfrm>
            <a:off x="473075" y="1773238"/>
            <a:ext cx="7977188" cy="369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replace the PDP model with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explains a lot of the data, and offers a succinct abstract characterization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It only characterizes what’s learned when the data actually has hierarchical structure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it may be a useful approximate characterization in some cases, but can’t really replace the real thing.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6343423" cy="1143000"/>
          </a:xfrm>
        </p:spPr>
        <p:txBody>
          <a:bodyPr/>
          <a:lstStyle/>
          <a:p>
            <a:r>
              <a:rPr lang="en-US" dirty="0" smtClean="0"/>
              <a:t>An exploration of these ideas in the domain of 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is the best representation of domain content?</a:t>
            </a:r>
          </a:p>
          <a:p>
            <a:endParaRPr lang="en-US" dirty="0" smtClean="0"/>
          </a:p>
          <a:p>
            <a:r>
              <a:rPr lang="en-US" dirty="0" smtClean="0"/>
              <a:t>How do people make inferences about different kinds of object properties?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  <p:pic>
        <p:nvPicPr>
          <p:cNvPr id="1026" name="Picture 2" descr="C:\Users\jlmcc.WIN\Desktop\35342windowslivewriterafricanelephants-756aelephant-sideview-kruger3.jpg"/>
          <p:cNvPicPr>
            <a:picLocks noChangeAspect="1" noChangeArrowheads="1"/>
          </p:cNvPicPr>
          <p:nvPr/>
        </p:nvPicPr>
        <p:blipFill>
          <a:blip r:embed="rId3" cstate="print"/>
          <a:srcRect l="7500" t="16000" r="15000" b="10000"/>
          <a:stretch>
            <a:fillRect/>
          </a:stretch>
        </p:blipFill>
        <p:spPr bwMode="auto">
          <a:xfrm>
            <a:off x="4615542" y="2701191"/>
            <a:ext cx="4071031" cy="2915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50x85-Corrs-All"/>
          <p:cNvPicPr>
            <a:picLocks noChangeAspect="1" noChangeArrowheads="1"/>
          </p:cNvPicPr>
          <p:nvPr/>
        </p:nvPicPr>
        <p:blipFill>
          <a:blip r:embed="rId2" cstate="print"/>
          <a:srcRect t="6887" r="82686" b="9642"/>
          <a:stretch>
            <a:fillRect/>
          </a:stretch>
        </p:blipFill>
        <p:spPr bwMode="auto">
          <a:xfrm>
            <a:off x="370829" y="123092"/>
            <a:ext cx="1617229" cy="6591823"/>
          </a:xfrm>
          <a:prstGeom prst="rect">
            <a:avLst/>
          </a:prstGeom>
          <a:noFill/>
        </p:spPr>
      </p:pic>
      <p:pic>
        <p:nvPicPr>
          <p:cNvPr id="3" name="Picture 2" descr="DataOverallCorr.jpg"/>
          <p:cNvPicPr>
            <a:picLocks noChangeAspect="1"/>
          </p:cNvPicPr>
          <p:nvPr/>
        </p:nvPicPr>
        <p:blipFill>
          <a:blip r:embed="rId3" cstate="print"/>
          <a:srcRect l="12442" t="6602" r="8295" b="9904"/>
          <a:stretch>
            <a:fillRect/>
          </a:stretch>
        </p:blipFill>
        <p:spPr>
          <a:xfrm>
            <a:off x="2035325" y="110486"/>
            <a:ext cx="6492845" cy="656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694" y="325315"/>
            <a:ext cx="5529506" cy="1143000"/>
          </a:xfrm>
        </p:spPr>
        <p:txBody>
          <a:bodyPr/>
          <a:lstStyle/>
          <a:p>
            <a:r>
              <a:rPr lang="en-US" sz="2800" dirty="0" smtClean="0"/>
              <a:t>Structure </a:t>
            </a:r>
            <a:r>
              <a:rPr lang="en-US" sz="2800" dirty="0"/>
              <a:t>Extracted by a Structured Statistical Model</a:t>
            </a:r>
          </a:p>
        </p:txBody>
      </p:sp>
      <p:pic>
        <p:nvPicPr>
          <p:cNvPr id="5" name="Picture 4" descr="tenenba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4792" y="310662"/>
            <a:ext cx="1066800" cy="1066800"/>
          </a:xfrm>
          <a:prstGeom prst="rect">
            <a:avLst/>
          </a:prstGeom>
        </p:spPr>
      </p:pic>
      <p:pic>
        <p:nvPicPr>
          <p:cNvPr id="6" name="Picture 5" descr="kemp.jpg"/>
          <p:cNvPicPr>
            <a:picLocks noChangeAspect="1"/>
          </p:cNvPicPr>
          <p:nvPr/>
        </p:nvPicPr>
        <p:blipFill>
          <a:blip r:embed="rId3" cstate="print"/>
          <a:srcRect l="54902" t="8696" r="7843" b="40580"/>
          <a:stretch>
            <a:fillRect/>
          </a:stretch>
        </p:blipFill>
        <p:spPr>
          <a:xfrm>
            <a:off x="7310808" y="297163"/>
            <a:ext cx="892415" cy="109597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781" y="1742709"/>
            <a:ext cx="1409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4070" y="3629539"/>
            <a:ext cx="3799742" cy="2594681"/>
          </a:xfrm>
          <a:prstGeom prst="rect">
            <a:avLst/>
          </a:prstGeom>
          <a:noFill/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844060" y="1877311"/>
            <a:ext cx="3402625" cy="23311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4957396" y="124704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807928" y="5150830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s</a:t>
            </a:r>
            <a:r>
              <a:rPr lang="en-US" dirty="0" smtClean="0"/>
              <a:t>imilarity </a:t>
            </a:r>
            <a:r>
              <a:rPr lang="en-US" dirty="0" smtClean="0"/>
              <a:t>ratings and patterns of inference will violate the hierarchical structure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Experiments by Jeremy Glick confirm </a:t>
            </a:r>
            <a:r>
              <a:rPr lang="en-US" dirty="0" smtClean="0"/>
              <a:t>these</a:t>
            </a:r>
            <a:r>
              <a:rPr lang="en-US" dirty="0" smtClean="0"/>
              <a:t> </a:t>
            </a:r>
            <a:r>
              <a:rPr lang="en-US" dirty="0" smtClean="0"/>
              <a:t>predictions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3777181" y="2958886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3342849" y="5947826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6570717" y="5379870"/>
            <a:ext cx="277062" cy="26561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5382699" y="4745157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5203547" y="1120645"/>
            <a:ext cx="306572" cy="14218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the </a:t>
            </a:r>
            <a:r>
              <a:rPr lang="en-US" dirty="0" err="1" smtClean="0"/>
              <a:t>Rumelhart</a:t>
            </a:r>
            <a:r>
              <a:rPr lang="en-US" dirty="0" smtClean="0"/>
              <a:t> model to the mammals dataset</a:t>
            </a:r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2417884" y="1688122"/>
            <a:ext cx="3489081" cy="4319954"/>
            <a:chOff x="1248507" y="1433145"/>
            <a:chExt cx="3489081" cy="4319954"/>
          </a:xfrm>
        </p:grpSpPr>
        <p:sp>
          <p:nvSpPr>
            <p:cNvPr id="3" name="Oval 2"/>
            <p:cNvSpPr/>
            <p:nvPr/>
          </p:nvSpPr>
          <p:spPr>
            <a:xfrm>
              <a:off x="1248507" y="1696915"/>
              <a:ext cx="562708" cy="19870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2409092" y="2312377"/>
              <a:ext cx="272561" cy="11078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279531" y="2286000"/>
              <a:ext cx="474784" cy="26464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433145" y="4413738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>
              <a:endCxn id="24" idx="2"/>
            </p:cNvCxnSpPr>
            <p:nvPr/>
          </p:nvCxnSpPr>
          <p:spPr>
            <a:xfrm>
              <a:off x="3692769" y="4615961"/>
              <a:ext cx="816219" cy="8074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endCxn id="4" idx="2"/>
            </p:cNvCxnSpPr>
            <p:nvPr/>
          </p:nvCxnSpPr>
          <p:spPr>
            <a:xfrm>
              <a:off x="1822939" y="2631831"/>
              <a:ext cx="586153" cy="2344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669931" y="2916116"/>
              <a:ext cx="644769" cy="3458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661746" y="4079631"/>
              <a:ext cx="1608992" cy="624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508988" y="5093676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508988" y="435805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508988" y="3648807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508988" y="291318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508988" y="2168769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508988" y="1433145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endCxn id="29" idx="2"/>
            </p:cNvCxnSpPr>
            <p:nvPr/>
          </p:nvCxnSpPr>
          <p:spPr>
            <a:xfrm rot="5400000" flipH="1" flipV="1">
              <a:off x="3667858" y="1799492"/>
              <a:ext cx="877765" cy="8044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8" idx="2"/>
            </p:cNvCxnSpPr>
            <p:nvPr/>
          </p:nvCxnSpPr>
          <p:spPr>
            <a:xfrm flipV="1">
              <a:off x="3707423" y="2498481"/>
              <a:ext cx="801565" cy="487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27" idx="2"/>
            </p:cNvCxnSpPr>
            <p:nvPr/>
          </p:nvCxnSpPr>
          <p:spPr>
            <a:xfrm flipV="1">
              <a:off x="3771900" y="3242896"/>
              <a:ext cx="737088" cy="2124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26" idx="2"/>
            </p:cNvCxnSpPr>
            <p:nvPr/>
          </p:nvCxnSpPr>
          <p:spPr>
            <a:xfrm>
              <a:off x="3774830" y="3766038"/>
              <a:ext cx="734158" cy="21248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5" idx="2"/>
            </p:cNvCxnSpPr>
            <p:nvPr/>
          </p:nvCxnSpPr>
          <p:spPr>
            <a:xfrm>
              <a:off x="3742592" y="4138246"/>
              <a:ext cx="766396" cy="54952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099038" y="2620108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Items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86962" y="5117123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Contexts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31523" y="1951892"/>
            <a:ext cx="2125903" cy="3983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"/>
              </a:lnSpc>
            </a:pPr>
            <a:r>
              <a:rPr lang="en-US" dirty="0" smtClean="0"/>
              <a:t>Behaviors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Body Parts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Foods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Locations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Movement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Visual Properties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model progressively extracts more and more detailed aspects of the structure as training progresses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imOutDi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144"/>
            <a:ext cx="9144000" cy="5935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0576" y="4034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Output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20913" y="435948"/>
            <a:ext cx="223442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model progressively extracts more and more detailed aspects of the structure as training </a:t>
            </a:r>
            <a:r>
              <a:rPr lang="en-US" dirty="0" smtClean="0"/>
              <a:t>progresses</a:t>
            </a:r>
          </a:p>
          <a:p>
            <a:endParaRPr lang="en-US" dirty="0" smtClean="0"/>
          </a:p>
          <a:p>
            <a:r>
              <a:rPr lang="en-US" dirty="0" smtClean="0"/>
              <a:t>Can we characterize mathematically what the model has learned?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genValsAndTi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592" y="725365"/>
            <a:ext cx="7571935" cy="567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caModelOfNetworkOutpu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342"/>
            <a:ext cx="9144000" cy="5935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4259" y="435948"/>
            <a:ext cx="4114800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79777" y="336177"/>
            <a:ext cx="202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Progressive PCs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imOutDi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144"/>
            <a:ext cx="9144000" cy="5935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0576" y="4034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Output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20913" y="435948"/>
            <a:ext cx="223442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the Structure in the </a:t>
            </a:r>
            <a:br>
              <a:rPr lang="en-US" dirty="0" smtClean="0"/>
            </a:br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Progressive sensitization to successive principal components captures learning of the mammals dataset.</a:t>
            </a:r>
          </a:p>
          <a:p>
            <a:endParaRPr lang="en-US" dirty="0" smtClean="0"/>
          </a:p>
          <a:p>
            <a:r>
              <a:rPr lang="en-US" dirty="0" smtClean="0"/>
              <a:t>This subsumes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 as a special case.</a:t>
            </a:r>
          </a:p>
          <a:p>
            <a:endParaRPr lang="en-US" dirty="0" smtClean="0"/>
          </a:p>
          <a:p>
            <a:r>
              <a:rPr lang="en-US" dirty="0" smtClean="0"/>
              <a:t>So are PDP networks – and our brain’s neural networks – simply performing PCA?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42229"/>
          <a:stretch>
            <a:fillRect/>
          </a:stretch>
        </p:blipFill>
        <p:spPr bwMode="auto">
          <a:xfrm>
            <a:off x="0" y="0"/>
            <a:ext cx="540385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928" y="1762018"/>
            <a:ext cx="3750299" cy="1143000"/>
          </a:xfrm>
        </p:spPr>
        <p:txBody>
          <a:bodyPr/>
          <a:lstStyle/>
          <a:p>
            <a:r>
              <a:rPr lang="en-US" sz="2400" dirty="0" smtClean="0"/>
              <a:t>Extracting Cross-Domain Structure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58651"/>
          <a:stretch>
            <a:fillRect/>
          </a:stretch>
        </p:blipFill>
        <p:spPr bwMode="auto">
          <a:xfrm>
            <a:off x="3503666" y="3990974"/>
            <a:ext cx="54038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3" cstate="print"/>
          <a:srcRect l="7714" r="41143" b="36000"/>
          <a:stretch>
            <a:fillRect/>
          </a:stretch>
        </p:blipFill>
        <p:spPr bwMode="auto">
          <a:xfrm>
            <a:off x="7596002" y="376262"/>
            <a:ext cx="988057" cy="105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8501" y="239059"/>
            <a:ext cx="6858000" cy="637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07560" y="339047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9281" y="2844229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35749" y="287676"/>
            <a:ext cx="1025704" cy="6070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16841" y="4940158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15129" y="243156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137061" y="4137060"/>
            <a:ext cx="515420" cy="150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56889" y="3232936"/>
            <a:ext cx="938373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41468" y="590765"/>
            <a:ext cx="123803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3501" y="3018924"/>
            <a:ext cx="4890499" cy="383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9871" r="7051" b="42229"/>
          <a:stretch>
            <a:fillRect/>
          </a:stretch>
        </p:blipFill>
        <p:spPr bwMode="auto">
          <a:xfrm>
            <a:off x="0" y="0"/>
            <a:ext cx="448929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63716" y="1362535"/>
            <a:ext cx="1991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Similarity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8169" y="4981254"/>
            <a:ext cx="229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Learned Similarity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65133" y="4921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834444" y="1354375"/>
            <a:ext cx="978408" cy="484632"/>
          </a:xfrm>
          <a:prstGeom prst="right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681" y="366823"/>
            <a:ext cx="5766899" cy="1143000"/>
          </a:xfrm>
        </p:spPr>
        <p:txBody>
          <a:bodyPr/>
          <a:lstStyle/>
          <a:p>
            <a:r>
              <a:rPr lang="en-US" sz="2800" dirty="0" smtClean="0"/>
              <a:t>A Newer Direction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7520"/>
            <a:ext cx="7772400" cy="465328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Exploiting knowledge sharing across domains</a:t>
            </a:r>
          </a:p>
          <a:p>
            <a:pPr lvl="1"/>
            <a:r>
              <a:rPr lang="en-US" dirty="0" err="1" smtClean="0"/>
              <a:t>Lakoff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Abstract cognition is grounded in concrete reality</a:t>
            </a:r>
          </a:p>
          <a:p>
            <a:pPr lvl="1"/>
            <a:r>
              <a:rPr lang="en-US" dirty="0" err="1" smtClean="0"/>
              <a:t>Boroditsky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Cognition about time is grounded in our conceptions of space</a:t>
            </a:r>
          </a:p>
          <a:p>
            <a:pPr lvl="1"/>
            <a:r>
              <a:rPr lang="en-US" dirty="0" smtClean="0"/>
              <a:t>My Take:</a:t>
            </a:r>
          </a:p>
          <a:p>
            <a:pPr lvl="2"/>
            <a:r>
              <a:rPr lang="en-US" dirty="0" smtClean="0"/>
              <a:t>In general cognition in any domain borrows on knowledge in other domains.</a:t>
            </a:r>
          </a:p>
          <a:p>
            <a:pPr lvl="2"/>
            <a:r>
              <a:rPr lang="en-US" dirty="0" smtClean="0"/>
              <a:t>This happens automatically in a neural network that processes both domains with the same connections.</a:t>
            </a:r>
          </a:p>
          <a:p>
            <a:pPr lvl="2"/>
            <a:r>
              <a:rPr lang="en-US" dirty="0" smtClean="0"/>
              <a:t>Initial modeling work by Paul </a:t>
            </a:r>
            <a:r>
              <a:rPr lang="en-US" dirty="0" err="1" smtClean="0"/>
              <a:t>Thibodeau</a:t>
            </a:r>
            <a:r>
              <a:rPr lang="en-US" dirty="0" smtClean="0"/>
              <a:t> supports this view.</a:t>
            </a:r>
          </a:p>
        </p:txBody>
      </p:sp>
      <p:pic>
        <p:nvPicPr>
          <p:cNvPr id="4" name="Picture 3" descr="thibode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15085" y="378273"/>
            <a:ext cx="879230" cy="1055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nrnSDdata"/>
          <p:cNvPicPr>
            <a:picLocks noChangeAspect="1" noChangeArrowheads="1"/>
          </p:cNvPicPr>
          <p:nvPr/>
        </p:nvPicPr>
        <p:blipFill>
          <a:blip r:embed="rId2" cstate="print"/>
          <a:srcRect l="48000" t="44652" r="8000"/>
          <a:stretch>
            <a:fillRect/>
          </a:stretch>
        </p:blipFill>
        <p:spPr bwMode="auto">
          <a:xfrm>
            <a:off x="465138" y="3551238"/>
            <a:ext cx="331787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8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357188" y="157163"/>
            <a:ext cx="410051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0" descr="nrn1076-i2"/>
          <p:cNvPicPr>
            <a:picLocks noChangeAspect="1" noChangeArrowheads="1"/>
          </p:cNvPicPr>
          <p:nvPr/>
        </p:nvPicPr>
        <p:blipFill>
          <a:blip r:embed="rId4" cstate="print"/>
          <a:srcRect l="14400" r="14400" b="44479"/>
          <a:stretch>
            <a:fillRect/>
          </a:stretch>
        </p:blipFill>
        <p:spPr bwMode="auto">
          <a:xfrm>
            <a:off x="4572000" y="3617913"/>
            <a:ext cx="4092575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03425" y="3046413"/>
            <a:ext cx="5173663" cy="1119187"/>
          </a:xfrm>
        </p:spPr>
        <p:txBody>
          <a:bodyPr/>
          <a:lstStyle/>
          <a:p>
            <a:pPr eaLnBrk="1" hangingPunct="1"/>
            <a:r>
              <a:rPr lang="en-US" smtClean="0"/>
              <a:t>Thanks!</a:t>
            </a:r>
          </a:p>
        </p:txBody>
      </p:sp>
      <p:sp>
        <p:nvSpPr>
          <p:cNvPr id="25606" name="Rectangle 31"/>
          <p:cNvSpPr>
            <a:spLocks noChangeArrowheads="1"/>
          </p:cNvSpPr>
          <p:nvPr/>
        </p:nvSpPr>
        <p:spPr bwMode="auto">
          <a:xfrm>
            <a:off x="6942138" y="6164263"/>
            <a:ext cx="5715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8038" y="234950"/>
            <a:ext cx="3709987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2" descr="N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50" y="300038"/>
            <a:ext cx="4356100" cy="6275387"/>
          </a:xfrm>
          <a:prstGeom prst="rect">
            <a:avLst/>
          </a:prstGeom>
          <a:noFill/>
        </p:spPr>
      </p:pic>
      <p:sp>
        <p:nvSpPr>
          <p:cNvPr id="340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7863" y="304800"/>
            <a:ext cx="3817937" cy="6197600"/>
          </a:xfrm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US" sz="1800" dirty="0"/>
              <a:t>In Rogers and McClelland (2004) we also address:</a:t>
            </a: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Conceptual differentiation in </a:t>
            </a:r>
            <a:r>
              <a:rPr lang="en-US" sz="1600" dirty="0" err="1"/>
              <a:t>prelinguistic</a:t>
            </a:r>
            <a:r>
              <a:rPr lang="en-US" sz="1600" dirty="0"/>
              <a:t> infants.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Many of the phenomena addressed by classic work on semantic knowledge from the 1970’s: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Basic level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Typicality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Frequency 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Expertise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Disintegration of conceptual knowledge in semantic dementia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How the model can be extended to capture causal properties of objects and explanations.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>
                <a:solidFill>
                  <a:srgbClr val="0000FF"/>
                </a:solidFill>
              </a:rPr>
              <a:t>What properties a network must have to be sensitive to coherent </a:t>
            </a:r>
            <a:r>
              <a:rPr lang="en-US" sz="1600" dirty="0" err="1">
                <a:solidFill>
                  <a:srgbClr val="0000FF"/>
                </a:solidFill>
              </a:rPr>
              <a:t>covariation</a:t>
            </a:r>
            <a:r>
              <a:rPr lang="en-US" sz="1600" dirty="0">
                <a:solidFill>
                  <a:srgbClr val="0000FF"/>
                </a:solidFill>
              </a:rPr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2981</TotalTime>
  <Words>1031</Words>
  <Application>Microsoft Office PowerPoint</Application>
  <PresentationFormat>On-screen Show (4:3)</PresentationFormat>
  <Paragraphs>286</Paragraphs>
  <Slides>44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Office Theme</vt:lpstr>
      <vt:lpstr>Blank Presentation</vt:lpstr>
      <vt:lpstr>Emergence in Cognitive Science: Semantic Cognition </vt:lpstr>
      <vt:lpstr>Approaches to Understanding Intelligence</vt:lpstr>
      <vt:lpstr>Some Constructs in Cognitive Science: Can They All Be Viewed as Emergents?</vt:lpstr>
      <vt:lpstr>Two Views of Semantic Knowledge Structure and Learning</vt:lpstr>
      <vt:lpstr>Emergent vs. Stipulated Structure</vt:lpstr>
      <vt:lpstr> What Happens to Natural Structure in a Structured Statistical Model?</vt:lpstr>
      <vt:lpstr>Plan for the Rest of the Talk</vt:lpstr>
      <vt:lpstr>The Rumelhart Model</vt:lpstr>
      <vt:lpstr>Rumelhart’s Goals for the Model</vt:lpstr>
      <vt:lpstr>Slide 10</vt:lpstr>
      <vt:lpstr>Slide 11</vt:lpstr>
      <vt:lpstr>Slide 12</vt:lpstr>
      <vt:lpstr>Slide 13</vt:lpstr>
      <vt:lpstr>Phenomena in Development</vt:lpstr>
      <vt:lpstr>Slide 15</vt:lpstr>
      <vt:lpstr>Disintegration in Semantic Dementia</vt:lpstr>
      <vt:lpstr>Architecture for the Organization of Semantic Memory</vt:lpstr>
      <vt:lpstr>Disintegration in Semantic Dementia</vt:lpstr>
      <vt:lpstr>Neural Networks and  Probabilistic Models</vt:lpstr>
      <vt:lpstr>The Hierarchical Naïve Bayes Classifier Model (with R. Grosse and J. Glick)</vt:lpstr>
      <vt:lpstr>Slide 21</vt:lpstr>
      <vt:lpstr>Accounting for the network’s feature attributions with mixtures of classes at different levels of granularity </vt:lpstr>
      <vt:lpstr>Should we replace the PDP model with the Naïve Bayes Classifier?</vt:lpstr>
      <vt:lpstr>An exploration of these ideas in the domain of mammals</vt:lpstr>
      <vt:lpstr>Slide 25</vt:lpstr>
      <vt:lpstr>Structure Extracted by a Structured Statistical Model</vt:lpstr>
      <vt:lpstr>Slide 27</vt:lpstr>
      <vt:lpstr>Predictions</vt:lpstr>
      <vt:lpstr>Slide 29</vt:lpstr>
      <vt:lpstr>Slide 30</vt:lpstr>
      <vt:lpstr>Applying the Rumelhart model to the mammals dataset</vt:lpstr>
      <vt:lpstr>Simulation Results</vt:lpstr>
      <vt:lpstr>Slide 33</vt:lpstr>
      <vt:lpstr>Simulation Results</vt:lpstr>
      <vt:lpstr>Slide 35</vt:lpstr>
      <vt:lpstr>Slide 36</vt:lpstr>
      <vt:lpstr>Slide 37</vt:lpstr>
      <vt:lpstr>Learning the Structure in the  Training Data</vt:lpstr>
      <vt:lpstr>Extracting Cross-Domain Structure</vt:lpstr>
      <vt:lpstr>Slide 40</vt:lpstr>
      <vt:lpstr>Slide 41</vt:lpstr>
      <vt:lpstr>A Newer Direction</vt:lpstr>
      <vt:lpstr>Thanks!</vt:lpstr>
      <vt:lpstr>Slide 44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jlmcc</cp:lastModifiedBy>
  <cp:revision>159</cp:revision>
  <dcterms:created xsi:type="dcterms:W3CDTF">2010-08-08T20:02:22Z</dcterms:created>
  <dcterms:modified xsi:type="dcterms:W3CDTF">2011-06-30T13:45:25Z</dcterms:modified>
</cp:coreProperties>
</file>