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0"/>
  </p:notesMasterIdLst>
  <p:sldIdLst>
    <p:sldId id="260" r:id="rId3"/>
    <p:sldId id="284" r:id="rId4"/>
    <p:sldId id="287" r:id="rId5"/>
    <p:sldId id="302" r:id="rId6"/>
    <p:sldId id="317" r:id="rId7"/>
    <p:sldId id="318" r:id="rId8"/>
    <p:sldId id="319" r:id="rId9"/>
    <p:sldId id="268" r:id="rId10"/>
    <p:sldId id="271" r:id="rId11"/>
    <p:sldId id="272" r:id="rId12"/>
    <p:sldId id="274" r:id="rId13"/>
    <p:sldId id="275" r:id="rId14"/>
    <p:sldId id="276" r:id="rId15"/>
    <p:sldId id="273" r:id="rId16"/>
    <p:sldId id="277" r:id="rId17"/>
    <p:sldId id="279" r:id="rId18"/>
    <p:sldId id="325" r:id="rId19"/>
    <p:sldId id="324" r:id="rId20"/>
    <p:sldId id="320" r:id="rId21"/>
    <p:sldId id="280" r:id="rId22"/>
    <p:sldId id="281" r:id="rId23"/>
    <p:sldId id="282" r:id="rId24"/>
    <p:sldId id="301" r:id="rId25"/>
    <p:sldId id="289" r:id="rId26"/>
    <p:sldId id="290" r:id="rId27"/>
    <p:sldId id="291" r:id="rId28"/>
    <p:sldId id="307" r:id="rId29"/>
    <p:sldId id="294" r:id="rId30"/>
    <p:sldId id="296" r:id="rId31"/>
    <p:sldId id="298" r:id="rId32"/>
    <p:sldId id="321" r:id="rId33"/>
    <p:sldId id="322" r:id="rId34"/>
    <p:sldId id="293" r:id="rId35"/>
    <p:sldId id="313" r:id="rId36"/>
    <p:sldId id="309" r:id="rId37"/>
    <p:sldId id="310" r:id="rId38"/>
    <p:sldId id="304" r:id="rId39"/>
    <p:sldId id="305" r:id="rId40"/>
    <p:sldId id="306" r:id="rId41"/>
    <p:sldId id="297" r:id="rId42"/>
    <p:sldId id="314" r:id="rId43"/>
    <p:sldId id="315" r:id="rId44"/>
    <p:sldId id="316" r:id="rId45"/>
    <p:sldId id="299" r:id="rId46"/>
    <p:sldId id="326" r:id="rId47"/>
    <p:sldId id="323" r:id="rId48"/>
    <p:sldId id="278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D8B0"/>
    <a:srgbClr val="B8B79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 autoAdjust="0"/>
    <p:restoredTop sz="94669" autoAdjust="0"/>
  </p:normalViewPr>
  <p:slideViewPr>
    <p:cSldViewPr snapToGrid="0">
      <p:cViewPr varScale="1">
        <p:scale>
          <a:sx n="143" d="100"/>
          <a:sy n="143" d="100"/>
        </p:scale>
        <p:origin x="-90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9AFAD-862E-4E3D-8D90-F1B3CCB7A5DB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5E14B-FEA0-4B1A-988D-6A85B04042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802EF0-E22B-4C17-8AE9-25E7614FB2B9}" type="slidenum">
              <a:rPr lang="en-US"/>
              <a:pPr/>
              <a:t>11</a:t>
            </a:fld>
            <a:endParaRPr 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A9F2A7-E095-453A-B019-62307FD4F329}" type="slidenum">
              <a:rPr lang="en-US"/>
              <a:pPr/>
              <a:t>12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0FB27B-4543-40DE-AD0A-63FB717B9417}" type="slidenum">
              <a:rPr lang="en-US"/>
              <a:pPr/>
              <a:t>13</a:t>
            </a:fld>
            <a:endParaRPr lang="en-US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513" y="457200"/>
            <a:ext cx="1944687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863" y="457200"/>
            <a:ext cx="5683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D8814-D823-4159-AE19-85DC6AAC4381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7863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wmf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wm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Emergence of Semantic Structure from Experience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Jay McClelland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Stanford University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448" y="457200"/>
            <a:ext cx="7772400" cy="940777"/>
          </a:xfrm>
        </p:spPr>
        <p:txBody>
          <a:bodyPr/>
          <a:lstStyle/>
          <a:p>
            <a:r>
              <a:rPr lang="en-US" dirty="0" smtClean="0"/>
              <a:t>The Nature of Cognition, and the Place of PDP in Cognitive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085" y="1509347"/>
            <a:ext cx="7772400" cy="4495800"/>
          </a:xfrm>
        </p:spPr>
        <p:txBody>
          <a:bodyPr/>
          <a:lstStyle/>
          <a:p>
            <a:r>
              <a:rPr lang="en-US" dirty="0" smtClean="0"/>
              <a:t>Many view human cognition as inherently</a:t>
            </a:r>
          </a:p>
          <a:p>
            <a:pPr lvl="1"/>
            <a:r>
              <a:rPr lang="en-US" dirty="0" smtClean="0"/>
              <a:t>Structured</a:t>
            </a:r>
          </a:p>
          <a:p>
            <a:pPr lvl="1"/>
            <a:r>
              <a:rPr lang="en-US" dirty="0" smtClean="0"/>
              <a:t>Systematic</a:t>
            </a:r>
          </a:p>
          <a:p>
            <a:pPr lvl="1"/>
            <a:r>
              <a:rPr lang="en-US" dirty="0" smtClean="0"/>
              <a:t>Rule-governed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 this framework, PDP models are seen as</a:t>
            </a:r>
          </a:p>
          <a:p>
            <a:pPr lvl="1"/>
            <a:r>
              <a:rPr lang="en-US" dirty="0" smtClean="0"/>
              <a:t>Mere implementations of higher-level, rational, or ‘computational level’ models</a:t>
            </a:r>
          </a:p>
          <a:p>
            <a:pPr lvl="1"/>
            <a:r>
              <a:rPr lang="en-US" dirty="0" smtClean="0"/>
              <a:t>… that don’t work as well as models that stipulate explicit rules or structures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Alternative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6061"/>
            <a:ext cx="7772400" cy="4495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We argue instead that cognition (and the domains to which cognition is applied) is inherently</a:t>
            </a:r>
          </a:p>
          <a:p>
            <a:pPr lvl="1"/>
            <a:r>
              <a:rPr lang="en-US" dirty="0" smtClean="0"/>
              <a:t>Quasi-regular</a:t>
            </a:r>
          </a:p>
          <a:p>
            <a:pPr lvl="1"/>
            <a:r>
              <a:rPr lang="en-US" dirty="0" smtClean="0"/>
              <a:t>Semi-systematic</a:t>
            </a:r>
          </a:p>
          <a:p>
            <a:pPr lvl="1"/>
            <a:r>
              <a:rPr lang="en-US" dirty="0" smtClean="0"/>
              <a:t>Context sensitive</a:t>
            </a:r>
          </a:p>
          <a:p>
            <a:r>
              <a:rPr lang="en-US" dirty="0" smtClean="0"/>
              <a:t>On this view, highly structured models </a:t>
            </a:r>
          </a:p>
          <a:p>
            <a:pPr lvl="1"/>
            <a:r>
              <a:rPr lang="en-US" dirty="0" smtClean="0"/>
              <a:t>Are </a:t>
            </a:r>
            <a:r>
              <a:rPr lang="en-US" dirty="0" err="1" smtClean="0"/>
              <a:t>Procrustian</a:t>
            </a:r>
            <a:r>
              <a:rPr lang="en-US" dirty="0" smtClean="0"/>
              <a:t> beds into which natural cognition fits uncomfortably</a:t>
            </a:r>
          </a:p>
          <a:p>
            <a:pPr lvl="1"/>
            <a:r>
              <a:rPr lang="en-US" dirty="0" smtClean="0"/>
              <a:t>Won’t capture human cognitive abilities as well as models that allow a more graded and context sensitive conception of structure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Emergent vs. Stipulated Structure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5037" t="38898" r="25037" b="11669"/>
          <a:stretch>
            <a:fillRect/>
          </a:stretch>
        </p:blipFill>
        <p:spPr bwMode="auto">
          <a:xfrm>
            <a:off x="5134708" y="1891351"/>
            <a:ext cx="3274735" cy="2981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jlmcc.WIN\Desktop\500px-Rocque's_Map_of_London_1741-5.jpg"/>
          <p:cNvPicPr>
            <a:picLocks noChangeAspect="1" noChangeArrowheads="1"/>
          </p:cNvPicPr>
          <p:nvPr/>
        </p:nvPicPr>
        <p:blipFill>
          <a:blip r:embed="rId3" cstate="print"/>
          <a:srcRect l="24000" t="4464" r="24000" b="35714"/>
          <a:stretch>
            <a:fillRect/>
          </a:stretch>
        </p:blipFill>
        <p:spPr bwMode="auto">
          <a:xfrm>
            <a:off x="452092" y="1953855"/>
            <a:ext cx="3781413" cy="292286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68315" y="5292970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Old London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39154" y="5231422"/>
            <a:ext cx="246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Midtown Manhattan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does structure come from?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built in</a:t>
            </a:r>
          </a:p>
          <a:p>
            <a:endParaRPr lang="en-US" dirty="0" smtClean="0"/>
          </a:p>
          <a:p>
            <a:r>
              <a:rPr lang="en-US" dirty="0" smtClean="0"/>
              <a:t>It’s learned from experience</a:t>
            </a:r>
          </a:p>
          <a:p>
            <a:endParaRPr lang="en-US" dirty="0" smtClean="0"/>
          </a:p>
          <a:p>
            <a:r>
              <a:rPr lang="en-US" dirty="0" smtClean="0"/>
              <a:t>There are constraints built in that shape what’s learned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nature of the constraints?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Do they specify types of structural forms?</a:t>
            </a:r>
          </a:p>
          <a:p>
            <a:pPr lvl="1"/>
            <a:r>
              <a:rPr lang="en-US" dirty="0" smtClean="0"/>
              <a:t>Kemp &amp; </a:t>
            </a:r>
            <a:r>
              <a:rPr lang="en-US" dirty="0" err="1" smtClean="0"/>
              <a:t>Tenenbaum</a:t>
            </a:r>
            <a:endParaRPr lang="en-US" dirty="0" smtClean="0"/>
          </a:p>
          <a:p>
            <a:r>
              <a:rPr lang="en-US" dirty="0" smtClean="0"/>
              <a:t>Or are they more generic?</a:t>
            </a:r>
          </a:p>
          <a:p>
            <a:pPr lvl="1"/>
            <a:r>
              <a:rPr lang="en-US" dirty="0" smtClean="0"/>
              <a:t>Lake &amp; </a:t>
            </a:r>
            <a:r>
              <a:rPr lang="en-US" dirty="0" err="1" smtClean="0"/>
              <a:t>Tenenbaum</a:t>
            </a:r>
            <a:endParaRPr lang="en-US" dirty="0" smtClean="0"/>
          </a:p>
          <a:p>
            <a:pPr lvl="1"/>
            <a:r>
              <a:rPr lang="en-US" dirty="0" smtClean="0"/>
              <a:t>Most work in the PDP framework</a:t>
            </a:r>
          </a:p>
          <a:p>
            <a:r>
              <a:rPr lang="en-US" dirty="0" smtClean="0"/>
              <a:t>Are they constraints on the process and mechanism? Or on the space of possible outcomes?</a:t>
            </a:r>
          </a:p>
          <a:p>
            <a:pPr lvl="1"/>
            <a:r>
              <a:rPr lang="en-US" dirty="0" smtClean="0"/>
              <a:t>PDP models and the K&amp;T / L&amp;T models rely on different sorts of constraints.</a:t>
            </a:r>
          </a:p>
          <a:p>
            <a:pPr lvl="1"/>
            <a:r>
              <a:rPr lang="en-US" dirty="0" smtClean="0"/>
              <a:t>It’s far from clear that those in K&amp;T or L&amp;T are better.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Rumelhart</a:t>
            </a:r>
            <a:r>
              <a:rPr lang="en-US" dirty="0" smtClean="0"/>
              <a:t> model of semantic cognition, and how it relates to probabilistic models of semantic cognition.</a:t>
            </a:r>
          </a:p>
          <a:p>
            <a:r>
              <a:rPr lang="en-US" dirty="0" smtClean="0"/>
              <a:t>Some claims it instantiates about the nature of semantic cognition that distinguish it from K&amp;T</a:t>
            </a:r>
          </a:p>
          <a:p>
            <a:pPr lvl="1"/>
            <a:r>
              <a:rPr lang="en-US" dirty="0" smtClean="0"/>
              <a:t>Data supporting these claims, and challenging K&amp;T</a:t>
            </a:r>
          </a:p>
          <a:p>
            <a:r>
              <a:rPr lang="en-US" dirty="0" smtClean="0"/>
              <a:t>Toward a fuller characterization of what the </a:t>
            </a:r>
            <a:r>
              <a:rPr lang="en-US" dirty="0" err="1" smtClean="0"/>
              <a:t>Rumelhart</a:t>
            </a:r>
            <a:r>
              <a:rPr lang="en-US" dirty="0" smtClean="0"/>
              <a:t> model learns (and one of the things it can do that sustains our interest in it).</a:t>
            </a:r>
          </a:p>
          <a:p>
            <a:r>
              <a:rPr lang="en-US" dirty="0" smtClean="0"/>
              <a:t>Some remarks about the so-called ‘common-sense core’.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0954" y="905607"/>
            <a:ext cx="2790092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</a:t>
            </a:r>
            <a:r>
              <a:rPr lang="en-US" sz="3200" dirty="0" err="1" smtClean="0"/>
              <a:t>Rumelhart</a:t>
            </a:r>
            <a:r>
              <a:rPr lang="en-US" sz="3200" dirty="0" smtClean="0"/>
              <a:t> Model</a:t>
            </a:r>
            <a:endParaRPr lang="en-US" sz="3200" dirty="0"/>
          </a:p>
        </p:txBody>
      </p:sp>
      <p:pic>
        <p:nvPicPr>
          <p:cNvPr id="6" name="Picture 2" descr="rtmodel"/>
          <p:cNvPicPr>
            <a:picLocks noChangeAspect="1" noChangeArrowheads="1"/>
          </p:cNvPicPr>
          <p:nvPr/>
        </p:nvPicPr>
        <p:blipFill>
          <a:blip r:embed="rId2" cstate="print"/>
          <a:srcRect t="6279" r="5345"/>
          <a:stretch>
            <a:fillRect/>
          </a:stretch>
        </p:blipFill>
        <p:spPr bwMode="auto">
          <a:xfrm>
            <a:off x="4495801" y="2362200"/>
            <a:ext cx="4648199" cy="3673309"/>
          </a:xfrm>
          <a:prstGeom prst="rect">
            <a:avLst/>
          </a:prstGeom>
          <a:noFill/>
        </p:spPr>
      </p:pic>
      <p:pic>
        <p:nvPicPr>
          <p:cNvPr id="7" name="Picture 2" descr="taxonomic_hierarchy"/>
          <p:cNvPicPr>
            <a:picLocks noChangeAspect="1" noChangeArrowheads="1"/>
          </p:cNvPicPr>
          <p:nvPr/>
        </p:nvPicPr>
        <p:blipFill>
          <a:blip r:embed="rId3" cstate="print"/>
          <a:srcRect r="6557"/>
          <a:stretch>
            <a:fillRect/>
          </a:stretch>
        </p:blipFill>
        <p:spPr bwMode="auto">
          <a:xfrm>
            <a:off x="228600" y="2133600"/>
            <a:ext cx="4226096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914400"/>
            <a:ext cx="373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Quillian</a:t>
            </a:r>
            <a:r>
              <a:rPr lang="en-US" sz="3200" dirty="0" smtClean="0">
                <a:latin typeface="+mj-lt"/>
                <a:ea typeface="+mj-ea"/>
                <a:cs typeface="+mj-cs"/>
              </a:rPr>
              <a:t/>
            </a:r>
            <a:br>
              <a:rPr lang="en-US" sz="3200" dirty="0" smtClean="0">
                <a:latin typeface="+mj-lt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Model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21" descr="C:\Users\jlmcc.WIN\Desktop\CollaboratorPhotos\rumelhartportrait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0854" y="679939"/>
            <a:ext cx="932688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83676" y="2107223"/>
            <a:ext cx="666456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Show how learning could capture the emergence of hierarchical structure </a:t>
            </a:r>
          </a:p>
          <a:p>
            <a:pPr marL="342900" indent="-342900">
              <a:buAutoNum type="arabicPeriod"/>
            </a:pP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smtClean="0"/>
              <a:t>Show how the model could make inferences as in the </a:t>
            </a:r>
            <a:r>
              <a:rPr lang="en-US" sz="2800" dirty="0" err="1" smtClean="0"/>
              <a:t>Quillian</a:t>
            </a:r>
            <a:r>
              <a:rPr lang="en-US" sz="2800" dirty="0" smtClean="0"/>
              <a:t> model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dirty="0" smtClean="0"/>
              <a:t>DER’s Goals for the Model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t_rep_hist"/>
          <p:cNvPicPr>
            <a:picLocks noChangeAspect="1" noChangeArrowheads="1"/>
          </p:cNvPicPr>
          <p:nvPr/>
        </p:nvPicPr>
        <p:blipFill>
          <a:blip r:embed="rId2" cstate="print"/>
          <a:srcRect t="11478" r="11873"/>
          <a:stretch>
            <a:fillRect/>
          </a:stretch>
        </p:blipFill>
        <p:spPr bwMode="auto">
          <a:xfrm>
            <a:off x="386499" y="766269"/>
            <a:ext cx="4165910" cy="3329784"/>
          </a:xfrm>
          <a:prstGeom prst="rect">
            <a:avLst/>
          </a:prstGeom>
          <a:noFill/>
        </p:spPr>
      </p:pic>
      <p:grpSp>
        <p:nvGrpSpPr>
          <p:cNvPr id="6" name="Group 5"/>
          <p:cNvGrpSpPr/>
          <p:nvPr/>
        </p:nvGrpSpPr>
        <p:grpSpPr>
          <a:xfrm>
            <a:off x="4953000" y="3265602"/>
            <a:ext cx="3636565" cy="3211513"/>
            <a:chOff x="627063" y="177800"/>
            <a:chExt cx="6909146" cy="6081713"/>
          </a:xfrm>
        </p:grpSpPr>
        <p:pic>
          <p:nvPicPr>
            <p:cNvPr id="7" name="Picture 2" descr="rt_hclust_lrn"/>
            <p:cNvPicPr>
              <a:picLocks noChangeAspect="1" noChangeArrowheads="1"/>
            </p:cNvPicPr>
            <p:nvPr/>
          </p:nvPicPr>
          <p:blipFill>
            <a:blip r:embed="rId3" cstate="print"/>
            <a:srcRect l="11478" t="9132" r="11478" b="9132"/>
            <a:stretch>
              <a:fillRect/>
            </a:stretch>
          </p:blipFill>
          <p:spPr bwMode="auto">
            <a:xfrm>
              <a:off x="1728788" y="244475"/>
              <a:ext cx="5076825" cy="6015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6189663" y="177800"/>
              <a:ext cx="625475" cy="5605463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4"/>
            <p:cNvSpPr>
              <a:spLocks noChangeShapeType="1"/>
            </p:cNvSpPr>
            <p:nvPr/>
          </p:nvSpPr>
          <p:spPr bwMode="auto">
            <a:xfrm>
              <a:off x="6773863" y="431800"/>
              <a:ext cx="25400" cy="49704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6969124" y="1014412"/>
              <a:ext cx="567085" cy="4254756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Verdana" pitchFamily="34" charset="0"/>
                </a:rPr>
                <a:t>E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x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p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e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r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 err="1">
                  <a:latin typeface="Verdana" pitchFamily="34" charset="0"/>
                </a:rPr>
                <a:t>i</a:t>
              </a:r>
              <a:r>
                <a:rPr lang="en-US" sz="1400" dirty="0">
                  <a:latin typeface="Verdana" pitchFamily="34" charset="0"/>
                </a:rPr>
                <a:t/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e</a:t>
              </a:r>
            </a:p>
            <a:p>
              <a:r>
                <a:rPr lang="en-US" sz="1400" dirty="0">
                  <a:latin typeface="Verdana" pitchFamily="34" charset="0"/>
                </a:rPr>
                <a:t>n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c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e</a:t>
              </a: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627063" y="827087"/>
              <a:ext cx="1477706" cy="489588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Verdana" pitchFamily="34" charset="0"/>
                </a:rPr>
                <a:t>Early</a:t>
              </a:r>
            </a:p>
            <a:p>
              <a:endParaRPr lang="en-US" dirty="0">
                <a:latin typeface="Verdana" pitchFamily="34" charset="0"/>
              </a:endParaRPr>
            </a:p>
            <a:p>
              <a:endParaRPr lang="en-US" dirty="0">
                <a:latin typeface="Verdana" pitchFamily="34" charset="0"/>
              </a:endParaRPr>
            </a:p>
            <a:p>
              <a:r>
                <a:rPr lang="en-US" dirty="0">
                  <a:latin typeface="Verdana" pitchFamily="34" charset="0"/>
                </a:rPr>
                <a:t>Later</a:t>
              </a:r>
            </a:p>
            <a:p>
              <a:endParaRPr lang="en-US" dirty="0">
                <a:latin typeface="Verdana" pitchFamily="34" charset="0"/>
              </a:endParaRPr>
            </a:p>
            <a:p>
              <a:endParaRPr lang="en-US" dirty="0" smtClean="0">
                <a:latin typeface="Verdana" pitchFamily="34" charset="0"/>
              </a:endParaRPr>
            </a:p>
            <a:p>
              <a:endParaRPr lang="en-US" dirty="0">
                <a:latin typeface="Verdana" pitchFamily="34" charset="0"/>
              </a:endParaRPr>
            </a:p>
            <a:p>
              <a:r>
                <a:rPr lang="en-US" dirty="0">
                  <a:latin typeface="Verdana" pitchFamily="34" charset="0"/>
                </a:rPr>
                <a:t>Later</a:t>
              </a:r>
              <a:br>
                <a:rPr lang="en-US" dirty="0">
                  <a:latin typeface="Verdana" pitchFamily="34" charset="0"/>
                </a:rPr>
              </a:br>
              <a:r>
                <a:rPr lang="en-US" dirty="0">
                  <a:latin typeface="Verdana" pitchFamily="34" charset="0"/>
                </a:rPr>
                <a:t>Still</a:t>
              </a:r>
            </a:p>
          </p:txBody>
        </p:sp>
      </p:grpSp>
      <p:pic>
        <p:nvPicPr>
          <p:cNvPr id="12" name="Picture 2" descr="rtmodel"/>
          <p:cNvPicPr>
            <a:picLocks noChangeAspect="1" noChangeArrowheads="1"/>
          </p:cNvPicPr>
          <p:nvPr/>
        </p:nvPicPr>
        <p:blipFill>
          <a:blip r:embed="rId4" cstate="print"/>
          <a:srcRect t="6279" r="5345"/>
          <a:stretch>
            <a:fillRect/>
          </a:stretch>
        </p:blipFill>
        <p:spPr bwMode="auto">
          <a:xfrm>
            <a:off x="4741683" y="202646"/>
            <a:ext cx="3667106" cy="2897986"/>
          </a:xfrm>
          <a:prstGeom prst="rect">
            <a:avLst/>
          </a:prstGeom>
          <a:noFill/>
        </p:spPr>
      </p:pic>
      <p:sp>
        <p:nvSpPr>
          <p:cNvPr id="13" name="Oval 12"/>
          <p:cNvSpPr/>
          <p:nvPr/>
        </p:nvSpPr>
        <p:spPr>
          <a:xfrm>
            <a:off x="5891752" y="269449"/>
            <a:ext cx="622169" cy="12011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Picture 2" descr="rtmodel"/>
          <p:cNvPicPr>
            <a:picLocks noChangeAspect="1" noChangeArrowheads="1"/>
          </p:cNvPicPr>
          <p:nvPr/>
        </p:nvPicPr>
        <p:blipFill>
          <a:blip r:embed="rId3" cstate="print"/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</p:spPr>
      </p:pic>
      <p:sp>
        <p:nvSpPr>
          <p:cNvPr id="202755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202756" name="Oval 4"/>
          <p:cNvSpPr>
            <a:spLocks noChangeArrowheads="1"/>
          </p:cNvSpPr>
          <p:nvPr/>
        </p:nvSpPr>
        <p:spPr bwMode="auto">
          <a:xfrm>
            <a:off x="2281238" y="388461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57" name="Oval 5"/>
          <p:cNvSpPr>
            <a:spLocks noChangeArrowheads="1"/>
          </p:cNvSpPr>
          <p:nvPr/>
        </p:nvSpPr>
        <p:spPr bwMode="auto">
          <a:xfrm>
            <a:off x="6804025" y="1354138"/>
            <a:ext cx="325438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58" name="Oval 6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59" name="Text Box 7"/>
          <p:cNvSpPr txBox="1">
            <a:spLocks noChangeArrowheads="1"/>
          </p:cNvSpPr>
          <p:nvPr/>
        </p:nvSpPr>
        <p:spPr bwMode="auto">
          <a:xfrm>
            <a:off x="381000" y="5334000"/>
            <a:ext cx="5562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latin typeface="Verdana" pitchFamily="34" charset="0"/>
              </a:rPr>
              <a:t>Start with a neutral representation on the representation units. Use backprop to adjust the representation to minimize the error.</a:t>
            </a:r>
          </a:p>
        </p:txBody>
      </p:sp>
      <p:sp>
        <p:nvSpPr>
          <p:cNvPr id="202760" name="Oval 8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1" name="Oval 9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2" name="Oval 10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3" name="Oval 11"/>
          <p:cNvSpPr>
            <a:spLocks noChangeArrowheads="1"/>
          </p:cNvSpPr>
          <p:nvPr/>
        </p:nvSpPr>
        <p:spPr bwMode="auto">
          <a:xfrm>
            <a:off x="2255838" y="4273550"/>
            <a:ext cx="325437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813550" y="3243263"/>
            <a:ext cx="325438" cy="762000"/>
            <a:chOff x="4292" y="2043"/>
            <a:chExt cx="205" cy="480"/>
          </a:xfrm>
        </p:grpSpPr>
        <p:sp>
          <p:nvSpPr>
            <p:cNvPr id="202765" name="Oval 13"/>
            <p:cNvSpPr>
              <a:spLocks noChangeArrowheads="1"/>
            </p:cNvSpPr>
            <p:nvPr/>
          </p:nvSpPr>
          <p:spPr bwMode="auto">
            <a:xfrm>
              <a:off x="4292" y="2043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6" name="Oval 14"/>
            <p:cNvSpPr>
              <a:spLocks noChangeArrowheads="1"/>
            </p:cNvSpPr>
            <p:nvPr/>
          </p:nvSpPr>
          <p:spPr bwMode="auto">
            <a:xfrm>
              <a:off x="4292" y="2175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7" name="Oval 15"/>
            <p:cNvSpPr>
              <a:spLocks noChangeArrowheads="1"/>
            </p:cNvSpPr>
            <p:nvPr/>
          </p:nvSpPr>
          <p:spPr bwMode="auto">
            <a:xfrm>
              <a:off x="4292" y="2404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2768" name="Oval 16"/>
          <p:cNvSpPr>
            <a:spLocks noChangeArrowheads="1"/>
          </p:cNvSpPr>
          <p:nvPr/>
        </p:nvSpPr>
        <p:spPr bwMode="auto">
          <a:xfrm>
            <a:off x="3352800" y="12954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9" name="Oval 17"/>
          <p:cNvSpPr>
            <a:spLocks noChangeArrowheads="1"/>
          </p:cNvSpPr>
          <p:nvPr/>
        </p:nvSpPr>
        <p:spPr bwMode="auto">
          <a:xfrm>
            <a:off x="3352800" y="1447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0" name="Oval 18"/>
          <p:cNvSpPr>
            <a:spLocks noChangeArrowheads="1"/>
          </p:cNvSpPr>
          <p:nvPr/>
        </p:nvSpPr>
        <p:spPr bwMode="auto">
          <a:xfrm>
            <a:off x="3352800" y="16764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1" name="Oval 19"/>
          <p:cNvSpPr>
            <a:spLocks noChangeArrowheads="1"/>
          </p:cNvSpPr>
          <p:nvPr/>
        </p:nvSpPr>
        <p:spPr bwMode="auto">
          <a:xfrm>
            <a:off x="3352800" y="1828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2" name="Oval 20"/>
          <p:cNvSpPr>
            <a:spLocks noChangeArrowheads="1"/>
          </p:cNvSpPr>
          <p:nvPr/>
        </p:nvSpPr>
        <p:spPr bwMode="auto">
          <a:xfrm>
            <a:off x="3352800" y="2209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Picture 2" descr="rtmodel"/>
          <p:cNvPicPr>
            <a:picLocks noChangeAspect="1" noChangeArrowheads="1"/>
          </p:cNvPicPr>
          <p:nvPr/>
        </p:nvPicPr>
        <p:blipFill>
          <a:blip r:embed="rId3" cstate="print"/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</p:spPr>
      </p:pic>
      <p:sp>
        <p:nvSpPr>
          <p:cNvPr id="205827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205828" name="Oval 4"/>
          <p:cNvSpPr>
            <a:spLocks noChangeArrowheads="1"/>
          </p:cNvSpPr>
          <p:nvPr/>
        </p:nvSpPr>
        <p:spPr bwMode="auto">
          <a:xfrm>
            <a:off x="2281238" y="388461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29" name="Oval 5"/>
          <p:cNvSpPr>
            <a:spLocks noChangeArrowheads="1"/>
          </p:cNvSpPr>
          <p:nvPr/>
        </p:nvSpPr>
        <p:spPr bwMode="auto">
          <a:xfrm>
            <a:off x="6804025" y="1354138"/>
            <a:ext cx="325438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0" name="Oval 6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1" name="Text Box 7"/>
          <p:cNvSpPr txBox="1">
            <a:spLocks noChangeArrowheads="1"/>
          </p:cNvSpPr>
          <p:nvPr/>
        </p:nvSpPr>
        <p:spPr bwMode="auto">
          <a:xfrm>
            <a:off x="381000" y="5334000"/>
            <a:ext cx="54244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latin typeface="Verdana" pitchFamily="34" charset="0"/>
              </a:rPr>
              <a:t>The result is a representation similar to that of the average bird…</a:t>
            </a:r>
          </a:p>
        </p:txBody>
      </p:sp>
      <p:sp>
        <p:nvSpPr>
          <p:cNvPr id="205832" name="Oval 8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3" name="Oval 9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4" name="Oval 10"/>
          <p:cNvSpPr>
            <a:spLocks noChangeArrowheads="1"/>
          </p:cNvSpPr>
          <p:nvPr/>
        </p:nvSpPr>
        <p:spPr bwMode="auto">
          <a:xfrm>
            <a:off x="3348038" y="164306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5" name="Oval 11"/>
          <p:cNvSpPr>
            <a:spLocks noChangeArrowheads="1"/>
          </p:cNvSpPr>
          <p:nvPr/>
        </p:nvSpPr>
        <p:spPr bwMode="auto">
          <a:xfrm>
            <a:off x="3348038" y="21875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6" name="Oval 12"/>
          <p:cNvSpPr>
            <a:spLocks noChangeArrowheads="1"/>
          </p:cNvSpPr>
          <p:nvPr/>
        </p:nvSpPr>
        <p:spPr bwMode="auto">
          <a:xfrm>
            <a:off x="3348038" y="14684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7" name="Oval 13"/>
          <p:cNvSpPr>
            <a:spLocks noChangeArrowheads="1"/>
          </p:cNvSpPr>
          <p:nvPr/>
        </p:nvSpPr>
        <p:spPr bwMode="auto">
          <a:xfrm>
            <a:off x="3349625" y="1817688"/>
            <a:ext cx="325438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8" name="Oval 14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9" name="Oval 15"/>
          <p:cNvSpPr>
            <a:spLocks noChangeArrowheads="1"/>
          </p:cNvSpPr>
          <p:nvPr/>
        </p:nvSpPr>
        <p:spPr bwMode="auto">
          <a:xfrm>
            <a:off x="3348038" y="128905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40" name="Oval 16"/>
          <p:cNvSpPr>
            <a:spLocks noChangeArrowheads="1"/>
          </p:cNvSpPr>
          <p:nvPr/>
        </p:nvSpPr>
        <p:spPr bwMode="auto">
          <a:xfrm>
            <a:off x="2255838" y="4273550"/>
            <a:ext cx="325437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813550" y="3243263"/>
            <a:ext cx="325438" cy="762000"/>
            <a:chOff x="4292" y="2043"/>
            <a:chExt cx="205" cy="480"/>
          </a:xfrm>
        </p:grpSpPr>
        <p:sp>
          <p:nvSpPr>
            <p:cNvPr id="205842" name="Oval 18"/>
            <p:cNvSpPr>
              <a:spLocks noChangeArrowheads="1"/>
            </p:cNvSpPr>
            <p:nvPr/>
          </p:nvSpPr>
          <p:spPr bwMode="auto">
            <a:xfrm>
              <a:off x="4292" y="2043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43" name="Oval 19"/>
            <p:cNvSpPr>
              <a:spLocks noChangeArrowheads="1"/>
            </p:cNvSpPr>
            <p:nvPr/>
          </p:nvSpPr>
          <p:spPr bwMode="auto">
            <a:xfrm>
              <a:off x="4292" y="2175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44" name="Oval 20"/>
            <p:cNvSpPr>
              <a:spLocks noChangeArrowheads="1"/>
            </p:cNvSpPr>
            <p:nvPr/>
          </p:nvSpPr>
          <p:spPr bwMode="auto">
            <a:xfrm>
              <a:off x="4292" y="2404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2" descr="rtmodel"/>
          <p:cNvPicPr>
            <a:picLocks noChangeAspect="1" noChangeArrowheads="1"/>
          </p:cNvPicPr>
          <p:nvPr/>
        </p:nvPicPr>
        <p:blipFill>
          <a:blip r:embed="rId3" cstate="print"/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</p:spPr>
      </p:pic>
      <p:sp>
        <p:nvSpPr>
          <p:cNvPr id="207875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207876" name="Oval 4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77" name="Text Box 5"/>
          <p:cNvSpPr txBox="1">
            <a:spLocks noChangeArrowheads="1"/>
          </p:cNvSpPr>
          <p:nvPr/>
        </p:nvSpPr>
        <p:spPr bwMode="auto">
          <a:xfrm>
            <a:off x="685800" y="5284788"/>
            <a:ext cx="52609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Use the representation to </a:t>
            </a:r>
            <a:br>
              <a:rPr lang="en-US">
                <a:latin typeface="Verdana" pitchFamily="34" charset="0"/>
              </a:rPr>
            </a:br>
            <a:r>
              <a:rPr lang="en-US">
                <a:latin typeface="Verdana" pitchFamily="34" charset="0"/>
              </a:rPr>
              <a:t>infer what this new thing can do.</a:t>
            </a:r>
          </a:p>
        </p:txBody>
      </p:sp>
      <p:sp>
        <p:nvSpPr>
          <p:cNvPr id="207878" name="Oval 6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79" name="Oval 7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0" name="Oval 8"/>
          <p:cNvSpPr>
            <a:spLocks noChangeArrowheads="1"/>
          </p:cNvSpPr>
          <p:nvPr/>
        </p:nvSpPr>
        <p:spPr bwMode="auto">
          <a:xfrm>
            <a:off x="3348038" y="164306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1" name="Oval 9"/>
          <p:cNvSpPr>
            <a:spLocks noChangeArrowheads="1"/>
          </p:cNvSpPr>
          <p:nvPr/>
        </p:nvSpPr>
        <p:spPr bwMode="auto">
          <a:xfrm>
            <a:off x="3348038" y="21875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2" name="Oval 10"/>
          <p:cNvSpPr>
            <a:spLocks noChangeArrowheads="1"/>
          </p:cNvSpPr>
          <p:nvPr/>
        </p:nvSpPr>
        <p:spPr bwMode="auto">
          <a:xfrm>
            <a:off x="3348038" y="14684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3" name="Oval 11"/>
          <p:cNvSpPr>
            <a:spLocks noChangeArrowheads="1"/>
          </p:cNvSpPr>
          <p:nvPr/>
        </p:nvSpPr>
        <p:spPr bwMode="auto">
          <a:xfrm>
            <a:off x="3349625" y="1817688"/>
            <a:ext cx="325438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4" name="Oval 12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5" name="Oval 13"/>
          <p:cNvSpPr>
            <a:spLocks noChangeArrowheads="1"/>
          </p:cNvSpPr>
          <p:nvPr/>
        </p:nvSpPr>
        <p:spPr bwMode="auto">
          <a:xfrm>
            <a:off x="3348038" y="128905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6" name="Oval 14"/>
          <p:cNvSpPr>
            <a:spLocks noChangeArrowheads="1"/>
          </p:cNvSpPr>
          <p:nvPr/>
        </p:nvSpPr>
        <p:spPr bwMode="auto">
          <a:xfrm>
            <a:off x="2281238" y="4256088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7" name="Oval 15"/>
          <p:cNvSpPr>
            <a:spLocks noChangeArrowheads="1"/>
          </p:cNvSpPr>
          <p:nvPr/>
        </p:nvSpPr>
        <p:spPr bwMode="auto">
          <a:xfrm>
            <a:off x="6802438" y="325120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8" name="Oval 16"/>
          <p:cNvSpPr>
            <a:spLocks noChangeArrowheads="1"/>
          </p:cNvSpPr>
          <p:nvPr/>
        </p:nvSpPr>
        <p:spPr bwMode="auto">
          <a:xfrm>
            <a:off x="6802438" y="34321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9" name="Oval 17"/>
          <p:cNvSpPr>
            <a:spLocks noChangeArrowheads="1"/>
          </p:cNvSpPr>
          <p:nvPr/>
        </p:nvSpPr>
        <p:spPr bwMode="auto">
          <a:xfrm>
            <a:off x="6808788" y="3822700"/>
            <a:ext cx="325437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90" name="Oval 18"/>
          <p:cNvSpPr>
            <a:spLocks noChangeArrowheads="1"/>
          </p:cNvSpPr>
          <p:nvPr/>
        </p:nvSpPr>
        <p:spPr bwMode="auto">
          <a:xfrm>
            <a:off x="6827838" y="40211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About the </a:t>
            </a:r>
            <a:r>
              <a:rPr lang="en-US" dirty="0" err="1" smtClean="0"/>
              <a:t>Rumelhart</a:t>
            </a:r>
            <a:r>
              <a:rPr lang="en-US" dirty="0" smtClean="0"/>
              <a:t> Model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the model offer any advantages over other approaches?</a:t>
            </a:r>
          </a:p>
          <a:p>
            <a:r>
              <a:rPr lang="en-US" dirty="0" smtClean="0"/>
              <a:t>Can the mechanisms of learning and representation in the model tell us anything about</a:t>
            </a:r>
          </a:p>
          <a:p>
            <a:pPr lvl="2"/>
            <a:r>
              <a:rPr lang="en-US" dirty="0" smtClean="0"/>
              <a:t>Development?</a:t>
            </a:r>
          </a:p>
          <a:p>
            <a:pPr lvl="2"/>
            <a:r>
              <a:rPr lang="en-US" dirty="0" smtClean="0"/>
              <a:t>Effects of </a:t>
            </a:r>
            <a:r>
              <a:rPr lang="en-US" dirty="0" err="1" smtClean="0"/>
              <a:t>neuro</a:t>
            </a:r>
            <a:r>
              <a:rPr lang="en-US" dirty="0" smtClean="0"/>
              <a:t>-degeneration?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5191432" y="4486629"/>
            <a:ext cx="3541815" cy="1955543"/>
            <a:chOff x="439738" y="1778000"/>
            <a:chExt cx="8382000" cy="4808538"/>
          </a:xfrm>
        </p:grpSpPr>
        <p:pic>
          <p:nvPicPr>
            <p:cNvPr id="18" name="Picture 3" descr="Reorg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32000"/>
            </a:blip>
            <a:srcRect l="14651" r="18315" b="48936"/>
            <a:stretch>
              <a:fillRect/>
            </a:stretch>
          </p:blipFill>
          <p:spPr bwMode="auto">
            <a:xfrm>
              <a:off x="439738" y="1778000"/>
              <a:ext cx="4198937" cy="4808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9" descr="Reorg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32000"/>
            </a:blip>
            <a:srcRect l="18315" t="53192" r="18315"/>
            <a:stretch>
              <a:fillRect/>
            </a:stretch>
          </p:blipFill>
          <p:spPr bwMode="auto">
            <a:xfrm>
              <a:off x="4824413" y="2108200"/>
              <a:ext cx="3997325" cy="4454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 rot="5400000">
              <a:off x="1837532" y="4042568"/>
              <a:ext cx="673100" cy="170021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1" name="Rectangle 12"/>
            <p:cNvSpPr>
              <a:spLocks noChangeArrowheads="1"/>
            </p:cNvSpPr>
            <p:nvPr/>
          </p:nvSpPr>
          <p:spPr bwMode="auto">
            <a:xfrm rot="5400000">
              <a:off x="5591175" y="4025900"/>
              <a:ext cx="227013" cy="82391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2" name="Rectangle 13"/>
            <p:cNvSpPr>
              <a:spLocks noChangeArrowheads="1"/>
            </p:cNvSpPr>
            <p:nvPr/>
          </p:nvSpPr>
          <p:spPr bwMode="auto">
            <a:xfrm rot="5400000">
              <a:off x="5995988" y="2433638"/>
              <a:ext cx="234950" cy="9271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3" name="Rectangle 14"/>
            <p:cNvSpPr>
              <a:spLocks noChangeArrowheads="1"/>
            </p:cNvSpPr>
            <p:nvPr/>
          </p:nvSpPr>
          <p:spPr bwMode="auto">
            <a:xfrm rot="5400000">
              <a:off x="6735763" y="3082925"/>
              <a:ext cx="234950" cy="9271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4" name="Rectangle 17"/>
            <p:cNvSpPr>
              <a:spLocks noChangeArrowheads="1"/>
            </p:cNvSpPr>
            <p:nvPr/>
          </p:nvSpPr>
          <p:spPr bwMode="auto">
            <a:xfrm rot="5400000">
              <a:off x="1881982" y="5082381"/>
              <a:ext cx="635000" cy="138588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5" name="Rectangle 19"/>
            <p:cNvSpPr>
              <a:spLocks noChangeArrowheads="1"/>
            </p:cNvSpPr>
            <p:nvPr/>
          </p:nvSpPr>
          <p:spPr bwMode="auto">
            <a:xfrm rot="5400000">
              <a:off x="6196012" y="4530726"/>
              <a:ext cx="252413" cy="70326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 rot="5400000">
              <a:off x="5102226" y="2773362"/>
              <a:ext cx="252412" cy="70326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 rot="5400000">
              <a:off x="6218238" y="3436938"/>
              <a:ext cx="252412" cy="70326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8919" y="274638"/>
            <a:ext cx="6744878" cy="1143000"/>
          </a:xfrm>
        </p:spPr>
        <p:txBody>
          <a:bodyPr/>
          <a:lstStyle/>
          <a:p>
            <a:r>
              <a:rPr lang="en-US" dirty="0" smtClean="0"/>
              <a:t>Phenomena in Development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199" y="1489435"/>
            <a:ext cx="4105374" cy="4967925"/>
          </a:xfrm>
        </p:spPr>
        <p:txBody>
          <a:bodyPr>
            <a:normAutofit/>
          </a:bodyPr>
          <a:lstStyle/>
          <a:p>
            <a:r>
              <a:rPr lang="en-US" sz="1800" dirty="0" smtClean="0"/>
              <a:t>Progressive differentiation</a:t>
            </a:r>
          </a:p>
          <a:p>
            <a:r>
              <a:rPr lang="en-US" sz="1800" dirty="0" smtClean="0"/>
              <a:t>Overgeneralization of</a:t>
            </a:r>
          </a:p>
          <a:p>
            <a:pPr lvl="1"/>
            <a:r>
              <a:rPr lang="en-US" sz="1800" dirty="0" smtClean="0"/>
              <a:t>Typical properties</a:t>
            </a:r>
          </a:p>
          <a:p>
            <a:pPr lvl="1"/>
            <a:r>
              <a:rPr lang="en-US" sz="1800" dirty="0" smtClean="0"/>
              <a:t>Frequent names</a:t>
            </a:r>
          </a:p>
          <a:p>
            <a:r>
              <a:rPr lang="en-US" sz="1800" dirty="0" smtClean="0"/>
              <a:t>Emergent domain-specificity of representation</a:t>
            </a:r>
          </a:p>
          <a:p>
            <a:r>
              <a:rPr lang="en-US" sz="1800" dirty="0" smtClean="0"/>
              <a:t>Basic level advantage</a:t>
            </a:r>
          </a:p>
          <a:p>
            <a:r>
              <a:rPr lang="en-US" sz="1800" dirty="0" smtClean="0"/>
              <a:t>Expertise and frequency effects</a:t>
            </a:r>
          </a:p>
          <a:p>
            <a:r>
              <a:rPr lang="en-US" sz="1800" dirty="0" smtClean="0"/>
              <a:t>Conceptual reorganization</a:t>
            </a:r>
          </a:p>
        </p:txBody>
      </p:sp>
      <p:pic>
        <p:nvPicPr>
          <p:cNvPr id="7" name="Picture 2" descr="nrn2dmap"/>
          <p:cNvPicPr>
            <a:picLocks noChangeAspect="1" noChangeArrowheads="1"/>
          </p:cNvPicPr>
          <p:nvPr/>
        </p:nvPicPr>
        <p:blipFill>
          <a:blip r:embed="rId3" cstate="print"/>
          <a:srcRect l="22000" t="2768" r="20000" b="66436"/>
          <a:stretch>
            <a:fillRect/>
          </a:stretch>
        </p:blipFill>
        <p:spPr bwMode="auto">
          <a:xfrm>
            <a:off x="5260379" y="1429252"/>
            <a:ext cx="3632336" cy="2786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4" cstate="print"/>
          <a:srcRect l="7714" r="41143" b="36000"/>
          <a:stretch>
            <a:fillRect/>
          </a:stretch>
        </p:blipFill>
        <p:spPr bwMode="auto">
          <a:xfrm>
            <a:off x="8026248" y="338130"/>
            <a:ext cx="858231" cy="920588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13178" y="4206281"/>
            <a:ext cx="1536396" cy="2501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lum bright="-18000" contrast="26000"/>
          </a:blip>
          <a:srcRect/>
          <a:stretch>
            <a:fillRect/>
          </a:stretch>
        </p:blipFill>
        <p:spPr bwMode="auto">
          <a:xfrm>
            <a:off x="730786" y="4810931"/>
            <a:ext cx="2350782" cy="182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952222" y="4983913"/>
            <a:ext cx="982048" cy="3565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>
            <a:off x="1457127" y="5302949"/>
            <a:ext cx="207041" cy="21456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" name="Line 7"/>
          <p:cNvSpPr>
            <a:spLocks noChangeShapeType="1"/>
          </p:cNvSpPr>
          <p:nvPr/>
        </p:nvSpPr>
        <p:spPr bwMode="auto">
          <a:xfrm flipH="1">
            <a:off x="3885034" y="5420260"/>
            <a:ext cx="105543" cy="29809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279923" y="4424516"/>
            <a:ext cx="3642851" cy="20942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5671038" y="5081954"/>
            <a:ext cx="1943100" cy="1204546"/>
            <a:chOff x="5671038" y="5081954"/>
            <a:chExt cx="1943100" cy="1204546"/>
          </a:xfrm>
        </p:grpSpPr>
        <p:sp>
          <p:nvSpPr>
            <p:cNvPr id="29" name="Rectangle 28"/>
            <p:cNvSpPr/>
            <p:nvPr/>
          </p:nvSpPr>
          <p:spPr>
            <a:xfrm>
              <a:off x="5671038" y="5969977"/>
              <a:ext cx="729762" cy="31652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Line 7"/>
            <p:cNvSpPr>
              <a:spLocks noChangeShapeType="1"/>
            </p:cNvSpPr>
            <p:nvPr/>
          </p:nvSpPr>
          <p:spPr bwMode="auto">
            <a:xfrm flipV="1">
              <a:off x="6411391" y="5081954"/>
              <a:ext cx="789508" cy="94790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7"/>
            <p:cNvSpPr>
              <a:spLocks noChangeShapeType="1"/>
            </p:cNvSpPr>
            <p:nvPr/>
          </p:nvSpPr>
          <p:spPr bwMode="auto">
            <a:xfrm flipV="1">
              <a:off x="6418385" y="5372100"/>
              <a:ext cx="1151792" cy="7913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7"/>
            <p:cNvSpPr>
              <a:spLocks noChangeShapeType="1"/>
            </p:cNvSpPr>
            <p:nvPr/>
          </p:nvSpPr>
          <p:spPr bwMode="auto">
            <a:xfrm flipV="1">
              <a:off x="6418385" y="5776543"/>
              <a:ext cx="1195753" cy="47478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0031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Disintegration in Semantic Dementia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9989" y="1536257"/>
            <a:ext cx="4038600" cy="1331535"/>
          </a:xfrm>
        </p:spPr>
        <p:txBody>
          <a:bodyPr/>
          <a:lstStyle/>
          <a:p>
            <a:r>
              <a:rPr lang="en-US" dirty="0" smtClean="0"/>
              <a:t>Loss of differentiation </a:t>
            </a:r>
          </a:p>
          <a:p>
            <a:r>
              <a:rPr lang="en-US" dirty="0" smtClean="0"/>
              <a:t>Overgeneralization</a:t>
            </a:r>
            <a:endParaRPr lang="en-US" dirty="0"/>
          </a:p>
        </p:txBody>
      </p:sp>
      <p:pic>
        <p:nvPicPr>
          <p:cNvPr id="5" name="Picture 2" descr="nrn2dmap"/>
          <p:cNvPicPr>
            <a:picLocks noChangeAspect="1" noChangeArrowheads="1"/>
          </p:cNvPicPr>
          <p:nvPr/>
        </p:nvPicPr>
        <p:blipFill>
          <a:blip r:embed="rId2" cstate="print"/>
          <a:srcRect l="22000" t="2768" r="20000" b="66436"/>
          <a:stretch>
            <a:fillRect/>
          </a:stretch>
        </p:blipFill>
        <p:spPr bwMode="auto">
          <a:xfrm>
            <a:off x="4914350" y="1495241"/>
            <a:ext cx="3813514" cy="2925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nrnSDdata"/>
          <p:cNvPicPr>
            <a:picLocks noChangeAspect="1" noChangeArrowheads="1"/>
          </p:cNvPicPr>
          <p:nvPr/>
        </p:nvPicPr>
        <p:blipFill>
          <a:blip r:embed="rId3" cstate="print"/>
          <a:srcRect l="8000" t="44652" r="51199"/>
          <a:stretch>
            <a:fillRect/>
          </a:stretch>
        </p:blipFill>
        <p:spPr bwMode="auto">
          <a:xfrm>
            <a:off x="5165889" y="4634681"/>
            <a:ext cx="1835365" cy="1784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nrnSDdata"/>
          <p:cNvPicPr>
            <a:picLocks noChangeAspect="1" noChangeArrowheads="1"/>
          </p:cNvPicPr>
          <p:nvPr/>
        </p:nvPicPr>
        <p:blipFill>
          <a:blip r:embed="rId3" cstate="print"/>
          <a:srcRect l="48000" t="44652" r="8000"/>
          <a:stretch>
            <a:fillRect/>
          </a:stretch>
        </p:blipFill>
        <p:spPr bwMode="auto">
          <a:xfrm>
            <a:off x="7135673" y="4656840"/>
            <a:ext cx="1892704" cy="170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JLData"/>
          <p:cNvPicPr>
            <a:picLocks noChangeAspect="1" noChangeArrowheads="1"/>
          </p:cNvPicPr>
          <p:nvPr/>
        </p:nvPicPr>
        <p:blipFill>
          <a:blip r:embed="rId4" cstate="print"/>
          <a:srcRect r="20183" b="44097"/>
          <a:stretch>
            <a:fillRect/>
          </a:stretch>
        </p:blipFill>
        <p:spPr bwMode="auto">
          <a:xfrm>
            <a:off x="372018" y="2793523"/>
            <a:ext cx="4268854" cy="398204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5" cstate="print"/>
          <a:srcRect l="7714" r="41143" b="36000"/>
          <a:stretch>
            <a:fillRect/>
          </a:stretch>
        </p:blipFill>
        <p:spPr bwMode="auto">
          <a:xfrm>
            <a:off x="7872783" y="306157"/>
            <a:ext cx="858231" cy="920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11150" y="1120775"/>
            <a:ext cx="4017963" cy="53387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dirty="0" smtClean="0"/>
              <a:t>D</a:t>
            </a:r>
            <a:r>
              <a:rPr lang="en-US" sz="1800" dirty="0" smtClean="0"/>
              <a:t>istributed representations reflect different kinds of content in different areas</a:t>
            </a:r>
          </a:p>
          <a:p>
            <a:pPr>
              <a:lnSpc>
                <a:spcPct val="90000"/>
              </a:lnSpc>
            </a:pPr>
            <a:endParaRPr lang="en-US" sz="1800" dirty="0" smtClean="0"/>
          </a:p>
          <a:p>
            <a:pPr>
              <a:lnSpc>
                <a:spcPct val="90000"/>
              </a:lnSpc>
            </a:pPr>
            <a:r>
              <a:rPr lang="en-US" sz="1800" dirty="0" smtClean="0"/>
              <a:t>Semantic dementia kills neurons in the temporal pole, and affects all kinds of knowledge</a:t>
            </a:r>
          </a:p>
          <a:p>
            <a:pPr>
              <a:lnSpc>
                <a:spcPct val="90000"/>
              </a:lnSpc>
            </a:pPr>
            <a:endParaRPr lang="en-US" sz="1800" dirty="0" smtClean="0"/>
          </a:p>
          <a:p>
            <a:pPr>
              <a:lnSpc>
                <a:spcPct val="90000"/>
              </a:lnSpc>
            </a:pPr>
            <a:r>
              <a:rPr lang="en-US" sz="1800" dirty="0" smtClean="0"/>
              <a:t>Removal of the medial temporal lobes affects the ability to learn new semantic information, and produces a graded loss of information acquired within the last 1-30 </a:t>
            </a:r>
            <a:r>
              <a:rPr lang="en-US" sz="1800" i="1" dirty="0" smtClean="0"/>
              <a:t>years</a:t>
            </a:r>
          </a:p>
        </p:txBody>
      </p:sp>
      <p:pic>
        <p:nvPicPr>
          <p:cNvPr id="177155" name="Picture 3" descr="nrn1076-i2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 l="14400" r="14400"/>
          <a:stretch>
            <a:fillRect/>
          </a:stretch>
        </p:blipFill>
        <p:spPr>
          <a:xfrm>
            <a:off x="4368800" y="677863"/>
            <a:ext cx="4775200" cy="5330825"/>
          </a:xfrm>
          <a:noFill/>
          <a:ln/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791200" y="2068513"/>
            <a:ext cx="1333500" cy="490537"/>
            <a:chOff x="3648" y="1303"/>
            <a:chExt cx="840" cy="309"/>
          </a:xfrm>
        </p:grpSpPr>
        <p:sp>
          <p:nvSpPr>
            <p:cNvPr id="177157" name="Oval 5"/>
            <p:cNvSpPr>
              <a:spLocks noChangeArrowheads="1"/>
            </p:cNvSpPr>
            <p:nvPr/>
          </p:nvSpPr>
          <p:spPr bwMode="auto">
            <a:xfrm rot="-1318640">
              <a:off x="3760" y="1406"/>
              <a:ext cx="728" cy="206"/>
            </a:xfrm>
            <a:prstGeom prst="ellipse">
              <a:avLst/>
            </a:prstGeom>
            <a:solidFill>
              <a:srgbClr val="99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7158" name="Oval 6"/>
            <p:cNvSpPr>
              <a:spLocks noChangeArrowheads="1"/>
            </p:cNvSpPr>
            <p:nvPr/>
          </p:nvSpPr>
          <p:spPr bwMode="auto">
            <a:xfrm rot="-1318640">
              <a:off x="3648" y="1303"/>
              <a:ext cx="336" cy="206"/>
            </a:xfrm>
            <a:prstGeom prst="ellipse">
              <a:avLst/>
            </a:prstGeom>
            <a:solidFill>
              <a:srgbClr val="99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7159" name="Text Box 7"/>
            <p:cNvSpPr txBox="1">
              <a:spLocks noChangeArrowheads="1"/>
            </p:cNvSpPr>
            <p:nvPr/>
          </p:nvSpPr>
          <p:spPr bwMode="auto">
            <a:xfrm>
              <a:off x="3704" y="1406"/>
              <a:ext cx="7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200">
                  <a:latin typeface="Verdana" pitchFamily="34" charset="0"/>
                </a:rPr>
                <a:t>language</a:t>
              </a:r>
            </a:p>
          </p:txBody>
        </p:sp>
      </p:grpSp>
      <p:sp>
        <p:nvSpPr>
          <p:cNvPr id="177168" name="Text Box 16"/>
          <p:cNvSpPr txBox="1">
            <a:spLocks noChangeArrowheads="1"/>
          </p:cNvSpPr>
          <p:nvPr/>
        </p:nvSpPr>
        <p:spPr bwMode="auto">
          <a:xfrm>
            <a:off x="315913" y="239713"/>
            <a:ext cx="5692775" cy="82232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latin typeface="Verdana" pitchFamily="34" charset="0"/>
              </a:rPr>
              <a:t>The Parallel Distributed Processing </a:t>
            </a:r>
            <a:br>
              <a:rPr lang="en-US">
                <a:latin typeface="Verdana" pitchFamily="34" charset="0"/>
              </a:rPr>
            </a:br>
            <a:r>
              <a:rPr lang="en-US">
                <a:latin typeface="Verdana" pitchFamily="34" charset="0"/>
              </a:rPr>
              <a:t>Approach to Semantic Cognition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Architecture </a:t>
            </a:r>
            <a:r>
              <a:rPr lang="en-US" dirty="0"/>
              <a:t>for the Organization of Semantic Memory</a:t>
            </a:r>
          </a:p>
        </p:txBody>
      </p:sp>
      <p:sp>
        <p:nvSpPr>
          <p:cNvPr id="63493" name="Oval 5"/>
          <p:cNvSpPr>
            <a:spLocks noChangeArrowheads="1"/>
          </p:cNvSpPr>
          <p:nvPr/>
        </p:nvSpPr>
        <p:spPr bwMode="auto">
          <a:xfrm>
            <a:off x="1295400" y="22860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4" name="Oval 6"/>
          <p:cNvSpPr>
            <a:spLocks noChangeArrowheads="1"/>
          </p:cNvSpPr>
          <p:nvPr/>
        </p:nvSpPr>
        <p:spPr bwMode="auto">
          <a:xfrm>
            <a:off x="4343400" y="22860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5" name="Oval 7"/>
          <p:cNvSpPr>
            <a:spLocks noChangeArrowheads="1"/>
          </p:cNvSpPr>
          <p:nvPr/>
        </p:nvSpPr>
        <p:spPr bwMode="auto">
          <a:xfrm>
            <a:off x="7162800" y="39624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7" name="Oval 9"/>
          <p:cNvSpPr>
            <a:spLocks noChangeArrowheads="1"/>
          </p:cNvSpPr>
          <p:nvPr/>
        </p:nvSpPr>
        <p:spPr bwMode="auto">
          <a:xfrm>
            <a:off x="5410200" y="42672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8" name="Oval 10"/>
          <p:cNvSpPr>
            <a:spLocks noChangeArrowheads="1"/>
          </p:cNvSpPr>
          <p:nvPr/>
        </p:nvSpPr>
        <p:spPr bwMode="auto">
          <a:xfrm>
            <a:off x="2667000" y="3124200"/>
            <a:ext cx="1371600" cy="990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9" name="Line 11"/>
          <p:cNvSpPr>
            <a:spLocks noChangeShapeType="1"/>
          </p:cNvSpPr>
          <p:nvPr/>
        </p:nvSpPr>
        <p:spPr bwMode="auto">
          <a:xfrm flipV="1">
            <a:off x="3886200" y="2819400"/>
            <a:ext cx="6096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00" name="Line 12"/>
          <p:cNvSpPr>
            <a:spLocks noChangeShapeType="1"/>
          </p:cNvSpPr>
          <p:nvPr/>
        </p:nvSpPr>
        <p:spPr bwMode="auto">
          <a:xfrm>
            <a:off x="4038600" y="3505200"/>
            <a:ext cx="1600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01" name="Line 13"/>
          <p:cNvSpPr>
            <a:spLocks noChangeShapeType="1"/>
          </p:cNvSpPr>
          <p:nvPr/>
        </p:nvSpPr>
        <p:spPr bwMode="auto">
          <a:xfrm>
            <a:off x="3962400" y="3886200"/>
            <a:ext cx="14478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02" name="Line 14"/>
          <p:cNvSpPr>
            <a:spLocks noChangeShapeType="1"/>
          </p:cNvSpPr>
          <p:nvPr/>
        </p:nvSpPr>
        <p:spPr bwMode="auto">
          <a:xfrm>
            <a:off x="4038600" y="3733800"/>
            <a:ext cx="31242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03" name="Oval 15"/>
          <p:cNvSpPr>
            <a:spLocks noChangeArrowheads="1"/>
          </p:cNvSpPr>
          <p:nvPr/>
        </p:nvSpPr>
        <p:spPr bwMode="auto">
          <a:xfrm>
            <a:off x="1295400" y="42672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 flipH="1">
            <a:off x="2438400" y="4038600"/>
            <a:ext cx="4572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05" name="Text Box 17"/>
          <p:cNvSpPr txBox="1">
            <a:spLocks noChangeArrowheads="1"/>
          </p:cNvSpPr>
          <p:nvPr/>
        </p:nvSpPr>
        <p:spPr bwMode="auto">
          <a:xfrm>
            <a:off x="7451725" y="4003675"/>
            <a:ext cx="809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color</a:t>
            </a:r>
          </a:p>
        </p:txBody>
      </p:sp>
      <p:sp>
        <p:nvSpPr>
          <p:cNvPr id="63506" name="Text Box 18"/>
          <p:cNvSpPr txBox="1">
            <a:spLocks noChangeArrowheads="1"/>
          </p:cNvSpPr>
          <p:nvPr/>
        </p:nvSpPr>
        <p:spPr bwMode="auto">
          <a:xfrm>
            <a:off x="5638800" y="4343400"/>
            <a:ext cx="776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form</a:t>
            </a:r>
          </a:p>
        </p:txBody>
      </p:sp>
      <p:sp>
        <p:nvSpPr>
          <p:cNvPr id="63507" name="Text Box 19"/>
          <p:cNvSpPr txBox="1">
            <a:spLocks noChangeArrowheads="1"/>
          </p:cNvSpPr>
          <p:nvPr/>
        </p:nvSpPr>
        <p:spPr bwMode="auto">
          <a:xfrm>
            <a:off x="5867400" y="32004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motion</a:t>
            </a:r>
          </a:p>
        </p:txBody>
      </p:sp>
      <p:sp>
        <p:nvSpPr>
          <p:cNvPr id="63508" name="Text Box 20"/>
          <p:cNvSpPr txBox="1">
            <a:spLocks noChangeArrowheads="1"/>
          </p:cNvSpPr>
          <p:nvPr/>
        </p:nvSpPr>
        <p:spPr bwMode="auto">
          <a:xfrm>
            <a:off x="1524000" y="2362200"/>
            <a:ext cx="927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action</a:t>
            </a:r>
          </a:p>
        </p:txBody>
      </p:sp>
      <p:sp>
        <p:nvSpPr>
          <p:cNvPr id="63509" name="Text Box 21"/>
          <p:cNvSpPr txBox="1">
            <a:spLocks noChangeArrowheads="1"/>
          </p:cNvSpPr>
          <p:nvPr/>
        </p:nvSpPr>
        <p:spPr bwMode="auto">
          <a:xfrm>
            <a:off x="1371600" y="4343400"/>
            <a:ext cx="1112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valance</a:t>
            </a:r>
          </a:p>
        </p:txBody>
      </p:sp>
      <p:sp>
        <p:nvSpPr>
          <p:cNvPr id="63510" name="Text Box 22"/>
          <p:cNvSpPr txBox="1">
            <a:spLocks noChangeArrowheads="1"/>
          </p:cNvSpPr>
          <p:nvPr/>
        </p:nvSpPr>
        <p:spPr bwMode="auto">
          <a:xfrm>
            <a:off x="2819400" y="3276600"/>
            <a:ext cx="11699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Temporal</a:t>
            </a:r>
          </a:p>
          <a:p>
            <a:r>
              <a:rPr lang="en-US" sz="2000"/>
              <a:t>    pole</a:t>
            </a:r>
          </a:p>
        </p:txBody>
      </p:sp>
      <p:sp>
        <p:nvSpPr>
          <p:cNvPr id="63521" name="Oval 33"/>
          <p:cNvSpPr>
            <a:spLocks noChangeArrowheads="1"/>
          </p:cNvSpPr>
          <p:nvPr/>
        </p:nvSpPr>
        <p:spPr bwMode="auto">
          <a:xfrm>
            <a:off x="5715000" y="31242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522" name="Text Box 34"/>
          <p:cNvSpPr txBox="1">
            <a:spLocks noChangeArrowheads="1"/>
          </p:cNvSpPr>
          <p:nvPr/>
        </p:nvSpPr>
        <p:spPr bwMode="auto">
          <a:xfrm>
            <a:off x="4556125" y="2327275"/>
            <a:ext cx="842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name</a:t>
            </a:r>
          </a:p>
        </p:txBody>
      </p:sp>
      <p:sp>
        <p:nvSpPr>
          <p:cNvPr id="63523" name="Line 35"/>
          <p:cNvSpPr>
            <a:spLocks noChangeShapeType="1"/>
          </p:cNvSpPr>
          <p:nvPr/>
        </p:nvSpPr>
        <p:spPr bwMode="auto">
          <a:xfrm flipH="1" flipV="1">
            <a:off x="2438400" y="2895600"/>
            <a:ext cx="4572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2057400" y="2971800"/>
            <a:ext cx="5257800" cy="3276600"/>
            <a:chOff x="1296" y="1872"/>
            <a:chExt cx="3312" cy="2064"/>
          </a:xfrm>
        </p:grpSpPr>
        <p:sp>
          <p:nvSpPr>
            <p:cNvPr id="63511" name="Text Box 23"/>
            <p:cNvSpPr txBox="1">
              <a:spLocks noChangeArrowheads="1"/>
            </p:cNvSpPr>
            <p:nvPr/>
          </p:nvSpPr>
          <p:spPr bwMode="auto">
            <a:xfrm>
              <a:off x="1680" y="3552"/>
              <a:ext cx="189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Medial Temporal Lobe</a:t>
              </a:r>
            </a:p>
          </p:txBody>
        </p:sp>
        <p:grpSp>
          <p:nvGrpSpPr>
            <p:cNvPr id="3" name="Group 37"/>
            <p:cNvGrpSpPr>
              <a:grpSpLocks/>
            </p:cNvGrpSpPr>
            <p:nvPr/>
          </p:nvGrpSpPr>
          <p:grpSpPr bwMode="auto">
            <a:xfrm>
              <a:off x="1296" y="1872"/>
              <a:ext cx="3312" cy="2064"/>
              <a:chOff x="1296" y="1872"/>
              <a:chExt cx="3312" cy="2064"/>
            </a:xfrm>
          </p:grpSpPr>
          <p:sp>
            <p:nvSpPr>
              <p:cNvPr id="63492" name="Oval 4"/>
              <p:cNvSpPr>
                <a:spLocks noChangeArrowheads="1"/>
              </p:cNvSpPr>
              <p:nvPr/>
            </p:nvSpPr>
            <p:spPr bwMode="auto">
              <a:xfrm>
                <a:off x="1296" y="3504"/>
                <a:ext cx="2688" cy="43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513" name="Line 25"/>
              <p:cNvSpPr>
                <a:spLocks noChangeShapeType="1"/>
              </p:cNvSpPr>
              <p:nvPr/>
            </p:nvSpPr>
            <p:spPr bwMode="auto">
              <a:xfrm>
                <a:off x="1392" y="3072"/>
                <a:ext cx="432" cy="48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514" name="Line 26"/>
              <p:cNvSpPr>
                <a:spLocks noChangeShapeType="1"/>
              </p:cNvSpPr>
              <p:nvPr/>
            </p:nvSpPr>
            <p:spPr bwMode="auto">
              <a:xfrm>
                <a:off x="1392" y="1872"/>
                <a:ext cx="672" cy="1632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515" name="Line 27"/>
              <p:cNvSpPr>
                <a:spLocks noChangeShapeType="1"/>
              </p:cNvSpPr>
              <p:nvPr/>
            </p:nvSpPr>
            <p:spPr bwMode="auto">
              <a:xfrm>
                <a:off x="2256" y="2592"/>
                <a:ext cx="144" cy="912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516" name="Line 28"/>
              <p:cNvSpPr>
                <a:spLocks noChangeShapeType="1"/>
              </p:cNvSpPr>
              <p:nvPr/>
            </p:nvSpPr>
            <p:spPr bwMode="auto">
              <a:xfrm flipH="1">
                <a:off x="2544" y="1872"/>
                <a:ext cx="480" cy="1632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517" name="Line 29"/>
              <p:cNvSpPr>
                <a:spLocks noChangeShapeType="1"/>
              </p:cNvSpPr>
              <p:nvPr/>
            </p:nvSpPr>
            <p:spPr bwMode="auto">
              <a:xfrm flipH="1">
                <a:off x="3072" y="3072"/>
                <a:ext cx="480" cy="432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518" name="Line 30"/>
              <p:cNvSpPr>
                <a:spLocks noChangeShapeType="1"/>
              </p:cNvSpPr>
              <p:nvPr/>
            </p:nvSpPr>
            <p:spPr bwMode="auto">
              <a:xfrm flipH="1">
                <a:off x="3552" y="2880"/>
                <a:ext cx="1056" cy="672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524" name="Line 36"/>
              <p:cNvSpPr>
                <a:spLocks noChangeShapeType="1"/>
              </p:cNvSpPr>
              <p:nvPr/>
            </p:nvSpPr>
            <p:spPr bwMode="auto">
              <a:xfrm flipH="1">
                <a:off x="2736" y="2304"/>
                <a:ext cx="912" cy="120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Neural Networks and </a:t>
            </a:r>
            <a:br>
              <a:rPr lang="en-US" dirty="0" smtClean="0"/>
            </a:br>
            <a:r>
              <a:rPr lang="en-US" dirty="0" smtClean="0"/>
              <a:t>Probabilistic 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Rumelhart</a:t>
            </a:r>
            <a:r>
              <a:rPr lang="en-US" dirty="0" smtClean="0"/>
              <a:t> model is learning to match the conditional probability structure of the training data:</a:t>
            </a:r>
          </a:p>
          <a:p>
            <a:endParaRPr lang="en-US" dirty="0" smtClean="0"/>
          </a:p>
          <a:p>
            <a:pPr lvl="1">
              <a:buNone/>
            </a:pPr>
            <a:r>
              <a:rPr lang="en-US" dirty="0" smtClean="0"/>
              <a:t>	P(</a:t>
            </a:r>
            <a:r>
              <a:rPr lang="en-US" dirty="0" err="1" smtClean="0"/>
              <a:t>Attribute</a:t>
            </a:r>
            <a:r>
              <a:rPr lang="en-US" i="1" baseline="-25000" dirty="0" err="1" smtClean="0"/>
              <a:t>i</a:t>
            </a:r>
            <a:r>
              <a:rPr lang="en-US" dirty="0" smtClean="0"/>
              <a:t> = 1|Item</a:t>
            </a:r>
            <a:r>
              <a:rPr lang="en-US" i="1" baseline="-25000" dirty="0" smtClean="0"/>
              <a:t>j</a:t>
            </a:r>
            <a:r>
              <a:rPr lang="en-US" dirty="0" smtClean="0"/>
              <a:t> &amp; </a:t>
            </a:r>
            <a:r>
              <a:rPr lang="en-US" dirty="0" err="1" smtClean="0"/>
              <a:t>Context</a:t>
            </a:r>
            <a:r>
              <a:rPr lang="en-US" i="1" baseline="-25000" dirty="0" err="1" smtClean="0"/>
              <a:t>k</a:t>
            </a:r>
            <a:r>
              <a:rPr lang="en-US" dirty="0" smtClean="0"/>
              <a:t>) for all </a:t>
            </a:r>
            <a:r>
              <a:rPr lang="en-US" i="1" dirty="0" err="1" smtClean="0"/>
              <a:t>i,j,k</a:t>
            </a:r>
            <a:endParaRPr lang="en-US" i="1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The adjustments to the connection weights move them toward values than minimize a measure of the divergence between the network’s estimates of these probabilities and their values as reflected in the training data.</a:t>
            </a:r>
          </a:p>
          <a:p>
            <a:endParaRPr lang="en-US" dirty="0" smtClean="0"/>
          </a:p>
          <a:p>
            <a:r>
              <a:rPr lang="en-US" dirty="0" smtClean="0"/>
              <a:t>It does so subject to strong constraints imposed by the initial connection weights and the architecture.</a:t>
            </a:r>
          </a:p>
          <a:p>
            <a:pPr lvl="1"/>
            <a:r>
              <a:rPr lang="en-US" dirty="0" smtClean="0"/>
              <a:t>These constraints produce progressive differentiation, overgeneralization, etc.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Depending on the structure in the training data, it can behave as though it is learning something much like one of K&amp;T’s structure types, as well as many structures that cannot be captured exactly by any of the structures in K&amp;T’s framework.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The Hierarchical Naïve Bayes Classifier Model (with R. Grosse and J. Glick)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3929063" cy="449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dirty="0"/>
              <a:t>The world consists of things that belong to categories.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Each category in turn may consist of things in several sub-categories.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The features of members of each category are treated as independent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P({</a:t>
            </a:r>
            <a:r>
              <a:rPr lang="en-US" sz="1800" dirty="0" err="1"/>
              <a:t>f</a:t>
            </a:r>
            <a:r>
              <a:rPr lang="en-US" sz="1800" baseline="-25000" dirty="0" err="1"/>
              <a:t>i</a:t>
            </a:r>
            <a:r>
              <a:rPr lang="en-US" sz="1800" dirty="0"/>
              <a:t>}|</a:t>
            </a:r>
            <a:r>
              <a:rPr lang="en-US" sz="1800" dirty="0" err="1"/>
              <a:t>C</a:t>
            </a:r>
            <a:r>
              <a:rPr lang="en-US" sz="1800" baseline="-25000" dirty="0" err="1"/>
              <a:t>j</a:t>
            </a:r>
            <a:r>
              <a:rPr lang="en-US" sz="1800" dirty="0"/>
              <a:t>) = </a:t>
            </a:r>
            <a:r>
              <a:rPr lang="en-US" sz="2000" dirty="0">
                <a:latin typeface="Symbol" pitchFamily="18" charset="2"/>
              </a:rPr>
              <a:t>P</a:t>
            </a:r>
            <a:r>
              <a:rPr lang="en-US" sz="1800" baseline="-25000" dirty="0"/>
              <a:t>i</a:t>
            </a:r>
            <a:r>
              <a:rPr lang="en-US" sz="1800" dirty="0"/>
              <a:t> p(</a:t>
            </a:r>
            <a:r>
              <a:rPr lang="en-US" sz="1800" dirty="0" err="1"/>
              <a:t>f</a:t>
            </a:r>
            <a:r>
              <a:rPr lang="en-US" sz="1800" baseline="-25000" dirty="0" err="1"/>
              <a:t>i</a:t>
            </a:r>
            <a:r>
              <a:rPr lang="en-US" sz="1800" dirty="0" err="1"/>
              <a:t>|C</a:t>
            </a:r>
            <a:r>
              <a:rPr lang="en-US" sz="1800" baseline="-25000" dirty="0" err="1"/>
              <a:t>j</a:t>
            </a:r>
            <a:r>
              <a:rPr lang="en-US" sz="1800" dirty="0"/>
              <a:t>)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Knowledge of the features is acquired for the most inclusive category first. 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Successive layers of sub-categories emerge as evidence accumulates supporting the presence of co-occurrences violating the independence assumption.</a:t>
            </a:r>
          </a:p>
        </p:txBody>
      </p:sp>
      <p:sp>
        <p:nvSpPr>
          <p:cNvPr id="320516" name="Text Box 4"/>
          <p:cNvSpPr txBox="1">
            <a:spLocks noChangeArrowheads="1"/>
          </p:cNvSpPr>
          <p:nvPr/>
        </p:nvSpPr>
        <p:spPr bwMode="auto">
          <a:xfrm>
            <a:off x="5889625" y="1984375"/>
            <a:ext cx="191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Living Things</a:t>
            </a:r>
          </a:p>
        </p:txBody>
      </p:sp>
      <p:sp>
        <p:nvSpPr>
          <p:cNvPr id="320520" name="Text Box 8"/>
          <p:cNvSpPr txBox="1">
            <a:spLocks noChangeArrowheads="1"/>
          </p:cNvSpPr>
          <p:nvPr/>
        </p:nvSpPr>
        <p:spPr bwMode="auto">
          <a:xfrm>
            <a:off x="5284788" y="4198938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…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327650" y="2324100"/>
            <a:ext cx="3027363" cy="855663"/>
            <a:chOff x="3356" y="1464"/>
            <a:chExt cx="1907" cy="539"/>
          </a:xfrm>
        </p:grpSpPr>
        <p:sp>
          <p:nvSpPr>
            <p:cNvPr id="320517" name="Text Box 5"/>
            <p:cNvSpPr txBox="1">
              <a:spLocks noChangeArrowheads="1"/>
            </p:cNvSpPr>
            <p:nvPr/>
          </p:nvSpPr>
          <p:spPr bwMode="auto">
            <a:xfrm>
              <a:off x="3356" y="1715"/>
              <a:ext cx="190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smtClean="0">
                  <a:solidFill>
                    <a:srgbClr val="000000"/>
                  </a:solidFill>
                  <a:latin typeface="Times New Roman" pitchFamily="18" charset="0"/>
                </a:rPr>
                <a:t>Animals              Plants</a:t>
              </a:r>
            </a:p>
          </p:txBody>
        </p:sp>
        <p:sp>
          <p:nvSpPr>
            <p:cNvPr id="320521" name="Line 9"/>
            <p:cNvSpPr>
              <a:spLocks noChangeShapeType="1"/>
            </p:cNvSpPr>
            <p:nvPr/>
          </p:nvSpPr>
          <p:spPr bwMode="auto">
            <a:xfrm flipH="1">
              <a:off x="3754" y="1464"/>
              <a:ext cx="195" cy="3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20522" name="Line 10"/>
            <p:cNvSpPr>
              <a:spLocks noChangeShapeType="1"/>
            </p:cNvSpPr>
            <p:nvPr/>
          </p:nvSpPr>
          <p:spPr bwMode="auto">
            <a:xfrm>
              <a:off x="4649" y="1490"/>
              <a:ext cx="230" cy="2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075238" y="3140075"/>
            <a:ext cx="1598612" cy="833438"/>
            <a:chOff x="3197" y="1978"/>
            <a:chExt cx="1007" cy="525"/>
          </a:xfrm>
        </p:grpSpPr>
        <p:sp>
          <p:nvSpPr>
            <p:cNvPr id="320518" name="Text Box 6"/>
            <p:cNvSpPr txBox="1">
              <a:spLocks noChangeArrowheads="1"/>
            </p:cNvSpPr>
            <p:nvPr/>
          </p:nvSpPr>
          <p:spPr bwMode="auto">
            <a:xfrm>
              <a:off x="3197" y="2215"/>
              <a:ext cx="100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smtClean="0">
                  <a:solidFill>
                    <a:srgbClr val="000000"/>
                  </a:solidFill>
                  <a:latin typeface="Times New Roman" pitchFamily="18" charset="0"/>
                </a:rPr>
                <a:t>Birds   Fish</a:t>
              </a:r>
            </a:p>
          </p:txBody>
        </p:sp>
        <p:sp>
          <p:nvSpPr>
            <p:cNvPr id="320524" name="Line 12"/>
            <p:cNvSpPr>
              <a:spLocks noChangeShapeType="1"/>
            </p:cNvSpPr>
            <p:nvPr/>
          </p:nvSpPr>
          <p:spPr bwMode="auto">
            <a:xfrm flipV="1">
              <a:off x="3505" y="1985"/>
              <a:ext cx="145" cy="2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20525" name="Line 13"/>
            <p:cNvSpPr>
              <a:spLocks noChangeShapeType="1"/>
            </p:cNvSpPr>
            <p:nvPr/>
          </p:nvSpPr>
          <p:spPr bwMode="auto">
            <a:xfrm>
              <a:off x="3817" y="1978"/>
              <a:ext cx="153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7035800" y="3128963"/>
            <a:ext cx="1919288" cy="844550"/>
            <a:chOff x="4432" y="1971"/>
            <a:chExt cx="1209" cy="532"/>
          </a:xfrm>
        </p:grpSpPr>
        <p:sp>
          <p:nvSpPr>
            <p:cNvPr id="320519" name="Text Box 7"/>
            <p:cNvSpPr txBox="1">
              <a:spLocks noChangeArrowheads="1"/>
            </p:cNvSpPr>
            <p:nvPr/>
          </p:nvSpPr>
          <p:spPr bwMode="auto">
            <a:xfrm>
              <a:off x="4432" y="2215"/>
              <a:ext cx="120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smtClean="0">
                  <a:solidFill>
                    <a:srgbClr val="000000"/>
                  </a:solidFill>
                  <a:latin typeface="Times New Roman" pitchFamily="18" charset="0"/>
                </a:rPr>
                <a:t>Flowers Trees</a:t>
              </a:r>
            </a:p>
          </p:txBody>
        </p:sp>
        <p:sp>
          <p:nvSpPr>
            <p:cNvPr id="320527" name="Line 15"/>
            <p:cNvSpPr>
              <a:spLocks noChangeShapeType="1"/>
            </p:cNvSpPr>
            <p:nvPr/>
          </p:nvSpPr>
          <p:spPr bwMode="auto">
            <a:xfrm flipV="1">
              <a:off x="4747" y="1971"/>
              <a:ext cx="194" cy="2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20528" name="Line 16"/>
            <p:cNvSpPr>
              <a:spLocks noChangeShapeType="1"/>
            </p:cNvSpPr>
            <p:nvPr/>
          </p:nvSpPr>
          <p:spPr bwMode="auto">
            <a:xfrm flipH="1" flipV="1">
              <a:off x="5122" y="1971"/>
              <a:ext cx="201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5" grpId="0" build="p"/>
      <p:bldP spid="320516" grpId="0"/>
      <p:bldP spid="3205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4370" name="Group 2"/>
          <p:cNvGraphicFramePr>
            <a:graphicFrameLocks noGrp="1"/>
          </p:cNvGraphicFramePr>
          <p:nvPr/>
        </p:nvGraphicFramePr>
        <p:xfrm>
          <a:off x="492125" y="877888"/>
          <a:ext cx="8128000" cy="5728336"/>
        </p:xfrm>
        <a:graphic>
          <a:graphicData uri="http://schemas.openxmlformats.org/drawingml/2006/table">
            <a:tbl>
              <a:tblPr/>
              <a:tblGrid>
                <a:gridCol w="2032000"/>
                <a:gridCol w="2032000"/>
                <a:gridCol w="2032000"/>
                <a:gridCol w="2032000"/>
              </a:tblGrid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Property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One-Class Model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class in </a:t>
                      </a:r>
                      <a:b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two-class model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nd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class in </a:t>
                      </a:r>
                      <a:b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two-class model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Grow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Is Living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Roots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Leaves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0.4375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0.875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Branches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Bark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Petals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Gills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Scales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Swim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Fly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Feathers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Legs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Skin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See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4457" name="Text Box 89"/>
          <p:cNvSpPr txBox="1">
            <a:spLocks noChangeArrowheads="1"/>
          </p:cNvSpPr>
          <p:nvPr/>
        </p:nvSpPr>
        <p:spPr bwMode="auto">
          <a:xfrm>
            <a:off x="938213" y="236538"/>
            <a:ext cx="7613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A One-Class and a Two-Class Naïve Bayes Classifier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Accounting for the network’s feature attributions with mixtures of classes at different levels of granularity </a:t>
            </a:r>
          </a:p>
        </p:txBody>
      </p:sp>
      <p:sp>
        <p:nvSpPr>
          <p:cNvPr id="315395" name="Text Box 3"/>
          <p:cNvSpPr txBox="1">
            <a:spLocks noChangeArrowheads="1"/>
          </p:cNvSpPr>
          <p:nvPr/>
        </p:nvSpPr>
        <p:spPr bwMode="auto">
          <a:xfrm rot="16200000">
            <a:off x="-787400" y="3178175"/>
            <a:ext cx="3143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Regression Beta Weight</a:t>
            </a:r>
          </a:p>
        </p:txBody>
      </p:sp>
      <p:sp>
        <p:nvSpPr>
          <p:cNvPr id="315396" name="Text Box 4"/>
          <p:cNvSpPr txBox="1">
            <a:spLocks noChangeArrowheads="1"/>
          </p:cNvSpPr>
          <p:nvPr/>
        </p:nvSpPr>
        <p:spPr bwMode="auto">
          <a:xfrm>
            <a:off x="3500438" y="4962525"/>
            <a:ext cx="2535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Epochs of Training</a:t>
            </a:r>
          </a:p>
        </p:txBody>
      </p:sp>
      <p:pic>
        <p:nvPicPr>
          <p:cNvPr id="31540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3300" y="1693863"/>
            <a:ext cx="7596188" cy="33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5403" name="Text Box 11"/>
          <p:cNvSpPr txBox="1">
            <a:spLocks noChangeArrowheads="1"/>
          </p:cNvSpPr>
          <p:nvPr/>
        </p:nvSpPr>
        <p:spPr bwMode="auto">
          <a:xfrm>
            <a:off x="1238250" y="5686425"/>
            <a:ext cx="6764338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Property attribution model: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P(f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|item) = </a:t>
            </a:r>
            <a:r>
              <a:rPr lang="en-US" sz="240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k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p(f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|c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k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) + (1-</a:t>
            </a:r>
            <a:r>
              <a:rPr lang="en-US" sz="240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k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)[(</a:t>
            </a:r>
            <a:r>
              <a:rPr lang="en-US" sz="240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j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p(f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|c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j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) + (1-</a:t>
            </a:r>
            <a:r>
              <a:rPr lang="en-US" sz="240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j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)[…]) </a:t>
            </a:r>
          </a:p>
        </p:txBody>
      </p:sp>
      <p:sp>
        <p:nvSpPr>
          <p:cNvPr id="315404" name="Rectangle 12"/>
          <p:cNvSpPr>
            <a:spLocks noChangeArrowheads="1"/>
          </p:cNvSpPr>
          <p:nvPr/>
        </p:nvSpPr>
        <p:spPr bwMode="auto">
          <a:xfrm>
            <a:off x="473075" y="1773238"/>
            <a:ext cx="7977188" cy="3690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we replace the PDP model with the Naïve </a:t>
            </a:r>
            <a:r>
              <a:rPr lang="en-US" dirty="0" err="1" smtClean="0"/>
              <a:t>Bayes</a:t>
            </a:r>
            <a:r>
              <a:rPr lang="en-US" dirty="0" smtClean="0"/>
              <a:t> Classifier?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explains a lot of the data, and offers a succinct abstract characterization</a:t>
            </a:r>
          </a:p>
          <a:p>
            <a:r>
              <a:rPr lang="en-US" dirty="0" smtClean="0"/>
              <a:t>But</a:t>
            </a:r>
          </a:p>
          <a:p>
            <a:pPr lvl="1"/>
            <a:r>
              <a:rPr lang="en-US" dirty="0" smtClean="0"/>
              <a:t>It only characterizes what’s learned when the data actually has hierarchical structure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So it may be a useful approximate characterization in some cases, but can’t really replace the real thing.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6514245" cy="1143000"/>
          </a:xfrm>
        </p:spPr>
        <p:txBody>
          <a:bodyPr/>
          <a:lstStyle/>
          <a:p>
            <a:r>
              <a:rPr lang="en-US" dirty="0" smtClean="0"/>
              <a:t>An exploration of these ideas in the domain of mammals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What is the best representation of domain content?</a:t>
            </a:r>
          </a:p>
          <a:p>
            <a:endParaRPr lang="en-US" dirty="0" smtClean="0"/>
          </a:p>
          <a:p>
            <a:r>
              <a:rPr lang="en-US" dirty="0" smtClean="0"/>
              <a:t>How do people make inferences about different kinds of object properties?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glick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4522" y="263769"/>
            <a:ext cx="1397977" cy="13979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986" name="Picture 2" descr="50x85-Corrs-All"/>
          <p:cNvPicPr>
            <a:picLocks noChangeAspect="1" noChangeArrowheads="1"/>
          </p:cNvPicPr>
          <p:nvPr/>
        </p:nvPicPr>
        <p:blipFill>
          <a:blip r:embed="rId2" cstate="print"/>
          <a:srcRect t="6887" r="82686" b="9642"/>
          <a:stretch>
            <a:fillRect/>
          </a:stretch>
        </p:blipFill>
        <p:spPr bwMode="auto">
          <a:xfrm>
            <a:off x="370829" y="123092"/>
            <a:ext cx="1617229" cy="6591823"/>
          </a:xfrm>
          <a:prstGeom prst="rect">
            <a:avLst/>
          </a:prstGeom>
          <a:noFill/>
        </p:spPr>
      </p:pic>
      <p:pic>
        <p:nvPicPr>
          <p:cNvPr id="3" name="Picture 2" descr="DataOverallCorr.jpg"/>
          <p:cNvPicPr>
            <a:picLocks noChangeAspect="1"/>
          </p:cNvPicPr>
          <p:nvPr/>
        </p:nvPicPr>
        <p:blipFill>
          <a:blip r:embed="rId3" cstate="print"/>
          <a:srcRect l="12442" t="6602" r="8295" b="9904"/>
          <a:stretch>
            <a:fillRect/>
          </a:stretch>
        </p:blipFill>
        <p:spPr>
          <a:xfrm>
            <a:off x="2035325" y="110486"/>
            <a:ext cx="6492845" cy="6562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42694" y="325315"/>
            <a:ext cx="5529506" cy="1143000"/>
          </a:xfrm>
        </p:spPr>
        <p:txBody>
          <a:bodyPr/>
          <a:lstStyle/>
          <a:p>
            <a:r>
              <a:rPr lang="en-US" sz="2800" dirty="0" smtClean="0"/>
              <a:t>Structure </a:t>
            </a:r>
            <a:r>
              <a:rPr lang="en-US" sz="2800" dirty="0"/>
              <a:t>Extracted by a Structured Statistical Model</a:t>
            </a:r>
          </a:p>
        </p:txBody>
      </p:sp>
      <p:pic>
        <p:nvPicPr>
          <p:cNvPr id="5" name="Picture 4" descr="tenenbau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04792" y="310662"/>
            <a:ext cx="1066800" cy="1066800"/>
          </a:xfrm>
          <a:prstGeom prst="rect">
            <a:avLst/>
          </a:prstGeom>
        </p:spPr>
      </p:pic>
      <p:pic>
        <p:nvPicPr>
          <p:cNvPr id="6" name="Picture 5" descr="kemp.jpg"/>
          <p:cNvPicPr>
            <a:picLocks noChangeAspect="1"/>
          </p:cNvPicPr>
          <p:nvPr/>
        </p:nvPicPr>
        <p:blipFill>
          <a:blip r:embed="rId3" cstate="print"/>
          <a:srcRect l="54902" t="8696" r="7843" b="40580"/>
          <a:stretch>
            <a:fillRect/>
          </a:stretch>
        </p:blipFill>
        <p:spPr>
          <a:xfrm>
            <a:off x="7310808" y="297163"/>
            <a:ext cx="892415" cy="1095974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3781" y="1742709"/>
            <a:ext cx="14097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4070" y="3629539"/>
            <a:ext cx="3799742" cy="2594681"/>
          </a:xfrm>
          <a:prstGeom prst="rect">
            <a:avLst/>
          </a:prstGeom>
          <a:noFill/>
          <a:ln w="9525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</p:spPr>
      </p:pic>
      <p:pic>
        <p:nvPicPr>
          <p:cNvPr id="299011" name="Picture 3"/>
          <p:cNvPicPr>
            <a:picLocks noChangeAspect="1" noChangeArrowheads="1"/>
          </p:cNvPicPr>
          <p:nvPr/>
        </p:nvPicPr>
        <p:blipFill>
          <a:blip r:embed="rId6" cstate="print">
            <a:lum bright="-12000" contrast="10000"/>
          </a:blip>
          <a:srcRect/>
          <a:stretch>
            <a:fillRect/>
          </a:stretch>
        </p:blipFill>
        <p:spPr bwMode="auto">
          <a:xfrm>
            <a:off x="844060" y="1877311"/>
            <a:ext cx="3402625" cy="2331129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lum bright="-12000" contrast="10000"/>
          </a:blip>
          <a:srcRect/>
          <a:stretch>
            <a:fillRect/>
          </a:stretch>
        </p:blipFill>
        <p:spPr bwMode="auto">
          <a:xfrm>
            <a:off x="334106" y="250734"/>
            <a:ext cx="8296740" cy="5684074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6200000" flipH="1">
            <a:off x="3354265" y="3002573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6200000" flipH="1">
            <a:off x="4957396" y="1247043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6200000" flipH="1">
            <a:off x="4807928" y="5150830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ealvsKemp.tif"/>
          <p:cNvPicPr>
            <a:picLocks noChangeAspect="1"/>
          </p:cNvPicPr>
          <p:nvPr/>
        </p:nvPicPr>
        <p:blipFill>
          <a:blip r:embed="rId2" cstate="print"/>
          <a:srcRect l="10697" t="4597" r="8320" b="7662"/>
          <a:stretch>
            <a:fillRect/>
          </a:stretch>
        </p:blipFill>
        <p:spPr>
          <a:xfrm>
            <a:off x="637375" y="131886"/>
            <a:ext cx="7857799" cy="660294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V="1">
            <a:off x="5222631" y="1793631"/>
            <a:ext cx="782515" cy="668215"/>
          </a:xfrm>
          <a:prstGeom prst="straightConnector1">
            <a:avLst/>
          </a:prstGeom>
          <a:ln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Similarity ratings and patterns of inference will violate the hierarchical structure</a:t>
            </a:r>
          </a:p>
          <a:p>
            <a:endParaRPr lang="en-US" dirty="0" smtClean="0"/>
          </a:p>
          <a:p>
            <a:r>
              <a:rPr lang="en-US" dirty="0" smtClean="0"/>
              <a:t>Patterns of inference will vary by context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4002640"/>
          </a:xfrm>
        </p:spPr>
        <p:txBody>
          <a:bodyPr/>
          <a:lstStyle/>
          <a:p>
            <a:r>
              <a:rPr lang="en-US" dirty="0" smtClean="0"/>
              <a:t>Size, predator/prey, and other properties affect similarity across birds, fish, and mammals</a:t>
            </a:r>
          </a:p>
          <a:p>
            <a:r>
              <a:rPr lang="en-US" dirty="0" smtClean="0"/>
              <a:t>Property inferences show clear context specificity</a:t>
            </a:r>
          </a:p>
          <a:p>
            <a:r>
              <a:rPr lang="en-US" dirty="0" smtClean="0"/>
              <a:t>Property inferences for blank biological properties violate predictions of K&amp;T’s tree model for weasels, hippos, and other animals</a:t>
            </a:r>
            <a:endParaRPr lang="en-US" dirty="0"/>
          </a:p>
        </p:txBody>
      </p:sp>
      <p:pic>
        <p:nvPicPr>
          <p:cNvPr id="4" name="Picture 3" descr="glick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4522" y="263769"/>
            <a:ext cx="1397977" cy="13979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lum bright="-12000" contrast="10000"/>
          </a:blip>
          <a:srcRect/>
          <a:stretch>
            <a:fillRect/>
          </a:stretch>
        </p:blipFill>
        <p:spPr bwMode="auto">
          <a:xfrm>
            <a:off x="334106" y="250734"/>
            <a:ext cx="8296740" cy="5684074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6200000" flipH="1">
            <a:off x="3354265" y="3002573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6200000" flipH="1">
            <a:off x="3777181" y="2958886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6200000" flipV="1">
            <a:off x="3342849" y="5947826"/>
            <a:ext cx="306572" cy="14218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lum bright="-12000" contrast="10000"/>
          </a:blip>
          <a:srcRect/>
          <a:stretch>
            <a:fillRect/>
          </a:stretch>
        </p:blipFill>
        <p:spPr bwMode="auto">
          <a:xfrm>
            <a:off x="334106" y="250734"/>
            <a:ext cx="8296740" cy="5684074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6200000" flipV="1">
            <a:off x="6570717" y="5379870"/>
            <a:ext cx="277062" cy="26561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6200000" flipH="1">
            <a:off x="5382699" y="4745157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6200000" flipV="1">
            <a:off x="5203547" y="1120645"/>
            <a:ext cx="306572" cy="14218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the </a:t>
            </a:r>
            <a:r>
              <a:rPr lang="en-US" dirty="0" err="1" smtClean="0"/>
              <a:t>Rumelhart</a:t>
            </a:r>
            <a:r>
              <a:rPr lang="en-US" dirty="0" smtClean="0"/>
              <a:t> model to the mammals dataset</a:t>
            </a:r>
            <a:endParaRPr lang="en-US" dirty="0"/>
          </a:p>
        </p:txBody>
      </p:sp>
      <p:grpSp>
        <p:nvGrpSpPr>
          <p:cNvPr id="41" name="Group 40"/>
          <p:cNvGrpSpPr/>
          <p:nvPr/>
        </p:nvGrpSpPr>
        <p:grpSpPr>
          <a:xfrm>
            <a:off x="2417884" y="1688122"/>
            <a:ext cx="3489081" cy="4319954"/>
            <a:chOff x="1248507" y="1433145"/>
            <a:chExt cx="3489081" cy="4319954"/>
          </a:xfrm>
        </p:grpSpPr>
        <p:sp>
          <p:nvSpPr>
            <p:cNvPr id="3" name="Oval 2"/>
            <p:cNvSpPr/>
            <p:nvPr/>
          </p:nvSpPr>
          <p:spPr>
            <a:xfrm>
              <a:off x="1248507" y="1696915"/>
              <a:ext cx="562708" cy="19870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2409092" y="2312377"/>
              <a:ext cx="272561" cy="110783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3279531" y="2286000"/>
              <a:ext cx="474784" cy="264648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433145" y="4413738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/>
            <p:cNvCxnSpPr>
              <a:endCxn id="24" idx="2"/>
            </p:cNvCxnSpPr>
            <p:nvPr/>
          </p:nvCxnSpPr>
          <p:spPr>
            <a:xfrm>
              <a:off x="3692769" y="4615961"/>
              <a:ext cx="816219" cy="80742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endCxn id="4" idx="2"/>
            </p:cNvCxnSpPr>
            <p:nvPr/>
          </p:nvCxnSpPr>
          <p:spPr>
            <a:xfrm>
              <a:off x="1822939" y="2631831"/>
              <a:ext cx="586153" cy="23446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2669931" y="2916116"/>
              <a:ext cx="644769" cy="34583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1661746" y="4079631"/>
              <a:ext cx="1608992" cy="62425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>
              <a:off x="4508988" y="5093676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4508988" y="4358054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4508988" y="3648807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4508988" y="2913184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508988" y="2168769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4508988" y="1433145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/>
            <p:cNvCxnSpPr>
              <a:endCxn id="29" idx="2"/>
            </p:cNvCxnSpPr>
            <p:nvPr/>
          </p:nvCxnSpPr>
          <p:spPr>
            <a:xfrm rot="5400000" flipH="1" flipV="1">
              <a:off x="3667858" y="1799492"/>
              <a:ext cx="877765" cy="80449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endCxn id="28" idx="2"/>
            </p:cNvCxnSpPr>
            <p:nvPr/>
          </p:nvCxnSpPr>
          <p:spPr>
            <a:xfrm flipV="1">
              <a:off x="3707423" y="2498481"/>
              <a:ext cx="801565" cy="48797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endCxn id="27" idx="2"/>
            </p:cNvCxnSpPr>
            <p:nvPr/>
          </p:nvCxnSpPr>
          <p:spPr>
            <a:xfrm flipV="1">
              <a:off x="3771900" y="3242896"/>
              <a:ext cx="737088" cy="21248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endCxn id="26" idx="2"/>
            </p:cNvCxnSpPr>
            <p:nvPr/>
          </p:nvCxnSpPr>
          <p:spPr>
            <a:xfrm>
              <a:off x="3774830" y="3766038"/>
              <a:ext cx="734158" cy="21248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endCxn id="25" idx="2"/>
            </p:cNvCxnSpPr>
            <p:nvPr/>
          </p:nvCxnSpPr>
          <p:spPr>
            <a:xfrm>
              <a:off x="3742592" y="4138246"/>
              <a:ext cx="766396" cy="54952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1099038" y="2620108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Items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186962" y="5117123"/>
            <a:ext cx="120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Contexts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6031523" y="1951892"/>
            <a:ext cx="2125903" cy="3983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"/>
              </a:lnSpc>
            </a:pPr>
            <a:r>
              <a:rPr lang="en-US" dirty="0" smtClean="0"/>
              <a:t>Behaviors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ts val="3000"/>
              </a:lnSpc>
            </a:pPr>
            <a:r>
              <a:rPr lang="en-US" dirty="0" smtClean="0"/>
              <a:t>Body Parts</a:t>
            </a:r>
          </a:p>
          <a:p>
            <a:pPr>
              <a:lnSpc>
                <a:spcPts val="3000"/>
              </a:lnSpc>
            </a:pPr>
            <a:endParaRPr lang="en-US" dirty="0" smtClean="0"/>
          </a:p>
          <a:p>
            <a:pPr>
              <a:lnSpc>
                <a:spcPts val="3000"/>
              </a:lnSpc>
            </a:pPr>
            <a:r>
              <a:rPr lang="en-US" dirty="0" smtClean="0"/>
              <a:t>Foods</a:t>
            </a:r>
          </a:p>
          <a:p>
            <a:pPr>
              <a:lnSpc>
                <a:spcPts val="3000"/>
              </a:lnSpc>
            </a:pPr>
            <a:endParaRPr lang="en-US" dirty="0" smtClean="0"/>
          </a:p>
          <a:p>
            <a:pPr>
              <a:lnSpc>
                <a:spcPts val="3000"/>
              </a:lnSpc>
            </a:pPr>
            <a:r>
              <a:rPr lang="en-US" dirty="0" smtClean="0"/>
              <a:t>Locations</a:t>
            </a:r>
          </a:p>
          <a:p>
            <a:pPr>
              <a:lnSpc>
                <a:spcPts val="3000"/>
              </a:lnSpc>
            </a:pPr>
            <a:endParaRPr lang="en-US" dirty="0" smtClean="0"/>
          </a:p>
          <a:p>
            <a:pPr>
              <a:lnSpc>
                <a:spcPts val="3000"/>
              </a:lnSpc>
            </a:pPr>
            <a:r>
              <a:rPr lang="en-US" dirty="0" smtClean="0"/>
              <a:t>Movement</a:t>
            </a:r>
          </a:p>
          <a:p>
            <a:pPr>
              <a:lnSpc>
                <a:spcPts val="3000"/>
              </a:lnSpc>
            </a:pPr>
            <a:endParaRPr lang="en-US" dirty="0" smtClean="0"/>
          </a:p>
          <a:p>
            <a:pPr>
              <a:lnSpc>
                <a:spcPts val="3000"/>
              </a:lnSpc>
            </a:pPr>
            <a:r>
              <a:rPr lang="en-US" dirty="0" smtClean="0"/>
              <a:t>Visual Properties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look at the model’s outputs and compare these to the structure in the training data.</a:t>
            </a:r>
          </a:p>
          <a:p>
            <a:r>
              <a:rPr lang="en-US" dirty="0" smtClean="0"/>
              <a:t>The model captures the overall and context specific structure of the training data</a:t>
            </a:r>
          </a:p>
          <a:p>
            <a:r>
              <a:rPr lang="en-US" dirty="0" smtClean="0"/>
              <a:t>The model progressively extracts more and more detailed aspects of the structure as training progresses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imOutCorrPlot15.tif"/>
          <p:cNvPicPr>
            <a:picLocks noChangeAspect="1"/>
          </p:cNvPicPr>
          <p:nvPr/>
        </p:nvPicPr>
        <p:blipFill>
          <a:blip r:embed="rId2" cstate="print"/>
          <a:srcRect l="10010" t="6365" r="8897" b="7956"/>
          <a:stretch>
            <a:fillRect/>
          </a:stretch>
        </p:blipFill>
        <p:spPr>
          <a:xfrm>
            <a:off x="536330" y="272562"/>
            <a:ext cx="7913076" cy="6412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65133" y="708917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Simulation Output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ealvsKemp.tif"/>
          <p:cNvPicPr>
            <a:picLocks noChangeAspect="1"/>
          </p:cNvPicPr>
          <p:nvPr/>
        </p:nvPicPr>
        <p:blipFill>
          <a:blip r:embed="rId2" cstate="print"/>
          <a:srcRect l="10697" t="4597" r="8320" b="7662"/>
          <a:stretch>
            <a:fillRect/>
          </a:stretch>
        </p:blipFill>
        <p:spPr>
          <a:xfrm>
            <a:off x="646167" y="114302"/>
            <a:ext cx="7857799" cy="66029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723792" y="0"/>
            <a:ext cx="2778370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93213" y="1530849"/>
            <a:ext cx="1727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Training Data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imOutDif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61144"/>
            <a:ext cx="9144000" cy="59357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0576" y="40341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Network Output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20913" y="435948"/>
            <a:ext cx="2234428" cy="434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PcaModelOfNetworkOutpu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61342"/>
            <a:ext cx="9144000" cy="59353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74259" y="435948"/>
            <a:ext cx="4114800" cy="434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279777" y="336177"/>
            <a:ext cx="2021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Progressive PCs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genValsAndTim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592" y="725365"/>
            <a:ext cx="7571935" cy="56789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the Structure in the </a:t>
            </a:r>
            <a:br>
              <a:rPr lang="en-US" dirty="0" smtClean="0"/>
            </a:br>
            <a:r>
              <a:rPr lang="en-US" dirty="0" smtClean="0"/>
              <a:t>Training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Progressive sensitization to successive principal components captures learning of the mammals dataset.</a:t>
            </a:r>
          </a:p>
          <a:p>
            <a:endParaRPr lang="en-US" dirty="0" smtClean="0"/>
          </a:p>
          <a:p>
            <a:r>
              <a:rPr lang="en-US" dirty="0" smtClean="0"/>
              <a:t>This subsumes the naïve </a:t>
            </a:r>
            <a:r>
              <a:rPr lang="en-US" dirty="0" err="1" smtClean="0"/>
              <a:t>Bayes</a:t>
            </a:r>
            <a:r>
              <a:rPr lang="en-US" dirty="0" smtClean="0"/>
              <a:t> classifier as a special case when there is no real cross-domain structure (as in the </a:t>
            </a:r>
            <a:r>
              <a:rPr lang="en-US" dirty="0" err="1" smtClean="0"/>
              <a:t>Quillian</a:t>
            </a:r>
            <a:r>
              <a:rPr lang="en-US" dirty="0" smtClean="0"/>
              <a:t> training corpus).</a:t>
            </a:r>
          </a:p>
          <a:p>
            <a:endParaRPr lang="en-US" dirty="0" smtClean="0"/>
          </a:p>
          <a:p>
            <a:r>
              <a:rPr lang="en-US" dirty="0" smtClean="0"/>
              <a:t>So are PDP networks – and our brain’s neural networks – simply performing familiar statistical analyses?</a:t>
            </a:r>
          </a:p>
          <a:p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No!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42229"/>
          <a:stretch>
            <a:fillRect/>
          </a:stretch>
        </p:blipFill>
        <p:spPr bwMode="auto">
          <a:xfrm>
            <a:off x="0" y="0"/>
            <a:ext cx="5403850" cy="3752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4928" y="1762018"/>
            <a:ext cx="3750299" cy="1143000"/>
          </a:xfrm>
        </p:spPr>
        <p:txBody>
          <a:bodyPr/>
          <a:lstStyle/>
          <a:p>
            <a:r>
              <a:rPr lang="en-US" sz="2400" dirty="0" smtClean="0"/>
              <a:t>Extracting Cross-Domain Structure</a:t>
            </a:r>
            <a:endParaRPr lang="en-US" sz="2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t="58651"/>
          <a:stretch>
            <a:fillRect/>
          </a:stretch>
        </p:blipFill>
        <p:spPr bwMode="auto">
          <a:xfrm>
            <a:off x="3503666" y="3990974"/>
            <a:ext cx="5403850" cy="2686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3" cstate="print"/>
          <a:srcRect l="7714" r="41143" b="36000"/>
          <a:stretch>
            <a:fillRect/>
          </a:stretch>
        </p:blipFill>
        <p:spPr bwMode="auto">
          <a:xfrm>
            <a:off x="7596002" y="376262"/>
            <a:ext cx="988057" cy="1059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68501" y="239059"/>
            <a:ext cx="6858000" cy="6379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407560" y="339047"/>
            <a:ext cx="482885" cy="2476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909281" y="2844229"/>
            <a:ext cx="482885" cy="2476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335749" y="287676"/>
            <a:ext cx="1025704" cy="6070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16841" y="4940158"/>
            <a:ext cx="515420" cy="1049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315129" y="243156"/>
            <a:ext cx="515420" cy="1049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137061" y="4137060"/>
            <a:ext cx="515420" cy="1503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56889" y="3232936"/>
            <a:ext cx="938373" cy="434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741468" y="590765"/>
            <a:ext cx="1238038" cy="434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3501" y="3018924"/>
            <a:ext cx="4890499" cy="3839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9871" r="7051" b="42229"/>
          <a:stretch>
            <a:fillRect/>
          </a:stretch>
        </p:blipFill>
        <p:spPr bwMode="auto">
          <a:xfrm>
            <a:off x="0" y="0"/>
            <a:ext cx="4489290" cy="3752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63716" y="1362535"/>
            <a:ext cx="1991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Similarity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18169" y="4981254"/>
            <a:ext cx="229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Learned Similarity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3565133" y="492132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834444" y="1354375"/>
            <a:ext cx="978408" cy="484632"/>
          </a:xfrm>
          <a:prstGeom prst="rightArrow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5681" y="366823"/>
            <a:ext cx="5766899" cy="1143000"/>
          </a:xfrm>
        </p:spPr>
        <p:txBody>
          <a:bodyPr/>
          <a:lstStyle/>
          <a:p>
            <a:r>
              <a:rPr lang="en-US" sz="2800" dirty="0" smtClean="0"/>
              <a:t>A Newer Direction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Exploiting knowledge sharing across domains</a:t>
            </a:r>
          </a:p>
          <a:p>
            <a:pPr lvl="1"/>
            <a:r>
              <a:rPr lang="en-US" dirty="0" err="1" smtClean="0"/>
              <a:t>Lakoff</a:t>
            </a:r>
            <a:r>
              <a:rPr lang="en-US" dirty="0" smtClean="0"/>
              <a:t>: </a:t>
            </a:r>
          </a:p>
          <a:p>
            <a:pPr lvl="2"/>
            <a:r>
              <a:rPr lang="en-US" dirty="0" smtClean="0"/>
              <a:t>Abstract cognition is grounded in concrete reality</a:t>
            </a:r>
          </a:p>
          <a:p>
            <a:pPr lvl="1"/>
            <a:r>
              <a:rPr lang="en-US" dirty="0" err="1" smtClean="0"/>
              <a:t>Boroditsky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Cognition about time is grounded in our conceptions of space</a:t>
            </a:r>
          </a:p>
          <a:p>
            <a:r>
              <a:rPr lang="en-US" dirty="0" smtClean="0"/>
              <a:t>Can we capture these kinds of influences through knowledge sharing across contexts?</a:t>
            </a:r>
          </a:p>
          <a:p>
            <a:pPr lvl="2"/>
            <a:r>
              <a:rPr lang="en-US" dirty="0" smtClean="0"/>
              <a:t>Work by </a:t>
            </a:r>
            <a:r>
              <a:rPr lang="en-US" dirty="0" err="1" smtClean="0"/>
              <a:t>Thibodeau</a:t>
            </a:r>
            <a:r>
              <a:rPr lang="en-US" dirty="0" smtClean="0"/>
              <a:t>, Glick, Sternberg &amp; </a:t>
            </a:r>
            <a:r>
              <a:rPr lang="en-US" dirty="0" err="1" smtClean="0"/>
              <a:t>Flusberg</a:t>
            </a:r>
            <a:r>
              <a:rPr lang="en-US" dirty="0" smtClean="0"/>
              <a:t> shows that the answer is yes </a:t>
            </a:r>
          </a:p>
        </p:txBody>
      </p:sp>
      <p:pic>
        <p:nvPicPr>
          <p:cNvPr id="4" name="Picture 3" descr="thibodea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15085" y="378273"/>
            <a:ext cx="879230" cy="1055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Distributed representations provide the substrate for learned semantic representations in the brain that develop gradually with experience and degrade gracefully with damage</a:t>
            </a:r>
          </a:p>
          <a:p>
            <a:r>
              <a:rPr lang="en-US" dirty="0" smtClean="0"/>
              <a:t>Succinctly stated probabilistic models can sometimes nicely approximate the structure learned, if the training data is consistent </a:t>
            </a:r>
            <a:r>
              <a:rPr lang="en-US" smtClean="0"/>
              <a:t>with them, </a:t>
            </a:r>
            <a:r>
              <a:rPr lang="en-US" dirty="0" smtClean="0"/>
              <a:t>but what is really learned is not likely to exactly match any such structure.  </a:t>
            </a:r>
          </a:p>
          <a:p>
            <a:r>
              <a:rPr lang="en-US" dirty="0" smtClean="0"/>
              <a:t>The structure should be seen as a useful approximation rather than a procrustean bed into which actual knowledge must be thought of as conforming.</a:t>
            </a: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 on </a:t>
            </a:r>
            <a:r>
              <a:rPr lang="en-US" dirty="0" err="1" smtClean="0"/>
              <a:t>Tenenbaum’s</a:t>
            </a:r>
            <a:r>
              <a:rPr lang="en-US" dirty="0" smtClean="0"/>
              <a:t> Common Sense Core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Children who supposedly have the common sense core fail simple tests they should easily pass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E.g., the A not B task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Connectionist models have addressed emergence of performance in A not B and other object knowledge tasks.</a:t>
            </a:r>
          </a:p>
          <a:p>
            <a:endParaRPr lang="en-US" dirty="0" smtClean="0"/>
          </a:p>
          <a:p>
            <a:r>
              <a:rPr lang="en-US" dirty="0" smtClean="0"/>
              <a:t>These models capture age-related changes as consequences of </a:t>
            </a:r>
            <a:r>
              <a:rPr lang="en-US" i="1" dirty="0" smtClean="0"/>
              <a:t>learning</a:t>
            </a:r>
            <a:r>
              <a:rPr lang="en-US" dirty="0" smtClean="0"/>
              <a:t> to maintain representations of objects that at no longer in sight.</a:t>
            </a:r>
          </a:p>
          <a:p>
            <a:endParaRPr lang="en-US" dirty="0" smtClean="0"/>
          </a:p>
          <a:p>
            <a:r>
              <a:rPr lang="en-US" dirty="0" smtClean="0"/>
              <a:t>Preliminary work has been done addressing infancy studies supporting a distinction between agents and other kinds of moving objects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Information about differences between animate and inanimate objects is available in experience, and is learnable in SRN-style models that learn about objects from event structure.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Initial indifference to object details would be expected in a PDP model (it’s not clear why this occurs on other approaches).</a:t>
            </a:r>
          </a:p>
          <a:p>
            <a:endParaRPr lang="en-US" dirty="0" smtClean="0"/>
          </a:p>
          <a:p>
            <a:r>
              <a:rPr lang="en-US" dirty="0" smtClean="0"/>
              <a:t>Thus, as with object semantics, it is likely connectionist models will turn out to work quite well in addressing the graded development of ‘common sense knowledge’.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994" name="Picture 2" descr="Ni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9150" y="300038"/>
            <a:ext cx="4356100" cy="6275387"/>
          </a:xfrm>
          <a:prstGeom prst="rect">
            <a:avLst/>
          </a:prstGeom>
          <a:noFill/>
        </p:spPr>
      </p:pic>
      <p:sp>
        <p:nvSpPr>
          <p:cNvPr id="340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77863" y="304800"/>
            <a:ext cx="3817937" cy="6197600"/>
          </a:xfrm>
        </p:spPr>
        <p:txBody>
          <a:bodyPr/>
          <a:lstStyle/>
          <a:p>
            <a:pPr marL="228600" indent="-228600">
              <a:lnSpc>
                <a:spcPct val="80000"/>
              </a:lnSpc>
            </a:pPr>
            <a:r>
              <a:rPr lang="en-US" sz="1800" dirty="0"/>
              <a:t>In Rogers and McClelland (2004) we also address:</a:t>
            </a: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r>
              <a:rPr lang="en-US" sz="1600" dirty="0"/>
              <a:t>Conceptual differentiation in </a:t>
            </a:r>
            <a:r>
              <a:rPr lang="en-US" sz="1600" dirty="0" err="1"/>
              <a:t>prelinguistic</a:t>
            </a:r>
            <a:r>
              <a:rPr lang="en-US" sz="1600" dirty="0"/>
              <a:t> infants.</a:t>
            </a:r>
          </a:p>
          <a:p>
            <a:pPr marL="571500" lvl="1" indent="-228600">
              <a:lnSpc>
                <a:spcPct val="80000"/>
              </a:lnSpc>
            </a:pP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r>
              <a:rPr lang="en-US" sz="1600" dirty="0"/>
              <a:t>Many of the phenomena addressed by classic work on semantic knowledge from the 1970’s:</a:t>
            </a:r>
          </a:p>
          <a:p>
            <a:pPr lvl="2">
              <a:lnSpc>
                <a:spcPct val="80000"/>
              </a:lnSpc>
            </a:pPr>
            <a:r>
              <a:rPr lang="en-US" sz="1400" dirty="0"/>
              <a:t>Basic level</a:t>
            </a:r>
          </a:p>
          <a:p>
            <a:pPr lvl="2">
              <a:lnSpc>
                <a:spcPct val="80000"/>
              </a:lnSpc>
            </a:pPr>
            <a:r>
              <a:rPr lang="en-US" sz="1400" dirty="0"/>
              <a:t>Typicality</a:t>
            </a:r>
          </a:p>
          <a:p>
            <a:pPr lvl="2">
              <a:lnSpc>
                <a:spcPct val="80000"/>
              </a:lnSpc>
            </a:pPr>
            <a:r>
              <a:rPr lang="en-US" sz="1400" dirty="0"/>
              <a:t>Frequency </a:t>
            </a:r>
          </a:p>
          <a:p>
            <a:pPr lvl="2">
              <a:lnSpc>
                <a:spcPct val="80000"/>
              </a:lnSpc>
            </a:pPr>
            <a:r>
              <a:rPr lang="en-US" sz="1400" dirty="0"/>
              <a:t>Expertise</a:t>
            </a:r>
          </a:p>
          <a:p>
            <a:pPr marL="571500" lvl="1" indent="-228600">
              <a:lnSpc>
                <a:spcPct val="80000"/>
              </a:lnSpc>
            </a:pP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r>
              <a:rPr lang="en-US" sz="1600" dirty="0"/>
              <a:t>Disintegration of conceptual knowledge in semantic dementia</a:t>
            </a:r>
          </a:p>
          <a:p>
            <a:pPr marL="571500" lvl="1" indent="-228600">
              <a:lnSpc>
                <a:spcPct val="80000"/>
              </a:lnSpc>
            </a:pP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r>
              <a:rPr lang="en-US" sz="1600" dirty="0"/>
              <a:t>How the model can be extended to capture causal properties of objects and explanations.</a:t>
            </a:r>
          </a:p>
          <a:p>
            <a:pPr marL="571500" lvl="1" indent="-228600">
              <a:lnSpc>
                <a:spcPct val="80000"/>
              </a:lnSpc>
            </a:pP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r>
              <a:rPr lang="en-US" sz="1600" dirty="0">
                <a:solidFill>
                  <a:srgbClr val="0000FF"/>
                </a:solidFill>
              </a:rPr>
              <a:t>What properties a network must have to be sensitive to coherent </a:t>
            </a:r>
            <a:r>
              <a:rPr lang="en-US" sz="1600" dirty="0" err="1">
                <a:solidFill>
                  <a:srgbClr val="0000FF"/>
                </a:solidFill>
              </a:rPr>
              <a:t>covariation</a:t>
            </a:r>
            <a:r>
              <a:rPr lang="en-US" sz="1600" dirty="0">
                <a:solidFill>
                  <a:srgbClr val="0000FF"/>
                </a:solidFill>
              </a:rPr>
              <a:t>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2635</TotalTime>
  <Words>1467</Words>
  <Application>Microsoft Office PowerPoint</Application>
  <PresentationFormat>On-screen Show (4:3)</PresentationFormat>
  <Paragraphs>290</Paragraphs>
  <Slides>47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Office Theme</vt:lpstr>
      <vt:lpstr>Blank Presentation</vt:lpstr>
      <vt:lpstr>Emergence of Semantic Structure from Experience  </vt:lpstr>
      <vt:lpstr>The Nature of Cognition, and the Place of PDP in Cognitive Theory</vt:lpstr>
      <vt:lpstr>The Alternative</vt:lpstr>
      <vt:lpstr>Emergent vs. Stipulated Structure</vt:lpstr>
      <vt:lpstr>Where does structure come from?</vt:lpstr>
      <vt:lpstr>What is the nature of the constraints?</vt:lpstr>
      <vt:lpstr>Outline</vt:lpstr>
      <vt:lpstr>The Rumelhart Model</vt:lpstr>
      <vt:lpstr>DER’s Goals for the Model</vt:lpstr>
      <vt:lpstr>Slide 10</vt:lpstr>
      <vt:lpstr>Slide 11</vt:lpstr>
      <vt:lpstr>Slide 12</vt:lpstr>
      <vt:lpstr>Slide 13</vt:lpstr>
      <vt:lpstr>Questions About the Rumelhart Model</vt:lpstr>
      <vt:lpstr>Phenomena in Development</vt:lpstr>
      <vt:lpstr>Disintegration in Semantic Dementia</vt:lpstr>
      <vt:lpstr>Slide 17</vt:lpstr>
      <vt:lpstr>Architecture for the Organization of Semantic Memory</vt:lpstr>
      <vt:lpstr>Neural Networks and  Probabilistic Models</vt:lpstr>
      <vt:lpstr>The Hierarchical Naïve Bayes Classifier Model (with R. Grosse and J. Glick)</vt:lpstr>
      <vt:lpstr>Slide 21</vt:lpstr>
      <vt:lpstr>Accounting for the network’s feature attributions with mixtures of classes at different levels of granularity </vt:lpstr>
      <vt:lpstr>Should we replace the PDP model with the Naïve Bayes Classifier?</vt:lpstr>
      <vt:lpstr>An exploration of these ideas in the domain of mammals</vt:lpstr>
      <vt:lpstr>Slide 25</vt:lpstr>
      <vt:lpstr>Structure Extracted by a Structured Statistical Model</vt:lpstr>
      <vt:lpstr>Slide 27</vt:lpstr>
      <vt:lpstr>Slide 28</vt:lpstr>
      <vt:lpstr>Predictions</vt:lpstr>
      <vt:lpstr>Experiments</vt:lpstr>
      <vt:lpstr>Slide 31</vt:lpstr>
      <vt:lpstr>Slide 32</vt:lpstr>
      <vt:lpstr>Applying the Rumelhart model to the mammals dataset</vt:lpstr>
      <vt:lpstr>Simulation Results</vt:lpstr>
      <vt:lpstr>Slide 35</vt:lpstr>
      <vt:lpstr>Slide 36</vt:lpstr>
      <vt:lpstr>Slide 37</vt:lpstr>
      <vt:lpstr>Slide 38</vt:lpstr>
      <vt:lpstr>Slide 39</vt:lpstr>
      <vt:lpstr>Learning the Structure in the  Training Data</vt:lpstr>
      <vt:lpstr>Extracting Cross-Domain Structure</vt:lpstr>
      <vt:lpstr>Slide 42</vt:lpstr>
      <vt:lpstr>Slide 43</vt:lpstr>
      <vt:lpstr>A Newer Direction</vt:lpstr>
      <vt:lpstr>Summary</vt:lpstr>
      <vt:lpstr>Comments on Tenenbaum’s Common Sense Core Project</vt:lpstr>
      <vt:lpstr>Slide 47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jlmcc</dc:creator>
  <cp:lastModifiedBy>jlmcc</cp:lastModifiedBy>
  <cp:revision>152</cp:revision>
  <dcterms:created xsi:type="dcterms:W3CDTF">2010-08-08T20:02:22Z</dcterms:created>
  <dcterms:modified xsi:type="dcterms:W3CDTF">2010-10-09T16:06:25Z</dcterms:modified>
</cp:coreProperties>
</file>