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303" r:id="rId5"/>
    <p:sldId id="304" r:id="rId6"/>
    <p:sldId id="287" r:id="rId7"/>
    <p:sldId id="259" r:id="rId8"/>
    <p:sldId id="265" r:id="rId9"/>
    <p:sldId id="261" r:id="rId10"/>
    <p:sldId id="288" r:id="rId11"/>
    <p:sldId id="309" r:id="rId12"/>
    <p:sldId id="290" r:id="rId13"/>
    <p:sldId id="293" r:id="rId14"/>
    <p:sldId id="305" r:id="rId15"/>
    <p:sldId id="294" r:id="rId16"/>
    <p:sldId id="295" r:id="rId17"/>
    <p:sldId id="298" r:id="rId18"/>
    <p:sldId id="297" r:id="rId19"/>
    <p:sldId id="302" r:id="rId20"/>
    <p:sldId id="299" r:id="rId21"/>
    <p:sldId id="301" r:id="rId22"/>
    <p:sldId id="300" r:id="rId23"/>
    <p:sldId id="306" r:id="rId24"/>
    <p:sldId id="277" r:id="rId25"/>
    <p:sldId id="278" r:id="rId26"/>
    <p:sldId id="279" r:id="rId27"/>
    <p:sldId id="307" r:id="rId28"/>
    <p:sldId id="280" r:id="rId29"/>
    <p:sldId id="281" r:id="rId30"/>
    <p:sldId id="282" r:id="rId31"/>
    <p:sldId id="284" r:id="rId32"/>
    <p:sldId id="310" r:id="rId33"/>
    <p:sldId id="31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1" d="100"/>
          <a:sy n="41" d="100"/>
        </p:scale>
        <p:origin x="-102" y="-81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96FF58-DD1C-444D-AD99-E4AAF56062C9}" type="datetimeFigureOut">
              <a:rPr lang="en-US" smtClean="0"/>
              <a:t>3/17/2014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875EF1-A7F1-42BA-8A5A-F3D320D2697A}" type="slidenum">
              <a:rPr lang="en-US" smtClean="0"/>
              <a:t>‹#›</a:t>
            </a:fld>
            <a:endParaRPr lang="en-US"/>
          </a:p>
        </p:txBody>
      </p:sp>
    </p:spTree>
    <p:extLst>
      <p:ext uri="{BB962C8B-B14F-4D97-AF65-F5344CB8AC3E}">
        <p14:creationId xmlns:p14="http://schemas.microsoft.com/office/powerpoint/2010/main" val="3548125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en.wikipedia.org/wiki/Magnitude_(mathematic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Arial" charset="0"/>
                <a:ea typeface="+mn-ea"/>
                <a:cs typeface="+mn-cs"/>
              </a:rPr>
              <a:t>The </a:t>
            </a:r>
            <a:r>
              <a:rPr lang="en-US" sz="1200" b="1" kern="1200" dirty="0" smtClean="0">
                <a:solidFill>
                  <a:schemeClr val="tx1"/>
                </a:solidFill>
                <a:latin typeface="Arial" charset="0"/>
                <a:ea typeface="+mn-ea"/>
                <a:cs typeface="+mn-cs"/>
              </a:rPr>
              <a:t>approximate number system (ANS)</a:t>
            </a:r>
            <a:r>
              <a:rPr lang="en-US" sz="1200" b="0" kern="1200" dirty="0" smtClean="0">
                <a:solidFill>
                  <a:schemeClr val="tx1"/>
                </a:solidFill>
                <a:latin typeface="Arial" charset="0"/>
                <a:ea typeface="+mn-ea"/>
                <a:cs typeface="+mn-cs"/>
              </a:rPr>
              <a:t> is a cognitive system that supports the estimation of </a:t>
            </a:r>
            <a:r>
              <a:rPr lang="en-US" sz="1200" b="0" kern="1200" dirty="0" err="1" smtClean="0">
                <a:solidFill>
                  <a:schemeClr val="tx1"/>
                </a:solidFill>
                <a:latin typeface="Arial" charset="0"/>
                <a:ea typeface="+mn-ea"/>
                <a:cs typeface="+mn-cs"/>
              </a:rPr>
              <a:t>the</a:t>
            </a:r>
            <a:r>
              <a:rPr lang="en-US" sz="1200" b="0" kern="1200" dirty="0" err="1" smtClean="0">
                <a:solidFill>
                  <a:schemeClr val="tx1"/>
                </a:solidFill>
                <a:latin typeface="Arial" charset="0"/>
                <a:ea typeface="+mn-ea"/>
                <a:cs typeface="+mn-cs"/>
                <a:hlinkClick r:id="rId3"/>
              </a:rPr>
              <a:t>magnitude</a:t>
            </a:r>
            <a:r>
              <a:rPr lang="en-US" sz="1200" b="0" kern="1200" dirty="0" smtClean="0">
                <a:solidFill>
                  <a:schemeClr val="tx1"/>
                </a:solidFill>
                <a:latin typeface="Arial" charset="0"/>
                <a:ea typeface="+mn-ea"/>
                <a:cs typeface="+mn-cs"/>
                <a:hlinkClick r:id="rId3"/>
              </a:rPr>
              <a:t> of a group of objects without relying on language or symbols. The ANS is credited with the non-symbolic representation of all numbers greater than four, with lesser values being carried out by the parallel individuation system, or object tracking system.[1] Beginning in early infancy, the ANS allows an individual to detect differences in magnitude between groups. The precision of the ANS improves throughout childhood development and reaches a final adult level of approximately 15% accuracy, meaning an adult could distinguish 100 items versus 115 items without counting.</a:t>
            </a:r>
            <a:endParaRPr lang="en-US" sz="1200" b="0" kern="1200" dirty="0" smtClean="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F067E855-2526-4790-8A60-EAFE7FE2ACFC}" type="slidenum">
              <a:rPr lang="en-US" smtClean="0"/>
              <a:pPr>
                <a:defRPr/>
              </a:pPr>
              <a:t>17</a:t>
            </a:fld>
            <a:endParaRPr lang="en-US"/>
          </a:p>
        </p:txBody>
      </p:sp>
    </p:spTree>
    <p:extLst>
      <p:ext uri="{BB962C8B-B14F-4D97-AF65-F5344CB8AC3E}">
        <p14:creationId xmlns:p14="http://schemas.microsoft.com/office/powerpoint/2010/main" val="1103012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067E855-2526-4790-8A60-EAFE7FE2ACFC}" type="slidenum">
              <a:rPr lang="en-US" smtClean="0"/>
              <a:pPr>
                <a:defRPr/>
              </a:pPr>
              <a:t>20</a:t>
            </a:fld>
            <a:endParaRPr lang="en-US"/>
          </a:p>
        </p:txBody>
      </p:sp>
    </p:spTree>
    <p:extLst>
      <p:ext uri="{BB962C8B-B14F-4D97-AF65-F5344CB8AC3E}">
        <p14:creationId xmlns:p14="http://schemas.microsoft.com/office/powerpoint/2010/main" val="4148999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599680-23C2-414D-91A7-EA4E1209E28F}" type="datetimeFigureOut">
              <a:rPr lang="en-US" smtClean="0"/>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6434D-18D2-4011-A068-982A056810EA}" type="slidenum">
              <a:rPr lang="en-US" smtClean="0"/>
              <a:t>‹#›</a:t>
            </a:fld>
            <a:endParaRPr lang="en-US"/>
          </a:p>
        </p:txBody>
      </p:sp>
    </p:spTree>
    <p:extLst>
      <p:ext uri="{BB962C8B-B14F-4D97-AF65-F5344CB8AC3E}">
        <p14:creationId xmlns:p14="http://schemas.microsoft.com/office/powerpoint/2010/main" val="2801993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599680-23C2-414D-91A7-EA4E1209E28F}" type="datetimeFigureOut">
              <a:rPr lang="en-US" smtClean="0"/>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6434D-18D2-4011-A068-982A056810EA}" type="slidenum">
              <a:rPr lang="en-US" smtClean="0"/>
              <a:t>‹#›</a:t>
            </a:fld>
            <a:endParaRPr lang="en-US"/>
          </a:p>
        </p:txBody>
      </p:sp>
    </p:spTree>
    <p:extLst>
      <p:ext uri="{BB962C8B-B14F-4D97-AF65-F5344CB8AC3E}">
        <p14:creationId xmlns:p14="http://schemas.microsoft.com/office/powerpoint/2010/main" val="2335858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599680-23C2-414D-91A7-EA4E1209E28F}" type="datetimeFigureOut">
              <a:rPr lang="en-US" smtClean="0"/>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6434D-18D2-4011-A068-982A056810EA}" type="slidenum">
              <a:rPr lang="en-US" smtClean="0"/>
              <a:t>‹#›</a:t>
            </a:fld>
            <a:endParaRPr lang="en-US"/>
          </a:p>
        </p:txBody>
      </p:sp>
    </p:spTree>
    <p:extLst>
      <p:ext uri="{BB962C8B-B14F-4D97-AF65-F5344CB8AC3E}">
        <p14:creationId xmlns:p14="http://schemas.microsoft.com/office/powerpoint/2010/main" val="3937183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599680-23C2-414D-91A7-EA4E1209E28F}" type="datetimeFigureOut">
              <a:rPr lang="en-US" smtClean="0"/>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C6434D-18D2-4011-A068-982A056810EA}" type="slidenum">
              <a:rPr lang="en-US" smtClean="0"/>
              <a:t>‹#›</a:t>
            </a:fld>
            <a:endParaRPr lang="en-US"/>
          </a:p>
        </p:txBody>
      </p:sp>
    </p:spTree>
    <p:extLst>
      <p:ext uri="{BB962C8B-B14F-4D97-AF65-F5344CB8AC3E}">
        <p14:creationId xmlns:p14="http://schemas.microsoft.com/office/powerpoint/2010/main" val="3875014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599680-23C2-414D-91A7-EA4E1209E28F}" type="datetimeFigureOut">
              <a:rPr lang="en-US" smtClean="0"/>
              <a:t>3/17/2014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C6434D-18D2-4011-A068-982A056810EA}" type="slidenum">
              <a:rPr lang="en-US" smtClean="0"/>
              <a:t>‹#›</a:t>
            </a:fld>
            <a:endParaRPr lang="en-US"/>
          </a:p>
        </p:txBody>
      </p:sp>
    </p:spTree>
    <p:extLst>
      <p:ext uri="{BB962C8B-B14F-4D97-AF65-F5344CB8AC3E}">
        <p14:creationId xmlns:p14="http://schemas.microsoft.com/office/powerpoint/2010/main" val="3858844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599680-23C2-414D-91A7-EA4E1209E28F}" type="datetimeFigureOut">
              <a:rPr lang="en-US" smtClean="0"/>
              <a:t>3/17/2014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C6434D-18D2-4011-A068-982A056810EA}" type="slidenum">
              <a:rPr lang="en-US" smtClean="0"/>
              <a:t>‹#›</a:t>
            </a:fld>
            <a:endParaRPr lang="en-US"/>
          </a:p>
        </p:txBody>
      </p:sp>
    </p:spTree>
    <p:extLst>
      <p:ext uri="{BB962C8B-B14F-4D97-AF65-F5344CB8AC3E}">
        <p14:creationId xmlns:p14="http://schemas.microsoft.com/office/powerpoint/2010/main" val="167514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599680-23C2-414D-91A7-EA4E1209E28F}" type="datetimeFigureOut">
              <a:rPr lang="en-US" smtClean="0"/>
              <a:t>3/17/2014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C6434D-18D2-4011-A068-982A056810EA}" type="slidenum">
              <a:rPr lang="en-US" smtClean="0"/>
              <a:t>‹#›</a:t>
            </a:fld>
            <a:endParaRPr lang="en-US"/>
          </a:p>
        </p:txBody>
      </p:sp>
    </p:spTree>
    <p:extLst>
      <p:ext uri="{BB962C8B-B14F-4D97-AF65-F5344CB8AC3E}">
        <p14:creationId xmlns:p14="http://schemas.microsoft.com/office/powerpoint/2010/main" val="3692852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599680-23C2-414D-91A7-EA4E1209E28F}" type="datetimeFigureOut">
              <a:rPr lang="en-US" smtClean="0"/>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C6434D-18D2-4011-A068-982A056810EA}" type="slidenum">
              <a:rPr lang="en-US" smtClean="0"/>
              <a:t>‹#›</a:t>
            </a:fld>
            <a:endParaRPr lang="en-US"/>
          </a:p>
        </p:txBody>
      </p:sp>
    </p:spTree>
    <p:extLst>
      <p:ext uri="{BB962C8B-B14F-4D97-AF65-F5344CB8AC3E}">
        <p14:creationId xmlns:p14="http://schemas.microsoft.com/office/powerpoint/2010/main" val="257471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599680-23C2-414D-91A7-EA4E1209E28F}" type="datetimeFigureOut">
              <a:rPr lang="en-US" smtClean="0"/>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C6434D-18D2-4011-A068-982A056810EA}" type="slidenum">
              <a:rPr lang="en-US" smtClean="0"/>
              <a:t>‹#›</a:t>
            </a:fld>
            <a:endParaRPr lang="en-US"/>
          </a:p>
        </p:txBody>
      </p:sp>
    </p:spTree>
    <p:extLst>
      <p:ext uri="{BB962C8B-B14F-4D97-AF65-F5344CB8AC3E}">
        <p14:creationId xmlns:p14="http://schemas.microsoft.com/office/powerpoint/2010/main" val="3156812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599680-23C2-414D-91A7-EA4E1209E28F}" type="datetimeFigureOut">
              <a:rPr lang="en-US" smtClean="0"/>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6434D-18D2-4011-A068-982A056810EA}" type="slidenum">
              <a:rPr lang="en-US" smtClean="0"/>
              <a:t>‹#›</a:t>
            </a:fld>
            <a:endParaRPr lang="en-US"/>
          </a:p>
        </p:txBody>
      </p:sp>
    </p:spTree>
    <p:extLst>
      <p:ext uri="{BB962C8B-B14F-4D97-AF65-F5344CB8AC3E}">
        <p14:creationId xmlns:p14="http://schemas.microsoft.com/office/powerpoint/2010/main" val="2235996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599680-23C2-414D-91A7-EA4E1209E28F}" type="datetimeFigureOut">
              <a:rPr lang="en-US" smtClean="0"/>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6434D-18D2-4011-A068-982A056810EA}" type="slidenum">
              <a:rPr lang="en-US" smtClean="0"/>
              <a:t>‹#›</a:t>
            </a:fld>
            <a:endParaRPr lang="en-US"/>
          </a:p>
        </p:txBody>
      </p:sp>
    </p:spTree>
    <p:extLst>
      <p:ext uri="{BB962C8B-B14F-4D97-AF65-F5344CB8AC3E}">
        <p14:creationId xmlns:p14="http://schemas.microsoft.com/office/powerpoint/2010/main" val="2837271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7333" y="457200"/>
            <a:ext cx="7772400" cy="965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7334" y="1498600"/>
            <a:ext cx="3818467" cy="467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1267" y="1498600"/>
            <a:ext cx="3818467" cy="467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8430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599680-23C2-414D-91A7-EA4E1209E28F}" type="datetimeFigureOut">
              <a:rPr lang="en-US" smtClean="0"/>
              <a:t>3/17/2014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C6434D-18D2-4011-A068-982A056810EA}" type="slidenum">
              <a:rPr lang="en-US" smtClean="0"/>
              <a:t>‹#›</a:t>
            </a:fld>
            <a:endParaRPr lang="en-US"/>
          </a:p>
        </p:txBody>
      </p:sp>
    </p:spTree>
    <p:extLst>
      <p:ext uri="{BB962C8B-B14F-4D97-AF65-F5344CB8AC3E}">
        <p14:creationId xmlns:p14="http://schemas.microsoft.com/office/powerpoint/2010/main" val="1594166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1135"/>
            <a:ext cx="7772400" cy="1829315"/>
          </a:xfrm>
        </p:spPr>
        <p:txBody>
          <a:bodyPr>
            <a:normAutofit fontScale="90000"/>
          </a:bodyPr>
          <a:lstStyle/>
          <a:p>
            <a:r>
              <a:rPr lang="en-US" dirty="0" smtClean="0"/>
              <a:t>Emergence of Mathematical Abilities from Experience in Distributed Neural Networks</a:t>
            </a:r>
            <a:endParaRPr lang="en-US" dirty="0"/>
          </a:p>
        </p:txBody>
      </p:sp>
      <p:sp>
        <p:nvSpPr>
          <p:cNvPr id="3" name="Subtitle 2"/>
          <p:cNvSpPr>
            <a:spLocks noGrp="1"/>
          </p:cNvSpPr>
          <p:nvPr>
            <p:ph type="subTitle" idx="1"/>
          </p:nvPr>
        </p:nvSpPr>
        <p:spPr>
          <a:xfrm>
            <a:off x="1379838" y="4009768"/>
            <a:ext cx="6400800" cy="1752600"/>
          </a:xfrm>
        </p:spPr>
        <p:txBody>
          <a:bodyPr/>
          <a:lstStyle/>
          <a:p>
            <a:r>
              <a:rPr lang="en-US" dirty="0" smtClean="0">
                <a:solidFill>
                  <a:srgbClr val="C00000"/>
                </a:solidFill>
              </a:rPr>
              <a:t>Jay McClelland </a:t>
            </a:r>
            <a:br>
              <a:rPr lang="en-US" dirty="0" smtClean="0">
                <a:solidFill>
                  <a:srgbClr val="C00000"/>
                </a:solidFill>
              </a:rPr>
            </a:br>
            <a:r>
              <a:rPr lang="en-US" dirty="0" smtClean="0">
                <a:solidFill>
                  <a:srgbClr val="C00000"/>
                </a:solidFill>
              </a:rPr>
              <a:t>and the PDP lab at Stanford</a:t>
            </a:r>
            <a:endParaRPr lang="en-US" dirty="0">
              <a:solidFill>
                <a:srgbClr val="C00000"/>
              </a:solidFill>
            </a:endParaRPr>
          </a:p>
        </p:txBody>
      </p:sp>
    </p:spTree>
    <p:extLst>
      <p:ext uri="{BB962C8B-B14F-4D97-AF65-F5344CB8AC3E}">
        <p14:creationId xmlns:p14="http://schemas.microsoft.com/office/powerpoint/2010/main" val="2397417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is Math so Hard to Learn?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Late </a:t>
            </a:r>
            <a:r>
              <a:rPr lang="en-US" dirty="0" smtClean="0"/>
              <a:t>grade-school-aged kids misunderstand equations</a:t>
            </a:r>
          </a:p>
          <a:p>
            <a:pPr lvl="1"/>
            <a:r>
              <a:rPr lang="en-US" dirty="0" smtClean="0"/>
              <a:t>What goes in the blank:  7 + 3 + 4 = __ + </a:t>
            </a:r>
            <a:r>
              <a:rPr lang="en-US" dirty="0" smtClean="0"/>
              <a:t>4</a:t>
            </a:r>
          </a:p>
          <a:p>
            <a:pPr lvl="1"/>
            <a:endParaRPr lang="en-US" dirty="0" smtClean="0"/>
          </a:p>
          <a:p>
            <a:r>
              <a:rPr lang="en-US" dirty="0" smtClean="0"/>
              <a:t>Many middle-school-aged kids misunderstand fractions</a:t>
            </a:r>
          </a:p>
          <a:p>
            <a:pPr lvl="1"/>
            <a:r>
              <a:rPr lang="en-US" dirty="0" smtClean="0"/>
              <a:t>Is 19/20 closer to 1 or 21</a:t>
            </a:r>
            <a:r>
              <a:rPr lang="en-US" dirty="0" smtClean="0"/>
              <a:t>?</a:t>
            </a:r>
          </a:p>
          <a:p>
            <a:pPr lvl="1"/>
            <a:endParaRPr lang="en-US" dirty="0" smtClean="0"/>
          </a:p>
          <a:p>
            <a:r>
              <a:rPr lang="en-US" dirty="0" smtClean="0"/>
              <a:t>Most Stanford undergraduates don’t understand the rudiments of trigonometry</a:t>
            </a:r>
          </a:p>
          <a:p>
            <a:pPr lvl="1"/>
            <a:r>
              <a:rPr lang="en-US" dirty="0" smtClean="0"/>
              <a:t>Which expression below has the same value as </a:t>
            </a:r>
            <a:r>
              <a:rPr lang="en-US" dirty="0" smtClean="0"/>
              <a:t/>
            </a:r>
            <a:br>
              <a:rPr lang="en-US" dirty="0" smtClean="0"/>
            </a:br>
            <a:r>
              <a:rPr lang="en-US" dirty="0" smtClean="0"/>
              <a:t>cos</a:t>
            </a:r>
            <a:r>
              <a:rPr lang="en-US" dirty="0" smtClean="0"/>
              <a:t>(-30°)?</a:t>
            </a:r>
          </a:p>
          <a:p>
            <a:pPr marL="914400" lvl="2" indent="0">
              <a:buNone/>
            </a:pPr>
            <a:r>
              <a:rPr lang="en-US" dirty="0"/>
              <a:t> </a:t>
            </a:r>
            <a:r>
              <a:rPr lang="en-US" dirty="0" smtClean="0"/>
              <a:t>	</a:t>
            </a:r>
            <a:r>
              <a:rPr lang="en-US" sz="2800" dirty="0" smtClean="0"/>
              <a:t>sin(30°)  -sin(30°)  cos(30°) -cos(30</a:t>
            </a:r>
            <a:r>
              <a:rPr lang="en-US" sz="2800" dirty="0" smtClean="0"/>
              <a:t>°)</a:t>
            </a:r>
            <a:endParaRPr lang="en-US" sz="2800" dirty="0" smtClean="0"/>
          </a:p>
          <a:p>
            <a:pPr lvl="2"/>
            <a:endParaRPr lang="en-US"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2475" y="3424238"/>
            <a:ext cx="19050" cy="9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572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Failure to attach the appropriate meaning to mathematical expressions</a:t>
            </a:r>
            <a:endParaRPr lang="en-US" dirty="0"/>
          </a:p>
        </p:txBody>
      </p:sp>
      <p:sp>
        <p:nvSpPr>
          <p:cNvPr id="3" name="Content Placeholder 2"/>
          <p:cNvSpPr>
            <a:spLocks noGrp="1"/>
          </p:cNvSpPr>
          <p:nvPr>
            <p:ph idx="1"/>
          </p:nvPr>
        </p:nvSpPr>
        <p:spPr>
          <a:xfrm>
            <a:off x="457200" y="1600200"/>
            <a:ext cx="4114800" cy="4876800"/>
          </a:xfrm>
        </p:spPr>
        <p:txBody>
          <a:bodyPr>
            <a:normAutofit fontScale="62500" lnSpcReduction="20000"/>
          </a:bodyPr>
          <a:lstStyle/>
          <a:p>
            <a:r>
              <a:rPr lang="en-US" dirty="0" smtClean="0"/>
              <a:t>A fraction N/D represents a certain number N of pieces of a unit whole divided into D equal parts</a:t>
            </a:r>
          </a:p>
          <a:p>
            <a:pPr lvl="1"/>
            <a:endParaRPr lang="en-US" dirty="0" smtClean="0"/>
          </a:p>
          <a:p>
            <a:r>
              <a:rPr lang="en-US" dirty="0" smtClean="0"/>
              <a:t>An equation represents an equivalence relation between two quantities, one to the left and one to the right of the equals sign</a:t>
            </a:r>
          </a:p>
          <a:p>
            <a:endParaRPr lang="en-US" dirty="0" smtClean="0"/>
          </a:p>
          <a:p>
            <a:r>
              <a:rPr lang="en-US" dirty="0" smtClean="0"/>
              <a:t>The sine / cosine of an angle </a:t>
            </a:r>
            <a:r>
              <a:rPr lang="el-GR" dirty="0" smtClean="0"/>
              <a:t>θ</a:t>
            </a:r>
            <a:r>
              <a:rPr lang="en-US" dirty="0" smtClean="0"/>
              <a:t> in degrees </a:t>
            </a:r>
            <a:r>
              <a:rPr lang="en-US" dirty="0" smtClean="0"/>
              <a:t>represents</a:t>
            </a:r>
          </a:p>
          <a:p>
            <a:pPr lvl="1"/>
            <a:r>
              <a:rPr lang="en-US" dirty="0" smtClean="0"/>
              <a:t>the </a:t>
            </a:r>
            <a:r>
              <a:rPr lang="en-US" dirty="0" smtClean="0"/>
              <a:t>projection of a point on the unit circle specified by </a:t>
            </a:r>
            <a:r>
              <a:rPr lang="el-GR" dirty="0" smtClean="0"/>
              <a:t>θ</a:t>
            </a:r>
            <a:r>
              <a:rPr lang="en-US" dirty="0" smtClean="0"/>
              <a:t> onto the vertical / horizontal axis through the center of the circle, </a:t>
            </a:r>
            <a:endParaRPr lang="en-US" dirty="0" smtClean="0"/>
          </a:p>
          <a:p>
            <a:pPr lvl="1"/>
            <a:r>
              <a:rPr lang="en-US" dirty="0" smtClean="0"/>
              <a:t>or </a:t>
            </a:r>
            <a:r>
              <a:rPr lang="en-US" dirty="0" smtClean="0"/>
              <a:t>equivalently, the coordinates of the point on the circle</a:t>
            </a:r>
            <a:endParaRPr lang="en-US" dirty="0"/>
          </a:p>
        </p:txBody>
      </p:sp>
      <p:pic>
        <p:nvPicPr>
          <p:cNvPr id="1026" name="Picture 2" descr="https://encrypted-tbn2.gstatic.com/images?q=tbn:ANd9GcQNOfq2fC4YfzrVdqknSDJhMAPYWGMq3VCtvZLWp3xWfNyRUQUU"/>
          <p:cNvPicPr>
            <a:picLocks noChangeAspect="1" noChangeArrowheads="1"/>
          </p:cNvPicPr>
          <p:nvPr/>
        </p:nvPicPr>
        <p:blipFill rotWithShape="1">
          <a:blip r:embed="rId2">
            <a:extLst>
              <a:ext uri="{28A0092B-C50C-407E-A947-70E740481C1C}">
                <a14:useLocalDpi xmlns:a14="http://schemas.microsoft.com/office/drawing/2010/main" val="0"/>
              </a:ext>
            </a:extLst>
          </a:blip>
          <a:srcRect t="10149"/>
          <a:stretch/>
        </p:blipFill>
        <p:spPr bwMode="auto">
          <a:xfrm>
            <a:off x="5029200" y="1447800"/>
            <a:ext cx="3267075" cy="12580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2.gstatic.com/images?q=tbn:ANd9GcS94CEdtoBxw75563YmgDnPiW2TJfaU2CmhCobU0G7RsSNxIH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0975" y="2880555"/>
            <a:ext cx="1913000" cy="108126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779701" y="2683428"/>
            <a:ext cx="1781257" cy="1323439"/>
          </a:xfrm>
          <a:prstGeom prst="rect">
            <a:avLst/>
          </a:prstGeom>
          <a:noFill/>
        </p:spPr>
        <p:txBody>
          <a:bodyPr wrap="none" rtlCol="0">
            <a:spAutoFit/>
          </a:bodyPr>
          <a:lstStyle/>
          <a:p>
            <a:r>
              <a:rPr lang="en-US" sz="8000" dirty="0" smtClean="0">
                <a:solidFill>
                  <a:srgbClr val="FF0000"/>
                </a:solidFill>
              </a:rPr>
              <a:t>XX</a:t>
            </a:r>
            <a:r>
              <a:rPr lang="en-US" sz="8000" dirty="0">
                <a:solidFill>
                  <a:srgbClr val="FF0000"/>
                </a:solidFill>
              </a:rPr>
              <a:t>X</a:t>
            </a:r>
            <a:endParaRPr lang="en-US" sz="8000" dirty="0" smtClean="0">
              <a:solidFill>
                <a:srgbClr val="FF0000"/>
              </a:solidFill>
            </a:endParaRPr>
          </a:p>
        </p:txBody>
      </p:sp>
      <p:grpSp>
        <p:nvGrpSpPr>
          <p:cNvPr id="8" name="Group 7"/>
          <p:cNvGrpSpPr/>
          <p:nvPr/>
        </p:nvGrpSpPr>
        <p:grpSpPr>
          <a:xfrm>
            <a:off x="4648200" y="2880555"/>
            <a:ext cx="1862579" cy="1460377"/>
            <a:chOff x="4648200" y="2880555"/>
            <a:chExt cx="1862579" cy="1460377"/>
          </a:xfrm>
        </p:grpSpPr>
        <p:pic>
          <p:nvPicPr>
            <p:cNvPr id="103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880555"/>
              <a:ext cx="1862579" cy="1460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743990" y="3106350"/>
              <a:ext cx="301686" cy="369332"/>
            </a:xfrm>
            <a:prstGeom prst="rect">
              <a:avLst/>
            </a:prstGeom>
            <a:noFill/>
          </p:spPr>
          <p:txBody>
            <a:bodyPr wrap="none" rtlCol="0">
              <a:spAutoFit/>
            </a:bodyPr>
            <a:lstStyle/>
            <a:p>
              <a:r>
                <a:rPr lang="en-US" dirty="0" smtClean="0"/>
                <a:t>4</a:t>
              </a:r>
              <a:endParaRPr lang="en-US" dirty="0"/>
            </a:p>
          </p:txBody>
        </p:sp>
        <p:sp>
          <p:nvSpPr>
            <p:cNvPr id="12" name="TextBox 11"/>
            <p:cNvSpPr txBox="1"/>
            <p:nvPr/>
          </p:nvSpPr>
          <p:spPr>
            <a:xfrm>
              <a:off x="6019800" y="3106350"/>
              <a:ext cx="301686" cy="369332"/>
            </a:xfrm>
            <a:prstGeom prst="rect">
              <a:avLst/>
            </a:prstGeom>
            <a:noFill/>
          </p:spPr>
          <p:txBody>
            <a:bodyPr wrap="none" rtlCol="0">
              <a:spAutoFit/>
            </a:bodyPr>
            <a:lstStyle/>
            <a:p>
              <a:r>
                <a:rPr lang="en-US" dirty="0"/>
                <a:t>7</a:t>
              </a:r>
            </a:p>
          </p:txBody>
        </p:sp>
        <p:sp>
          <p:nvSpPr>
            <p:cNvPr id="13" name="TextBox 12"/>
            <p:cNvSpPr txBox="1"/>
            <p:nvPr/>
          </p:nvSpPr>
          <p:spPr>
            <a:xfrm>
              <a:off x="4733693" y="3592485"/>
              <a:ext cx="301686" cy="369332"/>
            </a:xfrm>
            <a:prstGeom prst="rect">
              <a:avLst/>
            </a:prstGeom>
            <a:noFill/>
          </p:spPr>
          <p:txBody>
            <a:bodyPr wrap="none" rtlCol="0">
              <a:spAutoFit/>
            </a:bodyPr>
            <a:lstStyle/>
            <a:p>
              <a:r>
                <a:rPr lang="en-US" dirty="0" smtClean="0"/>
                <a:t>5</a:t>
              </a:r>
              <a:endParaRPr lang="en-US" dirty="0"/>
            </a:p>
          </p:txBody>
        </p:sp>
        <p:sp>
          <p:nvSpPr>
            <p:cNvPr id="14" name="TextBox 13"/>
            <p:cNvSpPr txBox="1"/>
            <p:nvPr/>
          </p:nvSpPr>
          <p:spPr>
            <a:xfrm>
              <a:off x="5984789" y="3592485"/>
              <a:ext cx="292068" cy="369332"/>
            </a:xfrm>
            <a:prstGeom prst="rect">
              <a:avLst/>
            </a:prstGeom>
            <a:noFill/>
          </p:spPr>
          <p:txBody>
            <a:bodyPr wrap="none" rtlCol="0">
              <a:spAutoFit/>
            </a:bodyPr>
            <a:lstStyle/>
            <a:p>
              <a:r>
                <a:rPr lang="en-US" dirty="0"/>
                <a:t>?</a:t>
              </a:r>
            </a:p>
          </p:txBody>
        </p:sp>
      </p:grpSp>
      <p:grpSp>
        <p:nvGrpSpPr>
          <p:cNvPr id="7" name="Group 6"/>
          <p:cNvGrpSpPr/>
          <p:nvPr/>
        </p:nvGrpSpPr>
        <p:grpSpPr>
          <a:xfrm>
            <a:off x="5045676" y="4419600"/>
            <a:ext cx="3616625" cy="2040424"/>
            <a:chOff x="5045676" y="4419600"/>
            <a:chExt cx="3616625" cy="2040424"/>
          </a:xfrm>
        </p:grpSpPr>
        <p:pic>
          <p:nvPicPr>
            <p:cNvPr id="15" name="Picture 2" descr="C:\Users\jlmcc\Desktop\UnitCircl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5676" y="4419600"/>
              <a:ext cx="3616625" cy="204042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7239000" y="5029200"/>
              <a:ext cx="1423301"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768794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err="1" smtClean="0"/>
              <a:t>cos</a:t>
            </a:r>
            <a:r>
              <a:rPr lang="en-US" dirty="0" smtClean="0"/>
              <a:t>(70)</a:t>
            </a:r>
            <a:endParaRPr lang="en-US" dirty="0"/>
          </a:p>
        </p:txBody>
      </p:sp>
      <p:sp>
        <p:nvSpPr>
          <p:cNvPr id="8" name="Oval 7"/>
          <p:cNvSpPr/>
          <p:nvPr/>
        </p:nvSpPr>
        <p:spPr>
          <a:xfrm>
            <a:off x="3124200" y="2362200"/>
            <a:ext cx="2821772" cy="2821772"/>
          </a:xfrm>
          <a:prstGeom prst="ellipse">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V="1">
            <a:off x="2608698" y="3751715"/>
            <a:ext cx="3808236" cy="1320"/>
          </a:xfrm>
          <a:prstGeom prst="straightConnector1">
            <a:avLst/>
          </a:prstGeom>
          <a:ln w="3810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rot="5400000" flipH="1" flipV="1">
            <a:off x="2626977" y="3776993"/>
            <a:ext cx="3808286" cy="2908"/>
          </a:xfrm>
          <a:prstGeom prst="straightConnector1">
            <a:avLst/>
          </a:prstGeom>
          <a:ln w="3810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022060" y="2456315"/>
            <a:ext cx="1588" cy="1317132"/>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grpSp>
        <p:nvGrpSpPr>
          <p:cNvPr id="33" name="Group 32"/>
          <p:cNvGrpSpPr/>
          <p:nvPr/>
        </p:nvGrpSpPr>
        <p:grpSpPr>
          <a:xfrm>
            <a:off x="3133888" y="3751715"/>
            <a:ext cx="2804160" cy="0"/>
            <a:chOff x="838200" y="4800600"/>
            <a:chExt cx="2804160" cy="0"/>
          </a:xfrm>
        </p:grpSpPr>
        <p:cxnSp>
          <p:nvCxnSpPr>
            <p:cNvPr id="11" name="Straight Connector 10"/>
            <p:cNvCxnSpPr/>
            <p:nvPr/>
          </p:nvCxnSpPr>
          <p:spPr>
            <a:xfrm>
              <a:off x="2270760" y="4800600"/>
              <a:ext cx="1371600" cy="0"/>
            </a:xfrm>
            <a:prstGeom prst="line">
              <a:avLst/>
            </a:prstGeom>
            <a:effectLst>
              <a:outerShdw blurRad="40000" dist="2159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838200" y="4800600"/>
              <a:ext cx="1371600" cy="0"/>
            </a:xfrm>
            <a:prstGeom prst="line">
              <a:avLst/>
            </a:prstGeom>
            <a:ln>
              <a:solidFill>
                <a:schemeClr val="accent2">
                  <a:alpha val="0"/>
                </a:schemeClr>
              </a:solidFill>
            </a:ln>
          </p:spPr>
          <p:style>
            <a:lnRef idx="2">
              <a:schemeClr val="accent1"/>
            </a:lnRef>
            <a:fillRef idx="0">
              <a:schemeClr val="accent1"/>
            </a:fillRef>
            <a:effectRef idx="1">
              <a:schemeClr val="accent1"/>
            </a:effectRef>
            <a:fontRef idx="minor">
              <a:schemeClr val="tx1"/>
            </a:fontRef>
          </p:style>
        </p:cxnSp>
      </p:grpSp>
      <p:grpSp>
        <p:nvGrpSpPr>
          <p:cNvPr id="43" name="Group 42"/>
          <p:cNvGrpSpPr/>
          <p:nvPr/>
        </p:nvGrpSpPr>
        <p:grpSpPr>
          <a:xfrm>
            <a:off x="3118648" y="3751715"/>
            <a:ext cx="2804160" cy="0"/>
            <a:chOff x="838200" y="4800600"/>
            <a:chExt cx="2804160" cy="0"/>
          </a:xfrm>
        </p:grpSpPr>
        <p:cxnSp>
          <p:nvCxnSpPr>
            <p:cNvPr id="44" name="Straight Connector 43"/>
            <p:cNvCxnSpPr/>
            <p:nvPr/>
          </p:nvCxnSpPr>
          <p:spPr>
            <a:xfrm>
              <a:off x="2270760" y="4800600"/>
              <a:ext cx="1371600" cy="0"/>
            </a:xfrm>
            <a:prstGeom prst="line">
              <a:avLst/>
            </a:prstGeom>
            <a:effectLst>
              <a:outerShdw blurRad="40000" dist="2159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838200" y="4800600"/>
              <a:ext cx="1371600" cy="0"/>
            </a:xfrm>
            <a:prstGeom prst="line">
              <a:avLst/>
            </a:prstGeom>
            <a:ln>
              <a:solidFill>
                <a:schemeClr val="accent2">
                  <a:alpha val="0"/>
                </a:schemeClr>
              </a:solidFill>
            </a:ln>
          </p:spPr>
          <p:style>
            <a:lnRef idx="2">
              <a:schemeClr val="accent1"/>
            </a:lnRef>
            <a:fillRef idx="0">
              <a:schemeClr val="accent1"/>
            </a:fillRef>
            <a:effectRef idx="1">
              <a:schemeClr val="accent1"/>
            </a:effectRef>
            <a:fontRef idx="minor">
              <a:schemeClr val="tx1"/>
            </a:fontRef>
          </p:style>
        </p:cxnSp>
      </p:grpSp>
      <p:cxnSp>
        <p:nvCxnSpPr>
          <p:cNvPr id="48" name="Straight Connector 47"/>
          <p:cNvCxnSpPr/>
          <p:nvPr/>
        </p:nvCxnSpPr>
        <p:spPr>
          <a:xfrm flipH="1">
            <a:off x="4566444" y="3751715"/>
            <a:ext cx="457204" cy="0"/>
          </a:xfrm>
          <a:prstGeom prst="line">
            <a:avLst/>
          </a:prstGeom>
          <a:ln>
            <a:solidFill>
              <a:srgbClr val="FF0000"/>
            </a:solidFill>
            <a:headEnd type="triangle" w="med" len="med"/>
            <a:tailEnd type="none" w="med" len="med"/>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3175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4200000">
                                      <p:cBhvr>
                                        <p:cTn id="10" dur="3000" fill="hold"/>
                                        <p:tgtEl>
                                          <p:spTgt spid="3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err="1" smtClean="0"/>
              <a:t>cos</a:t>
            </a:r>
            <a:r>
              <a:rPr lang="en-US" dirty="0" smtClean="0"/>
              <a:t>(–70+0)</a:t>
            </a:r>
            <a:endParaRPr lang="en-US" dirty="0"/>
          </a:p>
        </p:txBody>
      </p:sp>
      <p:sp>
        <p:nvSpPr>
          <p:cNvPr id="8" name="Oval 7"/>
          <p:cNvSpPr/>
          <p:nvPr/>
        </p:nvSpPr>
        <p:spPr>
          <a:xfrm>
            <a:off x="3124200" y="2362200"/>
            <a:ext cx="2821772" cy="2821772"/>
          </a:xfrm>
          <a:prstGeom prst="ellipse">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V="1">
            <a:off x="2608698" y="3751715"/>
            <a:ext cx="3808236" cy="1320"/>
          </a:xfrm>
          <a:prstGeom prst="straightConnector1">
            <a:avLst/>
          </a:prstGeom>
          <a:ln w="3810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rot="5400000" flipH="1" flipV="1">
            <a:off x="2626977" y="3776993"/>
            <a:ext cx="3808286" cy="2908"/>
          </a:xfrm>
          <a:prstGeom prst="straightConnector1">
            <a:avLst/>
          </a:prstGeom>
          <a:ln w="3810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022060" y="2456315"/>
            <a:ext cx="1588" cy="1317132"/>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grpSp>
        <p:nvGrpSpPr>
          <p:cNvPr id="33" name="Group 32"/>
          <p:cNvGrpSpPr/>
          <p:nvPr/>
        </p:nvGrpSpPr>
        <p:grpSpPr>
          <a:xfrm>
            <a:off x="3133888" y="3751715"/>
            <a:ext cx="2804160" cy="0"/>
            <a:chOff x="838200" y="4800600"/>
            <a:chExt cx="2804160" cy="0"/>
          </a:xfrm>
        </p:grpSpPr>
        <p:cxnSp>
          <p:nvCxnSpPr>
            <p:cNvPr id="11" name="Straight Connector 10"/>
            <p:cNvCxnSpPr/>
            <p:nvPr/>
          </p:nvCxnSpPr>
          <p:spPr>
            <a:xfrm>
              <a:off x="2270760" y="4800600"/>
              <a:ext cx="1371600" cy="0"/>
            </a:xfrm>
            <a:prstGeom prst="line">
              <a:avLst/>
            </a:prstGeom>
            <a:effectLst>
              <a:outerShdw blurRad="40000" dist="2159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838200" y="4800600"/>
              <a:ext cx="1371600" cy="0"/>
            </a:xfrm>
            <a:prstGeom prst="line">
              <a:avLst/>
            </a:prstGeom>
            <a:ln>
              <a:solidFill>
                <a:schemeClr val="accent2">
                  <a:alpha val="0"/>
                </a:schemeClr>
              </a:solidFill>
            </a:ln>
          </p:spPr>
          <p:style>
            <a:lnRef idx="2">
              <a:schemeClr val="accent1"/>
            </a:lnRef>
            <a:fillRef idx="0">
              <a:schemeClr val="accent1"/>
            </a:fillRef>
            <a:effectRef idx="1">
              <a:schemeClr val="accent1"/>
            </a:effectRef>
            <a:fontRef idx="minor">
              <a:schemeClr val="tx1"/>
            </a:fontRef>
          </p:style>
        </p:cxnSp>
      </p:grpSp>
      <p:cxnSp>
        <p:nvCxnSpPr>
          <p:cNvPr id="41" name="Straight Connector 40"/>
          <p:cNvCxnSpPr/>
          <p:nvPr/>
        </p:nvCxnSpPr>
        <p:spPr>
          <a:xfrm>
            <a:off x="5023648" y="3806183"/>
            <a:ext cx="1588" cy="1317132"/>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grpSp>
        <p:nvGrpSpPr>
          <p:cNvPr id="43" name="Group 42"/>
          <p:cNvGrpSpPr/>
          <p:nvPr/>
        </p:nvGrpSpPr>
        <p:grpSpPr>
          <a:xfrm>
            <a:off x="3118648" y="3751715"/>
            <a:ext cx="2804160" cy="0"/>
            <a:chOff x="838200" y="4800600"/>
            <a:chExt cx="2804160" cy="0"/>
          </a:xfrm>
        </p:grpSpPr>
        <p:cxnSp>
          <p:nvCxnSpPr>
            <p:cNvPr id="44" name="Straight Connector 43"/>
            <p:cNvCxnSpPr/>
            <p:nvPr/>
          </p:nvCxnSpPr>
          <p:spPr>
            <a:xfrm>
              <a:off x="2270760" y="4800600"/>
              <a:ext cx="1371600" cy="0"/>
            </a:xfrm>
            <a:prstGeom prst="line">
              <a:avLst/>
            </a:prstGeom>
            <a:effectLst>
              <a:outerShdw blurRad="40000" dist="2159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838200" y="4800600"/>
              <a:ext cx="1371600" cy="0"/>
            </a:xfrm>
            <a:prstGeom prst="line">
              <a:avLst/>
            </a:prstGeom>
            <a:ln>
              <a:solidFill>
                <a:schemeClr val="accent2">
                  <a:alpha val="0"/>
                </a:schemeClr>
              </a:solidFill>
            </a:ln>
          </p:spPr>
          <p:style>
            <a:lnRef idx="2">
              <a:schemeClr val="accent1"/>
            </a:lnRef>
            <a:fillRef idx="0">
              <a:schemeClr val="accent1"/>
            </a:fillRef>
            <a:effectRef idx="1">
              <a:schemeClr val="accent1"/>
            </a:effectRef>
            <a:fontRef idx="minor">
              <a:schemeClr val="tx1"/>
            </a:fontRef>
          </p:style>
        </p:cxnSp>
      </p:grpSp>
      <p:cxnSp>
        <p:nvCxnSpPr>
          <p:cNvPr id="48" name="Straight Connector 47"/>
          <p:cNvCxnSpPr/>
          <p:nvPr/>
        </p:nvCxnSpPr>
        <p:spPr>
          <a:xfrm flipH="1">
            <a:off x="4566444" y="3751715"/>
            <a:ext cx="457204" cy="0"/>
          </a:xfrm>
          <a:prstGeom prst="line">
            <a:avLst/>
          </a:prstGeom>
          <a:ln>
            <a:solidFill>
              <a:srgbClr val="FF0000"/>
            </a:solidFill>
            <a:headEnd type="triangle" w="med" len="med"/>
            <a:tailEnd type="none" w="med" len="med"/>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458462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4200000">
                                      <p:cBhvr>
                                        <p:cTn id="6" dur="3000" fill="hold"/>
                                        <p:tgtEl>
                                          <p:spTgt spid="4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8" presetClass="emph" presetSubtype="0" fill="hold" nodeType="withEffect">
                                  <p:stCondLst>
                                    <p:cond delay="0"/>
                                  </p:stCondLst>
                                  <p:childTnLst>
                                    <p:animRot by="-4200000">
                                      <p:cBhvr>
                                        <p:cTn id="20" dur="3000" fill="hold"/>
                                        <p:tgtEl>
                                          <p:spTgt spid="33"/>
                                        </p:tgtEl>
                                        <p:attrNameLst>
                                          <p:attrName>r</p:attrName>
                                        </p:attrNameLst>
                                      </p:cBhvr>
                                    </p:animRot>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lmcc\Dropbox\Trig\figures\fig7.png"/>
          <p:cNvPicPr>
            <a:picLocks noChangeAspect="1" noChangeArrowheads="1"/>
          </p:cNvPicPr>
          <p:nvPr/>
        </p:nvPicPr>
        <p:blipFill rotWithShape="1">
          <a:blip r:embed="rId2">
            <a:extLst>
              <a:ext uri="{28A0092B-C50C-407E-A947-70E740481C1C}">
                <a14:useLocalDpi xmlns:a14="http://schemas.microsoft.com/office/drawing/2010/main" val="0"/>
              </a:ext>
            </a:extLst>
          </a:blip>
          <a:srcRect l="48082" t="18470" r="3541"/>
          <a:stretch/>
        </p:blipFill>
        <p:spPr bwMode="auto">
          <a:xfrm>
            <a:off x="762000" y="1219200"/>
            <a:ext cx="4890782" cy="526965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752600" y="737972"/>
            <a:ext cx="3542636" cy="369332"/>
          </a:xfrm>
          <a:prstGeom prst="rect">
            <a:avLst/>
          </a:prstGeom>
          <a:noFill/>
        </p:spPr>
        <p:txBody>
          <a:bodyPr wrap="none" rtlCol="0">
            <a:spAutoFit/>
          </a:bodyPr>
          <a:lstStyle/>
          <a:p>
            <a:r>
              <a:rPr lang="en-US" dirty="0" smtClean="0"/>
              <a:t>          sin(-</a:t>
            </a:r>
            <a:r>
              <a:rPr lang="el-GR" dirty="0" smtClean="0"/>
              <a:t>θ</a:t>
            </a:r>
            <a:r>
              <a:rPr lang="en-US" dirty="0" smtClean="0"/>
              <a:t>)                            cos(-</a:t>
            </a:r>
            <a:r>
              <a:rPr lang="el-GR" dirty="0" smtClean="0"/>
              <a:t>θ</a:t>
            </a:r>
            <a:r>
              <a:rPr lang="en-US" dirty="0" smtClean="0"/>
              <a:t>)</a:t>
            </a:r>
            <a:endParaRPr lang="en-US" dirty="0"/>
          </a:p>
        </p:txBody>
      </p:sp>
      <p:sp>
        <p:nvSpPr>
          <p:cNvPr id="5" name="TextBox 4"/>
          <p:cNvSpPr txBox="1"/>
          <p:nvPr/>
        </p:nvSpPr>
        <p:spPr>
          <a:xfrm>
            <a:off x="6019800" y="1447800"/>
            <a:ext cx="2096728" cy="3693319"/>
          </a:xfrm>
          <a:prstGeom prst="rect">
            <a:avLst/>
          </a:prstGeom>
          <a:noFill/>
        </p:spPr>
        <p:txBody>
          <a:bodyPr wrap="none" rtlCol="0">
            <a:spAutoFit/>
          </a:bodyPr>
          <a:lstStyle/>
          <a:p>
            <a:r>
              <a:rPr lang="en-US" dirty="0" smtClean="0"/>
              <a:t>Reported Circle Use:</a:t>
            </a:r>
          </a:p>
          <a:p>
            <a:endParaRPr lang="en-US" dirty="0"/>
          </a:p>
          <a:p>
            <a:endParaRPr lang="en-US" dirty="0" smtClean="0"/>
          </a:p>
          <a:p>
            <a:r>
              <a:rPr lang="en-US" dirty="0" smtClean="0"/>
              <a:t>   “A Lot”</a:t>
            </a:r>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r>
              <a:rPr lang="en-US" dirty="0" smtClean="0"/>
              <a:t>   “A Little” or</a:t>
            </a:r>
          </a:p>
          <a:p>
            <a:r>
              <a:rPr lang="en-US" dirty="0" smtClean="0"/>
              <a:t>   “Not at all”</a:t>
            </a:r>
            <a:endParaRPr lang="en-US" dirty="0"/>
          </a:p>
        </p:txBody>
      </p:sp>
      <p:sp>
        <p:nvSpPr>
          <p:cNvPr id="2" name="Rectangle 1"/>
          <p:cNvSpPr/>
          <p:nvPr/>
        </p:nvSpPr>
        <p:spPr>
          <a:xfrm>
            <a:off x="3649360" y="535457"/>
            <a:ext cx="2428103" cy="5881817"/>
          </a:xfrm>
          <a:prstGeom prst="rect">
            <a:avLst/>
          </a:prstGeom>
          <a:solidFill>
            <a:schemeClr val="bg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431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to blame for these failures?</a:t>
            </a:r>
            <a:endParaRPr lang="en-US" dirty="0"/>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smtClean="0"/>
              <a:t>The teacher / the textbook:</a:t>
            </a:r>
          </a:p>
          <a:p>
            <a:pPr lvl="1"/>
            <a:r>
              <a:rPr lang="en-US" dirty="0" smtClean="0"/>
              <a:t>Too much emphasis on abstract concepts, rote procedures, and algebraic manipulation</a:t>
            </a:r>
          </a:p>
          <a:p>
            <a:pPr lvl="1"/>
            <a:r>
              <a:rPr lang="en-US" dirty="0" smtClean="0"/>
              <a:t>Not enough emphasis on maintaining contact with the meaning of the concepts in question</a:t>
            </a:r>
          </a:p>
          <a:p>
            <a:r>
              <a:rPr lang="en-US" dirty="0" smtClean="0"/>
              <a:t>The students / their parents / our implicit theories about our abilities</a:t>
            </a:r>
          </a:p>
          <a:p>
            <a:r>
              <a:rPr lang="en-US" dirty="0" smtClean="0"/>
              <a:t>Yes all this is true… but still – the concepts seem very simple once you understand them – and they </a:t>
            </a:r>
            <a:r>
              <a:rPr lang="en-US" i="1" dirty="0" smtClean="0"/>
              <a:t>are</a:t>
            </a:r>
            <a:r>
              <a:rPr lang="en-US" dirty="0" smtClean="0"/>
              <a:t> being presented.</a:t>
            </a:r>
          </a:p>
          <a:p>
            <a:r>
              <a:rPr lang="en-US" dirty="0" smtClean="0"/>
              <a:t>So, Again, Why are they so hard to learn??</a:t>
            </a:r>
          </a:p>
        </p:txBody>
      </p:sp>
    </p:spTree>
    <p:extLst>
      <p:ext uri="{BB962C8B-B14F-4D97-AF65-F5344CB8AC3E}">
        <p14:creationId xmlns:p14="http://schemas.microsoft.com/office/powerpoint/2010/main" val="284317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Habits of Mind</a:t>
            </a:r>
            <a:r>
              <a:rPr lang="en-US" baseline="30000" dirty="0" smtClean="0"/>
              <a:t>1</a:t>
            </a:r>
            <a:endParaRPr lang="en-US" baseline="30000" dirty="0"/>
          </a:p>
        </p:txBody>
      </p:sp>
      <p:sp>
        <p:nvSpPr>
          <p:cNvPr id="3" name="Content Placeholder 2"/>
          <p:cNvSpPr>
            <a:spLocks noGrp="1"/>
          </p:cNvSpPr>
          <p:nvPr>
            <p:ph idx="1"/>
          </p:nvPr>
        </p:nvSpPr>
        <p:spPr/>
        <p:txBody>
          <a:bodyPr>
            <a:normAutofit fontScale="85000" lnSpcReduction="10000"/>
          </a:bodyPr>
          <a:lstStyle/>
          <a:p>
            <a:r>
              <a:rPr lang="en-US" dirty="0" smtClean="0"/>
              <a:t>Learning to encode expressions automatically so that their meaning is readily apparent in the mind depends on a gradual strengthening process that occurs incrementally over repeated opportunities to learn</a:t>
            </a:r>
          </a:p>
          <a:p>
            <a:pPr lvl="1"/>
            <a:r>
              <a:rPr lang="en-US" dirty="0" smtClean="0"/>
              <a:t>This is no different in principle from learning to read words aloud, or many other things we learn</a:t>
            </a:r>
          </a:p>
          <a:p>
            <a:r>
              <a:rPr lang="en-US" dirty="0" smtClean="0"/>
              <a:t>We quickly loose awareness that we are engaging in these processes – once they have been well practiced, the meaning of an expression comes to mind without explicit thought and appears to be intuitive and obvious.</a:t>
            </a:r>
          </a:p>
        </p:txBody>
      </p:sp>
      <p:sp>
        <p:nvSpPr>
          <p:cNvPr id="4" name="TextBox 3"/>
          <p:cNvSpPr txBox="1"/>
          <p:nvPr/>
        </p:nvSpPr>
        <p:spPr>
          <a:xfrm>
            <a:off x="457200" y="6031468"/>
            <a:ext cx="7034426" cy="369332"/>
          </a:xfrm>
          <a:prstGeom prst="rect">
            <a:avLst/>
          </a:prstGeom>
          <a:noFill/>
        </p:spPr>
        <p:txBody>
          <a:bodyPr wrap="none" rtlCol="0">
            <a:spAutoFit/>
          </a:bodyPr>
          <a:lstStyle/>
          <a:p>
            <a:r>
              <a:rPr lang="en-US" dirty="0" smtClean="0"/>
              <a:t>Margolis, H. (1987). </a:t>
            </a:r>
            <a:r>
              <a:rPr lang="en-US" i="1" dirty="0" smtClean="0"/>
              <a:t>Patterns, thinking and Cognition. </a:t>
            </a:r>
            <a:r>
              <a:rPr lang="en-US" dirty="0" smtClean="0"/>
              <a:t>U. of Chicago Press.</a:t>
            </a:r>
            <a:endParaRPr lang="en-US" dirty="0"/>
          </a:p>
        </p:txBody>
      </p:sp>
    </p:spTree>
    <p:extLst>
      <p:ext uri="{BB962C8B-B14F-4D97-AF65-F5344CB8AC3E}">
        <p14:creationId xmlns:p14="http://schemas.microsoft.com/office/powerpoint/2010/main" val="10488298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Can studies of learning in neural networks help dig more deeply into these issues?</a:t>
            </a:r>
            <a:endParaRPr lang="en-US" sz="3600" dirty="0"/>
          </a:p>
        </p:txBody>
      </p:sp>
      <p:sp>
        <p:nvSpPr>
          <p:cNvPr id="3" name="Content Placeholder 2"/>
          <p:cNvSpPr>
            <a:spLocks noGrp="1"/>
          </p:cNvSpPr>
          <p:nvPr>
            <p:ph idx="1"/>
          </p:nvPr>
        </p:nvSpPr>
        <p:spPr>
          <a:xfrm>
            <a:off x="457200" y="1905000"/>
            <a:ext cx="8229600" cy="3505199"/>
          </a:xfrm>
        </p:spPr>
        <p:txBody>
          <a:bodyPr>
            <a:normAutofit fontScale="92500" lnSpcReduction="10000"/>
          </a:bodyPr>
          <a:lstStyle/>
          <a:p>
            <a:r>
              <a:rPr lang="en-US" dirty="0" smtClean="0"/>
              <a:t>Example 1:</a:t>
            </a:r>
          </a:p>
          <a:p>
            <a:pPr lvl="1"/>
            <a:r>
              <a:rPr lang="en-US" dirty="0" smtClean="0"/>
              <a:t>Learning to read</a:t>
            </a:r>
          </a:p>
          <a:p>
            <a:r>
              <a:rPr lang="en-US" dirty="0" smtClean="0"/>
              <a:t>Example 2:</a:t>
            </a:r>
          </a:p>
          <a:p>
            <a:pPr lvl="1"/>
            <a:r>
              <a:rPr lang="en-US" dirty="0" smtClean="0"/>
              <a:t>Learning to represent </a:t>
            </a:r>
            <a:r>
              <a:rPr lang="en-US" dirty="0" err="1" smtClean="0"/>
              <a:t>numerosity</a:t>
            </a:r>
            <a:endParaRPr lang="en-US" dirty="0" smtClean="0"/>
          </a:p>
          <a:p>
            <a:r>
              <a:rPr lang="en-US" dirty="0" smtClean="0"/>
              <a:t>Example 3:</a:t>
            </a:r>
          </a:p>
          <a:p>
            <a:pPr lvl="1"/>
            <a:r>
              <a:rPr lang="en-US" dirty="0" smtClean="0"/>
              <a:t>Learning to solve equation problems</a:t>
            </a:r>
          </a:p>
          <a:p>
            <a:r>
              <a:rPr lang="en-US" dirty="0" smtClean="0"/>
              <a:t>Discussion and future directions</a:t>
            </a:r>
            <a:endParaRPr lang="en-US" dirty="0"/>
          </a:p>
        </p:txBody>
      </p:sp>
    </p:spTree>
    <p:extLst>
      <p:ext uri="{BB962C8B-B14F-4D97-AF65-F5344CB8AC3E}">
        <p14:creationId xmlns:p14="http://schemas.microsoft.com/office/powerpoint/2010/main" val="13920728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274320" y="251460"/>
            <a:ext cx="4429760" cy="965200"/>
          </a:xfrm>
        </p:spPr>
        <p:txBody>
          <a:bodyPr>
            <a:normAutofit fontScale="90000"/>
          </a:bodyPr>
          <a:lstStyle/>
          <a:p>
            <a:r>
              <a:rPr lang="en-US" sz="2800" dirty="0" smtClean="0"/>
              <a:t>Neural Network Models</a:t>
            </a:r>
            <a:br>
              <a:rPr lang="en-US" sz="2800" dirty="0" smtClean="0"/>
            </a:br>
            <a:r>
              <a:rPr lang="en-US" sz="2800" dirty="0" smtClean="0"/>
              <a:t>of Representation and Learning</a:t>
            </a:r>
            <a:endParaRPr lang="en-US" sz="2800" dirty="0"/>
          </a:p>
        </p:txBody>
      </p:sp>
      <p:sp>
        <p:nvSpPr>
          <p:cNvPr id="191491" name="Rectangle 3"/>
          <p:cNvSpPr>
            <a:spLocks noGrp="1" noChangeArrowheads="1"/>
          </p:cNvSpPr>
          <p:nvPr>
            <p:ph type="body" sz="half" idx="1"/>
          </p:nvPr>
        </p:nvSpPr>
        <p:spPr>
          <a:xfrm>
            <a:off x="4989690" y="609600"/>
            <a:ext cx="3818467" cy="5588000"/>
          </a:xfrm>
        </p:spPr>
        <p:txBody>
          <a:bodyPr>
            <a:normAutofit lnSpcReduction="10000"/>
          </a:bodyPr>
          <a:lstStyle/>
          <a:p>
            <a:r>
              <a:rPr lang="en-US" sz="2000" dirty="0" smtClean="0"/>
              <a:t>Connections are real-valued, so representation and learning are real-valued also</a:t>
            </a:r>
          </a:p>
          <a:p>
            <a:endParaRPr lang="en-US" sz="2000" dirty="0" smtClean="0"/>
          </a:p>
          <a:p>
            <a:r>
              <a:rPr lang="en-US" sz="2000" dirty="0" smtClean="0"/>
              <a:t>Connection-based knowledge can approximate discrete rule-like behavior, and can capture influence of continuous variables too</a:t>
            </a:r>
          </a:p>
          <a:p>
            <a:endParaRPr lang="en-US" sz="2000" dirty="0" smtClean="0"/>
          </a:p>
          <a:p>
            <a:r>
              <a:rPr lang="en-US" sz="2000" dirty="0" smtClean="0"/>
              <a:t>Connection adjustment occurs via small increments, making change occur gradually</a:t>
            </a:r>
          </a:p>
          <a:p>
            <a:endParaRPr lang="en-US" sz="2000" dirty="0" smtClean="0"/>
          </a:p>
          <a:p>
            <a:r>
              <a:rPr lang="en-US" sz="2000" dirty="0" smtClean="0"/>
              <a:t>Performance generally changes gradually, but can exhibit accelerations and decelerations.</a:t>
            </a:r>
            <a:endParaRPr lang="en-US" sz="2000" dirty="0"/>
          </a:p>
        </p:txBody>
      </p:sp>
      <p:sp>
        <p:nvSpPr>
          <p:cNvPr id="191610" name="Oval 122"/>
          <p:cNvSpPr>
            <a:spLocks noChangeArrowheads="1"/>
          </p:cNvSpPr>
          <p:nvPr/>
        </p:nvSpPr>
        <p:spPr bwMode="auto">
          <a:xfrm>
            <a:off x="1106311" y="2408241"/>
            <a:ext cx="2772834" cy="644525"/>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11" name="Oval 123" descr="90%"/>
          <p:cNvSpPr>
            <a:spLocks noChangeArrowheads="1"/>
          </p:cNvSpPr>
          <p:nvPr/>
        </p:nvSpPr>
        <p:spPr bwMode="auto">
          <a:xfrm>
            <a:off x="1382890" y="3463928"/>
            <a:ext cx="2300111" cy="644525"/>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12" name="Oval 124" descr="90%"/>
          <p:cNvSpPr>
            <a:spLocks noChangeArrowheads="1"/>
          </p:cNvSpPr>
          <p:nvPr/>
        </p:nvSpPr>
        <p:spPr bwMode="auto">
          <a:xfrm>
            <a:off x="1143002" y="4562478"/>
            <a:ext cx="2785533" cy="644525"/>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16" name="Oval 128"/>
          <p:cNvSpPr>
            <a:spLocks noChangeArrowheads="1"/>
          </p:cNvSpPr>
          <p:nvPr/>
        </p:nvSpPr>
        <p:spPr bwMode="auto">
          <a:xfrm>
            <a:off x="1518355" y="4700591"/>
            <a:ext cx="153812"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17" name="Oval 129"/>
          <p:cNvSpPr>
            <a:spLocks noChangeArrowheads="1"/>
          </p:cNvSpPr>
          <p:nvPr/>
        </p:nvSpPr>
        <p:spPr bwMode="auto">
          <a:xfrm>
            <a:off x="1666524" y="4700591"/>
            <a:ext cx="153811" cy="242887"/>
          </a:xfrm>
          <a:prstGeom prst="ellipse">
            <a:avLst/>
          </a:prstGeom>
          <a:solidFill>
            <a:srgbClr val="FF505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18" name="Oval 130"/>
          <p:cNvSpPr>
            <a:spLocks noChangeArrowheads="1"/>
          </p:cNvSpPr>
          <p:nvPr/>
        </p:nvSpPr>
        <p:spPr bwMode="auto">
          <a:xfrm>
            <a:off x="1813280" y="4700591"/>
            <a:ext cx="153811"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19" name="Oval 131"/>
          <p:cNvSpPr>
            <a:spLocks noChangeArrowheads="1"/>
          </p:cNvSpPr>
          <p:nvPr/>
        </p:nvSpPr>
        <p:spPr bwMode="auto">
          <a:xfrm>
            <a:off x="1961444" y="4700591"/>
            <a:ext cx="153812"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20" name="Oval 132"/>
          <p:cNvSpPr>
            <a:spLocks noChangeArrowheads="1"/>
          </p:cNvSpPr>
          <p:nvPr/>
        </p:nvSpPr>
        <p:spPr bwMode="auto">
          <a:xfrm>
            <a:off x="2108201" y="4700591"/>
            <a:ext cx="153812" cy="242887"/>
          </a:xfrm>
          <a:prstGeom prst="ellipse">
            <a:avLst/>
          </a:prstGeom>
          <a:solidFill>
            <a:srgbClr val="FF505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21" name="Oval 133"/>
          <p:cNvSpPr>
            <a:spLocks noChangeArrowheads="1"/>
          </p:cNvSpPr>
          <p:nvPr/>
        </p:nvSpPr>
        <p:spPr bwMode="auto">
          <a:xfrm>
            <a:off x="2256368" y="4700591"/>
            <a:ext cx="153811"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22" name="Oval 134"/>
          <p:cNvSpPr>
            <a:spLocks noChangeArrowheads="1"/>
          </p:cNvSpPr>
          <p:nvPr/>
        </p:nvSpPr>
        <p:spPr bwMode="auto">
          <a:xfrm>
            <a:off x="2403124" y="4700591"/>
            <a:ext cx="153811"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23" name="Oval 135"/>
          <p:cNvSpPr>
            <a:spLocks noChangeArrowheads="1"/>
          </p:cNvSpPr>
          <p:nvPr/>
        </p:nvSpPr>
        <p:spPr bwMode="auto">
          <a:xfrm>
            <a:off x="2556933" y="4700591"/>
            <a:ext cx="153812"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24" name="Oval 136"/>
          <p:cNvSpPr>
            <a:spLocks noChangeArrowheads="1"/>
          </p:cNvSpPr>
          <p:nvPr/>
        </p:nvSpPr>
        <p:spPr bwMode="auto">
          <a:xfrm>
            <a:off x="2705102" y="4700591"/>
            <a:ext cx="153811"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25" name="Oval 137"/>
          <p:cNvSpPr>
            <a:spLocks noChangeArrowheads="1"/>
          </p:cNvSpPr>
          <p:nvPr/>
        </p:nvSpPr>
        <p:spPr bwMode="auto">
          <a:xfrm>
            <a:off x="2853267" y="4700591"/>
            <a:ext cx="152400"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26" name="Oval 138"/>
          <p:cNvSpPr>
            <a:spLocks noChangeArrowheads="1"/>
          </p:cNvSpPr>
          <p:nvPr/>
        </p:nvSpPr>
        <p:spPr bwMode="auto">
          <a:xfrm>
            <a:off x="3000023" y="4700591"/>
            <a:ext cx="153812" cy="242887"/>
          </a:xfrm>
          <a:prstGeom prst="ellipse">
            <a:avLst/>
          </a:prstGeom>
          <a:solidFill>
            <a:srgbClr val="FF505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27" name="Oval 139"/>
          <p:cNvSpPr>
            <a:spLocks noChangeArrowheads="1"/>
          </p:cNvSpPr>
          <p:nvPr/>
        </p:nvSpPr>
        <p:spPr bwMode="auto">
          <a:xfrm>
            <a:off x="3148191" y="4700591"/>
            <a:ext cx="153811"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28" name="Oval 140"/>
          <p:cNvSpPr>
            <a:spLocks noChangeArrowheads="1"/>
          </p:cNvSpPr>
          <p:nvPr/>
        </p:nvSpPr>
        <p:spPr bwMode="auto">
          <a:xfrm>
            <a:off x="3294946" y="4700591"/>
            <a:ext cx="153811"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29" name="Oval 141"/>
          <p:cNvSpPr>
            <a:spLocks noChangeArrowheads="1"/>
          </p:cNvSpPr>
          <p:nvPr/>
        </p:nvSpPr>
        <p:spPr bwMode="auto">
          <a:xfrm>
            <a:off x="3443112" y="4700591"/>
            <a:ext cx="153812"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30" name="Oval 142"/>
          <p:cNvSpPr>
            <a:spLocks noChangeArrowheads="1"/>
          </p:cNvSpPr>
          <p:nvPr/>
        </p:nvSpPr>
        <p:spPr bwMode="auto">
          <a:xfrm>
            <a:off x="1591733" y="4827591"/>
            <a:ext cx="153812"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31" name="Oval 143"/>
          <p:cNvSpPr>
            <a:spLocks noChangeArrowheads="1"/>
          </p:cNvSpPr>
          <p:nvPr/>
        </p:nvSpPr>
        <p:spPr bwMode="auto">
          <a:xfrm>
            <a:off x="1739902" y="4827591"/>
            <a:ext cx="153811"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32" name="Oval 144"/>
          <p:cNvSpPr>
            <a:spLocks noChangeArrowheads="1"/>
          </p:cNvSpPr>
          <p:nvPr/>
        </p:nvSpPr>
        <p:spPr bwMode="auto">
          <a:xfrm>
            <a:off x="1886657" y="4827591"/>
            <a:ext cx="153811"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33" name="Oval 145"/>
          <p:cNvSpPr>
            <a:spLocks noChangeArrowheads="1"/>
          </p:cNvSpPr>
          <p:nvPr/>
        </p:nvSpPr>
        <p:spPr bwMode="auto">
          <a:xfrm>
            <a:off x="2034823" y="4827591"/>
            <a:ext cx="153812"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34" name="Oval 146"/>
          <p:cNvSpPr>
            <a:spLocks noChangeArrowheads="1"/>
          </p:cNvSpPr>
          <p:nvPr/>
        </p:nvSpPr>
        <p:spPr bwMode="auto">
          <a:xfrm>
            <a:off x="2182991" y="4827591"/>
            <a:ext cx="153811"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35" name="Oval 147"/>
          <p:cNvSpPr>
            <a:spLocks noChangeArrowheads="1"/>
          </p:cNvSpPr>
          <p:nvPr/>
        </p:nvSpPr>
        <p:spPr bwMode="auto">
          <a:xfrm>
            <a:off x="2329746" y="4827591"/>
            <a:ext cx="153811"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36" name="Oval 148"/>
          <p:cNvSpPr>
            <a:spLocks noChangeArrowheads="1"/>
          </p:cNvSpPr>
          <p:nvPr/>
        </p:nvSpPr>
        <p:spPr bwMode="auto">
          <a:xfrm>
            <a:off x="2477912" y="4827591"/>
            <a:ext cx="153812" cy="242887"/>
          </a:xfrm>
          <a:prstGeom prst="ellipse">
            <a:avLst/>
          </a:prstGeom>
          <a:solidFill>
            <a:srgbClr val="FF505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37" name="Oval 149"/>
          <p:cNvSpPr>
            <a:spLocks noChangeArrowheads="1"/>
          </p:cNvSpPr>
          <p:nvPr/>
        </p:nvSpPr>
        <p:spPr bwMode="auto">
          <a:xfrm>
            <a:off x="2631724" y="4827591"/>
            <a:ext cx="153811"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38" name="Oval 150"/>
          <p:cNvSpPr>
            <a:spLocks noChangeArrowheads="1"/>
          </p:cNvSpPr>
          <p:nvPr/>
        </p:nvSpPr>
        <p:spPr bwMode="auto">
          <a:xfrm>
            <a:off x="2778480" y="4827591"/>
            <a:ext cx="153811"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39" name="Oval 151"/>
          <p:cNvSpPr>
            <a:spLocks noChangeArrowheads="1"/>
          </p:cNvSpPr>
          <p:nvPr/>
        </p:nvSpPr>
        <p:spPr bwMode="auto">
          <a:xfrm>
            <a:off x="2926644" y="4827591"/>
            <a:ext cx="153812"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40" name="Oval 152"/>
          <p:cNvSpPr>
            <a:spLocks noChangeArrowheads="1"/>
          </p:cNvSpPr>
          <p:nvPr/>
        </p:nvSpPr>
        <p:spPr bwMode="auto">
          <a:xfrm>
            <a:off x="3073401" y="4827591"/>
            <a:ext cx="153812"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41" name="Oval 153"/>
          <p:cNvSpPr>
            <a:spLocks noChangeArrowheads="1"/>
          </p:cNvSpPr>
          <p:nvPr/>
        </p:nvSpPr>
        <p:spPr bwMode="auto">
          <a:xfrm>
            <a:off x="3221568" y="4827591"/>
            <a:ext cx="153811"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42" name="Oval 154"/>
          <p:cNvSpPr>
            <a:spLocks noChangeArrowheads="1"/>
          </p:cNvSpPr>
          <p:nvPr/>
        </p:nvSpPr>
        <p:spPr bwMode="auto">
          <a:xfrm>
            <a:off x="3369733" y="4827591"/>
            <a:ext cx="152400"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43" name="Oval 155"/>
          <p:cNvSpPr>
            <a:spLocks noChangeArrowheads="1"/>
          </p:cNvSpPr>
          <p:nvPr/>
        </p:nvSpPr>
        <p:spPr bwMode="auto">
          <a:xfrm>
            <a:off x="3516490" y="4827591"/>
            <a:ext cx="153812" cy="242887"/>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44" name="Oval 156"/>
          <p:cNvSpPr>
            <a:spLocks noChangeArrowheads="1"/>
          </p:cNvSpPr>
          <p:nvPr/>
        </p:nvSpPr>
        <p:spPr bwMode="auto">
          <a:xfrm>
            <a:off x="1432280" y="2546350"/>
            <a:ext cx="153811"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45" name="Oval 157"/>
          <p:cNvSpPr>
            <a:spLocks noChangeArrowheads="1"/>
          </p:cNvSpPr>
          <p:nvPr/>
        </p:nvSpPr>
        <p:spPr bwMode="auto">
          <a:xfrm>
            <a:off x="1580444" y="2546350"/>
            <a:ext cx="152400"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46" name="Oval 158"/>
          <p:cNvSpPr>
            <a:spLocks noChangeArrowheads="1"/>
          </p:cNvSpPr>
          <p:nvPr/>
        </p:nvSpPr>
        <p:spPr bwMode="auto">
          <a:xfrm>
            <a:off x="1727201" y="2546350"/>
            <a:ext cx="153812"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47" name="Oval 159"/>
          <p:cNvSpPr>
            <a:spLocks noChangeArrowheads="1"/>
          </p:cNvSpPr>
          <p:nvPr/>
        </p:nvSpPr>
        <p:spPr bwMode="auto">
          <a:xfrm>
            <a:off x="1875368" y="2546350"/>
            <a:ext cx="153811" cy="242888"/>
          </a:xfrm>
          <a:prstGeom prst="ellipse">
            <a:avLst/>
          </a:prstGeom>
          <a:solidFill>
            <a:srgbClr val="FF505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48" name="Oval 160"/>
          <p:cNvSpPr>
            <a:spLocks noChangeArrowheads="1"/>
          </p:cNvSpPr>
          <p:nvPr/>
        </p:nvSpPr>
        <p:spPr bwMode="auto">
          <a:xfrm>
            <a:off x="2022124" y="2546350"/>
            <a:ext cx="153811"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49" name="Oval 161"/>
          <p:cNvSpPr>
            <a:spLocks noChangeArrowheads="1"/>
          </p:cNvSpPr>
          <p:nvPr/>
        </p:nvSpPr>
        <p:spPr bwMode="auto">
          <a:xfrm>
            <a:off x="2170290" y="2546350"/>
            <a:ext cx="153812"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50" name="Oval 162"/>
          <p:cNvSpPr>
            <a:spLocks noChangeArrowheads="1"/>
          </p:cNvSpPr>
          <p:nvPr/>
        </p:nvSpPr>
        <p:spPr bwMode="auto">
          <a:xfrm>
            <a:off x="2317044" y="2546350"/>
            <a:ext cx="153812"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51" name="Oval 163"/>
          <p:cNvSpPr>
            <a:spLocks noChangeArrowheads="1"/>
          </p:cNvSpPr>
          <p:nvPr/>
        </p:nvSpPr>
        <p:spPr bwMode="auto">
          <a:xfrm>
            <a:off x="2470857" y="2546350"/>
            <a:ext cx="153811"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52" name="Oval 164"/>
          <p:cNvSpPr>
            <a:spLocks noChangeArrowheads="1"/>
          </p:cNvSpPr>
          <p:nvPr/>
        </p:nvSpPr>
        <p:spPr bwMode="auto">
          <a:xfrm>
            <a:off x="2619023" y="2546350"/>
            <a:ext cx="153812" cy="242888"/>
          </a:xfrm>
          <a:prstGeom prst="ellipse">
            <a:avLst/>
          </a:prstGeom>
          <a:solidFill>
            <a:srgbClr val="FF505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53" name="Oval 165"/>
          <p:cNvSpPr>
            <a:spLocks noChangeArrowheads="1"/>
          </p:cNvSpPr>
          <p:nvPr/>
        </p:nvSpPr>
        <p:spPr bwMode="auto">
          <a:xfrm>
            <a:off x="2765778" y="2546350"/>
            <a:ext cx="153812"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54" name="Oval 166"/>
          <p:cNvSpPr>
            <a:spLocks noChangeArrowheads="1"/>
          </p:cNvSpPr>
          <p:nvPr/>
        </p:nvSpPr>
        <p:spPr bwMode="auto">
          <a:xfrm>
            <a:off x="2913946" y="2546350"/>
            <a:ext cx="153811"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55" name="Oval 167"/>
          <p:cNvSpPr>
            <a:spLocks noChangeArrowheads="1"/>
          </p:cNvSpPr>
          <p:nvPr/>
        </p:nvSpPr>
        <p:spPr bwMode="auto">
          <a:xfrm>
            <a:off x="3062112" y="2546350"/>
            <a:ext cx="153812"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56" name="Oval 168"/>
          <p:cNvSpPr>
            <a:spLocks noChangeArrowheads="1"/>
          </p:cNvSpPr>
          <p:nvPr/>
        </p:nvSpPr>
        <p:spPr bwMode="auto">
          <a:xfrm>
            <a:off x="3208866" y="2546350"/>
            <a:ext cx="153812"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57" name="Oval 169"/>
          <p:cNvSpPr>
            <a:spLocks noChangeArrowheads="1"/>
          </p:cNvSpPr>
          <p:nvPr/>
        </p:nvSpPr>
        <p:spPr bwMode="auto">
          <a:xfrm>
            <a:off x="3357035" y="2546350"/>
            <a:ext cx="153811"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58" name="Oval 170"/>
          <p:cNvSpPr>
            <a:spLocks noChangeArrowheads="1"/>
          </p:cNvSpPr>
          <p:nvPr/>
        </p:nvSpPr>
        <p:spPr bwMode="auto">
          <a:xfrm>
            <a:off x="1505657" y="2673350"/>
            <a:ext cx="153811"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59" name="Oval 171"/>
          <p:cNvSpPr>
            <a:spLocks noChangeArrowheads="1"/>
          </p:cNvSpPr>
          <p:nvPr/>
        </p:nvSpPr>
        <p:spPr bwMode="auto">
          <a:xfrm>
            <a:off x="1653823" y="2673350"/>
            <a:ext cx="153812"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60" name="Oval 172"/>
          <p:cNvSpPr>
            <a:spLocks noChangeArrowheads="1"/>
          </p:cNvSpPr>
          <p:nvPr/>
        </p:nvSpPr>
        <p:spPr bwMode="auto">
          <a:xfrm>
            <a:off x="1800578" y="2673350"/>
            <a:ext cx="153812"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61" name="Oval 173"/>
          <p:cNvSpPr>
            <a:spLocks noChangeArrowheads="1"/>
          </p:cNvSpPr>
          <p:nvPr/>
        </p:nvSpPr>
        <p:spPr bwMode="auto">
          <a:xfrm>
            <a:off x="1948746" y="2673350"/>
            <a:ext cx="153811"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62" name="Oval 174"/>
          <p:cNvSpPr>
            <a:spLocks noChangeArrowheads="1"/>
          </p:cNvSpPr>
          <p:nvPr/>
        </p:nvSpPr>
        <p:spPr bwMode="auto">
          <a:xfrm>
            <a:off x="2096911" y="2673350"/>
            <a:ext cx="152400"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63" name="Oval 175"/>
          <p:cNvSpPr>
            <a:spLocks noChangeArrowheads="1"/>
          </p:cNvSpPr>
          <p:nvPr/>
        </p:nvSpPr>
        <p:spPr bwMode="auto">
          <a:xfrm>
            <a:off x="2243666" y="2673350"/>
            <a:ext cx="153812" cy="242888"/>
          </a:xfrm>
          <a:prstGeom prst="ellipse">
            <a:avLst/>
          </a:prstGeom>
          <a:solidFill>
            <a:srgbClr val="FF505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64" name="Oval 176"/>
          <p:cNvSpPr>
            <a:spLocks noChangeArrowheads="1"/>
          </p:cNvSpPr>
          <p:nvPr/>
        </p:nvSpPr>
        <p:spPr bwMode="auto">
          <a:xfrm>
            <a:off x="2391835" y="2673350"/>
            <a:ext cx="153811"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65" name="Oval 177"/>
          <p:cNvSpPr>
            <a:spLocks noChangeArrowheads="1"/>
          </p:cNvSpPr>
          <p:nvPr/>
        </p:nvSpPr>
        <p:spPr bwMode="auto">
          <a:xfrm>
            <a:off x="2545644" y="2673350"/>
            <a:ext cx="153812"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66" name="Oval 178"/>
          <p:cNvSpPr>
            <a:spLocks noChangeArrowheads="1"/>
          </p:cNvSpPr>
          <p:nvPr/>
        </p:nvSpPr>
        <p:spPr bwMode="auto">
          <a:xfrm>
            <a:off x="2692401" y="2673350"/>
            <a:ext cx="153812"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67" name="Oval 179"/>
          <p:cNvSpPr>
            <a:spLocks noChangeArrowheads="1"/>
          </p:cNvSpPr>
          <p:nvPr/>
        </p:nvSpPr>
        <p:spPr bwMode="auto">
          <a:xfrm>
            <a:off x="2840568" y="2673350"/>
            <a:ext cx="153811"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68" name="Oval 180"/>
          <p:cNvSpPr>
            <a:spLocks noChangeArrowheads="1"/>
          </p:cNvSpPr>
          <p:nvPr/>
        </p:nvSpPr>
        <p:spPr bwMode="auto">
          <a:xfrm>
            <a:off x="2987324" y="2673350"/>
            <a:ext cx="153811"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69" name="Oval 181"/>
          <p:cNvSpPr>
            <a:spLocks noChangeArrowheads="1"/>
          </p:cNvSpPr>
          <p:nvPr/>
        </p:nvSpPr>
        <p:spPr bwMode="auto">
          <a:xfrm>
            <a:off x="3135490" y="2673350"/>
            <a:ext cx="153812"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70" name="Oval 182"/>
          <p:cNvSpPr>
            <a:spLocks noChangeArrowheads="1"/>
          </p:cNvSpPr>
          <p:nvPr/>
        </p:nvSpPr>
        <p:spPr bwMode="auto">
          <a:xfrm>
            <a:off x="3282244" y="2673350"/>
            <a:ext cx="153812" cy="242888"/>
          </a:xfrm>
          <a:prstGeom prst="ellipse">
            <a:avLst/>
          </a:prstGeom>
          <a:solidFill>
            <a:srgbClr val="FF505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71" name="Oval 183"/>
          <p:cNvSpPr>
            <a:spLocks noChangeArrowheads="1"/>
          </p:cNvSpPr>
          <p:nvPr/>
        </p:nvSpPr>
        <p:spPr bwMode="auto">
          <a:xfrm>
            <a:off x="3430413" y="2673350"/>
            <a:ext cx="153811" cy="242888"/>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grpSp>
        <p:nvGrpSpPr>
          <p:cNvPr id="191672" name="Group 184"/>
          <p:cNvGrpSpPr>
            <a:grpSpLocks/>
          </p:cNvGrpSpPr>
          <p:nvPr/>
        </p:nvGrpSpPr>
        <p:grpSpPr bwMode="auto">
          <a:xfrm>
            <a:off x="1708857" y="3613150"/>
            <a:ext cx="1708855" cy="368300"/>
            <a:chOff x="400" y="4144"/>
            <a:chExt cx="2224" cy="280"/>
          </a:xfrm>
        </p:grpSpPr>
        <p:sp>
          <p:nvSpPr>
            <p:cNvPr id="191673" name="Oval 185"/>
            <p:cNvSpPr>
              <a:spLocks noChangeArrowheads="1"/>
            </p:cNvSpPr>
            <p:nvPr/>
          </p:nvSpPr>
          <p:spPr bwMode="auto">
            <a:xfrm>
              <a:off x="400" y="4144"/>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74" name="Oval 186"/>
            <p:cNvSpPr>
              <a:spLocks noChangeArrowheads="1"/>
            </p:cNvSpPr>
            <p:nvPr/>
          </p:nvSpPr>
          <p:spPr bwMode="auto">
            <a:xfrm>
              <a:off x="592" y="4144"/>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75" name="Oval 187"/>
            <p:cNvSpPr>
              <a:spLocks noChangeArrowheads="1"/>
            </p:cNvSpPr>
            <p:nvPr/>
          </p:nvSpPr>
          <p:spPr bwMode="auto">
            <a:xfrm>
              <a:off x="784" y="4144"/>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76" name="Oval 188"/>
            <p:cNvSpPr>
              <a:spLocks noChangeArrowheads="1"/>
            </p:cNvSpPr>
            <p:nvPr/>
          </p:nvSpPr>
          <p:spPr bwMode="auto">
            <a:xfrm>
              <a:off x="976" y="4144"/>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77" name="Oval 189"/>
            <p:cNvSpPr>
              <a:spLocks noChangeArrowheads="1"/>
            </p:cNvSpPr>
            <p:nvPr/>
          </p:nvSpPr>
          <p:spPr bwMode="auto">
            <a:xfrm>
              <a:off x="1168" y="4144"/>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78" name="Oval 190"/>
            <p:cNvSpPr>
              <a:spLocks noChangeArrowheads="1"/>
            </p:cNvSpPr>
            <p:nvPr/>
          </p:nvSpPr>
          <p:spPr bwMode="auto">
            <a:xfrm>
              <a:off x="1360" y="4144"/>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79" name="Oval 191"/>
            <p:cNvSpPr>
              <a:spLocks noChangeArrowheads="1"/>
            </p:cNvSpPr>
            <p:nvPr/>
          </p:nvSpPr>
          <p:spPr bwMode="auto">
            <a:xfrm>
              <a:off x="1552" y="4144"/>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80" name="Oval 192"/>
            <p:cNvSpPr>
              <a:spLocks noChangeArrowheads="1"/>
            </p:cNvSpPr>
            <p:nvPr/>
          </p:nvSpPr>
          <p:spPr bwMode="auto">
            <a:xfrm>
              <a:off x="1752" y="4144"/>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81" name="Oval 193"/>
            <p:cNvSpPr>
              <a:spLocks noChangeArrowheads="1"/>
            </p:cNvSpPr>
            <p:nvPr/>
          </p:nvSpPr>
          <p:spPr bwMode="auto">
            <a:xfrm>
              <a:off x="1944" y="4144"/>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82" name="Oval 194"/>
            <p:cNvSpPr>
              <a:spLocks noChangeArrowheads="1"/>
            </p:cNvSpPr>
            <p:nvPr/>
          </p:nvSpPr>
          <p:spPr bwMode="auto">
            <a:xfrm>
              <a:off x="2136" y="4144"/>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83" name="Oval 195"/>
            <p:cNvSpPr>
              <a:spLocks noChangeArrowheads="1"/>
            </p:cNvSpPr>
            <p:nvPr/>
          </p:nvSpPr>
          <p:spPr bwMode="auto">
            <a:xfrm>
              <a:off x="2328" y="4144"/>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84" name="Oval 196"/>
            <p:cNvSpPr>
              <a:spLocks noChangeArrowheads="1"/>
            </p:cNvSpPr>
            <p:nvPr/>
          </p:nvSpPr>
          <p:spPr bwMode="auto">
            <a:xfrm>
              <a:off x="496" y="4240"/>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85" name="Oval 197"/>
            <p:cNvSpPr>
              <a:spLocks noChangeArrowheads="1"/>
            </p:cNvSpPr>
            <p:nvPr/>
          </p:nvSpPr>
          <p:spPr bwMode="auto">
            <a:xfrm>
              <a:off x="688" y="4240"/>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86" name="Oval 198"/>
            <p:cNvSpPr>
              <a:spLocks noChangeArrowheads="1"/>
            </p:cNvSpPr>
            <p:nvPr/>
          </p:nvSpPr>
          <p:spPr bwMode="auto">
            <a:xfrm>
              <a:off x="880" y="4240"/>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87" name="Oval 199"/>
            <p:cNvSpPr>
              <a:spLocks noChangeArrowheads="1"/>
            </p:cNvSpPr>
            <p:nvPr/>
          </p:nvSpPr>
          <p:spPr bwMode="auto">
            <a:xfrm>
              <a:off x="1072" y="4240"/>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88" name="Oval 200"/>
            <p:cNvSpPr>
              <a:spLocks noChangeArrowheads="1"/>
            </p:cNvSpPr>
            <p:nvPr/>
          </p:nvSpPr>
          <p:spPr bwMode="auto">
            <a:xfrm>
              <a:off x="1264" y="4240"/>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89" name="Oval 201"/>
            <p:cNvSpPr>
              <a:spLocks noChangeArrowheads="1"/>
            </p:cNvSpPr>
            <p:nvPr/>
          </p:nvSpPr>
          <p:spPr bwMode="auto">
            <a:xfrm>
              <a:off x="1456" y="4240"/>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90" name="Oval 202"/>
            <p:cNvSpPr>
              <a:spLocks noChangeArrowheads="1"/>
            </p:cNvSpPr>
            <p:nvPr/>
          </p:nvSpPr>
          <p:spPr bwMode="auto">
            <a:xfrm>
              <a:off x="1648" y="4240"/>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91" name="Oval 203"/>
            <p:cNvSpPr>
              <a:spLocks noChangeArrowheads="1"/>
            </p:cNvSpPr>
            <p:nvPr/>
          </p:nvSpPr>
          <p:spPr bwMode="auto">
            <a:xfrm>
              <a:off x="1848" y="4240"/>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92" name="Oval 204"/>
            <p:cNvSpPr>
              <a:spLocks noChangeArrowheads="1"/>
            </p:cNvSpPr>
            <p:nvPr/>
          </p:nvSpPr>
          <p:spPr bwMode="auto">
            <a:xfrm>
              <a:off x="2040" y="4240"/>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93" name="Oval 205"/>
            <p:cNvSpPr>
              <a:spLocks noChangeArrowheads="1"/>
            </p:cNvSpPr>
            <p:nvPr/>
          </p:nvSpPr>
          <p:spPr bwMode="auto">
            <a:xfrm>
              <a:off x="2232" y="4240"/>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sp>
          <p:nvSpPr>
            <p:cNvPr id="191694" name="Oval 206"/>
            <p:cNvSpPr>
              <a:spLocks noChangeArrowheads="1"/>
            </p:cNvSpPr>
            <p:nvPr/>
          </p:nvSpPr>
          <p:spPr bwMode="auto">
            <a:xfrm>
              <a:off x="2424" y="4240"/>
              <a:ext cx="200" cy="184"/>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sz="2400" smtClean="0">
                <a:solidFill>
                  <a:srgbClr val="000000"/>
                </a:solidFill>
                <a:latin typeface="Times New Roman" pitchFamily="18" charset="0"/>
              </a:endParaRPr>
            </a:p>
          </p:txBody>
        </p:sp>
      </p:grpSp>
      <p:sp>
        <p:nvSpPr>
          <p:cNvPr id="191695" name="Line 207"/>
          <p:cNvSpPr>
            <a:spLocks noChangeShapeType="1"/>
          </p:cNvSpPr>
          <p:nvPr/>
        </p:nvSpPr>
        <p:spPr bwMode="auto">
          <a:xfrm flipV="1">
            <a:off x="1761068" y="4013200"/>
            <a:ext cx="214489" cy="7112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696" name="Line 208"/>
          <p:cNvSpPr>
            <a:spLocks noChangeShapeType="1"/>
          </p:cNvSpPr>
          <p:nvPr/>
        </p:nvSpPr>
        <p:spPr bwMode="auto">
          <a:xfrm flipV="1">
            <a:off x="1794933" y="4000500"/>
            <a:ext cx="745067" cy="7366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697" name="Line 209"/>
          <p:cNvSpPr>
            <a:spLocks noChangeShapeType="1"/>
          </p:cNvSpPr>
          <p:nvPr/>
        </p:nvSpPr>
        <p:spPr bwMode="auto">
          <a:xfrm flipV="1">
            <a:off x="1715912" y="3860800"/>
            <a:ext cx="33867" cy="8255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698" name="Line 210"/>
          <p:cNvSpPr>
            <a:spLocks noChangeShapeType="1"/>
          </p:cNvSpPr>
          <p:nvPr/>
        </p:nvSpPr>
        <p:spPr bwMode="auto">
          <a:xfrm flipH="1" flipV="1">
            <a:off x="2144890" y="4013200"/>
            <a:ext cx="33867" cy="6731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699" name="Line 211"/>
          <p:cNvSpPr>
            <a:spLocks noChangeShapeType="1"/>
          </p:cNvSpPr>
          <p:nvPr/>
        </p:nvSpPr>
        <p:spPr bwMode="auto">
          <a:xfrm flipV="1">
            <a:off x="2201333" y="3987800"/>
            <a:ext cx="812800" cy="7112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00" name="Line 212"/>
          <p:cNvSpPr>
            <a:spLocks noChangeShapeType="1"/>
          </p:cNvSpPr>
          <p:nvPr/>
        </p:nvSpPr>
        <p:spPr bwMode="auto">
          <a:xfrm flipV="1">
            <a:off x="2212622" y="4000500"/>
            <a:ext cx="485422" cy="6985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01" name="Line 213"/>
          <p:cNvSpPr>
            <a:spLocks noChangeShapeType="1"/>
          </p:cNvSpPr>
          <p:nvPr/>
        </p:nvSpPr>
        <p:spPr bwMode="auto">
          <a:xfrm flipV="1">
            <a:off x="3059290" y="4000500"/>
            <a:ext cx="112889" cy="6985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02" name="Line 214"/>
          <p:cNvSpPr>
            <a:spLocks noChangeShapeType="1"/>
          </p:cNvSpPr>
          <p:nvPr/>
        </p:nvSpPr>
        <p:spPr bwMode="auto">
          <a:xfrm flipH="1" flipV="1">
            <a:off x="2777067" y="4025900"/>
            <a:ext cx="259644" cy="7112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03" name="Line 215"/>
          <p:cNvSpPr>
            <a:spLocks noChangeShapeType="1"/>
          </p:cNvSpPr>
          <p:nvPr/>
        </p:nvSpPr>
        <p:spPr bwMode="auto">
          <a:xfrm flipH="1" flipV="1">
            <a:off x="2980266" y="3860800"/>
            <a:ext cx="45156" cy="8636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04" name="Line 216"/>
          <p:cNvSpPr>
            <a:spLocks noChangeShapeType="1"/>
          </p:cNvSpPr>
          <p:nvPr/>
        </p:nvSpPr>
        <p:spPr bwMode="auto">
          <a:xfrm flipV="1">
            <a:off x="2540000" y="3822700"/>
            <a:ext cx="270933" cy="10414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05" name="Line 217"/>
          <p:cNvSpPr>
            <a:spLocks noChangeShapeType="1"/>
          </p:cNvSpPr>
          <p:nvPr/>
        </p:nvSpPr>
        <p:spPr bwMode="auto">
          <a:xfrm flipH="1" flipV="1">
            <a:off x="2370667" y="3848100"/>
            <a:ext cx="158044" cy="10033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06" name="Line 218"/>
          <p:cNvSpPr>
            <a:spLocks noChangeShapeType="1"/>
          </p:cNvSpPr>
          <p:nvPr/>
        </p:nvSpPr>
        <p:spPr bwMode="auto">
          <a:xfrm flipH="1" flipV="1">
            <a:off x="2111022" y="3797300"/>
            <a:ext cx="428978" cy="1066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07" name="Line 219"/>
          <p:cNvSpPr>
            <a:spLocks noChangeShapeType="1"/>
          </p:cNvSpPr>
          <p:nvPr/>
        </p:nvSpPr>
        <p:spPr bwMode="auto">
          <a:xfrm flipV="1">
            <a:off x="1783644" y="2794000"/>
            <a:ext cx="135467" cy="8001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08" name="Line 220"/>
          <p:cNvSpPr>
            <a:spLocks noChangeShapeType="1"/>
          </p:cNvSpPr>
          <p:nvPr/>
        </p:nvSpPr>
        <p:spPr bwMode="auto">
          <a:xfrm flipV="1">
            <a:off x="1840089" y="2921000"/>
            <a:ext cx="406400" cy="6985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09" name="Line 221"/>
          <p:cNvSpPr>
            <a:spLocks noChangeShapeType="1"/>
          </p:cNvSpPr>
          <p:nvPr/>
        </p:nvSpPr>
        <p:spPr bwMode="auto">
          <a:xfrm flipV="1">
            <a:off x="1761067" y="2743200"/>
            <a:ext cx="891822" cy="9017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10" name="Line 222"/>
          <p:cNvSpPr>
            <a:spLocks noChangeShapeType="1"/>
          </p:cNvSpPr>
          <p:nvPr/>
        </p:nvSpPr>
        <p:spPr bwMode="auto">
          <a:xfrm flipV="1">
            <a:off x="1806223" y="2921000"/>
            <a:ext cx="1467556" cy="762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11" name="Line 223"/>
          <p:cNvSpPr>
            <a:spLocks noChangeShapeType="1"/>
          </p:cNvSpPr>
          <p:nvPr/>
        </p:nvSpPr>
        <p:spPr bwMode="auto">
          <a:xfrm flipH="1" flipV="1">
            <a:off x="1986844" y="2806700"/>
            <a:ext cx="417689" cy="812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12" name="Line 224"/>
          <p:cNvSpPr>
            <a:spLocks noChangeShapeType="1"/>
          </p:cNvSpPr>
          <p:nvPr/>
        </p:nvSpPr>
        <p:spPr bwMode="auto">
          <a:xfrm flipV="1">
            <a:off x="2551290" y="2819400"/>
            <a:ext cx="135467" cy="7874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17" name="Line 229"/>
          <p:cNvSpPr>
            <a:spLocks noChangeShapeType="1"/>
          </p:cNvSpPr>
          <p:nvPr/>
        </p:nvSpPr>
        <p:spPr bwMode="auto">
          <a:xfrm flipV="1">
            <a:off x="2596445" y="2933700"/>
            <a:ext cx="699911" cy="6731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18" name="Line 230"/>
          <p:cNvSpPr>
            <a:spLocks noChangeShapeType="1"/>
          </p:cNvSpPr>
          <p:nvPr/>
        </p:nvSpPr>
        <p:spPr bwMode="auto">
          <a:xfrm flipH="1" flipV="1">
            <a:off x="2032001" y="2794000"/>
            <a:ext cx="1061156" cy="8636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24" name="Line 236"/>
          <p:cNvSpPr>
            <a:spLocks noChangeShapeType="1"/>
          </p:cNvSpPr>
          <p:nvPr/>
        </p:nvSpPr>
        <p:spPr bwMode="auto">
          <a:xfrm flipV="1">
            <a:off x="3149601" y="2933700"/>
            <a:ext cx="214489" cy="6985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25" name="Line 237"/>
          <p:cNvSpPr>
            <a:spLocks noChangeShapeType="1"/>
          </p:cNvSpPr>
          <p:nvPr/>
        </p:nvSpPr>
        <p:spPr bwMode="auto">
          <a:xfrm flipH="1" flipV="1">
            <a:off x="2731911" y="2755900"/>
            <a:ext cx="383822" cy="8636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26" name="Line 238"/>
          <p:cNvSpPr>
            <a:spLocks noChangeShapeType="1"/>
          </p:cNvSpPr>
          <p:nvPr/>
        </p:nvSpPr>
        <p:spPr bwMode="auto">
          <a:xfrm flipH="1" flipV="1">
            <a:off x="2427111" y="2933700"/>
            <a:ext cx="666044" cy="6477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27" name="Line 239"/>
          <p:cNvSpPr>
            <a:spLocks noChangeShapeType="1"/>
          </p:cNvSpPr>
          <p:nvPr/>
        </p:nvSpPr>
        <p:spPr bwMode="auto">
          <a:xfrm flipH="1" flipV="1">
            <a:off x="2359379" y="2908300"/>
            <a:ext cx="169333" cy="7366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sz="2400" smtClean="0">
              <a:solidFill>
                <a:srgbClr val="000000"/>
              </a:solidFill>
              <a:latin typeface="Times New Roman" pitchFamily="18" charset="0"/>
            </a:endParaRPr>
          </a:p>
        </p:txBody>
      </p:sp>
      <p:sp>
        <p:nvSpPr>
          <p:cNvPr id="191728" name="Text Box 240"/>
          <p:cNvSpPr txBox="1">
            <a:spLocks noChangeArrowheads="1"/>
          </p:cNvSpPr>
          <p:nvPr/>
        </p:nvSpPr>
        <p:spPr bwMode="auto">
          <a:xfrm>
            <a:off x="1490134" y="5346700"/>
            <a:ext cx="188524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spcBef>
                <a:spcPct val="50000"/>
              </a:spcBef>
            </a:pPr>
            <a:r>
              <a:rPr lang="en-US" sz="2400" smtClean="0">
                <a:solidFill>
                  <a:srgbClr val="000000"/>
                </a:solidFill>
                <a:latin typeface="Times New Roman" pitchFamily="18" charset="0"/>
              </a:rPr>
              <a:t>H   I    N    T</a:t>
            </a:r>
          </a:p>
        </p:txBody>
      </p:sp>
      <p:sp>
        <p:nvSpPr>
          <p:cNvPr id="191729" name="Text Box 241"/>
          <p:cNvSpPr txBox="1">
            <a:spLocks noChangeArrowheads="1"/>
          </p:cNvSpPr>
          <p:nvPr/>
        </p:nvSpPr>
        <p:spPr bwMode="auto">
          <a:xfrm>
            <a:off x="1536475" y="1806577"/>
            <a:ext cx="21114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a:r>
              <a:rPr lang="en-US" sz="2400" smtClean="0">
                <a:solidFill>
                  <a:srgbClr val="000000"/>
                </a:solidFill>
                <a:latin typeface="Times New Roman" pitchFamily="18" charset="0"/>
              </a:rPr>
              <a:t>/h/  /i/  /n/      /t/</a:t>
            </a:r>
          </a:p>
        </p:txBody>
      </p:sp>
    </p:spTree>
    <p:extLst>
      <p:ext uri="{BB962C8B-B14F-4D97-AF65-F5344CB8AC3E}">
        <p14:creationId xmlns:p14="http://schemas.microsoft.com/office/powerpoint/2010/main" val="403587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1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14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149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14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Warning: Simulation </a:t>
            </a:r>
            <a:r>
              <a:rPr lang="en-US" i="1" dirty="0" smtClean="0"/>
              <a:t>vs </a:t>
            </a:r>
            <a:r>
              <a:rPr lang="en-US" dirty="0" smtClean="0"/>
              <a:t>Theory</a:t>
            </a:r>
            <a:endParaRPr lang="en-US" dirty="0"/>
          </a:p>
        </p:txBody>
      </p:sp>
      <p:sp>
        <p:nvSpPr>
          <p:cNvPr id="7" name="Content Placeholder 6"/>
          <p:cNvSpPr>
            <a:spLocks noGrp="1"/>
          </p:cNvSpPr>
          <p:nvPr>
            <p:ph sz="half" idx="1"/>
          </p:nvPr>
        </p:nvSpPr>
        <p:spPr/>
        <p:txBody>
          <a:bodyPr>
            <a:normAutofit lnSpcReduction="10000"/>
          </a:bodyPr>
          <a:lstStyle/>
          <a:p>
            <a:r>
              <a:rPr lang="en-US" dirty="0" smtClean="0"/>
              <a:t>The models I will describe deliberately simplifies a complex system by considering only some of its parts and by trying to extract key properties of learning systems in the brain rather than mimicking all of their details</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7148" y="1952368"/>
            <a:ext cx="4166266" cy="3756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5032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851" y="632115"/>
            <a:ext cx="7234751" cy="5555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249255" y="3881581"/>
            <a:ext cx="770275" cy="1200329"/>
          </a:xfrm>
          <a:prstGeom prst="rect">
            <a:avLst/>
          </a:prstGeom>
          <a:noFill/>
        </p:spPr>
        <p:txBody>
          <a:bodyPr wrap="none" rtlCol="0">
            <a:spAutoFit/>
          </a:bodyPr>
          <a:lstStyle/>
          <a:p>
            <a:r>
              <a:rPr lang="en-US" dirty="0" smtClean="0"/>
              <a:t>FIND</a:t>
            </a:r>
          </a:p>
          <a:p>
            <a:r>
              <a:rPr lang="en-US" dirty="0" smtClean="0"/>
              <a:t>OWN</a:t>
            </a:r>
          </a:p>
          <a:p>
            <a:r>
              <a:rPr lang="en-US" dirty="0" smtClean="0"/>
              <a:t>FIVE</a:t>
            </a:r>
          </a:p>
          <a:p>
            <a:r>
              <a:rPr lang="en-US" dirty="0" smtClean="0"/>
              <a:t>TAKE</a:t>
            </a:r>
            <a:endParaRPr lang="en-US" dirty="0"/>
          </a:p>
        </p:txBody>
      </p:sp>
      <p:sp>
        <p:nvSpPr>
          <p:cNvPr id="4" name="TextBox 3"/>
          <p:cNvSpPr txBox="1"/>
          <p:nvPr/>
        </p:nvSpPr>
        <p:spPr>
          <a:xfrm>
            <a:off x="6632976" y="1432907"/>
            <a:ext cx="902811" cy="2862322"/>
          </a:xfrm>
          <a:prstGeom prst="rect">
            <a:avLst/>
          </a:prstGeom>
          <a:noFill/>
        </p:spPr>
        <p:txBody>
          <a:bodyPr wrap="none" rtlCol="0">
            <a:spAutoFit/>
          </a:bodyPr>
          <a:lstStyle/>
          <a:p>
            <a:r>
              <a:rPr lang="en-US" dirty="0" smtClean="0"/>
              <a:t>RIND</a:t>
            </a:r>
          </a:p>
          <a:p>
            <a:endParaRPr lang="en-US" dirty="0" smtClean="0"/>
          </a:p>
          <a:p>
            <a:endParaRPr lang="en-US" dirty="0"/>
          </a:p>
          <a:p>
            <a:r>
              <a:rPr lang="en-US" dirty="0" smtClean="0"/>
              <a:t>SOWN</a:t>
            </a:r>
          </a:p>
          <a:p>
            <a:endParaRPr lang="en-US" dirty="0" smtClean="0"/>
          </a:p>
          <a:p>
            <a:endParaRPr lang="en-US" dirty="0" smtClean="0"/>
          </a:p>
          <a:p>
            <a:r>
              <a:rPr lang="en-US" dirty="0" smtClean="0"/>
              <a:t>HIVE,</a:t>
            </a:r>
            <a:br>
              <a:rPr lang="en-US" dirty="0" smtClean="0"/>
            </a:br>
            <a:r>
              <a:rPr lang="en-US" dirty="0" smtClean="0"/>
              <a:t>HINT</a:t>
            </a:r>
            <a:endParaRPr lang="en-US" dirty="0"/>
          </a:p>
          <a:p>
            <a:endParaRPr lang="en-US" dirty="0" smtClean="0"/>
          </a:p>
          <a:p>
            <a:r>
              <a:rPr lang="en-US" dirty="0" smtClean="0"/>
              <a:t>HAKE</a:t>
            </a:r>
          </a:p>
        </p:txBody>
      </p:sp>
      <p:sp>
        <p:nvSpPr>
          <p:cNvPr id="7" name="TextBox 6"/>
          <p:cNvSpPr txBox="1"/>
          <p:nvPr/>
        </p:nvSpPr>
        <p:spPr>
          <a:xfrm>
            <a:off x="2938511" y="5690590"/>
            <a:ext cx="3788217" cy="646331"/>
          </a:xfrm>
          <a:prstGeom prst="rect">
            <a:avLst/>
          </a:prstGeom>
          <a:solidFill>
            <a:schemeClr val="bg1"/>
          </a:solidFill>
        </p:spPr>
        <p:txBody>
          <a:bodyPr wrap="none" rtlCol="0">
            <a:spAutoFit/>
          </a:bodyPr>
          <a:lstStyle/>
          <a:p>
            <a:r>
              <a:rPr lang="en-US" dirty="0" smtClean="0"/>
              <a:t>HIGH                                       LOW</a:t>
            </a:r>
          </a:p>
          <a:p>
            <a:r>
              <a:rPr lang="en-US" dirty="0"/>
              <a:t> </a:t>
            </a:r>
            <a:r>
              <a:rPr lang="en-US" dirty="0" smtClean="0"/>
              <a:t>                   FREQUENCY</a:t>
            </a:r>
            <a:endParaRPr lang="en-US" dirty="0"/>
          </a:p>
        </p:txBody>
      </p:sp>
      <p:sp>
        <p:nvSpPr>
          <p:cNvPr id="13" name="Rectangle 12"/>
          <p:cNvSpPr/>
          <p:nvPr/>
        </p:nvSpPr>
        <p:spPr>
          <a:xfrm>
            <a:off x="1367084" y="919737"/>
            <a:ext cx="441667" cy="49797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rot="16200000">
            <a:off x="133671" y="2933264"/>
            <a:ext cx="2262158" cy="646331"/>
          </a:xfrm>
          <a:prstGeom prst="rect">
            <a:avLst/>
          </a:prstGeom>
          <a:solidFill>
            <a:schemeClr val="bg1"/>
          </a:solidFill>
        </p:spPr>
        <p:txBody>
          <a:bodyPr wrap="none" rtlCol="0">
            <a:spAutoFit/>
          </a:bodyPr>
          <a:lstStyle/>
          <a:p>
            <a:r>
              <a:rPr lang="en-US" dirty="0" smtClean="0"/>
              <a:t>NETWORK ERROR</a:t>
            </a:r>
            <a:br>
              <a:rPr lang="en-US" dirty="0" smtClean="0"/>
            </a:br>
            <a:r>
              <a:rPr lang="en-US" dirty="0" smtClean="0"/>
              <a:t>  REACTION TIME</a:t>
            </a:r>
            <a:endParaRPr lang="en-US" dirty="0"/>
          </a:p>
        </p:txBody>
      </p:sp>
    </p:spTree>
    <p:extLst>
      <p:ext uri="{BB962C8B-B14F-4D97-AF65-F5344CB8AC3E}">
        <p14:creationId xmlns:p14="http://schemas.microsoft.com/office/powerpoint/2010/main" val="160576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2485" y="1182516"/>
            <a:ext cx="6657975" cy="465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059461" y="1482815"/>
            <a:ext cx="988541" cy="37976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388975" y="5359808"/>
            <a:ext cx="494271" cy="465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533315" y="5359812"/>
            <a:ext cx="3801041" cy="646331"/>
          </a:xfrm>
          <a:prstGeom prst="rect">
            <a:avLst/>
          </a:prstGeom>
          <a:solidFill>
            <a:schemeClr val="bg1"/>
          </a:solidFill>
        </p:spPr>
        <p:txBody>
          <a:bodyPr wrap="none" rtlCol="0">
            <a:spAutoFit/>
          </a:bodyPr>
          <a:lstStyle/>
          <a:p>
            <a:pPr marL="342900" indent="-342900">
              <a:buAutoNum type="arabicPlain" startAt="2"/>
            </a:pPr>
            <a:r>
              <a:rPr lang="en-US" dirty="0" smtClean="0"/>
              <a:t>            3                4              HS</a:t>
            </a:r>
          </a:p>
          <a:p>
            <a:r>
              <a:rPr lang="en-US" dirty="0" smtClean="0"/>
              <a:t>                      GRADE</a:t>
            </a:r>
            <a:endParaRPr lang="en-US" dirty="0"/>
          </a:p>
        </p:txBody>
      </p:sp>
      <p:sp>
        <p:nvSpPr>
          <p:cNvPr id="7" name="TextBox 6"/>
          <p:cNvSpPr txBox="1"/>
          <p:nvPr/>
        </p:nvSpPr>
        <p:spPr>
          <a:xfrm rot="16200000">
            <a:off x="106298" y="3174111"/>
            <a:ext cx="3018775" cy="369332"/>
          </a:xfrm>
          <a:prstGeom prst="rect">
            <a:avLst/>
          </a:prstGeom>
          <a:solidFill>
            <a:schemeClr val="bg1"/>
          </a:solidFill>
        </p:spPr>
        <p:txBody>
          <a:bodyPr wrap="none" rtlCol="0">
            <a:spAutoFit/>
          </a:bodyPr>
          <a:lstStyle/>
          <a:p>
            <a:r>
              <a:rPr lang="en-US" dirty="0" smtClean="0"/>
              <a:t>MEAN ERRORS (out of 20)</a:t>
            </a:r>
            <a:endParaRPr lang="en-US" dirty="0"/>
          </a:p>
        </p:txBody>
      </p:sp>
    </p:spTree>
    <p:extLst>
      <p:ext uri="{BB962C8B-B14F-4D97-AF65-F5344CB8AC3E}">
        <p14:creationId xmlns:p14="http://schemas.microsoft.com/office/powerpoint/2010/main" val="9743846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Memorization, Rules or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Networks like this can generalize – they are not strictly memorizing their inputs</a:t>
            </a:r>
          </a:p>
          <a:p>
            <a:r>
              <a:rPr lang="en-US" dirty="0" smtClean="0"/>
              <a:t>Some earlier versions did not generalize as well as human subjects do, but other versions generalize quite well.</a:t>
            </a:r>
          </a:p>
          <a:p>
            <a:r>
              <a:rPr lang="en-US" dirty="0" smtClean="0"/>
              <a:t>For example, in </a:t>
            </a:r>
            <a:r>
              <a:rPr lang="en-US" dirty="0" err="1" smtClean="0"/>
              <a:t>Plaut</a:t>
            </a:r>
            <a:r>
              <a:rPr lang="en-US" dirty="0" smtClean="0"/>
              <a:t> et al 1996, the reading model read </a:t>
            </a:r>
            <a:r>
              <a:rPr lang="en-US" dirty="0" err="1" smtClean="0"/>
              <a:t>nonwords</a:t>
            </a:r>
            <a:r>
              <a:rPr lang="en-US" dirty="0"/>
              <a:t> </a:t>
            </a:r>
            <a:r>
              <a:rPr lang="en-US" dirty="0" smtClean="0"/>
              <a:t>as well as human subjects do, and made a similar pattern of responses.</a:t>
            </a:r>
          </a:p>
          <a:p>
            <a:pPr lvl="1"/>
            <a:r>
              <a:rPr lang="en-US" dirty="0" smtClean="0"/>
              <a:t>GAKE almost always </a:t>
            </a:r>
            <a:r>
              <a:rPr lang="en-US" dirty="0" err="1" smtClean="0"/>
              <a:t>pronunced</a:t>
            </a:r>
            <a:r>
              <a:rPr lang="en-US" dirty="0" smtClean="0"/>
              <a:t> to rhyme with TAKE</a:t>
            </a:r>
          </a:p>
          <a:p>
            <a:pPr lvl="1"/>
            <a:r>
              <a:rPr lang="en-US" dirty="0" smtClean="0"/>
              <a:t>MAVE sometimes rhymes the SAVE, sometime with HAVE</a:t>
            </a:r>
          </a:p>
        </p:txBody>
      </p:sp>
    </p:spTree>
    <p:extLst>
      <p:ext uri="{BB962C8B-B14F-4D97-AF65-F5344CB8AC3E}">
        <p14:creationId xmlns:p14="http://schemas.microsoft.com/office/powerpoint/2010/main" val="2456008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093" b="12905"/>
          <a:stretch/>
        </p:blipFill>
        <p:spPr bwMode="auto">
          <a:xfrm>
            <a:off x="1331327" y="1118028"/>
            <a:ext cx="6410325" cy="5060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606859" y="594804"/>
            <a:ext cx="6335324" cy="523220"/>
          </a:xfrm>
          <a:prstGeom prst="rect">
            <a:avLst/>
          </a:prstGeom>
          <a:noFill/>
        </p:spPr>
        <p:txBody>
          <a:bodyPr wrap="none" rtlCol="0">
            <a:spAutoFit/>
          </a:bodyPr>
          <a:lstStyle/>
          <a:p>
            <a:r>
              <a:rPr lang="en-US" sz="2800" dirty="0" smtClean="0"/>
              <a:t>Model’s Improvement With Experience</a:t>
            </a:r>
            <a:endParaRPr lang="en-US" sz="2800" dirty="0"/>
          </a:p>
        </p:txBody>
      </p:sp>
      <p:sp>
        <p:nvSpPr>
          <p:cNvPr id="4" name="TextBox 3"/>
          <p:cNvSpPr txBox="1"/>
          <p:nvPr/>
        </p:nvSpPr>
        <p:spPr>
          <a:xfrm>
            <a:off x="6253427" y="1657485"/>
            <a:ext cx="695640" cy="1200329"/>
          </a:xfrm>
          <a:prstGeom prst="rect">
            <a:avLst/>
          </a:prstGeom>
          <a:solidFill>
            <a:schemeClr val="bg1"/>
          </a:solidFill>
        </p:spPr>
        <p:txBody>
          <a:bodyPr wrap="none" rtlCol="0">
            <a:spAutoFit/>
          </a:bodyPr>
          <a:lstStyle/>
          <a:p>
            <a:r>
              <a:rPr lang="en-US" dirty="0" smtClean="0"/>
              <a:t>RIND</a:t>
            </a:r>
          </a:p>
          <a:p>
            <a:r>
              <a:rPr lang="en-US" dirty="0" smtClean="0"/>
              <a:t>HAKE</a:t>
            </a:r>
          </a:p>
          <a:p>
            <a:r>
              <a:rPr lang="en-US" dirty="0" smtClean="0"/>
              <a:t>HAVE</a:t>
            </a:r>
          </a:p>
          <a:p>
            <a:r>
              <a:rPr lang="en-US" dirty="0" smtClean="0"/>
              <a:t>TAKE</a:t>
            </a:r>
            <a:endParaRPr lang="en-US" dirty="0"/>
          </a:p>
        </p:txBody>
      </p:sp>
    </p:spTree>
    <p:extLst>
      <p:ext uri="{BB962C8B-B14F-4D97-AF65-F5344CB8AC3E}">
        <p14:creationId xmlns:p14="http://schemas.microsoft.com/office/powerpoint/2010/main" val="9328768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600200"/>
            <a:ext cx="8229600" cy="4891216"/>
          </a:xfrm>
        </p:spPr>
        <p:txBody>
          <a:bodyPr>
            <a:normAutofit fontScale="77500" lnSpcReduction="20000"/>
          </a:bodyPr>
          <a:lstStyle/>
          <a:p>
            <a:r>
              <a:rPr lang="en-US" dirty="0" smtClean="0"/>
              <a:t>Connections strengthen gradually with experience; speed and accuracy of processing gradually increases</a:t>
            </a:r>
          </a:p>
          <a:p>
            <a:endParaRPr lang="en-US" dirty="0" smtClean="0"/>
          </a:p>
          <a:p>
            <a:r>
              <a:rPr lang="en-US" dirty="0" smtClean="0"/>
              <a:t>The knowledge acquired generalizes: The network can read pronounceable </a:t>
            </a:r>
            <a:r>
              <a:rPr lang="en-US" dirty="0" err="1" smtClean="0"/>
              <a:t>nonwords</a:t>
            </a:r>
            <a:r>
              <a:rPr lang="en-US" dirty="0" smtClean="0"/>
              <a:t> as human subjects do</a:t>
            </a:r>
          </a:p>
          <a:p>
            <a:endParaRPr lang="en-US" dirty="0" smtClean="0"/>
          </a:p>
          <a:p>
            <a:r>
              <a:rPr lang="en-US" dirty="0" smtClean="0"/>
              <a:t>Frequent and typical items are learned most quickly</a:t>
            </a:r>
          </a:p>
          <a:p>
            <a:endParaRPr lang="en-US" dirty="0" smtClean="0"/>
          </a:p>
          <a:p>
            <a:r>
              <a:rPr lang="en-US" dirty="0" smtClean="0"/>
              <a:t>Less frequent items and less typical items are harder to learn, but are eventually mastered by the network</a:t>
            </a:r>
          </a:p>
          <a:p>
            <a:endParaRPr lang="en-US" dirty="0"/>
          </a:p>
          <a:p>
            <a:r>
              <a:rPr lang="en-US" dirty="0" smtClean="0"/>
              <a:t>The knowledge is implicit and becomes more and more robust and sensitive to complexities with experience</a:t>
            </a:r>
          </a:p>
          <a:p>
            <a:endParaRPr lang="en-US" dirty="0"/>
          </a:p>
        </p:txBody>
      </p:sp>
    </p:spTree>
    <p:extLst>
      <p:ext uri="{BB962C8B-B14F-4D97-AF65-F5344CB8AC3E}">
        <p14:creationId xmlns:p14="http://schemas.microsoft.com/office/powerpoint/2010/main" val="40382088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Approximate Number System (ANS)</a:t>
            </a:r>
            <a:endParaRPr lang="en-US" dirty="0"/>
          </a:p>
        </p:txBody>
      </p:sp>
      <p:pic>
        <p:nvPicPr>
          <p:cNvPr id="4" name="Picture 3"/>
          <p:cNvPicPr>
            <a:picLocks noChangeAspect="1"/>
          </p:cNvPicPr>
          <p:nvPr/>
        </p:nvPicPr>
        <p:blipFill>
          <a:blip r:embed="rId3"/>
          <a:stretch>
            <a:fillRect/>
          </a:stretch>
        </p:blipFill>
        <p:spPr>
          <a:xfrm>
            <a:off x="1691625" y="1585560"/>
            <a:ext cx="1711991" cy="1805035"/>
          </a:xfrm>
          <a:prstGeom prst="rect">
            <a:avLst/>
          </a:prstGeom>
        </p:spPr>
      </p:pic>
      <p:pic>
        <p:nvPicPr>
          <p:cNvPr id="5" name="Picture 4"/>
          <p:cNvPicPr>
            <a:picLocks noChangeAspect="1"/>
          </p:cNvPicPr>
          <p:nvPr/>
        </p:nvPicPr>
        <p:blipFill>
          <a:blip r:embed="rId4"/>
          <a:stretch>
            <a:fillRect/>
          </a:stretch>
        </p:blipFill>
        <p:spPr>
          <a:xfrm>
            <a:off x="5954580" y="1585560"/>
            <a:ext cx="1693382" cy="1805035"/>
          </a:xfrm>
          <a:prstGeom prst="rect">
            <a:avLst/>
          </a:prstGeom>
        </p:spPr>
      </p:pic>
      <p:pic>
        <p:nvPicPr>
          <p:cNvPr id="6" name="Picture 5"/>
          <p:cNvPicPr>
            <a:picLocks noChangeAspect="1"/>
          </p:cNvPicPr>
          <p:nvPr/>
        </p:nvPicPr>
        <p:blipFill rotWithShape="1">
          <a:blip r:embed="rId5"/>
          <a:srcRect l="-1" r="919"/>
          <a:stretch/>
        </p:blipFill>
        <p:spPr>
          <a:xfrm>
            <a:off x="3803900" y="1585560"/>
            <a:ext cx="1733300" cy="1843440"/>
          </a:xfrm>
          <a:prstGeom prst="rect">
            <a:avLst/>
          </a:prstGeom>
        </p:spPr>
      </p:pic>
      <p:sp>
        <p:nvSpPr>
          <p:cNvPr id="7" name="TextBox 6"/>
          <p:cNvSpPr txBox="1"/>
          <p:nvPr/>
        </p:nvSpPr>
        <p:spPr>
          <a:xfrm>
            <a:off x="6914705" y="5810110"/>
            <a:ext cx="2019716" cy="369332"/>
          </a:xfrm>
          <a:prstGeom prst="rect">
            <a:avLst/>
          </a:prstGeom>
          <a:noFill/>
        </p:spPr>
        <p:txBody>
          <a:bodyPr wrap="none" rtlCol="0">
            <a:spAutoFit/>
          </a:bodyPr>
          <a:lstStyle/>
          <a:p>
            <a:r>
              <a:rPr lang="en-US" dirty="0" smtClean="0"/>
              <a:t>Piazza et al. 2004</a:t>
            </a:r>
            <a:endParaRPr lang="en-US" dirty="0"/>
          </a:p>
        </p:txBody>
      </p:sp>
      <p:pic>
        <p:nvPicPr>
          <p:cNvPr id="15" name="Picture 14"/>
          <p:cNvPicPr>
            <a:picLocks noChangeAspect="1"/>
          </p:cNvPicPr>
          <p:nvPr/>
        </p:nvPicPr>
        <p:blipFill>
          <a:blip r:embed="rId6"/>
          <a:stretch>
            <a:fillRect/>
          </a:stretch>
        </p:blipFill>
        <p:spPr>
          <a:xfrm>
            <a:off x="3074204" y="4170312"/>
            <a:ext cx="3099015" cy="1816226"/>
          </a:xfrm>
          <a:prstGeom prst="rect">
            <a:avLst/>
          </a:prstGeom>
        </p:spPr>
      </p:pic>
    </p:spTree>
    <p:extLst>
      <p:ext uri="{BB962C8B-B14F-4D97-AF65-F5344CB8AC3E}">
        <p14:creationId xmlns:p14="http://schemas.microsoft.com/office/powerpoint/2010/main" val="27838916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303918"/>
            <a:ext cx="8305800" cy="5554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76200"/>
            <a:ext cx="8229600" cy="921989"/>
          </a:xfrm>
        </p:spPr>
        <p:txBody>
          <a:bodyPr>
            <a:normAutofit fontScale="90000"/>
          </a:bodyPr>
          <a:lstStyle/>
          <a:p>
            <a:r>
              <a:rPr lang="en-US" dirty="0" smtClean="0"/>
              <a:t>Progressive Improvement in Judging </a:t>
            </a:r>
            <a:r>
              <a:rPr lang="en-US" dirty="0" err="1" smtClean="0"/>
              <a:t>Numerosity</a:t>
            </a:r>
            <a:r>
              <a:rPr lang="en-US" dirty="0" smtClean="0"/>
              <a:t> and Area (</a:t>
            </a:r>
            <a:r>
              <a:rPr lang="en-US" dirty="0" err="1" smtClean="0"/>
              <a:t>Odic</a:t>
            </a:r>
            <a:r>
              <a:rPr lang="en-US" dirty="0" smtClean="0"/>
              <a:t> </a:t>
            </a:r>
            <a:r>
              <a:rPr lang="en-US" i="1" dirty="0" smtClean="0"/>
              <a:t>et al</a:t>
            </a:r>
            <a:r>
              <a:rPr lang="en-US" dirty="0" smtClean="0"/>
              <a:t>, 2013) </a:t>
            </a:r>
            <a:endParaRPr lang="en-US" dirty="0"/>
          </a:p>
        </p:txBody>
      </p:sp>
    </p:spTree>
    <p:extLst>
      <p:ext uri="{BB962C8B-B14F-4D97-AF65-F5344CB8AC3E}">
        <p14:creationId xmlns:p14="http://schemas.microsoft.com/office/powerpoint/2010/main" val="2979672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Stoianov</a:t>
            </a:r>
            <a:r>
              <a:rPr lang="en-US" dirty="0" smtClean="0"/>
              <a:t> &amp; </a:t>
            </a:r>
            <a:r>
              <a:rPr lang="en-US" dirty="0" err="1" smtClean="0"/>
              <a:t>Zorzi</a:t>
            </a:r>
            <a:r>
              <a:rPr lang="en-US" dirty="0" smtClean="0"/>
              <a:t> (2013)</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242" y="1423216"/>
            <a:ext cx="2647950" cy="475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4199" y="1423216"/>
            <a:ext cx="2790825" cy="241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0873" y="3842566"/>
            <a:ext cx="2657475"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815546" y="1524000"/>
            <a:ext cx="348307" cy="2718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93792" y="3925330"/>
            <a:ext cx="348307" cy="2718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95103" y="1423216"/>
            <a:ext cx="348307" cy="2718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030873" y="3925329"/>
            <a:ext cx="348307" cy="2718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25902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Progressive development of a representation that supports </a:t>
            </a:r>
            <a:r>
              <a:rPr lang="en-US" dirty="0" err="1" smtClean="0"/>
              <a:t>numerosity</a:t>
            </a:r>
            <a:r>
              <a:rPr lang="en-US" dirty="0" smtClean="0"/>
              <a:t> judgments</a:t>
            </a:r>
            <a:endParaRPr lang="en-US" dirty="0"/>
          </a:p>
        </p:txBody>
      </p:sp>
      <p:pic>
        <p:nvPicPr>
          <p:cNvPr id="4" name="Picture 3"/>
          <p:cNvPicPr>
            <a:picLocks noChangeAspect="1"/>
          </p:cNvPicPr>
          <p:nvPr/>
        </p:nvPicPr>
        <p:blipFill>
          <a:blip r:embed="rId3"/>
          <a:stretch>
            <a:fillRect/>
          </a:stretch>
        </p:blipFill>
        <p:spPr>
          <a:xfrm>
            <a:off x="3957520" y="2057400"/>
            <a:ext cx="4762220" cy="2215579"/>
          </a:xfrm>
          <a:prstGeom prst="rect">
            <a:avLst/>
          </a:prstGeom>
        </p:spPr>
      </p:pic>
      <p:pic>
        <p:nvPicPr>
          <p:cNvPr id="5" name="Picture 4"/>
          <p:cNvPicPr>
            <a:picLocks noChangeAspect="1"/>
          </p:cNvPicPr>
          <p:nvPr/>
        </p:nvPicPr>
        <p:blipFill>
          <a:blip r:embed="rId4"/>
          <a:stretch>
            <a:fillRect/>
          </a:stretch>
        </p:blipFill>
        <p:spPr>
          <a:xfrm>
            <a:off x="693095" y="2057305"/>
            <a:ext cx="2880375" cy="2215674"/>
          </a:xfrm>
          <a:prstGeom prst="rect">
            <a:avLst/>
          </a:prstGeom>
        </p:spPr>
      </p:pic>
      <p:pic>
        <p:nvPicPr>
          <p:cNvPr id="6" name="Picture 5"/>
          <p:cNvPicPr>
            <a:picLocks noChangeAspect="1"/>
          </p:cNvPicPr>
          <p:nvPr/>
        </p:nvPicPr>
        <p:blipFill rotWithShape="1">
          <a:blip r:embed="rId5"/>
          <a:srcRect l="-400" t="-1831" b="2428"/>
          <a:stretch/>
        </p:blipFill>
        <p:spPr>
          <a:xfrm>
            <a:off x="533400" y="4636726"/>
            <a:ext cx="7605507" cy="773474"/>
          </a:xfrm>
          <a:prstGeom prst="rect">
            <a:avLst/>
          </a:prstGeom>
        </p:spPr>
      </p:pic>
      <p:sp>
        <p:nvSpPr>
          <p:cNvPr id="8" name="TextBox 7"/>
          <p:cNvSpPr txBox="1"/>
          <p:nvPr/>
        </p:nvSpPr>
        <p:spPr>
          <a:xfrm>
            <a:off x="599761" y="5791200"/>
            <a:ext cx="8546570" cy="923330"/>
          </a:xfrm>
          <a:prstGeom prst="rect">
            <a:avLst/>
          </a:prstGeom>
          <a:noFill/>
        </p:spPr>
        <p:txBody>
          <a:bodyPr wrap="none" rtlCol="0">
            <a:spAutoFit/>
          </a:bodyPr>
          <a:lstStyle/>
          <a:p>
            <a:r>
              <a:rPr lang="en-US" dirty="0" smtClean="0"/>
              <a:t>At several points in training, the network is tested for it’s ability to use the representation</a:t>
            </a:r>
          </a:p>
          <a:p>
            <a:r>
              <a:rPr lang="en-US" dirty="0" smtClean="0"/>
              <a:t>At the top layer to judge whether the number of items in the input is greater </a:t>
            </a:r>
          </a:p>
          <a:p>
            <a:r>
              <a:rPr lang="en-US" dirty="0" smtClean="0"/>
              <a:t>or less than a standard</a:t>
            </a:r>
            <a:endParaRPr lang="en-US" dirty="0"/>
          </a:p>
        </p:txBody>
      </p:sp>
    </p:spTree>
    <p:extLst>
      <p:ext uri="{BB962C8B-B14F-4D97-AF65-F5344CB8AC3E}">
        <p14:creationId xmlns:p14="http://schemas.microsoft.com/office/powerpoint/2010/main" val="2614632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429000" cy="1630362"/>
          </a:xfrm>
        </p:spPr>
        <p:txBody>
          <a:bodyPr>
            <a:normAutofit fontScale="90000"/>
          </a:bodyPr>
          <a:lstStyle/>
          <a:p>
            <a:r>
              <a:rPr lang="en-US" dirty="0" smtClean="0"/>
              <a:t>Results</a:t>
            </a:r>
            <a:br>
              <a:rPr lang="en-US" dirty="0" smtClean="0"/>
            </a:br>
            <a:r>
              <a:rPr lang="en-US" dirty="0" smtClean="0"/>
              <a:t>at Different</a:t>
            </a:r>
            <a:br>
              <a:rPr lang="en-US" dirty="0" smtClean="0"/>
            </a:br>
            <a:r>
              <a:rPr lang="en-US" dirty="0" smtClean="0"/>
              <a:t>Time Points</a:t>
            </a:r>
            <a:endParaRPr lang="en-US" dirty="0"/>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colorTemperature colorTemp="10525"/>
                    </a14:imgEffect>
                    <a14:imgEffect>
                      <a14:saturation sat="400000"/>
                    </a14:imgEffect>
                    <a14:imgEffect>
                      <a14:brightnessContrast contrast="61000"/>
                    </a14:imgEffect>
                  </a14:imgLayer>
                </a14:imgProps>
              </a:ext>
            </a:extLst>
          </a:blip>
          <a:stretch>
            <a:fillRect/>
          </a:stretch>
        </p:blipFill>
        <p:spPr>
          <a:xfrm>
            <a:off x="3886200" y="76200"/>
            <a:ext cx="5121609" cy="6613916"/>
          </a:xfrm>
          <a:prstGeom prst="rect">
            <a:avLst/>
          </a:prstGeom>
        </p:spPr>
      </p:pic>
    </p:spTree>
    <p:extLst>
      <p:ext uri="{BB962C8B-B14F-4D97-AF65-F5344CB8AC3E}">
        <p14:creationId xmlns:p14="http://schemas.microsoft.com/office/powerpoint/2010/main" val="39700482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b="9154"/>
          <a:stretch/>
        </p:blipFill>
        <p:spPr>
          <a:xfrm>
            <a:off x="3737412" y="3937686"/>
            <a:ext cx="4628619" cy="1614617"/>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95275"/>
            <a:ext cx="4876800" cy="3370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p:cNvSpPr>
            <a:spLocks noGrp="1"/>
          </p:cNvSpPr>
          <p:nvPr>
            <p:ph type="title"/>
          </p:nvPr>
        </p:nvSpPr>
        <p:spPr>
          <a:xfrm>
            <a:off x="308919" y="571200"/>
            <a:ext cx="2971800" cy="1143000"/>
          </a:xfrm>
        </p:spPr>
        <p:txBody>
          <a:bodyPr>
            <a:normAutofit fontScale="90000"/>
          </a:bodyPr>
          <a:lstStyle/>
          <a:p>
            <a:r>
              <a:rPr lang="en-US" dirty="0" smtClean="0"/>
              <a:t>Children vs. Network</a:t>
            </a:r>
            <a:endParaRPr lang="en-US" dirty="0"/>
          </a:p>
        </p:txBody>
      </p:sp>
      <p:sp>
        <p:nvSpPr>
          <p:cNvPr id="7" name="Rectangle 6"/>
          <p:cNvSpPr/>
          <p:nvPr/>
        </p:nvSpPr>
        <p:spPr>
          <a:xfrm>
            <a:off x="3810000" y="3810000"/>
            <a:ext cx="381000" cy="1828800"/>
          </a:xfrm>
          <a:prstGeom prst="rect">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714203" y="3884141"/>
            <a:ext cx="572593" cy="1938992"/>
          </a:xfrm>
          <a:prstGeom prst="rect">
            <a:avLst/>
          </a:prstGeom>
          <a:noFill/>
        </p:spPr>
        <p:txBody>
          <a:bodyPr wrap="none" rtlCol="0">
            <a:spAutoFit/>
          </a:bodyPr>
          <a:lstStyle/>
          <a:p>
            <a:r>
              <a:rPr lang="en-US" sz="2400" dirty="0" smtClean="0"/>
              <a:t>0.3</a:t>
            </a:r>
          </a:p>
          <a:p>
            <a:endParaRPr lang="en-US" sz="2400" dirty="0" smtClean="0"/>
          </a:p>
          <a:p>
            <a:r>
              <a:rPr lang="en-US" sz="2400" dirty="0" smtClean="0"/>
              <a:t>0.2</a:t>
            </a:r>
          </a:p>
          <a:p>
            <a:endParaRPr lang="en-US" sz="2400" dirty="0" smtClean="0"/>
          </a:p>
          <a:p>
            <a:r>
              <a:rPr lang="en-US" sz="2400" dirty="0" smtClean="0"/>
              <a:t>0.1</a:t>
            </a:r>
            <a:endParaRPr lang="en-US" sz="2400" dirty="0"/>
          </a:p>
        </p:txBody>
      </p: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83987" b="8006"/>
          <a:stretch/>
        </p:blipFill>
        <p:spPr bwMode="auto">
          <a:xfrm>
            <a:off x="3429000" y="5708822"/>
            <a:ext cx="4876800" cy="269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5329881" y="6183183"/>
            <a:ext cx="2147447" cy="369332"/>
          </a:xfrm>
          <a:prstGeom prst="rect">
            <a:avLst/>
          </a:prstGeom>
          <a:noFill/>
        </p:spPr>
        <p:txBody>
          <a:bodyPr wrap="none" rtlCol="0">
            <a:spAutoFit/>
          </a:bodyPr>
          <a:lstStyle/>
          <a:p>
            <a:r>
              <a:rPr lang="en-US" dirty="0" smtClean="0"/>
              <a:t>Scaled Network ‘Age’</a:t>
            </a:r>
            <a:endParaRPr lang="en-US" dirty="0"/>
          </a:p>
        </p:txBody>
      </p:sp>
    </p:spTree>
    <p:extLst>
      <p:ext uri="{BB962C8B-B14F-4D97-AF65-F5344CB8AC3E}">
        <p14:creationId xmlns:p14="http://schemas.microsoft.com/office/powerpoint/2010/main" val="19678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Learning to do a non-numeric task can create a representation sensitive to </a:t>
            </a:r>
            <a:r>
              <a:rPr lang="en-US" dirty="0" err="1" smtClean="0"/>
              <a:t>numerosity</a:t>
            </a:r>
            <a:r>
              <a:rPr lang="en-US" dirty="0" smtClean="0"/>
              <a:t> in a very generic neural network</a:t>
            </a:r>
          </a:p>
          <a:p>
            <a:r>
              <a:rPr lang="en-US" dirty="0" smtClean="0"/>
              <a:t>Characteristics of biological </a:t>
            </a:r>
            <a:r>
              <a:rPr lang="en-US" dirty="0" err="1" smtClean="0"/>
              <a:t>numerosity</a:t>
            </a:r>
            <a:r>
              <a:rPr lang="en-US" dirty="0" smtClean="0"/>
              <a:t> can arise without the task of representing number per se</a:t>
            </a:r>
          </a:p>
          <a:p>
            <a:r>
              <a:rPr lang="en-US" dirty="0" smtClean="0"/>
              <a:t>The structure of the training set may matter for this</a:t>
            </a:r>
          </a:p>
          <a:p>
            <a:pPr lvl="1"/>
            <a:r>
              <a:rPr lang="en-US" dirty="0" smtClean="0"/>
              <a:t>What factors are characteristic of natural experience?</a:t>
            </a:r>
          </a:p>
          <a:p>
            <a:pPr lvl="1"/>
            <a:r>
              <a:rPr lang="en-US" dirty="0" smtClean="0"/>
              <a:t>What factors affect the network’s </a:t>
            </a:r>
            <a:r>
              <a:rPr lang="en-US" dirty="0" err="1" smtClean="0"/>
              <a:t>numerosity</a:t>
            </a:r>
            <a:r>
              <a:rPr lang="en-US" dirty="0" smtClean="0"/>
              <a:t> representations?</a:t>
            </a:r>
          </a:p>
          <a:p>
            <a:pPr lvl="1"/>
            <a:endParaRPr lang="en-US" dirty="0" smtClean="0"/>
          </a:p>
          <a:p>
            <a:r>
              <a:rPr lang="en-US" dirty="0" smtClean="0"/>
              <a:t>Take-home point is that human-like </a:t>
            </a:r>
            <a:r>
              <a:rPr lang="en-US" dirty="0" err="1" smtClean="0"/>
              <a:t>sensistivity</a:t>
            </a:r>
            <a:r>
              <a:rPr lang="en-US" dirty="0" smtClean="0"/>
              <a:t> to number can arise and can be progressively refined from a very general architecture and learning mechanism</a:t>
            </a:r>
          </a:p>
        </p:txBody>
      </p:sp>
    </p:spTree>
    <p:extLst>
      <p:ext uri="{BB962C8B-B14F-4D97-AF65-F5344CB8AC3E}">
        <p14:creationId xmlns:p14="http://schemas.microsoft.com/office/powerpoint/2010/main" val="3282898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neural network model that learns “the concept of equivalence”</a:t>
            </a:r>
            <a:endParaRPr lang="en-US" dirty="0"/>
          </a:p>
        </p:txBody>
      </p:sp>
      <p:sp>
        <p:nvSpPr>
          <p:cNvPr id="3" name="Content Placeholder 2"/>
          <p:cNvSpPr>
            <a:spLocks noGrp="1"/>
          </p:cNvSpPr>
          <p:nvPr>
            <p:ph idx="1"/>
          </p:nvPr>
        </p:nvSpPr>
        <p:spPr/>
        <p:txBody>
          <a:bodyPr/>
          <a:lstStyle/>
          <a:p>
            <a:r>
              <a:rPr lang="en-US" dirty="0" smtClean="0"/>
              <a:t>Or at least, it learns to pass behavioral tests whose success has led others to attribute implicit knowledge of the concept of equivalence</a:t>
            </a:r>
          </a:p>
          <a:p>
            <a:r>
              <a:rPr lang="en-US" dirty="0" smtClean="0"/>
              <a:t>A project by one of my PhD students, Kevin Mickey</a:t>
            </a:r>
          </a:p>
          <a:p>
            <a:endParaRPr lang="en-US" dirty="0" smtClean="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4343400"/>
            <a:ext cx="5286375" cy="2382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12280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Phenomena to be addressed</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Children answer incorrectly in problems of the form:</a:t>
            </a:r>
          </a:p>
          <a:p>
            <a:pPr marL="457200" lvl="1" indent="0">
              <a:buNone/>
            </a:pPr>
            <a:r>
              <a:rPr lang="en-US" sz="3400" dirty="0"/>
              <a:t> </a:t>
            </a:r>
            <a:r>
              <a:rPr lang="en-US" sz="3400" dirty="0" smtClean="0"/>
              <a:t>    a = b + __</a:t>
            </a:r>
          </a:p>
          <a:p>
            <a:endParaRPr lang="en-US" dirty="0" smtClean="0"/>
          </a:p>
          <a:p>
            <a:r>
              <a:rPr lang="en-US" dirty="0" smtClean="0"/>
              <a:t>They tend to put the sum of a and b in the blank, rather than the correct answer, which is b – a.</a:t>
            </a:r>
          </a:p>
          <a:p>
            <a:endParaRPr lang="en-US" dirty="0" smtClean="0"/>
          </a:p>
          <a:p>
            <a:r>
              <a:rPr lang="en-US" dirty="0" smtClean="0"/>
              <a:t>When given such equations in a brief presentation, and asked to reproduce them, they tend to reproduce them as</a:t>
            </a:r>
          </a:p>
          <a:p>
            <a:pPr marL="457200" lvl="1" indent="0">
              <a:buNone/>
            </a:pPr>
            <a:r>
              <a:rPr lang="en-US" dirty="0"/>
              <a:t>	</a:t>
            </a:r>
            <a:r>
              <a:rPr lang="en-US" sz="3400" dirty="0" smtClean="0"/>
              <a:t>a + b = __</a:t>
            </a:r>
            <a:endParaRPr lang="en-US" sz="3400" dirty="0"/>
          </a:p>
          <a:p>
            <a:pPr marL="514350" indent="-457200"/>
            <a:endParaRPr lang="en-US" dirty="0" smtClean="0"/>
          </a:p>
          <a:p>
            <a:pPr marL="514350" indent="-457200"/>
            <a:r>
              <a:rPr lang="en-US" dirty="0" smtClean="0"/>
              <a:t>While the expressions used in studies are often more complex, these simple examples capture the essence of the phenomenon.</a:t>
            </a:r>
            <a:endParaRPr lang="en-US" dirty="0"/>
          </a:p>
        </p:txBody>
      </p:sp>
    </p:spTree>
    <p:extLst>
      <p:ext uri="{BB962C8B-B14F-4D97-AF65-F5344CB8AC3E}">
        <p14:creationId xmlns:p14="http://schemas.microsoft.com/office/powerpoint/2010/main" val="4221096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Input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Researchers have studied textbooks used in different school systems, and they find:</a:t>
            </a:r>
          </a:p>
          <a:p>
            <a:pPr lvl="1"/>
            <a:r>
              <a:rPr lang="en-US" dirty="0" smtClean="0"/>
              <a:t>Operands are predominantly on the left of the equal sign in early-grade texts and examples</a:t>
            </a:r>
          </a:p>
          <a:p>
            <a:pPr lvl="2"/>
            <a:r>
              <a:rPr lang="en-US" dirty="0" smtClean="0"/>
              <a:t>~90% of cases have operands only on the left</a:t>
            </a:r>
          </a:p>
          <a:p>
            <a:pPr lvl="1"/>
            <a:r>
              <a:rPr lang="en-US" dirty="0" smtClean="0"/>
              <a:t>When a blank occurs it is by itself about 60% of the time</a:t>
            </a:r>
          </a:p>
          <a:p>
            <a:pPr lvl="1"/>
            <a:r>
              <a:rPr lang="en-US" dirty="0" smtClean="0"/>
              <a:t>Thus, there are cases like</a:t>
            </a:r>
          </a:p>
          <a:p>
            <a:pPr lvl="2"/>
            <a:r>
              <a:rPr lang="en-US" dirty="0" smtClean="0"/>
              <a:t>__ + b = c </a:t>
            </a:r>
            <a:r>
              <a:rPr lang="en-US" i="1" dirty="0" smtClean="0"/>
              <a:t>or </a:t>
            </a:r>
            <a:r>
              <a:rPr lang="en-US" dirty="0" smtClean="0"/>
              <a:t>a </a:t>
            </a:r>
            <a:r>
              <a:rPr lang="en-US" dirty="0" smtClean="0"/>
              <a:t>+ __ = c</a:t>
            </a:r>
          </a:p>
          <a:p>
            <a:pPr lvl="1"/>
            <a:r>
              <a:rPr lang="en-US" dirty="0" smtClean="0"/>
              <a:t>But few very few cases like</a:t>
            </a:r>
          </a:p>
          <a:p>
            <a:pPr lvl="2"/>
            <a:r>
              <a:rPr lang="en-US" dirty="0" smtClean="0"/>
              <a:t>a = __ + </a:t>
            </a:r>
            <a:r>
              <a:rPr lang="en-US" dirty="0" smtClean="0"/>
              <a:t>c </a:t>
            </a:r>
            <a:r>
              <a:rPr lang="en-US" i="1" dirty="0" smtClean="0"/>
              <a:t>or </a:t>
            </a:r>
            <a:r>
              <a:rPr lang="en-US" dirty="0" smtClean="0"/>
              <a:t>a = b + __ </a:t>
            </a:r>
            <a:endParaRPr lang="en-US" dirty="0" smtClean="0"/>
          </a:p>
          <a:p>
            <a:r>
              <a:rPr lang="en-US" dirty="0" smtClean="0"/>
              <a:t>Our training set mirrored these </a:t>
            </a:r>
            <a:r>
              <a:rPr lang="en-US" dirty="0" smtClean="0"/>
              <a:t>statistics</a:t>
            </a:r>
          </a:p>
        </p:txBody>
      </p:sp>
    </p:spTree>
    <p:extLst>
      <p:ext uri="{BB962C8B-B14F-4D97-AF65-F5344CB8AC3E}">
        <p14:creationId xmlns:p14="http://schemas.microsoft.com/office/powerpoint/2010/main" val="28519598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Point</a:t>
            </a:r>
            <a:endParaRPr lang="en-US" dirty="0"/>
          </a:p>
        </p:txBody>
      </p:sp>
      <p:sp>
        <p:nvSpPr>
          <p:cNvPr id="3" name="Content Placeholder 2"/>
          <p:cNvSpPr>
            <a:spLocks noGrp="1"/>
          </p:cNvSpPr>
          <p:nvPr>
            <p:ph idx="1"/>
          </p:nvPr>
        </p:nvSpPr>
        <p:spPr/>
        <p:txBody>
          <a:bodyPr/>
          <a:lstStyle/>
          <a:p>
            <a:r>
              <a:rPr lang="en-US" dirty="0"/>
              <a:t>The statistics are stationary throughout the simulation</a:t>
            </a:r>
          </a:p>
          <a:p>
            <a:pPr lvl="1"/>
            <a:r>
              <a:rPr lang="en-US" dirty="0"/>
              <a:t>So the changing pattern in the network is a function of </a:t>
            </a:r>
            <a:r>
              <a:rPr lang="en-US" dirty="0" smtClean="0"/>
              <a:t>how the network responds to these statistics, </a:t>
            </a:r>
            <a:r>
              <a:rPr lang="en-US" i="1" dirty="0" smtClean="0"/>
              <a:t>not</a:t>
            </a:r>
            <a:r>
              <a:rPr lang="en-US" dirty="0" smtClean="0"/>
              <a:t> </a:t>
            </a:r>
            <a:r>
              <a:rPr lang="en-US" dirty="0"/>
              <a:t>changes in the training statistics</a:t>
            </a:r>
          </a:p>
          <a:p>
            <a:pPr marL="0" indent="0">
              <a:buNone/>
            </a:pPr>
            <a:endParaRPr lang="en-US" dirty="0"/>
          </a:p>
        </p:txBody>
      </p:sp>
    </p:spTree>
    <p:extLst>
      <p:ext uri="{BB962C8B-B14F-4D97-AF65-F5344CB8AC3E}">
        <p14:creationId xmlns:p14="http://schemas.microsoft.com/office/powerpoint/2010/main" val="8995650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Simulation Results Compared to</a:t>
            </a:r>
            <a:br>
              <a:rPr lang="en-US" dirty="0" smtClean="0"/>
            </a:br>
            <a:r>
              <a:rPr lang="en-US" dirty="0" smtClean="0"/>
              <a:t>Experimental Data</a:t>
            </a:r>
            <a:endParaRPr lang="en-US" dirty="0"/>
          </a:p>
        </p:txBody>
      </p:sp>
      <p:pic>
        <p:nvPicPr>
          <p:cNvPr id="921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4015"/>
          <a:stretch/>
        </p:blipFill>
        <p:spPr bwMode="auto">
          <a:xfrm>
            <a:off x="1219200" y="1491049"/>
            <a:ext cx="6858000" cy="5237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Arrow Connector 6"/>
          <p:cNvCxnSpPr/>
          <p:nvPr/>
        </p:nvCxnSpPr>
        <p:spPr>
          <a:xfrm>
            <a:off x="1981200" y="4191000"/>
            <a:ext cx="381000" cy="0"/>
          </a:xfrm>
          <a:prstGeom prst="straightConnector1">
            <a:avLst/>
          </a:prstGeom>
          <a:ln w="28575">
            <a:solidFill>
              <a:srgbClr val="C0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5257800"/>
            <a:ext cx="2543175" cy="6191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262831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Illusions of Equal Signs</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8325" y="1600200"/>
            <a:ext cx="5467350" cy="443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477000" y="3819525"/>
            <a:ext cx="762000" cy="676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a:off x="5410200" y="2362200"/>
            <a:ext cx="381000" cy="152400"/>
          </a:xfrm>
          <a:prstGeom prst="straightConnector1">
            <a:avLst/>
          </a:prstGeom>
          <a:ln w="28575">
            <a:solidFill>
              <a:srgbClr val="C0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029200" y="2448697"/>
            <a:ext cx="3101618" cy="369332"/>
          </a:xfrm>
          <a:prstGeom prst="rect">
            <a:avLst/>
          </a:prstGeom>
          <a:noFill/>
        </p:spPr>
        <p:txBody>
          <a:bodyPr wrap="none" rtlCol="0">
            <a:spAutoFit/>
          </a:bodyPr>
          <a:lstStyle/>
          <a:p>
            <a:r>
              <a:rPr lang="en-US" dirty="0" smtClean="0"/>
              <a:t>When equal sign is on the right</a:t>
            </a:r>
            <a:endParaRPr lang="en-US" dirty="0"/>
          </a:p>
        </p:txBody>
      </p:sp>
      <p:cxnSp>
        <p:nvCxnSpPr>
          <p:cNvPr id="8" name="Straight Arrow Connector 7"/>
          <p:cNvCxnSpPr/>
          <p:nvPr/>
        </p:nvCxnSpPr>
        <p:spPr>
          <a:xfrm>
            <a:off x="5486400" y="4724400"/>
            <a:ext cx="381000" cy="228600"/>
          </a:xfrm>
          <a:prstGeom prst="straightConnector1">
            <a:avLst/>
          </a:prstGeom>
          <a:ln w="28575">
            <a:solidFill>
              <a:srgbClr val="C0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181600" y="4953000"/>
            <a:ext cx="2976649" cy="369332"/>
          </a:xfrm>
          <a:prstGeom prst="rect">
            <a:avLst/>
          </a:prstGeom>
          <a:noFill/>
        </p:spPr>
        <p:txBody>
          <a:bodyPr wrap="none" rtlCol="0">
            <a:spAutoFit/>
          </a:bodyPr>
          <a:lstStyle/>
          <a:p>
            <a:r>
              <a:rPr lang="en-US" dirty="0" smtClean="0"/>
              <a:t>When equal sign is on the left</a:t>
            </a:r>
            <a:endParaRPr lang="en-US" dirty="0"/>
          </a:p>
        </p:txBody>
      </p:sp>
      <p:sp>
        <p:nvSpPr>
          <p:cNvPr id="10" name="Oval 9"/>
          <p:cNvSpPr/>
          <p:nvPr/>
        </p:nvSpPr>
        <p:spPr>
          <a:xfrm>
            <a:off x="2743200" y="2438400"/>
            <a:ext cx="990600" cy="13049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a:off x="3238500" y="3276600"/>
            <a:ext cx="0" cy="881062"/>
          </a:xfrm>
          <a:prstGeom prst="straightConnector1">
            <a:avLst/>
          </a:prstGeom>
          <a:ln w="28575">
            <a:solidFill>
              <a:srgbClr val="C0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777181" y="4306669"/>
            <a:ext cx="1442574" cy="646331"/>
          </a:xfrm>
          <a:prstGeom prst="rect">
            <a:avLst/>
          </a:prstGeom>
          <a:noFill/>
        </p:spPr>
        <p:txBody>
          <a:bodyPr wrap="none" rtlCol="0">
            <a:spAutoFit/>
          </a:bodyPr>
          <a:lstStyle/>
          <a:p>
            <a:r>
              <a:rPr lang="en-US" dirty="0" smtClean="0"/>
              <a:t>Illusory equal</a:t>
            </a:r>
            <a:br>
              <a:rPr lang="en-US" dirty="0" smtClean="0"/>
            </a:br>
            <a:r>
              <a:rPr lang="en-US" dirty="0" smtClean="0"/>
              <a:t>signs</a:t>
            </a:r>
            <a:endParaRPr lang="en-US" dirty="0"/>
          </a:p>
        </p:txBody>
      </p:sp>
    </p:spTree>
    <p:extLst>
      <p:ext uri="{BB962C8B-B14F-4D97-AF65-F5344CB8AC3E}">
        <p14:creationId xmlns:p14="http://schemas.microsoft.com/office/powerpoint/2010/main" val="27873891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Discussion of equivalence simulation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At first:</a:t>
            </a:r>
          </a:p>
          <a:p>
            <a:pPr lvl="1"/>
            <a:r>
              <a:rPr lang="en-US" dirty="0" smtClean="0"/>
              <a:t>the model exhibits an ‘add all’ strategy, filling in the blank with the sum of the other numbers presented</a:t>
            </a:r>
          </a:p>
          <a:p>
            <a:pPr lvl="1"/>
            <a:r>
              <a:rPr lang="en-US" dirty="0" smtClean="0"/>
              <a:t>and it exhibits illusory perception of the = sign in reproducing   a = b + __  equations</a:t>
            </a:r>
          </a:p>
          <a:p>
            <a:r>
              <a:rPr lang="en-US" dirty="0" smtClean="0"/>
              <a:t>With additional training, even though problems in which the equal sign is on the right predominate, the model gradually comes to overcome both tendencies, as children do as they gain more and more practice with arithmetic </a:t>
            </a:r>
            <a:endParaRPr lang="en-US" dirty="0"/>
          </a:p>
        </p:txBody>
      </p:sp>
    </p:spTree>
    <p:extLst>
      <p:ext uri="{BB962C8B-B14F-4D97-AF65-F5344CB8AC3E}">
        <p14:creationId xmlns:p14="http://schemas.microsoft.com/office/powerpoint/2010/main" val="20027189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and Future Directions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models we’ve used so far:</a:t>
            </a:r>
          </a:p>
          <a:p>
            <a:pPr lvl="1"/>
            <a:r>
              <a:rPr lang="en-US" dirty="0" smtClean="0"/>
              <a:t>Use a single parallel settling process, whereas mathematical problem solving clearly can involve a sequence of operations</a:t>
            </a:r>
          </a:p>
          <a:p>
            <a:pPr lvl="1"/>
            <a:r>
              <a:rPr lang="en-US" dirty="0" smtClean="0"/>
              <a:t>Use representations of number that don’t fully capture what we know about number intuitions</a:t>
            </a:r>
          </a:p>
          <a:p>
            <a:pPr lvl="1"/>
            <a:r>
              <a:rPr lang="en-US" dirty="0" smtClean="0"/>
              <a:t>Lack an interface to explicit propositional statements</a:t>
            </a:r>
          </a:p>
          <a:p>
            <a:pPr lvl="1"/>
            <a:r>
              <a:rPr lang="en-US" dirty="0" smtClean="0"/>
              <a:t>Lack an interface to visuospatial representations</a:t>
            </a:r>
          </a:p>
          <a:p>
            <a:r>
              <a:rPr lang="en-US" smtClean="0"/>
              <a:t>All </a:t>
            </a:r>
            <a:r>
              <a:rPr lang="en-US" dirty="0" smtClean="0"/>
              <a:t>of these are important gaps</a:t>
            </a:r>
            <a:endParaRPr lang="en-US" dirty="0"/>
          </a:p>
          <a:p>
            <a:pPr lvl="1"/>
            <a:r>
              <a:rPr lang="en-US" dirty="0" smtClean="0"/>
              <a:t>We have our work cut out for us to incorporate these elements into a more complete model of how we acquire mathematical abilities.</a:t>
            </a:r>
            <a:endParaRPr lang="en-US" dirty="0"/>
          </a:p>
        </p:txBody>
      </p:sp>
    </p:spTree>
    <p:extLst>
      <p:ext uri="{BB962C8B-B14F-4D97-AF65-F5344CB8AC3E}">
        <p14:creationId xmlns:p14="http://schemas.microsoft.com/office/powerpoint/2010/main" val="5269365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for Education</a:t>
            </a:r>
            <a:endParaRPr lang="en-US" dirty="0"/>
          </a:p>
        </p:txBody>
      </p:sp>
      <p:sp>
        <p:nvSpPr>
          <p:cNvPr id="3" name="Content Placeholder 2"/>
          <p:cNvSpPr>
            <a:spLocks noGrp="1"/>
          </p:cNvSpPr>
          <p:nvPr>
            <p:ph sz="half" idx="1"/>
          </p:nvPr>
        </p:nvSpPr>
        <p:spPr>
          <a:xfrm>
            <a:off x="457200" y="1600200"/>
            <a:ext cx="4038600" cy="4966916"/>
          </a:xfrm>
        </p:spPr>
        <p:txBody>
          <a:bodyPr>
            <a:normAutofit fontScale="62500" lnSpcReduction="20000"/>
          </a:bodyPr>
          <a:lstStyle/>
          <a:p>
            <a:r>
              <a:rPr lang="en-US" dirty="0" smtClean="0"/>
              <a:t>Learning robust automatic encoding skills that translate inputs to their meanings takes time and progresses slowly</a:t>
            </a:r>
          </a:p>
          <a:p>
            <a:r>
              <a:rPr lang="en-US" dirty="0" smtClean="0"/>
              <a:t>Thus, we cannot expect to achieve expertise overnight</a:t>
            </a:r>
          </a:p>
          <a:p>
            <a:r>
              <a:rPr lang="en-US" dirty="0" smtClean="0"/>
              <a:t>Perhaps most importantly, we cannot blame ourselves or the teacher if we do not understand!</a:t>
            </a:r>
          </a:p>
          <a:p>
            <a:pPr lvl="1"/>
            <a:r>
              <a:rPr lang="en-US" dirty="0" smtClean="0"/>
              <a:t>Understanding emerges slowly and requires immersion and engagement</a:t>
            </a:r>
          </a:p>
          <a:p>
            <a:pPr lvl="1"/>
            <a:endParaRPr lang="en-US" dirty="0" smtClean="0"/>
          </a:p>
          <a:p>
            <a:r>
              <a:rPr lang="en-US" dirty="0" smtClean="0"/>
              <a:t>Teaching should emphasize </a:t>
            </a:r>
          </a:p>
          <a:p>
            <a:pPr lvl="1"/>
            <a:r>
              <a:rPr lang="en-US" dirty="0" smtClean="0"/>
              <a:t>Objects and relations in the world that the expressions map onto</a:t>
            </a:r>
          </a:p>
          <a:p>
            <a:pPr lvl="1"/>
            <a:r>
              <a:rPr lang="en-US" dirty="0" smtClean="0"/>
              <a:t>Mapping into this world rather than blindly manipulating symbols</a:t>
            </a:r>
          </a:p>
          <a:p>
            <a:pPr lvl="1"/>
            <a:r>
              <a:rPr lang="en-US" dirty="0"/>
              <a:t>E</a:t>
            </a:r>
            <a:r>
              <a:rPr lang="en-US" dirty="0" smtClean="0"/>
              <a:t>stablishing solid ground before building more on top of it</a:t>
            </a:r>
          </a:p>
          <a:p>
            <a:pPr lvl="1"/>
            <a:r>
              <a:rPr lang="en-US" dirty="0" smtClean="0"/>
              <a:t>Realizing that things will not seem clear at first but meaning will emerge with practice</a:t>
            </a:r>
            <a:endParaRPr lang="en-US" dirty="0"/>
          </a:p>
        </p:txBody>
      </p:sp>
      <p:grpSp>
        <p:nvGrpSpPr>
          <p:cNvPr id="5" name="Group 4"/>
          <p:cNvGrpSpPr/>
          <p:nvPr/>
        </p:nvGrpSpPr>
        <p:grpSpPr>
          <a:xfrm>
            <a:off x="4854424" y="4526692"/>
            <a:ext cx="3616625" cy="2040424"/>
            <a:chOff x="5045676" y="4419600"/>
            <a:chExt cx="3616625" cy="2040424"/>
          </a:xfrm>
        </p:grpSpPr>
        <p:pic>
          <p:nvPicPr>
            <p:cNvPr id="6" name="Picture 2" descr="C:\Users\jlmcc\Desktop\UnitCirc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5676" y="4419600"/>
              <a:ext cx="3616625" cy="204042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7239000" y="5029200"/>
              <a:ext cx="1423301"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2" descr="https://encrypted-tbn2.gstatic.com/images?q=tbn:ANd9GcQNOfq2fC4YfzrVdqknSDJhMAPYWGMq3VCtvZLWp3xWfNyRUQUU"/>
          <p:cNvPicPr>
            <a:picLocks noChangeAspect="1" noChangeArrowheads="1"/>
          </p:cNvPicPr>
          <p:nvPr/>
        </p:nvPicPr>
        <p:blipFill rotWithShape="1">
          <a:blip r:embed="rId3">
            <a:extLst>
              <a:ext uri="{28A0092B-C50C-407E-A947-70E740481C1C}">
                <a14:useLocalDpi xmlns:a14="http://schemas.microsoft.com/office/drawing/2010/main" val="0"/>
              </a:ext>
            </a:extLst>
          </a:blip>
          <a:srcRect t="10149"/>
          <a:stretch/>
        </p:blipFill>
        <p:spPr bwMode="auto">
          <a:xfrm>
            <a:off x="5029200" y="1447800"/>
            <a:ext cx="3267075" cy="125807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5529648" y="2969899"/>
            <a:ext cx="1862579" cy="1460377"/>
            <a:chOff x="4648200" y="2880555"/>
            <a:chExt cx="1862579" cy="1460377"/>
          </a:xfrm>
        </p:grpSpPr>
        <p:pic>
          <p:nvPicPr>
            <p:cNvPr id="1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880555"/>
              <a:ext cx="1862579" cy="1460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4743990" y="3106350"/>
              <a:ext cx="301686" cy="369332"/>
            </a:xfrm>
            <a:prstGeom prst="rect">
              <a:avLst/>
            </a:prstGeom>
            <a:noFill/>
          </p:spPr>
          <p:txBody>
            <a:bodyPr wrap="none" rtlCol="0">
              <a:spAutoFit/>
            </a:bodyPr>
            <a:lstStyle/>
            <a:p>
              <a:r>
                <a:rPr lang="en-US" dirty="0" smtClean="0"/>
                <a:t>4</a:t>
              </a:r>
              <a:endParaRPr lang="en-US" dirty="0"/>
            </a:p>
          </p:txBody>
        </p:sp>
        <p:sp>
          <p:nvSpPr>
            <p:cNvPr id="12" name="TextBox 11"/>
            <p:cNvSpPr txBox="1"/>
            <p:nvPr/>
          </p:nvSpPr>
          <p:spPr>
            <a:xfrm>
              <a:off x="6019800" y="3106350"/>
              <a:ext cx="301686" cy="369332"/>
            </a:xfrm>
            <a:prstGeom prst="rect">
              <a:avLst/>
            </a:prstGeom>
            <a:noFill/>
          </p:spPr>
          <p:txBody>
            <a:bodyPr wrap="none" rtlCol="0">
              <a:spAutoFit/>
            </a:bodyPr>
            <a:lstStyle/>
            <a:p>
              <a:r>
                <a:rPr lang="en-US" dirty="0"/>
                <a:t>7</a:t>
              </a:r>
            </a:p>
          </p:txBody>
        </p:sp>
        <p:sp>
          <p:nvSpPr>
            <p:cNvPr id="13" name="TextBox 12"/>
            <p:cNvSpPr txBox="1"/>
            <p:nvPr/>
          </p:nvSpPr>
          <p:spPr>
            <a:xfrm>
              <a:off x="4733693" y="3592485"/>
              <a:ext cx="301686" cy="369332"/>
            </a:xfrm>
            <a:prstGeom prst="rect">
              <a:avLst/>
            </a:prstGeom>
            <a:noFill/>
          </p:spPr>
          <p:txBody>
            <a:bodyPr wrap="none" rtlCol="0">
              <a:spAutoFit/>
            </a:bodyPr>
            <a:lstStyle/>
            <a:p>
              <a:r>
                <a:rPr lang="en-US" dirty="0" smtClean="0"/>
                <a:t>5</a:t>
              </a:r>
              <a:endParaRPr lang="en-US" dirty="0"/>
            </a:p>
          </p:txBody>
        </p:sp>
        <p:sp>
          <p:nvSpPr>
            <p:cNvPr id="14" name="TextBox 13"/>
            <p:cNvSpPr txBox="1"/>
            <p:nvPr/>
          </p:nvSpPr>
          <p:spPr>
            <a:xfrm>
              <a:off x="5984789" y="3592485"/>
              <a:ext cx="292068" cy="369332"/>
            </a:xfrm>
            <a:prstGeom prst="rect">
              <a:avLst/>
            </a:prstGeom>
            <a:noFill/>
          </p:spPr>
          <p:txBody>
            <a:bodyPr wrap="none" rtlCol="0">
              <a:spAutoFit/>
            </a:bodyPr>
            <a:lstStyle/>
            <a:p>
              <a:r>
                <a:rPr lang="en-US" dirty="0"/>
                <a:t>?</a:t>
              </a:r>
            </a:p>
          </p:txBody>
        </p:sp>
      </p:grpSp>
    </p:spTree>
    <p:extLst>
      <p:ext uri="{BB962C8B-B14F-4D97-AF65-F5344CB8AC3E}">
        <p14:creationId xmlns:p14="http://schemas.microsoft.com/office/powerpoint/2010/main" val="158567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err="1" smtClean="0"/>
              <a:t>Muchas</a:t>
            </a:r>
            <a:r>
              <a:rPr lang="en-US" dirty="0" smtClean="0"/>
              <a:t> Gracias!</a:t>
            </a:r>
            <a:endParaRPr lang="en-US" dirty="0"/>
          </a:p>
        </p:txBody>
      </p:sp>
    </p:spTree>
    <p:extLst>
      <p:ext uri="{BB962C8B-B14F-4D97-AF65-F5344CB8AC3E}">
        <p14:creationId xmlns:p14="http://schemas.microsoft.com/office/powerpoint/2010/main" val="30872184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741</TotalTime>
  <Words>1588</Words>
  <Application>Microsoft Office PowerPoint</Application>
  <PresentationFormat>On-screen Show (4:3)</PresentationFormat>
  <Paragraphs>200</Paragraphs>
  <Slides>33</Slides>
  <Notes>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Emergence of Mathematical Abilities from Experience in Distributed Neural Networks</vt:lpstr>
      <vt:lpstr>Why is Math so Hard to Learn?</vt:lpstr>
      <vt:lpstr>Failure to attach the appropriate meaning to mathematical expressions</vt:lpstr>
      <vt:lpstr>cos(70)</vt:lpstr>
      <vt:lpstr>cos(–70+0)</vt:lpstr>
      <vt:lpstr>PowerPoint Presentation</vt:lpstr>
      <vt:lpstr>Who is to blame for these failures?</vt:lpstr>
      <vt:lpstr>Habits of Mind1</vt:lpstr>
      <vt:lpstr>Can studies of learning in neural networks help dig more deeply into these issues?</vt:lpstr>
      <vt:lpstr>Neural Network Models of Representation and Learning</vt:lpstr>
      <vt:lpstr>Warning: Simulation vs Theory</vt:lpstr>
      <vt:lpstr>PowerPoint Presentation</vt:lpstr>
      <vt:lpstr>PowerPoint Presentation</vt:lpstr>
      <vt:lpstr>Memorization, Rules or ??</vt:lpstr>
      <vt:lpstr>PowerPoint Presentation</vt:lpstr>
      <vt:lpstr>Summary</vt:lpstr>
      <vt:lpstr>The Approximate Number System (ANS)</vt:lpstr>
      <vt:lpstr>Progressive Improvement in Judging Numerosity and Area (Odic et al, 2013) </vt:lpstr>
      <vt:lpstr>Stoianov &amp; Zorzi (2013)</vt:lpstr>
      <vt:lpstr>Progressive development of a representation that supports numerosity judgments</vt:lpstr>
      <vt:lpstr>Results at Different Time Points</vt:lpstr>
      <vt:lpstr>Children vs. Network</vt:lpstr>
      <vt:lpstr>Summary</vt:lpstr>
      <vt:lpstr>A neural network model that learns “the concept of equivalence”</vt:lpstr>
      <vt:lpstr>Phenomena to be addressed</vt:lpstr>
      <vt:lpstr>Analysis of Input</vt:lpstr>
      <vt:lpstr>Important Point</vt:lpstr>
      <vt:lpstr>Simulation Results Compared to Experimental Data</vt:lpstr>
      <vt:lpstr>Illusions of Equal Signs</vt:lpstr>
      <vt:lpstr>Discussion of equivalence simulation</vt:lpstr>
      <vt:lpstr>Limitations and Future Directions</vt:lpstr>
      <vt:lpstr>Implications for Education</vt:lpstr>
      <vt:lpstr>Muchas Gracias!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Explorations in Mathematical Cognition</dc:title>
  <dc:creator>McClelland, James L</dc:creator>
  <cp:lastModifiedBy>McClelland, James L</cp:lastModifiedBy>
  <cp:revision>52</cp:revision>
  <dcterms:created xsi:type="dcterms:W3CDTF">2014-03-06T17:44:31Z</dcterms:created>
  <dcterms:modified xsi:type="dcterms:W3CDTF">2014-03-17T19:02:23Z</dcterms:modified>
</cp:coreProperties>
</file>