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9" r:id="rId11"/>
    <p:sldId id="265" r:id="rId12"/>
    <p:sldId id="270" r:id="rId13"/>
    <p:sldId id="271" r:id="rId14"/>
    <p:sldId id="272" r:id="rId15"/>
    <p:sldId id="273" r:id="rId16"/>
    <p:sldId id="274" r:id="rId17"/>
    <p:sldId id="281" r:id="rId18"/>
    <p:sldId id="280" r:id="rId19"/>
    <p:sldId id="279" r:id="rId20"/>
    <p:sldId id="278" r:id="rId21"/>
    <p:sldId id="282" r:id="rId22"/>
    <p:sldId id="266" r:id="rId23"/>
    <p:sldId id="267" r:id="rId24"/>
    <p:sldId id="26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84" d="100"/>
          <a:sy n="184" d="100"/>
        </p:scale>
        <p:origin x="-4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Distance</a:t>
            </a:r>
            <a:r>
              <a:rPr lang="en-US" baseline="0" dirty="0" smtClean="0"/>
              <a:t> Series</a:t>
            </a:r>
            <a:r>
              <a:rPr lang="en-US" dirty="0" smtClean="0"/>
              <a:t>:</a:t>
            </a:r>
            <a:r>
              <a:rPr lang="en-US" baseline="0" dirty="0" smtClean="0"/>
              <a:t> </a:t>
            </a:r>
            <a:r>
              <a:rPr lang="en-US" baseline="0" dirty="0" smtClean="0"/>
              <a:t/>
            </a:r>
            <a:br>
              <a:rPr lang="en-US" baseline="0" dirty="0" smtClean="0"/>
            </a:br>
            <a:r>
              <a:rPr lang="en-US" dirty="0" smtClean="0"/>
              <a:t>Proportion </a:t>
            </a:r>
            <a:r>
              <a:rPr lang="en-US" dirty="0"/>
              <a:t>of </a:t>
            </a:r>
            <a:r>
              <a:rPr lang="en-US" dirty="0" smtClean="0"/>
              <a:t>Children</a:t>
            </a:r>
          </a:p>
          <a:p>
            <a:pPr>
              <a:defRPr/>
            </a:pPr>
            <a:r>
              <a:rPr lang="en-US" dirty="0" smtClean="0"/>
              <a:t>Showing</a:t>
            </a:r>
            <a:r>
              <a:rPr lang="en-US" baseline="0" dirty="0" smtClean="0"/>
              <a:t> Each Type of Pattern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Proportion of Children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6"/>
                <c:pt idx="0">
                  <c:v>Rule 1</c:v>
                </c:pt>
                <c:pt idx="1">
                  <c:v>Rule 2</c:v>
                </c:pt>
                <c:pt idx="2">
                  <c:v>Hysterisis</c:v>
                </c:pt>
                <c:pt idx="3">
                  <c:v>Maxwell</c:v>
                </c:pt>
                <c:pt idx="4">
                  <c:v>Jump</c:v>
                </c:pt>
                <c:pt idx="5">
                  <c:v>Unscorable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31.8</c:v>
                </c:pt>
                <c:pt idx="1">
                  <c:v>32.5</c:v>
                </c:pt>
                <c:pt idx="2">
                  <c:v>2.2000000000000002</c:v>
                </c:pt>
                <c:pt idx="3">
                  <c:v>3.5</c:v>
                </c:pt>
                <c:pt idx="4">
                  <c:v>8.1</c:v>
                </c:pt>
                <c:pt idx="5">
                  <c:v>15.9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61344"/>
        <c:axId val="5162880"/>
      </c:barChart>
      <c:catAx>
        <c:axId val="5161344"/>
        <c:scaling>
          <c:orientation val="minMax"/>
        </c:scaling>
        <c:delete val="0"/>
        <c:axPos val="b"/>
        <c:majorTickMark val="out"/>
        <c:minorTickMark val="none"/>
        <c:tickLblPos val="nextTo"/>
        <c:crossAx val="5162880"/>
        <c:crosses val="autoZero"/>
        <c:auto val="1"/>
        <c:lblAlgn val="ctr"/>
        <c:lblOffset val="100"/>
        <c:noMultiLvlLbl val="0"/>
      </c:catAx>
      <c:valAx>
        <c:axId val="5162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1613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Children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6"/>
                <c:pt idx="0">
                  <c:v>Rule 1</c:v>
                </c:pt>
                <c:pt idx="1">
                  <c:v>Rule 2</c:v>
                </c:pt>
                <c:pt idx="2">
                  <c:v>Hysterisis</c:v>
                </c:pt>
                <c:pt idx="3">
                  <c:v>Maxwell</c:v>
                </c:pt>
                <c:pt idx="4">
                  <c:v>Jump</c:v>
                </c:pt>
                <c:pt idx="5">
                  <c:v>Unscorable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31.8</c:v>
                </c:pt>
                <c:pt idx="1">
                  <c:v>32.5</c:v>
                </c:pt>
                <c:pt idx="2">
                  <c:v>2.2000000000000002</c:v>
                </c:pt>
                <c:pt idx="3">
                  <c:v>3.5</c:v>
                </c:pt>
                <c:pt idx="4">
                  <c:v>8.1</c:v>
                </c:pt>
                <c:pt idx="5">
                  <c:v>15.9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Simulation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6"/>
                <c:pt idx="0">
                  <c:v>Rule 1</c:v>
                </c:pt>
                <c:pt idx="1">
                  <c:v>Rule 2</c:v>
                </c:pt>
                <c:pt idx="2">
                  <c:v>Hysterisis</c:v>
                </c:pt>
                <c:pt idx="3">
                  <c:v>Maxwell</c:v>
                </c:pt>
                <c:pt idx="4">
                  <c:v>Jump</c:v>
                </c:pt>
                <c:pt idx="5">
                  <c:v>Unscorable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29.4</c:v>
                </c:pt>
                <c:pt idx="1">
                  <c:v>51</c:v>
                </c:pt>
                <c:pt idx="2">
                  <c:v>2</c:v>
                </c:pt>
                <c:pt idx="3">
                  <c:v>5.5</c:v>
                </c:pt>
                <c:pt idx="4">
                  <c:v>5.3</c:v>
                </c:pt>
                <c:pt idx="5">
                  <c:v>6.7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862400"/>
        <c:axId val="33863936"/>
      </c:barChart>
      <c:catAx>
        <c:axId val="33862400"/>
        <c:scaling>
          <c:orientation val="minMax"/>
        </c:scaling>
        <c:delete val="0"/>
        <c:axPos val="b"/>
        <c:majorTickMark val="out"/>
        <c:minorTickMark val="none"/>
        <c:tickLblPos val="nextTo"/>
        <c:crossAx val="33863936"/>
        <c:crosses val="autoZero"/>
        <c:auto val="1"/>
        <c:lblAlgn val="ctr"/>
        <c:lblOffset val="100"/>
        <c:noMultiLvlLbl val="0"/>
      </c:catAx>
      <c:valAx>
        <c:axId val="33863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8624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7699544135930377"/>
          <c:y val="6.5160011248593927E-2"/>
          <c:w val="0.30370631302666112"/>
          <c:h val="0.19825140607424072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03D2-35BF-4A7E-89B3-8D54931BA641}" type="datetimeFigureOut">
              <a:rPr lang="en-US" smtClean="0"/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45DEE-4AA3-4758-96BB-D22BA426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092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03D2-35BF-4A7E-89B3-8D54931BA641}" type="datetimeFigureOut">
              <a:rPr lang="en-US" smtClean="0"/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45DEE-4AA3-4758-96BB-D22BA426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06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03D2-35BF-4A7E-89B3-8D54931BA641}" type="datetimeFigureOut">
              <a:rPr lang="en-US" smtClean="0"/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45DEE-4AA3-4758-96BB-D22BA426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220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03D2-35BF-4A7E-89B3-8D54931BA641}" type="datetimeFigureOut">
              <a:rPr lang="en-US" smtClean="0"/>
              <a:t>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45DEE-4AA3-4758-96BB-D22BA426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03D2-35BF-4A7E-89B3-8D54931BA641}" type="datetimeFigureOut">
              <a:rPr lang="en-US" smtClean="0"/>
              <a:t>1/14/2014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45DEE-4AA3-4758-96BB-D22BA426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330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03D2-35BF-4A7E-89B3-8D54931BA641}" type="datetimeFigureOut">
              <a:rPr lang="en-US" smtClean="0"/>
              <a:t>1/14/2014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45DEE-4AA3-4758-96BB-D22BA426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618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03D2-35BF-4A7E-89B3-8D54931BA641}" type="datetimeFigureOut">
              <a:rPr lang="en-US" smtClean="0"/>
              <a:t>1/14/2014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45DEE-4AA3-4758-96BB-D22BA426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81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03D2-35BF-4A7E-89B3-8D54931BA641}" type="datetimeFigureOut">
              <a:rPr lang="en-US" smtClean="0"/>
              <a:t>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45DEE-4AA3-4758-96BB-D22BA426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974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03D2-35BF-4A7E-89B3-8D54931BA641}" type="datetimeFigureOut">
              <a:rPr lang="en-US" smtClean="0"/>
              <a:t>1/14/2014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45DEE-4AA3-4758-96BB-D22BA426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341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03D2-35BF-4A7E-89B3-8D54931BA641}" type="datetimeFigureOut">
              <a:rPr lang="en-US" smtClean="0"/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45DEE-4AA3-4758-96BB-D22BA426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740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03D2-35BF-4A7E-89B3-8D54931BA641}" type="datetimeFigureOut">
              <a:rPr lang="en-US" smtClean="0"/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45DEE-4AA3-4758-96BB-D22BA426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620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95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903D2-35BF-4A7E-89B3-8D54931BA641}" type="datetimeFigureOut">
              <a:rPr lang="en-US" smtClean="0"/>
              <a:t>1/14/2014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45DEE-4AA3-4758-96BB-D22BA426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92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Dynamics of learning: </a:t>
            </a:r>
            <a:br>
              <a:rPr lang="en-US" dirty="0" smtClean="0"/>
            </a:br>
            <a:r>
              <a:rPr lang="en-US" dirty="0" smtClean="0"/>
              <a:t>A case study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Jay McClelland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Stanford University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71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Piaget’s theory of stages and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Our knowledge takes qualitatively different forms at different stages</a:t>
            </a:r>
          </a:p>
          <a:p>
            <a:r>
              <a:rPr lang="en-US" dirty="0" smtClean="0"/>
              <a:t>This occurs because our knowledge schemas adapt with experience</a:t>
            </a:r>
          </a:p>
          <a:p>
            <a:pPr lvl="1"/>
            <a:r>
              <a:rPr lang="en-US" sz="3000" dirty="0" smtClean="0"/>
              <a:t>‘Equilibration: Assimilation &amp; Accommodation’</a:t>
            </a:r>
          </a:p>
          <a:p>
            <a:r>
              <a:rPr lang="en-US" dirty="0" smtClean="0"/>
              <a:t>Questions about the theory:</a:t>
            </a:r>
          </a:p>
          <a:p>
            <a:pPr lvl="1"/>
            <a:r>
              <a:rPr lang="en-US" dirty="0" smtClean="0"/>
              <a:t>What </a:t>
            </a:r>
            <a:r>
              <a:rPr lang="en-US" dirty="0" smtClean="0"/>
              <a:t>do these words </a:t>
            </a:r>
            <a:r>
              <a:rPr lang="en-US" dirty="0" smtClean="0"/>
              <a:t>mean?</a:t>
            </a:r>
          </a:p>
          <a:p>
            <a:pPr lvl="1"/>
            <a:r>
              <a:rPr lang="en-US" dirty="0" smtClean="0"/>
              <a:t>How does it work?</a:t>
            </a:r>
          </a:p>
          <a:p>
            <a:pPr lvl="1"/>
            <a:r>
              <a:rPr lang="en-US" dirty="0" smtClean="0"/>
              <a:t>How can incremental adjustments lead to qualitative change?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0901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 example domain: </a:t>
            </a:r>
            <a:br>
              <a:rPr lang="en-US" dirty="0" smtClean="0"/>
            </a:br>
            <a:r>
              <a:rPr lang="en-US" dirty="0" smtClean="0"/>
              <a:t>The balance scale</a:t>
            </a:r>
            <a:endParaRPr lang="en-US" dirty="0"/>
          </a:p>
        </p:txBody>
      </p:sp>
      <p:sp>
        <p:nvSpPr>
          <p:cNvPr id="4" name="AutoShape 2" descr="data:image/jpeg;base64,/9j/4AAQSkZJRgABAQAAAQABAAD/2wCEAAkGBxAOEBENDxAQDQ8QDRAQDQ8PExsREBAQFBUWFhQSFRMYKCghGRolHB8TITEtJTUrLi4uIys2OT8sODQ5NysBCgoKDg0OGxAQGzgkHyUsLCwsLSwtMy0sLCwsNDUsLCwsLDc3NyssLCwsLCwsLCwsKyw0LCssNCwsLCwsLSwrK//AABEIAJYBUQMBIgACEQEDEQH/xAAbAAEAAwEBAQEAAAAAAAAAAAAABAUGAwIBB//EAEQQAAIBAwEDBwUOBAYDAAAAAAABAgMEERIFEyEGIjEyQVKRFBV0tNIjMzRCUVRhZXFyk7Kz0UNVdcMkYoGCktOUobH/xAAYAQEBAQEBAAAAAAAAAAAAAAAAAQMCBP/EACURAQEAAgEEAgEFAQAAAAAAAAABAhExAxIyUSFBE0Kh0eHxIv/aAAwDAQACEQMRAD8A/cQAAAAAAAAAAAAAAAAAAAAAAAAAAAAAAAAAAAAAAAAAAAAAAAAAAAAAAAAAAAAAAAACnrcoKcKjpulWcY14UJVUo7tVJyjFfG1YzKK6CyWpbJyuAARQHmctKcn0JNv/AEKvZu3YXE4QVKtS3lJ1acqiioyitOerJtPnR6S6qbi2ABFARNpX8beMZyjOpqmoQjTScnJ5fxml0J9p42ZtKNxrShUpSpySnGoknxSaa0trGC6utpub0nAAigIO0tpxt3CLp1KsqmrTGko5xHGW9TS7Ue9m30biG8jGcMTlCUaiSlGUXhp4bX/surrabnCWACKAAAAAAKex5Q060qUVSrQVfO5qTUdE+ZKp2SbWYxk+KLgtmuUllADhf3caFKpXnlwpU5TkorMsRWXhfKRXcFds/aqrzlS3VWjOMIzxVUeMW2spxk+1MsS2aSXYAQdqbSjbKnqhUqOrV3VOFNJyctE6j6zSS0xkSTa26TgQtl7Sjcqo4xnTdKruqkKiSlGWiFRdVtNaZQfBk0AAV20NrKjNUt1VrTcNeKSjwjnHFyku0SbS3SxBHsLuNenGtFSUZrKUliS7GnjtySAoAAAAAAAAAAAAAGOvf4v9XtvWLc2Jjr3+L/V7b1i3NOnyz6nDYgAzaKjaG37KmqlKpeWtOpGMoypzrwjOMsdDi3lMzWxdvWUZ2bld2sVGyqRm3XgtMtNHg+PB8H4EilcVYzrqFFzj5ZcYkqkY590l2M6+V1/m7/FidTLW5r93X4e7V3+zR2G1Le51eT16Nxoxr3NSNTTnOM6W8Zw/AmGY5NVJyvLpzpum/I7LCclPK3l3xyjTkrmzVU/KPot/TIfkqHnYPvt19+j+mj1yj6Lf0yH5Kh52D77dffo/po7ngz/WugAZtFJtz4RbfcuP7Z05N+91fS6/5jntz4RbfcuP7Z05N+91fS6/5jS+DOea3ABm0AAAAAGL2L1dlfeXqdc2hi9i9XZX3l6nXNoadTln0+Aq+VHwK69Fq/lZaFXyo+BXXotX8rOJy7y4RtmfDKnosP1Jl6UWzPhlT0WH6ky9Oup5OcOAo+U3XsfTp+qXReFHym69j6dP1S6Jh5Ln4vnJnr33p8PU7UvSi5M9e+9Ph6pal6M/Iw4Ch2j8MXoi/UZO2vtRWsabdOpXlVq7qnTpaNTlonUfGpKMUtMZdpn7radWddVlY3SjuN3hzt851as++9BcPi/JlLZ8RecmvgtL7J/nkWhkbDb8rS2SrWV2o0oTnUmpW8oqKbk3hVcvC+RZNcc5crJZyAAigAAAAAAAAAAGOvf4v9XtvWLc2Jjr3+L/AFa29YtzTp8s+pw2IAM2jATr0I1a6ne+Ty8ruM099Thp90eObJZWek++VW38yX/kUf2JNOpWU66hRpzj5ZcYlKq4N+6SzzdL/wDp031z83o/jv2Bef8AHown/M/iunJCpTld3bp3HlS8kssy1xqaXvLvm5hwRrTL8mJVHeXW8hGm/I7LChPWmt5d8c4WDUFrDLmqflH0W/pkPyVDzsH326+/R/TR65R9Fv6ZD8lQ87B99uvv0f00dzwZfrXQAM2ik258ItvuXH9s6cm/e6vpdf8AMc9ufCLb7lx/bOnJv3ur6XX/ADGl8Gc81uAV+2r50KfMw61SSpW8X0Oo03l/5YpSk/oTM5N/Du3St2ptaqqzdHjRtWvKYqOp15NZnCHbmEHq4dMmo9jL+jVjOMZxalGUVKMovKlFrKafyYM/aW6pQjTTbxluUutOTeZTk+82239LOuwq25qSs31GpVbV9ijn3Sj/ALW8r/LLC6prlh8fDPHL5+V8ADJqxexersr7y9Trm0MXsXq7K+8vU65tDTqcs+nwFXyo+BXXotX8rLQq+VHwK69Fq/lZxOXeXCNsz4ZU9Fh+pMvSi2Z8Mqeiw/UmXp11PJzhwFHym69j6dP1S6Lwo+U3XsfTp+qXRMPJc/F85M9e+9Ph6pal6UXJnr33p8PU7UvRn5GHDN8taigrOTqRoJXzzVnjTH/DXK46uHHo/wBSl840/wCZ23jS/cveV7kvI3CKnLy6WIyloT/wtznMsPHDPYV++ufm9H8d+wc16Olxf7U22r6Era4itoW9Ru2rJU4unmbcJc1Yecvo4H6UYDbtW48ludVClGPktfU1WbaW7llpaFk34+nPU5AAGYAAAAAAAAU/Ka9lRhR01VbqpcqnOq9PNju6kvjpxWXGK4lwfJRT4NJr5HxLOUvDI+c/rReNv7JBqQpS1Z2m+dXhXfOt/fISjNPq9GYxNzuIdyPghuIdyPgjSdST6Z3C37ZTzn9aLxt/ZHnP60Xjb+yavcQ7kfBDcQ7kfBE78fS9l9sBK2hqlKO2asNc5TcYytMapPMsZpt9OT55Ov53X/5Wf/UfoG4h3I+CG4h3I+CL3z061l7YawUKE51Vtac51IU4SlUla9Wm5uKSjBLpnMnec/rReNv7Jq9xDuR8ENxDuR8EO+enPbfbG3VxGrp17UzompxxK3XOSa7v0s+W1eFOU5R2nh1HFz51v8VYXxfkNnuIdyPghuIdyPgh+ScaOy87ZTzn9aLxt/ZHnP60Xjb+yavcQ7kfBDcQ7kfBE78fR2X2xlxXhUlCctp5lBSUedb9EsZ+L9CPtrcxpJxhtTClOU3mVu+dJ5fxTZbiHcj4IbiHcj4Iv5Jxo7LztlPOX1ovG39k+bMdStJ3NSrKvHnQtHNRXuXDVUSgkufJLHTzUn2lnyhcWo2cIpSrp72UVh07dcJvK6JSyoLt4trqnmMUkkkkkkklwSS6Ekd46s3pxlvetvRF2hbyqQ9zlu60Hrt6mM7uqk0nx7Gm4v5U2iUDpyqaG1pSipS2jKlLonTqeTxnTmniUJLT0p5R085/Wi8bf2SVauNC4zJR3V1KMZtpYhcYUYS+yaSh9qjjpZodxDuR8EZ5WS8NMZbOWFt6VGmqKjtN/wCH9551vw9zlT483jzZSJ/nP60Xjb+yavcQ7kfBDcQ7kfBEvUl+lmFn2ynnP60Xjb+ycby6jWpzoz2pmFSEoTSdunpksPjpNjuIdyPghuIdyPgid89HZfbGUq0ITdVbT5zgoPnW+NKbfRp+Vskec/rReNv7Jq9xDuR8ENxDuR8EW9SX6JhZ9sp5z+tF42/ske7rQrOm57Ty6VR1KeJW6xJwnT483jzZSNnuIdyPghuIdyPgh3z0dl9sXaVoUXUcNp4dWoqlTMrd5koQp8Obw5sIknzn9aLxt/ZNXuIdyPghuIdyPgh3z0dl9sTtGULhQ1bVlF06m8pyhK2TjLROD6YNPmykiL5Ov53X/wCVn/1H6BuIdyPghuIdyPgh3z0smU4r88r2MKkJU57arShOMoTi5Wi1RksNZVPPRk0Gydpylc06SvFdRnTquUPcm46dGJe5pPtfSaPcQ7kfBH2NKK4qKX2LBLnLODWW92vYAM3YAAAAAAAAAAAAAAAAAAAAAAAAAAByuriNKEqtR6YQhKc5PsjFZbOpmOUO1KLrxtKlalShS0Vq6qTjBznnNGnhvik1rf0qPys6xm7pzldTZZqUnO4qrTVrNSlF9NOmve6X+1Zz/mcn2kog+eLX5zb/AI0P3Hni1+c2/wCND9z0aYbTgQfPFr85t/xofuPPFr85t/xofuNG0m5oRqwlTlnTKLTw8NfSn2NdKfYyw2Heyq03Co/d6Mt3W4YUnjMaqXySjh/Q8rsKbzxa/Obf8aH7keptu2oVYXUbig8JU7mMasG50G+tjPFwbcl9DklxZzljuOsctVswfEfTztwAAAAAAAAAAAAAAAAAAAAAAAAAAAAAAAAAAAAAAAAAAAAAAAAAAAAAAAAAAAAAAAAAAAAAAAAAAAAAAAAAAAAAAAAAAAAAAAAAAD5lfKfSjWwpJ6lUSepp4TXuUM+TQznPM6ftbfaBd5PpRS2FJ28bfWsxfFxcocHQdL4v25JllY1KdRzlVnUhpmoRcm0k55imn0tL4zeQLEFLS2ZcRi4uq5vRKMHKrUzF4ay2sam8/wC3Cwm8t+rPZlaDpylWlLS81cSfPe7pwzLK5/VfTjpyBYX1DewdPKWdOc4fDUm+Dynwz08CsurOvGUI0XzNcE3FqnoinT1Skkknw3nDo49jweY7JrxqJxqPdurUqP3SaxqqzqdXPHhLTjq8Mnu/2NUqyrYquMKyqJwUnFZlQjSzJJc7is9KwAdldyjJuqozcYKChUelYfO5+ng2sccPHFEyrbSlVp1NMGoQfP1NTcmpJRwljTxb+3HyceMdnSVGVv2b11IS3ksvNZ1NLfWjw0rt6TjZ7OuIxqxlVlmVLdwnrlLnbuEVUSb5mJKT4dOcviBY2lDduo85U6zmuLeMqKa4/SmSSgudlVpzVPXN0eLlJ1ZJKOZ4hjVmUuMHl9GODJ2z7KdF1E5Oe8kpa3OUnHTCMEsSz8i49vb9IWIKmjsyppqRnUctdB04JznOMW9WqT1PnZ4Pj0dC4HCeyK8t3HfYhGM1OLnOerVvMRerrYzB5fFae3hgL0+ZKalsq4TcpXEk965QSnNxjFujlaW8NYjUwnnGr/V9aezquU5VG47lwdOU5VIObcnqkppuWcx6ejGFwAtUwc7aiqcI049WMUkdAAAAAAAAAAAAAAAAAAAAAAAAAAAAAAAAAAAA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http://www.bfoit.org/itp/images/BalanceScale_Fig2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46889"/>
            <a:ext cx="772115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34558" y="4572000"/>
            <a:ext cx="547124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Will the scale tip left, tip right, or balance?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1309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Siegler’s</a:t>
            </a:r>
            <a:r>
              <a:rPr lang="en-US" dirty="0"/>
              <a:t> </a:t>
            </a:r>
            <a:r>
              <a:rPr lang="en-US" dirty="0" smtClean="0"/>
              <a:t>First Two Rules</a:t>
            </a:r>
            <a:endParaRPr lang="en-US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 rotWithShape="1">
          <a:blip r:embed="rId2" cstate="print"/>
          <a:srcRect l="5190" t="5183" r="1974" b="11633"/>
          <a:stretch/>
        </p:blipFill>
        <p:spPr bwMode="auto">
          <a:xfrm>
            <a:off x="806669" y="1355834"/>
            <a:ext cx="7601607" cy="341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30000"/>
            </a:camera>
            <a:lightRig rig="threePt" dir="t"/>
          </a:scene3d>
        </p:spPr>
      </p:pic>
      <p:sp>
        <p:nvSpPr>
          <p:cNvPr id="3" name="TextBox 2"/>
          <p:cNvSpPr txBox="1"/>
          <p:nvPr/>
        </p:nvSpPr>
        <p:spPr>
          <a:xfrm>
            <a:off x="806669" y="4953000"/>
            <a:ext cx="55889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Rule assessment procedure:  </a:t>
            </a:r>
          </a:p>
          <a:p>
            <a:r>
              <a:rPr lang="en-US" sz="2400" dirty="0" smtClean="0"/>
              <a:t>     24 problems of 6 types</a:t>
            </a:r>
            <a:br>
              <a:rPr lang="en-US" sz="2400" dirty="0" smtClean="0"/>
            </a:br>
            <a:r>
              <a:rPr lang="en-US" sz="2400" dirty="0" smtClean="0"/>
              <a:t>Children are characterized as ‘using a rule’</a:t>
            </a:r>
            <a:br>
              <a:rPr lang="en-US" sz="2400" dirty="0" smtClean="0"/>
            </a:br>
            <a:r>
              <a:rPr lang="en-US" sz="2400" dirty="0" smtClean="0"/>
              <a:t>     if 20/24 responses are consistent with it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0213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Children 5-7 generally behave in accordance with Rule 1</a:t>
            </a:r>
          </a:p>
          <a:p>
            <a:r>
              <a:rPr lang="en-US" dirty="0" smtClean="0"/>
              <a:t>Then, most</a:t>
            </a:r>
            <a:r>
              <a:rPr lang="en-US" dirty="0" smtClean="0"/>
              <a:t> </a:t>
            </a:r>
            <a:r>
              <a:rPr lang="en-US" dirty="0" smtClean="0"/>
              <a:t>children’s behavior is briefly consistent with Rule </a:t>
            </a:r>
            <a:r>
              <a:rPr lang="en-US" dirty="0" smtClean="0"/>
              <a:t>2, before they progress to more complex patterns of responding</a:t>
            </a:r>
            <a:endParaRPr lang="en-US" dirty="0" smtClean="0"/>
          </a:p>
          <a:p>
            <a:r>
              <a:rPr lang="en-US" dirty="0" smtClean="0"/>
              <a:t>Around the time of </a:t>
            </a:r>
            <a:r>
              <a:rPr lang="en-US" dirty="0" smtClean="0"/>
              <a:t>these transitions, </a:t>
            </a:r>
            <a:r>
              <a:rPr lang="en-US" dirty="0" smtClean="0"/>
              <a:t>children exhibit </a:t>
            </a:r>
            <a:r>
              <a:rPr lang="en-US" dirty="0" smtClean="0"/>
              <a:t>increasing, graded</a:t>
            </a:r>
            <a:r>
              <a:rPr lang="en-US" dirty="0" smtClean="0"/>
              <a:t> </a:t>
            </a:r>
            <a:r>
              <a:rPr lang="en-US" dirty="0" smtClean="0"/>
              <a:t>sensitivity to the distance cue</a:t>
            </a:r>
          </a:p>
          <a:p>
            <a:pPr lvl="1"/>
            <a:r>
              <a:rPr lang="en-US" dirty="0" smtClean="0"/>
              <a:t>Rule 1 kids w</a:t>
            </a:r>
            <a:r>
              <a:rPr lang="en-US" dirty="0" smtClean="0"/>
              <a:t>ill </a:t>
            </a:r>
            <a:r>
              <a:rPr lang="en-US" dirty="0" smtClean="0"/>
              <a:t>take distance into account if the distance difference is large enough</a:t>
            </a:r>
          </a:p>
        </p:txBody>
      </p:sp>
    </p:spTree>
    <p:extLst>
      <p:ext uri="{BB962C8B-B14F-4D97-AF65-F5344CB8AC3E}">
        <p14:creationId xmlns:p14="http://schemas.microsoft.com/office/powerpoint/2010/main" val="289343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Siegler’s</a:t>
            </a:r>
            <a:r>
              <a:rPr lang="en-US" dirty="0" smtClean="0"/>
              <a:t> Intervention Experiment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Two groups of ‘Rule 1’ children</a:t>
            </a:r>
          </a:p>
          <a:p>
            <a:pPr lvl="1"/>
            <a:r>
              <a:rPr lang="en-US" dirty="0" smtClean="0"/>
              <a:t>Young (about 5 </a:t>
            </a:r>
            <a:r>
              <a:rPr lang="en-US" dirty="0" err="1" smtClean="0"/>
              <a:t>yrs</a:t>
            </a:r>
            <a:r>
              <a:rPr lang="en-US" dirty="0" smtClean="0"/>
              <a:t> old)</a:t>
            </a:r>
          </a:p>
          <a:p>
            <a:pPr lvl="1"/>
            <a:r>
              <a:rPr lang="en-US" dirty="0" smtClean="0"/>
              <a:t>Older (7-8 </a:t>
            </a:r>
            <a:r>
              <a:rPr lang="en-US" dirty="0" err="1" smtClean="0"/>
              <a:t>yrs</a:t>
            </a:r>
            <a:r>
              <a:rPr lang="en-US" dirty="0" smtClean="0"/>
              <a:t> old)</a:t>
            </a:r>
          </a:p>
          <a:p>
            <a:r>
              <a:rPr lang="en-US" dirty="0" smtClean="0"/>
              <a:t>All children see 16 ‘conflict’ </a:t>
            </a:r>
            <a:br>
              <a:rPr lang="en-US" dirty="0" smtClean="0"/>
            </a:br>
            <a:r>
              <a:rPr lang="en-US" dirty="0" smtClean="0"/>
              <a:t>problems</a:t>
            </a:r>
          </a:p>
          <a:p>
            <a:r>
              <a:rPr lang="en-US" dirty="0" smtClean="0"/>
              <a:t>After the experience:</a:t>
            </a:r>
          </a:p>
          <a:p>
            <a:pPr lvl="1"/>
            <a:r>
              <a:rPr lang="en-US" dirty="0" smtClean="0"/>
              <a:t>Older children progress to Rule 2</a:t>
            </a:r>
          </a:p>
          <a:p>
            <a:pPr lvl="1"/>
            <a:r>
              <a:rPr lang="en-US" dirty="0" smtClean="0"/>
              <a:t>Younger children show no change or start choosing randomly</a:t>
            </a:r>
            <a:endParaRPr lang="en-US" dirty="0"/>
          </a:p>
        </p:txBody>
      </p:sp>
      <p:pic>
        <p:nvPicPr>
          <p:cNvPr id="4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347544"/>
            <a:ext cx="2696841" cy="9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079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Alternative to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Knowledge is implicit</a:t>
            </a:r>
          </a:p>
          <a:p>
            <a:pPr lvl="1"/>
            <a:r>
              <a:rPr lang="en-US" dirty="0" smtClean="0"/>
              <a:t>In the connections in a neural network</a:t>
            </a:r>
          </a:p>
          <a:p>
            <a:r>
              <a:rPr lang="en-US" dirty="0" smtClean="0"/>
              <a:t>Experience with problems shapes the connections</a:t>
            </a:r>
          </a:p>
          <a:p>
            <a:r>
              <a:rPr lang="en-US" dirty="0" smtClean="0"/>
              <a:t>The network learns to become sensitive to weight and distance gradually through the accumulation of small changes</a:t>
            </a:r>
          </a:p>
          <a:p>
            <a:r>
              <a:rPr lang="en-US" dirty="0" smtClean="0"/>
              <a:t>Like children, it shows graded sensitivity to distance </a:t>
            </a:r>
          </a:p>
          <a:p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 b="34550"/>
          <a:stretch>
            <a:fillRect/>
          </a:stretch>
        </p:blipFill>
        <p:spPr bwMode="auto">
          <a:xfrm>
            <a:off x="5136931" y="1524000"/>
            <a:ext cx="3220240" cy="2330411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1027" descr="C:\Documents and Settings\James L. (Jay) McCle\Desktop\SRCD\BalScslWts.jpg"/>
          <p:cNvPicPr>
            <a:picLocks noChangeAspect="1" noChangeArrowheads="1"/>
          </p:cNvPicPr>
          <p:nvPr/>
        </p:nvPicPr>
        <p:blipFill>
          <a:blip r:embed="rId3" cstate="print">
            <a:lum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740"/>
          <a:stretch>
            <a:fillRect/>
          </a:stretch>
        </p:blipFill>
        <p:spPr bwMode="auto">
          <a:xfrm>
            <a:off x="4520757" y="4191000"/>
            <a:ext cx="4415801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542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Graded Differences in Connections Lead </a:t>
            </a:r>
            <a:r>
              <a:rPr lang="en-US" sz="2400" dirty="0"/>
              <a:t>to Different Outcomes of </a:t>
            </a:r>
            <a:r>
              <a:rPr lang="en-US" sz="2400" dirty="0" smtClean="0"/>
              <a:t>Learning </a:t>
            </a:r>
            <a:r>
              <a:rPr lang="en-US" sz="2400" dirty="0"/>
              <a:t>at Different Points in Development</a:t>
            </a:r>
          </a:p>
        </p:txBody>
      </p:sp>
      <p:sp>
        <p:nvSpPr>
          <p:cNvPr id="89097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05000"/>
            <a:ext cx="3926840" cy="4529138"/>
          </a:xfrm>
        </p:spPr>
        <p:txBody>
          <a:bodyPr/>
          <a:lstStyle/>
          <a:p>
            <a:r>
              <a:rPr lang="en-US" sz="2000" dirty="0" smtClean="0"/>
              <a:t>Training </a:t>
            </a:r>
            <a:r>
              <a:rPr lang="en-US" sz="2000" dirty="0"/>
              <a:t>with conflict problems at epoch 20 leads to </a:t>
            </a:r>
            <a:r>
              <a:rPr lang="en-US" sz="2000" dirty="0" smtClean="0"/>
              <a:t>degradation of performance.</a:t>
            </a:r>
          </a:p>
          <a:p>
            <a:r>
              <a:rPr lang="en-US" sz="2000" dirty="0" smtClean="0"/>
              <a:t>Training </a:t>
            </a:r>
            <a:r>
              <a:rPr lang="en-US" sz="2000" dirty="0"/>
              <a:t>at 40 epochs leads to progress.</a:t>
            </a:r>
          </a:p>
        </p:txBody>
      </p:sp>
      <p:sp>
        <p:nvSpPr>
          <p:cNvPr id="89098" name="Rectangle 10"/>
          <p:cNvSpPr>
            <a:spLocks noGrp="1" noChangeArrowheads="1"/>
          </p:cNvSpPr>
          <p:nvPr>
            <p:ph type="chart" sz="half" idx="2"/>
          </p:nvPr>
        </p:nvSpPr>
        <p:spPr/>
      </p:sp>
      <p:pic>
        <p:nvPicPr>
          <p:cNvPr id="89091" name="Picture 3" descr="C:\Documents and Settings\James L. (Jay) McCle\Desktop\SRCD\BalScslWts.jpg"/>
          <p:cNvPicPr>
            <a:picLocks noChangeAspect="1" noChangeArrowheads="1"/>
          </p:cNvPicPr>
          <p:nvPr/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1" t="5286" r="41162" b="50740"/>
          <a:stretch>
            <a:fillRect/>
          </a:stretch>
        </p:blipFill>
        <p:spPr bwMode="auto">
          <a:xfrm>
            <a:off x="4953000" y="1828800"/>
            <a:ext cx="3390900" cy="460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5" name="Line 7"/>
          <p:cNvSpPr>
            <a:spLocks noChangeShapeType="1"/>
          </p:cNvSpPr>
          <p:nvPr/>
        </p:nvSpPr>
        <p:spPr bwMode="auto">
          <a:xfrm flipV="1">
            <a:off x="5334000" y="5715000"/>
            <a:ext cx="228600" cy="228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89096" name="Line 8"/>
          <p:cNvSpPr>
            <a:spLocks noChangeShapeType="1"/>
          </p:cNvSpPr>
          <p:nvPr/>
        </p:nvSpPr>
        <p:spPr bwMode="auto">
          <a:xfrm flipV="1">
            <a:off x="6781800" y="5715000"/>
            <a:ext cx="228600" cy="228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6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the Model too Continuous?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7848600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‘Rules’ </a:t>
            </a:r>
            <a:r>
              <a:rPr lang="en-US" dirty="0" smtClean="0"/>
              <a:t>might </a:t>
            </a:r>
            <a:r>
              <a:rPr lang="en-US" dirty="0" smtClean="0"/>
              <a:t>be </a:t>
            </a:r>
            <a:r>
              <a:rPr lang="en-US" dirty="0" smtClean="0"/>
              <a:t>seen as </a:t>
            </a:r>
            <a:r>
              <a:rPr lang="en-US" dirty="0" smtClean="0"/>
              <a:t>similar to</a:t>
            </a:r>
            <a:r>
              <a:rPr lang="en-US" dirty="0" smtClean="0"/>
              <a:t> </a:t>
            </a:r>
            <a:r>
              <a:rPr lang="en-US" dirty="0" smtClean="0"/>
              <a:t>phases of matter (</a:t>
            </a:r>
            <a:r>
              <a:rPr lang="en-US" dirty="0" smtClean="0"/>
              <a:t>solid, liquid, gas)</a:t>
            </a:r>
            <a:endParaRPr lang="en-US" dirty="0" smtClean="0"/>
          </a:p>
          <a:p>
            <a:r>
              <a:rPr lang="en-US" dirty="0" smtClean="0"/>
              <a:t>This view p</a:t>
            </a:r>
            <a:r>
              <a:rPr lang="en-US" dirty="0" smtClean="0"/>
              <a:t>redicts </a:t>
            </a:r>
            <a:r>
              <a:rPr lang="en-US" dirty="0" smtClean="0"/>
              <a:t>that children’s performance should exhibit ‘catastrophe flags’ that signify such transitions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75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Another </a:t>
            </a:r>
            <a:r>
              <a:rPr lang="en-US" dirty="0" smtClean="0"/>
              <a:t>Interesting Question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C00000"/>
                </a:solidFill>
              </a:rPr>
              <a:t>Can the model teach itself?</a:t>
            </a:r>
            <a:endParaRPr lang="en-US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00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82000" cy="990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Van der Maas </a:t>
            </a:r>
            <a:r>
              <a:rPr lang="en-US" sz="3200" i="1" dirty="0" smtClean="0"/>
              <a:t>et al</a:t>
            </a:r>
            <a:r>
              <a:rPr lang="en-US" sz="3200" dirty="0" smtClean="0"/>
              <a:t> Experiment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600200" y="1524000"/>
            <a:ext cx="6019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Pre-test</a:t>
            </a:r>
          </a:p>
          <a:p>
            <a:r>
              <a:rPr lang="en-US" dirty="0" smtClean="0"/>
              <a:t>A series of distance </a:t>
            </a:r>
            <a:r>
              <a:rPr lang="en-US" dirty="0" smtClean="0"/>
              <a:t>problems</a:t>
            </a:r>
            <a:endParaRPr lang="en-US" dirty="0" smtClean="0"/>
          </a:p>
          <a:p>
            <a:r>
              <a:rPr lang="en-US" dirty="0" smtClean="0"/>
              <a:t>Post-test</a:t>
            </a:r>
          </a:p>
          <a:p>
            <a:r>
              <a:rPr lang="en-US" dirty="0" smtClean="0"/>
              <a:t>Over </a:t>
            </a:r>
            <a:r>
              <a:rPr lang="en-US" dirty="0" smtClean="0"/>
              <a:t>300 children tested!</a:t>
            </a:r>
          </a:p>
        </p:txBody>
      </p:sp>
    </p:spTree>
    <p:extLst>
      <p:ext uri="{BB962C8B-B14F-4D97-AF65-F5344CB8AC3E}">
        <p14:creationId xmlns:p14="http://schemas.microsoft.com/office/powerpoint/2010/main" val="173096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3276600"/>
            <a:ext cx="47244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6200000">
            <a:off x="2147989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6200000">
            <a:off x="2497918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2847846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3197774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3547702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16200000">
            <a:off x="4247559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16200000">
            <a:off x="4597487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16200000">
            <a:off x="4947415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16200000">
            <a:off x="5297344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16200000">
            <a:off x="5647272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4426629" y="3119284"/>
            <a:ext cx="381000" cy="152400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726772" y="3119284"/>
            <a:ext cx="381000" cy="152400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3810000" y="3180736"/>
            <a:ext cx="914400" cy="762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094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3276600"/>
            <a:ext cx="47244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6200000">
            <a:off x="2147989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6200000">
            <a:off x="2497918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2847846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3197774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3547702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16200000">
            <a:off x="4247559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16200000">
            <a:off x="4597487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16200000">
            <a:off x="4947415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16200000">
            <a:off x="5297344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16200000">
            <a:off x="5647272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4776557" y="3119284"/>
            <a:ext cx="381000" cy="152400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726772" y="3119284"/>
            <a:ext cx="381000" cy="152400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3810000" y="3180736"/>
            <a:ext cx="914400" cy="762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338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3276600"/>
            <a:ext cx="47244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6200000">
            <a:off x="2147989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6200000">
            <a:off x="2497918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2847846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3197774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3547702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16200000">
            <a:off x="4247559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16200000">
            <a:off x="4597487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16200000">
            <a:off x="4947415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16200000">
            <a:off x="5297344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16200000">
            <a:off x="5647272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5126485" y="3124200"/>
            <a:ext cx="381000" cy="152400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726772" y="3119284"/>
            <a:ext cx="381000" cy="152400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3810000" y="3180736"/>
            <a:ext cx="914400" cy="762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338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3276600"/>
            <a:ext cx="47244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6200000">
            <a:off x="2147989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6200000">
            <a:off x="2497918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2847846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3197774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3547702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16200000">
            <a:off x="4247559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16200000">
            <a:off x="4597487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16200000">
            <a:off x="4947415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16200000">
            <a:off x="5297344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16200000">
            <a:off x="5647272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5476414" y="3104536"/>
            <a:ext cx="381000" cy="152400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726772" y="3119284"/>
            <a:ext cx="381000" cy="152400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3810000" y="3180736"/>
            <a:ext cx="914400" cy="762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338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3276600"/>
            <a:ext cx="47244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6200000">
            <a:off x="2147989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6200000">
            <a:off x="2497918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2847846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3197774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3547702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16200000">
            <a:off x="4247559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16200000">
            <a:off x="4597487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16200000">
            <a:off x="4947415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16200000">
            <a:off x="5297344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16200000">
            <a:off x="5647272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5826342" y="3119284"/>
            <a:ext cx="381000" cy="152400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726772" y="3119284"/>
            <a:ext cx="381000" cy="152400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3810000" y="3180736"/>
            <a:ext cx="914400" cy="762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338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3276600"/>
            <a:ext cx="47244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6200000">
            <a:off x="2147989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6200000">
            <a:off x="2497918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2847846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3197774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3547702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16200000">
            <a:off x="4247559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16200000">
            <a:off x="4597487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16200000">
            <a:off x="4947415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16200000">
            <a:off x="5297344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16200000">
            <a:off x="5647272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5476414" y="3104536"/>
            <a:ext cx="381000" cy="152400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726772" y="3119284"/>
            <a:ext cx="381000" cy="152400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3810000" y="3180736"/>
            <a:ext cx="914400" cy="762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82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3276600"/>
            <a:ext cx="47244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6200000">
            <a:off x="2147989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6200000">
            <a:off x="2497918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2847846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3197774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3547702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16200000">
            <a:off x="4247559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16200000">
            <a:off x="4597487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16200000">
            <a:off x="4947415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16200000">
            <a:off x="5297344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16200000">
            <a:off x="5647272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5126485" y="3124200"/>
            <a:ext cx="381000" cy="152400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726772" y="3119284"/>
            <a:ext cx="381000" cy="152400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3810000" y="3180736"/>
            <a:ext cx="914400" cy="762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79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3276600"/>
            <a:ext cx="47244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6200000">
            <a:off x="2147989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6200000">
            <a:off x="2497918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2847846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3197774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3547702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16200000">
            <a:off x="4247559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16200000">
            <a:off x="4597487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16200000">
            <a:off x="4947415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16200000">
            <a:off x="5297344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16200000">
            <a:off x="5647272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4776557" y="3119284"/>
            <a:ext cx="381000" cy="152400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726772" y="3119284"/>
            <a:ext cx="381000" cy="152400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3810000" y="3180736"/>
            <a:ext cx="914400" cy="762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67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3276600"/>
            <a:ext cx="47244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6200000">
            <a:off x="2147989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6200000">
            <a:off x="2497918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2847846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3197774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3547702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16200000">
            <a:off x="4247559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16200000">
            <a:off x="4597487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16200000">
            <a:off x="4947415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16200000">
            <a:off x="5297344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16200000">
            <a:off x="5647272" y="2892641"/>
            <a:ext cx="739140" cy="104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4426629" y="3119284"/>
            <a:ext cx="381000" cy="152400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726772" y="3119284"/>
            <a:ext cx="381000" cy="152400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3810000" y="3180736"/>
            <a:ext cx="914400" cy="762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33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82000" cy="990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Van der Maas </a:t>
            </a:r>
            <a:r>
              <a:rPr lang="en-US" sz="3200" i="1" dirty="0" smtClean="0"/>
              <a:t>et al</a:t>
            </a:r>
            <a:r>
              <a:rPr lang="en-US" sz="3200" dirty="0" smtClean="0"/>
              <a:t> </a:t>
            </a:r>
            <a:r>
              <a:rPr lang="en-US" sz="3200" dirty="0" smtClean="0"/>
              <a:t>Catastrophe Flags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348354"/>
            <a:ext cx="4114800" cy="4701610"/>
          </a:xfrm>
        </p:spPr>
        <p:txBody>
          <a:bodyPr>
            <a:normAutofit/>
          </a:bodyPr>
          <a:lstStyle/>
          <a:p>
            <a:r>
              <a:rPr lang="en-US" dirty="0" smtClean="0"/>
              <a:t>Pre and post-test</a:t>
            </a:r>
          </a:p>
          <a:p>
            <a:pPr lvl="1"/>
            <a:r>
              <a:rPr lang="en-US" dirty="0" smtClean="0"/>
              <a:t>‘Inaccessible region’</a:t>
            </a:r>
          </a:p>
          <a:p>
            <a:pPr lvl="1"/>
            <a:r>
              <a:rPr lang="en-US" dirty="0" smtClean="0"/>
              <a:t>Jump across gap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Distance series</a:t>
            </a:r>
            <a:endParaRPr lang="en-US" dirty="0"/>
          </a:p>
          <a:p>
            <a:pPr lvl="1"/>
            <a:r>
              <a:rPr lang="en-US" dirty="0" smtClean="0"/>
              <a:t>‘Maxwell’</a:t>
            </a:r>
          </a:p>
          <a:p>
            <a:pPr lvl="1"/>
            <a:r>
              <a:rPr lang="en-US" dirty="0" smtClean="0"/>
              <a:t>‘Hysteresis’</a:t>
            </a:r>
          </a:p>
          <a:p>
            <a:pPr lvl="1"/>
            <a:r>
              <a:rPr lang="en-US" dirty="0" smtClean="0"/>
              <a:t>‘Sudden jump’</a:t>
            </a:r>
          </a:p>
        </p:txBody>
      </p:sp>
      <p:sp>
        <p:nvSpPr>
          <p:cNvPr id="2" name="Rectangle 1"/>
          <p:cNvSpPr/>
          <p:nvPr/>
        </p:nvSpPr>
        <p:spPr>
          <a:xfrm>
            <a:off x="4876800" y="3657600"/>
            <a:ext cx="3352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4461003" y="1181100"/>
            <a:ext cx="4682997" cy="5181600"/>
            <a:chOff x="1447800" y="457200"/>
            <a:chExt cx="4682997" cy="5181600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15"/>
            <a:stretch/>
          </p:blipFill>
          <p:spPr bwMode="auto">
            <a:xfrm>
              <a:off x="1447800" y="457200"/>
              <a:ext cx="4682997" cy="518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9" name="Oval 8"/>
            <p:cNvSpPr/>
            <p:nvPr/>
          </p:nvSpPr>
          <p:spPr>
            <a:xfrm>
              <a:off x="4400227" y="3182112"/>
              <a:ext cx="76200" cy="762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3994688" y="3182112"/>
              <a:ext cx="76200" cy="762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3563319" y="3182112"/>
              <a:ext cx="76200" cy="762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3157780" y="3182112"/>
              <a:ext cx="76200" cy="762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2726410" y="4817389"/>
              <a:ext cx="76200" cy="762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2320871" y="4817389"/>
              <a:ext cx="76200" cy="762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4828032" y="3182112"/>
              <a:ext cx="76200" cy="762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4876800" y="4258805"/>
              <a:ext cx="76200" cy="762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>
              <a:stCxn id="12" idx="6"/>
            </p:cNvCxnSpPr>
            <p:nvPr/>
          </p:nvCxnSpPr>
          <p:spPr>
            <a:xfrm>
              <a:off x="3233980" y="3220212"/>
              <a:ext cx="163215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2779776" y="3200400"/>
              <a:ext cx="420624" cy="164592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379739" y="4849470"/>
              <a:ext cx="400037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4773168" y="4296905"/>
              <a:ext cx="275405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/>
          <p:nvPr/>
        </p:nvSpPr>
        <p:spPr>
          <a:xfrm>
            <a:off x="4461003" y="3394129"/>
            <a:ext cx="4512516" cy="3264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358364" y="1128793"/>
            <a:ext cx="4512516" cy="3264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92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3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4340467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096706051"/>
              </p:ext>
            </p:extLst>
          </p:nvPr>
        </p:nvGraphicFramePr>
        <p:xfrm>
          <a:off x="4569067" y="1600200"/>
          <a:ext cx="43434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0" y="1600200"/>
            <a:ext cx="20574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</a:t>
            </a:r>
            <a:r>
              <a:rPr lang="en-US" sz="2000" dirty="0" smtClean="0"/>
              <a:t>Pretest Scores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1467354" y="3922776"/>
            <a:ext cx="19812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364878" y="3903666"/>
            <a:ext cx="20574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</a:t>
            </a:r>
            <a:r>
              <a:rPr lang="en-US" sz="2000" dirty="0" smtClean="0"/>
              <a:t>Posttest Scores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1289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Simulation with Model that Teaches Itself</a:t>
            </a:r>
            <a:endParaRPr lang="en-US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4581525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301541938"/>
              </p:ext>
            </p:extLst>
          </p:nvPr>
        </p:nvGraphicFramePr>
        <p:xfrm>
          <a:off x="5029200" y="1981200"/>
          <a:ext cx="4343400" cy="35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19200" y="1097280"/>
            <a:ext cx="28194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Model </a:t>
            </a:r>
            <a:r>
              <a:rPr lang="en-US" sz="2000" dirty="0" smtClean="0"/>
              <a:t>Pretest Scores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1274948" y="3840480"/>
            <a:ext cx="258127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334900" y="3725811"/>
            <a:ext cx="270369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Model </a:t>
            </a:r>
            <a:r>
              <a:rPr lang="en-US" sz="2000" dirty="0" smtClean="0"/>
              <a:t>Posttest Scores      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486400" y="149739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Distance Series:</a:t>
            </a:r>
            <a:r>
              <a:rPr lang="en-US" b="1" dirty="0" smtClean="0"/>
              <a:t> 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Children vs. Model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0982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 are far from a perfect understanding of transitions in learning</a:t>
            </a:r>
          </a:p>
          <a:p>
            <a:r>
              <a:rPr lang="en-US" dirty="0" smtClean="0"/>
              <a:t>But we have come a long way</a:t>
            </a:r>
          </a:p>
          <a:p>
            <a:r>
              <a:rPr lang="en-US" dirty="0" smtClean="0"/>
              <a:t>Simple rule-based models miss a lot</a:t>
            </a:r>
          </a:p>
          <a:p>
            <a:r>
              <a:rPr lang="en-US" dirty="0" smtClean="0"/>
              <a:t>Models with learning dynamics capture quite a lot </a:t>
            </a:r>
            <a:r>
              <a:rPr lang="en-US" dirty="0" smtClean="0"/>
              <a:t>more:</a:t>
            </a:r>
            <a:endParaRPr lang="en-US" dirty="0" smtClean="0"/>
          </a:p>
          <a:p>
            <a:pPr lvl="1"/>
            <a:r>
              <a:rPr lang="en-US" dirty="0" smtClean="0"/>
              <a:t>They show gradual knowledge accumulation and yet capture patterns of </a:t>
            </a:r>
            <a:r>
              <a:rPr lang="en-US" dirty="0" smtClean="0"/>
              <a:t>change similar to what we see in children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76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447</Words>
  <Application>Microsoft Office PowerPoint</Application>
  <PresentationFormat>On-screen Show (4:3)</PresentationFormat>
  <Paragraphs>72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Dynamics of learning:  A case study</vt:lpstr>
      <vt:lpstr>Piaget’s theory of stages and development</vt:lpstr>
      <vt:lpstr>An example domain:  The balance scale</vt:lpstr>
      <vt:lpstr>Siegler’s First Two Rules</vt:lpstr>
      <vt:lpstr>Findings</vt:lpstr>
      <vt:lpstr>Siegler’s Intervention Experiment</vt:lpstr>
      <vt:lpstr>An Alternative to Rules</vt:lpstr>
      <vt:lpstr>Graded Differences in Connections Lead to Different Outcomes of Learning at Different Points in Development</vt:lpstr>
      <vt:lpstr>Is the Model too Continuous?</vt:lpstr>
      <vt:lpstr>Another Interesting Question</vt:lpstr>
      <vt:lpstr>Van der Maas et al Experiment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Van der Maas et al Catastrophe Flags</vt:lpstr>
      <vt:lpstr>Findings</vt:lpstr>
      <vt:lpstr>Simulation with Model that Teaches Itself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Dynamics of learning:  A case study</dc:title>
  <dc:creator>McClelland, James L</dc:creator>
  <cp:lastModifiedBy>James McClelland</cp:lastModifiedBy>
  <cp:revision>23</cp:revision>
  <dcterms:created xsi:type="dcterms:W3CDTF">2014-01-14T06:39:10Z</dcterms:created>
  <dcterms:modified xsi:type="dcterms:W3CDTF">2014-01-14T23:00:32Z</dcterms:modified>
</cp:coreProperties>
</file>