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1" r:id="rId6"/>
    <p:sldId id="260"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16" d="100"/>
          <a:sy n="116" d="100"/>
        </p:scale>
        <p:origin x="-1278"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AC417D4-8B98-4BA4-BE21-38771014ECEB}" type="datetimeFigureOut">
              <a:rPr lang="en-US" smtClean="0"/>
              <a:t>2/5/2013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2D6446-5B15-40F0-8555-08847AF5AEDF}" type="slidenum">
              <a:rPr lang="en-US" smtClean="0"/>
              <a:t>‹#›</a:t>
            </a:fld>
            <a:endParaRPr lang="en-US"/>
          </a:p>
        </p:txBody>
      </p:sp>
    </p:spTree>
    <p:extLst>
      <p:ext uri="{BB962C8B-B14F-4D97-AF65-F5344CB8AC3E}">
        <p14:creationId xmlns:p14="http://schemas.microsoft.com/office/powerpoint/2010/main" val="15643915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AC417D4-8B98-4BA4-BE21-38771014ECEB}" type="datetimeFigureOut">
              <a:rPr lang="en-US" smtClean="0"/>
              <a:t>2/5/2013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2D6446-5B15-40F0-8555-08847AF5AEDF}" type="slidenum">
              <a:rPr lang="en-US" smtClean="0"/>
              <a:t>‹#›</a:t>
            </a:fld>
            <a:endParaRPr lang="en-US"/>
          </a:p>
        </p:txBody>
      </p:sp>
    </p:spTree>
    <p:extLst>
      <p:ext uri="{BB962C8B-B14F-4D97-AF65-F5344CB8AC3E}">
        <p14:creationId xmlns:p14="http://schemas.microsoft.com/office/powerpoint/2010/main" val="39461843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AC417D4-8B98-4BA4-BE21-38771014ECEB}" type="datetimeFigureOut">
              <a:rPr lang="en-US" smtClean="0"/>
              <a:t>2/5/2013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2D6446-5B15-40F0-8555-08847AF5AEDF}" type="slidenum">
              <a:rPr lang="en-US" smtClean="0"/>
              <a:t>‹#›</a:t>
            </a:fld>
            <a:endParaRPr lang="en-US"/>
          </a:p>
        </p:txBody>
      </p:sp>
    </p:spTree>
    <p:extLst>
      <p:ext uri="{BB962C8B-B14F-4D97-AF65-F5344CB8AC3E}">
        <p14:creationId xmlns:p14="http://schemas.microsoft.com/office/powerpoint/2010/main" val="7003693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AC417D4-8B98-4BA4-BE21-38771014ECEB}" type="datetimeFigureOut">
              <a:rPr lang="en-US" smtClean="0"/>
              <a:t>2/5/2013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2D6446-5B15-40F0-8555-08847AF5AEDF}" type="slidenum">
              <a:rPr lang="en-US" smtClean="0"/>
              <a:t>‹#›</a:t>
            </a:fld>
            <a:endParaRPr lang="en-US"/>
          </a:p>
        </p:txBody>
      </p:sp>
    </p:spTree>
    <p:extLst>
      <p:ext uri="{BB962C8B-B14F-4D97-AF65-F5344CB8AC3E}">
        <p14:creationId xmlns:p14="http://schemas.microsoft.com/office/powerpoint/2010/main" val="15165859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AC417D4-8B98-4BA4-BE21-38771014ECEB}" type="datetimeFigureOut">
              <a:rPr lang="en-US" smtClean="0"/>
              <a:t>2/5/2013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72D6446-5B15-40F0-8555-08847AF5AEDF}" type="slidenum">
              <a:rPr lang="en-US" smtClean="0"/>
              <a:t>‹#›</a:t>
            </a:fld>
            <a:endParaRPr lang="en-US"/>
          </a:p>
        </p:txBody>
      </p:sp>
    </p:spTree>
    <p:extLst>
      <p:ext uri="{BB962C8B-B14F-4D97-AF65-F5344CB8AC3E}">
        <p14:creationId xmlns:p14="http://schemas.microsoft.com/office/powerpoint/2010/main" val="706344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AC417D4-8B98-4BA4-BE21-38771014ECEB}" type="datetimeFigureOut">
              <a:rPr lang="en-US" smtClean="0"/>
              <a:t>2/5/2013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72D6446-5B15-40F0-8555-08847AF5AEDF}" type="slidenum">
              <a:rPr lang="en-US" smtClean="0"/>
              <a:t>‹#›</a:t>
            </a:fld>
            <a:endParaRPr lang="en-US"/>
          </a:p>
        </p:txBody>
      </p:sp>
    </p:spTree>
    <p:extLst>
      <p:ext uri="{BB962C8B-B14F-4D97-AF65-F5344CB8AC3E}">
        <p14:creationId xmlns:p14="http://schemas.microsoft.com/office/powerpoint/2010/main" val="3515108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AC417D4-8B98-4BA4-BE21-38771014ECEB}" type="datetimeFigureOut">
              <a:rPr lang="en-US" smtClean="0"/>
              <a:t>2/5/2013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72D6446-5B15-40F0-8555-08847AF5AEDF}" type="slidenum">
              <a:rPr lang="en-US" smtClean="0"/>
              <a:t>‹#›</a:t>
            </a:fld>
            <a:endParaRPr lang="en-US"/>
          </a:p>
        </p:txBody>
      </p:sp>
    </p:spTree>
    <p:extLst>
      <p:ext uri="{BB962C8B-B14F-4D97-AF65-F5344CB8AC3E}">
        <p14:creationId xmlns:p14="http://schemas.microsoft.com/office/powerpoint/2010/main" val="6853107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AC417D4-8B98-4BA4-BE21-38771014ECEB}" type="datetimeFigureOut">
              <a:rPr lang="en-US" smtClean="0"/>
              <a:t>2/5/2013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2D6446-5B15-40F0-8555-08847AF5AEDF}" type="slidenum">
              <a:rPr lang="en-US" smtClean="0"/>
              <a:t>‹#›</a:t>
            </a:fld>
            <a:endParaRPr lang="en-US"/>
          </a:p>
        </p:txBody>
      </p:sp>
    </p:spTree>
    <p:extLst>
      <p:ext uri="{BB962C8B-B14F-4D97-AF65-F5344CB8AC3E}">
        <p14:creationId xmlns:p14="http://schemas.microsoft.com/office/powerpoint/2010/main" val="11471414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AC417D4-8B98-4BA4-BE21-38771014ECEB}" type="datetimeFigureOut">
              <a:rPr lang="en-US" smtClean="0"/>
              <a:t>2/5/2013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2D6446-5B15-40F0-8555-08847AF5AEDF}" type="slidenum">
              <a:rPr lang="en-US" smtClean="0"/>
              <a:t>‹#›</a:t>
            </a:fld>
            <a:endParaRPr lang="en-US"/>
          </a:p>
        </p:txBody>
      </p:sp>
    </p:spTree>
    <p:extLst>
      <p:ext uri="{BB962C8B-B14F-4D97-AF65-F5344CB8AC3E}">
        <p14:creationId xmlns:p14="http://schemas.microsoft.com/office/powerpoint/2010/main" val="14822926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AC417D4-8B98-4BA4-BE21-38771014ECEB}" type="datetimeFigureOut">
              <a:rPr lang="en-US" smtClean="0"/>
              <a:t>2/5/2013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2D6446-5B15-40F0-8555-08847AF5AEDF}" type="slidenum">
              <a:rPr lang="en-US" smtClean="0"/>
              <a:t>‹#›</a:t>
            </a:fld>
            <a:endParaRPr lang="en-US"/>
          </a:p>
        </p:txBody>
      </p:sp>
    </p:spTree>
    <p:extLst>
      <p:ext uri="{BB962C8B-B14F-4D97-AF65-F5344CB8AC3E}">
        <p14:creationId xmlns:p14="http://schemas.microsoft.com/office/powerpoint/2010/main" val="3471729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AC417D4-8B98-4BA4-BE21-38771014ECEB}" type="datetimeFigureOut">
              <a:rPr lang="en-US" smtClean="0"/>
              <a:t>2/5/2013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2D6446-5B15-40F0-8555-08847AF5AEDF}" type="slidenum">
              <a:rPr lang="en-US" smtClean="0"/>
              <a:t>‹#›</a:t>
            </a:fld>
            <a:endParaRPr lang="en-US"/>
          </a:p>
        </p:txBody>
      </p:sp>
    </p:spTree>
    <p:extLst>
      <p:ext uri="{BB962C8B-B14F-4D97-AF65-F5344CB8AC3E}">
        <p14:creationId xmlns:p14="http://schemas.microsoft.com/office/powerpoint/2010/main" val="2450961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C417D4-8B98-4BA4-BE21-38771014ECEB}" type="datetimeFigureOut">
              <a:rPr lang="en-US" smtClean="0"/>
              <a:t>2/5/2013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2D6446-5B15-40F0-8555-08847AF5AEDF}" type="slidenum">
              <a:rPr lang="en-US" smtClean="0"/>
              <a:t>‹#›</a:t>
            </a:fld>
            <a:endParaRPr lang="en-US"/>
          </a:p>
        </p:txBody>
      </p:sp>
    </p:spTree>
    <p:extLst>
      <p:ext uri="{BB962C8B-B14F-4D97-AF65-F5344CB8AC3E}">
        <p14:creationId xmlns:p14="http://schemas.microsoft.com/office/powerpoint/2010/main" val="3628702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61086" y="1125409"/>
            <a:ext cx="4899454" cy="1470025"/>
          </a:xfrm>
        </p:spPr>
        <p:txBody>
          <a:bodyPr>
            <a:normAutofit/>
          </a:bodyPr>
          <a:lstStyle/>
          <a:p>
            <a:r>
              <a:rPr lang="en-US" dirty="0" smtClean="0"/>
              <a:t>Duncan Luce</a:t>
            </a:r>
            <a:endParaRPr lang="en-US" b="1" dirty="0"/>
          </a:p>
        </p:txBody>
      </p:sp>
      <p:sp>
        <p:nvSpPr>
          <p:cNvPr id="3" name="Subtitle 2"/>
          <p:cNvSpPr>
            <a:spLocks noGrp="1"/>
          </p:cNvSpPr>
          <p:nvPr>
            <p:ph type="subTitle" idx="1"/>
          </p:nvPr>
        </p:nvSpPr>
        <p:spPr/>
        <p:txBody>
          <a:bodyPr/>
          <a:lstStyle/>
          <a:p>
            <a:r>
              <a:rPr lang="en-US" dirty="0" smtClean="0">
                <a:solidFill>
                  <a:schemeClr val="tx1"/>
                </a:solidFill>
              </a:rPr>
              <a:t>Foundations of Mathematical Social Science and Mentorship of Outstanding Scientists</a:t>
            </a:r>
            <a:endParaRPr lang="en-US" dirty="0">
              <a:solidFill>
                <a:schemeClr val="tx1"/>
              </a:solidFill>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85499" y="494271"/>
            <a:ext cx="2929003" cy="29053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371102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Luce’s Choice Theory</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fontScale="77500" lnSpcReduction="20000"/>
              </a:bodyPr>
              <a:lstStyle/>
              <a:p>
                <a:pPr marL="0" indent="0">
                  <a:buNone/>
                </a:pPr>
                <a:r>
                  <a:rPr lang="en-US" dirty="0" smtClean="0"/>
                  <a:t/>
                </a:r>
                <a:br>
                  <a:rPr lang="en-US" dirty="0" smtClean="0"/>
                </a:br>
                <a:r>
                  <a:rPr lang="en-US" dirty="0" smtClean="0"/>
                  <a:t>Assuming invariance of choice probability ratio for any two members of a set of alternatives </a:t>
                </a:r>
                <a14:m>
                  <m:oMath xmlns:m="http://schemas.openxmlformats.org/officeDocument/2006/math">
                    <m:sSub>
                      <m:sSubPr>
                        <m:ctrlPr>
                          <a:rPr lang="en-US" i="1" smtClean="0">
                            <a:latin typeface="Cambria Math"/>
                          </a:rPr>
                        </m:ctrlPr>
                      </m:sSubPr>
                      <m:e>
                        <m:r>
                          <a:rPr lang="en-US" b="0" i="1" smtClean="0">
                            <a:latin typeface="Cambria Math"/>
                          </a:rPr>
                          <m:t>𝑎</m:t>
                        </m:r>
                      </m:e>
                      <m:sub>
                        <m:r>
                          <a:rPr lang="en-US" b="0" i="1" smtClean="0">
                            <a:latin typeface="Cambria Math"/>
                          </a:rPr>
                          <m:t>1</m:t>
                        </m:r>
                      </m:sub>
                    </m:sSub>
                    <m:r>
                      <a:rPr lang="en-US" b="0" i="1" smtClean="0">
                        <a:latin typeface="Cambria Math"/>
                      </a:rPr>
                      <m:t>,…,</m:t>
                    </m:r>
                    <m:sSub>
                      <m:sSubPr>
                        <m:ctrlPr>
                          <a:rPr lang="en-US" b="0" i="1" smtClean="0">
                            <a:latin typeface="Cambria Math"/>
                          </a:rPr>
                        </m:ctrlPr>
                      </m:sSubPr>
                      <m:e>
                        <m:r>
                          <a:rPr lang="en-US" b="0" i="1" smtClean="0">
                            <a:latin typeface="Cambria Math"/>
                          </a:rPr>
                          <m:t>𝑎</m:t>
                        </m:r>
                      </m:e>
                      <m:sub>
                        <m:r>
                          <a:rPr lang="en-US" b="0" i="1" smtClean="0">
                            <a:latin typeface="Cambria Math"/>
                          </a:rPr>
                          <m:t>𝑛</m:t>
                        </m:r>
                      </m:sub>
                    </m:sSub>
                  </m:oMath>
                </a14:m>
                <a:r>
                  <a:rPr lang="en-US" dirty="0" smtClean="0"/>
                  <a:t>:</a:t>
                </a:r>
              </a:p>
              <a:p>
                <a:pPr marL="0" indent="0">
                  <a:buNone/>
                </a:pPr>
                <a:endParaRPr lang="en-US" dirty="0" smtClean="0"/>
              </a:p>
              <a:p>
                <a:pPr marL="0" indent="0">
                  <a:buNone/>
                </a:pPr>
                <a14:m>
                  <m:oMathPara xmlns:m="http://schemas.openxmlformats.org/officeDocument/2006/math">
                    <m:oMathParaPr>
                      <m:jc m:val="centerGroup"/>
                    </m:oMathParaPr>
                    <m:oMath xmlns:m="http://schemas.openxmlformats.org/officeDocument/2006/math">
                      <m:f>
                        <m:fPr>
                          <m:ctrlPr>
                            <a:rPr lang="en-US" i="1" smtClean="0">
                              <a:latin typeface="Cambria Math"/>
                            </a:rPr>
                          </m:ctrlPr>
                        </m:fPr>
                        <m:num>
                          <m:r>
                            <a:rPr lang="en-US" b="0" i="1" smtClean="0">
                              <a:latin typeface="Cambria Math"/>
                            </a:rPr>
                            <m:t>𝑝</m:t>
                          </m:r>
                          <m:r>
                            <a:rPr lang="en-US" b="0" i="1" smtClean="0">
                              <a:latin typeface="Cambria Math"/>
                            </a:rPr>
                            <m:t>(</m:t>
                          </m:r>
                          <m:sSub>
                            <m:sSubPr>
                              <m:ctrlPr>
                                <a:rPr lang="en-US" b="0" i="1" smtClean="0">
                                  <a:latin typeface="Cambria Math"/>
                                </a:rPr>
                              </m:ctrlPr>
                            </m:sSubPr>
                            <m:e>
                              <m:r>
                                <a:rPr lang="en-US" b="0" i="1" smtClean="0">
                                  <a:latin typeface="Cambria Math"/>
                                </a:rPr>
                                <m:t>𝑎</m:t>
                              </m:r>
                            </m:e>
                            <m:sub>
                              <m:r>
                                <a:rPr lang="en-US" b="0" i="1" smtClean="0">
                                  <a:latin typeface="Cambria Math"/>
                                </a:rPr>
                                <m:t>𝑖</m:t>
                              </m:r>
                            </m:sub>
                          </m:sSub>
                          <m:r>
                            <a:rPr lang="en-US" b="0" i="1" smtClean="0">
                              <a:latin typeface="Cambria Math"/>
                            </a:rPr>
                            <m:t>)</m:t>
                          </m:r>
                        </m:num>
                        <m:den>
                          <m:r>
                            <a:rPr lang="en-US" b="0" i="1" smtClean="0">
                              <a:latin typeface="Cambria Math"/>
                            </a:rPr>
                            <m:t>𝑝</m:t>
                          </m:r>
                          <m:r>
                            <a:rPr lang="en-US" b="0" i="1" smtClean="0">
                              <a:latin typeface="Cambria Math"/>
                            </a:rPr>
                            <m:t>(</m:t>
                          </m:r>
                          <m:sSub>
                            <m:sSubPr>
                              <m:ctrlPr>
                                <a:rPr lang="en-US" b="0" i="1" smtClean="0">
                                  <a:latin typeface="Cambria Math"/>
                                </a:rPr>
                              </m:ctrlPr>
                            </m:sSubPr>
                            <m:e>
                              <m:r>
                                <a:rPr lang="en-US" b="0" i="1" smtClean="0">
                                  <a:latin typeface="Cambria Math"/>
                                </a:rPr>
                                <m:t>𝑎</m:t>
                              </m:r>
                            </m:e>
                            <m:sub>
                              <m:r>
                                <a:rPr lang="en-US" b="0" i="1" smtClean="0">
                                  <a:latin typeface="Cambria Math"/>
                                </a:rPr>
                                <m:t>𝑗</m:t>
                              </m:r>
                            </m:sub>
                          </m:sSub>
                          <m:r>
                            <a:rPr lang="en-US" b="0" i="1" smtClean="0">
                              <a:latin typeface="Cambria Math"/>
                            </a:rPr>
                            <m:t>)</m:t>
                          </m:r>
                        </m:den>
                      </m:f>
                      <m:r>
                        <a:rPr lang="en-US" b="0" i="1" smtClean="0">
                          <a:latin typeface="Cambria Math"/>
                        </a:rPr>
                        <m:t>=</m:t>
                      </m:r>
                      <m:sSub>
                        <m:sSubPr>
                          <m:ctrlPr>
                            <a:rPr lang="en-US" b="0" i="1" smtClean="0">
                              <a:latin typeface="Cambria Math"/>
                            </a:rPr>
                          </m:ctrlPr>
                        </m:sSubPr>
                        <m:e>
                          <m:r>
                            <a:rPr lang="en-US" b="0" i="1" smtClean="0">
                              <a:latin typeface="Cambria Math"/>
                            </a:rPr>
                            <m:t>𝑅</m:t>
                          </m:r>
                        </m:e>
                        <m:sub>
                          <m:r>
                            <a:rPr lang="en-US" b="0" i="1" smtClean="0">
                              <a:latin typeface="Cambria Math"/>
                            </a:rPr>
                            <m:t>𝑖𝑗</m:t>
                          </m:r>
                        </m:sub>
                      </m:sSub>
                    </m:oMath>
                  </m:oMathPara>
                </a14:m>
                <a:endParaRPr lang="en-US" dirty="0" smtClean="0"/>
              </a:p>
              <a:p>
                <a:pPr marL="0" indent="0">
                  <a:buNone/>
                </a:pPr>
                <a:endParaRPr lang="en-US" dirty="0" smtClean="0"/>
              </a:p>
              <a:p>
                <a:pPr marL="0" indent="0">
                  <a:buNone/>
                </a:pPr>
                <a:r>
                  <a:rPr lang="en-US" dirty="0"/>
                  <a:t>r</a:t>
                </a:r>
                <a:r>
                  <a:rPr lang="en-US" dirty="0" smtClean="0"/>
                  <a:t>egardless of availability of the other alternatives implies existence of quantities </a:t>
                </a:r>
                <a14:m>
                  <m:oMath xmlns:m="http://schemas.openxmlformats.org/officeDocument/2006/math">
                    <m:sSub>
                      <m:sSubPr>
                        <m:ctrlPr>
                          <a:rPr lang="en-US" b="0" i="1" smtClean="0">
                            <a:latin typeface="Cambria Math"/>
                          </a:rPr>
                        </m:ctrlPr>
                      </m:sSubPr>
                      <m:e>
                        <m:r>
                          <a:rPr lang="en-US" b="0" i="1" smtClean="0">
                            <a:latin typeface="Cambria Math"/>
                          </a:rPr>
                          <m:t>𝑆</m:t>
                        </m:r>
                      </m:e>
                      <m:sub>
                        <m:r>
                          <a:rPr lang="en-US" b="0" i="1" smtClean="0">
                            <a:latin typeface="Cambria Math"/>
                          </a:rPr>
                          <m:t>1</m:t>
                        </m:r>
                      </m:sub>
                    </m:sSub>
                    <m:r>
                      <a:rPr lang="en-US" b="0" i="0" smtClean="0">
                        <a:latin typeface="Cambria Math"/>
                      </a:rPr>
                      <m:t>,</m:t>
                    </m:r>
                    <m:r>
                      <a:rPr lang="en-US" b="0" i="1" smtClean="0">
                        <a:latin typeface="Cambria Math"/>
                      </a:rPr>
                      <m:t>…,</m:t>
                    </m:r>
                    <m:sSub>
                      <m:sSubPr>
                        <m:ctrlPr>
                          <a:rPr lang="en-US" b="0" i="1" smtClean="0">
                            <a:latin typeface="Cambria Math"/>
                          </a:rPr>
                        </m:ctrlPr>
                      </m:sSubPr>
                      <m:e>
                        <m:r>
                          <a:rPr lang="en-US" b="0" i="1" smtClean="0">
                            <a:latin typeface="Cambria Math"/>
                          </a:rPr>
                          <m:t>𝑆</m:t>
                        </m:r>
                      </m:e>
                      <m:sub>
                        <m:r>
                          <a:rPr lang="en-US" b="0" i="1" smtClean="0">
                            <a:latin typeface="Cambria Math"/>
                          </a:rPr>
                          <m:t>𝑛</m:t>
                        </m:r>
                      </m:sub>
                    </m:sSub>
                    <m:r>
                      <a:rPr lang="en-US" b="0" i="1" smtClean="0">
                        <a:latin typeface="Cambria Math"/>
                      </a:rPr>
                      <m:t> </m:t>
                    </m:r>
                  </m:oMath>
                </a14:m>
                <a:r>
                  <a:rPr lang="en-US" dirty="0" smtClean="0"/>
                  <a:t>such that</a:t>
                </a:r>
                <a:br>
                  <a:rPr lang="en-US" dirty="0" smtClean="0"/>
                </a:br>
                <a:endParaRPr lang="en-US" dirty="0" smtClean="0"/>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a:rPr>
                        <m:t>𝑝</m:t>
                      </m:r>
                      <m:d>
                        <m:dPr>
                          <m:ctrlPr>
                            <a:rPr lang="en-US" b="0" i="1" smtClean="0">
                              <a:latin typeface="Cambria Math"/>
                            </a:rPr>
                          </m:ctrlPr>
                        </m:dPr>
                        <m:e>
                          <m:sSub>
                            <m:sSubPr>
                              <m:ctrlPr>
                                <a:rPr lang="en-US" b="0" i="1" smtClean="0">
                                  <a:latin typeface="Cambria Math"/>
                                </a:rPr>
                              </m:ctrlPr>
                            </m:sSubPr>
                            <m:e>
                              <m:r>
                                <a:rPr lang="en-US" b="0" i="1" smtClean="0">
                                  <a:latin typeface="Cambria Math"/>
                                </a:rPr>
                                <m:t>𝑎</m:t>
                              </m:r>
                            </m:e>
                            <m:sub>
                              <m:r>
                                <a:rPr lang="en-US" b="0" i="1" smtClean="0">
                                  <a:latin typeface="Cambria Math"/>
                                </a:rPr>
                                <m:t>𝑖</m:t>
                              </m:r>
                            </m:sub>
                          </m:sSub>
                        </m:e>
                      </m:d>
                      <m:r>
                        <a:rPr lang="en-US" b="0" i="0" smtClean="0">
                          <a:latin typeface="Cambria Math"/>
                        </a:rPr>
                        <m:t>= </m:t>
                      </m:r>
                      <m:f>
                        <m:fPr>
                          <m:ctrlPr>
                            <a:rPr lang="en-US" b="0" i="1" smtClean="0">
                              <a:latin typeface="Cambria Math"/>
                            </a:rPr>
                          </m:ctrlPr>
                        </m:fPr>
                        <m:num>
                          <m:sSub>
                            <m:sSubPr>
                              <m:ctrlPr>
                                <a:rPr lang="en-US" b="0" i="1" smtClean="0">
                                  <a:latin typeface="Cambria Math"/>
                                </a:rPr>
                              </m:ctrlPr>
                            </m:sSubPr>
                            <m:e>
                              <m:r>
                                <a:rPr lang="en-US" b="0" i="1" smtClean="0">
                                  <a:latin typeface="Cambria Math"/>
                                </a:rPr>
                                <m:t>𝑆</m:t>
                              </m:r>
                            </m:e>
                            <m:sub>
                              <m:r>
                                <a:rPr lang="en-US" b="0" i="1" smtClean="0">
                                  <a:latin typeface="Cambria Math"/>
                                </a:rPr>
                                <m:t>𝑖</m:t>
                              </m:r>
                            </m:sub>
                          </m:sSub>
                        </m:num>
                        <m:den>
                          <m:nary>
                            <m:naryPr>
                              <m:chr m:val="∑"/>
                              <m:supHide m:val="on"/>
                              <m:ctrlPr>
                                <a:rPr lang="en-US" b="0" i="1" smtClean="0">
                                  <a:latin typeface="Cambria Math"/>
                                </a:rPr>
                              </m:ctrlPr>
                            </m:naryPr>
                            <m:sub>
                              <m:sSup>
                                <m:sSupPr>
                                  <m:ctrlPr>
                                    <a:rPr lang="en-US" b="0" i="1" smtClean="0">
                                      <a:latin typeface="Cambria Math"/>
                                    </a:rPr>
                                  </m:ctrlPr>
                                </m:sSupPr>
                                <m:e>
                                  <m:r>
                                    <a:rPr lang="en-US" b="0" i="1" smtClean="0">
                                      <a:latin typeface="Cambria Math"/>
                                    </a:rPr>
                                    <m:t>𝑖</m:t>
                                  </m:r>
                                </m:e>
                                <m:sup>
                                  <m:r>
                                    <a:rPr lang="en-US" b="0" i="1" smtClean="0">
                                      <a:latin typeface="Cambria Math"/>
                                    </a:rPr>
                                    <m:t>′</m:t>
                                  </m:r>
                                </m:sup>
                              </m:sSup>
                            </m:sub>
                            <m:sup/>
                            <m:e>
                              <m:sSub>
                                <m:sSubPr>
                                  <m:ctrlPr>
                                    <a:rPr lang="en-US" b="0" i="1" smtClean="0">
                                      <a:latin typeface="Cambria Math"/>
                                    </a:rPr>
                                  </m:ctrlPr>
                                </m:sSubPr>
                                <m:e>
                                  <m:r>
                                    <a:rPr lang="en-US" b="0" i="1" smtClean="0">
                                      <a:latin typeface="Cambria Math"/>
                                    </a:rPr>
                                    <m:t>𝑆</m:t>
                                  </m:r>
                                </m:e>
                                <m:sub>
                                  <m:sSup>
                                    <m:sSupPr>
                                      <m:ctrlPr>
                                        <a:rPr lang="en-US" b="0" i="1" smtClean="0">
                                          <a:latin typeface="Cambria Math"/>
                                        </a:rPr>
                                      </m:ctrlPr>
                                    </m:sSupPr>
                                    <m:e>
                                      <m:r>
                                        <a:rPr lang="en-US" b="0" i="1" smtClean="0">
                                          <a:latin typeface="Cambria Math"/>
                                        </a:rPr>
                                        <m:t>𝑖</m:t>
                                      </m:r>
                                    </m:e>
                                    <m:sup>
                                      <m:r>
                                        <a:rPr lang="en-US" b="0" i="1" smtClean="0">
                                          <a:latin typeface="Cambria Math"/>
                                        </a:rPr>
                                        <m:t>′</m:t>
                                      </m:r>
                                    </m:sup>
                                  </m:sSup>
                                </m:sub>
                              </m:sSub>
                            </m:e>
                          </m:nary>
                        </m:den>
                      </m:f>
                    </m:oMath>
                  </m:oMathPara>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1185"/>
                </a:stretch>
              </a:blipFill>
            </p:spPr>
            <p:txBody>
              <a:bodyPr/>
              <a:lstStyle/>
              <a:p>
                <a:r>
                  <a:rPr lang="en-US">
                    <a:noFill/>
                  </a:rPr>
                  <a:t> </a:t>
                </a:r>
              </a:p>
            </p:txBody>
          </p:sp>
        </mc:Fallback>
      </mc:AlternateContent>
    </p:spTree>
    <p:extLst>
      <p:ext uri="{BB962C8B-B14F-4D97-AF65-F5344CB8AC3E}">
        <p14:creationId xmlns:p14="http://schemas.microsoft.com/office/powerpoint/2010/main" val="17571803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Influence</a:t>
            </a:r>
            <a:endParaRPr lang="en-US" dirty="0"/>
          </a:p>
        </p:txBody>
      </p:sp>
      <p:sp>
        <p:nvSpPr>
          <p:cNvPr id="3" name="Content Placeholder 2"/>
          <p:cNvSpPr>
            <a:spLocks noGrp="1"/>
          </p:cNvSpPr>
          <p:nvPr>
            <p:ph idx="1"/>
          </p:nvPr>
        </p:nvSpPr>
        <p:spPr/>
        <p:txBody>
          <a:bodyPr>
            <a:normAutofit fontScale="55000" lnSpcReduction="20000"/>
          </a:bodyPr>
          <a:lstStyle/>
          <a:p>
            <a:r>
              <a:rPr lang="en-US" dirty="0"/>
              <a:t>Maybe a measure of what it means to be an experimental psychologist is whether we've published a paper with Luce's choice ratio in it.  </a:t>
            </a:r>
            <a:r>
              <a:rPr lang="en-US" dirty="0" smtClean="0"/>
              <a:t>… We </a:t>
            </a:r>
            <a:r>
              <a:rPr lang="en-US" dirty="0"/>
              <a:t>see it now in neuroscience, where "divisive normalization" is a hot topic -- neural activity seems to be normalized by dividing the firing rate for a neuron by the total firing rate in the population.  They don't always cite Luce, but they should.</a:t>
            </a:r>
          </a:p>
          <a:p>
            <a:endParaRPr lang="en-US" dirty="0" smtClean="0"/>
          </a:p>
          <a:p>
            <a:pPr marL="0" indent="0">
              <a:buNone/>
            </a:pPr>
            <a:r>
              <a:rPr lang="en-US" dirty="0"/>
              <a:t>	</a:t>
            </a:r>
            <a:r>
              <a:rPr lang="en-US" dirty="0" smtClean="0"/>
              <a:t>	Gordon </a:t>
            </a:r>
            <a:r>
              <a:rPr lang="en-US" dirty="0"/>
              <a:t>Logan</a:t>
            </a:r>
          </a:p>
          <a:p>
            <a:endParaRPr lang="en-US" dirty="0"/>
          </a:p>
          <a:p>
            <a:r>
              <a:rPr lang="en-US" dirty="0"/>
              <a:t>The </a:t>
            </a:r>
            <a:r>
              <a:rPr lang="en-US" u="sng" dirty="0"/>
              <a:t>choice axiom </a:t>
            </a:r>
            <a:r>
              <a:rPr lang="en-US" dirty="0"/>
              <a:t>is substantially deeper and more consequential than a ratio of strengths quantity by itself.  As “Individual Choice Behavior” demonstrates, it implies a profound type of independence (“invariance” might be a preferable term) among choice objects, even as the set of such objects expands or contracts.  The redoubtable constraints imposed on choice and preference behavior by this axiom have, I believe, been responsible for a wide terrain of </a:t>
            </a:r>
            <a:r>
              <a:rPr lang="en-US" dirty="0" smtClean="0"/>
              <a:t>[…] research </a:t>
            </a:r>
            <a:r>
              <a:rPr lang="en-US" dirty="0"/>
              <a:t>in economics, psychology (especially decision making) and a number of other fields.</a:t>
            </a:r>
          </a:p>
          <a:p>
            <a:pPr marL="0" indent="0">
              <a:buNone/>
            </a:pPr>
            <a:endParaRPr lang="en-US" dirty="0" smtClean="0"/>
          </a:p>
          <a:p>
            <a:pPr marL="0" indent="0">
              <a:buNone/>
            </a:pPr>
            <a:r>
              <a:rPr lang="en-US" dirty="0"/>
              <a:t>	</a:t>
            </a:r>
            <a:r>
              <a:rPr lang="en-US" dirty="0" smtClean="0"/>
              <a:t>	James </a:t>
            </a:r>
            <a:r>
              <a:rPr lang="en-US" dirty="0"/>
              <a:t>Townsend</a:t>
            </a:r>
          </a:p>
          <a:p>
            <a:endParaRPr lang="en-US" dirty="0"/>
          </a:p>
        </p:txBody>
      </p:sp>
    </p:spTree>
    <p:extLst>
      <p:ext uri="{BB962C8B-B14F-4D97-AF65-F5344CB8AC3E}">
        <p14:creationId xmlns:p14="http://schemas.microsoft.com/office/powerpoint/2010/main" val="20649668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5745892" cy="1143000"/>
          </a:xfrm>
        </p:spPr>
        <p:txBody>
          <a:bodyPr>
            <a:normAutofit/>
          </a:bodyPr>
          <a:lstStyle/>
          <a:p>
            <a:r>
              <a:rPr lang="en-US" sz="2800" dirty="0" smtClean="0"/>
              <a:t>Foundations of Measurement</a:t>
            </a:r>
            <a:br>
              <a:rPr lang="en-US" sz="2800" dirty="0" smtClean="0"/>
            </a:br>
            <a:r>
              <a:rPr lang="en-US" sz="2800" dirty="0" smtClean="0"/>
              <a:t>(with </a:t>
            </a:r>
            <a:r>
              <a:rPr lang="en-US" sz="2800" dirty="0" err="1" smtClean="0"/>
              <a:t>Tukey</a:t>
            </a:r>
            <a:r>
              <a:rPr lang="en-US" sz="2800" dirty="0" smtClean="0"/>
              <a:t>, </a:t>
            </a:r>
            <a:r>
              <a:rPr lang="en-US" sz="2800" dirty="0" err="1" smtClean="0"/>
              <a:t>Narens</a:t>
            </a:r>
            <a:r>
              <a:rPr lang="en-US" sz="2800" dirty="0" smtClean="0"/>
              <a:t>, and Others)</a:t>
            </a:r>
            <a:endParaRPr lang="en-US" sz="2800" dirty="0"/>
          </a:p>
        </p:txBody>
      </p:sp>
      <p:pic>
        <p:nvPicPr>
          <p:cNvPr id="1028" name="Picture 4" descr="http://www.colourbox.com/preview/5572440-698617-justice-or-money-gavel-and-money-on-the-scales-of-justic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77957" y="56735"/>
            <a:ext cx="3047999" cy="22860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s://encrypted-tbn0.gstatic.com/images?q=tbn:ANd9GcTZC-xEgEUPu2o_bonpl4E6vNT0naSbv92a8kTyKKFAKDRGBVDvr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1042" y="3554577"/>
            <a:ext cx="1747023" cy="93716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https://encrypted-tbn0.gstatic.com/images?q=tbn:ANd9GcTZC-xEgEUPu2o_bonpl4E6vNT0naSbv92a8kTyKKFAKDRGBVDvr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0897" y="4542288"/>
            <a:ext cx="1747023" cy="93716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https://encrypted-tbn0.gstatic.com/images?q=tbn:ANd9GcTZC-xEgEUPu2o_bonpl4E6vNT0naSbv92a8kTyKKFAKDRGBVDvr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47920" y="3888209"/>
            <a:ext cx="1747023" cy="937169"/>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4"/>
          <p:cNvGrpSpPr/>
          <p:nvPr/>
        </p:nvGrpSpPr>
        <p:grpSpPr>
          <a:xfrm>
            <a:off x="5618806" y="3286064"/>
            <a:ext cx="2495464" cy="2035579"/>
            <a:chOff x="5618806" y="3286064"/>
            <a:chExt cx="2594918" cy="2106763"/>
          </a:xfrm>
        </p:grpSpPr>
        <p:pic>
          <p:nvPicPr>
            <p:cNvPr id="9" name="Picture 6" descr="https://encrypted-tbn0.gstatic.com/images?q=tbn:ANd9GcTZC-xEgEUPu2o_bonpl4E6vNT0naSbv92a8kTyKKFAKDRGBVDvr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39027" y="4762675"/>
              <a:ext cx="1174697" cy="630152"/>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 descr="https://encrypted-tbn0.gstatic.com/images?q=tbn:ANd9GcTZC-xEgEUPu2o_bonpl4E6vNT0naSbv92a8kTyKKFAKDRGBVDvr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79445" y="4581443"/>
              <a:ext cx="1174697" cy="630152"/>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descr="https://encrypted-tbn0.gstatic.com/images?q=tbn:ANd9GcTZC-xEgEUPu2o_bonpl4E6vNT0naSbv92a8kTyKKFAKDRGBVDvr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18806" y="3839265"/>
              <a:ext cx="1174697" cy="630152"/>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 descr="https://encrypted-tbn0.gstatic.com/images?q=tbn:ANd9GcTZC-xEgEUPu2o_bonpl4E6vNT0naSbv92a8kTyKKFAKDRGBVDvr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39027" y="3984199"/>
              <a:ext cx="1174697" cy="630152"/>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https://encrypted-tbn0.gstatic.com/images?q=tbn:ANd9GcTZC-xEgEUPu2o_bonpl4E6vNT0naSbv92a8kTyKKFAKDRGBVDvr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13632" y="3286064"/>
              <a:ext cx="1174697" cy="630152"/>
            </a:xfrm>
            <a:prstGeom prst="rect">
              <a:avLst/>
            </a:prstGeom>
            <a:noFill/>
            <a:extLst>
              <a:ext uri="{909E8E84-426E-40DD-AFC4-6F175D3DCCD1}">
                <a14:hiddenFill xmlns:a14="http://schemas.microsoft.com/office/drawing/2010/main">
                  <a:solidFill>
                    <a:srgbClr val="FFFFFF"/>
                  </a:solidFill>
                </a14:hiddenFill>
              </a:ext>
            </a:extLst>
          </p:spPr>
        </p:pic>
      </p:grpSp>
      <p:sp>
        <p:nvSpPr>
          <p:cNvPr id="4" name="TextBox 3"/>
          <p:cNvSpPr txBox="1"/>
          <p:nvPr/>
        </p:nvSpPr>
        <p:spPr>
          <a:xfrm>
            <a:off x="4810897" y="4154341"/>
            <a:ext cx="377604" cy="369332"/>
          </a:xfrm>
          <a:prstGeom prst="rect">
            <a:avLst/>
          </a:prstGeom>
          <a:noFill/>
        </p:spPr>
        <p:txBody>
          <a:bodyPr wrap="none" rtlCol="0">
            <a:spAutoFit/>
          </a:bodyPr>
          <a:lstStyle/>
          <a:p>
            <a:r>
              <a:rPr lang="en-US" dirty="0" err="1" smtClean="0"/>
              <a:t>vs</a:t>
            </a:r>
            <a:endParaRPr lang="en-US" dirty="0"/>
          </a:p>
        </p:txBody>
      </p:sp>
    </p:spTree>
    <p:extLst>
      <p:ext uri="{BB962C8B-B14F-4D97-AF65-F5344CB8AC3E}">
        <p14:creationId xmlns:p14="http://schemas.microsoft.com/office/powerpoint/2010/main" val="30778647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5745892" cy="1143000"/>
          </a:xfrm>
        </p:spPr>
        <p:txBody>
          <a:bodyPr>
            <a:normAutofit/>
          </a:bodyPr>
          <a:lstStyle/>
          <a:p>
            <a:r>
              <a:rPr lang="en-US" sz="2800" dirty="0" smtClean="0"/>
              <a:t>Foundations of Measurement</a:t>
            </a:r>
            <a:br>
              <a:rPr lang="en-US" sz="2800" dirty="0" smtClean="0"/>
            </a:br>
            <a:r>
              <a:rPr lang="en-US" sz="2800" dirty="0" smtClean="0"/>
              <a:t>(with </a:t>
            </a:r>
            <a:r>
              <a:rPr lang="en-US" sz="2800" dirty="0" err="1" smtClean="0"/>
              <a:t>Tukey</a:t>
            </a:r>
            <a:r>
              <a:rPr lang="en-US" sz="2800" dirty="0" smtClean="0"/>
              <a:t>, </a:t>
            </a:r>
            <a:r>
              <a:rPr lang="en-US" sz="2800" dirty="0" err="1" smtClean="0"/>
              <a:t>Narens</a:t>
            </a:r>
            <a:r>
              <a:rPr lang="en-US" sz="2800" dirty="0" smtClean="0"/>
              <a:t>, and Others)</a:t>
            </a:r>
            <a:endParaRPr lang="en-US" sz="2800" dirty="0"/>
          </a:p>
        </p:txBody>
      </p:sp>
      <p:pic>
        <p:nvPicPr>
          <p:cNvPr id="1028" name="Picture 4" descr="http://www.colourbox.com/preview/5572440-698617-justice-or-money-gavel-and-money-on-the-scales-of-justic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77957" y="56735"/>
            <a:ext cx="3047999" cy="22860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s://encrypted-tbn0.gstatic.com/images?q=tbn:ANd9GcTZC-xEgEUPu2o_bonpl4E6vNT0naSbv92a8kTyKKFAKDRGBVDvr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1042" y="3554577"/>
            <a:ext cx="1747023" cy="93716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https://encrypted-tbn0.gstatic.com/images?q=tbn:ANd9GcTZC-xEgEUPu2o_bonpl4E6vNT0naSbv92a8kTyKKFAKDRGBVDvr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0897" y="4542288"/>
            <a:ext cx="1747023" cy="93716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https://encrypted-tbn0.gstatic.com/images?q=tbn:ANd9GcTZC-xEgEUPu2o_bonpl4E6vNT0naSbv92a8kTyKKFAKDRGBVDvr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47920" y="3888209"/>
            <a:ext cx="1747023" cy="937169"/>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oup 2"/>
          <p:cNvGrpSpPr/>
          <p:nvPr/>
        </p:nvGrpSpPr>
        <p:grpSpPr>
          <a:xfrm>
            <a:off x="5263978" y="2916195"/>
            <a:ext cx="3352799" cy="3039762"/>
            <a:chOff x="5618806" y="3286064"/>
            <a:chExt cx="2594918" cy="2106763"/>
          </a:xfrm>
        </p:grpSpPr>
        <p:pic>
          <p:nvPicPr>
            <p:cNvPr id="9" name="Picture 6" descr="https://encrypted-tbn0.gstatic.com/images?q=tbn:ANd9GcTZC-xEgEUPu2o_bonpl4E6vNT0naSbv92a8kTyKKFAKDRGBVDvr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39027" y="4762675"/>
              <a:ext cx="1174697" cy="630152"/>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 descr="https://encrypted-tbn0.gstatic.com/images?q=tbn:ANd9GcTZC-xEgEUPu2o_bonpl4E6vNT0naSbv92a8kTyKKFAKDRGBVDvr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79445" y="4581443"/>
              <a:ext cx="1174697" cy="630152"/>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descr="https://encrypted-tbn0.gstatic.com/images?q=tbn:ANd9GcTZC-xEgEUPu2o_bonpl4E6vNT0naSbv92a8kTyKKFAKDRGBVDvr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18806" y="3839265"/>
              <a:ext cx="1174697" cy="630152"/>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 descr="https://encrypted-tbn0.gstatic.com/images?q=tbn:ANd9GcTZC-xEgEUPu2o_bonpl4E6vNT0naSbv92a8kTyKKFAKDRGBVDvr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39027" y="3984199"/>
              <a:ext cx="1174697" cy="630152"/>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https://encrypted-tbn0.gstatic.com/images?q=tbn:ANd9GcTZC-xEgEUPu2o_bonpl4E6vNT0naSbv92a8kTyKKFAKDRGBVDvr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13632" y="3286064"/>
              <a:ext cx="1174697" cy="630152"/>
            </a:xfrm>
            <a:prstGeom prst="rect">
              <a:avLst/>
            </a:prstGeom>
            <a:noFill/>
            <a:extLst>
              <a:ext uri="{909E8E84-426E-40DD-AFC4-6F175D3DCCD1}">
                <a14:hiddenFill xmlns:a14="http://schemas.microsoft.com/office/drawing/2010/main">
                  <a:solidFill>
                    <a:srgbClr val="FFFFFF"/>
                  </a:solidFill>
                </a14:hiddenFill>
              </a:ext>
            </a:extLst>
          </p:spPr>
        </p:pic>
      </p:grpSp>
      <p:sp>
        <p:nvSpPr>
          <p:cNvPr id="4" name="TextBox 3"/>
          <p:cNvSpPr txBox="1"/>
          <p:nvPr/>
        </p:nvSpPr>
        <p:spPr>
          <a:xfrm>
            <a:off x="4810897" y="4154341"/>
            <a:ext cx="377604" cy="369332"/>
          </a:xfrm>
          <a:prstGeom prst="rect">
            <a:avLst/>
          </a:prstGeom>
          <a:noFill/>
        </p:spPr>
        <p:txBody>
          <a:bodyPr wrap="none" rtlCol="0">
            <a:spAutoFit/>
          </a:bodyPr>
          <a:lstStyle/>
          <a:p>
            <a:r>
              <a:rPr lang="en-US" dirty="0" err="1" smtClean="0"/>
              <a:t>vs</a:t>
            </a:r>
            <a:endParaRPr lang="en-US" dirty="0"/>
          </a:p>
        </p:txBody>
      </p:sp>
    </p:spTree>
    <p:extLst>
      <p:ext uri="{BB962C8B-B14F-4D97-AF65-F5344CB8AC3E}">
        <p14:creationId xmlns:p14="http://schemas.microsoft.com/office/powerpoint/2010/main" val="40866972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Duncan as Mentor</a:t>
            </a:r>
            <a:endParaRPr lang="en-US" dirty="0"/>
          </a:p>
        </p:txBody>
      </p:sp>
      <p:sp>
        <p:nvSpPr>
          <p:cNvPr id="5" name="Content Placeholder 4"/>
          <p:cNvSpPr>
            <a:spLocks noGrp="1"/>
          </p:cNvSpPr>
          <p:nvPr>
            <p:ph sz="half" idx="1"/>
          </p:nvPr>
        </p:nvSpPr>
        <p:spPr>
          <a:xfrm>
            <a:off x="448961" y="1586204"/>
            <a:ext cx="4955059" cy="4943614"/>
          </a:xfrm>
        </p:spPr>
        <p:txBody>
          <a:bodyPr>
            <a:noAutofit/>
          </a:bodyPr>
          <a:lstStyle/>
          <a:p>
            <a:r>
              <a:rPr lang="en-US" sz="1200" dirty="0"/>
              <a:t>As a graduate student, I found him thoroughly intimidating, but over the years came to know him as a colleague generous with his time and ideas, with very broad interests and a warm sense of </a:t>
            </a:r>
            <a:r>
              <a:rPr lang="en-US" sz="1200" dirty="0" smtClean="0"/>
              <a:t>humor. </a:t>
            </a:r>
            <a:r>
              <a:rPr lang="en-US" sz="1200" i="1" dirty="0" smtClean="0"/>
              <a:t>Tom </a:t>
            </a:r>
            <a:r>
              <a:rPr lang="en-US" sz="1200" i="1" dirty="0" err="1"/>
              <a:t>Wallston</a:t>
            </a:r>
            <a:endParaRPr lang="en-US" sz="1200" i="1" dirty="0"/>
          </a:p>
          <a:p>
            <a:endParaRPr lang="en-US" sz="1200" dirty="0" smtClean="0"/>
          </a:p>
          <a:p>
            <a:r>
              <a:rPr lang="en-US" sz="1200" dirty="0" smtClean="0"/>
              <a:t>Duncan </a:t>
            </a:r>
            <a:r>
              <a:rPr lang="en-US" sz="1200" dirty="0"/>
              <a:t>was a wonderful model and mentor from the first day I met him. </a:t>
            </a:r>
            <a:r>
              <a:rPr lang="en-US" sz="1200" dirty="0" smtClean="0"/>
              <a:t>We mostly </a:t>
            </a:r>
            <a:r>
              <a:rPr lang="en-US" sz="1200" dirty="0"/>
              <a:t>communicated about science via memos. His habit of forcing me to write was very beneficial.  In the fullness of time, he became a friend while remaining a mentor.  When I think of him, the words integrity and honesty inevitably come to </a:t>
            </a:r>
            <a:r>
              <a:rPr lang="en-US" sz="1200" dirty="0" smtClean="0"/>
              <a:t>mind. </a:t>
            </a:r>
            <a:r>
              <a:rPr lang="en-US" sz="1200" i="1" dirty="0" smtClean="0"/>
              <a:t>Brian </a:t>
            </a:r>
            <a:r>
              <a:rPr lang="en-US" sz="1200" i="1" dirty="0" err="1" smtClean="0"/>
              <a:t>Wandell</a:t>
            </a:r>
            <a:endParaRPr lang="en-US" sz="1200" i="1" dirty="0" smtClean="0"/>
          </a:p>
          <a:p>
            <a:endParaRPr lang="en-US" sz="1200" dirty="0"/>
          </a:p>
          <a:p>
            <a:r>
              <a:rPr lang="en-US" sz="1200" dirty="0" smtClean="0"/>
              <a:t>I </a:t>
            </a:r>
            <a:r>
              <a:rPr lang="en-US" sz="1200" dirty="0"/>
              <a:t>was privileged to work in the Harvard psychophysics lab headed by Dave Green and Duncan.  </a:t>
            </a:r>
            <a:r>
              <a:rPr lang="en-US" sz="1200" dirty="0" smtClean="0"/>
              <a:t>Although </a:t>
            </a:r>
            <a:r>
              <a:rPr lang="en-US" sz="1200" dirty="0"/>
              <a:t>my research interests eventually moved </a:t>
            </a:r>
            <a:r>
              <a:rPr lang="en-US" sz="1200" dirty="0" smtClean="0"/>
              <a:t>[…] to high-level </a:t>
            </a:r>
            <a:r>
              <a:rPr lang="en-US" sz="1200" dirty="0"/>
              <a:t>cognition, Duncan remained a constant source of inspiration and guidance to me.  I recall once giving a talk at the Math Psych Meetings when I was a young assistant professor.  Duncan met me in the hallway and kidded me “not bad for a cognitive psychologist” – one of my proudest moments. </a:t>
            </a:r>
            <a:r>
              <a:rPr lang="en-US" sz="1200" i="1" dirty="0" smtClean="0"/>
              <a:t>Rob </a:t>
            </a:r>
            <a:r>
              <a:rPr lang="en-US" sz="1200" i="1" dirty="0" err="1" smtClean="0"/>
              <a:t>Nosofsky</a:t>
            </a:r>
            <a:endParaRPr lang="en-US" sz="1200" i="1" dirty="0" smtClean="0"/>
          </a:p>
          <a:p>
            <a:endParaRPr lang="en-US" sz="1200" dirty="0" smtClean="0"/>
          </a:p>
          <a:p>
            <a:r>
              <a:rPr lang="en-US" sz="1200" dirty="0" smtClean="0"/>
              <a:t>I </a:t>
            </a:r>
            <a:r>
              <a:rPr lang="en-US" sz="1200" dirty="0"/>
              <a:t>want to second what </a:t>
            </a:r>
            <a:r>
              <a:rPr lang="en-US" sz="1200" dirty="0"/>
              <a:t>R</a:t>
            </a:r>
            <a:r>
              <a:rPr lang="en-US" sz="1200" dirty="0" smtClean="0"/>
              <a:t>ob </a:t>
            </a:r>
            <a:r>
              <a:rPr lang="en-US" sz="1200" dirty="0" smtClean="0"/>
              <a:t>said </a:t>
            </a:r>
            <a:r>
              <a:rPr lang="en-US" sz="1200" dirty="0"/>
              <a:t>about Duncan being a wonderful mentor.  I was an “orphan” grad student after my advisor left, so Duncan became my advisor for two years.  He was generous with his time and even willing to talk about totally equation-free research!  He taught me a lot and I feel very lucky to have known him. </a:t>
            </a:r>
            <a:r>
              <a:rPr lang="en-US" sz="1200" i="1" dirty="0" smtClean="0"/>
              <a:t>Martha </a:t>
            </a:r>
            <a:r>
              <a:rPr lang="en-US" sz="1200" i="1" dirty="0"/>
              <a:t>Farah</a:t>
            </a:r>
          </a:p>
          <a:p>
            <a:endParaRPr lang="en-US" sz="1200"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51156" y="1586203"/>
            <a:ext cx="2989563" cy="29775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4211786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65</TotalTime>
  <Words>179</Words>
  <Application>Microsoft Office PowerPoint</Application>
  <PresentationFormat>On-screen Show (4:3)</PresentationFormat>
  <Paragraphs>29</Paragraphs>
  <Slides>6</Slides>
  <Notes>0</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Office Theme</vt:lpstr>
      <vt:lpstr>Duncan Luce</vt:lpstr>
      <vt:lpstr>Luce’s Choice Theory</vt:lpstr>
      <vt:lpstr>Influence</vt:lpstr>
      <vt:lpstr>Foundations of Measurement (with Tukey, Narens, and Others)</vt:lpstr>
      <vt:lpstr>Foundations of Measurement (with Tukey, Narens, and Others)</vt:lpstr>
      <vt:lpstr>Duncan as Mentor</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Duncan Luce</dc:title>
  <dc:creator>jlmcc</dc:creator>
  <cp:lastModifiedBy>jlmcc</cp:lastModifiedBy>
  <cp:revision>2</cp:revision>
  <dcterms:created xsi:type="dcterms:W3CDTF">2013-02-05T19:02:26Z</dcterms:created>
  <dcterms:modified xsi:type="dcterms:W3CDTF">2013-02-05T20:48:42Z</dcterms:modified>
</cp:coreProperties>
</file>