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73" r:id="rId3"/>
    <p:sldId id="274" r:id="rId4"/>
    <p:sldId id="275" r:id="rId5"/>
    <p:sldId id="276" r:id="rId6"/>
    <p:sldId id="257" r:id="rId7"/>
    <p:sldId id="258" r:id="rId8"/>
    <p:sldId id="259" r:id="rId9"/>
    <p:sldId id="262" r:id="rId10"/>
    <p:sldId id="266" r:id="rId11"/>
    <p:sldId id="264" r:id="rId12"/>
    <p:sldId id="270" r:id="rId13"/>
    <p:sldId id="267" r:id="rId14"/>
    <p:sldId id="277" r:id="rId15"/>
    <p:sldId id="278" r:id="rId16"/>
    <p:sldId id="272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-61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2FF0B-E2D4-4A77-87A3-AF49C65F1928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1FA66-CE85-4E2D-AE3B-D5655F3393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6A8FCE-D930-4B82-A191-D8BE3B16DC2C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6542D-4FF5-48CB-83D3-432BB06B5FBD}" type="datetimeFigureOut">
              <a:rPr lang="en-US" smtClean="0"/>
              <a:pPr/>
              <a:t>7/21/2011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15783-16B7-40C9-B11E-18A6B3E6F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73443" y="1858576"/>
            <a:ext cx="4639962" cy="14700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David E. Rumelhart:</a:t>
            </a:r>
            <a:br>
              <a:rPr lang="en-US" sz="3600" dirty="0" smtClean="0"/>
            </a:br>
            <a:r>
              <a:rPr lang="en-US" sz="3600" dirty="0" smtClean="0"/>
              <a:t>1942-2011</a:t>
            </a:r>
            <a:endParaRPr lang="en-US" sz="3600" dirty="0"/>
          </a:p>
        </p:txBody>
      </p:sp>
      <p:pic>
        <p:nvPicPr>
          <p:cNvPr id="6" name="Picture 2" descr="U:\WWW\RumelhartMemorial\Photos\DerPhoto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933534"/>
            <a:ext cx="3213336" cy="4568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947" y="404034"/>
            <a:ext cx="512805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Early Life In </a:t>
            </a:r>
            <a:br>
              <a:rPr lang="en-US" sz="3600" dirty="0" smtClean="0"/>
            </a:br>
            <a:r>
              <a:rPr lang="en-US" sz="3600" dirty="0" smtClean="0"/>
              <a:t>Wessington Springs</a:t>
            </a:r>
            <a:br>
              <a:rPr lang="en-US" sz="3600" dirty="0" smtClean="0"/>
            </a:br>
            <a:r>
              <a:rPr lang="en-US" sz="3600" dirty="0" smtClean="0"/>
              <a:t>South Dakota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1547"/>
            <a:ext cx="5140411" cy="4314616"/>
          </a:xfrm>
        </p:spPr>
        <p:txBody>
          <a:bodyPr>
            <a:normAutofit fontScale="92500" lnSpcReduction="10000"/>
          </a:bodyPr>
          <a:lstStyle/>
          <a:p>
            <a:endParaRPr lang="en-US" sz="3500" dirty="0" smtClean="0"/>
          </a:p>
          <a:p>
            <a:r>
              <a:rPr lang="en-US" dirty="0" smtClean="0"/>
              <a:t>One of three famous</a:t>
            </a:r>
            <a:br>
              <a:rPr lang="en-US" dirty="0" smtClean="0"/>
            </a:br>
            <a:r>
              <a:rPr lang="en-US" dirty="0" smtClean="0"/>
              <a:t>cognitive scientists from</a:t>
            </a:r>
            <a:br>
              <a:rPr lang="en-US" dirty="0" smtClean="0"/>
            </a:br>
            <a:r>
              <a:rPr lang="en-US" dirty="0" smtClean="0"/>
              <a:t>South Dakota</a:t>
            </a:r>
          </a:p>
          <a:p>
            <a:endParaRPr lang="en-US" dirty="0" smtClean="0"/>
          </a:p>
          <a:p>
            <a:r>
              <a:rPr lang="en-US" dirty="0" smtClean="0"/>
              <a:t>A family of game-players</a:t>
            </a:r>
          </a:p>
          <a:p>
            <a:endParaRPr lang="en-US" dirty="0" smtClean="0"/>
          </a:p>
          <a:p>
            <a:r>
              <a:rPr lang="en-US" dirty="0" smtClean="0"/>
              <a:t>A passion to know and to teach</a:t>
            </a:r>
          </a:p>
        </p:txBody>
      </p:sp>
      <p:pic>
        <p:nvPicPr>
          <p:cNvPr id="1026" name="Picture 2" descr="C:\Users\jlmcc.WIN\Desktop\ToDo\RumMem\DERPhotos\p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7808" y="2415397"/>
            <a:ext cx="3050198" cy="3729298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33140" t="8000" r="34884" b="32000"/>
          <a:stretch>
            <a:fillRect/>
          </a:stretch>
        </p:blipFill>
        <p:spPr bwMode="auto">
          <a:xfrm>
            <a:off x="5399050" y="172529"/>
            <a:ext cx="3338055" cy="136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77481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College and </a:t>
            </a:r>
            <a:br>
              <a:rPr lang="en-US" dirty="0" smtClean="0"/>
            </a:br>
            <a:r>
              <a:rPr lang="en-US" dirty="0" smtClean="0"/>
              <a:t>Graduate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48432" cy="4525963"/>
          </a:xfrm>
        </p:spPr>
        <p:txBody>
          <a:bodyPr/>
          <a:lstStyle/>
          <a:p>
            <a:r>
              <a:rPr lang="en-US" dirty="0" smtClean="0"/>
              <a:t>Math and Psychology Major, USD</a:t>
            </a:r>
          </a:p>
          <a:p>
            <a:r>
              <a:rPr lang="en-US" dirty="0" smtClean="0"/>
              <a:t>PhD in Mathematical Psychology at Stanford</a:t>
            </a:r>
          </a:p>
          <a:p>
            <a:r>
              <a:rPr lang="en-US" dirty="0" smtClean="0"/>
              <a:t>Fast friendship and private language</a:t>
            </a:r>
          </a:p>
          <a:p>
            <a:r>
              <a:rPr lang="en-US" dirty="0" smtClean="0"/>
              <a:t>Inveterate competitor and sportsman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jlmcc.WIN\Desktop\ToDo\RumMem\DERPhotos\p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3117" y="267516"/>
            <a:ext cx="1873411" cy="2574538"/>
          </a:xfrm>
          <a:prstGeom prst="rect">
            <a:avLst/>
          </a:prstGeom>
          <a:noFill/>
        </p:spPr>
      </p:pic>
      <p:pic>
        <p:nvPicPr>
          <p:cNvPr id="2051" name="Picture 3" descr="C:\Users\jlmcc.WIN\Desktop\ToDo\RumMem\DERPhotos\p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1112" y="2141752"/>
            <a:ext cx="1714500" cy="1797050"/>
          </a:xfrm>
          <a:prstGeom prst="rect">
            <a:avLst/>
          </a:prstGeom>
          <a:noFill/>
        </p:spPr>
      </p:pic>
      <p:pic>
        <p:nvPicPr>
          <p:cNvPr id="2052" name="Picture 4" descr="C:\Users\jlmcc.WIN\Desktop\ToDo\RumMem\DERPhotos\p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5031" y="4102443"/>
            <a:ext cx="1688934" cy="2318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Years at UCSD</a:t>
            </a:r>
            <a:endParaRPr lang="en-US" dirty="0"/>
          </a:p>
        </p:txBody>
      </p:sp>
      <p:pic>
        <p:nvPicPr>
          <p:cNvPr id="3074" name="Picture 2" descr="C:\Users\jlmcc.WIN\Desktop\ToDo\RumMem\DERPhotos\p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033" y="1161534"/>
            <a:ext cx="7756554" cy="55257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Early Memories of David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0" cy="4525963"/>
          </a:xfrm>
        </p:spPr>
        <p:txBody>
          <a:bodyPr/>
          <a:lstStyle/>
          <a:p>
            <a:r>
              <a:rPr lang="en-US" dirty="0" smtClean="0"/>
              <a:t>Team teaching honors psychology</a:t>
            </a:r>
          </a:p>
          <a:p>
            <a:r>
              <a:rPr lang="en-US" dirty="0" smtClean="0"/>
              <a:t>Taking David’s mathematical </a:t>
            </a:r>
            <a:r>
              <a:rPr lang="en-US" dirty="0"/>
              <a:t>p</a:t>
            </a:r>
            <a:r>
              <a:rPr lang="en-US" dirty="0" smtClean="0"/>
              <a:t>sychology </a:t>
            </a:r>
            <a:r>
              <a:rPr lang="en-US" dirty="0"/>
              <a:t>c</a:t>
            </a:r>
            <a:r>
              <a:rPr lang="en-US" dirty="0" smtClean="0"/>
              <a:t>ourse</a:t>
            </a:r>
          </a:p>
          <a:p>
            <a:r>
              <a:rPr lang="en-US" dirty="0" smtClean="0"/>
              <a:t>Getting some good advice</a:t>
            </a:r>
          </a:p>
          <a:p>
            <a:r>
              <a:rPr lang="en-US" dirty="0" smtClean="0"/>
              <a:t>Tennis and volleyball</a:t>
            </a:r>
          </a:p>
          <a:p>
            <a:r>
              <a:rPr lang="en-US" dirty="0" smtClean="0"/>
              <a:t>Oh, you are working on that too??</a:t>
            </a:r>
            <a:endParaRPr lang="en-US" dirty="0"/>
          </a:p>
        </p:txBody>
      </p:sp>
      <p:pic>
        <p:nvPicPr>
          <p:cNvPr id="2051" name="Picture 3" descr="C:\Users\jlm\Desktop\Picture1.jpg"/>
          <p:cNvPicPr>
            <a:picLocks noChangeAspect="1" noChangeArrowheads="1"/>
          </p:cNvPicPr>
          <p:nvPr/>
        </p:nvPicPr>
        <p:blipFill>
          <a:blip r:embed="rId2" cstate="print"/>
          <a:srcRect l="27721" t="29192" r="49281" b="42665"/>
          <a:stretch>
            <a:fillRect/>
          </a:stretch>
        </p:blipFill>
        <p:spPr bwMode="auto">
          <a:xfrm>
            <a:off x="6096000" y="1676400"/>
            <a:ext cx="2438400" cy="4093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Dave’s Ideas from the Mid 70’s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4191000" cy="3810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Problems with Classical AI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Limitations of theories of knowledge structure (‘schema theories’)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Frustration over efforts to integrate constraints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Toward an Interactive</a:t>
            </a:r>
            <a:br>
              <a:rPr lang="en-US" dirty="0" smtClean="0"/>
            </a:br>
            <a:r>
              <a:rPr lang="en-US" dirty="0" smtClean="0"/>
              <a:t>     Model of Reading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648200" y="2213741"/>
            <a:ext cx="4295776" cy="3977509"/>
            <a:chOff x="4724400" y="2594741"/>
            <a:chExt cx="4295776" cy="397750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48276"/>
            <a:stretch>
              <a:fillRect/>
            </a:stretch>
          </p:blipFill>
          <p:spPr bwMode="auto">
            <a:xfrm>
              <a:off x="4857098" y="2594741"/>
              <a:ext cx="4163078" cy="739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4072"/>
            <a:stretch>
              <a:fillRect/>
            </a:stretch>
          </p:blipFill>
          <p:spPr bwMode="auto">
            <a:xfrm>
              <a:off x="4724400" y="3191518"/>
              <a:ext cx="3811293" cy="3380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Rectangle 6"/>
          <p:cNvSpPr/>
          <p:nvPr/>
        </p:nvSpPr>
        <p:spPr>
          <a:xfrm>
            <a:off x="4648200" y="1600200"/>
            <a:ext cx="4267200" cy="464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57800" y="1752600"/>
            <a:ext cx="3132974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Roger Shank’s Restaurant Script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jlm\Pictures\My Scans\scan0002.jpg"/>
          <p:cNvPicPr>
            <a:picLocks noChangeAspect="1" noChangeArrowheads="1"/>
          </p:cNvPicPr>
          <p:nvPr/>
        </p:nvPicPr>
        <p:blipFill>
          <a:blip r:embed="rId2" cstate="print"/>
          <a:srcRect l="8544" t="21551" b="14367"/>
          <a:stretch>
            <a:fillRect/>
          </a:stretch>
        </p:blipFill>
        <p:spPr bwMode="auto">
          <a:xfrm>
            <a:off x="1371600" y="787403"/>
            <a:ext cx="6640520" cy="5533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jlm\Pictures\My Scans\scan0005.jpg"/>
          <p:cNvPicPr>
            <a:picLocks noChangeAspect="1" noChangeArrowheads="1"/>
          </p:cNvPicPr>
          <p:nvPr/>
        </p:nvPicPr>
        <p:blipFill>
          <a:blip r:embed="rId2" cstate="print">
            <a:lum bright="-11000" contrast="22000"/>
          </a:blip>
          <a:srcRect/>
          <a:stretch>
            <a:fillRect/>
          </a:stretch>
        </p:blipFill>
        <p:spPr bwMode="auto">
          <a:xfrm>
            <a:off x="2280514" y="825246"/>
            <a:ext cx="4582973" cy="6032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733800" cy="1143000"/>
          </a:xfrm>
        </p:spPr>
        <p:txBody>
          <a:bodyPr/>
          <a:lstStyle/>
          <a:p>
            <a:pPr eaLnBrk="1" hangingPunct="1"/>
            <a:r>
              <a:rPr lang="en-US" smtClean="0"/>
              <a:t>The Interactive Activation Model</a:t>
            </a:r>
          </a:p>
        </p:txBody>
      </p:sp>
      <p:pic>
        <p:nvPicPr>
          <p:cNvPr id="12291" name="Picture 6" descr="Iam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 b="24882"/>
          <a:stretch>
            <a:fillRect/>
          </a:stretch>
        </p:blipFill>
        <p:spPr>
          <a:xfrm>
            <a:off x="838200" y="1981200"/>
            <a:ext cx="3497263" cy="3090986"/>
          </a:xfrm>
          <a:noFill/>
        </p:spPr>
      </p:pic>
      <p:pic>
        <p:nvPicPr>
          <p:cNvPr id="12292" name="Picture 7" descr="Work"/>
          <p:cNvPicPr>
            <a:picLocks noChangeAspect="1" noChangeArrowheads="1"/>
          </p:cNvPicPr>
          <p:nvPr/>
        </p:nvPicPr>
        <p:blipFill>
          <a:blip r:embed="rId4" cstate="print"/>
          <a:srcRect b="12153"/>
          <a:stretch>
            <a:fillRect/>
          </a:stretch>
        </p:blipFill>
        <p:spPr bwMode="auto">
          <a:xfrm>
            <a:off x="4648200" y="609600"/>
            <a:ext cx="3968750" cy="536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441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Precursors to PDP:</a:t>
            </a:r>
            <a:br>
              <a:rPr lang="en-US" dirty="0" smtClean="0"/>
            </a:br>
            <a:r>
              <a:rPr lang="en-US" sz="2700" dirty="0" smtClean="0"/>
              <a:t>Neural Network Models of Mind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4572000" cy="2438400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Rosenblatt’s </a:t>
            </a:r>
            <a:r>
              <a:rPr lang="en-US" i="1" dirty="0" err="1" smtClean="0"/>
              <a:t>Perceptron</a:t>
            </a:r>
            <a:endParaRPr lang="en-US" i="1" dirty="0" smtClean="0"/>
          </a:p>
          <a:p>
            <a:endParaRPr lang="en-US" dirty="0" smtClean="0"/>
          </a:p>
          <a:p>
            <a:r>
              <a:rPr lang="en-US" dirty="0" err="1" smtClean="0"/>
              <a:t>Minsky</a:t>
            </a:r>
            <a:r>
              <a:rPr lang="en-US" dirty="0" smtClean="0"/>
              <a:t> and </a:t>
            </a:r>
            <a:r>
              <a:rPr lang="en-US" dirty="0" err="1" smtClean="0"/>
              <a:t>Pappert’s</a:t>
            </a:r>
            <a:r>
              <a:rPr lang="en-US" dirty="0" smtClean="0"/>
              <a:t> </a:t>
            </a:r>
            <a:r>
              <a:rPr lang="en-US" i="1" dirty="0" err="1" smtClean="0"/>
              <a:t>Perceptrons</a:t>
            </a:r>
            <a:endParaRPr lang="en-US" i="1" dirty="0" smtClean="0"/>
          </a:p>
          <a:p>
            <a:endParaRPr lang="en-US" dirty="0" smtClean="0"/>
          </a:p>
          <a:p>
            <a:r>
              <a:rPr lang="en-US" dirty="0" smtClean="0"/>
              <a:t>Resurgence in the late 70’s</a:t>
            </a:r>
            <a:endParaRPr lang="en-US" dirty="0"/>
          </a:p>
        </p:txBody>
      </p:sp>
      <p:pic>
        <p:nvPicPr>
          <p:cNvPr id="8194" name="Picture 2" descr="C:\Users\jlm\Pictures\My Scans\scan0007.jpg"/>
          <p:cNvPicPr>
            <a:picLocks noChangeAspect="1" noChangeArrowheads="1"/>
          </p:cNvPicPr>
          <p:nvPr/>
        </p:nvPicPr>
        <p:blipFill>
          <a:blip r:embed="rId2" cstate="print"/>
          <a:srcRect l="25814"/>
          <a:stretch>
            <a:fillRect/>
          </a:stretch>
        </p:blipFill>
        <p:spPr bwMode="auto">
          <a:xfrm>
            <a:off x="5791200" y="1828800"/>
            <a:ext cx="3153879" cy="4745126"/>
          </a:xfrm>
          <a:prstGeom prst="rect">
            <a:avLst/>
          </a:prstGeom>
          <a:noFill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21333" r="21333" b="26667"/>
          <a:stretch>
            <a:fillRect/>
          </a:stretch>
        </p:blipFill>
        <p:spPr bwMode="auto">
          <a:xfrm>
            <a:off x="7620000" y="152400"/>
            <a:ext cx="1219200" cy="155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52400"/>
            <a:ext cx="1309346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1524000" y="4267200"/>
            <a:ext cx="2889250" cy="2036763"/>
            <a:chOff x="2451" y="1998"/>
            <a:chExt cx="2386" cy="1416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511" y="3150"/>
              <a:ext cx="376" cy="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3" y="13"/>
                </a:cxn>
                <a:cxn ang="0">
                  <a:pos x="93" y="20"/>
                </a:cxn>
                <a:cxn ang="0">
                  <a:pos x="123" y="24"/>
                </a:cxn>
                <a:cxn ang="0">
                  <a:pos x="150" y="26"/>
                </a:cxn>
                <a:cxn ang="0">
                  <a:pos x="173" y="28"/>
                </a:cxn>
                <a:cxn ang="0">
                  <a:pos x="199" y="28"/>
                </a:cxn>
                <a:cxn ang="0">
                  <a:pos x="229" y="28"/>
                </a:cxn>
                <a:cxn ang="0">
                  <a:pos x="246" y="28"/>
                </a:cxn>
                <a:cxn ang="0">
                  <a:pos x="266" y="28"/>
                </a:cxn>
                <a:cxn ang="0">
                  <a:pos x="309" y="28"/>
                </a:cxn>
                <a:cxn ang="0">
                  <a:pos x="349" y="28"/>
                </a:cxn>
                <a:cxn ang="0">
                  <a:pos x="366" y="28"/>
                </a:cxn>
                <a:cxn ang="0">
                  <a:pos x="376" y="28"/>
                </a:cxn>
              </a:cxnLst>
              <a:rect l="0" t="0" r="r" b="b"/>
              <a:pathLst>
                <a:path w="376" h="28">
                  <a:moveTo>
                    <a:pt x="0" y="0"/>
                  </a:moveTo>
                  <a:lnTo>
                    <a:pt x="63" y="13"/>
                  </a:lnTo>
                  <a:lnTo>
                    <a:pt x="93" y="20"/>
                  </a:lnTo>
                  <a:lnTo>
                    <a:pt x="123" y="24"/>
                  </a:lnTo>
                  <a:lnTo>
                    <a:pt x="150" y="26"/>
                  </a:lnTo>
                  <a:lnTo>
                    <a:pt x="173" y="28"/>
                  </a:lnTo>
                  <a:lnTo>
                    <a:pt x="199" y="28"/>
                  </a:lnTo>
                  <a:lnTo>
                    <a:pt x="229" y="28"/>
                  </a:lnTo>
                  <a:lnTo>
                    <a:pt x="246" y="28"/>
                  </a:lnTo>
                  <a:lnTo>
                    <a:pt x="266" y="28"/>
                  </a:lnTo>
                  <a:lnTo>
                    <a:pt x="309" y="28"/>
                  </a:lnTo>
                  <a:lnTo>
                    <a:pt x="349" y="28"/>
                  </a:lnTo>
                  <a:lnTo>
                    <a:pt x="366" y="28"/>
                  </a:lnTo>
                  <a:lnTo>
                    <a:pt x="376" y="28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2451" y="1998"/>
              <a:ext cx="2386" cy="1416"/>
              <a:chOff x="2451" y="1998"/>
              <a:chExt cx="2386" cy="1416"/>
            </a:xfrm>
          </p:grpSpPr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3451" y="2886"/>
                <a:ext cx="47" cy="50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4" y="24"/>
                  </a:cxn>
                  <a:cxn ang="0">
                    <a:pos x="27" y="22"/>
                  </a:cxn>
                  <a:cxn ang="0">
                    <a:pos x="30" y="20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7" y="2"/>
                  </a:cxn>
                  <a:cxn ang="0">
                    <a:pos x="47" y="5"/>
                  </a:cxn>
                  <a:cxn ang="0">
                    <a:pos x="47" y="9"/>
                  </a:cxn>
                  <a:cxn ang="0">
                    <a:pos x="47" y="22"/>
                  </a:cxn>
                  <a:cxn ang="0">
                    <a:pos x="47" y="37"/>
                  </a:cxn>
                  <a:cxn ang="0">
                    <a:pos x="47" y="45"/>
                  </a:cxn>
                  <a:cxn ang="0">
                    <a:pos x="47" y="50"/>
                  </a:cxn>
                  <a:cxn ang="0">
                    <a:pos x="43" y="50"/>
                  </a:cxn>
                  <a:cxn ang="0">
                    <a:pos x="40" y="48"/>
                  </a:cxn>
                  <a:cxn ang="0">
                    <a:pos x="37" y="43"/>
                  </a:cxn>
                  <a:cxn ang="0">
                    <a:pos x="37" y="37"/>
                  </a:cxn>
                  <a:cxn ang="0">
                    <a:pos x="37" y="33"/>
                  </a:cxn>
                  <a:cxn ang="0">
                    <a:pos x="33" y="28"/>
                  </a:cxn>
                  <a:cxn ang="0">
                    <a:pos x="27" y="24"/>
                  </a:cxn>
                  <a:cxn ang="0">
                    <a:pos x="23" y="24"/>
                  </a:cxn>
                </a:cxnLst>
                <a:rect l="0" t="0" r="r" b="b"/>
                <a:pathLst>
                  <a:path w="47" h="50">
                    <a:moveTo>
                      <a:pt x="0" y="22"/>
                    </a:moveTo>
                    <a:lnTo>
                      <a:pt x="14" y="24"/>
                    </a:lnTo>
                    <a:lnTo>
                      <a:pt x="27" y="22"/>
                    </a:lnTo>
                    <a:lnTo>
                      <a:pt x="30" y="20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7" y="2"/>
                    </a:lnTo>
                    <a:lnTo>
                      <a:pt x="47" y="5"/>
                    </a:lnTo>
                    <a:lnTo>
                      <a:pt x="47" y="9"/>
                    </a:lnTo>
                    <a:lnTo>
                      <a:pt x="47" y="22"/>
                    </a:lnTo>
                    <a:lnTo>
                      <a:pt x="47" y="37"/>
                    </a:lnTo>
                    <a:lnTo>
                      <a:pt x="47" y="45"/>
                    </a:lnTo>
                    <a:lnTo>
                      <a:pt x="47" y="50"/>
                    </a:lnTo>
                    <a:lnTo>
                      <a:pt x="43" y="50"/>
                    </a:lnTo>
                    <a:lnTo>
                      <a:pt x="40" y="48"/>
                    </a:lnTo>
                    <a:lnTo>
                      <a:pt x="37" y="43"/>
                    </a:lnTo>
                    <a:lnTo>
                      <a:pt x="37" y="37"/>
                    </a:lnTo>
                    <a:lnTo>
                      <a:pt x="37" y="33"/>
                    </a:lnTo>
                    <a:lnTo>
                      <a:pt x="33" y="28"/>
                    </a:lnTo>
                    <a:lnTo>
                      <a:pt x="27" y="24"/>
                    </a:lnTo>
                    <a:lnTo>
                      <a:pt x="23" y="24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5" name="Group 10"/>
              <p:cNvGrpSpPr>
                <a:grpSpLocks/>
              </p:cNvGrpSpPr>
              <p:nvPr/>
            </p:nvGrpSpPr>
            <p:grpSpPr bwMode="auto">
              <a:xfrm>
                <a:off x="2451" y="1998"/>
                <a:ext cx="2386" cy="1416"/>
                <a:chOff x="2451" y="1998"/>
                <a:chExt cx="2386" cy="1416"/>
              </a:xfrm>
            </p:grpSpPr>
            <p:sp>
              <p:nvSpPr>
                <p:cNvPr id="16" name="Freeform 11"/>
                <p:cNvSpPr>
                  <a:spLocks/>
                </p:cNvSpPr>
                <p:nvPr/>
              </p:nvSpPr>
              <p:spPr bwMode="auto">
                <a:xfrm>
                  <a:off x="2451" y="2030"/>
                  <a:ext cx="199" cy="75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" y="19"/>
                    </a:cxn>
                    <a:cxn ang="0">
                      <a:pos x="49" y="41"/>
                    </a:cxn>
                    <a:cxn ang="0">
                      <a:pos x="69" y="62"/>
                    </a:cxn>
                    <a:cxn ang="0">
                      <a:pos x="86" y="86"/>
                    </a:cxn>
                    <a:cxn ang="0">
                      <a:pos x="93" y="122"/>
                    </a:cxn>
                    <a:cxn ang="0">
                      <a:pos x="99" y="156"/>
                    </a:cxn>
                    <a:cxn ang="0">
                      <a:pos x="109" y="191"/>
                    </a:cxn>
                    <a:cxn ang="0">
                      <a:pos x="116" y="208"/>
                    </a:cxn>
                    <a:cxn ang="0">
                      <a:pos x="126" y="225"/>
                    </a:cxn>
                    <a:cxn ang="0">
                      <a:pos x="119" y="307"/>
                    </a:cxn>
                    <a:cxn ang="0">
                      <a:pos x="116" y="345"/>
                    </a:cxn>
                    <a:cxn ang="0">
                      <a:pos x="103" y="386"/>
                    </a:cxn>
                    <a:cxn ang="0">
                      <a:pos x="106" y="416"/>
                    </a:cxn>
                    <a:cxn ang="0">
                      <a:pos x="109" y="444"/>
                    </a:cxn>
                    <a:cxn ang="0">
                      <a:pos x="116" y="455"/>
                    </a:cxn>
                    <a:cxn ang="0">
                      <a:pos x="123" y="463"/>
                    </a:cxn>
                    <a:cxn ang="0">
                      <a:pos x="143" y="481"/>
                    </a:cxn>
                    <a:cxn ang="0">
                      <a:pos x="166" y="498"/>
                    </a:cxn>
                    <a:cxn ang="0">
                      <a:pos x="182" y="519"/>
                    </a:cxn>
                    <a:cxn ang="0">
                      <a:pos x="172" y="609"/>
                    </a:cxn>
                    <a:cxn ang="0">
                      <a:pos x="166" y="697"/>
                    </a:cxn>
                    <a:cxn ang="0">
                      <a:pos x="169" y="708"/>
                    </a:cxn>
                    <a:cxn ang="0">
                      <a:pos x="176" y="719"/>
                    </a:cxn>
                    <a:cxn ang="0">
                      <a:pos x="182" y="730"/>
                    </a:cxn>
                    <a:cxn ang="0">
                      <a:pos x="189" y="740"/>
                    </a:cxn>
                    <a:cxn ang="0">
                      <a:pos x="192" y="745"/>
                    </a:cxn>
                    <a:cxn ang="0">
                      <a:pos x="196" y="749"/>
                    </a:cxn>
                    <a:cxn ang="0">
                      <a:pos x="199" y="753"/>
                    </a:cxn>
                    <a:cxn ang="0">
                      <a:pos x="199" y="755"/>
                    </a:cxn>
                  </a:cxnLst>
                  <a:rect l="0" t="0" r="r" b="b"/>
                  <a:pathLst>
                    <a:path w="199" h="755">
                      <a:moveTo>
                        <a:pt x="0" y="0"/>
                      </a:moveTo>
                      <a:lnTo>
                        <a:pt x="26" y="19"/>
                      </a:lnTo>
                      <a:lnTo>
                        <a:pt x="49" y="41"/>
                      </a:lnTo>
                      <a:lnTo>
                        <a:pt x="69" y="62"/>
                      </a:lnTo>
                      <a:lnTo>
                        <a:pt x="86" y="86"/>
                      </a:lnTo>
                      <a:lnTo>
                        <a:pt x="93" y="122"/>
                      </a:lnTo>
                      <a:lnTo>
                        <a:pt x="99" y="156"/>
                      </a:lnTo>
                      <a:lnTo>
                        <a:pt x="109" y="191"/>
                      </a:lnTo>
                      <a:lnTo>
                        <a:pt x="116" y="208"/>
                      </a:lnTo>
                      <a:lnTo>
                        <a:pt x="126" y="225"/>
                      </a:lnTo>
                      <a:lnTo>
                        <a:pt x="119" y="307"/>
                      </a:lnTo>
                      <a:lnTo>
                        <a:pt x="116" y="345"/>
                      </a:lnTo>
                      <a:lnTo>
                        <a:pt x="103" y="386"/>
                      </a:lnTo>
                      <a:lnTo>
                        <a:pt x="106" y="416"/>
                      </a:lnTo>
                      <a:lnTo>
                        <a:pt x="109" y="444"/>
                      </a:lnTo>
                      <a:lnTo>
                        <a:pt x="116" y="455"/>
                      </a:lnTo>
                      <a:lnTo>
                        <a:pt x="123" y="463"/>
                      </a:lnTo>
                      <a:lnTo>
                        <a:pt x="143" y="481"/>
                      </a:lnTo>
                      <a:lnTo>
                        <a:pt x="166" y="498"/>
                      </a:lnTo>
                      <a:lnTo>
                        <a:pt x="182" y="519"/>
                      </a:lnTo>
                      <a:lnTo>
                        <a:pt x="172" y="609"/>
                      </a:lnTo>
                      <a:lnTo>
                        <a:pt x="166" y="697"/>
                      </a:lnTo>
                      <a:lnTo>
                        <a:pt x="169" y="708"/>
                      </a:lnTo>
                      <a:lnTo>
                        <a:pt x="176" y="719"/>
                      </a:lnTo>
                      <a:lnTo>
                        <a:pt x="182" y="730"/>
                      </a:lnTo>
                      <a:lnTo>
                        <a:pt x="189" y="740"/>
                      </a:lnTo>
                      <a:lnTo>
                        <a:pt x="192" y="745"/>
                      </a:lnTo>
                      <a:lnTo>
                        <a:pt x="196" y="749"/>
                      </a:lnTo>
                      <a:lnTo>
                        <a:pt x="199" y="753"/>
                      </a:lnTo>
                      <a:lnTo>
                        <a:pt x="199" y="755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Freeform 12"/>
                <p:cNvSpPr>
                  <a:spLocks/>
                </p:cNvSpPr>
                <p:nvPr/>
              </p:nvSpPr>
              <p:spPr bwMode="auto">
                <a:xfrm>
                  <a:off x="2637" y="2030"/>
                  <a:ext cx="269" cy="730"/>
                </a:xfrm>
                <a:custGeom>
                  <a:avLst/>
                  <a:gdLst/>
                  <a:ahLst/>
                  <a:cxnLst>
                    <a:cxn ang="0">
                      <a:pos x="252" y="0"/>
                    </a:cxn>
                    <a:cxn ang="0">
                      <a:pos x="229" y="49"/>
                    </a:cxn>
                    <a:cxn ang="0">
                      <a:pos x="222" y="77"/>
                    </a:cxn>
                    <a:cxn ang="0">
                      <a:pos x="219" y="107"/>
                    </a:cxn>
                    <a:cxn ang="0">
                      <a:pos x="222" y="124"/>
                    </a:cxn>
                    <a:cxn ang="0">
                      <a:pos x="229" y="141"/>
                    </a:cxn>
                    <a:cxn ang="0">
                      <a:pos x="249" y="178"/>
                    </a:cxn>
                    <a:cxn ang="0">
                      <a:pos x="259" y="197"/>
                    </a:cxn>
                    <a:cxn ang="0">
                      <a:pos x="266" y="217"/>
                    </a:cxn>
                    <a:cxn ang="0">
                      <a:pos x="269" y="234"/>
                    </a:cxn>
                    <a:cxn ang="0">
                      <a:pos x="266" y="251"/>
                    </a:cxn>
                    <a:cxn ang="0">
                      <a:pos x="256" y="266"/>
                    </a:cxn>
                    <a:cxn ang="0">
                      <a:pos x="242" y="281"/>
                    </a:cxn>
                    <a:cxn ang="0">
                      <a:pos x="222" y="296"/>
                    </a:cxn>
                    <a:cxn ang="0">
                      <a:pos x="203" y="311"/>
                    </a:cxn>
                    <a:cxn ang="0">
                      <a:pos x="163" y="339"/>
                    </a:cxn>
                    <a:cxn ang="0">
                      <a:pos x="143" y="354"/>
                    </a:cxn>
                    <a:cxn ang="0">
                      <a:pos x="129" y="369"/>
                    </a:cxn>
                    <a:cxn ang="0">
                      <a:pos x="106" y="399"/>
                    </a:cxn>
                    <a:cxn ang="0">
                      <a:pos x="86" y="431"/>
                    </a:cxn>
                    <a:cxn ang="0">
                      <a:pos x="73" y="466"/>
                    </a:cxn>
                    <a:cxn ang="0">
                      <a:pos x="63" y="500"/>
                    </a:cxn>
                    <a:cxn ang="0">
                      <a:pos x="60" y="519"/>
                    </a:cxn>
                    <a:cxn ang="0">
                      <a:pos x="60" y="541"/>
                    </a:cxn>
                    <a:cxn ang="0">
                      <a:pos x="60" y="586"/>
                    </a:cxn>
                    <a:cxn ang="0">
                      <a:pos x="63" y="627"/>
                    </a:cxn>
                    <a:cxn ang="0">
                      <a:pos x="63" y="646"/>
                    </a:cxn>
                    <a:cxn ang="0">
                      <a:pos x="60" y="661"/>
                    </a:cxn>
                    <a:cxn ang="0">
                      <a:pos x="53" y="674"/>
                    </a:cxn>
                    <a:cxn ang="0">
                      <a:pos x="50" y="687"/>
                    </a:cxn>
                    <a:cxn ang="0">
                      <a:pos x="33" y="704"/>
                    </a:cxn>
                    <a:cxn ang="0">
                      <a:pos x="16" y="719"/>
                    </a:cxn>
                    <a:cxn ang="0">
                      <a:pos x="0" y="730"/>
                    </a:cxn>
                  </a:cxnLst>
                  <a:rect l="0" t="0" r="r" b="b"/>
                  <a:pathLst>
                    <a:path w="269" h="730">
                      <a:moveTo>
                        <a:pt x="252" y="0"/>
                      </a:moveTo>
                      <a:lnTo>
                        <a:pt x="229" y="49"/>
                      </a:lnTo>
                      <a:lnTo>
                        <a:pt x="222" y="77"/>
                      </a:lnTo>
                      <a:lnTo>
                        <a:pt x="219" y="107"/>
                      </a:lnTo>
                      <a:lnTo>
                        <a:pt x="222" y="124"/>
                      </a:lnTo>
                      <a:lnTo>
                        <a:pt x="229" y="141"/>
                      </a:lnTo>
                      <a:lnTo>
                        <a:pt x="249" y="178"/>
                      </a:lnTo>
                      <a:lnTo>
                        <a:pt x="259" y="197"/>
                      </a:lnTo>
                      <a:lnTo>
                        <a:pt x="266" y="217"/>
                      </a:lnTo>
                      <a:lnTo>
                        <a:pt x="269" y="234"/>
                      </a:lnTo>
                      <a:lnTo>
                        <a:pt x="266" y="251"/>
                      </a:lnTo>
                      <a:lnTo>
                        <a:pt x="256" y="266"/>
                      </a:lnTo>
                      <a:lnTo>
                        <a:pt x="242" y="281"/>
                      </a:lnTo>
                      <a:lnTo>
                        <a:pt x="222" y="296"/>
                      </a:lnTo>
                      <a:lnTo>
                        <a:pt x="203" y="311"/>
                      </a:lnTo>
                      <a:lnTo>
                        <a:pt x="163" y="339"/>
                      </a:lnTo>
                      <a:lnTo>
                        <a:pt x="143" y="354"/>
                      </a:lnTo>
                      <a:lnTo>
                        <a:pt x="129" y="369"/>
                      </a:lnTo>
                      <a:lnTo>
                        <a:pt x="106" y="399"/>
                      </a:lnTo>
                      <a:lnTo>
                        <a:pt x="86" y="431"/>
                      </a:lnTo>
                      <a:lnTo>
                        <a:pt x="73" y="466"/>
                      </a:lnTo>
                      <a:lnTo>
                        <a:pt x="63" y="500"/>
                      </a:lnTo>
                      <a:lnTo>
                        <a:pt x="60" y="519"/>
                      </a:lnTo>
                      <a:lnTo>
                        <a:pt x="60" y="541"/>
                      </a:lnTo>
                      <a:lnTo>
                        <a:pt x="60" y="586"/>
                      </a:lnTo>
                      <a:lnTo>
                        <a:pt x="63" y="627"/>
                      </a:lnTo>
                      <a:lnTo>
                        <a:pt x="63" y="646"/>
                      </a:lnTo>
                      <a:lnTo>
                        <a:pt x="60" y="661"/>
                      </a:lnTo>
                      <a:lnTo>
                        <a:pt x="53" y="674"/>
                      </a:lnTo>
                      <a:lnTo>
                        <a:pt x="50" y="687"/>
                      </a:lnTo>
                      <a:lnTo>
                        <a:pt x="33" y="704"/>
                      </a:lnTo>
                      <a:lnTo>
                        <a:pt x="16" y="719"/>
                      </a:lnTo>
                      <a:lnTo>
                        <a:pt x="0" y="730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Freeform 13"/>
                <p:cNvSpPr>
                  <a:spLocks/>
                </p:cNvSpPr>
                <p:nvPr/>
              </p:nvSpPr>
              <p:spPr bwMode="auto">
                <a:xfrm>
                  <a:off x="2637" y="1998"/>
                  <a:ext cx="96" cy="558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76" y="15"/>
                    </a:cxn>
                    <a:cxn ang="0">
                      <a:pos x="60" y="32"/>
                    </a:cxn>
                    <a:cxn ang="0">
                      <a:pos x="50" y="53"/>
                    </a:cxn>
                    <a:cxn ang="0">
                      <a:pos x="43" y="79"/>
                    </a:cxn>
                    <a:cxn ang="0">
                      <a:pos x="43" y="94"/>
                    </a:cxn>
                    <a:cxn ang="0">
                      <a:pos x="43" y="113"/>
                    </a:cxn>
                    <a:cxn ang="0">
                      <a:pos x="50" y="152"/>
                    </a:cxn>
                    <a:cxn ang="0">
                      <a:pos x="60" y="193"/>
                    </a:cxn>
                    <a:cxn ang="0">
                      <a:pos x="63" y="210"/>
                    </a:cxn>
                    <a:cxn ang="0">
                      <a:pos x="63" y="227"/>
                    </a:cxn>
                    <a:cxn ang="0">
                      <a:pos x="63" y="242"/>
                    </a:cxn>
                    <a:cxn ang="0">
                      <a:pos x="60" y="253"/>
                    </a:cxn>
                    <a:cxn ang="0">
                      <a:pos x="50" y="274"/>
                    </a:cxn>
                    <a:cxn ang="0">
                      <a:pos x="43" y="298"/>
                    </a:cxn>
                    <a:cxn ang="0">
                      <a:pos x="40" y="311"/>
                    </a:cxn>
                    <a:cxn ang="0">
                      <a:pos x="36" y="326"/>
                    </a:cxn>
                    <a:cxn ang="0">
                      <a:pos x="36" y="345"/>
                    </a:cxn>
                    <a:cxn ang="0">
                      <a:pos x="36" y="367"/>
                    </a:cxn>
                    <a:cxn ang="0">
                      <a:pos x="40" y="414"/>
                    </a:cxn>
                    <a:cxn ang="0">
                      <a:pos x="43" y="438"/>
                    </a:cxn>
                    <a:cxn ang="0">
                      <a:pos x="43" y="459"/>
                    </a:cxn>
                    <a:cxn ang="0">
                      <a:pos x="43" y="478"/>
                    </a:cxn>
                    <a:cxn ang="0">
                      <a:pos x="43" y="495"/>
                    </a:cxn>
                    <a:cxn ang="0">
                      <a:pos x="40" y="508"/>
                    </a:cxn>
                    <a:cxn ang="0">
                      <a:pos x="33" y="519"/>
                    </a:cxn>
                    <a:cxn ang="0">
                      <a:pos x="23" y="536"/>
                    </a:cxn>
                    <a:cxn ang="0">
                      <a:pos x="10" y="549"/>
                    </a:cxn>
                    <a:cxn ang="0">
                      <a:pos x="0" y="558"/>
                    </a:cxn>
                  </a:cxnLst>
                  <a:rect l="0" t="0" r="r" b="b"/>
                  <a:pathLst>
                    <a:path w="96" h="558">
                      <a:moveTo>
                        <a:pt x="96" y="0"/>
                      </a:moveTo>
                      <a:lnTo>
                        <a:pt x="76" y="15"/>
                      </a:lnTo>
                      <a:lnTo>
                        <a:pt x="60" y="32"/>
                      </a:lnTo>
                      <a:lnTo>
                        <a:pt x="50" y="53"/>
                      </a:lnTo>
                      <a:lnTo>
                        <a:pt x="43" y="79"/>
                      </a:lnTo>
                      <a:lnTo>
                        <a:pt x="43" y="94"/>
                      </a:lnTo>
                      <a:lnTo>
                        <a:pt x="43" y="113"/>
                      </a:lnTo>
                      <a:lnTo>
                        <a:pt x="50" y="152"/>
                      </a:lnTo>
                      <a:lnTo>
                        <a:pt x="60" y="193"/>
                      </a:lnTo>
                      <a:lnTo>
                        <a:pt x="63" y="210"/>
                      </a:lnTo>
                      <a:lnTo>
                        <a:pt x="63" y="227"/>
                      </a:lnTo>
                      <a:lnTo>
                        <a:pt x="63" y="242"/>
                      </a:lnTo>
                      <a:lnTo>
                        <a:pt x="60" y="253"/>
                      </a:lnTo>
                      <a:lnTo>
                        <a:pt x="50" y="274"/>
                      </a:lnTo>
                      <a:lnTo>
                        <a:pt x="43" y="298"/>
                      </a:lnTo>
                      <a:lnTo>
                        <a:pt x="40" y="311"/>
                      </a:lnTo>
                      <a:lnTo>
                        <a:pt x="36" y="326"/>
                      </a:lnTo>
                      <a:lnTo>
                        <a:pt x="36" y="345"/>
                      </a:lnTo>
                      <a:lnTo>
                        <a:pt x="36" y="367"/>
                      </a:lnTo>
                      <a:lnTo>
                        <a:pt x="40" y="414"/>
                      </a:lnTo>
                      <a:lnTo>
                        <a:pt x="43" y="438"/>
                      </a:lnTo>
                      <a:lnTo>
                        <a:pt x="43" y="459"/>
                      </a:lnTo>
                      <a:lnTo>
                        <a:pt x="43" y="478"/>
                      </a:lnTo>
                      <a:lnTo>
                        <a:pt x="43" y="495"/>
                      </a:lnTo>
                      <a:lnTo>
                        <a:pt x="40" y="508"/>
                      </a:lnTo>
                      <a:lnTo>
                        <a:pt x="33" y="519"/>
                      </a:lnTo>
                      <a:lnTo>
                        <a:pt x="23" y="536"/>
                      </a:lnTo>
                      <a:lnTo>
                        <a:pt x="10" y="549"/>
                      </a:lnTo>
                      <a:lnTo>
                        <a:pt x="0" y="558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9" name="Group 14"/>
                <p:cNvGrpSpPr>
                  <a:grpSpLocks/>
                </p:cNvGrpSpPr>
                <p:nvPr/>
              </p:nvGrpSpPr>
              <p:grpSpPr bwMode="auto">
                <a:xfrm>
                  <a:off x="2640" y="2788"/>
                  <a:ext cx="190" cy="246"/>
                  <a:chOff x="2636" y="2785"/>
                  <a:chExt cx="190" cy="246"/>
                </a:xfrm>
              </p:grpSpPr>
              <p:sp>
                <p:nvSpPr>
                  <p:cNvPr id="36" name="Freeform 15"/>
                  <p:cNvSpPr>
                    <a:spLocks/>
                  </p:cNvSpPr>
                  <p:nvPr/>
                </p:nvSpPr>
                <p:spPr bwMode="auto">
                  <a:xfrm>
                    <a:off x="2636" y="2785"/>
                    <a:ext cx="190" cy="246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50" y="25"/>
                      </a:cxn>
                      <a:cxn ang="0">
                        <a:pos x="90" y="51"/>
                      </a:cxn>
                      <a:cxn ang="0">
                        <a:pos x="123" y="77"/>
                      </a:cxn>
                      <a:cxn ang="0">
                        <a:pos x="150" y="98"/>
                      </a:cxn>
                      <a:cxn ang="0">
                        <a:pos x="170" y="118"/>
                      </a:cxn>
                      <a:cxn ang="0">
                        <a:pos x="186" y="135"/>
                      </a:cxn>
                      <a:cxn ang="0">
                        <a:pos x="190" y="150"/>
                      </a:cxn>
                      <a:cxn ang="0">
                        <a:pos x="190" y="158"/>
                      </a:cxn>
                      <a:cxn ang="0">
                        <a:pos x="183" y="165"/>
                      </a:cxn>
                      <a:cxn ang="0">
                        <a:pos x="170" y="173"/>
                      </a:cxn>
                      <a:cxn ang="0">
                        <a:pos x="153" y="180"/>
                      </a:cxn>
                      <a:cxn ang="0">
                        <a:pos x="130" y="186"/>
                      </a:cxn>
                      <a:cxn ang="0">
                        <a:pos x="106" y="195"/>
                      </a:cxn>
                      <a:cxn ang="0">
                        <a:pos x="80" y="199"/>
                      </a:cxn>
                      <a:cxn ang="0">
                        <a:pos x="57" y="206"/>
                      </a:cxn>
                      <a:cxn ang="0">
                        <a:pos x="37" y="212"/>
                      </a:cxn>
                      <a:cxn ang="0">
                        <a:pos x="23" y="216"/>
                      </a:cxn>
                      <a:cxn ang="0">
                        <a:pos x="13" y="223"/>
                      </a:cxn>
                      <a:cxn ang="0">
                        <a:pos x="7" y="227"/>
                      </a:cxn>
                      <a:cxn ang="0">
                        <a:pos x="3" y="236"/>
                      </a:cxn>
                      <a:cxn ang="0">
                        <a:pos x="0" y="242"/>
                      </a:cxn>
                      <a:cxn ang="0">
                        <a:pos x="0" y="24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190" h="246">
                        <a:moveTo>
                          <a:pt x="7" y="0"/>
                        </a:moveTo>
                        <a:lnTo>
                          <a:pt x="50" y="25"/>
                        </a:lnTo>
                        <a:lnTo>
                          <a:pt x="90" y="51"/>
                        </a:lnTo>
                        <a:lnTo>
                          <a:pt x="123" y="77"/>
                        </a:lnTo>
                        <a:lnTo>
                          <a:pt x="150" y="98"/>
                        </a:lnTo>
                        <a:lnTo>
                          <a:pt x="170" y="118"/>
                        </a:lnTo>
                        <a:lnTo>
                          <a:pt x="186" y="135"/>
                        </a:lnTo>
                        <a:lnTo>
                          <a:pt x="190" y="150"/>
                        </a:lnTo>
                        <a:lnTo>
                          <a:pt x="190" y="158"/>
                        </a:lnTo>
                        <a:lnTo>
                          <a:pt x="183" y="165"/>
                        </a:lnTo>
                        <a:lnTo>
                          <a:pt x="170" y="173"/>
                        </a:lnTo>
                        <a:lnTo>
                          <a:pt x="153" y="180"/>
                        </a:lnTo>
                        <a:lnTo>
                          <a:pt x="130" y="186"/>
                        </a:lnTo>
                        <a:lnTo>
                          <a:pt x="106" y="195"/>
                        </a:lnTo>
                        <a:lnTo>
                          <a:pt x="80" y="199"/>
                        </a:lnTo>
                        <a:lnTo>
                          <a:pt x="57" y="206"/>
                        </a:lnTo>
                        <a:lnTo>
                          <a:pt x="37" y="212"/>
                        </a:lnTo>
                        <a:lnTo>
                          <a:pt x="23" y="216"/>
                        </a:lnTo>
                        <a:lnTo>
                          <a:pt x="13" y="223"/>
                        </a:lnTo>
                        <a:lnTo>
                          <a:pt x="7" y="227"/>
                        </a:lnTo>
                        <a:lnTo>
                          <a:pt x="3" y="236"/>
                        </a:lnTo>
                        <a:lnTo>
                          <a:pt x="0" y="242"/>
                        </a:lnTo>
                        <a:lnTo>
                          <a:pt x="0" y="246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3366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 16"/>
                  <p:cNvSpPr>
                    <a:spLocks/>
                  </p:cNvSpPr>
                  <p:nvPr/>
                </p:nvSpPr>
                <p:spPr bwMode="auto">
                  <a:xfrm>
                    <a:off x="2636" y="2785"/>
                    <a:ext cx="190" cy="246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50" y="25"/>
                      </a:cxn>
                      <a:cxn ang="0">
                        <a:pos x="90" y="51"/>
                      </a:cxn>
                      <a:cxn ang="0">
                        <a:pos x="123" y="77"/>
                      </a:cxn>
                      <a:cxn ang="0">
                        <a:pos x="150" y="98"/>
                      </a:cxn>
                      <a:cxn ang="0">
                        <a:pos x="170" y="118"/>
                      </a:cxn>
                      <a:cxn ang="0">
                        <a:pos x="186" y="135"/>
                      </a:cxn>
                      <a:cxn ang="0">
                        <a:pos x="190" y="150"/>
                      </a:cxn>
                      <a:cxn ang="0">
                        <a:pos x="190" y="158"/>
                      </a:cxn>
                      <a:cxn ang="0">
                        <a:pos x="183" y="165"/>
                      </a:cxn>
                      <a:cxn ang="0">
                        <a:pos x="170" y="173"/>
                      </a:cxn>
                      <a:cxn ang="0">
                        <a:pos x="153" y="180"/>
                      </a:cxn>
                      <a:cxn ang="0">
                        <a:pos x="130" y="186"/>
                      </a:cxn>
                      <a:cxn ang="0">
                        <a:pos x="106" y="195"/>
                      </a:cxn>
                      <a:cxn ang="0">
                        <a:pos x="80" y="199"/>
                      </a:cxn>
                      <a:cxn ang="0">
                        <a:pos x="57" y="206"/>
                      </a:cxn>
                      <a:cxn ang="0">
                        <a:pos x="37" y="212"/>
                      </a:cxn>
                      <a:cxn ang="0">
                        <a:pos x="23" y="216"/>
                      </a:cxn>
                      <a:cxn ang="0">
                        <a:pos x="13" y="223"/>
                      </a:cxn>
                      <a:cxn ang="0">
                        <a:pos x="7" y="227"/>
                      </a:cxn>
                      <a:cxn ang="0">
                        <a:pos x="3" y="236"/>
                      </a:cxn>
                      <a:cxn ang="0">
                        <a:pos x="0" y="242"/>
                      </a:cxn>
                      <a:cxn ang="0">
                        <a:pos x="0" y="246"/>
                      </a:cxn>
                    </a:cxnLst>
                    <a:rect l="0" t="0" r="r" b="b"/>
                    <a:pathLst>
                      <a:path w="190" h="246">
                        <a:moveTo>
                          <a:pt x="7" y="0"/>
                        </a:moveTo>
                        <a:lnTo>
                          <a:pt x="50" y="25"/>
                        </a:lnTo>
                        <a:lnTo>
                          <a:pt x="90" y="51"/>
                        </a:lnTo>
                        <a:lnTo>
                          <a:pt x="123" y="77"/>
                        </a:lnTo>
                        <a:lnTo>
                          <a:pt x="150" y="98"/>
                        </a:lnTo>
                        <a:lnTo>
                          <a:pt x="170" y="118"/>
                        </a:lnTo>
                        <a:lnTo>
                          <a:pt x="186" y="135"/>
                        </a:lnTo>
                        <a:lnTo>
                          <a:pt x="190" y="150"/>
                        </a:lnTo>
                        <a:lnTo>
                          <a:pt x="190" y="158"/>
                        </a:lnTo>
                        <a:lnTo>
                          <a:pt x="183" y="165"/>
                        </a:lnTo>
                        <a:lnTo>
                          <a:pt x="170" y="173"/>
                        </a:lnTo>
                        <a:lnTo>
                          <a:pt x="153" y="180"/>
                        </a:lnTo>
                        <a:lnTo>
                          <a:pt x="130" y="186"/>
                        </a:lnTo>
                        <a:lnTo>
                          <a:pt x="106" y="195"/>
                        </a:lnTo>
                        <a:lnTo>
                          <a:pt x="80" y="199"/>
                        </a:lnTo>
                        <a:lnTo>
                          <a:pt x="57" y="206"/>
                        </a:lnTo>
                        <a:lnTo>
                          <a:pt x="37" y="212"/>
                        </a:lnTo>
                        <a:lnTo>
                          <a:pt x="23" y="216"/>
                        </a:lnTo>
                        <a:lnTo>
                          <a:pt x="13" y="223"/>
                        </a:lnTo>
                        <a:lnTo>
                          <a:pt x="7" y="227"/>
                        </a:lnTo>
                        <a:lnTo>
                          <a:pt x="3" y="236"/>
                        </a:lnTo>
                        <a:lnTo>
                          <a:pt x="0" y="242"/>
                        </a:lnTo>
                        <a:lnTo>
                          <a:pt x="0" y="246"/>
                        </a:ln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0" name="Group 17"/>
                <p:cNvGrpSpPr>
                  <a:grpSpLocks/>
                </p:cNvGrpSpPr>
                <p:nvPr/>
              </p:nvGrpSpPr>
              <p:grpSpPr bwMode="auto">
                <a:xfrm>
                  <a:off x="2460" y="2788"/>
                  <a:ext cx="190" cy="246"/>
                  <a:chOff x="2453" y="2785"/>
                  <a:chExt cx="190" cy="246"/>
                </a:xfrm>
              </p:grpSpPr>
              <p:sp>
                <p:nvSpPr>
                  <p:cNvPr id="34" name="Freeform 18"/>
                  <p:cNvSpPr>
                    <a:spLocks/>
                  </p:cNvSpPr>
                  <p:nvPr/>
                </p:nvSpPr>
                <p:spPr bwMode="auto">
                  <a:xfrm>
                    <a:off x="2453" y="2785"/>
                    <a:ext cx="190" cy="246"/>
                  </a:xfrm>
                  <a:custGeom>
                    <a:avLst/>
                    <a:gdLst/>
                    <a:ahLst/>
                    <a:cxnLst>
                      <a:cxn ang="0">
                        <a:pos x="190" y="0"/>
                      </a:cxn>
                      <a:cxn ang="0">
                        <a:pos x="147" y="23"/>
                      </a:cxn>
                      <a:cxn ang="0">
                        <a:pos x="107" y="49"/>
                      </a:cxn>
                      <a:cxn ang="0">
                        <a:pos x="70" y="73"/>
                      </a:cxn>
                      <a:cxn ang="0">
                        <a:pos x="43" y="94"/>
                      </a:cxn>
                      <a:cxn ang="0">
                        <a:pos x="20" y="113"/>
                      </a:cxn>
                      <a:cxn ang="0">
                        <a:pos x="7" y="128"/>
                      </a:cxn>
                      <a:cxn ang="0">
                        <a:pos x="0" y="146"/>
                      </a:cxn>
                      <a:cxn ang="0">
                        <a:pos x="0" y="152"/>
                      </a:cxn>
                      <a:cxn ang="0">
                        <a:pos x="7" y="161"/>
                      </a:cxn>
                      <a:cxn ang="0">
                        <a:pos x="17" y="167"/>
                      </a:cxn>
                      <a:cxn ang="0">
                        <a:pos x="34" y="176"/>
                      </a:cxn>
                      <a:cxn ang="0">
                        <a:pos x="57" y="182"/>
                      </a:cxn>
                      <a:cxn ang="0">
                        <a:pos x="80" y="191"/>
                      </a:cxn>
                      <a:cxn ang="0">
                        <a:pos x="127" y="203"/>
                      </a:cxn>
                      <a:cxn ang="0">
                        <a:pos x="147" y="210"/>
                      </a:cxn>
                      <a:cxn ang="0">
                        <a:pos x="160" y="216"/>
                      </a:cxn>
                      <a:cxn ang="0">
                        <a:pos x="170" y="223"/>
                      </a:cxn>
                      <a:cxn ang="0">
                        <a:pos x="176" y="227"/>
                      </a:cxn>
                      <a:cxn ang="0">
                        <a:pos x="180" y="236"/>
                      </a:cxn>
                      <a:cxn ang="0">
                        <a:pos x="180" y="242"/>
                      </a:cxn>
                      <a:cxn ang="0">
                        <a:pos x="180" y="246"/>
                      </a:cxn>
                      <a:cxn ang="0">
                        <a:pos x="190" y="0"/>
                      </a:cxn>
                    </a:cxnLst>
                    <a:rect l="0" t="0" r="r" b="b"/>
                    <a:pathLst>
                      <a:path w="190" h="246">
                        <a:moveTo>
                          <a:pt x="190" y="0"/>
                        </a:moveTo>
                        <a:lnTo>
                          <a:pt x="147" y="23"/>
                        </a:lnTo>
                        <a:lnTo>
                          <a:pt x="107" y="49"/>
                        </a:lnTo>
                        <a:lnTo>
                          <a:pt x="70" y="73"/>
                        </a:lnTo>
                        <a:lnTo>
                          <a:pt x="43" y="94"/>
                        </a:lnTo>
                        <a:lnTo>
                          <a:pt x="20" y="113"/>
                        </a:lnTo>
                        <a:lnTo>
                          <a:pt x="7" y="128"/>
                        </a:lnTo>
                        <a:lnTo>
                          <a:pt x="0" y="146"/>
                        </a:lnTo>
                        <a:lnTo>
                          <a:pt x="0" y="152"/>
                        </a:lnTo>
                        <a:lnTo>
                          <a:pt x="7" y="161"/>
                        </a:lnTo>
                        <a:lnTo>
                          <a:pt x="17" y="167"/>
                        </a:lnTo>
                        <a:lnTo>
                          <a:pt x="34" y="176"/>
                        </a:lnTo>
                        <a:lnTo>
                          <a:pt x="57" y="182"/>
                        </a:lnTo>
                        <a:lnTo>
                          <a:pt x="80" y="191"/>
                        </a:lnTo>
                        <a:lnTo>
                          <a:pt x="127" y="203"/>
                        </a:lnTo>
                        <a:lnTo>
                          <a:pt x="147" y="210"/>
                        </a:lnTo>
                        <a:lnTo>
                          <a:pt x="160" y="216"/>
                        </a:lnTo>
                        <a:lnTo>
                          <a:pt x="170" y="223"/>
                        </a:lnTo>
                        <a:lnTo>
                          <a:pt x="176" y="227"/>
                        </a:lnTo>
                        <a:lnTo>
                          <a:pt x="180" y="236"/>
                        </a:lnTo>
                        <a:lnTo>
                          <a:pt x="180" y="242"/>
                        </a:lnTo>
                        <a:lnTo>
                          <a:pt x="180" y="246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3366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19"/>
                  <p:cNvSpPr>
                    <a:spLocks/>
                  </p:cNvSpPr>
                  <p:nvPr/>
                </p:nvSpPr>
                <p:spPr bwMode="auto">
                  <a:xfrm>
                    <a:off x="2453" y="2785"/>
                    <a:ext cx="190" cy="246"/>
                  </a:xfrm>
                  <a:custGeom>
                    <a:avLst/>
                    <a:gdLst/>
                    <a:ahLst/>
                    <a:cxnLst>
                      <a:cxn ang="0">
                        <a:pos x="190" y="0"/>
                      </a:cxn>
                      <a:cxn ang="0">
                        <a:pos x="147" y="23"/>
                      </a:cxn>
                      <a:cxn ang="0">
                        <a:pos x="107" y="49"/>
                      </a:cxn>
                      <a:cxn ang="0">
                        <a:pos x="70" y="73"/>
                      </a:cxn>
                      <a:cxn ang="0">
                        <a:pos x="43" y="94"/>
                      </a:cxn>
                      <a:cxn ang="0">
                        <a:pos x="20" y="113"/>
                      </a:cxn>
                      <a:cxn ang="0">
                        <a:pos x="7" y="128"/>
                      </a:cxn>
                      <a:cxn ang="0">
                        <a:pos x="0" y="146"/>
                      </a:cxn>
                      <a:cxn ang="0">
                        <a:pos x="0" y="152"/>
                      </a:cxn>
                      <a:cxn ang="0">
                        <a:pos x="7" y="161"/>
                      </a:cxn>
                      <a:cxn ang="0">
                        <a:pos x="17" y="167"/>
                      </a:cxn>
                      <a:cxn ang="0">
                        <a:pos x="34" y="176"/>
                      </a:cxn>
                      <a:cxn ang="0">
                        <a:pos x="57" y="182"/>
                      </a:cxn>
                      <a:cxn ang="0">
                        <a:pos x="80" y="191"/>
                      </a:cxn>
                      <a:cxn ang="0">
                        <a:pos x="127" y="203"/>
                      </a:cxn>
                      <a:cxn ang="0">
                        <a:pos x="147" y="210"/>
                      </a:cxn>
                      <a:cxn ang="0">
                        <a:pos x="160" y="216"/>
                      </a:cxn>
                      <a:cxn ang="0">
                        <a:pos x="170" y="223"/>
                      </a:cxn>
                      <a:cxn ang="0">
                        <a:pos x="176" y="227"/>
                      </a:cxn>
                      <a:cxn ang="0">
                        <a:pos x="180" y="236"/>
                      </a:cxn>
                      <a:cxn ang="0">
                        <a:pos x="180" y="242"/>
                      </a:cxn>
                      <a:cxn ang="0">
                        <a:pos x="180" y="246"/>
                      </a:cxn>
                    </a:cxnLst>
                    <a:rect l="0" t="0" r="r" b="b"/>
                    <a:pathLst>
                      <a:path w="190" h="246">
                        <a:moveTo>
                          <a:pt x="190" y="0"/>
                        </a:moveTo>
                        <a:lnTo>
                          <a:pt x="147" y="23"/>
                        </a:lnTo>
                        <a:lnTo>
                          <a:pt x="107" y="49"/>
                        </a:lnTo>
                        <a:lnTo>
                          <a:pt x="70" y="73"/>
                        </a:lnTo>
                        <a:lnTo>
                          <a:pt x="43" y="94"/>
                        </a:lnTo>
                        <a:lnTo>
                          <a:pt x="20" y="113"/>
                        </a:lnTo>
                        <a:lnTo>
                          <a:pt x="7" y="128"/>
                        </a:lnTo>
                        <a:lnTo>
                          <a:pt x="0" y="146"/>
                        </a:lnTo>
                        <a:lnTo>
                          <a:pt x="0" y="152"/>
                        </a:lnTo>
                        <a:lnTo>
                          <a:pt x="7" y="161"/>
                        </a:lnTo>
                        <a:lnTo>
                          <a:pt x="17" y="167"/>
                        </a:lnTo>
                        <a:lnTo>
                          <a:pt x="34" y="176"/>
                        </a:lnTo>
                        <a:lnTo>
                          <a:pt x="57" y="182"/>
                        </a:lnTo>
                        <a:lnTo>
                          <a:pt x="80" y="191"/>
                        </a:lnTo>
                        <a:lnTo>
                          <a:pt x="127" y="203"/>
                        </a:lnTo>
                        <a:lnTo>
                          <a:pt x="147" y="210"/>
                        </a:lnTo>
                        <a:lnTo>
                          <a:pt x="160" y="216"/>
                        </a:lnTo>
                        <a:lnTo>
                          <a:pt x="170" y="223"/>
                        </a:lnTo>
                        <a:lnTo>
                          <a:pt x="176" y="227"/>
                        </a:lnTo>
                        <a:lnTo>
                          <a:pt x="180" y="236"/>
                        </a:lnTo>
                        <a:lnTo>
                          <a:pt x="180" y="242"/>
                        </a:lnTo>
                        <a:lnTo>
                          <a:pt x="180" y="246"/>
                        </a:ln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" name="Freeform 20"/>
                <p:cNvSpPr>
                  <a:spLocks/>
                </p:cNvSpPr>
                <p:nvPr/>
              </p:nvSpPr>
              <p:spPr bwMode="auto">
                <a:xfrm>
                  <a:off x="2637" y="3032"/>
                  <a:ext cx="1243" cy="12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5"/>
                    </a:cxn>
                    <a:cxn ang="0">
                      <a:pos x="0" y="65"/>
                    </a:cxn>
                    <a:cxn ang="0">
                      <a:pos x="3" y="82"/>
                    </a:cxn>
                    <a:cxn ang="0">
                      <a:pos x="13" y="95"/>
                    </a:cxn>
                    <a:cxn ang="0">
                      <a:pos x="26" y="103"/>
                    </a:cxn>
                    <a:cxn ang="0">
                      <a:pos x="43" y="112"/>
                    </a:cxn>
                    <a:cxn ang="0">
                      <a:pos x="70" y="116"/>
                    </a:cxn>
                    <a:cxn ang="0">
                      <a:pos x="90" y="116"/>
                    </a:cxn>
                    <a:cxn ang="0">
                      <a:pos x="113" y="116"/>
                    </a:cxn>
                    <a:cxn ang="0">
                      <a:pos x="163" y="110"/>
                    </a:cxn>
                    <a:cxn ang="0">
                      <a:pos x="219" y="105"/>
                    </a:cxn>
                    <a:cxn ang="0">
                      <a:pos x="279" y="103"/>
                    </a:cxn>
                    <a:cxn ang="0">
                      <a:pos x="339" y="105"/>
                    </a:cxn>
                    <a:cxn ang="0">
                      <a:pos x="399" y="110"/>
                    </a:cxn>
                    <a:cxn ang="0">
                      <a:pos x="462" y="114"/>
                    </a:cxn>
                    <a:cxn ang="0">
                      <a:pos x="532" y="116"/>
                    </a:cxn>
                    <a:cxn ang="0">
                      <a:pos x="572" y="116"/>
                    </a:cxn>
                    <a:cxn ang="0">
                      <a:pos x="611" y="118"/>
                    </a:cxn>
                    <a:cxn ang="0">
                      <a:pos x="698" y="120"/>
                    </a:cxn>
                    <a:cxn ang="0">
                      <a:pos x="741" y="120"/>
                    </a:cxn>
                    <a:cxn ang="0">
                      <a:pos x="781" y="120"/>
                    </a:cxn>
                    <a:cxn ang="0">
                      <a:pos x="818" y="120"/>
                    </a:cxn>
                    <a:cxn ang="0">
                      <a:pos x="851" y="118"/>
                    </a:cxn>
                    <a:cxn ang="0">
                      <a:pos x="877" y="114"/>
                    </a:cxn>
                    <a:cxn ang="0">
                      <a:pos x="901" y="110"/>
                    </a:cxn>
                    <a:cxn ang="0">
                      <a:pos x="921" y="103"/>
                    </a:cxn>
                    <a:cxn ang="0">
                      <a:pos x="937" y="97"/>
                    </a:cxn>
                    <a:cxn ang="0">
                      <a:pos x="967" y="84"/>
                    </a:cxn>
                    <a:cxn ang="0">
                      <a:pos x="1000" y="75"/>
                    </a:cxn>
                    <a:cxn ang="0">
                      <a:pos x="1037" y="71"/>
                    </a:cxn>
                    <a:cxn ang="0">
                      <a:pos x="1070" y="67"/>
                    </a:cxn>
                    <a:cxn ang="0">
                      <a:pos x="1133" y="63"/>
                    </a:cxn>
                    <a:cxn ang="0">
                      <a:pos x="1163" y="58"/>
                    </a:cxn>
                    <a:cxn ang="0">
                      <a:pos x="1196" y="56"/>
                    </a:cxn>
                    <a:cxn ang="0">
                      <a:pos x="1223" y="52"/>
                    </a:cxn>
                    <a:cxn ang="0">
                      <a:pos x="1243" y="50"/>
                    </a:cxn>
                  </a:cxnLst>
                  <a:rect l="0" t="0" r="r" b="b"/>
                  <a:pathLst>
                    <a:path w="1243" h="120">
                      <a:moveTo>
                        <a:pt x="3" y="0"/>
                      </a:moveTo>
                      <a:lnTo>
                        <a:pt x="0" y="45"/>
                      </a:lnTo>
                      <a:lnTo>
                        <a:pt x="0" y="65"/>
                      </a:lnTo>
                      <a:lnTo>
                        <a:pt x="3" y="82"/>
                      </a:lnTo>
                      <a:lnTo>
                        <a:pt x="13" y="95"/>
                      </a:lnTo>
                      <a:lnTo>
                        <a:pt x="26" y="103"/>
                      </a:lnTo>
                      <a:lnTo>
                        <a:pt x="43" y="112"/>
                      </a:lnTo>
                      <a:lnTo>
                        <a:pt x="70" y="116"/>
                      </a:lnTo>
                      <a:lnTo>
                        <a:pt x="90" y="116"/>
                      </a:lnTo>
                      <a:lnTo>
                        <a:pt x="113" y="116"/>
                      </a:lnTo>
                      <a:lnTo>
                        <a:pt x="163" y="110"/>
                      </a:lnTo>
                      <a:lnTo>
                        <a:pt x="219" y="105"/>
                      </a:lnTo>
                      <a:lnTo>
                        <a:pt x="279" y="103"/>
                      </a:lnTo>
                      <a:lnTo>
                        <a:pt x="339" y="105"/>
                      </a:lnTo>
                      <a:lnTo>
                        <a:pt x="399" y="110"/>
                      </a:lnTo>
                      <a:lnTo>
                        <a:pt x="462" y="114"/>
                      </a:lnTo>
                      <a:lnTo>
                        <a:pt x="532" y="116"/>
                      </a:lnTo>
                      <a:lnTo>
                        <a:pt x="572" y="116"/>
                      </a:lnTo>
                      <a:lnTo>
                        <a:pt x="611" y="118"/>
                      </a:lnTo>
                      <a:lnTo>
                        <a:pt x="698" y="120"/>
                      </a:lnTo>
                      <a:lnTo>
                        <a:pt x="741" y="120"/>
                      </a:lnTo>
                      <a:lnTo>
                        <a:pt x="781" y="120"/>
                      </a:lnTo>
                      <a:lnTo>
                        <a:pt x="818" y="120"/>
                      </a:lnTo>
                      <a:lnTo>
                        <a:pt x="851" y="118"/>
                      </a:lnTo>
                      <a:lnTo>
                        <a:pt x="877" y="114"/>
                      </a:lnTo>
                      <a:lnTo>
                        <a:pt x="901" y="110"/>
                      </a:lnTo>
                      <a:lnTo>
                        <a:pt x="921" y="103"/>
                      </a:lnTo>
                      <a:lnTo>
                        <a:pt x="937" y="97"/>
                      </a:lnTo>
                      <a:lnTo>
                        <a:pt x="967" y="84"/>
                      </a:lnTo>
                      <a:lnTo>
                        <a:pt x="1000" y="75"/>
                      </a:lnTo>
                      <a:lnTo>
                        <a:pt x="1037" y="71"/>
                      </a:lnTo>
                      <a:lnTo>
                        <a:pt x="1070" y="67"/>
                      </a:lnTo>
                      <a:lnTo>
                        <a:pt x="1133" y="63"/>
                      </a:lnTo>
                      <a:lnTo>
                        <a:pt x="1163" y="58"/>
                      </a:lnTo>
                      <a:lnTo>
                        <a:pt x="1196" y="56"/>
                      </a:lnTo>
                      <a:lnTo>
                        <a:pt x="1223" y="52"/>
                      </a:lnTo>
                      <a:lnTo>
                        <a:pt x="1243" y="50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Freeform 21"/>
                <p:cNvSpPr>
                  <a:spLocks/>
                </p:cNvSpPr>
                <p:nvPr/>
              </p:nvSpPr>
              <p:spPr bwMode="auto">
                <a:xfrm>
                  <a:off x="3401" y="2266"/>
                  <a:ext cx="200" cy="75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7" y="19"/>
                    </a:cxn>
                    <a:cxn ang="0">
                      <a:pos x="50" y="41"/>
                    </a:cxn>
                    <a:cxn ang="0">
                      <a:pos x="70" y="62"/>
                    </a:cxn>
                    <a:cxn ang="0">
                      <a:pos x="87" y="86"/>
                    </a:cxn>
                    <a:cxn ang="0">
                      <a:pos x="93" y="122"/>
                    </a:cxn>
                    <a:cxn ang="0">
                      <a:pos x="100" y="157"/>
                    </a:cxn>
                    <a:cxn ang="0">
                      <a:pos x="110" y="191"/>
                    </a:cxn>
                    <a:cxn ang="0">
                      <a:pos x="127" y="225"/>
                    </a:cxn>
                    <a:cxn ang="0">
                      <a:pos x="120" y="307"/>
                    </a:cxn>
                    <a:cxn ang="0">
                      <a:pos x="117" y="346"/>
                    </a:cxn>
                    <a:cxn ang="0">
                      <a:pos x="103" y="386"/>
                    </a:cxn>
                    <a:cxn ang="0">
                      <a:pos x="107" y="416"/>
                    </a:cxn>
                    <a:cxn ang="0">
                      <a:pos x="113" y="444"/>
                    </a:cxn>
                    <a:cxn ang="0">
                      <a:pos x="117" y="455"/>
                    </a:cxn>
                    <a:cxn ang="0">
                      <a:pos x="127" y="464"/>
                    </a:cxn>
                    <a:cxn ang="0">
                      <a:pos x="147" y="481"/>
                    </a:cxn>
                    <a:cxn ang="0">
                      <a:pos x="167" y="498"/>
                    </a:cxn>
                    <a:cxn ang="0">
                      <a:pos x="177" y="509"/>
                    </a:cxn>
                    <a:cxn ang="0">
                      <a:pos x="183" y="519"/>
                    </a:cxn>
                    <a:cxn ang="0">
                      <a:pos x="177" y="610"/>
                    </a:cxn>
                    <a:cxn ang="0">
                      <a:pos x="167" y="698"/>
                    </a:cxn>
                    <a:cxn ang="0">
                      <a:pos x="170" y="708"/>
                    </a:cxn>
                    <a:cxn ang="0">
                      <a:pos x="177" y="719"/>
                    </a:cxn>
                    <a:cxn ang="0">
                      <a:pos x="193" y="741"/>
                    </a:cxn>
                    <a:cxn ang="0">
                      <a:pos x="196" y="745"/>
                    </a:cxn>
                    <a:cxn ang="0">
                      <a:pos x="196" y="749"/>
                    </a:cxn>
                    <a:cxn ang="0">
                      <a:pos x="200" y="753"/>
                    </a:cxn>
                    <a:cxn ang="0">
                      <a:pos x="200" y="756"/>
                    </a:cxn>
                  </a:cxnLst>
                  <a:rect l="0" t="0" r="r" b="b"/>
                  <a:pathLst>
                    <a:path w="200" h="756">
                      <a:moveTo>
                        <a:pt x="0" y="0"/>
                      </a:moveTo>
                      <a:lnTo>
                        <a:pt x="27" y="19"/>
                      </a:lnTo>
                      <a:lnTo>
                        <a:pt x="50" y="41"/>
                      </a:lnTo>
                      <a:lnTo>
                        <a:pt x="70" y="62"/>
                      </a:lnTo>
                      <a:lnTo>
                        <a:pt x="87" y="86"/>
                      </a:lnTo>
                      <a:lnTo>
                        <a:pt x="93" y="122"/>
                      </a:lnTo>
                      <a:lnTo>
                        <a:pt x="100" y="157"/>
                      </a:lnTo>
                      <a:lnTo>
                        <a:pt x="110" y="191"/>
                      </a:lnTo>
                      <a:lnTo>
                        <a:pt x="127" y="225"/>
                      </a:lnTo>
                      <a:lnTo>
                        <a:pt x="120" y="307"/>
                      </a:lnTo>
                      <a:lnTo>
                        <a:pt x="117" y="346"/>
                      </a:lnTo>
                      <a:lnTo>
                        <a:pt x="103" y="386"/>
                      </a:lnTo>
                      <a:lnTo>
                        <a:pt x="107" y="416"/>
                      </a:lnTo>
                      <a:lnTo>
                        <a:pt x="113" y="444"/>
                      </a:lnTo>
                      <a:lnTo>
                        <a:pt x="117" y="455"/>
                      </a:lnTo>
                      <a:lnTo>
                        <a:pt x="127" y="464"/>
                      </a:lnTo>
                      <a:lnTo>
                        <a:pt x="147" y="481"/>
                      </a:lnTo>
                      <a:lnTo>
                        <a:pt x="167" y="498"/>
                      </a:lnTo>
                      <a:lnTo>
                        <a:pt x="177" y="509"/>
                      </a:lnTo>
                      <a:lnTo>
                        <a:pt x="183" y="519"/>
                      </a:lnTo>
                      <a:lnTo>
                        <a:pt x="177" y="610"/>
                      </a:lnTo>
                      <a:lnTo>
                        <a:pt x="167" y="698"/>
                      </a:lnTo>
                      <a:lnTo>
                        <a:pt x="170" y="708"/>
                      </a:lnTo>
                      <a:lnTo>
                        <a:pt x="177" y="719"/>
                      </a:lnTo>
                      <a:lnTo>
                        <a:pt x="193" y="741"/>
                      </a:lnTo>
                      <a:lnTo>
                        <a:pt x="196" y="745"/>
                      </a:lnTo>
                      <a:lnTo>
                        <a:pt x="196" y="749"/>
                      </a:lnTo>
                      <a:lnTo>
                        <a:pt x="200" y="753"/>
                      </a:lnTo>
                      <a:lnTo>
                        <a:pt x="200" y="756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/>
                <p:cNvSpPr>
                  <a:spLocks/>
                </p:cNvSpPr>
                <p:nvPr/>
              </p:nvSpPr>
              <p:spPr bwMode="auto">
                <a:xfrm>
                  <a:off x="3588" y="2266"/>
                  <a:ext cx="269" cy="730"/>
                </a:xfrm>
                <a:custGeom>
                  <a:avLst/>
                  <a:gdLst/>
                  <a:ahLst/>
                  <a:cxnLst>
                    <a:cxn ang="0">
                      <a:pos x="255" y="0"/>
                    </a:cxn>
                    <a:cxn ang="0">
                      <a:pos x="242" y="24"/>
                    </a:cxn>
                    <a:cxn ang="0">
                      <a:pos x="229" y="49"/>
                    </a:cxn>
                    <a:cxn ang="0">
                      <a:pos x="222" y="77"/>
                    </a:cxn>
                    <a:cxn ang="0">
                      <a:pos x="222" y="107"/>
                    </a:cxn>
                    <a:cxn ang="0">
                      <a:pos x="226" y="124"/>
                    </a:cxn>
                    <a:cxn ang="0">
                      <a:pos x="232" y="142"/>
                    </a:cxn>
                    <a:cxn ang="0">
                      <a:pos x="249" y="178"/>
                    </a:cxn>
                    <a:cxn ang="0">
                      <a:pos x="259" y="197"/>
                    </a:cxn>
                    <a:cxn ang="0">
                      <a:pos x="265" y="217"/>
                    </a:cxn>
                    <a:cxn ang="0">
                      <a:pos x="269" y="234"/>
                    </a:cxn>
                    <a:cxn ang="0">
                      <a:pos x="265" y="251"/>
                    </a:cxn>
                    <a:cxn ang="0">
                      <a:pos x="259" y="266"/>
                    </a:cxn>
                    <a:cxn ang="0">
                      <a:pos x="242" y="281"/>
                    </a:cxn>
                    <a:cxn ang="0">
                      <a:pos x="226" y="296"/>
                    </a:cxn>
                    <a:cxn ang="0">
                      <a:pos x="206" y="311"/>
                    </a:cxn>
                    <a:cxn ang="0">
                      <a:pos x="162" y="339"/>
                    </a:cxn>
                    <a:cxn ang="0">
                      <a:pos x="146" y="354"/>
                    </a:cxn>
                    <a:cxn ang="0">
                      <a:pos x="129" y="369"/>
                    </a:cxn>
                    <a:cxn ang="0">
                      <a:pos x="106" y="399"/>
                    </a:cxn>
                    <a:cxn ang="0">
                      <a:pos x="89" y="431"/>
                    </a:cxn>
                    <a:cxn ang="0">
                      <a:pos x="73" y="466"/>
                    </a:cxn>
                    <a:cxn ang="0">
                      <a:pos x="63" y="500"/>
                    </a:cxn>
                    <a:cxn ang="0">
                      <a:pos x="59" y="519"/>
                    </a:cxn>
                    <a:cxn ang="0">
                      <a:pos x="59" y="541"/>
                    </a:cxn>
                    <a:cxn ang="0">
                      <a:pos x="59" y="586"/>
                    </a:cxn>
                    <a:cxn ang="0">
                      <a:pos x="63" y="627"/>
                    </a:cxn>
                    <a:cxn ang="0">
                      <a:pos x="63" y="646"/>
                    </a:cxn>
                    <a:cxn ang="0">
                      <a:pos x="59" y="661"/>
                    </a:cxn>
                    <a:cxn ang="0">
                      <a:pos x="56" y="674"/>
                    </a:cxn>
                    <a:cxn ang="0">
                      <a:pos x="49" y="687"/>
                    </a:cxn>
                    <a:cxn ang="0">
                      <a:pos x="36" y="704"/>
                    </a:cxn>
                    <a:cxn ang="0">
                      <a:pos x="16" y="719"/>
                    </a:cxn>
                    <a:cxn ang="0">
                      <a:pos x="0" y="730"/>
                    </a:cxn>
                  </a:cxnLst>
                  <a:rect l="0" t="0" r="r" b="b"/>
                  <a:pathLst>
                    <a:path w="269" h="730">
                      <a:moveTo>
                        <a:pt x="255" y="0"/>
                      </a:moveTo>
                      <a:lnTo>
                        <a:pt x="242" y="24"/>
                      </a:lnTo>
                      <a:lnTo>
                        <a:pt x="229" y="49"/>
                      </a:lnTo>
                      <a:lnTo>
                        <a:pt x="222" y="77"/>
                      </a:lnTo>
                      <a:lnTo>
                        <a:pt x="222" y="107"/>
                      </a:lnTo>
                      <a:lnTo>
                        <a:pt x="226" y="124"/>
                      </a:lnTo>
                      <a:lnTo>
                        <a:pt x="232" y="142"/>
                      </a:lnTo>
                      <a:lnTo>
                        <a:pt x="249" y="178"/>
                      </a:lnTo>
                      <a:lnTo>
                        <a:pt x="259" y="197"/>
                      </a:lnTo>
                      <a:lnTo>
                        <a:pt x="265" y="217"/>
                      </a:lnTo>
                      <a:lnTo>
                        <a:pt x="269" y="234"/>
                      </a:lnTo>
                      <a:lnTo>
                        <a:pt x="265" y="251"/>
                      </a:lnTo>
                      <a:lnTo>
                        <a:pt x="259" y="266"/>
                      </a:lnTo>
                      <a:lnTo>
                        <a:pt x="242" y="281"/>
                      </a:lnTo>
                      <a:lnTo>
                        <a:pt x="226" y="296"/>
                      </a:lnTo>
                      <a:lnTo>
                        <a:pt x="206" y="311"/>
                      </a:lnTo>
                      <a:lnTo>
                        <a:pt x="162" y="339"/>
                      </a:lnTo>
                      <a:lnTo>
                        <a:pt x="146" y="354"/>
                      </a:lnTo>
                      <a:lnTo>
                        <a:pt x="129" y="369"/>
                      </a:lnTo>
                      <a:lnTo>
                        <a:pt x="106" y="399"/>
                      </a:lnTo>
                      <a:lnTo>
                        <a:pt x="89" y="431"/>
                      </a:lnTo>
                      <a:lnTo>
                        <a:pt x="73" y="466"/>
                      </a:lnTo>
                      <a:lnTo>
                        <a:pt x="63" y="500"/>
                      </a:lnTo>
                      <a:lnTo>
                        <a:pt x="59" y="519"/>
                      </a:lnTo>
                      <a:lnTo>
                        <a:pt x="59" y="541"/>
                      </a:lnTo>
                      <a:lnTo>
                        <a:pt x="59" y="586"/>
                      </a:lnTo>
                      <a:lnTo>
                        <a:pt x="63" y="627"/>
                      </a:lnTo>
                      <a:lnTo>
                        <a:pt x="63" y="646"/>
                      </a:lnTo>
                      <a:lnTo>
                        <a:pt x="59" y="661"/>
                      </a:lnTo>
                      <a:lnTo>
                        <a:pt x="56" y="674"/>
                      </a:lnTo>
                      <a:lnTo>
                        <a:pt x="49" y="687"/>
                      </a:lnTo>
                      <a:lnTo>
                        <a:pt x="36" y="704"/>
                      </a:lnTo>
                      <a:lnTo>
                        <a:pt x="16" y="719"/>
                      </a:lnTo>
                      <a:lnTo>
                        <a:pt x="0" y="730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Freeform 23"/>
                <p:cNvSpPr>
                  <a:spLocks/>
                </p:cNvSpPr>
                <p:nvPr/>
              </p:nvSpPr>
              <p:spPr bwMode="auto">
                <a:xfrm>
                  <a:off x="3588" y="2234"/>
                  <a:ext cx="96" cy="558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79" y="15"/>
                    </a:cxn>
                    <a:cxn ang="0">
                      <a:pos x="63" y="32"/>
                    </a:cxn>
                    <a:cxn ang="0">
                      <a:pos x="49" y="53"/>
                    </a:cxn>
                    <a:cxn ang="0">
                      <a:pos x="43" y="79"/>
                    </a:cxn>
                    <a:cxn ang="0">
                      <a:pos x="43" y="94"/>
                    </a:cxn>
                    <a:cxn ang="0">
                      <a:pos x="43" y="113"/>
                    </a:cxn>
                    <a:cxn ang="0">
                      <a:pos x="49" y="152"/>
                    </a:cxn>
                    <a:cxn ang="0">
                      <a:pos x="59" y="193"/>
                    </a:cxn>
                    <a:cxn ang="0">
                      <a:pos x="63" y="210"/>
                    </a:cxn>
                    <a:cxn ang="0">
                      <a:pos x="63" y="227"/>
                    </a:cxn>
                    <a:cxn ang="0">
                      <a:pos x="63" y="242"/>
                    </a:cxn>
                    <a:cxn ang="0">
                      <a:pos x="59" y="253"/>
                    </a:cxn>
                    <a:cxn ang="0">
                      <a:pos x="53" y="274"/>
                    </a:cxn>
                    <a:cxn ang="0">
                      <a:pos x="46" y="298"/>
                    </a:cxn>
                    <a:cxn ang="0">
                      <a:pos x="43" y="311"/>
                    </a:cxn>
                    <a:cxn ang="0">
                      <a:pos x="39" y="326"/>
                    </a:cxn>
                    <a:cxn ang="0">
                      <a:pos x="39" y="345"/>
                    </a:cxn>
                    <a:cxn ang="0">
                      <a:pos x="39" y="367"/>
                    </a:cxn>
                    <a:cxn ang="0">
                      <a:pos x="43" y="414"/>
                    </a:cxn>
                    <a:cxn ang="0">
                      <a:pos x="43" y="438"/>
                    </a:cxn>
                    <a:cxn ang="0">
                      <a:pos x="43" y="459"/>
                    </a:cxn>
                    <a:cxn ang="0">
                      <a:pos x="43" y="478"/>
                    </a:cxn>
                    <a:cxn ang="0">
                      <a:pos x="43" y="496"/>
                    </a:cxn>
                    <a:cxn ang="0">
                      <a:pos x="39" y="508"/>
                    </a:cxn>
                    <a:cxn ang="0">
                      <a:pos x="33" y="519"/>
                    </a:cxn>
                    <a:cxn ang="0">
                      <a:pos x="23" y="536"/>
                    </a:cxn>
                    <a:cxn ang="0">
                      <a:pos x="9" y="549"/>
                    </a:cxn>
                    <a:cxn ang="0">
                      <a:pos x="0" y="558"/>
                    </a:cxn>
                  </a:cxnLst>
                  <a:rect l="0" t="0" r="r" b="b"/>
                  <a:pathLst>
                    <a:path w="96" h="558">
                      <a:moveTo>
                        <a:pt x="96" y="0"/>
                      </a:moveTo>
                      <a:lnTo>
                        <a:pt x="79" y="15"/>
                      </a:lnTo>
                      <a:lnTo>
                        <a:pt x="63" y="32"/>
                      </a:lnTo>
                      <a:lnTo>
                        <a:pt x="49" y="53"/>
                      </a:lnTo>
                      <a:lnTo>
                        <a:pt x="43" y="79"/>
                      </a:lnTo>
                      <a:lnTo>
                        <a:pt x="43" y="94"/>
                      </a:lnTo>
                      <a:lnTo>
                        <a:pt x="43" y="113"/>
                      </a:lnTo>
                      <a:lnTo>
                        <a:pt x="49" y="152"/>
                      </a:lnTo>
                      <a:lnTo>
                        <a:pt x="59" y="193"/>
                      </a:lnTo>
                      <a:lnTo>
                        <a:pt x="63" y="210"/>
                      </a:lnTo>
                      <a:lnTo>
                        <a:pt x="63" y="227"/>
                      </a:lnTo>
                      <a:lnTo>
                        <a:pt x="63" y="242"/>
                      </a:lnTo>
                      <a:lnTo>
                        <a:pt x="59" y="253"/>
                      </a:lnTo>
                      <a:lnTo>
                        <a:pt x="53" y="274"/>
                      </a:lnTo>
                      <a:lnTo>
                        <a:pt x="46" y="298"/>
                      </a:lnTo>
                      <a:lnTo>
                        <a:pt x="43" y="311"/>
                      </a:lnTo>
                      <a:lnTo>
                        <a:pt x="39" y="326"/>
                      </a:lnTo>
                      <a:lnTo>
                        <a:pt x="39" y="345"/>
                      </a:lnTo>
                      <a:lnTo>
                        <a:pt x="39" y="367"/>
                      </a:lnTo>
                      <a:lnTo>
                        <a:pt x="43" y="414"/>
                      </a:lnTo>
                      <a:lnTo>
                        <a:pt x="43" y="438"/>
                      </a:lnTo>
                      <a:lnTo>
                        <a:pt x="43" y="459"/>
                      </a:lnTo>
                      <a:lnTo>
                        <a:pt x="43" y="478"/>
                      </a:lnTo>
                      <a:lnTo>
                        <a:pt x="43" y="496"/>
                      </a:lnTo>
                      <a:lnTo>
                        <a:pt x="39" y="508"/>
                      </a:lnTo>
                      <a:lnTo>
                        <a:pt x="33" y="519"/>
                      </a:lnTo>
                      <a:lnTo>
                        <a:pt x="23" y="536"/>
                      </a:lnTo>
                      <a:lnTo>
                        <a:pt x="9" y="549"/>
                      </a:lnTo>
                      <a:lnTo>
                        <a:pt x="0" y="558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5" name="Group 24"/>
                <p:cNvGrpSpPr>
                  <a:grpSpLocks/>
                </p:cNvGrpSpPr>
                <p:nvPr/>
              </p:nvGrpSpPr>
              <p:grpSpPr bwMode="auto">
                <a:xfrm>
                  <a:off x="3594" y="3024"/>
                  <a:ext cx="186" cy="247"/>
                  <a:chOff x="3590" y="3021"/>
                  <a:chExt cx="186" cy="247"/>
                </a:xfrm>
              </p:grpSpPr>
              <p:sp>
                <p:nvSpPr>
                  <p:cNvPr id="32" name="Freeform 25"/>
                  <p:cNvSpPr>
                    <a:spLocks/>
                  </p:cNvSpPr>
                  <p:nvPr/>
                </p:nvSpPr>
                <p:spPr bwMode="auto">
                  <a:xfrm>
                    <a:off x="3590" y="3021"/>
                    <a:ext cx="186" cy="247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50" y="25"/>
                      </a:cxn>
                      <a:cxn ang="0">
                        <a:pos x="87" y="51"/>
                      </a:cxn>
                      <a:cxn ang="0">
                        <a:pos x="120" y="77"/>
                      </a:cxn>
                      <a:cxn ang="0">
                        <a:pos x="146" y="98"/>
                      </a:cxn>
                      <a:cxn ang="0">
                        <a:pos x="166" y="118"/>
                      </a:cxn>
                      <a:cxn ang="0">
                        <a:pos x="183" y="135"/>
                      </a:cxn>
                      <a:cxn ang="0">
                        <a:pos x="186" y="150"/>
                      </a:cxn>
                      <a:cxn ang="0">
                        <a:pos x="186" y="159"/>
                      </a:cxn>
                      <a:cxn ang="0">
                        <a:pos x="180" y="165"/>
                      </a:cxn>
                      <a:cxn ang="0">
                        <a:pos x="166" y="174"/>
                      </a:cxn>
                      <a:cxn ang="0">
                        <a:pos x="150" y="180"/>
                      </a:cxn>
                      <a:cxn ang="0">
                        <a:pos x="126" y="186"/>
                      </a:cxn>
                      <a:cxn ang="0">
                        <a:pos x="103" y="195"/>
                      </a:cxn>
                      <a:cxn ang="0">
                        <a:pos x="57" y="206"/>
                      </a:cxn>
                      <a:cxn ang="0">
                        <a:pos x="37" y="212"/>
                      </a:cxn>
                      <a:cxn ang="0">
                        <a:pos x="23" y="217"/>
                      </a:cxn>
                      <a:cxn ang="0">
                        <a:pos x="13" y="223"/>
                      </a:cxn>
                      <a:cxn ang="0">
                        <a:pos x="7" y="227"/>
                      </a:cxn>
                      <a:cxn ang="0">
                        <a:pos x="3" y="236"/>
                      </a:cxn>
                      <a:cxn ang="0">
                        <a:pos x="0" y="242"/>
                      </a:cxn>
                      <a:cxn ang="0">
                        <a:pos x="0" y="247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186" h="247">
                        <a:moveTo>
                          <a:pt x="7" y="0"/>
                        </a:moveTo>
                        <a:lnTo>
                          <a:pt x="50" y="25"/>
                        </a:lnTo>
                        <a:lnTo>
                          <a:pt x="87" y="51"/>
                        </a:lnTo>
                        <a:lnTo>
                          <a:pt x="120" y="77"/>
                        </a:lnTo>
                        <a:lnTo>
                          <a:pt x="146" y="98"/>
                        </a:lnTo>
                        <a:lnTo>
                          <a:pt x="166" y="118"/>
                        </a:lnTo>
                        <a:lnTo>
                          <a:pt x="183" y="135"/>
                        </a:lnTo>
                        <a:lnTo>
                          <a:pt x="186" y="150"/>
                        </a:lnTo>
                        <a:lnTo>
                          <a:pt x="186" y="159"/>
                        </a:lnTo>
                        <a:lnTo>
                          <a:pt x="180" y="165"/>
                        </a:lnTo>
                        <a:lnTo>
                          <a:pt x="166" y="174"/>
                        </a:lnTo>
                        <a:lnTo>
                          <a:pt x="150" y="180"/>
                        </a:lnTo>
                        <a:lnTo>
                          <a:pt x="126" y="186"/>
                        </a:lnTo>
                        <a:lnTo>
                          <a:pt x="103" y="195"/>
                        </a:lnTo>
                        <a:lnTo>
                          <a:pt x="57" y="206"/>
                        </a:lnTo>
                        <a:lnTo>
                          <a:pt x="37" y="212"/>
                        </a:lnTo>
                        <a:lnTo>
                          <a:pt x="23" y="217"/>
                        </a:lnTo>
                        <a:lnTo>
                          <a:pt x="13" y="223"/>
                        </a:lnTo>
                        <a:lnTo>
                          <a:pt x="7" y="227"/>
                        </a:lnTo>
                        <a:lnTo>
                          <a:pt x="3" y="236"/>
                        </a:lnTo>
                        <a:lnTo>
                          <a:pt x="0" y="242"/>
                        </a:lnTo>
                        <a:lnTo>
                          <a:pt x="0" y="247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3366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 26"/>
                  <p:cNvSpPr>
                    <a:spLocks/>
                  </p:cNvSpPr>
                  <p:nvPr/>
                </p:nvSpPr>
                <p:spPr bwMode="auto">
                  <a:xfrm>
                    <a:off x="3590" y="3021"/>
                    <a:ext cx="186" cy="247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50" y="25"/>
                      </a:cxn>
                      <a:cxn ang="0">
                        <a:pos x="87" y="51"/>
                      </a:cxn>
                      <a:cxn ang="0">
                        <a:pos x="120" y="77"/>
                      </a:cxn>
                      <a:cxn ang="0">
                        <a:pos x="146" y="98"/>
                      </a:cxn>
                      <a:cxn ang="0">
                        <a:pos x="166" y="118"/>
                      </a:cxn>
                      <a:cxn ang="0">
                        <a:pos x="183" y="135"/>
                      </a:cxn>
                      <a:cxn ang="0">
                        <a:pos x="186" y="150"/>
                      </a:cxn>
                      <a:cxn ang="0">
                        <a:pos x="186" y="159"/>
                      </a:cxn>
                      <a:cxn ang="0">
                        <a:pos x="180" y="165"/>
                      </a:cxn>
                      <a:cxn ang="0">
                        <a:pos x="166" y="174"/>
                      </a:cxn>
                      <a:cxn ang="0">
                        <a:pos x="150" y="180"/>
                      </a:cxn>
                      <a:cxn ang="0">
                        <a:pos x="126" y="186"/>
                      </a:cxn>
                      <a:cxn ang="0">
                        <a:pos x="103" y="195"/>
                      </a:cxn>
                      <a:cxn ang="0">
                        <a:pos x="57" y="206"/>
                      </a:cxn>
                      <a:cxn ang="0">
                        <a:pos x="37" y="212"/>
                      </a:cxn>
                      <a:cxn ang="0">
                        <a:pos x="23" y="217"/>
                      </a:cxn>
                      <a:cxn ang="0">
                        <a:pos x="13" y="223"/>
                      </a:cxn>
                      <a:cxn ang="0">
                        <a:pos x="7" y="227"/>
                      </a:cxn>
                      <a:cxn ang="0">
                        <a:pos x="3" y="236"/>
                      </a:cxn>
                      <a:cxn ang="0">
                        <a:pos x="0" y="242"/>
                      </a:cxn>
                      <a:cxn ang="0">
                        <a:pos x="0" y="247"/>
                      </a:cxn>
                    </a:cxnLst>
                    <a:rect l="0" t="0" r="r" b="b"/>
                    <a:pathLst>
                      <a:path w="186" h="247">
                        <a:moveTo>
                          <a:pt x="7" y="0"/>
                        </a:moveTo>
                        <a:lnTo>
                          <a:pt x="50" y="25"/>
                        </a:lnTo>
                        <a:lnTo>
                          <a:pt x="87" y="51"/>
                        </a:lnTo>
                        <a:lnTo>
                          <a:pt x="120" y="77"/>
                        </a:lnTo>
                        <a:lnTo>
                          <a:pt x="146" y="98"/>
                        </a:lnTo>
                        <a:lnTo>
                          <a:pt x="166" y="118"/>
                        </a:lnTo>
                        <a:lnTo>
                          <a:pt x="183" y="135"/>
                        </a:lnTo>
                        <a:lnTo>
                          <a:pt x="186" y="150"/>
                        </a:lnTo>
                        <a:lnTo>
                          <a:pt x="186" y="159"/>
                        </a:lnTo>
                        <a:lnTo>
                          <a:pt x="180" y="165"/>
                        </a:lnTo>
                        <a:lnTo>
                          <a:pt x="166" y="174"/>
                        </a:lnTo>
                        <a:lnTo>
                          <a:pt x="150" y="180"/>
                        </a:lnTo>
                        <a:lnTo>
                          <a:pt x="126" y="186"/>
                        </a:lnTo>
                        <a:lnTo>
                          <a:pt x="103" y="195"/>
                        </a:lnTo>
                        <a:lnTo>
                          <a:pt x="57" y="206"/>
                        </a:lnTo>
                        <a:lnTo>
                          <a:pt x="37" y="212"/>
                        </a:lnTo>
                        <a:lnTo>
                          <a:pt x="23" y="217"/>
                        </a:lnTo>
                        <a:lnTo>
                          <a:pt x="13" y="223"/>
                        </a:lnTo>
                        <a:lnTo>
                          <a:pt x="7" y="227"/>
                        </a:lnTo>
                        <a:lnTo>
                          <a:pt x="3" y="236"/>
                        </a:lnTo>
                        <a:lnTo>
                          <a:pt x="0" y="242"/>
                        </a:lnTo>
                        <a:lnTo>
                          <a:pt x="0" y="247"/>
                        </a:ln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" name="Group 27"/>
                <p:cNvGrpSpPr>
                  <a:grpSpLocks/>
                </p:cNvGrpSpPr>
                <p:nvPr/>
              </p:nvGrpSpPr>
              <p:grpSpPr bwMode="auto">
                <a:xfrm>
                  <a:off x="3584" y="3268"/>
                  <a:ext cx="1253" cy="146"/>
                  <a:chOff x="3580" y="3265"/>
                  <a:chExt cx="1253" cy="146"/>
                </a:xfrm>
              </p:grpSpPr>
              <p:sp>
                <p:nvSpPr>
                  <p:cNvPr id="30" name="Freeform 28"/>
                  <p:cNvSpPr>
                    <a:spLocks/>
                  </p:cNvSpPr>
                  <p:nvPr/>
                </p:nvSpPr>
                <p:spPr bwMode="auto">
                  <a:xfrm>
                    <a:off x="3580" y="3265"/>
                    <a:ext cx="1247" cy="121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0" y="43"/>
                      </a:cxn>
                      <a:cxn ang="0">
                        <a:pos x="0" y="63"/>
                      </a:cxn>
                      <a:cxn ang="0">
                        <a:pos x="7" y="80"/>
                      </a:cxn>
                      <a:cxn ang="0">
                        <a:pos x="13" y="93"/>
                      </a:cxn>
                      <a:cxn ang="0">
                        <a:pos x="27" y="103"/>
                      </a:cxn>
                      <a:cxn ang="0">
                        <a:pos x="43" y="110"/>
                      </a:cxn>
                      <a:cxn ang="0">
                        <a:pos x="57" y="112"/>
                      </a:cxn>
                      <a:cxn ang="0">
                        <a:pos x="73" y="114"/>
                      </a:cxn>
                      <a:cxn ang="0">
                        <a:pos x="93" y="114"/>
                      </a:cxn>
                      <a:cxn ang="0">
                        <a:pos x="113" y="114"/>
                      </a:cxn>
                      <a:cxn ang="0">
                        <a:pos x="166" y="110"/>
                      </a:cxn>
                      <a:cxn ang="0">
                        <a:pos x="223" y="103"/>
                      </a:cxn>
                      <a:cxn ang="0">
                        <a:pos x="283" y="101"/>
                      </a:cxn>
                      <a:cxn ang="0">
                        <a:pos x="343" y="103"/>
                      </a:cxn>
                      <a:cxn ang="0">
                        <a:pos x="402" y="108"/>
                      </a:cxn>
                      <a:cxn ang="0">
                        <a:pos x="466" y="112"/>
                      </a:cxn>
                      <a:cxn ang="0">
                        <a:pos x="535" y="114"/>
                      </a:cxn>
                      <a:cxn ang="0">
                        <a:pos x="575" y="116"/>
                      </a:cxn>
                      <a:cxn ang="0">
                        <a:pos x="615" y="118"/>
                      </a:cxn>
                      <a:cxn ang="0">
                        <a:pos x="702" y="121"/>
                      </a:cxn>
                      <a:cxn ang="0">
                        <a:pos x="745" y="121"/>
                      </a:cxn>
                      <a:cxn ang="0">
                        <a:pos x="785" y="121"/>
                      </a:cxn>
                      <a:cxn ang="0">
                        <a:pos x="821" y="121"/>
                      </a:cxn>
                      <a:cxn ang="0">
                        <a:pos x="855" y="118"/>
                      </a:cxn>
                      <a:cxn ang="0">
                        <a:pos x="881" y="114"/>
                      </a:cxn>
                      <a:cxn ang="0">
                        <a:pos x="904" y="110"/>
                      </a:cxn>
                      <a:cxn ang="0">
                        <a:pos x="924" y="103"/>
                      </a:cxn>
                      <a:cxn ang="0">
                        <a:pos x="941" y="97"/>
                      </a:cxn>
                      <a:cxn ang="0">
                        <a:pos x="971" y="84"/>
                      </a:cxn>
                      <a:cxn ang="0">
                        <a:pos x="1004" y="76"/>
                      </a:cxn>
                      <a:cxn ang="0">
                        <a:pos x="1041" y="69"/>
                      </a:cxn>
                      <a:cxn ang="0">
                        <a:pos x="1074" y="65"/>
                      </a:cxn>
                      <a:cxn ang="0">
                        <a:pos x="1137" y="61"/>
                      </a:cxn>
                      <a:cxn ang="0">
                        <a:pos x="1197" y="54"/>
                      </a:cxn>
                      <a:cxn ang="0">
                        <a:pos x="1227" y="50"/>
                      </a:cxn>
                      <a:cxn ang="0">
                        <a:pos x="1247" y="48"/>
                      </a:cxn>
                    </a:cxnLst>
                    <a:rect l="0" t="0" r="r" b="b"/>
                    <a:pathLst>
                      <a:path w="1247" h="121">
                        <a:moveTo>
                          <a:pt x="7" y="0"/>
                        </a:moveTo>
                        <a:lnTo>
                          <a:pt x="0" y="43"/>
                        </a:lnTo>
                        <a:lnTo>
                          <a:pt x="0" y="63"/>
                        </a:lnTo>
                        <a:lnTo>
                          <a:pt x="7" y="80"/>
                        </a:lnTo>
                        <a:lnTo>
                          <a:pt x="13" y="93"/>
                        </a:lnTo>
                        <a:lnTo>
                          <a:pt x="27" y="103"/>
                        </a:lnTo>
                        <a:lnTo>
                          <a:pt x="43" y="110"/>
                        </a:lnTo>
                        <a:lnTo>
                          <a:pt x="57" y="112"/>
                        </a:lnTo>
                        <a:lnTo>
                          <a:pt x="73" y="114"/>
                        </a:lnTo>
                        <a:lnTo>
                          <a:pt x="93" y="114"/>
                        </a:lnTo>
                        <a:lnTo>
                          <a:pt x="113" y="114"/>
                        </a:lnTo>
                        <a:lnTo>
                          <a:pt x="166" y="110"/>
                        </a:lnTo>
                        <a:lnTo>
                          <a:pt x="223" y="103"/>
                        </a:lnTo>
                        <a:lnTo>
                          <a:pt x="283" y="101"/>
                        </a:lnTo>
                        <a:lnTo>
                          <a:pt x="343" y="103"/>
                        </a:lnTo>
                        <a:lnTo>
                          <a:pt x="402" y="108"/>
                        </a:lnTo>
                        <a:lnTo>
                          <a:pt x="466" y="112"/>
                        </a:lnTo>
                        <a:lnTo>
                          <a:pt x="535" y="114"/>
                        </a:lnTo>
                        <a:lnTo>
                          <a:pt x="575" y="116"/>
                        </a:lnTo>
                        <a:lnTo>
                          <a:pt x="615" y="118"/>
                        </a:lnTo>
                        <a:lnTo>
                          <a:pt x="702" y="121"/>
                        </a:lnTo>
                        <a:lnTo>
                          <a:pt x="745" y="121"/>
                        </a:lnTo>
                        <a:lnTo>
                          <a:pt x="785" y="121"/>
                        </a:lnTo>
                        <a:lnTo>
                          <a:pt x="821" y="121"/>
                        </a:lnTo>
                        <a:lnTo>
                          <a:pt x="855" y="118"/>
                        </a:lnTo>
                        <a:lnTo>
                          <a:pt x="881" y="114"/>
                        </a:lnTo>
                        <a:lnTo>
                          <a:pt x="904" y="110"/>
                        </a:lnTo>
                        <a:lnTo>
                          <a:pt x="924" y="103"/>
                        </a:lnTo>
                        <a:lnTo>
                          <a:pt x="941" y="97"/>
                        </a:lnTo>
                        <a:lnTo>
                          <a:pt x="971" y="84"/>
                        </a:lnTo>
                        <a:lnTo>
                          <a:pt x="1004" y="76"/>
                        </a:lnTo>
                        <a:lnTo>
                          <a:pt x="1041" y="69"/>
                        </a:lnTo>
                        <a:lnTo>
                          <a:pt x="1074" y="65"/>
                        </a:lnTo>
                        <a:lnTo>
                          <a:pt x="1137" y="61"/>
                        </a:lnTo>
                        <a:lnTo>
                          <a:pt x="1197" y="54"/>
                        </a:lnTo>
                        <a:lnTo>
                          <a:pt x="1227" y="50"/>
                        </a:lnTo>
                        <a:lnTo>
                          <a:pt x="1247" y="48"/>
                        </a:ln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 29"/>
                  <p:cNvSpPr>
                    <a:spLocks/>
                  </p:cNvSpPr>
                  <p:nvPr/>
                </p:nvSpPr>
                <p:spPr bwMode="auto">
                  <a:xfrm>
                    <a:off x="4461" y="3383"/>
                    <a:ext cx="372" cy="2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13"/>
                      </a:cxn>
                      <a:cxn ang="0">
                        <a:pos x="90" y="20"/>
                      </a:cxn>
                      <a:cxn ang="0">
                        <a:pos x="120" y="24"/>
                      </a:cxn>
                      <a:cxn ang="0">
                        <a:pos x="173" y="28"/>
                      </a:cxn>
                      <a:cxn ang="0">
                        <a:pos x="200" y="28"/>
                      </a:cxn>
                      <a:cxn ang="0">
                        <a:pos x="226" y="28"/>
                      </a:cxn>
                      <a:cxn ang="0">
                        <a:pos x="243" y="28"/>
                      </a:cxn>
                      <a:cxn ang="0">
                        <a:pos x="263" y="28"/>
                      </a:cxn>
                      <a:cxn ang="0">
                        <a:pos x="306" y="28"/>
                      </a:cxn>
                      <a:cxn ang="0">
                        <a:pos x="346" y="28"/>
                      </a:cxn>
                      <a:cxn ang="0">
                        <a:pos x="362" y="28"/>
                      </a:cxn>
                      <a:cxn ang="0">
                        <a:pos x="372" y="28"/>
                      </a:cxn>
                    </a:cxnLst>
                    <a:rect l="0" t="0" r="r" b="b"/>
                    <a:pathLst>
                      <a:path w="372" h="28">
                        <a:moveTo>
                          <a:pt x="0" y="0"/>
                        </a:moveTo>
                        <a:lnTo>
                          <a:pt x="60" y="13"/>
                        </a:lnTo>
                        <a:lnTo>
                          <a:pt x="90" y="20"/>
                        </a:lnTo>
                        <a:lnTo>
                          <a:pt x="120" y="24"/>
                        </a:lnTo>
                        <a:lnTo>
                          <a:pt x="173" y="28"/>
                        </a:lnTo>
                        <a:lnTo>
                          <a:pt x="200" y="28"/>
                        </a:lnTo>
                        <a:lnTo>
                          <a:pt x="226" y="28"/>
                        </a:lnTo>
                        <a:lnTo>
                          <a:pt x="243" y="28"/>
                        </a:lnTo>
                        <a:lnTo>
                          <a:pt x="263" y="28"/>
                        </a:lnTo>
                        <a:lnTo>
                          <a:pt x="306" y="28"/>
                        </a:lnTo>
                        <a:lnTo>
                          <a:pt x="346" y="28"/>
                        </a:lnTo>
                        <a:lnTo>
                          <a:pt x="362" y="28"/>
                        </a:lnTo>
                        <a:lnTo>
                          <a:pt x="372" y="28"/>
                        </a:ln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7" name="Freeform 30"/>
                <p:cNvSpPr>
                  <a:spLocks/>
                </p:cNvSpPr>
                <p:nvPr/>
              </p:nvSpPr>
              <p:spPr bwMode="auto">
                <a:xfrm>
                  <a:off x="3584" y="3268"/>
                  <a:ext cx="1247" cy="121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43"/>
                    </a:cxn>
                    <a:cxn ang="0">
                      <a:pos x="0" y="63"/>
                    </a:cxn>
                    <a:cxn ang="0">
                      <a:pos x="7" y="80"/>
                    </a:cxn>
                    <a:cxn ang="0">
                      <a:pos x="13" y="93"/>
                    </a:cxn>
                    <a:cxn ang="0">
                      <a:pos x="27" y="103"/>
                    </a:cxn>
                    <a:cxn ang="0">
                      <a:pos x="43" y="110"/>
                    </a:cxn>
                    <a:cxn ang="0">
                      <a:pos x="57" y="112"/>
                    </a:cxn>
                    <a:cxn ang="0">
                      <a:pos x="73" y="114"/>
                    </a:cxn>
                    <a:cxn ang="0">
                      <a:pos x="93" y="114"/>
                    </a:cxn>
                    <a:cxn ang="0">
                      <a:pos x="113" y="114"/>
                    </a:cxn>
                    <a:cxn ang="0">
                      <a:pos x="166" y="110"/>
                    </a:cxn>
                    <a:cxn ang="0">
                      <a:pos x="223" y="103"/>
                    </a:cxn>
                    <a:cxn ang="0">
                      <a:pos x="283" y="101"/>
                    </a:cxn>
                    <a:cxn ang="0">
                      <a:pos x="343" y="103"/>
                    </a:cxn>
                    <a:cxn ang="0">
                      <a:pos x="402" y="108"/>
                    </a:cxn>
                    <a:cxn ang="0">
                      <a:pos x="466" y="112"/>
                    </a:cxn>
                    <a:cxn ang="0">
                      <a:pos x="535" y="114"/>
                    </a:cxn>
                    <a:cxn ang="0">
                      <a:pos x="575" y="116"/>
                    </a:cxn>
                    <a:cxn ang="0">
                      <a:pos x="615" y="118"/>
                    </a:cxn>
                    <a:cxn ang="0">
                      <a:pos x="702" y="121"/>
                    </a:cxn>
                    <a:cxn ang="0">
                      <a:pos x="745" y="121"/>
                    </a:cxn>
                    <a:cxn ang="0">
                      <a:pos x="785" y="121"/>
                    </a:cxn>
                    <a:cxn ang="0">
                      <a:pos x="821" y="121"/>
                    </a:cxn>
                    <a:cxn ang="0">
                      <a:pos x="855" y="118"/>
                    </a:cxn>
                    <a:cxn ang="0">
                      <a:pos x="881" y="114"/>
                    </a:cxn>
                    <a:cxn ang="0">
                      <a:pos x="904" y="110"/>
                    </a:cxn>
                    <a:cxn ang="0">
                      <a:pos x="924" y="103"/>
                    </a:cxn>
                    <a:cxn ang="0">
                      <a:pos x="941" y="97"/>
                    </a:cxn>
                    <a:cxn ang="0">
                      <a:pos x="971" y="84"/>
                    </a:cxn>
                    <a:cxn ang="0">
                      <a:pos x="1004" y="76"/>
                    </a:cxn>
                    <a:cxn ang="0">
                      <a:pos x="1041" y="69"/>
                    </a:cxn>
                    <a:cxn ang="0">
                      <a:pos x="1074" y="65"/>
                    </a:cxn>
                    <a:cxn ang="0">
                      <a:pos x="1137" y="61"/>
                    </a:cxn>
                    <a:cxn ang="0">
                      <a:pos x="1197" y="54"/>
                    </a:cxn>
                    <a:cxn ang="0">
                      <a:pos x="1227" y="50"/>
                    </a:cxn>
                    <a:cxn ang="0">
                      <a:pos x="1247" y="48"/>
                    </a:cxn>
                  </a:cxnLst>
                  <a:rect l="0" t="0" r="r" b="b"/>
                  <a:pathLst>
                    <a:path w="1247" h="121">
                      <a:moveTo>
                        <a:pt x="7" y="0"/>
                      </a:moveTo>
                      <a:lnTo>
                        <a:pt x="0" y="43"/>
                      </a:lnTo>
                      <a:lnTo>
                        <a:pt x="0" y="63"/>
                      </a:lnTo>
                      <a:lnTo>
                        <a:pt x="7" y="80"/>
                      </a:lnTo>
                      <a:lnTo>
                        <a:pt x="13" y="93"/>
                      </a:lnTo>
                      <a:lnTo>
                        <a:pt x="27" y="103"/>
                      </a:lnTo>
                      <a:lnTo>
                        <a:pt x="43" y="110"/>
                      </a:lnTo>
                      <a:lnTo>
                        <a:pt x="57" y="112"/>
                      </a:lnTo>
                      <a:lnTo>
                        <a:pt x="73" y="114"/>
                      </a:lnTo>
                      <a:lnTo>
                        <a:pt x="93" y="114"/>
                      </a:lnTo>
                      <a:lnTo>
                        <a:pt x="113" y="114"/>
                      </a:lnTo>
                      <a:lnTo>
                        <a:pt x="166" y="110"/>
                      </a:lnTo>
                      <a:lnTo>
                        <a:pt x="223" y="103"/>
                      </a:lnTo>
                      <a:lnTo>
                        <a:pt x="283" y="101"/>
                      </a:lnTo>
                      <a:lnTo>
                        <a:pt x="343" y="103"/>
                      </a:lnTo>
                      <a:lnTo>
                        <a:pt x="402" y="108"/>
                      </a:lnTo>
                      <a:lnTo>
                        <a:pt x="466" y="112"/>
                      </a:lnTo>
                      <a:lnTo>
                        <a:pt x="535" y="114"/>
                      </a:lnTo>
                      <a:lnTo>
                        <a:pt x="575" y="116"/>
                      </a:lnTo>
                      <a:lnTo>
                        <a:pt x="615" y="118"/>
                      </a:lnTo>
                      <a:lnTo>
                        <a:pt x="702" y="121"/>
                      </a:lnTo>
                      <a:lnTo>
                        <a:pt x="745" y="121"/>
                      </a:lnTo>
                      <a:lnTo>
                        <a:pt x="785" y="121"/>
                      </a:lnTo>
                      <a:lnTo>
                        <a:pt x="821" y="121"/>
                      </a:lnTo>
                      <a:lnTo>
                        <a:pt x="855" y="118"/>
                      </a:lnTo>
                      <a:lnTo>
                        <a:pt x="881" y="114"/>
                      </a:lnTo>
                      <a:lnTo>
                        <a:pt x="904" y="110"/>
                      </a:lnTo>
                      <a:lnTo>
                        <a:pt x="924" y="103"/>
                      </a:lnTo>
                      <a:lnTo>
                        <a:pt x="941" y="97"/>
                      </a:lnTo>
                      <a:lnTo>
                        <a:pt x="971" y="84"/>
                      </a:lnTo>
                      <a:lnTo>
                        <a:pt x="1004" y="76"/>
                      </a:lnTo>
                      <a:lnTo>
                        <a:pt x="1041" y="69"/>
                      </a:lnTo>
                      <a:lnTo>
                        <a:pt x="1074" y="65"/>
                      </a:lnTo>
                      <a:lnTo>
                        <a:pt x="1137" y="61"/>
                      </a:lnTo>
                      <a:lnTo>
                        <a:pt x="1197" y="54"/>
                      </a:lnTo>
                      <a:lnTo>
                        <a:pt x="1227" y="50"/>
                      </a:lnTo>
                      <a:lnTo>
                        <a:pt x="1247" y="48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Freeform 31"/>
                <p:cNvSpPr>
                  <a:spLocks/>
                </p:cNvSpPr>
                <p:nvPr/>
              </p:nvSpPr>
              <p:spPr bwMode="auto">
                <a:xfrm>
                  <a:off x="2946" y="2908"/>
                  <a:ext cx="515" cy="240"/>
                </a:xfrm>
                <a:custGeom>
                  <a:avLst/>
                  <a:gdLst/>
                  <a:ahLst/>
                  <a:cxnLst>
                    <a:cxn ang="0">
                      <a:pos x="0" y="229"/>
                    </a:cxn>
                    <a:cxn ang="0">
                      <a:pos x="76" y="234"/>
                    </a:cxn>
                    <a:cxn ang="0">
                      <a:pos x="110" y="236"/>
                    </a:cxn>
                    <a:cxn ang="0">
                      <a:pos x="143" y="236"/>
                    </a:cxn>
                    <a:cxn ang="0">
                      <a:pos x="169" y="238"/>
                    </a:cxn>
                    <a:cxn ang="0">
                      <a:pos x="196" y="240"/>
                    </a:cxn>
                    <a:cxn ang="0">
                      <a:pos x="219" y="238"/>
                    </a:cxn>
                    <a:cxn ang="0">
                      <a:pos x="233" y="236"/>
                    </a:cxn>
                    <a:cxn ang="0">
                      <a:pos x="246" y="232"/>
                    </a:cxn>
                    <a:cxn ang="0">
                      <a:pos x="276" y="217"/>
                    </a:cxn>
                    <a:cxn ang="0">
                      <a:pos x="309" y="197"/>
                    </a:cxn>
                    <a:cxn ang="0">
                      <a:pos x="336" y="174"/>
                    </a:cxn>
                    <a:cxn ang="0">
                      <a:pos x="359" y="148"/>
                    </a:cxn>
                    <a:cxn ang="0">
                      <a:pos x="366" y="133"/>
                    </a:cxn>
                    <a:cxn ang="0">
                      <a:pos x="369" y="116"/>
                    </a:cxn>
                    <a:cxn ang="0">
                      <a:pos x="369" y="77"/>
                    </a:cxn>
                    <a:cxn ang="0">
                      <a:pos x="369" y="60"/>
                    </a:cxn>
                    <a:cxn ang="0">
                      <a:pos x="372" y="43"/>
                    </a:cxn>
                    <a:cxn ang="0">
                      <a:pos x="376" y="28"/>
                    </a:cxn>
                    <a:cxn ang="0">
                      <a:pos x="382" y="17"/>
                    </a:cxn>
                    <a:cxn ang="0">
                      <a:pos x="396" y="8"/>
                    </a:cxn>
                    <a:cxn ang="0">
                      <a:pos x="412" y="4"/>
                    </a:cxn>
                    <a:cxn ang="0">
                      <a:pos x="432" y="2"/>
                    </a:cxn>
                    <a:cxn ang="0">
                      <a:pos x="452" y="0"/>
                    </a:cxn>
                    <a:cxn ang="0">
                      <a:pos x="489" y="0"/>
                    </a:cxn>
                    <a:cxn ang="0">
                      <a:pos x="505" y="0"/>
                    </a:cxn>
                    <a:cxn ang="0">
                      <a:pos x="515" y="0"/>
                    </a:cxn>
                  </a:cxnLst>
                  <a:rect l="0" t="0" r="r" b="b"/>
                  <a:pathLst>
                    <a:path w="515" h="240">
                      <a:moveTo>
                        <a:pt x="0" y="229"/>
                      </a:moveTo>
                      <a:lnTo>
                        <a:pt x="76" y="234"/>
                      </a:lnTo>
                      <a:lnTo>
                        <a:pt x="110" y="236"/>
                      </a:lnTo>
                      <a:lnTo>
                        <a:pt x="143" y="236"/>
                      </a:lnTo>
                      <a:lnTo>
                        <a:pt x="169" y="238"/>
                      </a:lnTo>
                      <a:lnTo>
                        <a:pt x="196" y="240"/>
                      </a:lnTo>
                      <a:lnTo>
                        <a:pt x="219" y="238"/>
                      </a:lnTo>
                      <a:lnTo>
                        <a:pt x="233" y="236"/>
                      </a:lnTo>
                      <a:lnTo>
                        <a:pt x="246" y="232"/>
                      </a:lnTo>
                      <a:lnTo>
                        <a:pt x="276" y="217"/>
                      </a:lnTo>
                      <a:lnTo>
                        <a:pt x="309" y="197"/>
                      </a:lnTo>
                      <a:lnTo>
                        <a:pt x="336" y="174"/>
                      </a:lnTo>
                      <a:lnTo>
                        <a:pt x="359" y="148"/>
                      </a:lnTo>
                      <a:lnTo>
                        <a:pt x="366" y="133"/>
                      </a:lnTo>
                      <a:lnTo>
                        <a:pt x="369" y="116"/>
                      </a:lnTo>
                      <a:lnTo>
                        <a:pt x="369" y="77"/>
                      </a:lnTo>
                      <a:lnTo>
                        <a:pt x="369" y="60"/>
                      </a:lnTo>
                      <a:lnTo>
                        <a:pt x="372" y="43"/>
                      </a:lnTo>
                      <a:lnTo>
                        <a:pt x="376" y="28"/>
                      </a:lnTo>
                      <a:lnTo>
                        <a:pt x="382" y="17"/>
                      </a:lnTo>
                      <a:lnTo>
                        <a:pt x="396" y="8"/>
                      </a:lnTo>
                      <a:lnTo>
                        <a:pt x="412" y="4"/>
                      </a:lnTo>
                      <a:lnTo>
                        <a:pt x="432" y="2"/>
                      </a:lnTo>
                      <a:lnTo>
                        <a:pt x="452" y="0"/>
                      </a:lnTo>
                      <a:lnTo>
                        <a:pt x="489" y="0"/>
                      </a:lnTo>
                      <a:lnTo>
                        <a:pt x="505" y="0"/>
                      </a:lnTo>
                      <a:lnTo>
                        <a:pt x="515" y="0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 32"/>
                <p:cNvSpPr>
                  <a:spLocks/>
                </p:cNvSpPr>
                <p:nvPr/>
              </p:nvSpPr>
              <p:spPr bwMode="auto">
                <a:xfrm>
                  <a:off x="3518" y="2888"/>
                  <a:ext cx="46" cy="50"/>
                </a:xfrm>
                <a:custGeom>
                  <a:avLst/>
                  <a:gdLst/>
                  <a:ahLst/>
                  <a:cxnLst>
                    <a:cxn ang="0">
                      <a:pos x="46" y="22"/>
                    </a:cxn>
                    <a:cxn ang="0">
                      <a:pos x="33" y="24"/>
                    </a:cxn>
                    <a:cxn ang="0">
                      <a:pos x="20" y="22"/>
                    </a:cxn>
                    <a:cxn ang="0">
                      <a:pos x="16" y="20"/>
                    </a:cxn>
                    <a:cxn ang="0">
                      <a:pos x="13" y="15"/>
                    </a:cxn>
                    <a:cxn ang="0">
                      <a:pos x="10" y="7"/>
                    </a:cxn>
                    <a:cxn ang="0">
                      <a:pos x="6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9"/>
                    </a:cxn>
                    <a:cxn ang="0">
                      <a:pos x="0" y="22"/>
                    </a:cxn>
                    <a:cxn ang="0">
                      <a:pos x="0" y="37"/>
                    </a:cxn>
                    <a:cxn ang="0">
                      <a:pos x="0" y="46"/>
                    </a:cxn>
                    <a:cxn ang="0">
                      <a:pos x="0" y="50"/>
                    </a:cxn>
                    <a:cxn ang="0">
                      <a:pos x="3" y="50"/>
                    </a:cxn>
                    <a:cxn ang="0">
                      <a:pos x="6" y="48"/>
                    </a:cxn>
                    <a:cxn ang="0">
                      <a:pos x="10" y="43"/>
                    </a:cxn>
                    <a:cxn ang="0">
                      <a:pos x="13" y="37"/>
                    </a:cxn>
                    <a:cxn ang="0">
                      <a:pos x="13" y="33"/>
                    </a:cxn>
                    <a:cxn ang="0">
                      <a:pos x="16" y="28"/>
                    </a:cxn>
                    <a:cxn ang="0">
                      <a:pos x="20" y="24"/>
                    </a:cxn>
                    <a:cxn ang="0">
                      <a:pos x="26" y="24"/>
                    </a:cxn>
                  </a:cxnLst>
                  <a:rect l="0" t="0" r="r" b="b"/>
                  <a:pathLst>
                    <a:path w="46" h="50">
                      <a:moveTo>
                        <a:pt x="46" y="22"/>
                      </a:moveTo>
                      <a:lnTo>
                        <a:pt x="33" y="24"/>
                      </a:lnTo>
                      <a:lnTo>
                        <a:pt x="20" y="22"/>
                      </a:lnTo>
                      <a:lnTo>
                        <a:pt x="16" y="20"/>
                      </a:lnTo>
                      <a:lnTo>
                        <a:pt x="13" y="15"/>
                      </a:lnTo>
                      <a:lnTo>
                        <a:pt x="10" y="7"/>
                      </a:ln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9"/>
                      </a:lnTo>
                      <a:lnTo>
                        <a:pt x="0" y="22"/>
                      </a:lnTo>
                      <a:lnTo>
                        <a:pt x="0" y="37"/>
                      </a:lnTo>
                      <a:lnTo>
                        <a:pt x="0" y="46"/>
                      </a:lnTo>
                      <a:lnTo>
                        <a:pt x="0" y="50"/>
                      </a:lnTo>
                      <a:lnTo>
                        <a:pt x="3" y="50"/>
                      </a:lnTo>
                      <a:lnTo>
                        <a:pt x="6" y="48"/>
                      </a:lnTo>
                      <a:lnTo>
                        <a:pt x="10" y="43"/>
                      </a:lnTo>
                      <a:lnTo>
                        <a:pt x="13" y="37"/>
                      </a:lnTo>
                      <a:lnTo>
                        <a:pt x="13" y="33"/>
                      </a:lnTo>
                      <a:lnTo>
                        <a:pt x="16" y="28"/>
                      </a:lnTo>
                      <a:lnTo>
                        <a:pt x="20" y="24"/>
                      </a:lnTo>
                      <a:lnTo>
                        <a:pt x="26" y="24"/>
                      </a:ln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" name="Group 33"/>
            <p:cNvGrpSpPr>
              <a:grpSpLocks/>
            </p:cNvGrpSpPr>
            <p:nvPr/>
          </p:nvGrpSpPr>
          <p:grpSpPr bwMode="auto">
            <a:xfrm>
              <a:off x="3415" y="3024"/>
              <a:ext cx="193" cy="247"/>
              <a:chOff x="3404" y="3021"/>
              <a:chExt cx="193" cy="247"/>
            </a:xfrm>
          </p:grpSpPr>
          <p:sp>
            <p:nvSpPr>
              <p:cNvPr id="12" name="Freeform 34"/>
              <p:cNvSpPr>
                <a:spLocks/>
              </p:cNvSpPr>
              <p:nvPr/>
            </p:nvSpPr>
            <p:spPr bwMode="auto">
              <a:xfrm>
                <a:off x="3404" y="3021"/>
                <a:ext cx="193" cy="247"/>
              </a:xfrm>
              <a:custGeom>
                <a:avLst/>
                <a:gdLst/>
                <a:ahLst/>
                <a:cxnLst>
                  <a:cxn ang="0">
                    <a:pos x="193" y="0"/>
                  </a:cxn>
                  <a:cxn ang="0">
                    <a:pos x="150" y="23"/>
                  </a:cxn>
                  <a:cxn ang="0">
                    <a:pos x="106" y="49"/>
                  </a:cxn>
                  <a:cxn ang="0">
                    <a:pos x="70" y="73"/>
                  </a:cxn>
                  <a:cxn ang="0">
                    <a:pos x="43" y="94"/>
                  </a:cxn>
                  <a:cxn ang="0">
                    <a:pos x="23" y="113"/>
                  </a:cxn>
                  <a:cxn ang="0">
                    <a:pos x="7" y="128"/>
                  </a:cxn>
                  <a:cxn ang="0">
                    <a:pos x="3" y="137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7" y="161"/>
                  </a:cxn>
                  <a:cxn ang="0">
                    <a:pos x="17" y="167"/>
                  </a:cxn>
                  <a:cxn ang="0">
                    <a:pos x="37" y="176"/>
                  </a:cxn>
                  <a:cxn ang="0">
                    <a:pos x="57" y="182"/>
                  </a:cxn>
                  <a:cxn ang="0">
                    <a:pos x="80" y="191"/>
                  </a:cxn>
                  <a:cxn ang="0">
                    <a:pos x="106" y="197"/>
                  </a:cxn>
                  <a:cxn ang="0">
                    <a:pos x="126" y="204"/>
                  </a:cxn>
                  <a:cxn ang="0">
                    <a:pos x="146" y="210"/>
                  </a:cxn>
                  <a:cxn ang="0">
                    <a:pos x="160" y="217"/>
                  </a:cxn>
                  <a:cxn ang="0">
                    <a:pos x="170" y="223"/>
                  </a:cxn>
                  <a:cxn ang="0">
                    <a:pos x="176" y="227"/>
                  </a:cxn>
                  <a:cxn ang="0">
                    <a:pos x="183" y="236"/>
                  </a:cxn>
                  <a:cxn ang="0">
                    <a:pos x="183" y="242"/>
                  </a:cxn>
                  <a:cxn ang="0">
                    <a:pos x="183" y="247"/>
                  </a:cxn>
                  <a:cxn ang="0">
                    <a:pos x="193" y="0"/>
                  </a:cxn>
                </a:cxnLst>
                <a:rect l="0" t="0" r="r" b="b"/>
                <a:pathLst>
                  <a:path w="193" h="247">
                    <a:moveTo>
                      <a:pt x="193" y="0"/>
                    </a:moveTo>
                    <a:lnTo>
                      <a:pt x="150" y="23"/>
                    </a:lnTo>
                    <a:lnTo>
                      <a:pt x="106" y="49"/>
                    </a:lnTo>
                    <a:lnTo>
                      <a:pt x="70" y="73"/>
                    </a:lnTo>
                    <a:lnTo>
                      <a:pt x="43" y="94"/>
                    </a:lnTo>
                    <a:lnTo>
                      <a:pt x="23" y="113"/>
                    </a:lnTo>
                    <a:lnTo>
                      <a:pt x="7" y="128"/>
                    </a:lnTo>
                    <a:lnTo>
                      <a:pt x="3" y="137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7" y="161"/>
                    </a:lnTo>
                    <a:lnTo>
                      <a:pt x="17" y="167"/>
                    </a:lnTo>
                    <a:lnTo>
                      <a:pt x="37" y="176"/>
                    </a:lnTo>
                    <a:lnTo>
                      <a:pt x="57" y="182"/>
                    </a:lnTo>
                    <a:lnTo>
                      <a:pt x="80" y="191"/>
                    </a:lnTo>
                    <a:lnTo>
                      <a:pt x="106" y="197"/>
                    </a:lnTo>
                    <a:lnTo>
                      <a:pt x="126" y="204"/>
                    </a:lnTo>
                    <a:lnTo>
                      <a:pt x="146" y="210"/>
                    </a:lnTo>
                    <a:lnTo>
                      <a:pt x="160" y="217"/>
                    </a:lnTo>
                    <a:lnTo>
                      <a:pt x="170" y="223"/>
                    </a:lnTo>
                    <a:lnTo>
                      <a:pt x="176" y="227"/>
                    </a:lnTo>
                    <a:lnTo>
                      <a:pt x="183" y="236"/>
                    </a:lnTo>
                    <a:lnTo>
                      <a:pt x="183" y="242"/>
                    </a:lnTo>
                    <a:lnTo>
                      <a:pt x="183" y="247"/>
                    </a:lnTo>
                    <a:lnTo>
                      <a:pt x="193" y="0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5"/>
              <p:cNvSpPr>
                <a:spLocks/>
              </p:cNvSpPr>
              <p:nvPr/>
            </p:nvSpPr>
            <p:spPr bwMode="auto">
              <a:xfrm>
                <a:off x="3404" y="3021"/>
                <a:ext cx="193" cy="247"/>
              </a:xfrm>
              <a:custGeom>
                <a:avLst/>
                <a:gdLst/>
                <a:ahLst/>
                <a:cxnLst>
                  <a:cxn ang="0">
                    <a:pos x="193" y="0"/>
                  </a:cxn>
                  <a:cxn ang="0">
                    <a:pos x="150" y="23"/>
                  </a:cxn>
                  <a:cxn ang="0">
                    <a:pos x="106" y="49"/>
                  </a:cxn>
                  <a:cxn ang="0">
                    <a:pos x="70" y="73"/>
                  </a:cxn>
                  <a:cxn ang="0">
                    <a:pos x="43" y="94"/>
                  </a:cxn>
                  <a:cxn ang="0">
                    <a:pos x="23" y="113"/>
                  </a:cxn>
                  <a:cxn ang="0">
                    <a:pos x="7" y="128"/>
                  </a:cxn>
                  <a:cxn ang="0">
                    <a:pos x="3" y="137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7" y="161"/>
                  </a:cxn>
                  <a:cxn ang="0">
                    <a:pos x="17" y="167"/>
                  </a:cxn>
                  <a:cxn ang="0">
                    <a:pos x="37" y="176"/>
                  </a:cxn>
                  <a:cxn ang="0">
                    <a:pos x="57" y="182"/>
                  </a:cxn>
                  <a:cxn ang="0">
                    <a:pos x="80" y="191"/>
                  </a:cxn>
                  <a:cxn ang="0">
                    <a:pos x="106" y="197"/>
                  </a:cxn>
                  <a:cxn ang="0">
                    <a:pos x="126" y="204"/>
                  </a:cxn>
                  <a:cxn ang="0">
                    <a:pos x="146" y="210"/>
                  </a:cxn>
                  <a:cxn ang="0">
                    <a:pos x="160" y="217"/>
                  </a:cxn>
                  <a:cxn ang="0">
                    <a:pos x="170" y="223"/>
                  </a:cxn>
                  <a:cxn ang="0">
                    <a:pos x="176" y="227"/>
                  </a:cxn>
                  <a:cxn ang="0">
                    <a:pos x="183" y="236"/>
                  </a:cxn>
                  <a:cxn ang="0">
                    <a:pos x="183" y="242"/>
                  </a:cxn>
                  <a:cxn ang="0">
                    <a:pos x="183" y="247"/>
                  </a:cxn>
                </a:cxnLst>
                <a:rect l="0" t="0" r="r" b="b"/>
                <a:pathLst>
                  <a:path w="193" h="247">
                    <a:moveTo>
                      <a:pt x="193" y="0"/>
                    </a:moveTo>
                    <a:lnTo>
                      <a:pt x="150" y="23"/>
                    </a:lnTo>
                    <a:lnTo>
                      <a:pt x="106" y="49"/>
                    </a:lnTo>
                    <a:lnTo>
                      <a:pt x="70" y="73"/>
                    </a:lnTo>
                    <a:lnTo>
                      <a:pt x="43" y="94"/>
                    </a:lnTo>
                    <a:lnTo>
                      <a:pt x="23" y="113"/>
                    </a:lnTo>
                    <a:lnTo>
                      <a:pt x="7" y="128"/>
                    </a:lnTo>
                    <a:lnTo>
                      <a:pt x="3" y="137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7" y="161"/>
                    </a:lnTo>
                    <a:lnTo>
                      <a:pt x="17" y="167"/>
                    </a:lnTo>
                    <a:lnTo>
                      <a:pt x="37" y="176"/>
                    </a:lnTo>
                    <a:lnTo>
                      <a:pt x="57" y="182"/>
                    </a:lnTo>
                    <a:lnTo>
                      <a:pt x="80" y="191"/>
                    </a:lnTo>
                    <a:lnTo>
                      <a:pt x="106" y="197"/>
                    </a:lnTo>
                    <a:lnTo>
                      <a:pt x="126" y="204"/>
                    </a:lnTo>
                    <a:lnTo>
                      <a:pt x="146" y="210"/>
                    </a:lnTo>
                    <a:lnTo>
                      <a:pt x="160" y="217"/>
                    </a:lnTo>
                    <a:lnTo>
                      <a:pt x="170" y="223"/>
                    </a:lnTo>
                    <a:lnTo>
                      <a:pt x="176" y="227"/>
                    </a:lnTo>
                    <a:lnTo>
                      <a:pt x="183" y="236"/>
                    </a:lnTo>
                    <a:lnTo>
                      <a:pt x="183" y="242"/>
                    </a:lnTo>
                    <a:lnTo>
                      <a:pt x="183" y="247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4953000" cy="1470025"/>
          </a:xfrm>
        </p:spPr>
        <p:txBody>
          <a:bodyPr/>
          <a:lstStyle/>
          <a:p>
            <a:r>
              <a:rPr lang="en-US" dirty="0" smtClean="0"/>
              <a:t>The Crux of the </a:t>
            </a:r>
            <a:br>
              <a:rPr lang="en-US" dirty="0" smtClean="0"/>
            </a:br>
            <a:r>
              <a:rPr lang="en-US" dirty="0" smtClean="0"/>
              <a:t>Problem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847" y="2954153"/>
            <a:ext cx="3619500" cy="332036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685800"/>
            <a:ext cx="2895600" cy="19090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9539" y="5868202"/>
            <a:ext cx="16954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5284270" y="4125225"/>
            <a:ext cx="1597794" cy="1428551"/>
            <a:chOff x="6333423" y="3990472"/>
            <a:chExt cx="1597794" cy="1428551"/>
          </a:xfrm>
        </p:grpSpPr>
        <p:sp>
          <p:nvSpPr>
            <p:cNvPr id="9" name="Isosceles Triangle 8"/>
            <p:cNvSpPr/>
            <p:nvPr/>
          </p:nvSpPr>
          <p:spPr>
            <a:xfrm>
              <a:off x="6333423" y="3990472"/>
              <a:ext cx="1597794" cy="1236045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16303" y="5091764"/>
              <a:ext cx="1299411" cy="327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66800" y="2971800"/>
            <a:ext cx="36576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 err="1" smtClean="0">
                <a:solidFill>
                  <a:schemeClr val="tx1"/>
                </a:solidFill>
              </a:rPr>
              <a:t>Perceptron</a:t>
            </a:r>
            <a:r>
              <a:rPr lang="en-US" dirty="0" smtClean="0">
                <a:solidFill>
                  <a:schemeClr val="tx1"/>
                </a:solidFill>
              </a:rPr>
              <a:t> Can’t Do Negation!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298" y="550684"/>
            <a:ext cx="4002657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Key Contributions to</a:t>
            </a:r>
            <a:br>
              <a:rPr lang="en-US" sz="3200" dirty="0" smtClean="0"/>
            </a:br>
            <a:r>
              <a:rPr lang="en-US" sz="3200" dirty="0" smtClean="0"/>
              <a:t>Parallel Distributed Processing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563" y="1942381"/>
            <a:ext cx="4106174" cy="3112698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Interactive Activation</a:t>
            </a:r>
          </a:p>
          <a:p>
            <a:endParaRPr lang="en-US" dirty="0" smtClean="0"/>
          </a:p>
          <a:p>
            <a:r>
              <a:rPr lang="en-US" dirty="0" smtClean="0"/>
              <a:t>Emergent Schemata</a:t>
            </a:r>
          </a:p>
          <a:p>
            <a:endParaRPr lang="en-US" dirty="0" smtClean="0"/>
          </a:p>
          <a:p>
            <a:r>
              <a:rPr lang="en-US" dirty="0" smtClean="0"/>
              <a:t>Language without Rules</a:t>
            </a:r>
          </a:p>
          <a:p>
            <a:endParaRPr lang="en-US" dirty="0" smtClean="0"/>
          </a:p>
          <a:p>
            <a:r>
              <a:rPr lang="en-US" dirty="0" err="1" smtClean="0"/>
              <a:t>Backpropagation</a:t>
            </a:r>
            <a:r>
              <a:rPr lang="en-US" dirty="0" smtClean="0"/>
              <a:t> Learning</a:t>
            </a:r>
            <a:br>
              <a:rPr lang="en-US" dirty="0" smtClean="0"/>
            </a:br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1231" y="-5176"/>
            <a:ext cx="4692770" cy="68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8236"/>
          </a:xfrm>
        </p:spPr>
        <p:txBody>
          <a:bodyPr/>
          <a:lstStyle/>
          <a:p>
            <a:r>
              <a:rPr lang="en-US" dirty="0" smtClean="0"/>
              <a:t>Stanford in the 90’s and After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40679" cy="4525963"/>
          </a:xfrm>
        </p:spPr>
        <p:txBody>
          <a:bodyPr/>
          <a:lstStyle/>
          <a:p>
            <a:r>
              <a:rPr lang="en-US" dirty="0" smtClean="0"/>
              <a:t>A booming lab in the early post-PDP days</a:t>
            </a:r>
          </a:p>
          <a:p>
            <a:endParaRPr lang="en-US" dirty="0" smtClean="0"/>
          </a:p>
          <a:p>
            <a:r>
              <a:rPr lang="en-US" dirty="0" smtClean="0"/>
              <a:t>Neurological Illness</a:t>
            </a:r>
          </a:p>
          <a:p>
            <a:endParaRPr lang="en-US" dirty="0" smtClean="0"/>
          </a:p>
          <a:p>
            <a:r>
              <a:rPr lang="en-US" dirty="0" smtClean="0"/>
              <a:t>Post-retirement life with Don Rumelhart in Michigan</a:t>
            </a:r>
          </a:p>
        </p:txBody>
      </p:sp>
      <p:pic>
        <p:nvPicPr>
          <p:cNvPr id="4098" name="Picture 2" descr="C:\Users\jlmcc.WIN\Desktop\ToDo\RumMem\DERPhotos\DERInAudienceAt99DERCeleb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3639" y="3646864"/>
            <a:ext cx="3579966" cy="2458594"/>
          </a:xfrm>
          <a:prstGeom prst="rect">
            <a:avLst/>
          </a:prstGeom>
          <a:noFill/>
        </p:spPr>
      </p:pic>
      <p:pic>
        <p:nvPicPr>
          <p:cNvPr id="4099" name="Picture 3" descr="C:\Users\jlmcc.WIN\Desktop\ToDo\RumMem\DERPhotos\RumLabMembers91FromYuko.jpg"/>
          <p:cNvPicPr>
            <a:picLocks noChangeAspect="1" noChangeArrowheads="1"/>
          </p:cNvPicPr>
          <p:nvPr/>
        </p:nvPicPr>
        <p:blipFill>
          <a:blip r:embed="rId3" cstate="print"/>
          <a:srcRect l="13981" t="26214" r="7989"/>
          <a:stretch>
            <a:fillRect/>
          </a:stretch>
        </p:blipFill>
        <p:spPr bwMode="auto">
          <a:xfrm>
            <a:off x="5033739" y="1182787"/>
            <a:ext cx="3572420" cy="23169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lmcc.WIN\Desktop\ToDo\RumMem\DERPhotos\p18.jpg"/>
          <p:cNvPicPr>
            <a:picLocks noChangeAspect="1" noChangeArrowheads="1"/>
          </p:cNvPicPr>
          <p:nvPr/>
        </p:nvPicPr>
        <p:blipFill>
          <a:blip r:embed="rId2" cstate="print"/>
          <a:srcRect l="4175"/>
          <a:stretch>
            <a:fillRect/>
          </a:stretch>
        </p:blipFill>
        <p:spPr bwMode="auto">
          <a:xfrm>
            <a:off x="817240" y="1239854"/>
            <a:ext cx="7471623" cy="534732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Rumelhart Back at Stanford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Honors and 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65216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MacArthur ‘Genius Award’, 1987</a:t>
            </a:r>
          </a:p>
          <a:p>
            <a:r>
              <a:rPr lang="en-US" dirty="0" smtClean="0"/>
              <a:t>National Academy of Sciences, 1991</a:t>
            </a:r>
          </a:p>
          <a:p>
            <a:r>
              <a:rPr lang="en-US" dirty="0" smtClean="0"/>
              <a:t>Warren Medal, Society of Experimental Psychologists</a:t>
            </a:r>
          </a:p>
          <a:p>
            <a:r>
              <a:rPr lang="en-US" dirty="0" smtClean="0"/>
              <a:t>APA Distinguished Scientific Contribution Award</a:t>
            </a:r>
          </a:p>
          <a:p>
            <a:r>
              <a:rPr lang="en-US" dirty="0" err="1" smtClean="0"/>
              <a:t>Grawemeyer</a:t>
            </a:r>
            <a:r>
              <a:rPr lang="en-US" dirty="0" smtClean="0"/>
              <a:t> Prize in Psychology</a:t>
            </a:r>
          </a:p>
          <a:p>
            <a:endParaRPr lang="en-US" dirty="0" smtClean="0"/>
          </a:p>
          <a:p>
            <a:r>
              <a:rPr lang="en-US" dirty="0" smtClean="0"/>
              <a:t>Namesake and exemplar par excellence of the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David E. Rumelhart Prize for Contributions to the Theoretical Foundations of Cognitive Science</a:t>
            </a:r>
          </a:p>
        </p:txBody>
      </p:sp>
      <p:pic>
        <p:nvPicPr>
          <p:cNvPr id="5122" name="Picture 2" descr="C:\Users\jlmcc.WIN\Desktop\ToDo\RumMem\DERPhotos\p23.jpg"/>
          <p:cNvPicPr>
            <a:picLocks noChangeAspect="1" noChangeArrowheads="1"/>
          </p:cNvPicPr>
          <p:nvPr/>
        </p:nvPicPr>
        <p:blipFill>
          <a:blip r:embed="rId2" cstate="print"/>
          <a:srcRect r="36327"/>
          <a:stretch>
            <a:fillRect/>
          </a:stretch>
        </p:blipFill>
        <p:spPr bwMode="auto">
          <a:xfrm>
            <a:off x="5262100" y="1612514"/>
            <a:ext cx="3718428" cy="413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0" y="1054100"/>
            <a:ext cx="4648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Characteristics of a </a:t>
            </a:r>
            <a:br>
              <a:rPr lang="en-US" dirty="0" smtClean="0"/>
            </a:br>
            <a:r>
              <a:rPr lang="en-US" dirty="0" smtClean="0"/>
              <a:t>Penetrating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8400" y="2628900"/>
            <a:ext cx="6172200" cy="2806700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Ignore mundane distractions</a:t>
            </a:r>
          </a:p>
          <a:p>
            <a:r>
              <a:rPr lang="en-US" dirty="0" smtClean="0"/>
              <a:t>Focus on the crux of the problem</a:t>
            </a:r>
          </a:p>
          <a:p>
            <a:r>
              <a:rPr lang="en-US" dirty="0" smtClean="0"/>
              <a:t>Reduce it to the minimal case</a:t>
            </a:r>
          </a:p>
          <a:p>
            <a:r>
              <a:rPr lang="en-US" dirty="0" smtClean="0"/>
              <a:t>Develop a formal system</a:t>
            </a:r>
          </a:p>
          <a:p>
            <a:r>
              <a:rPr lang="en-US" dirty="0" smtClean="0"/>
              <a:t>Write your own code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31" name="Picture 7" descr="C:\Users\jlmcc.WIN\Desktop\david-rumelh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9600" y="304800"/>
            <a:ext cx="1803400" cy="2605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236</Words>
  <Application>Microsoft Office PowerPoint</Application>
  <PresentationFormat>On-screen Show (4:3)</PresentationFormat>
  <Paragraphs>70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Blank Presentation</vt:lpstr>
      <vt:lpstr>David E. Rumelhart: 1942-2011</vt:lpstr>
      <vt:lpstr>Early Life In  Wessington Springs South Dakota</vt:lpstr>
      <vt:lpstr>College and  Graduate School</vt:lpstr>
      <vt:lpstr>Early Years at UCSD</vt:lpstr>
      <vt:lpstr>My Early Memories of David</vt:lpstr>
      <vt:lpstr>Dave’s Ideas from the Mid 70’s</vt:lpstr>
      <vt:lpstr>Slide 7</vt:lpstr>
      <vt:lpstr>Slide 8</vt:lpstr>
      <vt:lpstr>The Interactive Activation Model</vt:lpstr>
      <vt:lpstr>Precursors to PDP: Neural Network Models of Mind</vt:lpstr>
      <vt:lpstr>The Crux of the  Problem</vt:lpstr>
      <vt:lpstr>Key Contributions to Parallel Distributed Processing</vt:lpstr>
      <vt:lpstr>Stanford in the 90’s and After</vt:lpstr>
      <vt:lpstr>Rumelhart Back at Stanford</vt:lpstr>
      <vt:lpstr>Honors and Awards</vt:lpstr>
      <vt:lpstr>Characteristics of a  Penetrating Mind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Remembering  David</dc:title>
  <dc:creator>Jay McClelland</dc:creator>
  <cp:lastModifiedBy>jlmcc</cp:lastModifiedBy>
  <cp:revision>19</cp:revision>
  <dcterms:created xsi:type="dcterms:W3CDTF">2011-05-28T01:25:17Z</dcterms:created>
  <dcterms:modified xsi:type="dcterms:W3CDTF">2011-07-22T05:53:53Z</dcterms:modified>
</cp:coreProperties>
</file>