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2" r:id="rId2"/>
    <p:sldId id="313" r:id="rId3"/>
    <p:sldId id="316" r:id="rId4"/>
    <p:sldId id="314" r:id="rId5"/>
    <p:sldId id="315" r:id="rId6"/>
    <p:sldId id="260" r:id="rId7"/>
    <p:sldId id="276" r:id="rId8"/>
    <p:sldId id="266" r:id="rId9"/>
    <p:sldId id="317" r:id="rId10"/>
    <p:sldId id="318" r:id="rId11"/>
    <p:sldId id="319" r:id="rId12"/>
    <p:sldId id="320" r:id="rId13"/>
    <p:sldId id="32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-114" y="-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EAE1C-F104-4FB7-A700-4FD24F010F9F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73ECD-C0D5-41B7-883D-204ED0713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0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3AA2D-7197-4E3F-8056-B21E239961E8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 Model, Bayesian Exemplar Models, Neural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34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4716162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Medin</a:t>
            </a:r>
            <a:r>
              <a:rPr lang="en-US" dirty="0" smtClean="0"/>
              <a:t> and Shaffer’s</a:t>
            </a:r>
            <a:br>
              <a:rPr lang="en-US" dirty="0" smtClean="0"/>
            </a:br>
            <a:r>
              <a:rPr lang="en-US" dirty="0" smtClean="0"/>
              <a:t> ‘Context Model’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158" y="1625621"/>
            <a:ext cx="4946246" cy="4067431"/>
          </a:xfrm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No category information -- only specific </a:t>
            </a:r>
            <a:br>
              <a:rPr lang="en-US" dirty="0" smtClean="0"/>
            </a:br>
            <a:r>
              <a:rPr lang="en-US" dirty="0" smtClean="0"/>
              <a:t>items or exemplars.</a:t>
            </a:r>
          </a:p>
          <a:p>
            <a:endParaRPr lang="en-US" dirty="0" smtClean="0"/>
          </a:p>
          <a:p>
            <a:r>
              <a:rPr lang="en-US" dirty="0" smtClean="0"/>
              <a:t>Evidence for category A given probe p:  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A,p</a:t>
            </a:r>
            <a:r>
              <a:rPr lang="en-US" dirty="0" smtClean="0"/>
              <a:t> =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 smtClean="0"/>
              <a:t>i </a:t>
            </a:r>
            <a:r>
              <a:rPr lang="en-US" baseline="-25000" dirty="0"/>
              <a:t>in </a:t>
            </a:r>
            <a:r>
              <a:rPr lang="en-US" baseline="-25000" dirty="0" err="1" smtClean="0"/>
              <a:t>a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)/(</a:t>
            </a:r>
            <a:r>
              <a:rPr lang="en-US" dirty="0">
                <a:latin typeface="Symbol" pitchFamily="18" charset="2"/>
              </a:rPr>
              <a:t>S</a:t>
            </a:r>
            <a:r>
              <a:rPr lang="en-US" baseline="-25000" dirty="0"/>
              <a:t>i in </a:t>
            </a:r>
            <a:r>
              <a:rPr lang="en-US" baseline="-25000" dirty="0" err="1" smtClean="0"/>
              <a:t>a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 +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/>
              <a:t>i</a:t>
            </a:r>
            <a:r>
              <a:rPr lang="en-US" baseline="-25000" dirty="0" smtClean="0"/>
              <a:t> </a:t>
            </a:r>
            <a:r>
              <a:rPr lang="en-US" baseline="-25000" dirty="0"/>
              <a:t>in </a:t>
            </a:r>
            <a:r>
              <a:rPr lang="en-US" baseline="-25000" dirty="0" err="1" smtClean="0"/>
              <a:t>b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))</a:t>
            </a:r>
          </a:p>
          <a:p>
            <a:endParaRPr lang="en-US" dirty="0" smtClean="0"/>
          </a:p>
          <a:p>
            <a:r>
              <a:rPr lang="en-US" dirty="0" smtClean="0"/>
              <a:t>Where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S(</a:t>
            </a:r>
            <a:r>
              <a:rPr lang="en-US" dirty="0" err="1" smtClean="0"/>
              <a:t>p,i</a:t>
            </a:r>
            <a:r>
              <a:rPr lang="en-US" dirty="0" smtClean="0"/>
              <a:t>) = </a:t>
            </a:r>
            <a:r>
              <a:rPr lang="en-US" dirty="0" err="1" smtClean="0">
                <a:latin typeface="Symbol" pitchFamily="18" charset="2"/>
              </a:rPr>
              <a:t>P</a:t>
            </a:r>
            <a:r>
              <a:rPr lang="en-US" baseline="-25000" dirty="0" err="1" smtClean="0"/>
              <a:t>j</a:t>
            </a:r>
            <a:r>
              <a:rPr lang="en-US" dirty="0" smtClean="0"/>
              <a:t> (</a:t>
            </a:r>
            <a:r>
              <a:rPr lang="en-US" dirty="0" err="1" smtClean="0"/>
              <a:t>P</a:t>
            </a:r>
            <a:r>
              <a:rPr lang="en-US" baseline="-25000" dirty="0" err="1" smtClean="0"/>
              <a:t>j</a:t>
            </a:r>
            <a:r>
              <a:rPr lang="en-US" dirty="0" smtClean="0"/>
              <a:t> =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ij</a:t>
            </a:r>
            <a:r>
              <a:rPr lang="en-US" dirty="0" smtClean="0"/>
              <a:t> ? 1: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j</a:t>
            </a:r>
            <a:r>
              <a:rPr lang="en-US" dirty="0" smtClean="0"/>
              <a:t>) ;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j</a:t>
            </a:r>
            <a:r>
              <a:rPr lang="en-US" dirty="0" smtClean="0"/>
              <a:t> =  </a:t>
            </a:r>
            <a:r>
              <a:rPr lang="en-US" dirty="0" err="1" smtClean="0"/>
              <a:t>c,f,s,p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Prob. of choosing category A given probe p: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P</a:t>
            </a:r>
            <a:r>
              <a:rPr lang="en-US" baseline="-25000" dirty="0" err="1" smtClean="0"/>
              <a:t>A,p</a:t>
            </a:r>
            <a:r>
              <a:rPr lang="en-US" dirty="0" smtClean="0"/>
              <a:t> =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A,p</a:t>
            </a:r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45" y="98854"/>
            <a:ext cx="3740553" cy="232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052" y="2751437"/>
            <a:ext cx="3175751" cy="18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052" y="4861224"/>
            <a:ext cx="3131842" cy="44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33"/>
          <a:stretch/>
        </p:blipFill>
        <p:spPr bwMode="auto">
          <a:xfrm>
            <a:off x="5616113" y="5537837"/>
            <a:ext cx="3315219" cy="553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1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4716162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Medin</a:t>
            </a:r>
            <a:r>
              <a:rPr lang="en-US" dirty="0" smtClean="0"/>
              <a:t> and Shaffer’s</a:t>
            </a:r>
            <a:br>
              <a:rPr lang="en-US" dirty="0" smtClean="0"/>
            </a:br>
            <a:r>
              <a:rPr lang="en-US" dirty="0" smtClean="0"/>
              <a:t> ‘Context Model’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800335" cy="4248664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No category information -- only specific </a:t>
            </a:r>
            <a:br>
              <a:rPr lang="en-US" dirty="0" smtClean="0"/>
            </a:br>
            <a:r>
              <a:rPr lang="en-US" dirty="0" smtClean="0"/>
              <a:t>items or exemplars.</a:t>
            </a:r>
          </a:p>
          <a:p>
            <a:endParaRPr lang="en-US" dirty="0" smtClean="0"/>
          </a:p>
          <a:p>
            <a:r>
              <a:rPr lang="en-US" dirty="0" smtClean="0"/>
              <a:t>Evidence for category A given probe p:  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A,p</a:t>
            </a:r>
            <a:r>
              <a:rPr lang="en-US" dirty="0" smtClean="0"/>
              <a:t> =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 smtClean="0"/>
              <a:t>i </a:t>
            </a:r>
            <a:r>
              <a:rPr lang="en-US" baseline="-25000" dirty="0"/>
              <a:t>in </a:t>
            </a:r>
            <a:r>
              <a:rPr lang="en-US" baseline="-25000" dirty="0" err="1" smtClean="0"/>
              <a:t>a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)/(</a:t>
            </a:r>
            <a:r>
              <a:rPr lang="en-US" dirty="0">
                <a:latin typeface="Symbol" pitchFamily="18" charset="2"/>
              </a:rPr>
              <a:t>S</a:t>
            </a:r>
            <a:r>
              <a:rPr lang="en-US" baseline="-25000" dirty="0"/>
              <a:t>i in </a:t>
            </a:r>
            <a:r>
              <a:rPr lang="en-US" baseline="-25000" dirty="0" err="1" smtClean="0"/>
              <a:t>a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 +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baseline="-25000" dirty="0"/>
              <a:t>i</a:t>
            </a:r>
            <a:r>
              <a:rPr lang="en-US" baseline="-25000" dirty="0" smtClean="0"/>
              <a:t> </a:t>
            </a:r>
            <a:r>
              <a:rPr lang="en-US" baseline="-25000" dirty="0"/>
              <a:t>in </a:t>
            </a:r>
            <a:r>
              <a:rPr lang="en-US" baseline="-25000" dirty="0" err="1" smtClean="0"/>
              <a:t>b</a:t>
            </a:r>
            <a:r>
              <a:rPr lang="en-US" dirty="0" err="1" smtClean="0"/>
              <a:t>S</a:t>
            </a:r>
            <a:r>
              <a:rPr lang="en-US" dirty="0" smtClean="0"/>
              <a:t>(</a:t>
            </a:r>
            <a:r>
              <a:rPr lang="en-US" dirty="0" err="1" smtClean="0"/>
              <a:t>p,i</a:t>
            </a:r>
            <a:r>
              <a:rPr lang="en-US" dirty="0" smtClean="0"/>
              <a:t>))</a:t>
            </a:r>
          </a:p>
          <a:p>
            <a:endParaRPr lang="en-US" dirty="0" smtClean="0"/>
          </a:p>
          <a:p>
            <a:r>
              <a:rPr lang="en-US" dirty="0" smtClean="0"/>
              <a:t>Where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S(</a:t>
            </a:r>
            <a:r>
              <a:rPr lang="en-US" dirty="0" err="1" smtClean="0"/>
              <a:t>p,i</a:t>
            </a:r>
            <a:r>
              <a:rPr lang="en-US" dirty="0" smtClean="0"/>
              <a:t>) = </a:t>
            </a:r>
            <a:r>
              <a:rPr lang="en-US" dirty="0" err="1" smtClean="0">
                <a:latin typeface="Symbol" pitchFamily="18" charset="2"/>
              </a:rPr>
              <a:t>P</a:t>
            </a:r>
            <a:r>
              <a:rPr lang="en-US" baseline="-25000" dirty="0" err="1" smtClean="0"/>
              <a:t>j</a:t>
            </a:r>
            <a:r>
              <a:rPr lang="en-US" dirty="0" smtClean="0"/>
              <a:t> (</a:t>
            </a:r>
            <a:r>
              <a:rPr lang="en-US" dirty="0" err="1" smtClean="0"/>
              <a:t>P</a:t>
            </a:r>
            <a:r>
              <a:rPr lang="en-US" baseline="-25000" dirty="0" err="1" smtClean="0"/>
              <a:t>j</a:t>
            </a:r>
            <a:r>
              <a:rPr lang="en-US" dirty="0" smtClean="0"/>
              <a:t> =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ij</a:t>
            </a:r>
            <a:r>
              <a:rPr lang="en-US" dirty="0" smtClean="0"/>
              <a:t> ? 1: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j</a:t>
            </a:r>
            <a:r>
              <a:rPr lang="en-US" dirty="0" smtClean="0"/>
              <a:t>) ;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j</a:t>
            </a:r>
            <a:r>
              <a:rPr lang="en-US" dirty="0" smtClean="0"/>
              <a:t> =  </a:t>
            </a:r>
            <a:r>
              <a:rPr lang="en-US" dirty="0" err="1" smtClean="0"/>
              <a:t>c,f,s,p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Probability of choosing category A given probe p:</a:t>
            </a:r>
          </a:p>
          <a:p>
            <a:endParaRPr lang="en-US" dirty="0"/>
          </a:p>
          <a:p>
            <a:r>
              <a:rPr lang="en-US" dirty="0" err="1" smtClean="0"/>
              <a:t>P</a:t>
            </a:r>
            <a:r>
              <a:rPr lang="en-US" baseline="-25000" dirty="0" err="1" smtClean="0"/>
              <a:t>A,p</a:t>
            </a:r>
            <a:r>
              <a:rPr lang="en-US" dirty="0" smtClean="0"/>
              <a:t> =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A,p</a:t>
            </a:r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47" y="0"/>
            <a:ext cx="3740553" cy="232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64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about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3802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Good matches count more than weak matches</a:t>
            </a:r>
          </a:p>
          <a:p>
            <a:r>
              <a:rPr lang="en-US" dirty="0" smtClean="0"/>
              <a:t>An exact match counts a lot</a:t>
            </a:r>
          </a:p>
          <a:p>
            <a:r>
              <a:rPr lang="en-US" dirty="0" smtClean="0"/>
              <a:t>But many weak matches can work together to make a (non-presented) prototype come out better than any exemplar</a:t>
            </a:r>
          </a:p>
          <a:p>
            <a:r>
              <a:rPr lang="en-US" dirty="0" smtClean="0"/>
              <a:t>Dimension weights like ‘effective distance’ (or maybe ‘log of effective distance?’</a:t>
            </a:r>
          </a:p>
          <a:p>
            <a:r>
              <a:rPr lang="en-US" dirty="0" smtClean="0"/>
              <a:t>If weight = 0, we get a categorical effect</a:t>
            </a:r>
          </a:p>
          <a:p>
            <a:r>
              <a:rPr lang="en-US" dirty="0" smtClean="0"/>
              <a:t>Dimension weights are important – how are they determined?</a:t>
            </a:r>
            <a:endParaRPr lang="en-US" dirty="0"/>
          </a:p>
          <a:p>
            <a:pPr lvl="1"/>
            <a:r>
              <a:rPr lang="en-US" dirty="0" smtClean="0"/>
              <a:t>Best fit to data?</a:t>
            </a:r>
          </a:p>
          <a:p>
            <a:pPr lvl="1"/>
            <a:r>
              <a:rPr lang="en-US" dirty="0" smtClean="0"/>
              <a:t>Best choice to categorize examples correctly?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55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cue models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22" y="1497098"/>
            <a:ext cx="40386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46" y="1425146"/>
            <a:ext cx="3740553" cy="232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09" y="3963817"/>
            <a:ext cx="39338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047" y="3365157"/>
            <a:ext cx="3495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0122" y="2995825"/>
            <a:ext cx="2323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items 1, 2, 3 and 7: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22" y="4998308"/>
            <a:ext cx="3505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52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31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Neural Network</a:t>
            </a:r>
            <a:r>
              <a:rPr lang="en-US" dirty="0" smtClean="0"/>
              <a:t> Model Similar to Context Model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880" y="1553629"/>
            <a:ext cx="5001381" cy="13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6560" y="5670564"/>
            <a:ext cx="2352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00100" y="5726124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Choice rule:</a:t>
            </a:r>
            <a:endParaRPr lang="en-US" dirty="0"/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191260"/>
              </p:ext>
            </p:extLst>
          </p:nvPr>
        </p:nvGraphicFramePr>
        <p:xfrm>
          <a:off x="1116226" y="3927749"/>
          <a:ext cx="3162299" cy="376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5" imgW="1917360" imgH="228600" progId="Equation.3">
                  <p:embed/>
                </p:oleObj>
              </mc:Choice>
              <mc:Fallback>
                <p:oleObj name="Equation" r:id="rId5" imgW="19173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226" y="3927749"/>
                        <a:ext cx="3162299" cy="3764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567986"/>
              </p:ext>
            </p:extLst>
          </p:nvPr>
        </p:nvGraphicFramePr>
        <p:xfrm>
          <a:off x="1086005" y="4817037"/>
          <a:ext cx="3355715" cy="366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7" imgW="2095200" imgH="228600" progId="Equation.3">
                  <p:embed/>
                </p:oleObj>
              </mc:Choice>
              <mc:Fallback>
                <p:oleObj name="Equation" r:id="rId7" imgW="20952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6005" y="4817037"/>
                        <a:ext cx="3355715" cy="3660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750465" y="3399717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(t)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11425" y="434459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" name="Picture 8" descr="Untitled.jpg"/>
          <p:cNvPicPr>
            <a:picLocks noChangeAspect="1"/>
          </p:cNvPicPr>
          <p:nvPr/>
        </p:nvPicPr>
        <p:blipFill>
          <a:blip r:embed="rId9" cstate="print"/>
          <a:srcRect r="18051" b="46094"/>
          <a:stretch>
            <a:fillRect/>
          </a:stretch>
        </p:blipFill>
        <p:spPr bwMode="auto">
          <a:xfrm>
            <a:off x="5015558" y="2893491"/>
            <a:ext cx="3882005" cy="3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93567" y="2616199"/>
            <a:ext cx="4315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Within each pool, units inhibit each other; </a:t>
            </a:r>
            <a:br>
              <a:rPr lang="en-US" dirty="0" smtClean="0"/>
            </a:br>
            <a:r>
              <a:rPr lang="en-US" dirty="0" smtClean="0"/>
              <a:t>between pools, they are mutually </a:t>
            </a:r>
            <a:r>
              <a:rPr lang="en-US" dirty="0" err="1" smtClean="0"/>
              <a:t>exictatory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004" y="274638"/>
            <a:ext cx="4437776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REMERGE Adds to Exemplar Models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035" y="1650534"/>
            <a:ext cx="3963798" cy="2267125"/>
          </a:xfrm>
          <a:ln>
            <a:solidFill>
              <a:srgbClr val="C0000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Recurrence allows similarity between stored items to influence performance, independent of direct activation by the probe.</a:t>
            </a:r>
            <a:endParaRPr lang="en-US" dirty="0"/>
          </a:p>
        </p:txBody>
      </p:sp>
      <p:pic>
        <p:nvPicPr>
          <p:cNvPr id="5" name="Picture 8" descr="Untitled.jpg"/>
          <p:cNvPicPr>
            <a:picLocks noChangeAspect="1"/>
          </p:cNvPicPr>
          <p:nvPr/>
        </p:nvPicPr>
        <p:blipFill>
          <a:blip r:embed="rId2" cstate="print"/>
          <a:srcRect r="18051" b="46094"/>
          <a:stretch>
            <a:fillRect/>
          </a:stretch>
        </p:blipFill>
        <p:spPr bwMode="auto">
          <a:xfrm>
            <a:off x="4957894" y="261819"/>
            <a:ext cx="3882005" cy="3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3" cstate="print"/>
          <a:srcRect l="36633" t="5058" b="77134"/>
          <a:stretch>
            <a:fillRect/>
          </a:stretch>
        </p:blipFill>
        <p:spPr>
          <a:xfrm>
            <a:off x="466110" y="4205879"/>
            <a:ext cx="6143408" cy="1515413"/>
          </a:xfrm>
          <a:prstGeom prst="rect">
            <a:avLst/>
          </a:prstGeom>
        </p:spPr>
      </p:pic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3" cstate="print"/>
          <a:srcRect l="9991" t="57534" r="63275" b="7587"/>
          <a:stretch>
            <a:fillRect/>
          </a:stretch>
        </p:blipFill>
        <p:spPr>
          <a:xfrm>
            <a:off x="6050877" y="3741036"/>
            <a:ext cx="2567462" cy="2940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39488" y="1819922"/>
            <a:ext cx="230820" cy="284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5919" y="4012707"/>
            <a:ext cx="941032" cy="2654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312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Bayes</a:t>
            </a:r>
            <a:r>
              <a:rPr lang="en-US" dirty="0" smtClean="0"/>
              <a:t>/Exemplar-like Version of the Remerge Model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041" y="2272717"/>
            <a:ext cx="4191000" cy="59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8"/>
          <p:cNvGrpSpPr/>
          <p:nvPr/>
        </p:nvGrpSpPr>
        <p:grpSpPr>
          <a:xfrm>
            <a:off x="786384" y="1372299"/>
            <a:ext cx="4135594" cy="1104900"/>
            <a:chOff x="979331" y="2362200"/>
            <a:chExt cx="4135594" cy="11049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90600" y="2362200"/>
              <a:ext cx="4124325" cy="1104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979331" y="2654109"/>
              <a:ext cx="5229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Times New Roman" pitchFamily="18" charset="0"/>
                  <a:cs typeface="Times New Roman" pitchFamily="18" charset="0"/>
                </a:rPr>
                <a:t>inp</a:t>
              </a:r>
              <a:r>
                <a:rPr lang="en-US" i="1" baseline="-25000" dirty="0" err="1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990286" y="2349616"/>
            <a:ext cx="5229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inp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4285" y="5972175"/>
            <a:ext cx="2352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60622" y="578660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Choice rule:</a:t>
            </a:r>
            <a:endParaRPr lang="en-US" dirty="0"/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lum bright="-3000" contrast="2000"/>
          </a:blip>
          <a:srcRect r="16342"/>
          <a:stretch/>
        </p:blipFill>
        <p:spPr bwMode="auto">
          <a:xfrm>
            <a:off x="2733400" y="3337312"/>
            <a:ext cx="2103120" cy="151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820259" y="3059668"/>
            <a:ext cx="26155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Hedged </a:t>
            </a:r>
            <a:r>
              <a:rPr lang="en-US" dirty="0" err="1" smtClean="0"/>
              <a:t>softmax</a:t>
            </a:r>
            <a:r>
              <a:rPr lang="en-US" dirty="0" smtClean="0"/>
              <a:t> function: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Logistic function: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858" y="5064414"/>
            <a:ext cx="1694382" cy="90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 descr="Untitled.jpg"/>
          <p:cNvPicPr>
            <a:picLocks noChangeAspect="1"/>
          </p:cNvPicPr>
          <p:nvPr/>
        </p:nvPicPr>
        <p:blipFill>
          <a:blip r:embed="rId7" cstate="print"/>
          <a:srcRect r="18051" b="46094"/>
          <a:stretch>
            <a:fillRect/>
          </a:stretch>
        </p:blipFill>
        <p:spPr bwMode="auto">
          <a:xfrm>
            <a:off x="5147365" y="1848874"/>
            <a:ext cx="3882005" cy="3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51124"/>
          <a:stretch>
            <a:fillRect/>
          </a:stretch>
        </p:blipFill>
        <p:spPr bwMode="auto">
          <a:xfrm>
            <a:off x="2339593" y="1509624"/>
            <a:ext cx="6804407" cy="41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340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"/>
          <p:cNvGrpSpPr/>
          <p:nvPr/>
        </p:nvGrpSpPr>
        <p:grpSpPr>
          <a:xfrm>
            <a:off x="5313871" y="2620993"/>
            <a:ext cx="1779916" cy="1282461"/>
            <a:chOff x="5331124" y="2629619"/>
            <a:chExt cx="1779916" cy="1282461"/>
          </a:xfrm>
        </p:grpSpPr>
        <p:sp>
          <p:nvSpPr>
            <p:cNvPr id="6" name="Oval 5"/>
            <p:cNvSpPr/>
            <p:nvPr/>
          </p:nvSpPr>
          <p:spPr>
            <a:xfrm>
              <a:off x="5822829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277154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40105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759569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21389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76845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3112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>
              <a:stCxn id="18" idx="0"/>
              <a:endCxn id="6" idx="3"/>
            </p:cNvCxnSpPr>
            <p:nvPr/>
          </p:nvCxnSpPr>
          <p:spPr>
            <a:xfrm rot="5400000" flipH="1" flipV="1">
              <a:off x="5399416" y="3063410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3" idx="0"/>
              <a:endCxn id="7" idx="4"/>
            </p:cNvCxnSpPr>
            <p:nvPr/>
          </p:nvCxnSpPr>
          <p:spPr>
            <a:xfrm rot="5400000" flipH="1" flipV="1">
              <a:off x="6160698" y="323922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0"/>
            </p:cNvCxnSpPr>
            <p:nvPr/>
          </p:nvCxnSpPr>
          <p:spPr>
            <a:xfrm rot="5400000" flipH="1" flipV="1">
              <a:off x="5709967" y="3238814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5862368" y="308641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6632275" y="3227719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6333945" y="3074912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46"/>
          <p:cNvGrpSpPr/>
          <p:nvPr/>
        </p:nvGrpSpPr>
        <p:grpSpPr>
          <a:xfrm flipH="1">
            <a:off x="7174301" y="2609490"/>
            <a:ext cx="1779916" cy="1282461"/>
            <a:chOff x="7174301" y="2609490"/>
            <a:chExt cx="1779916" cy="1282461"/>
          </a:xfrm>
        </p:grpSpPr>
        <p:sp>
          <p:nvSpPr>
            <p:cNvPr id="34" name="Oval 33"/>
            <p:cNvSpPr/>
            <p:nvPr/>
          </p:nvSpPr>
          <p:spPr>
            <a:xfrm>
              <a:off x="7666006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120331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583282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602746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05707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520022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717430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>
              <a:stCxn id="40" idx="0"/>
              <a:endCxn id="34" idx="3"/>
            </p:cNvCxnSpPr>
            <p:nvPr/>
          </p:nvCxnSpPr>
          <p:spPr>
            <a:xfrm rot="5400000" flipH="1" flipV="1">
              <a:off x="7242593" y="3043281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8" idx="0"/>
              <a:endCxn id="35" idx="4"/>
            </p:cNvCxnSpPr>
            <p:nvPr/>
          </p:nvCxnSpPr>
          <p:spPr>
            <a:xfrm rot="5400000" flipH="1" flipV="1">
              <a:off x="8003875" y="3219091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7" idx="0"/>
            </p:cNvCxnSpPr>
            <p:nvPr/>
          </p:nvCxnSpPr>
          <p:spPr>
            <a:xfrm rot="5400000" flipH="1" flipV="1">
              <a:off x="7553144" y="3218685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7705545" y="3066284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8475452" y="320759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8177122" y="305478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457200" y="1600200"/>
            <a:ext cx="4223857" cy="4748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F1-S1;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F3-S3;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F2-S1;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F2-S2;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F4-S3;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F4-S4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Premise: 	F1: S1 or S3?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Inference: 	F1: S2 or S4?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1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5313871" y="2620993"/>
            <a:ext cx="1779916" cy="1282461"/>
            <a:chOff x="5331124" y="2629619"/>
            <a:chExt cx="1779916" cy="1282461"/>
          </a:xfrm>
        </p:grpSpPr>
        <p:sp>
          <p:nvSpPr>
            <p:cNvPr id="6" name="Oval 5"/>
            <p:cNvSpPr/>
            <p:nvPr/>
          </p:nvSpPr>
          <p:spPr>
            <a:xfrm>
              <a:off x="5822829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277154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40105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759569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21389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76845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3112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>
              <a:stCxn id="18" idx="0"/>
              <a:endCxn id="6" idx="3"/>
            </p:cNvCxnSpPr>
            <p:nvPr/>
          </p:nvCxnSpPr>
          <p:spPr>
            <a:xfrm rot="5400000" flipH="1" flipV="1">
              <a:off x="5399416" y="3063410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3" idx="0"/>
              <a:endCxn id="7" idx="4"/>
            </p:cNvCxnSpPr>
            <p:nvPr/>
          </p:nvCxnSpPr>
          <p:spPr>
            <a:xfrm rot="5400000" flipH="1" flipV="1">
              <a:off x="6160698" y="323922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0"/>
            </p:cNvCxnSpPr>
            <p:nvPr/>
          </p:nvCxnSpPr>
          <p:spPr>
            <a:xfrm rot="5400000" flipH="1" flipV="1">
              <a:off x="5709967" y="3238814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5862368" y="308641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6632275" y="3227719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6333945" y="3074912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flipH="1">
            <a:off x="7174301" y="2609490"/>
            <a:ext cx="1779916" cy="1282461"/>
            <a:chOff x="7174301" y="2609490"/>
            <a:chExt cx="1779916" cy="1282461"/>
          </a:xfrm>
        </p:grpSpPr>
        <p:sp>
          <p:nvSpPr>
            <p:cNvPr id="34" name="Oval 33"/>
            <p:cNvSpPr/>
            <p:nvPr/>
          </p:nvSpPr>
          <p:spPr>
            <a:xfrm>
              <a:off x="7666006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120331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583282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602746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05707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520022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717430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>
              <a:stCxn id="40" idx="0"/>
              <a:endCxn id="34" idx="3"/>
            </p:cNvCxnSpPr>
            <p:nvPr/>
          </p:nvCxnSpPr>
          <p:spPr>
            <a:xfrm rot="5400000" flipH="1" flipV="1">
              <a:off x="7242593" y="3043281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8" idx="0"/>
              <a:endCxn id="35" idx="4"/>
            </p:cNvCxnSpPr>
            <p:nvPr/>
          </p:nvCxnSpPr>
          <p:spPr>
            <a:xfrm rot="5400000" flipH="1" flipV="1">
              <a:off x="8003875" y="3219091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7" idx="0"/>
            </p:cNvCxnSpPr>
            <p:nvPr/>
          </p:nvCxnSpPr>
          <p:spPr>
            <a:xfrm rot="5400000" flipH="1" flipV="1">
              <a:off x="7553144" y="3218685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7705545" y="3066284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8475452" y="320759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8177122" y="305478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66" name="Oval 65"/>
          <p:cNvSpPr/>
          <p:nvPr/>
        </p:nvSpPr>
        <p:spPr>
          <a:xfrm>
            <a:off x="6653841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10816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571117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22539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216769" y="1032294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    S2    S3     S4        </a:t>
            </a:r>
            <a:endParaRPr lang="en-US" dirty="0"/>
          </a:p>
        </p:txBody>
      </p:sp>
      <p:cxnSp>
        <p:nvCxnSpPr>
          <p:cNvPr id="77" name="Straight Arrow Connector 76"/>
          <p:cNvCxnSpPr/>
          <p:nvPr/>
        </p:nvCxnSpPr>
        <p:spPr>
          <a:xfrm rot="16200000" flipV="1">
            <a:off x="6497846" y="2236399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9" idx="3"/>
          </p:cNvCxnSpPr>
          <p:nvPr/>
        </p:nvCxnSpPr>
        <p:spPr>
          <a:xfrm rot="5400000" flipH="1" flipV="1">
            <a:off x="5778979" y="2140386"/>
            <a:ext cx="753063" cy="24841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" idx="0"/>
          </p:cNvCxnSpPr>
          <p:nvPr/>
        </p:nvCxnSpPr>
        <p:spPr>
          <a:xfrm rot="16200000" flipV="1">
            <a:off x="6092407" y="2268030"/>
            <a:ext cx="692674" cy="1325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V="1">
            <a:off x="6943544" y="2242150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67" idx="5"/>
          </p:cNvCxnSpPr>
          <p:nvPr/>
        </p:nvCxnSpPr>
        <p:spPr>
          <a:xfrm rot="16200000" flipV="1">
            <a:off x="7252970" y="2059870"/>
            <a:ext cx="727184" cy="38356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68" idx="5"/>
          </p:cNvCxnSpPr>
          <p:nvPr/>
        </p:nvCxnSpPr>
        <p:spPr>
          <a:xfrm rot="16200000" flipV="1">
            <a:off x="7639721" y="2136070"/>
            <a:ext cx="770316" cy="27429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6211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5805576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59901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722852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42316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96641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59592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13871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18" idx="0"/>
            <a:endCxn id="6" idx="3"/>
          </p:cNvCxnSpPr>
          <p:nvPr/>
        </p:nvCxnSpPr>
        <p:spPr>
          <a:xfrm rot="5400000" flipH="1" flipV="1">
            <a:off x="5382163" y="3054784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0"/>
            <a:endCxn id="7" idx="4"/>
          </p:cNvCxnSpPr>
          <p:nvPr/>
        </p:nvCxnSpPr>
        <p:spPr>
          <a:xfrm rot="5400000" flipH="1" flipV="1">
            <a:off x="6143445" y="3230594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" idx="0"/>
          </p:cNvCxnSpPr>
          <p:nvPr/>
        </p:nvCxnSpPr>
        <p:spPr>
          <a:xfrm rot="5400000" flipH="1" flipV="1">
            <a:off x="5692714" y="3230188"/>
            <a:ext cx="537400" cy="67261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5845115" y="3077787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6615022" y="3219093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316692" y="3066286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 flipH="1">
            <a:off x="8091577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7637252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H="1">
            <a:off x="7174301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flipH="1">
            <a:off x="8154837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flipH="1">
            <a:off x="7700512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flipH="1">
            <a:off x="7237561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flipH="1">
            <a:off x="8583282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>
            <a:stCxn id="40" idx="0"/>
            <a:endCxn id="34" idx="3"/>
          </p:cNvCxnSpPr>
          <p:nvPr/>
        </p:nvCxnSpPr>
        <p:spPr>
          <a:xfrm rot="16200000" flipV="1">
            <a:off x="8291014" y="3043281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8" idx="0"/>
            <a:endCxn id="35" idx="4"/>
          </p:cNvCxnSpPr>
          <p:nvPr/>
        </p:nvCxnSpPr>
        <p:spPr>
          <a:xfrm rot="16200000" flipV="1">
            <a:off x="7584054" y="3219091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7" idx="0"/>
          </p:cNvCxnSpPr>
          <p:nvPr/>
        </p:nvCxnSpPr>
        <p:spPr>
          <a:xfrm rot="16200000" flipV="1">
            <a:off x="8037974" y="3218685"/>
            <a:ext cx="537400" cy="67261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7828062" y="3066284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6200000" flipV="1">
            <a:off x="7112477" y="3207590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V="1">
            <a:off x="7356485" y="3054783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66" name="Oval 65"/>
          <p:cNvSpPr/>
          <p:nvPr/>
        </p:nvSpPr>
        <p:spPr>
          <a:xfrm>
            <a:off x="6653841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10816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571117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22539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216769" y="1032294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    S2    S3     S4        </a:t>
            </a:r>
            <a:endParaRPr lang="en-US" dirty="0"/>
          </a:p>
        </p:txBody>
      </p:sp>
      <p:cxnSp>
        <p:nvCxnSpPr>
          <p:cNvPr id="77" name="Straight Arrow Connector 76"/>
          <p:cNvCxnSpPr/>
          <p:nvPr/>
        </p:nvCxnSpPr>
        <p:spPr>
          <a:xfrm rot="16200000" flipV="1">
            <a:off x="6497846" y="2236399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9" idx="3"/>
          </p:cNvCxnSpPr>
          <p:nvPr/>
        </p:nvCxnSpPr>
        <p:spPr>
          <a:xfrm rot="5400000" flipH="1" flipV="1">
            <a:off x="5778979" y="2140386"/>
            <a:ext cx="753063" cy="24841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" idx="0"/>
          </p:cNvCxnSpPr>
          <p:nvPr/>
        </p:nvCxnSpPr>
        <p:spPr>
          <a:xfrm rot="16200000" flipV="1">
            <a:off x="6092407" y="2268030"/>
            <a:ext cx="692674" cy="1325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V="1">
            <a:off x="6943544" y="2242150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67" idx="5"/>
          </p:cNvCxnSpPr>
          <p:nvPr/>
        </p:nvCxnSpPr>
        <p:spPr>
          <a:xfrm rot="16200000" flipV="1">
            <a:off x="7252970" y="2059870"/>
            <a:ext cx="727184" cy="38356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68" idx="5"/>
          </p:cNvCxnSpPr>
          <p:nvPr/>
        </p:nvCxnSpPr>
        <p:spPr>
          <a:xfrm rot="16200000" flipV="1">
            <a:off x="7639721" y="2136070"/>
            <a:ext cx="770316" cy="27429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879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2903" y="310551"/>
            <a:ext cx="4561097" cy="567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10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268</Words>
  <Application>Microsoft Office PowerPoint</Application>
  <PresentationFormat>On-screen Show (4:3)</PresentationFormat>
  <Paragraphs>121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Context Model, Bayesian Exemplar Models, Neural Networks</vt:lpstr>
      <vt:lpstr>Medin and Shaffer’s  ‘Context Model’</vt:lpstr>
      <vt:lpstr>Medin and Shaffer’s  ‘Context Model’</vt:lpstr>
      <vt:lpstr>Some things about the model</vt:lpstr>
      <vt:lpstr>Independent cue models</vt:lpstr>
      <vt:lpstr>Neural Network Model Similar to Context Model</vt:lpstr>
      <vt:lpstr>What REMERGE Adds to Exemplar Models</vt:lpstr>
      <vt:lpstr>Bayes/Exemplar-like Version of the Remerge Model</vt:lpstr>
      <vt:lpstr>Acquired Equivalence (Shohamy &amp; Wagner, 2008)</vt:lpstr>
      <vt:lpstr>Acquired Equivalence (Shohamy &amp; Wagner, 2008)</vt:lpstr>
      <vt:lpstr>Acquired Equivalence (Shohamy &amp; Wagner, 2008)</vt:lpstr>
      <vt:lpstr>Acquired Equivalence (Shohamy &amp; Wagner, 2008)</vt:lpstr>
      <vt:lpstr>Acquired Equivalence (Shohamy &amp; Wagner, 2008)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REMERGE: A new approach to the neural basis of generalization and memory-based inference</dc:title>
  <dc:creator>jlmcc</dc:creator>
  <cp:lastModifiedBy>jlmcc</cp:lastModifiedBy>
  <cp:revision>20</cp:revision>
  <dcterms:created xsi:type="dcterms:W3CDTF">2011-05-05T03:59:29Z</dcterms:created>
  <dcterms:modified xsi:type="dcterms:W3CDTF">2013-05-08T16:33:15Z</dcterms:modified>
</cp:coreProperties>
</file>