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0" r:id="rId3"/>
    <p:sldId id="298" r:id="rId4"/>
    <p:sldId id="283" r:id="rId5"/>
    <p:sldId id="281" r:id="rId6"/>
    <p:sldId id="292" r:id="rId7"/>
    <p:sldId id="301" r:id="rId8"/>
    <p:sldId id="289" r:id="rId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31" autoAdjust="0"/>
    <p:restoredTop sz="90929"/>
  </p:normalViewPr>
  <p:slideViewPr>
    <p:cSldViewPr snapToGrid="0">
      <p:cViewPr varScale="1">
        <p:scale>
          <a:sx n="177" d="100"/>
          <a:sy n="177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035557B-0EDE-42C5-9227-9FFE10F46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F37DF3-B082-4908-8A8A-D3A811522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0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FCEC1B-C529-4401-A698-1616DABBD520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FA7F44-DDC4-4DD0-A81B-1B7EB4A7F963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eaLnBrk="1" hangingPunct="1"/>
              <a:t>2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73045F1-E9E8-46AA-9729-8C1C252D30A9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341084C-2966-4C49-9900-718270D3E3C5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FDBD403-0863-4468-96AB-F303EFBAAC49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5C7FA9-3A56-49B9-84CA-EBCFB66B91C1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FE9C5CC-5BE5-40C4-9BA3-05B899C1A3D7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4945D5F-FFE9-485C-A1C0-860FD673A7CF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8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2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4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70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736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.wmf"/><Relationship Id="rId4" Type="http://schemas.openxmlformats.org/officeDocument/2006/relationships/image" Target="../media/image5.jpeg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PDP Models of Reading</a:t>
            </a:r>
            <a:endParaRPr lang="en-US" sz="2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6764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Psych 205</a:t>
            </a:r>
            <a:br>
              <a:rPr lang="en-US" sz="2200" dirty="0" smtClean="0"/>
            </a:br>
            <a:r>
              <a:rPr lang="en-US" sz="2200" dirty="0" smtClean="0"/>
              <a:t>May 20, 2013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Input and activation of units in PDP models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038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smtClean="0"/>
              <a:t>General form of unit update: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Simple version used in cube </a:t>
            </a:r>
            <a:br>
              <a:rPr lang="en-US" sz="1400" smtClean="0"/>
            </a:br>
            <a:r>
              <a:rPr lang="en-US" sz="1400" smtClean="0"/>
              <a:t>simulation: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An activation function that links PDP models to Bayesian ideas: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Or set activation to 1 probabilistically: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</p:txBody>
      </p:sp>
      <p:grpSp>
        <p:nvGrpSpPr>
          <p:cNvPr id="1032" name="Group 40"/>
          <p:cNvGrpSpPr>
            <a:grpSpLocks/>
          </p:cNvGrpSpPr>
          <p:nvPr/>
        </p:nvGrpSpPr>
        <p:grpSpPr bwMode="auto">
          <a:xfrm>
            <a:off x="3962400" y="2286000"/>
            <a:ext cx="2133600" cy="2362200"/>
            <a:chOff x="4876800" y="1676400"/>
            <a:chExt cx="3886200" cy="3886200"/>
          </a:xfrm>
        </p:grpSpPr>
        <p:sp>
          <p:nvSpPr>
            <p:cNvPr id="1052" name="AutoShape 4"/>
            <p:cNvSpPr>
              <a:spLocks noChangeArrowheads="1"/>
            </p:cNvSpPr>
            <p:nvPr/>
          </p:nvSpPr>
          <p:spPr bwMode="auto">
            <a:xfrm>
              <a:off x="6553200" y="3505200"/>
              <a:ext cx="1057275" cy="9144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5"/>
            <p:cNvSpPr>
              <a:spLocks noChangeShapeType="1"/>
            </p:cNvSpPr>
            <p:nvPr/>
          </p:nvSpPr>
          <p:spPr bwMode="auto">
            <a:xfrm>
              <a:off x="7086600" y="1676400"/>
              <a:ext cx="0" cy="1905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Line 6"/>
            <p:cNvSpPr>
              <a:spLocks noChangeShapeType="1"/>
            </p:cNvSpPr>
            <p:nvPr/>
          </p:nvSpPr>
          <p:spPr bwMode="auto">
            <a:xfrm>
              <a:off x="6553200" y="22098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7"/>
            <p:cNvSpPr>
              <a:spLocks noChangeShapeType="1"/>
            </p:cNvSpPr>
            <p:nvPr/>
          </p:nvSpPr>
          <p:spPr bwMode="auto">
            <a:xfrm flipH="1">
              <a:off x="7086600" y="1752600"/>
              <a:ext cx="533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8"/>
            <p:cNvSpPr>
              <a:spLocks noChangeShapeType="1"/>
            </p:cNvSpPr>
            <p:nvPr/>
          </p:nvSpPr>
          <p:spPr bwMode="auto">
            <a:xfrm>
              <a:off x="7620000" y="4419600"/>
              <a:ext cx="1143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9"/>
            <p:cNvSpPr>
              <a:spLocks noChangeShapeType="1"/>
            </p:cNvSpPr>
            <p:nvPr/>
          </p:nvSpPr>
          <p:spPr bwMode="auto">
            <a:xfrm flipH="1">
              <a:off x="5562600" y="4419600"/>
              <a:ext cx="990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AutoShape 10"/>
            <p:cNvSpPr>
              <a:spLocks noChangeArrowheads="1"/>
            </p:cNvSpPr>
            <p:nvPr/>
          </p:nvSpPr>
          <p:spPr bwMode="auto">
            <a:xfrm rot="-1120974">
              <a:off x="58674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9" name="AutoShape 11"/>
            <p:cNvSpPr>
              <a:spLocks noChangeArrowheads="1"/>
            </p:cNvSpPr>
            <p:nvPr/>
          </p:nvSpPr>
          <p:spPr bwMode="auto">
            <a:xfrm rot="820478">
              <a:off x="7391400" y="19050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0" name="AutoShape 12"/>
            <p:cNvSpPr>
              <a:spLocks noChangeArrowheads="1"/>
            </p:cNvSpPr>
            <p:nvPr/>
          </p:nvSpPr>
          <p:spPr bwMode="auto">
            <a:xfrm rot="-1120974">
              <a:off x="6553200" y="24384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1" name="AutoShape 13"/>
            <p:cNvSpPr>
              <a:spLocks noChangeArrowheads="1"/>
            </p:cNvSpPr>
            <p:nvPr/>
          </p:nvSpPr>
          <p:spPr bwMode="auto">
            <a:xfrm rot="506768">
              <a:off x="80010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2" name="Line 14"/>
            <p:cNvSpPr>
              <a:spLocks noChangeShapeType="1"/>
            </p:cNvSpPr>
            <p:nvPr/>
          </p:nvSpPr>
          <p:spPr bwMode="auto">
            <a:xfrm>
              <a:off x="5562600" y="35814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15"/>
            <p:cNvSpPr>
              <a:spLocks noChangeShapeType="1"/>
            </p:cNvSpPr>
            <p:nvPr/>
          </p:nvSpPr>
          <p:spPr bwMode="auto">
            <a:xfrm flipH="1">
              <a:off x="8153400" y="3276600"/>
              <a:ext cx="228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16"/>
            <p:cNvSpPr>
              <a:spLocks/>
            </p:cNvSpPr>
            <p:nvPr/>
          </p:nvSpPr>
          <p:spPr bwMode="auto">
            <a:xfrm>
              <a:off x="5638800" y="2667000"/>
              <a:ext cx="990600" cy="317500"/>
            </a:xfrm>
            <a:custGeom>
              <a:avLst/>
              <a:gdLst>
                <a:gd name="T0" fmla="*/ 0 w 624"/>
                <a:gd name="T1" fmla="*/ 0 h 200"/>
                <a:gd name="T2" fmla="*/ 2147483647 w 624"/>
                <a:gd name="T3" fmla="*/ 2147483647 h 200"/>
                <a:gd name="T4" fmla="*/ 2147483647 w 624"/>
                <a:gd name="T5" fmla="*/ 2147483647 h 200"/>
                <a:gd name="T6" fmla="*/ 0 60000 65536"/>
                <a:gd name="T7" fmla="*/ 0 60000 65536"/>
                <a:gd name="T8" fmla="*/ 0 60000 65536"/>
                <a:gd name="T9" fmla="*/ 0 w 624"/>
                <a:gd name="T10" fmla="*/ 0 h 200"/>
                <a:gd name="T11" fmla="*/ 624 w 624"/>
                <a:gd name="T12" fmla="*/ 200 h 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00">
                  <a:moveTo>
                    <a:pt x="0" y="0"/>
                  </a:moveTo>
                  <a:cubicBezTo>
                    <a:pt x="92" y="92"/>
                    <a:pt x="184" y="184"/>
                    <a:pt x="288" y="192"/>
                  </a:cubicBezTo>
                  <a:cubicBezTo>
                    <a:pt x="392" y="200"/>
                    <a:pt x="508" y="124"/>
                    <a:pt x="624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17"/>
            <p:cNvSpPr>
              <a:spLocks/>
            </p:cNvSpPr>
            <p:nvPr/>
          </p:nvSpPr>
          <p:spPr bwMode="auto">
            <a:xfrm>
              <a:off x="7620000" y="1905000"/>
              <a:ext cx="1143000" cy="584200"/>
            </a:xfrm>
            <a:custGeom>
              <a:avLst/>
              <a:gdLst>
                <a:gd name="T0" fmla="*/ 2147483647 w 720"/>
                <a:gd name="T1" fmla="*/ 0 h 368"/>
                <a:gd name="T2" fmla="*/ 2147483647 w 720"/>
                <a:gd name="T3" fmla="*/ 2147483647 h 368"/>
                <a:gd name="T4" fmla="*/ 0 w 720"/>
                <a:gd name="T5" fmla="*/ 2147483647 h 368"/>
                <a:gd name="T6" fmla="*/ 0 60000 65536"/>
                <a:gd name="T7" fmla="*/ 0 60000 65536"/>
                <a:gd name="T8" fmla="*/ 0 60000 65536"/>
                <a:gd name="T9" fmla="*/ 0 w 720"/>
                <a:gd name="T10" fmla="*/ 0 h 368"/>
                <a:gd name="T11" fmla="*/ 720 w 720"/>
                <a:gd name="T12" fmla="*/ 368 h 3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368">
                  <a:moveTo>
                    <a:pt x="720" y="0"/>
                  </a:moveTo>
                  <a:cubicBezTo>
                    <a:pt x="612" y="152"/>
                    <a:pt x="504" y="304"/>
                    <a:pt x="384" y="336"/>
                  </a:cubicBezTo>
                  <a:cubicBezTo>
                    <a:pt x="264" y="368"/>
                    <a:pt x="132" y="280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18"/>
            <p:cNvSpPr>
              <a:spLocks noChangeShapeType="1"/>
            </p:cNvSpPr>
            <p:nvPr/>
          </p:nvSpPr>
          <p:spPr bwMode="auto">
            <a:xfrm>
              <a:off x="7086600" y="4419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Text Box 19"/>
            <p:cNvSpPr txBox="1">
              <a:spLocks noChangeArrowheads="1"/>
            </p:cNvSpPr>
            <p:nvPr/>
          </p:nvSpPr>
          <p:spPr bwMode="auto">
            <a:xfrm>
              <a:off x="5867400" y="4724401"/>
              <a:ext cx="921407" cy="4427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unit i</a:t>
              </a:r>
            </a:p>
          </p:txBody>
        </p:sp>
        <p:sp>
          <p:nvSpPr>
            <p:cNvPr id="1068" name="Line 20"/>
            <p:cNvSpPr>
              <a:spLocks noChangeShapeType="1"/>
            </p:cNvSpPr>
            <p:nvPr/>
          </p:nvSpPr>
          <p:spPr bwMode="auto">
            <a:xfrm flipV="1">
              <a:off x="6705600" y="4495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21"/>
            <p:cNvSpPr txBox="1">
              <a:spLocks noChangeArrowheads="1"/>
            </p:cNvSpPr>
            <p:nvPr/>
          </p:nvSpPr>
          <p:spPr bwMode="auto">
            <a:xfrm>
              <a:off x="4876800" y="1676400"/>
              <a:ext cx="1740759" cy="860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</a:rPr>
                <a:t>Input from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unit j</a:t>
              </a:r>
            </a:p>
          </p:txBody>
        </p:sp>
        <p:sp>
          <p:nvSpPr>
            <p:cNvPr id="1070" name="Line 22"/>
            <p:cNvSpPr>
              <a:spLocks noChangeShapeType="1"/>
            </p:cNvSpPr>
            <p:nvPr/>
          </p:nvSpPr>
          <p:spPr bwMode="auto">
            <a:xfrm>
              <a:off x="5791200" y="25146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Text Box 23"/>
            <p:cNvSpPr txBox="1">
              <a:spLocks noChangeArrowheads="1"/>
            </p:cNvSpPr>
            <p:nvPr/>
          </p:nvSpPr>
          <p:spPr bwMode="auto">
            <a:xfrm>
              <a:off x="6403521" y="2679290"/>
              <a:ext cx="613628" cy="44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w</a:t>
              </a:r>
              <a:r>
                <a:rPr lang="en-US" sz="1600" baseline="-25000">
                  <a:solidFill>
                    <a:srgbClr val="000000"/>
                  </a:solidFill>
                </a:rPr>
                <a:t>ij</a:t>
              </a:r>
            </a:p>
          </p:txBody>
        </p:sp>
      </p:grpSp>
      <p:pic>
        <p:nvPicPr>
          <p:cNvPr id="1033" name="Picture 22" descr="sigmoid"/>
          <p:cNvPicPr>
            <a:picLocks noChangeAspect="1" noChangeArrowheads="1"/>
          </p:cNvPicPr>
          <p:nvPr/>
        </p:nvPicPr>
        <p:blipFill>
          <a:blip r:embed="rId4">
            <a:lum bright="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29"/>
          <p:cNvSpPr txBox="1">
            <a:spLocks noChangeArrowheads="1"/>
          </p:cNvSpPr>
          <p:nvPr/>
        </p:nvSpPr>
        <p:spPr bwMode="auto">
          <a:xfrm>
            <a:off x="7391400" y="64008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1">
                <a:cs typeface="Times New Roman" pitchFamily="18" charset="0"/>
              </a:rPr>
              <a:t>net</a:t>
            </a:r>
            <a:r>
              <a:rPr lang="en-US" sz="1600" i="1" baseline="-25000">
                <a:cs typeface="Times New Roman" pitchFamily="18" charset="0"/>
              </a:rPr>
              <a:t>i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990600" y="1700213"/>
          <a:ext cx="228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00213"/>
                        <a:ext cx="228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1066800" y="3581400"/>
          <a:ext cx="18161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Equation" r:id="rId7" imgW="1815840" imgH="1282680" progId="Equation.3">
                  <p:embed/>
                </p:oleObj>
              </mc:Choice>
              <mc:Fallback>
                <p:oleObj name="Equation" r:id="rId7" imgW="1815840" imgH="12826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81400"/>
                        <a:ext cx="18161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/>
        </p:nvGraphicFramePr>
        <p:xfrm>
          <a:off x="1576388" y="5438775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9" imgW="761760" imgH="419040" progId="Equation.3">
                  <p:embed/>
                </p:oleObj>
              </mc:Choice>
              <mc:Fallback>
                <p:oleObj name="Equation" r:id="rId9" imgW="7617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5438775"/>
                        <a:ext cx="762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0"/>
          <p:cNvGraphicFramePr>
            <a:graphicFrameLocks noChangeAspect="1"/>
          </p:cNvGraphicFramePr>
          <p:nvPr/>
        </p:nvGraphicFramePr>
        <p:xfrm>
          <a:off x="1600200" y="6248400"/>
          <a:ext cx="774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Equation" r:id="rId11" imgW="774360" imgH="419040" progId="Equation.3">
                  <p:embed/>
                </p:oleObj>
              </mc:Choice>
              <mc:Fallback>
                <p:oleObj name="Equation" r:id="rId11" imgW="77436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6248400"/>
                        <a:ext cx="774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5" name="Group 58"/>
          <p:cNvGrpSpPr>
            <a:grpSpLocks/>
          </p:cNvGrpSpPr>
          <p:nvPr/>
        </p:nvGrpSpPr>
        <p:grpSpPr bwMode="auto">
          <a:xfrm>
            <a:off x="6934200" y="1371600"/>
            <a:ext cx="1825625" cy="2212975"/>
            <a:chOff x="3657600" y="1600037"/>
            <a:chExt cx="1825341" cy="2212940"/>
          </a:xfrm>
        </p:grpSpPr>
        <p:grpSp>
          <p:nvGrpSpPr>
            <p:cNvPr id="1038" name="Group 56"/>
            <p:cNvGrpSpPr>
              <a:grpSpLocks/>
            </p:cNvGrpSpPr>
            <p:nvPr/>
          </p:nvGrpSpPr>
          <p:grpSpPr bwMode="auto">
            <a:xfrm>
              <a:off x="3733800" y="1600037"/>
              <a:ext cx="1599036" cy="2105443"/>
              <a:chOff x="480" y="944"/>
              <a:chExt cx="2066" cy="3088"/>
            </a:xfrm>
          </p:grpSpPr>
          <p:sp>
            <p:nvSpPr>
              <p:cNvPr id="1043" name="Line 39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40"/>
              <p:cNvSpPr>
                <a:spLocks noChangeShapeType="1"/>
              </p:cNvSpPr>
              <p:nvPr/>
            </p:nvSpPr>
            <p:spPr bwMode="auto">
              <a:xfrm>
                <a:off x="480" y="403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41"/>
              <p:cNvSpPr>
                <a:spLocks noChangeShapeType="1"/>
              </p:cNvSpPr>
              <p:nvPr/>
            </p:nvSpPr>
            <p:spPr bwMode="auto">
              <a:xfrm>
                <a:off x="1128" y="1200"/>
                <a:ext cx="0" cy="28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42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Text Box 44"/>
              <p:cNvSpPr txBox="1">
                <a:spLocks noChangeArrowheads="1"/>
              </p:cNvSpPr>
              <p:nvPr/>
            </p:nvSpPr>
            <p:spPr bwMode="auto">
              <a:xfrm>
                <a:off x="1661" y="944"/>
                <a:ext cx="885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/>
                  <a:t>max=1</a:t>
                </a:r>
              </a:p>
            </p:txBody>
          </p:sp>
          <p:sp>
            <p:nvSpPr>
              <p:cNvPr id="1048" name="Line 48"/>
              <p:cNvSpPr>
                <a:spLocks noChangeShapeType="1"/>
              </p:cNvSpPr>
              <p:nvPr/>
            </p:nvSpPr>
            <p:spPr bwMode="auto">
              <a:xfrm flipV="1">
                <a:off x="1152" y="3696"/>
                <a:ext cx="62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1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Oval 52"/>
              <p:cNvSpPr>
                <a:spLocks noChangeArrowheads="1"/>
              </p:cNvSpPr>
              <p:nvPr/>
            </p:nvSpPr>
            <p:spPr bwMode="auto">
              <a:xfrm flipH="1">
                <a:off x="1104" y="28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Text Box 53"/>
              <p:cNvSpPr txBox="1">
                <a:spLocks noChangeArrowheads="1"/>
              </p:cNvSpPr>
              <p:nvPr/>
            </p:nvSpPr>
            <p:spPr bwMode="auto">
              <a:xfrm>
                <a:off x="1776" y="2498"/>
                <a:ext cx="239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sz="1800" i="1"/>
              </a:p>
            </p:txBody>
          </p:sp>
        </p:grpSp>
        <p:sp>
          <p:nvSpPr>
            <p:cNvPr id="1039" name="Text Box 44"/>
            <p:cNvSpPr txBox="1">
              <a:spLocks noChangeArrowheads="1"/>
            </p:cNvSpPr>
            <p:nvPr/>
          </p:nvSpPr>
          <p:spPr bwMode="auto">
            <a:xfrm>
              <a:off x="4724400" y="25908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a</a:t>
              </a:r>
            </a:p>
          </p:txBody>
        </p:sp>
        <p:sp>
          <p:nvSpPr>
            <p:cNvPr id="1040" name="Text Box 44"/>
            <p:cNvSpPr txBox="1">
              <a:spLocks noChangeArrowheads="1"/>
            </p:cNvSpPr>
            <p:nvPr/>
          </p:nvSpPr>
          <p:spPr bwMode="auto">
            <a:xfrm>
              <a:off x="4724400" y="3505200"/>
              <a:ext cx="75854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min=-.2</a:t>
              </a:r>
            </a:p>
          </p:txBody>
        </p:sp>
        <p:sp>
          <p:nvSpPr>
            <p:cNvPr id="1041" name="Text Box 44"/>
            <p:cNvSpPr txBox="1">
              <a:spLocks noChangeArrowheads="1"/>
            </p:cNvSpPr>
            <p:nvPr/>
          </p:nvSpPr>
          <p:spPr bwMode="auto">
            <a:xfrm>
              <a:off x="4800600" y="3276600"/>
              <a:ext cx="4489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rest</a:t>
              </a:r>
            </a:p>
          </p:txBody>
        </p:sp>
        <p:sp>
          <p:nvSpPr>
            <p:cNvPr id="1042" name="Text Box 44"/>
            <p:cNvSpPr txBox="1">
              <a:spLocks noChangeArrowheads="1"/>
            </p:cNvSpPr>
            <p:nvPr/>
          </p:nvSpPr>
          <p:spPr bwMode="auto">
            <a:xfrm>
              <a:off x="3657600" y="31242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0</a:t>
              </a:r>
            </a:p>
          </p:txBody>
        </p:sp>
      </p:grpSp>
      <p:sp>
        <p:nvSpPr>
          <p:cNvPr id="1036" name="TextBox 59"/>
          <p:cNvSpPr txBox="1">
            <a:spLocks noChangeArrowheads="1"/>
          </p:cNvSpPr>
          <p:nvPr/>
        </p:nvSpPr>
        <p:spPr bwMode="auto">
          <a:xfrm rot="-5400000">
            <a:off x="5617369" y="5201444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i="1"/>
              <a:t>a</a:t>
            </a:r>
            <a:r>
              <a:rPr lang="en-US" sz="1800" i="1" baseline="-25000"/>
              <a:t>i</a:t>
            </a:r>
            <a:r>
              <a:rPr lang="en-US" sz="1800" i="1"/>
              <a:t> </a:t>
            </a:r>
            <a:r>
              <a:rPr lang="en-US" sz="1800"/>
              <a:t>or </a:t>
            </a:r>
            <a:r>
              <a:rPr lang="en-US" sz="1800" i="1"/>
              <a:t>p</a:t>
            </a:r>
            <a:r>
              <a:rPr lang="en-US" sz="1800" i="1" baseline="-25000"/>
              <a:t>i</a:t>
            </a:r>
            <a:endParaRPr lang="en-US" sz="1800" i="1"/>
          </a:p>
        </p:txBody>
      </p:sp>
      <p:sp>
        <p:nvSpPr>
          <p:cNvPr id="61" name="Oval 60"/>
          <p:cNvSpPr/>
          <p:nvPr/>
        </p:nvSpPr>
        <p:spPr>
          <a:xfrm>
            <a:off x="3616325" y="1555750"/>
            <a:ext cx="2947988" cy="3557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Cognitive Neuropsychology (1970’s)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Deep and surface dyslexia (1970’s):</a:t>
            </a:r>
          </a:p>
          <a:p>
            <a:pPr eaLnBrk="1" hangingPunct="1"/>
            <a:endParaRPr lang="en-US" smtClean="0"/>
          </a:p>
          <a:p>
            <a:pPr lvl="1" eaLnBrk="1" hangingPunct="1"/>
            <a:r>
              <a:rPr lang="en-US" smtClean="0"/>
              <a:t>Deep dyslexics can’t read non-words (e.g. VINT), make semantic errors in reading words (PEACH -&gt; ‘apricot’)</a:t>
            </a:r>
          </a:p>
          <a:p>
            <a:pPr lvl="1" eaLnBrk="1" hangingPunct="1"/>
            <a:r>
              <a:rPr lang="en-US" smtClean="0"/>
              <a:t>Surface dyslexics can read non-words, and regular words (e.g. MINT) but often regularize exceptions (PINT).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Work leads to ‘box-and-arrow’ models, reminiscent of flow-charts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1042988"/>
            <a:ext cx="7342188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Graceful Degradation in Neuropsychology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63444"/>
            <a:ext cx="3810000" cy="2590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Patient deficits graded in severity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Error patterns have systematic characteristics: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/>
              <a:t>Deep dyslexic produce both visual and semantic errors: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dirty="0" smtClean="0"/>
              <a:t>symphony -&gt; sympathy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dirty="0" smtClean="0"/>
              <a:t>symphony -&gt; orchestra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/>
              <a:t>Errors in </a:t>
            </a:r>
            <a:r>
              <a:rPr lang="en-US" sz="1400" dirty="0" smtClean="0"/>
              <a:t>fluent surface </a:t>
            </a:r>
            <a:r>
              <a:rPr lang="en-US" sz="1400" dirty="0" smtClean="0"/>
              <a:t>dyslexia </a:t>
            </a:r>
            <a:r>
              <a:rPr lang="en-US" sz="1400" dirty="0" smtClean="0"/>
              <a:t>(as well as errors and RTs in normal </a:t>
            </a:r>
            <a:r>
              <a:rPr lang="en-US" sz="1400" dirty="0" smtClean="0"/>
              <a:t>reading) depend on a word’s frequency, and on a word’s neighbors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5105400"/>
            <a:ext cx="358140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latin typeface="+mj-lt"/>
              </a:rPr>
              <a:t>Effects of lesions to units and connections in distributed PDP models </a:t>
            </a:r>
            <a:r>
              <a:rPr lang="en-US" sz="1800" dirty="0" smtClean="0">
                <a:latin typeface="+mj-lt"/>
              </a:rPr>
              <a:t>capture </a:t>
            </a:r>
            <a:r>
              <a:rPr lang="en-US" sz="1800" dirty="0">
                <a:latin typeface="+mj-lt"/>
              </a:rPr>
              <a:t>both of these features of patient deficits.</a:t>
            </a:r>
            <a:endParaRPr lang="en-US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15277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oup 8"/>
          <p:cNvGrpSpPr>
            <a:grpSpLocks/>
          </p:cNvGrpSpPr>
          <p:nvPr/>
        </p:nvGrpSpPr>
        <p:grpSpPr bwMode="auto">
          <a:xfrm>
            <a:off x="685800" y="4495800"/>
            <a:ext cx="3449638" cy="2127250"/>
            <a:chOff x="685800" y="4495800"/>
            <a:chExt cx="3449587" cy="2128035"/>
          </a:xfrm>
        </p:grpSpPr>
        <p:pic>
          <p:nvPicPr>
            <p:cNvPr id="1639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45" r="20126"/>
            <a:stretch>
              <a:fillRect/>
            </a:stretch>
          </p:blipFill>
          <p:spPr bwMode="auto">
            <a:xfrm>
              <a:off x="685800" y="4540140"/>
              <a:ext cx="2815211" cy="2083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TextBox 7"/>
            <p:cNvSpPr txBox="1">
              <a:spLocks noChangeArrowheads="1"/>
            </p:cNvSpPr>
            <p:nvPr/>
          </p:nvSpPr>
          <p:spPr bwMode="auto">
            <a:xfrm>
              <a:off x="3352800" y="4495800"/>
              <a:ext cx="782587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PINT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TREAD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MINT</a:t>
              </a:r>
            </a:p>
            <a:p>
              <a:pPr eaLnBrk="1" hangingPunct="1"/>
              <a:endParaRPr lang="en-US" sz="1400"/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LAKE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457200" y="4343400"/>
            <a:ext cx="39624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Core Principles of Parallel Distributed Processing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191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Processing occurs via interactions among neuron-like processing units via weighted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representation is a pattern of activation.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knowledge is in the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Learning occurs through gradual connection adjustment, driven by experience.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Learning affects both representation and processing.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3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4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4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5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7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8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9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1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9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0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7498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9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0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1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2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3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4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5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6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7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8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9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0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7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8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9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72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3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4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5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6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7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8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9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0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1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2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3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5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6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7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8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9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0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1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2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3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4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5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6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7497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95275"/>
            <a:ext cx="7772400" cy="881063"/>
          </a:xfrm>
        </p:spPr>
        <p:txBody>
          <a:bodyPr/>
          <a:lstStyle/>
          <a:p>
            <a:pPr eaLnBrk="1" hangingPunct="1"/>
            <a:r>
              <a:rPr lang="en-US" sz="2400" smtClean="0"/>
              <a:t>Learning in a Feedforward PDP Network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525" y="1171575"/>
            <a:ext cx="4191000" cy="553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Propagate activation ‘forward’ producing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/>
              <a:t> </a:t>
            </a:r>
            <a:r>
              <a:rPr lang="en-US" sz="1800" smtClean="0"/>
              <a:t>(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800" smtClean="0"/>
              <a:t>) for all units using the logistic activation function.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Calculate error at the output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      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 f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 – 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Propagate error backward to calculate error information at the ‘hidden’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      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 f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f(t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 – 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sz="18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Change weights: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i="1" smtClean="0">
                <a:latin typeface="Symbol" pitchFamily="18" charset="2"/>
              </a:rPr>
              <a:t>	      D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7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8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9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0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1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2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3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94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95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8522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3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4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6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7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8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9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0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1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2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3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4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5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6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7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8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9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0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1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4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5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6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7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8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9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8521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Additional Features of the PDP Framework</a:t>
            </a:r>
          </a:p>
        </p:txBody>
      </p:sp>
      <p:sp>
        <p:nvSpPr>
          <p:cNvPr id="86026" name="Rectangle 10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Processing is in general thought to be continuous, bidirectional, and distributed within and across components of the cognitive system:</a:t>
            </a:r>
          </a:p>
          <a:p>
            <a:pPr lvl="1" eaLnBrk="1" hangingPunct="1">
              <a:defRPr/>
            </a:pPr>
            <a:r>
              <a:rPr lang="en-US" dirty="0" smtClean="0"/>
              <a:t>Each part contributes to the processing that takes place in other parts.</a:t>
            </a:r>
          </a:p>
          <a:p>
            <a:pPr lvl="1" eaLnBrk="1" hangingPunct="1">
              <a:defRPr/>
            </a:pPr>
            <a:r>
              <a:rPr lang="en-US" dirty="0" smtClean="0"/>
              <a:t>The outcome of processing anywhere can depend on processing everywhere.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Processing can be very robust for highly typical and frequent items in well-practiced tasks such that considerable degradation can be tolerated before there is an apparent deficit.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3132138"/>
            <a:ext cx="402431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956175" y="2247900"/>
            <a:ext cx="1217613" cy="7048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49825" y="2382838"/>
            <a:ext cx="12573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CONTEXT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10288" y="2778125"/>
            <a:ext cx="360362" cy="4603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876925" y="2889250"/>
            <a:ext cx="361950" cy="460375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2127</TotalTime>
  <Words>392</Words>
  <Application>Microsoft Office PowerPoint</Application>
  <PresentationFormat>On-screen Show (4:3)</PresentationFormat>
  <Paragraphs>95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Blank Presentation</vt:lpstr>
      <vt:lpstr>Equation</vt:lpstr>
      <vt:lpstr>PDP Models of Reading</vt:lpstr>
      <vt:lpstr>Input and activation of units in PDP models</vt:lpstr>
      <vt:lpstr>Cognitive Neuropsychology (1970’s)</vt:lpstr>
      <vt:lpstr>PowerPoint Presentation</vt:lpstr>
      <vt:lpstr>Graceful Degradation in Neuropsychology</vt:lpstr>
      <vt:lpstr>Core Principles of Parallel Distributed Processing</vt:lpstr>
      <vt:lpstr>Learning in a Feedforward PDP Network</vt:lpstr>
      <vt:lpstr>Additional Features of the PDP Framework</vt:lpstr>
    </vt:vector>
  </TitlesOfParts>
  <Company>CNBC/CMU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Cognitive Neuroscience?</dc:title>
  <dc:creator>Jay McClelland</dc:creator>
  <cp:lastModifiedBy>James McClelland</cp:lastModifiedBy>
  <cp:revision>31</cp:revision>
  <dcterms:created xsi:type="dcterms:W3CDTF">2002-01-14T22:51:30Z</dcterms:created>
  <dcterms:modified xsi:type="dcterms:W3CDTF">2013-05-20T16:51:40Z</dcterms:modified>
</cp:coreProperties>
</file>