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6" r:id="rId3"/>
  </p:sldMasterIdLst>
  <p:notesMasterIdLst>
    <p:notesMasterId r:id="rId53"/>
  </p:notesMasterIdLst>
  <p:sldIdLst>
    <p:sldId id="256" r:id="rId4"/>
    <p:sldId id="318" r:id="rId5"/>
    <p:sldId id="290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28" r:id="rId17"/>
    <p:sldId id="329" r:id="rId18"/>
    <p:sldId id="330" r:id="rId19"/>
    <p:sldId id="319" r:id="rId20"/>
    <p:sldId id="336" r:id="rId21"/>
    <p:sldId id="337" r:id="rId22"/>
    <p:sldId id="338" r:id="rId23"/>
    <p:sldId id="331" r:id="rId24"/>
    <p:sldId id="332" r:id="rId25"/>
    <p:sldId id="333" r:id="rId26"/>
    <p:sldId id="334" r:id="rId27"/>
    <p:sldId id="335" r:id="rId28"/>
    <p:sldId id="317" r:id="rId29"/>
    <p:sldId id="309" r:id="rId30"/>
    <p:sldId id="308" r:id="rId31"/>
    <p:sldId id="257" r:id="rId32"/>
    <p:sldId id="296" r:id="rId33"/>
    <p:sldId id="259" r:id="rId34"/>
    <p:sldId id="282" r:id="rId35"/>
    <p:sldId id="283" r:id="rId36"/>
    <p:sldId id="288" r:id="rId37"/>
    <p:sldId id="291" r:id="rId38"/>
    <p:sldId id="292" r:id="rId39"/>
    <p:sldId id="270" r:id="rId40"/>
    <p:sldId id="320" r:id="rId41"/>
    <p:sldId id="271" r:id="rId42"/>
    <p:sldId id="280" r:id="rId43"/>
    <p:sldId id="277" r:id="rId44"/>
    <p:sldId id="279" r:id="rId45"/>
    <p:sldId id="294" r:id="rId46"/>
    <p:sldId id="310" r:id="rId47"/>
    <p:sldId id="311" r:id="rId48"/>
    <p:sldId id="312" r:id="rId49"/>
    <p:sldId id="313" r:id="rId50"/>
    <p:sldId id="314" r:id="rId51"/>
    <p:sldId id="315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84" d="100"/>
          <a:sy n="184" d="100"/>
        </p:scale>
        <p:origin x="-11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10719-268E-4A50-958C-A5CA74CE4B9E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2F3EF-167A-4445-AF31-3618F073C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639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446D34F-E86B-45C6-9CE0-36C88B3A88B2}" type="slidenum">
              <a:rPr lang="en-US" sz="1200" smtClean="0"/>
              <a:pPr eaLnBrk="1" hangingPunct="1"/>
              <a:t>14</a:t>
            </a:fld>
            <a:endParaRPr lang="en-US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793798-922F-4CA6-BC92-A5C0EDC17127}" type="slidenum">
              <a:rPr lang="en-US" sz="1200" smtClean="0"/>
              <a:pPr eaLnBrk="1" hangingPunct="1"/>
              <a:t>15</a:t>
            </a:fld>
            <a:endParaRPr lang="en-US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8F8DFC-AE09-4437-AE33-809F44D903B9}" type="slidenum">
              <a:rPr lang="en-US" sz="1200" smtClean="0"/>
              <a:pPr eaLnBrk="1" hangingPunct="1"/>
              <a:t>16</a:t>
            </a:fld>
            <a:endParaRPr lang="en-US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7334" y="1676400"/>
            <a:ext cx="3818467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267" y="1676400"/>
            <a:ext cx="3818467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15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18D444-A0D5-4B56-B3FB-3D02CAA1CA2B}" type="slidenum">
              <a:rPr lang="en-US" sz="240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165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35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797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0273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24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53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2253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103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261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793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7334" y="1676400"/>
            <a:ext cx="3818467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267" y="1676400"/>
            <a:ext cx="3818467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3AA2D-7197-4E3F-8056-B21E239961E8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3AA2D-7197-4E3F-8056-B21E239961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A594-5D58-455A-9CE8-7CF98ABC9B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30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4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/>
            </a:r>
            <a:br>
              <a:rPr lang="en-US" b="1" i="1" dirty="0"/>
            </a:br>
            <a:r>
              <a:rPr lang="en-US" dirty="0"/>
              <a:t>Integrating New Findings into the Complementary Learning Systems Theory of Memory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/>
          <a:p>
            <a:r>
              <a:rPr lang="en-US" b="1" i="1" dirty="0" smtClean="0">
                <a:solidFill>
                  <a:schemeClr val="tx1"/>
                </a:solidFill>
              </a:rPr>
              <a:t>Jay McClelland, </a:t>
            </a:r>
            <a:r>
              <a:rPr lang="en-US" b="1" i="1" dirty="0" smtClean="0">
                <a:solidFill>
                  <a:srgbClr val="C00000"/>
                </a:solidFill>
              </a:rPr>
              <a:t>Stanford University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31345" y="448963"/>
            <a:ext cx="3897489" cy="1143000"/>
          </a:xfrm>
        </p:spPr>
        <p:txBody>
          <a:bodyPr/>
          <a:lstStyle/>
          <a:p>
            <a:r>
              <a:rPr lang="en-US" sz="2400" dirty="0" smtClean="0"/>
              <a:t>Effects of </a:t>
            </a:r>
            <a:r>
              <a:rPr lang="en-US" sz="2400" dirty="0"/>
              <a:t>Hippocampal</a:t>
            </a:r>
            <a:br>
              <a:rPr lang="en-US" sz="2400" dirty="0"/>
            </a:br>
            <a:r>
              <a:rPr lang="en-US" sz="2400" dirty="0" smtClean="0"/>
              <a:t>Lesions in Humans</a:t>
            </a:r>
            <a:endParaRPr lang="en-US" sz="2400" dirty="0"/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72534" y="1861749"/>
            <a:ext cx="3818467" cy="390679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800" dirty="0"/>
              <a:t>Intact performance on tests of general intelligence, world knowledge, language, digit span, … </a:t>
            </a:r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Dramatic </a:t>
            </a:r>
            <a:r>
              <a:rPr lang="en-US" sz="1800" dirty="0"/>
              <a:t>deficits in formation of some types of new </a:t>
            </a:r>
            <a:r>
              <a:rPr lang="en-US" sz="1800" dirty="0" smtClean="0"/>
              <a:t>memories</a:t>
            </a: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Spared </a:t>
            </a:r>
            <a:r>
              <a:rPr lang="en-US" sz="1800" dirty="0"/>
              <a:t>implicit </a:t>
            </a:r>
            <a:r>
              <a:rPr lang="en-US" sz="1800" dirty="0" smtClean="0"/>
              <a:t>learning</a:t>
            </a: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Temporally </a:t>
            </a:r>
            <a:r>
              <a:rPr lang="en-US" sz="1800" dirty="0"/>
              <a:t>graded retrograde </a:t>
            </a:r>
            <a:r>
              <a:rPr lang="en-US" sz="1800" dirty="0" smtClean="0"/>
              <a:t>amnesia</a:t>
            </a:r>
          </a:p>
        </p:txBody>
      </p:sp>
      <p:sp>
        <p:nvSpPr>
          <p:cNvPr id="169989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 smtClean="0"/>
              <a:t>l</a:t>
            </a:r>
            <a:endParaRPr lang="en-US" sz="1800" dirty="0"/>
          </a:p>
        </p:txBody>
      </p:sp>
      <p:pic>
        <p:nvPicPr>
          <p:cNvPr id="169987" name="Picture 3" descr="HMBra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7"/>
          <a:stretch>
            <a:fillRect/>
          </a:stretch>
        </p:blipFill>
        <p:spPr bwMode="auto">
          <a:xfrm>
            <a:off x="4622801" y="266701"/>
            <a:ext cx="4524022" cy="615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98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There Complementary Learning Systems?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33516"/>
            <a:ext cx="7772400" cy="436728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Hippocampus uses sparse distributed representations to minimize interference among memories and allow rapid new learning.</a:t>
            </a:r>
          </a:p>
          <a:p>
            <a:endParaRPr lang="en-US" dirty="0" smtClean="0"/>
          </a:p>
          <a:p>
            <a:r>
              <a:rPr lang="en-US" dirty="0" smtClean="0"/>
              <a:t>Neocortex uses dense distributed representations that promote generalization along meaningful lines, but learning proceeds very gradually.</a:t>
            </a:r>
          </a:p>
          <a:p>
            <a:endParaRPr lang="en-US" dirty="0"/>
          </a:p>
          <a:p>
            <a:r>
              <a:rPr lang="en-US" dirty="0" smtClean="0"/>
              <a:t>Working together, these systems allow us to learn</a:t>
            </a:r>
          </a:p>
          <a:p>
            <a:pPr lvl="1"/>
            <a:r>
              <a:rPr lang="en-US" dirty="0" smtClean="0"/>
              <a:t>Shared structure underlying experiences in a domain</a:t>
            </a:r>
          </a:p>
          <a:p>
            <a:pPr lvl="1"/>
            <a:r>
              <a:rPr lang="en-US" dirty="0" smtClean="0"/>
              <a:t>Details of specific experiences</a:t>
            </a:r>
          </a:p>
          <a:p>
            <a:pPr marL="457200" lvl="1" indent="0">
              <a:buNone/>
            </a:pPr>
            <a:r>
              <a:rPr lang="en-US" i="1" dirty="0" smtClean="0"/>
              <a:t>Without</a:t>
            </a:r>
            <a:r>
              <a:rPr lang="en-US" dirty="0" smtClean="0"/>
              <a:t> interference of new learning with knowledge of shared structure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63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257175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A model of neocortical learning </a:t>
            </a:r>
            <a:br>
              <a:rPr lang="en-US" sz="2800" dirty="0" smtClean="0"/>
            </a:br>
            <a:r>
              <a:rPr lang="en-US" sz="2800" dirty="0" smtClean="0"/>
              <a:t>(Rumelhart, 1990; </a:t>
            </a:r>
            <a:r>
              <a:rPr lang="en-US" sz="2800" dirty="0" err="1" smtClean="0"/>
              <a:t>McC</a:t>
            </a:r>
            <a:r>
              <a:rPr lang="en-US" sz="2800" dirty="0" smtClean="0"/>
              <a:t> </a:t>
            </a:r>
            <a:r>
              <a:rPr lang="en-US" sz="2800" i="1" dirty="0" smtClean="0"/>
              <a:t>et al</a:t>
            </a:r>
            <a:r>
              <a:rPr lang="en-US" sz="2800" dirty="0" smtClean="0"/>
              <a:t>. 1995)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5900"/>
            <a:ext cx="7524750" cy="5029200"/>
          </a:xfrm>
        </p:spPr>
        <p:txBody>
          <a:bodyPr/>
          <a:lstStyle/>
          <a:p>
            <a:pPr eaLnBrk="1" hangingPunct="1">
              <a:defRPr/>
            </a:pPr>
            <a:endParaRPr lang="en-US" sz="2000" dirty="0" smtClean="0">
              <a:solidFill>
                <a:schemeClr val="accent2"/>
              </a:solidFill>
            </a:endParaRPr>
          </a:p>
          <a:p>
            <a:pPr eaLnBrk="1" hangingPunct="1">
              <a:defRPr/>
            </a:pPr>
            <a:r>
              <a:rPr lang="en-US" sz="2000" dirty="0" smtClean="0"/>
              <a:t>Relies on </a:t>
            </a:r>
            <a:r>
              <a:rPr lang="en-US" sz="2000" dirty="0"/>
              <a:t>d</a:t>
            </a:r>
            <a:r>
              <a:rPr lang="en-US" sz="2000" dirty="0" smtClean="0"/>
              <a:t>istributed representations capturing aspects of meaning that emerge through a very gradual learning process</a:t>
            </a:r>
          </a:p>
          <a:p>
            <a:pPr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r>
              <a:rPr lang="en-US" sz="2000" dirty="0" smtClean="0"/>
              <a:t>The progression of learning and the representations formed capture many aspects of cognitive development</a:t>
            </a:r>
          </a:p>
          <a:p>
            <a:pPr lvl="1" eaLnBrk="1" hangingPunct="1">
              <a:defRPr/>
            </a:pPr>
            <a:r>
              <a:rPr lang="en-US" sz="2000" dirty="0" smtClean="0"/>
              <a:t>Differentiation of concept representations</a:t>
            </a:r>
          </a:p>
          <a:p>
            <a:pPr lvl="1" eaLnBrk="1" hangingPunct="1">
              <a:defRPr/>
            </a:pPr>
            <a:r>
              <a:rPr lang="en-US" sz="2000" dirty="0" smtClean="0"/>
              <a:t>Generalization of learning to new concepts</a:t>
            </a:r>
          </a:p>
          <a:p>
            <a:pPr lvl="1" eaLnBrk="1" hangingPunct="1">
              <a:defRPr/>
            </a:pPr>
            <a:r>
              <a:rPr lang="en-US" sz="2000" dirty="0" err="1" smtClean="0"/>
              <a:t>llusory</a:t>
            </a:r>
            <a:r>
              <a:rPr lang="en-US" sz="2000" dirty="0" smtClean="0"/>
              <a:t> correlations and overgeneralization</a:t>
            </a:r>
          </a:p>
          <a:p>
            <a:pPr lvl="1" eaLnBrk="1" hangingPunct="1">
              <a:defRPr/>
            </a:pPr>
            <a:r>
              <a:rPr lang="en-US" sz="2000" dirty="0" smtClean="0"/>
              <a:t>Domain-specific variation in importance of feature dimensions</a:t>
            </a:r>
          </a:p>
          <a:p>
            <a:pPr lvl="1" eaLnBrk="1" hangingPunct="1">
              <a:defRPr/>
            </a:pPr>
            <a:r>
              <a:rPr lang="en-US" sz="2000" dirty="0" smtClean="0"/>
              <a:t>Reorganization of conceptual knowledge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660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redTre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"/>
            <a:ext cx="7993063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41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93725" y="5373688"/>
            <a:ext cx="3117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</a:rPr>
              <a:t>The Rumelhart Model</a:t>
            </a:r>
          </a:p>
        </p:txBody>
      </p:sp>
    </p:spTree>
    <p:extLst>
      <p:ext uri="{BB962C8B-B14F-4D97-AF65-F5344CB8AC3E}">
        <p14:creationId xmlns:p14="http://schemas.microsoft.com/office/powerpoint/2010/main" val="165281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axonomic_hierarc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"/>
          <a:stretch>
            <a:fillRect/>
          </a:stretch>
        </p:blipFill>
        <p:spPr bwMode="auto">
          <a:xfrm>
            <a:off x="1489075" y="0"/>
            <a:ext cx="7340600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254000"/>
            <a:ext cx="307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The Training Data: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846138"/>
            <a:ext cx="34861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latin typeface="Verdana" pitchFamily="34" charset="0"/>
              </a:rPr>
              <a:t>All propositions true of </a:t>
            </a:r>
            <a:br>
              <a:rPr lang="en-US" sz="180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z="1800" smtClean="0">
                <a:solidFill>
                  <a:srgbClr val="000000"/>
                </a:solidFill>
                <a:latin typeface="Verdana" pitchFamily="34" charset="0"/>
              </a:rPr>
              <a:t>items at the bottom level</a:t>
            </a:r>
            <a:br>
              <a:rPr lang="en-US" sz="180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z="1800" smtClean="0">
                <a:solidFill>
                  <a:srgbClr val="000000"/>
                </a:solidFill>
                <a:latin typeface="Verdana" pitchFamily="34" charset="0"/>
              </a:rPr>
              <a:t>of the tree, e.g.: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FF"/>
                </a:solidFill>
                <a:latin typeface="Verdana" pitchFamily="34" charset="0"/>
              </a:rPr>
              <a:t>Robin can {grow, move, fly}</a:t>
            </a:r>
          </a:p>
        </p:txBody>
      </p:sp>
    </p:spTree>
    <p:extLst>
      <p:ext uri="{BB962C8B-B14F-4D97-AF65-F5344CB8AC3E}">
        <p14:creationId xmlns:p14="http://schemas.microsoft.com/office/powerpoint/2010/main" val="14359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593725" y="5373688"/>
            <a:ext cx="46593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mtClean="0">
                <a:solidFill>
                  <a:srgbClr val="000000"/>
                </a:solidFill>
                <a:latin typeface="Arial" charset="0"/>
              </a:rPr>
            </a:br>
            <a:r>
              <a:rPr lang="en-US" smtClean="0">
                <a:solidFill>
                  <a:srgbClr val="000000"/>
                </a:solidFill>
                <a:latin typeface="Arial" charset="0"/>
              </a:rPr>
              <a:t>Target output for ‘robin can’ input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rot="11286784" flipV="1">
            <a:off x="7881938" y="2828925"/>
            <a:ext cx="609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43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igmoid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3927475"/>
            <a:ext cx="3843337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596900" y="641350"/>
            <a:ext cx="8007350" cy="4144963"/>
            <a:chOff x="576" y="288"/>
            <a:chExt cx="5044" cy="2611"/>
          </a:xfrm>
        </p:grpSpPr>
        <p:grpSp>
          <p:nvGrpSpPr>
            <p:cNvPr id="23557" name="Group 4"/>
            <p:cNvGrpSpPr>
              <a:grpSpLocks/>
            </p:cNvGrpSpPr>
            <p:nvPr/>
          </p:nvGrpSpPr>
          <p:grpSpPr bwMode="auto">
            <a:xfrm>
              <a:off x="576" y="288"/>
              <a:ext cx="2928" cy="2496"/>
              <a:chOff x="576" y="288"/>
              <a:chExt cx="2928" cy="2496"/>
            </a:xfrm>
          </p:grpSpPr>
          <p:sp>
            <p:nvSpPr>
              <p:cNvPr id="23569" name="Oval 5"/>
              <p:cNvSpPr>
                <a:spLocks noChangeArrowheads="1"/>
              </p:cNvSpPr>
              <p:nvPr/>
            </p:nvSpPr>
            <p:spPr bwMode="auto">
              <a:xfrm>
                <a:off x="2256" y="1008"/>
                <a:ext cx="1248" cy="11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23570" name="Group 6"/>
              <p:cNvGrpSpPr>
                <a:grpSpLocks/>
              </p:cNvGrpSpPr>
              <p:nvPr/>
            </p:nvGrpSpPr>
            <p:grpSpPr bwMode="auto">
              <a:xfrm>
                <a:off x="576" y="288"/>
                <a:ext cx="1776" cy="2496"/>
                <a:chOff x="576" y="288"/>
                <a:chExt cx="1776" cy="2496"/>
              </a:xfrm>
            </p:grpSpPr>
            <p:sp>
              <p:nvSpPr>
                <p:cNvPr id="23571" name="Oval 7"/>
                <p:cNvSpPr>
                  <a:spLocks noChangeArrowheads="1"/>
                </p:cNvSpPr>
                <p:nvPr/>
              </p:nvSpPr>
              <p:spPr bwMode="auto">
                <a:xfrm>
                  <a:off x="864" y="2208"/>
                  <a:ext cx="576" cy="57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2" name="Oval 8"/>
                <p:cNvSpPr>
                  <a:spLocks noChangeArrowheads="1"/>
                </p:cNvSpPr>
                <p:nvPr/>
              </p:nvSpPr>
              <p:spPr bwMode="auto">
                <a:xfrm>
                  <a:off x="576" y="1200"/>
                  <a:ext cx="576" cy="57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3" name="Oval 9"/>
                <p:cNvSpPr>
                  <a:spLocks noChangeArrowheads="1"/>
                </p:cNvSpPr>
                <p:nvPr/>
              </p:nvSpPr>
              <p:spPr bwMode="auto">
                <a:xfrm>
                  <a:off x="864" y="288"/>
                  <a:ext cx="576" cy="57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4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392" y="1872"/>
                  <a:ext cx="912" cy="4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5" name="Line 11"/>
                <p:cNvSpPr>
                  <a:spLocks noChangeShapeType="1"/>
                </p:cNvSpPr>
                <p:nvPr/>
              </p:nvSpPr>
              <p:spPr bwMode="auto">
                <a:xfrm>
                  <a:off x="1152" y="1440"/>
                  <a:ext cx="110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6" name="Line 12"/>
                <p:cNvSpPr>
                  <a:spLocks noChangeShapeType="1"/>
                </p:cNvSpPr>
                <p:nvPr/>
              </p:nvSpPr>
              <p:spPr bwMode="auto">
                <a:xfrm>
                  <a:off x="1440" y="672"/>
                  <a:ext cx="912" cy="52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23558" name="Text Box 13"/>
            <p:cNvSpPr txBox="1">
              <a:spLocks noChangeArrowheads="1"/>
            </p:cNvSpPr>
            <p:nvPr/>
          </p:nvSpPr>
          <p:spPr bwMode="auto">
            <a:xfrm>
              <a:off x="1488" y="480"/>
              <a:ext cx="2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a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j </a:t>
              </a:r>
            </a:p>
          </p:txBody>
        </p:sp>
        <p:sp>
          <p:nvSpPr>
            <p:cNvPr id="23559" name="Text Box 14"/>
            <p:cNvSpPr txBox="1">
              <a:spLocks noChangeArrowheads="1"/>
            </p:cNvSpPr>
            <p:nvPr/>
          </p:nvSpPr>
          <p:spPr bwMode="auto">
            <a:xfrm>
              <a:off x="3558" y="1288"/>
              <a:ext cx="2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a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 </a:t>
              </a:r>
            </a:p>
          </p:txBody>
        </p:sp>
        <p:sp>
          <p:nvSpPr>
            <p:cNvPr id="23560" name="Text Box 15"/>
            <p:cNvSpPr txBox="1">
              <a:spLocks noChangeArrowheads="1"/>
            </p:cNvSpPr>
            <p:nvPr/>
          </p:nvSpPr>
          <p:spPr bwMode="auto">
            <a:xfrm>
              <a:off x="2112" y="816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w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ij </a:t>
              </a:r>
            </a:p>
          </p:txBody>
        </p:sp>
        <p:sp>
          <p:nvSpPr>
            <p:cNvPr id="23561" name="Text Box 16"/>
            <p:cNvSpPr txBox="1">
              <a:spLocks noChangeArrowheads="1"/>
            </p:cNvSpPr>
            <p:nvPr/>
          </p:nvSpPr>
          <p:spPr bwMode="auto">
            <a:xfrm>
              <a:off x="2304" y="1296"/>
              <a:ext cx="124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net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</a:t>
              </a: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=</a:t>
              </a:r>
              <a:r>
                <a:rPr lang="en-US" sz="3200" smtClean="0">
                  <a:solidFill>
                    <a:srgbClr val="000000"/>
                  </a:solidFill>
                  <a:latin typeface="Symbol" pitchFamily="18" charset="2"/>
                </a:rPr>
                <a:t>S</a:t>
              </a: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a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j</a:t>
              </a: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w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ij </a:t>
              </a:r>
            </a:p>
          </p:txBody>
        </p:sp>
        <p:sp>
          <p:nvSpPr>
            <p:cNvPr id="23562" name="Oval 17"/>
            <p:cNvSpPr>
              <a:spLocks noChangeArrowheads="1"/>
            </p:cNvSpPr>
            <p:nvPr/>
          </p:nvSpPr>
          <p:spPr bwMode="auto">
            <a:xfrm flipH="1">
              <a:off x="4756" y="2323"/>
              <a:ext cx="576" cy="57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3" name="Oval 18"/>
            <p:cNvSpPr>
              <a:spLocks noChangeArrowheads="1"/>
            </p:cNvSpPr>
            <p:nvPr/>
          </p:nvSpPr>
          <p:spPr bwMode="auto">
            <a:xfrm flipH="1">
              <a:off x="5044" y="1315"/>
              <a:ext cx="576" cy="57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4" name="Oval 19"/>
            <p:cNvSpPr>
              <a:spLocks noChangeArrowheads="1"/>
            </p:cNvSpPr>
            <p:nvPr/>
          </p:nvSpPr>
          <p:spPr bwMode="auto">
            <a:xfrm flipH="1">
              <a:off x="4756" y="403"/>
              <a:ext cx="576" cy="57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5" name="Line 20"/>
            <p:cNvSpPr>
              <a:spLocks noChangeShapeType="1"/>
            </p:cNvSpPr>
            <p:nvPr/>
          </p:nvSpPr>
          <p:spPr bwMode="auto">
            <a:xfrm flipH="1" flipV="1">
              <a:off x="3866" y="1547"/>
              <a:ext cx="938" cy="9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6" name="Line 21"/>
            <p:cNvSpPr>
              <a:spLocks noChangeShapeType="1"/>
            </p:cNvSpPr>
            <p:nvPr/>
          </p:nvSpPr>
          <p:spPr bwMode="auto">
            <a:xfrm flipH="1" flipV="1">
              <a:off x="3500" y="1549"/>
              <a:ext cx="1551" cy="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7" name="Line 22"/>
            <p:cNvSpPr>
              <a:spLocks noChangeShapeType="1"/>
            </p:cNvSpPr>
            <p:nvPr/>
          </p:nvSpPr>
          <p:spPr bwMode="auto">
            <a:xfrm flipH="1">
              <a:off x="3851" y="787"/>
              <a:ext cx="905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8" name="Text Box 23"/>
            <p:cNvSpPr txBox="1">
              <a:spLocks noChangeArrowheads="1"/>
            </p:cNvSpPr>
            <p:nvPr/>
          </p:nvSpPr>
          <p:spPr bwMode="auto">
            <a:xfrm>
              <a:off x="4512" y="205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w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ki </a:t>
              </a:r>
            </a:p>
          </p:txBody>
        </p:sp>
      </p:grpSp>
      <p:sp>
        <p:nvSpPr>
          <p:cNvPr id="23556" name="Text Box 24"/>
          <p:cNvSpPr txBox="1">
            <a:spLocks noChangeArrowheads="1"/>
          </p:cNvSpPr>
          <p:nvPr/>
        </p:nvSpPr>
        <p:spPr bwMode="auto">
          <a:xfrm>
            <a:off x="2116138" y="133350"/>
            <a:ext cx="539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Forward Propagation of Activation</a:t>
            </a:r>
          </a:p>
        </p:txBody>
      </p:sp>
    </p:spTree>
    <p:extLst>
      <p:ext uri="{BB962C8B-B14F-4D97-AF65-F5344CB8AC3E}">
        <p14:creationId xmlns:p14="http://schemas.microsoft.com/office/powerpoint/2010/main" val="28707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932613" y="4341813"/>
            <a:ext cx="2211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~ (t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-a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)</a:t>
            </a:r>
            <a:endParaRPr lang="en-US" baseline="-250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2852738" y="2060575"/>
            <a:ext cx="1981200" cy="1752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642938" y="3965575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185738" y="2365375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642938" y="917575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1481138" y="3432175"/>
            <a:ext cx="14478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1100138" y="2746375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1557338" y="1527175"/>
            <a:ext cx="14478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2624138" y="1755775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ij 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2928938" y="2517775"/>
            <a:ext cx="1981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~ </a:t>
            </a:r>
            <a:r>
              <a:rPr lang="en-US" sz="3200" smtClean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ki </a:t>
            </a:r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 flipH="1">
            <a:off x="6821488" y="4148138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 flipH="1">
            <a:off x="7278688" y="2547938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 flipH="1">
            <a:off x="6821488" y="1100138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H="1" flipV="1">
            <a:off x="5408613" y="2916238"/>
            <a:ext cx="1489075" cy="1460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H="1" flipV="1">
            <a:off x="4827588" y="2919413"/>
            <a:ext cx="2462212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 flipH="1">
            <a:off x="5384800" y="1709738"/>
            <a:ext cx="1436688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434138" y="3717925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ki 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1738313" y="1168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j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2065338" y="228600"/>
            <a:ext cx="466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Back Propagation of Error (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1716088" y="4760913"/>
            <a:ext cx="68707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Error-correcting learning: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	At the output layer:	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ki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= 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ed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</a:t>
            </a: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	At the prior layer: 	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ij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= 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ed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j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j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	…</a:t>
            </a:r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4910138" y="2411413"/>
            <a:ext cx="46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190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Line 3"/>
          <p:cNvSpPr>
            <a:spLocks noChangeShapeType="1"/>
          </p:cNvSpPr>
          <p:nvPr/>
        </p:nvSpPr>
        <p:spPr bwMode="auto">
          <a:xfrm flipV="1">
            <a:off x="2743200" y="2667000"/>
            <a:ext cx="609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1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t_rep_h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8" r="11873"/>
          <a:stretch>
            <a:fillRect/>
          </a:stretch>
        </p:blipFill>
        <p:spPr bwMode="auto">
          <a:xfrm>
            <a:off x="381000" y="0"/>
            <a:ext cx="8534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6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rt_hclust_l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8" t="9132" r="11478" b="9132"/>
          <a:stretch>
            <a:fillRect/>
          </a:stretch>
        </p:blipFill>
        <p:spPr bwMode="auto">
          <a:xfrm>
            <a:off x="1728788" y="244475"/>
            <a:ext cx="5076825" cy="601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189663" y="177800"/>
            <a:ext cx="625475" cy="5605463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6773863" y="431800"/>
            <a:ext cx="25400" cy="4970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969125" y="1014413"/>
            <a:ext cx="3778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p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r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i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n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c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27063" y="827088"/>
            <a:ext cx="968375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Early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Later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Later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Still</a:t>
            </a:r>
          </a:p>
        </p:txBody>
      </p:sp>
    </p:spTree>
    <p:extLst>
      <p:ext uri="{BB962C8B-B14F-4D97-AF65-F5344CB8AC3E}">
        <p14:creationId xmlns:p14="http://schemas.microsoft.com/office/powerpoint/2010/main" val="376133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rtmo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3804" name="Group 12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33810" name="Oval 13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1" name="Oval 14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2" name="Oval 15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05" name="Oval 16"/>
          <p:cNvSpPr>
            <a:spLocks noChangeArrowheads="1"/>
          </p:cNvSpPr>
          <p:nvPr/>
        </p:nvSpPr>
        <p:spPr bwMode="auto">
          <a:xfrm>
            <a:off x="3352800" y="1295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Oval 17"/>
          <p:cNvSpPr>
            <a:spLocks noChangeArrowheads="1"/>
          </p:cNvSpPr>
          <p:nvPr/>
        </p:nvSpPr>
        <p:spPr bwMode="auto">
          <a:xfrm>
            <a:off x="3352800" y="1447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Oval 18"/>
          <p:cNvSpPr>
            <a:spLocks noChangeArrowheads="1"/>
          </p:cNvSpPr>
          <p:nvPr/>
        </p:nvSpPr>
        <p:spPr bwMode="auto">
          <a:xfrm>
            <a:off x="3352800" y="1676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Oval 19"/>
          <p:cNvSpPr>
            <a:spLocks noChangeArrowheads="1"/>
          </p:cNvSpPr>
          <p:nvPr/>
        </p:nvSpPr>
        <p:spPr bwMode="auto">
          <a:xfrm>
            <a:off x="3352800" y="1828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Oval 20"/>
          <p:cNvSpPr>
            <a:spLocks noChangeArrowheads="1"/>
          </p:cNvSpPr>
          <p:nvPr/>
        </p:nvSpPr>
        <p:spPr bwMode="auto">
          <a:xfrm>
            <a:off x="3352800" y="2209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86384" y="1295400"/>
            <a:ext cx="2614075" cy="2281634"/>
            <a:chOff x="786384" y="1295400"/>
            <a:chExt cx="2614075" cy="2281634"/>
          </a:xfrm>
        </p:grpSpPr>
        <p:sp>
          <p:nvSpPr>
            <p:cNvPr id="22" name="Oval 21"/>
            <p:cNvSpPr/>
            <p:nvPr/>
          </p:nvSpPr>
          <p:spPr>
            <a:xfrm>
              <a:off x="1556951" y="3340894"/>
              <a:ext cx="329514" cy="18891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6384" y="3293665"/>
              <a:ext cx="731520" cy="2833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sparrow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22" idx="7"/>
            </p:cNvCxnSpPr>
            <p:nvPr/>
          </p:nvCxnSpPr>
          <p:spPr>
            <a:xfrm flipV="1">
              <a:off x="1838209" y="1295400"/>
              <a:ext cx="1511416" cy="207316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2" idx="7"/>
            </p:cNvCxnSpPr>
            <p:nvPr/>
          </p:nvCxnSpPr>
          <p:spPr>
            <a:xfrm flipV="1">
              <a:off x="1838209" y="1609047"/>
              <a:ext cx="1562250" cy="1759513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22" idx="7"/>
            </p:cNvCxnSpPr>
            <p:nvPr/>
          </p:nvCxnSpPr>
          <p:spPr>
            <a:xfrm flipV="1">
              <a:off x="1838209" y="2101056"/>
              <a:ext cx="1511416" cy="1267504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1886465" y="2586038"/>
              <a:ext cx="1463160" cy="782522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897924" y="5560541"/>
            <a:ext cx="4659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 network with </a:t>
            </a:r>
            <a:r>
              <a:rPr lang="en-US" sz="2400" i="1" dirty="0" smtClean="0"/>
              <a:t>sparrow-</a:t>
            </a:r>
            <a:r>
              <a:rPr lang="en-US" sz="2400" i="1" dirty="0" err="1" smtClean="0"/>
              <a:t>isa</a:t>
            </a:r>
            <a:r>
              <a:rPr lang="en-US" sz="2400" i="1" dirty="0" smtClean="0"/>
              <a:t>-bird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877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rtmo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Oval 11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Oval 12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Oval 13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0" name="Oval 14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1" name="Oval 15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2" name="Oval 16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4833" name="Group 17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34834" name="Oval 18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5" name="Oval 19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6" name="Oval 20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86384" y="1295400"/>
            <a:ext cx="2614075" cy="2281634"/>
            <a:chOff x="786384" y="1295400"/>
            <a:chExt cx="2614075" cy="2281634"/>
          </a:xfrm>
        </p:grpSpPr>
        <p:sp>
          <p:nvSpPr>
            <p:cNvPr id="22" name="Oval 21"/>
            <p:cNvSpPr/>
            <p:nvPr/>
          </p:nvSpPr>
          <p:spPr>
            <a:xfrm>
              <a:off x="1556951" y="3340894"/>
              <a:ext cx="329514" cy="18891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6384" y="3293665"/>
              <a:ext cx="731520" cy="2833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sparrow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22" idx="7"/>
            </p:cNvCxnSpPr>
            <p:nvPr/>
          </p:nvCxnSpPr>
          <p:spPr>
            <a:xfrm flipV="1">
              <a:off x="1838209" y="1295400"/>
              <a:ext cx="1511416" cy="207316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2" idx="7"/>
            </p:cNvCxnSpPr>
            <p:nvPr/>
          </p:nvCxnSpPr>
          <p:spPr>
            <a:xfrm flipV="1">
              <a:off x="1838209" y="1609047"/>
              <a:ext cx="1562250" cy="1759513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22" idx="7"/>
            </p:cNvCxnSpPr>
            <p:nvPr/>
          </p:nvCxnSpPr>
          <p:spPr>
            <a:xfrm flipV="1">
              <a:off x="1838209" y="2101056"/>
              <a:ext cx="1511416" cy="1267504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1886465" y="2586038"/>
              <a:ext cx="1463160" cy="782522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922637" y="5403850"/>
            <a:ext cx="42306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It learns a representation similar</a:t>
            </a:r>
          </a:p>
          <a:p>
            <a:r>
              <a:rPr lang="en-US" sz="2400" dirty="0" smtClean="0"/>
              <a:t>to other birds…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774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rtmo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685800" y="5284788"/>
            <a:ext cx="5260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>
                <a:latin typeface="Verdana" pitchFamily="34" charset="0"/>
              </a:rPr>
              <a:t>Use the representation to 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infer what this new thing can do.</a:t>
            </a:r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2281238" y="4256088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>
            <a:off x="6802438" y="325120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6802438" y="34321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7" name="Oval 17"/>
          <p:cNvSpPr>
            <a:spLocks noChangeArrowheads="1"/>
          </p:cNvSpPr>
          <p:nvPr/>
        </p:nvSpPr>
        <p:spPr bwMode="auto">
          <a:xfrm>
            <a:off x="6808788" y="3822700"/>
            <a:ext cx="325437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8" name="Oval 18"/>
          <p:cNvSpPr>
            <a:spLocks noChangeArrowheads="1"/>
          </p:cNvSpPr>
          <p:nvPr/>
        </p:nvSpPr>
        <p:spPr bwMode="auto">
          <a:xfrm>
            <a:off x="6827838" y="40211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86384" y="1295400"/>
            <a:ext cx="2614075" cy="2281634"/>
            <a:chOff x="786384" y="1295400"/>
            <a:chExt cx="2614075" cy="2281634"/>
          </a:xfrm>
        </p:grpSpPr>
        <p:sp>
          <p:nvSpPr>
            <p:cNvPr id="20" name="Oval 19"/>
            <p:cNvSpPr/>
            <p:nvPr/>
          </p:nvSpPr>
          <p:spPr>
            <a:xfrm>
              <a:off x="1556951" y="3340894"/>
              <a:ext cx="329514" cy="18891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6384" y="3293665"/>
              <a:ext cx="731520" cy="2833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sparrow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20" idx="7"/>
            </p:cNvCxnSpPr>
            <p:nvPr/>
          </p:nvCxnSpPr>
          <p:spPr>
            <a:xfrm flipV="1">
              <a:off x="1838209" y="1295400"/>
              <a:ext cx="1511416" cy="207316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20" idx="7"/>
            </p:cNvCxnSpPr>
            <p:nvPr/>
          </p:nvCxnSpPr>
          <p:spPr>
            <a:xfrm flipV="1">
              <a:off x="1838209" y="1609047"/>
              <a:ext cx="1562250" cy="1759513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0" idx="7"/>
            </p:cNvCxnSpPr>
            <p:nvPr/>
          </p:nvCxnSpPr>
          <p:spPr>
            <a:xfrm flipV="1">
              <a:off x="1838209" y="2101056"/>
              <a:ext cx="1511416" cy="1267504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1886465" y="2586038"/>
              <a:ext cx="1463160" cy="782522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22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kern="1200" dirty="0">
                <a:solidFill>
                  <a:prstClr val="black"/>
                </a:solidFill>
                <a:latin typeface="Calibri"/>
              </a:rPr>
              <a:t>Complementary Learning </a:t>
            </a:r>
            <a:r>
              <a:rPr lang="en-US" sz="4000" kern="1200" dirty="0" smtClean="0">
                <a:solidFill>
                  <a:prstClr val="black"/>
                </a:solidFill>
                <a:latin typeface="Calibri"/>
              </a:rPr>
              <a:t>Systems</a:t>
            </a:r>
            <a:r>
              <a:rPr lang="en-US" sz="4000" kern="1200" dirty="0">
                <a:solidFill>
                  <a:prstClr val="black"/>
                </a:solidFill>
                <a:latin typeface="Calibri"/>
              </a:rPr>
              <a:t/>
            </a:r>
            <a:br>
              <a:rPr lang="en-US" sz="4000" kern="1200" dirty="0">
                <a:solidFill>
                  <a:prstClr val="black"/>
                </a:solidFill>
                <a:latin typeface="Calibri"/>
              </a:rPr>
            </a:br>
            <a:r>
              <a:rPr lang="en-US" sz="4000" kern="1200" dirty="0">
                <a:solidFill>
                  <a:prstClr val="black"/>
                </a:solidFill>
                <a:latin typeface="Calibri"/>
              </a:rPr>
              <a:t>(McClelland et al 1995; Marr 1971</a:t>
            </a:r>
            <a:r>
              <a:rPr lang="en-US" kern="1200" dirty="0">
                <a:solidFill>
                  <a:prstClr val="black"/>
                </a:solidFill>
                <a:latin typeface="Calibri"/>
              </a:rPr>
              <a:t>)</a:t>
            </a:r>
            <a:endParaRPr 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1295400" y="2286000"/>
            <a:ext cx="7239000" cy="3962400"/>
            <a:chOff x="1295400" y="2286000"/>
            <a:chExt cx="7239000" cy="3962400"/>
          </a:xfrm>
        </p:grpSpPr>
        <p:sp>
          <p:nvSpPr>
            <p:cNvPr id="36867" name="Oval 5"/>
            <p:cNvSpPr>
              <a:spLocks noChangeArrowheads="1"/>
            </p:cNvSpPr>
            <p:nvPr/>
          </p:nvSpPr>
          <p:spPr bwMode="auto">
            <a:xfrm>
              <a:off x="1295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8" name="Oval 6"/>
            <p:cNvSpPr>
              <a:spLocks noChangeArrowheads="1"/>
            </p:cNvSpPr>
            <p:nvPr/>
          </p:nvSpPr>
          <p:spPr bwMode="auto">
            <a:xfrm>
              <a:off x="4343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9" name="Oval 7"/>
            <p:cNvSpPr>
              <a:spLocks noChangeArrowheads="1"/>
            </p:cNvSpPr>
            <p:nvPr/>
          </p:nvSpPr>
          <p:spPr bwMode="auto">
            <a:xfrm>
              <a:off x="7162800" y="39624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0" name="Oval 9"/>
            <p:cNvSpPr>
              <a:spLocks noChangeArrowheads="1"/>
            </p:cNvSpPr>
            <p:nvPr/>
          </p:nvSpPr>
          <p:spPr bwMode="auto">
            <a:xfrm>
              <a:off x="54102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1" name="Oval 10"/>
            <p:cNvSpPr>
              <a:spLocks noChangeArrowheads="1"/>
            </p:cNvSpPr>
            <p:nvPr/>
          </p:nvSpPr>
          <p:spPr bwMode="auto">
            <a:xfrm>
              <a:off x="2667000" y="3124200"/>
              <a:ext cx="1371600" cy="990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2" name="Line 11"/>
            <p:cNvSpPr>
              <a:spLocks noChangeShapeType="1"/>
            </p:cNvSpPr>
            <p:nvPr/>
          </p:nvSpPr>
          <p:spPr bwMode="auto">
            <a:xfrm flipV="1">
              <a:off x="3886200" y="2819400"/>
              <a:ext cx="6096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3" name="Line 12"/>
            <p:cNvSpPr>
              <a:spLocks noChangeShapeType="1"/>
            </p:cNvSpPr>
            <p:nvPr/>
          </p:nvSpPr>
          <p:spPr bwMode="auto">
            <a:xfrm>
              <a:off x="4038600" y="3505200"/>
              <a:ext cx="1600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4" name="Line 13"/>
            <p:cNvSpPr>
              <a:spLocks noChangeShapeType="1"/>
            </p:cNvSpPr>
            <p:nvPr/>
          </p:nvSpPr>
          <p:spPr bwMode="auto">
            <a:xfrm>
              <a:off x="3962400" y="3886200"/>
              <a:ext cx="1447800" cy="609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5" name="Line 14"/>
            <p:cNvSpPr>
              <a:spLocks noChangeShapeType="1"/>
            </p:cNvSpPr>
            <p:nvPr/>
          </p:nvSpPr>
          <p:spPr bwMode="auto">
            <a:xfrm>
              <a:off x="4038600" y="3733800"/>
              <a:ext cx="31242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6" name="Oval 15"/>
            <p:cNvSpPr>
              <a:spLocks noChangeArrowheads="1"/>
            </p:cNvSpPr>
            <p:nvPr/>
          </p:nvSpPr>
          <p:spPr bwMode="auto">
            <a:xfrm>
              <a:off x="12954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7" name="Line 16"/>
            <p:cNvSpPr>
              <a:spLocks noChangeShapeType="1"/>
            </p:cNvSpPr>
            <p:nvPr/>
          </p:nvSpPr>
          <p:spPr bwMode="auto">
            <a:xfrm flipH="1">
              <a:off x="2438400" y="4038600"/>
              <a:ext cx="4572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8" name="Text Box 17"/>
            <p:cNvSpPr txBox="1">
              <a:spLocks noChangeArrowheads="1"/>
            </p:cNvSpPr>
            <p:nvPr/>
          </p:nvSpPr>
          <p:spPr bwMode="auto">
            <a:xfrm>
              <a:off x="7451725" y="4003675"/>
              <a:ext cx="8096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color</a:t>
              </a:r>
            </a:p>
          </p:txBody>
        </p:sp>
        <p:sp>
          <p:nvSpPr>
            <p:cNvPr id="36879" name="Text Box 18"/>
            <p:cNvSpPr txBox="1">
              <a:spLocks noChangeArrowheads="1"/>
            </p:cNvSpPr>
            <p:nvPr/>
          </p:nvSpPr>
          <p:spPr bwMode="auto">
            <a:xfrm>
              <a:off x="5638800" y="4343400"/>
              <a:ext cx="7762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form</a:t>
              </a:r>
            </a:p>
          </p:txBody>
        </p:sp>
        <p:sp>
          <p:nvSpPr>
            <p:cNvPr id="36880" name="Text Box 19"/>
            <p:cNvSpPr txBox="1">
              <a:spLocks noChangeArrowheads="1"/>
            </p:cNvSpPr>
            <p:nvPr/>
          </p:nvSpPr>
          <p:spPr bwMode="auto">
            <a:xfrm>
              <a:off x="5867400" y="3200400"/>
              <a:ext cx="10461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motion</a:t>
              </a:r>
            </a:p>
          </p:txBody>
        </p:sp>
        <p:sp>
          <p:nvSpPr>
            <p:cNvPr id="36881" name="Text Box 20"/>
            <p:cNvSpPr txBox="1">
              <a:spLocks noChangeArrowheads="1"/>
            </p:cNvSpPr>
            <p:nvPr/>
          </p:nvSpPr>
          <p:spPr bwMode="auto">
            <a:xfrm>
              <a:off x="1524000" y="2362200"/>
              <a:ext cx="9271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action</a:t>
              </a:r>
            </a:p>
          </p:txBody>
        </p:sp>
        <p:sp>
          <p:nvSpPr>
            <p:cNvPr id="36882" name="Text Box 21"/>
            <p:cNvSpPr txBox="1">
              <a:spLocks noChangeArrowheads="1"/>
            </p:cNvSpPr>
            <p:nvPr/>
          </p:nvSpPr>
          <p:spPr bwMode="auto">
            <a:xfrm>
              <a:off x="1371600" y="4343400"/>
              <a:ext cx="11128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valance</a:t>
              </a:r>
            </a:p>
          </p:txBody>
        </p:sp>
        <p:sp>
          <p:nvSpPr>
            <p:cNvPr id="36883" name="Text Box 22"/>
            <p:cNvSpPr txBox="1">
              <a:spLocks noChangeArrowheads="1"/>
            </p:cNvSpPr>
            <p:nvPr/>
          </p:nvSpPr>
          <p:spPr bwMode="auto">
            <a:xfrm>
              <a:off x="2819400" y="3276600"/>
              <a:ext cx="1169988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Temporal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    pole</a:t>
              </a:r>
            </a:p>
          </p:txBody>
        </p:sp>
        <p:sp>
          <p:nvSpPr>
            <p:cNvPr id="36884" name="Oval 33"/>
            <p:cNvSpPr>
              <a:spLocks noChangeArrowheads="1"/>
            </p:cNvSpPr>
            <p:nvPr/>
          </p:nvSpPr>
          <p:spPr bwMode="auto">
            <a:xfrm>
              <a:off x="5715000" y="3124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85" name="Text Box 34"/>
            <p:cNvSpPr txBox="1">
              <a:spLocks noChangeArrowheads="1"/>
            </p:cNvSpPr>
            <p:nvPr/>
          </p:nvSpPr>
          <p:spPr bwMode="auto">
            <a:xfrm>
              <a:off x="4556125" y="2327275"/>
              <a:ext cx="8429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name</a:t>
              </a:r>
            </a:p>
          </p:txBody>
        </p:sp>
        <p:sp>
          <p:nvSpPr>
            <p:cNvPr id="36886" name="Line 35"/>
            <p:cNvSpPr>
              <a:spLocks noChangeShapeType="1"/>
            </p:cNvSpPr>
            <p:nvPr/>
          </p:nvSpPr>
          <p:spPr bwMode="auto">
            <a:xfrm flipH="1" flipV="1">
              <a:off x="2438400" y="2895600"/>
              <a:ext cx="4572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" name="Group 38"/>
            <p:cNvGrpSpPr>
              <a:grpSpLocks/>
            </p:cNvGrpSpPr>
            <p:nvPr/>
          </p:nvGrpSpPr>
          <p:grpSpPr bwMode="auto">
            <a:xfrm>
              <a:off x="2057400" y="2971800"/>
              <a:ext cx="5257800" cy="3276600"/>
              <a:chOff x="1296" y="1872"/>
              <a:chExt cx="3312" cy="2064"/>
            </a:xfrm>
          </p:grpSpPr>
          <p:sp>
            <p:nvSpPr>
              <p:cNvPr id="36888" name="Text Box 23"/>
              <p:cNvSpPr txBox="1">
                <a:spLocks noChangeArrowheads="1"/>
              </p:cNvSpPr>
              <p:nvPr/>
            </p:nvSpPr>
            <p:spPr bwMode="auto">
              <a:xfrm>
                <a:off x="1680" y="3552"/>
                <a:ext cx="18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Medial Temporal Lobe</a:t>
                </a:r>
              </a:p>
            </p:txBody>
          </p:sp>
          <p:grpSp>
            <p:nvGrpSpPr>
              <p:cNvPr id="36889" name="Group 37"/>
              <p:cNvGrpSpPr>
                <a:grpSpLocks/>
              </p:cNvGrpSpPr>
              <p:nvPr/>
            </p:nvGrpSpPr>
            <p:grpSpPr bwMode="auto">
              <a:xfrm>
                <a:off x="1296" y="1872"/>
                <a:ext cx="3312" cy="2064"/>
                <a:chOff x="1296" y="1872"/>
                <a:chExt cx="3312" cy="2064"/>
              </a:xfrm>
            </p:grpSpPr>
            <p:sp>
              <p:nvSpPr>
                <p:cNvPr id="36890" name="Oval 4"/>
                <p:cNvSpPr>
                  <a:spLocks noChangeArrowheads="1"/>
                </p:cNvSpPr>
                <p:nvPr/>
              </p:nvSpPr>
              <p:spPr bwMode="auto">
                <a:xfrm>
                  <a:off x="1296" y="3504"/>
                  <a:ext cx="2688" cy="43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1" name="Line 25"/>
                <p:cNvSpPr>
                  <a:spLocks noChangeShapeType="1"/>
                </p:cNvSpPr>
                <p:nvPr/>
              </p:nvSpPr>
              <p:spPr bwMode="auto">
                <a:xfrm>
                  <a:off x="1392" y="3072"/>
                  <a:ext cx="432" cy="48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2" name="Line 26"/>
                <p:cNvSpPr>
                  <a:spLocks noChangeShapeType="1"/>
                </p:cNvSpPr>
                <p:nvPr/>
              </p:nvSpPr>
              <p:spPr bwMode="auto">
                <a:xfrm>
                  <a:off x="1392" y="1872"/>
                  <a:ext cx="672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3" name="Line 27"/>
                <p:cNvSpPr>
                  <a:spLocks noChangeShapeType="1"/>
                </p:cNvSpPr>
                <p:nvPr/>
              </p:nvSpPr>
              <p:spPr bwMode="auto">
                <a:xfrm>
                  <a:off x="2256" y="2592"/>
                  <a:ext cx="144" cy="91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4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2544" y="1872"/>
                  <a:ext cx="480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5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072" y="3072"/>
                  <a:ext cx="480" cy="4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6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3552" y="2880"/>
                  <a:ext cx="1056" cy="67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7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2736" y="2304"/>
                  <a:ext cx="912" cy="120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</p:grpSp>
      </p:grpSp>
      <p:sp>
        <p:nvSpPr>
          <p:cNvPr id="4" name="Curved Up Arrow 3"/>
          <p:cNvSpPr/>
          <p:nvPr/>
        </p:nvSpPr>
        <p:spPr>
          <a:xfrm rot="20499440">
            <a:off x="5600701" y="6048285"/>
            <a:ext cx="646276" cy="400228"/>
          </a:xfrm>
          <a:prstGeom prst="curved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59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Disintegration of Conceptual Knowledge in Semantic Dementia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Progressive loss of specific knowledge of concepts, including their names, with preservation of general information</a:t>
            </a:r>
          </a:p>
          <a:p>
            <a:pPr eaLnBrk="1" hangingPunct="1"/>
            <a:r>
              <a:rPr lang="en-US" smtClean="0"/>
              <a:t>Overgeneralization of frequent names</a:t>
            </a:r>
          </a:p>
          <a:p>
            <a:pPr eaLnBrk="1" hangingPunct="1"/>
            <a:r>
              <a:rPr lang="en-US" smtClean="0"/>
              <a:t>Illusory correlations: Overgeneralization of domain typical properties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016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LD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2"/>
          <a:stretch>
            <a:fillRect/>
          </a:stretch>
        </p:blipFill>
        <p:spPr bwMode="auto">
          <a:xfrm>
            <a:off x="3333750" y="182563"/>
            <a:ext cx="5600700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22263" y="365125"/>
            <a:ext cx="256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>
                <a:latin typeface="Verdana" pitchFamily="34" charset="0"/>
              </a:rPr>
              <a:t>Picture naming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and drawing in</a:t>
            </a:r>
          </a:p>
          <a:p>
            <a:pPr eaLnBrk="1" hangingPunct="1"/>
            <a:r>
              <a:rPr lang="en-US">
                <a:latin typeface="Verdana" pitchFamily="34" charset="0"/>
              </a:rPr>
              <a:t>Sem. Demantia</a:t>
            </a:r>
          </a:p>
        </p:txBody>
      </p:sp>
      <p:pic>
        <p:nvPicPr>
          <p:cNvPr id="24580" name="Picture 4" descr="nrnSDda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44652" r="51199"/>
          <a:stretch>
            <a:fillRect/>
          </a:stretch>
        </p:blipFill>
        <p:spPr bwMode="auto">
          <a:xfrm>
            <a:off x="285750" y="1766888"/>
            <a:ext cx="2332038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nrnSDda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0" t="44652" r="8000"/>
          <a:stretch>
            <a:fillRect/>
          </a:stretch>
        </p:blipFill>
        <p:spPr bwMode="auto">
          <a:xfrm>
            <a:off x="442913" y="3681413"/>
            <a:ext cx="25146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98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rn2d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r="12801" b="64221"/>
          <a:stretch>
            <a:fillRect/>
          </a:stretch>
        </p:blipFill>
        <p:spPr bwMode="auto">
          <a:xfrm>
            <a:off x="219075" y="571500"/>
            <a:ext cx="8424863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66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4114800" cy="1905000"/>
          </a:xfrm>
        </p:spPr>
        <p:txBody>
          <a:bodyPr/>
          <a:lstStyle/>
          <a:p>
            <a:pPr algn="l" eaLnBrk="1" hangingPunct="1"/>
            <a:r>
              <a:rPr lang="en-US" sz="2400" smtClean="0"/>
              <a:t>Rogers et al (2005) model of semantic dementia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00600" y="609600"/>
            <a:ext cx="3962400" cy="5867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Gradually learns through exposure to input patterns derived from norming studies.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Representations in the integrative layer are acquired through the course of learning.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After learning, the network can activate each other type of information from name or visual input.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Representations undergo progressive differentiation as learning progresses.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Damage to units within the integrative layer leads to the pattern of deficits seen in semantic dementia.</a:t>
            </a:r>
          </a:p>
        </p:txBody>
      </p:sp>
      <p:sp>
        <p:nvSpPr>
          <p:cNvPr id="28676" name="Text Box 41"/>
          <p:cNvSpPr txBox="1">
            <a:spLocks noChangeArrowheads="1"/>
          </p:cNvSpPr>
          <p:nvPr/>
        </p:nvSpPr>
        <p:spPr bwMode="auto">
          <a:xfrm>
            <a:off x="3336925" y="5070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28677" name="Group 47"/>
          <p:cNvGrpSpPr>
            <a:grpSpLocks/>
          </p:cNvGrpSpPr>
          <p:nvPr/>
        </p:nvGrpSpPr>
        <p:grpSpPr bwMode="auto">
          <a:xfrm>
            <a:off x="304800" y="2514600"/>
            <a:ext cx="4038600" cy="2843213"/>
            <a:chOff x="2928" y="1185"/>
            <a:chExt cx="2544" cy="1791"/>
          </a:xfrm>
        </p:grpSpPr>
        <p:sp>
          <p:nvSpPr>
            <p:cNvPr id="28678" name="Oval 11"/>
            <p:cNvSpPr>
              <a:spLocks noChangeArrowheads="1"/>
            </p:cNvSpPr>
            <p:nvPr/>
          </p:nvSpPr>
          <p:spPr bwMode="auto">
            <a:xfrm>
              <a:off x="3768" y="1440"/>
              <a:ext cx="864" cy="62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8679" name="Group 31"/>
            <p:cNvGrpSpPr>
              <a:grpSpLocks/>
            </p:cNvGrpSpPr>
            <p:nvPr/>
          </p:nvGrpSpPr>
          <p:grpSpPr bwMode="auto">
            <a:xfrm>
              <a:off x="2928" y="2688"/>
              <a:ext cx="2544" cy="288"/>
              <a:chOff x="2256" y="3168"/>
              <a:chExt cx="2832" cy="288"/>
            </a:xfrm>
          </p:grpSpPr>
          <p:sp>
            <p:nvSpPr>
              <p:cNvPr id="28691" name="Oval 9"/>
              <p:cNvSpPr>
                <a:spLocks noChangeArrowheads="1"/>
              </p:cNvSpPr>
              <p:nvPr/>
            </p:nvSpPr>
            <p:spPr bwMode="auto">
              <a:xfrm>
                <a:off x="441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2" name="Oval 28"/>
              <p:cNvSpPr>
                <a:spLocks noChangeArrowheads="1"/>
              </p:cNvSpPr>
              <p:nvPr/>
            </p:nvSpPr>
            <p:spPr bwMode="auto">
              <a:xfrm>
                <a:off x="369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3" name="Oval 29"/>
              <p:cNvSpPr>
                <a:spLocks noChangeArrowheads="1"/>
              </p:cNvSpPr>
              <p:nvPr/>
            </p:nvSpPr>
            <p:spPr bwMode="auto">
              <a:xfrm>
                <a:off x="297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4" name="Oval 30"/>
              <p:cNvSpPr>
                <a:spLocks noChangeArrowheads="1"/>
              </p:cNvSpPr>
              <p:nvPr/>
            </p:nvSpPr>
            <p:spPr bwMode="auto">
              <a:xfrm>
                <a:off x="225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8680" name="Line 32"/>
            <p:cNvSpPr>
              <a:spLocks noChangeShapeType="1"/>
            </p:cNvSpPr>
            <p:nvPr/>
          </p:nvSpPr>
          <p:spPr bwMode="auto">
            <a:xfrm flipH="1">
              <a:off x="3312" y="2064"/>
              <a:ext cx="576" cy="6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33"/>
            <p:cNvSpPr>
              <a:spLocks noChangeShapeType="1"/>
            </p:cNvSpPr>
            <p:nvPr/>
          </p:nvSpPr>
          <p:spPr bwMode="auto">
            <a:xfrm>
              <a:off x="4560" y="2016"/>
              <a:ext cx="576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Line 34"/>
            <p:cNvSpPr>
              <a:spLocks noChangeShapeType="1"/>
            </p:cNvSpPr>
            <p:nvPr/>
          </p:nvSpPr>
          <p:spPr bwMode="auto">
            <a:xfrm>
              <a:off x="4320" y="2112"/>
              <a:ext cx="192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35"/>
            <p:cNvSpPr>
              <a:spLocks noChangeShapeType="1"/>
            </p:cNvSpPr>
            <p:nvPr/>
          </p:nvSpPr>
          <p:spPr bwMode="auto">
            <a:xfrm flipH="1">
              <a:off x="3936" y="2112"/>
              <a:ext cx="144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Text Box 36"/>
            <p:cNvSpPr txBox="1">
              <a:spLocks noChangeArrowheads="1"/>
            </p:cNvSpPr>
            <p:nvPr/>
          </p:nvSpPr>
          <p:spPr bwMode="auto">
            <a:xfrm>
              <a:off x="3024" y="2736"/>
              <a:ext cx="43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name</a:t>
              </a:r>
            </a:p>
          </p:txBody>
        </p:sp>
        <p:sp>
          <p:nvSpPr>
            <p:cNvPr id="28685" name="Text Box 37"/>
            <p:cNvSpPr txBox="1">
              <a:spLocks noChangeArrowheads="1"/>
            </p:cNvSpPr>
            <p:nvPr/>
          </p:nvSpPr>
          <p:spPr bwMode="auto">
            <a:xfrm>
              <a:off x="4320" y="2736"/>
              <a:ext cx="42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assoc</a:t>
              </a:r>
            </a:p>
          </p:txBody>
        </p:sp>
        <p:sp>
          <p:nvSpPr>
            <p:cNvPr id="28686" name="Text Box 38"/>
            <p:cNvSpPr txBox="1">
              <a:spLocks noChangeArrowheads="1"/>
            </p:cNvSpPr>
            <p:nvPr/>
          </p:nvSpPr>
          <p:spPr bwMode="auto">
            <a:xfrm>
              <a:off x="4992" y="2736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sz="1400">
                <a:latin typeface="Verdana" pitchFamily="34" charset="0"/>
              </a:endParaRPr>
            </a:p>
          </p:txBody>
        </p:sp>
        <p:sp>
          <p:nvSpPr>
            <p:cNvPr id="28687" name="Text Box 40"/>
            <p:cNvSpPr txBox="1">
              <a:spLocks noChangeArrowheads="1"/>
            </p:cNvSpPr>
            <p:nvPr/>
          </p:nvSpPr>
          <p:spPr bwMode="auto">
            <a:xfrm>
              <a:off x="3600" y="2736"/>
              <a:ext cx="56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function</a:t>
              </a:r>
            </a:p>
          </p:txBody>
        </p:sp>
        <p:sp>
          <p:nvSpPr>
            <p:cNvPr id="28688" name="Text Box 42"/>
            <p:cNvSpPr txBox="1">
              <a:spLocks noChangeArrowheads="1"/>
            </p:cNvSpPr>
            <p:nvPr/>
          </p:nvSpPr>
          <p:spPr bwMode="auto">
            <a:xfrm>
              <a:off x="3888" y="1584"/>
              <a:ext cx="72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integrative</a:t>
              </a:r>
              <a:br>
                <a:rPr lang="en-US" sz="1400">
                  <a:latin typeface="Verdana" pitchFamily="34" charset="0"/>
                </a:rPr>
              </a:br>
              <a:r>
                <a:rPr lang="en-US" sz="1400">
                  <a:latin typeface="Verdana" pitchFamily="34" charset="0"/>
                </a:rPr>
                <a:t>layer</a:t>
              </a:r>
            </a:p>
          </p:txBody>
        </p:sp>
        <p:sp>
          <p:nvSpPr>
            <p:cNvPr id="28689" name="Freeform 44"/>
            <p:cNvSpPr>
              <a:spLocks/>
            </p:cNvSpPr>
            <p:nvPr/>
          </p:nvSpPr>
          <p:spPr bwMode="auto">
            <a:xfrm>
              <a:off x="3595" y="1185"/>
              <a:ext cx="419" cy="390"/>
            </a:xfrm>
            <a:custGeom>
              <a:avLst/>
              <a:gdLst>
                <a:gd name="T0" fmla="*/ 223 w 419"/>
                <a:gd name="T1" fmla="*/ 390 h 390"/>
                <a:gd name="T2" fmla="*/ 61 w 419"/>
                <a:gd name="T3" fmla="*/ 342 h 390"/>
                <a:gd name="T4" fmla="*/ 2 w 419"/>
                <a:gd name="T5" fmla="*/ 221 h 390"/>
                <a:gd name="T6" fmla="*/ 73 w 419"/>
                <a:gd name="T7" fmla="*/ 46 h 390"/>
                <a:gd name="T8" fmla="*/ 229 w 419"/>
                <a:gd name="T9" fmla="*/ 0 h 390"/>
                <a:gd name="T10" fmla="*/ 328 w 419"/>
                <a:gd name="T11" fmla="*/ 48 h 390"/>
                <a:gd name="T12" fmla="*/ 400 w 419"/>
                <a:gd name="T13" fmla="*/ 134 h 390"/>
                <a:gd name="T14" fmla="*/ 416 w 419"/>
                <a:gd name="T15" fmla="*/ 214 h 390"/>
                <a:gd name="T16" fmla="*/ 379 w 419"/>
                <a:gd name="T17" fmla="*/ 314 h 3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9"/>
                <a:gd name="T28" fmla="*/ 0 h 390"/>
                <a:gd name="T29" fmla="*/ 419 w 419"/>
                <a:gd name="T30" fmla="*/ 390 h 3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9" h="390">
                  <a:moveTo>
                    <a:pt x="223" y="390"/>
                  </a:moveTo>
                  <a:cubicBezTo>
                    <a:pt x="196" y="382"/>
                    <a:pt x="98" y="370"/>
                    <a:pt x="61" y="342"/>
                  </a:cubicBezTo>
                  <a:cubicBezTo>
                    <a:pt x="24" y="314"/>
                    <a:pt x="0" y="270"/>
                    <a:pt x="2" y="221"/>
                  </a:cubicBezTo>
                  <a:cubicBezTo>
                    <a:pt x="4" y="171"/>
                    <a:pt x="35" y="84"/>
                    <a:pt x="73" y="46"/>
                  </a:cubicBezTo>
                  <a:cubicBezTo>
                    <a:pt x="111" y="9"/>
                    <a:pt x="187" y="0"/>
                    <a:pt x="229" y="0"/>
                  </a:cubicBezTo>
                  <a:cubicBezTo>
                    <a:pt x="271" y="0"/>
                    <a:pt x="299" y="26"/>
                    <a:pt x="328" y="48"/>
                  </a:cubicBezTo>
                  <a:lnTo>
                    <a:pt x="400" y="134"/>
                  </a:lnTo>
                  <a:cubicBezTo>
                    <a:pt x="415" y="162"/>
                    <a:pt x="419" y="184"/>
                    <a:pt x="416" y="214"/>
                  </a:cubicBezTo>
                  <a:cubicBezTo>
                    <a:pt x="413" y="244"/>
                    <a:pt x="387" y="293"/>
                    <a:pt x="379" y="31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triangl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0" name="Text Box 46"/>
            <p:cNvSpPr txBox="1">
              <a:spLocks noChangeArrowheads="1"/>
            </p:cNvSpPr>
            <p:nvPr/>
          </p:nvSpPr>
          <p:spPr bwMode="auto">
            <a:xfrm>
              <a:off x="4944" y="2736"/>
              <a:ext cx="44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vision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717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6" b="11328"/>
          <a:stretch>
            <a:fillRect/>
          </a:stretch>
        </p:blipFill>
        <p:spPr>
          <a:xfrm>
            <a:off x="0" y="990600"/>
            <a:ext cx="9007475" cy="4770438"/>
          </a:xfrm>
        </p:spPr>
      </p:pic>
      <p:sp>
        <p:nvSpPr>
          <p:cNvPr id="29699" name="Rectangle 8"/>
          <p:cNvSpPr>
            <a:spLocks noChangeArrowheads="1"/>
          </p:cNvSpPr>
          <p:nvPr/>
        </p:nvSpPr>
        <p:spPr bwMode="auto">
          <a:xfrm>
            <a:off x="990600" y="1295400"/>
            <a:ext cx="14478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Text Box 9"/>
          <p:cNvSpPr txBox="1">
            <a:spLocks noChangeArrowheads="1"/>
          </p:cNvSpPr>
          <p:nvPr/>
        </p:nvSpPr>
        <p:spPr bwMode="auto">
          <a:xfrm>
            <a:off x="1524000" y="6096000"/>
            <a:ext cx="2787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Severity of Dementia</a:t>
            </a:r>
          </a:p>
        </p:txBody>
      </p:sp>
      <p:sp>
        <p:nvSpPr>
          <p:cNvPr id="29701" name="Text Box 10"/>
          <p:cNvSpPr txBox="1">
            <a:spLocks noChangeArrowheads="1"/>
          </p:cNvSpPr>
          <p:nvPr/>
        </p:nvSpPr>
        <p:spPr bwMode="auto">
          <a:xfrm>
            <a:off x="4724400" y="6096000"/>
            <a:ext cx="3967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Fraction of Neurons Destroyed</a:t>
            </a:r>
          </a:p>
        </p:txBody>
      </p:sp>
      <p:grpSp>
        <p:nvGrpSpPr>
          <p:cNvPr id="29702" name="Group 16"/>
          <p:cNvGrpSpPr>
            <a:grpSpLocks/>
          </p:cNvGrpSpPr>
          <p:nvPr/>
        </p:nvGrpSpPr>
        <p:grpSpPr bwMode="auto">
          <a:xfrm>
            <a:off x="4419600" y="2098675"/>
            <a:ext cx="3429000" cy="568325"/>
            <a:chOff x="2784" y="1322"/>
            <a:chExt cx="2160" cy="358"/>
          </a:xfrm>
        </p:grpSpPr>
        <p:sp>
          <p:nvSpPr>
            <p:cNvPr id="29714" name="Text Box 13"/>
            <p:cNvSpPr txBox="1">
              <a:spLocks noChangeArrowheads="1"/>
            </p:cNvSpPr>
            <p:nvPr/>
          </p:nvSpPr>
          <p:spPr bwMode="auto">
            <a:xfrm>
              <a:off x="3158" y="1322"/>
              <a:ext cx="890" cy="294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/>
                <a:t>omissions</a:t>
              </a:r>
            </a:p>
          </p:txBody>
        </p:sp>
        <p:sp>
          <p:nvSpPr>
            <p:cNvPr id="29715" name="Line 14"/>
            <p:cNvSpPr>
              <a:spLocks noChangeShapeType="1"/>
            </p:cNvSpPr>
            <p:nvPr/>
          </p:nvSpPr>
          <p:spPr bwMode="auto">
            <a:xfrm>
              <a:off x="4176" y="1488"/>
              <a:ext cx="768" cy="192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6" name="Line 15"/>
            <p:cNvSpPr>
              <a:spLocks noChangeShapeType="1"/>
            </p:cNvSpPr>
            <p:nvPr/>
          </p:nvSpPr>
          <p:spPr bwMode="auto">
            <a:xfrm flipH="1">
              <a:off x="2784" y="1488"/>
              <a:ext cx="384" cy="144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3" name="Group 17"/>
          <p:cNvGrpSpPr>
            <a:grpSpLocks/>
          </p:cNvGrpSpPr>
          <p:nvPr/>
        </p:nvGrpSpPr>
        <p:grpSpPr bwMode="auto">
          <a:xfrm>
            <a:off x="3733800" y="3886200"/>
            <a:ext cx="3429000" cy="568325"/>
            <a:chOff x="2784" y="1322"/>
            <a:chExt cx="2160" cy="358"/>
          </a:xfrm>
        </p:grpSpPr>
        <p:sp>
          <p:nvSpPr>
            <p:cNvPr id="29711" name="Text Box 18"/>
            <p:cNvSpPr txBox="1">
              <a:spLocks noChangeArrowheads="1"/>
            </p:cNvSpPr>
            <p:nvPr/>
          </p:nvSpPr>
          <p:spPr bwMode="auto">
            <a:xfrm>
              <a:off x="3158" y="1322"/>
              <a:ext cx="1112" cy="294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/>
                <a:t>within categ.</a:t>
              </a:r>
            </a:p>
          </p:txBody>
        </p:sp>
        <p:sp>
          <p:nvSpPr>
            <p:cNvPr id="29712" name="Line 19"/>
            <p:cNvSpPr>
              <a:spLocks noChangeShapeType="1"/>
            </p:cNvSpPr>
            <p:nvPr/>
          </p:nvSpPr>
          <p:spPr bwMode="auto">
            <a:xfrm>
              <a:off x="4176" y="1488"/>
              <a:ext cx="768" cy="192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3" name="Line 20"/>
            <p:cNvSpPr>
              <a:spLocks noChangeShapeType="1"/>
            </p:cNvSpPr>
            <p:nvPr/>
          </p:nvSpPr>
          <p:spPr bwMode="auto">
            <a:xfrm flipH="1">
              <a:off x="2784" y="1488"/>
              <a:ext cx="384" cy="144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4" name="Group 21"/>
          <p:cNvGrpSpPr>
            <a:grpSpLocks/>
          </p:cNvGrpSpPr>
          <p:nvPr/>
        </p:nvGrpSpPr>
        <p:grpSpPr bwMode="auto">
          <a:xfrm>
            <a:off x="3962400" y="4495800"/>
            <a:ext cx="3429000" cy="568325"/>
            <a:chOff x="2784" y="1322"/>
            <a:chExt cx="2160" cy="358"/>
          </a:xfrm>
        </p:grpSpPr>
        <p:sp>
          <p:nvSpPr>
            <p:cNvPr id="29708" name="Text Box 22"/>
            <p:cNvSpPr txBox="1">
              <a:spLocks noChangeArrowheads="1"/>
            </p:cNvSpPr>
            <p:nvPr/>
          </p:nvSpPr>
          <p:spPr bwMode="auto">
            <a:xfrm>
              <a:off x="3158" y="1322"/>
              <a:ext cx="938" cy="294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/>
                <a:t>  superord.</a:t>
              </a:r>
            </a:p>
          </p:txBody>
        </p:sp>
        <p:sp>
          <p:nvSpPr>
            <p:cNvPr id="29709" name="Line 23"/>
            <p:cNvSpPr>
              <a:spLocks noChangeShapeType="1"/>
            </p:cNvSpPr>
            <p:nvPr/>
          </p:nvSpPr>
          <p:spPr bwMode="auto">
            <a:xfrm>
              <a:off x="4176" y="1488"/>
              <a:ext cx="768" cy="192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0" name="Line 24"/>
            <p:cNvSpPr>
              <a:spLocks noChangeShapeType="1"/>
            </p:cNvSpPr>
            <p:nvPr/>
          </p:nvSpPr>
          <p:spPr bwMode="auto">
            <a:xfrm flipH="1">
              <a:off x="2784" y="1488"/>
              <a:ext cx="384" cy="144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5" name="Text Box 25"/>
          <p:cNvSpPr txBox="1">
            <a:spLocks noChangeArrowheads="1"/>
          </p:cNvSpPr>
          <p:nvPr/>
        </p:nvSpPr>
        <p:spPr bwMode="auto">
          <a:xfrm>
            <a:off x="1066800" y="1371600"/>
            <a:ext cx="1679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Patient Data</a:t>
            </a:r>
          </a:p>
        </p:txBody>
      </p:sp>
      <p:sp>
        <p:nvSpPr>
          <p:cNvPr id="29706" name="Text Box 26"/>
          <p:cNvSpPr txBox="1">
            <a:spLocks noChangeArrowheads="1"/>
          </p:cNvSpPr>
          <p:nvPr/>
        </p:nvSpPr>
        <p:spPr bwMode="auto">
          <a:xfrm>
            <a:off x="5029200" y="1295400"/>
            <a:ext cx="2492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Simulation Results</a:t>
            </a:r>
          </a:p>
        </p:txBody>
      </p:sp>
      <p:sp>
        <p:nvSpPr>
          <p:cNvPr id="29707" name="Text Box 27"/>
          <p:cNvSpPr txBox="1">
            <a:spLocks noChangeArrowheads="1"/>
          </p:cNvSpPr>
          <p:nvPr/>
        </p:nvSpPr>
        <p:spPr bwMode="auto">
          <a:xfrm>
            <a:off x="1066800" y="304800"/>
            <a:ext cx="6546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/>
              <a:t>Errors in Naming As a Function of Severity</a:t>
            </a:r>
          </a:p>
        </p:txBody>
      </p:sp>
    </p:spTree>
    <p:extLst>
      <p:ext uri="{BB962C8B-B14F-4D97-AF65-F5344CB8AC3E}">
        <p14:creationId xmlns:p14="http://schemas.microsoft.com/office/powerpoint/2010/main" val="71291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Simulation of Delayed Copying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0" y="1905000"/>
            <a:ext cx="3581400" cy="4495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/>
              <a:t>Visual input is presented, then removed.</a:t>
            </a:r>
          </a:p>
          <a:p>
            <a:pPr eaLnBrk="1" hangingPunct="1"/>
            <a:r>
              <a:rPr lang="en-US" smtClean="0"/>
              <a:t>After several time steps, pattern is compared to the pattern that was presented initially.</a:t>
            </a:r>
          </a:p>
          <a:p>
            <a:pPr eaLnBrk="1" hangingPunct="1"/>
            <a:r>
              <a:rPr lang="en-US" smtClean="0"/>
              <a:t>Omissions and intrusions are scored for typicality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304800" y="2514600"/>
            <a:ext cx="4038600" cy="2843213"/>
            <a:chOff x="2928" y="1185"/>
            <a:chExt cx="2544" cy="1791"/>
          </a:xfrm>
        </p:grpSpPr>
        <p:sp>
          <p:nvSpPr>
            <p:cNvPr id="30725" name="Oval 5"/>
            <p:cNvSpPr>
              <a:spLocks noChangeArrowheads="1"/>
            </p:cNvSpPr>
            <p:nvPr/>
          </p:nvSpPr>
          <p:spPr bwMode="auto">
            <a:xfrm>
              <a:off x="3768" y="1440"/>
              <a:ext cx="864" cy="62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26" name="Group 6"/>
            <p:cNvGrpSpPr>
              <a:grpSpLocks/>
            </p:cNvGrpSpPr>
            <p:nvPr/>
          </p:nvGrpSpPr>
          <p:grpSpPr bwMode="auto">
            <a:xfrm>
              <a:off x="2928" y="2688"/>
              <a:ext cx="2544" cy="288"/>
              <a:chOff x="2256" y="3168"/>
              <a:chExt cx="2832" cy="288"/>
            </a:xfrm>
          </p:grpSpPr>
          <p:sp>
            <p:nvSpPr>
              <p:cNvPr id="30738" name="Oval 7"/>
              <p:cNvSpPr>
                <a:spLocks noChangeArrowheads="1"/>
              </p:cNvSpPr>
              <p:nvPr/>
            </p:nvSpPr>
            <p:spPr bwMode="auto">
              <a:xfrm>
                <a:off x="441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9" name="Oval 8"/>
              <p:cNvSpPr>
                <a:spLocks noChangeArrowheads="1"/>
              </p:cNvSpPr>
              <p:nvPr/>
            </p:nvSpPr>
            <p:spPr bwMode="auto">
              <a:xfrm>
                <a:off x="369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40" name="Oval 9"/>
              <p:cNvSpPr>
                <a:spLocks noChangeArrowheads="1"/>
              </p:cNvSpPr>
              <p:nvPr/>
            </p:nvSpPr>
            <p:spPr bwMode="auto">
              <a:xfrm>
                <a:off x="297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41" name="Oval 10"/>
              <p:cNvSpPr>
                <a:spLocks noChangeArrowheads="1"/>
              </p:cNvSpPr>
              <p:nvPr/>
            </p:nvSpPr>
            <p:spPr bwMode="auto">
              <a:xfrm>
                <a:off x="2256" y="3168"/>
                <a:ext cx="672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27" name="Line 11"/>
            <p:cNvSpPr>
              <a:spLocks noChangeShapeType="1"/>
            </p:cNvSpPr>
            <p:nvPr/>
          </p:nvSpPr>
          <p:spPr bwMode="auto">
            <a:xfrm flipH="1">
              <a:off x="3312" y="2064"/>
              <a:ext cx="576" cy="6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28" name="Line 12"/>
            <p:cNvSpPr>
              <a:spLocks noChangeShapeType="1"/>
            </p:cNvSpPr>
            <p:nvPr/>
          </p:nvSpPr>
          <p:spPr bwMode="auto">
            <a:xfrm>
              <a:off x="4560" y="2016"/>
              <a:ext cx="576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29" name="Line 13"/>
            <p:cNvSpPr>
              <a:spLocks noChangeShapeType="1"/>
            </p:cNvSpPr>
            <p:nvPr/>
          </p:nvSpPr>
          <p:spPr bwMode="auto">
            <a:xfrm>
              <a:off x="4320" y="2112"/>
              <a:ext cx="192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0" name="Line 14"/>
            <p:cNvSpPr>
              <a:spLocks noChangeShapeType="1"/>
            </p:cNvSpPr>
            <p:nvPr/>
          </p:nvSpPr>
          <p:spPr bwMode="auto">
            <a:xfrm flipH="1">
              <a:off x="3936" y="2112"/>
              <a:ext cx="144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1" name="Text Box 15"/>
            <p:cNvSpPr txBox="1">
              <a:spLocks noChangeArrowheads="1"/>
            </p:cNvSpPr>
            <p:nvPr/>
          </p:nvSpPr>
          <p:spPr bwMode="auto">
            <a:xfrm>
              <a:off x="3024" y="2736"/>
              <a:ext cx="43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name</a:t>
              </a:r>
            </a:p>
          </p:txBody>
        </p:sp>
        <p:sp>
          <p:nvSpPr>
            <p:cNvPr id="30732" name="Text Box 16"/>
            <p:cNvSpPr txBox="1">
              <a:spLocks noChangeArrowheads="1"/>
            </p:cNvSpPr>
            <p:nvPr/>
          </p:nvSpPr>
          <p:spPr bwMode="auto">
            <a:xfrm>
              <a:off x="4320" y="2736"/>
              <a:ext cx="42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assoc</a:t>
              </a:r>
            </a:p>
          </p:txBody>
        </p:sp>
        <p:sp>
          <p:nvSpPr>
            <p:cNvPr id="30733" name="Text Box 17"/>
            <p:cNvSpPr txBox="1">
              <a:spLocks noChangeArrowheads="1"/>
            </p:cNvSpPr>
            <p:nvPr/>
          </p:nvSpPr>
          <p:spPr bwMode="auto">
            <a:xfrm>
              <a:off x="4992" y="2736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sz="1400">
                <a:latin typeface="Verdana" pitchFamily="34" charset="0"/>
              </a:endParaRPr>
            </a:p>
          </p:txBody>
        </p:sp>
        <p:sp>
          <p:nvSpPr>
            <p:cNvPr id="30734" name="Text Box 18"/>
            <p:cNvSpPr txBox="1">
              <a:spLocks noChangeArrowheads="1"/>
            </p:cNvSpPr>
            <p:nvPr/>
          </p:nvSpPr>
          <p:spPr bwMode="auto">
            <a:xfrm>
              <a:off x="3600" y="2736"/>
              <a:ext cx="56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function</a:t>
              </a:r>
            </a:p>
          </p:txBody>
        </p:sp>
        <p:sp>
          <p:nvSpPr>
            <p:cNvPr id="30735" name="Text Box 19"/>
            <p:cNvSpPr txBox="1">
              <a:spLocks noChangeArrowheads="1"/>
            </p:cNvSpPr>
            <p:nvPr/>
          </p:nvSpPr>
          <p:spPr bwMode="auto">
            <a:xfrm>
              <a:off x="3888" y="1584"/>
              <a:ext cx="6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temporal</a:t>
              </a:r>
              <a:br>
                <a:rPr lang="en-US" sz="1400">
                  <a:latin typeface="Verdana" pitchFamily="34" charset="0"/>
                </a:rPr>
              </a:br>
              <a:r>
                <a:rPr lang="en-US" sz="1400">
                  <a:latin typeface="Verdana" pitchFamily="34" charset="0"/>
                </a:rPr>
                <a:t>   pole</a:t>
              </a:r>
            </a:p>
          </p:txBody>
        </p:sp>
        <p:sp>
          <p:nvSpPr>
            <p:cNvPr id="30736" name="Freeform 20"/>
            <p:cNvSpPr>
              <a:spLocks/>
            </p:cNvSpPr>
            <p:nvPr/>
          </p:nvSpPr>
          <p:spPr bwMode="auto">
            <a:xfrm>
              <a:off x="3595" y="1185"/>
              <a:ext cx="419" cy="390"/>
            </a:xfrm>
            <a:custGeom>
              <a:avLst/>
              <a:gdLst>
                <a:gd name="T0" fmla="*/ 223 w 419"/>
                <a:gd name="T1" fmla="*/ 390 h 390"/>
                <a:gd name="T2" fmla="*/ 61 w 419"/>
                <a:gd name="T3" fmla="*/ 342 h 390"/>
                <a:gd name="T4" fmla="*/ 2 w 419"/>
                <a:gd name="T5" fmla="*/ 221 h 390"/>
                <a:gd name="T6" fmla="*/ 73 w 419"/>
                <a:gd name="T7" fmla="*/ 46 h 390"/>
                <a:gd name="T8" fmla="*/ 229 w 419"/>
                <a:gd name="T9" fmla="*/ 0 h 390"/>
                <a:gd name="T10" fmla="*/ 328 w 419"/>
                <a:gd name="T11" fmla="*/ 48 h 390"/>
                <a:gd name="T12" fmla="*/ 400 w 419"/>
                <a:gd name="T13" fmla="*/ 134 h 390"/>
                <a:gd name="T14" fmla="*/ 416 w 419"/>
                <a:gd name="T15" fmla="*/ 214 h 390"/>
                <a:gd name="T16" fmla="*/ 379 w 419"/>
                <a:gd name="T17" fmla="*/ 314 h 3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9"/>
                <a:gd name="T28" fmla="*/ 0 h 390"/>
                <a:gd name="T29" fmla="*/ 419 w 419"/>
                <a:gd name="T30" fmla="*/ 390 h 3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9" h="390">
                  <a:moveTo>
                    <a:pt x="223" y="390"/>
                  </a:moveTo>
                  <a:cubicBezTo>
                    <a:pt x="196" y="382"/>
                    <a:pt x="98" y="370"/>
                    <a:pt x="61" y="342"/>
                  </a:cubicBezTo>
                  <a:cubicBezTo>
                    <a:pt x="24" y="314"/>
                    <a:pt x="0" y="270"/>
                    <a:pt x="2" y="221"/>
                  </a:cubicBezTo>
                  <a:cubicBezTo>
                    <a:pt x="4" y="171"/>
                    <a:pt x="35" y="84"/>
                    <a:pt x="73" y="46"/>
                  </a:cubicBezTo>
                  <a:cubicBezTo>
                    <a:pt x="111" y="9"/>
                    <a:pt x="187" y="0"/>
                    <a:pt x="229" y="0"/>
                  </a:cubicBezTo>
                  <a:cubicBezTo>
                    <a:pt x="271" y="0"/>
                    <a:pt x="299" y="26"/>
                    <a:pt x="328" y="48"/>
                  </a:cubicBezTo>
                  <a:lnTo>
                    <a:pt x="400" y="134"/>
                  </a:lnTo>
                  <a:cubicBezTo>
                    <a:pt x="415" y="162"/>
                    <a:pt x="419" y="184"/>
                    <a:pt x="416" y="214"/>
                  </a:cubicBezTo>
                  <a:cubicBezTo>
                    <a:pt x="413" y="244"/>
                    <a:pt x="387" y="293"/>
                    <a:pt x="379" y="31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triangl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7" name="Text Box 21"/>
            <p:cNvSpPr txBox="1">
              <a:spLocks noChangeArrowheads="1"/>
            </p:cNvSpPr>
            <p:nvPr/>
          </p:nvSpPr>
          <p:spPr bwMode="auto">
            <a:xfrm>
              <a:off x="4944" y="2736"/>
              <a:ext cx="44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latin typeface="Verdana" pitchFamily="34" charset="0"/>
                </a:rPr>
                <a:t>vision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626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8" descr="nrn1076-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49" b="6697"/>
          <a:stretch>
            <a:fillRect/>
          </a:stretch>
        </p:blipFill>
        <p:spPr bwMode="auto">
          <a:xfrm>
            <a:off x="838200" y="152400"/>
            <a:ext cx="73152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7" name="Group 23"/>
          <p:cNvGrpSpPr>
            <a:grpSpLocks/>
          </p:cNvGrpSpPr>
          <p:nvPr/>
        </p:nvGrpSpPr>
        <p:grpSpPr bwMode="auto">
          <a:xfrm>
            <a:off x="685800" y="3340100"/>
            <a:ext cx="7696200" cy="3517900"/>
            <a:chOff x="432" y="1992"/>
            <a:chExt cx="4848" cy="2216"/>
          </a:xfrm>
        </p:grpSpPr>
        <p:pic>
          <p:nvPicPr>
            <p:cNvPr id="31752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01" b="46210"/>
            <a:stretch>
              <a:fillRect/>
            </a:stretch>
          </p:blipFill>
          <p:spPr bwMode="auto">
            <a:xfrm>
              <a:off x="2880" y="2371"/>
              <a:ext cx="2400" cy="1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3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75" b="44888"/>
            <a:stretch>
              <a:fillRect/>
            </a:stretch>
          </p:blipFill>
          <p:spPr bwMode="auto">
            <a:xfrm>
              <a:off x="432" y="2368"/>
              <a:ext cx="2400" cy="1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4" name="Text Box 19"/>
            <p:cNvSpPr txBox="1">
              <a:spLocks noChangeArrowheads="1"/>
            </p:cNvSpPr>
            <p:nvPr/>
          </p:nvSpPr>
          <p:spPr bwMode="auto">
            <a:xfrm>
              <a:off x="528" y="1992"/>
              <a:ext cx="212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/>
                <a:t>Omissions by feature type</a:t>
              </a:r>
            </a:p>
          </p:txBody>
        </p:sp>
        <p:sp>
          <p:nvSpPr>
            <p:cNvPr id="31755" name="Text Box 20"/>
            <p:cNvSpPr txBox="1">
              <a:spLocks noChangeArrowheads="1"/>
            </p:cNvSpPr>
            <p:nvPr/>
          </p:nvSpPr>
          <p:spPr bwMode="auto">
            <a:xfrm>
              <a:off x="2928" y="1992"/>
              <a:ext cx="208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/>
                <a:t>Intrusions by feature type</a:t>
              </a:r>
            </a:p>
          </p:txBody>
        </p:sp>
      </p:grpSp>
      <p:sp>
        <p:nvSpPr>
          <p:cNvPr id="31748" name="Text Box 21"/>
          <p:cNvSpPr txBox="1">
            <a:spLocks noChangeArrowheads="1"/>
          </p:cNvSpPr>
          <p:nvPr/>
        </p:nvSpPr>
        <p:spPr bwMode="auto">
          <a:xfrm>
            <a:off x="990600" y="381000"/>
            <a:ext cx="1681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IF’s ‘camel’</a:t>
            </a:r>
          </a:p>
        </p:txBody>
      </p:sp>
      <p:sp>
        <p:nvSpPr>
          <p:cNvPr id="31749" name="Text Box 22"/>
          <p:cNvSpPr txBox="1">
            <a:spLocks noChangeArrowheads="1"/>
          </p:cNvSpPr>
          <p:nvPr/>
        </p:nvSpPr>
        <p:spPr bwMode="auto">
          <a:xfrm>
            <a:off x="6019800" y="533400"/>
            <a:ext cx="1735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DC’s ‘swan’</a:t>
            </a:r>
          </a:p>
        </p:txBody>
      </p:sp>
      <p:sp>
        <p:nvSpPr>
          <p:cNvPr id="31750" name="Text Box 24"/>
          <p:cNvSpPr txBox="1">
            <a:spLocks noChangeArrowheads="1"/>
          </p:cNvSpPr>
          <p:nvPr/>
        </p:nvSpPr>
        <p:spPr bwMode="auto">
          <a:xfrm>
            <a:off x="3059113" y="2798763"/>
            <a:ext cx="2759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800"/>
              <a:t>Simulation results</a:t>
            </a:r>
          </a:p>
        </p:txBody>
      </p:sp>
      <p:sp>
        <p:nvSpPr>
          <p:cNvPr id="31751" name="Rectangle 25"/>
          <p:cNvSpPr>
            <a:spLocks noChangeArrowheads="1"/>
          </p:cNvSpPr>
          <p:nvPr/>
        </p:nvSpPr>
        <p:spPr bwMode="auto">
          <a:xfrm>
            <a:off x="304800" y="2667000"/>
            <a:ext cx="8534400" cy="4038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5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nrn2d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r="12801" b="64221"/>
          <a:stretch>
            <a:fillRect/>
          </a:stretch>
        </p:blipFill>
        <p:spPr bwMode="auto">
          <a:xfrm>
            <a:off x="219075" y="571500"/>
            <a:ext cx="8424863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52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Adding New </a:t>
            </a:r>
            <a:r>
              <a:rPr lang="en-US" i="1" dirty="0" smtClean="0"/>
              <a:t>Inconsistent </a:t>
            </a:r>
            <a:r>
              <a:rPr lang="en-US" dirty="0" smtClean="0"/>
              <a:t>Information to the Neocortical Representation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18765"/>
            <a:ext cx="4612341" cy="3907398"/>
          </a:xfrm>
        </p:spPr>
        <p:txBody>
          <a:bodyPr/>
          <a:lstStyle/>
          <a:p>
            <a:r>
              <a:rPr lang="en-US" dirty="0" smtClean="0"/>
              <a:t>Penguin is a bird</a:t>
            </a:r>
          </a:p>
          <a:p>
            <a:r>
              <a:rPr lang="en-US" dirty="0" smtClean="0"/>
              <a:t>Penguin can swim, but cannot fly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4" y="2420469"/>
            <a:ext cx="1780515" cy="289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14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Catastrophic Interference and Avoiding it with Interleaved Learning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3388"/>
            <a:ext cx="462915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1676400"/>
            <a:ext cx="461962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92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kern="1200" dirty="0">
                <a:solidFill>
                  <a:prstClr val="black"/>
                </a:solidFill>
                <a:latin typeface="Calibri"/>
              </a:rPr>
              <a:t>Complementary Learning Systems Theory </a:t>
            </a:r>
            <a:br>
              <a:rPr lang="en-US" kern="1200" dirty="0">
                <a:solidFill>
                  <a:prstClr val="black"/>
                </a:solidFill>
                <a:latin typeface="Calibri"/>
              </a:rPr>
            </a:br>
            <a:r>
              <a:rPr lang="en-US" kern="1200" dirty="0">
                <a:solidFill>
                  <a:prstClr val="black"/>
                </a:solidFill>
                <a:latin typeface="Calibri"/>
              </a:rPr>
              <a:t>(McClelland et al 1995; Marr 1971)</a:t>
            </a:r>
            <a:endParaRPr 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1295400" y="2286000"/>
            <a:ext cx="7239000" cy="3962400"/>
            <a:chOff x="1295400" y="2286000"/>
            <a:chExt cx="7239000" cy="3962400"/>
          </a:xfrm>
        </p:grpSpPr>
        <p:sp>
          <p:nvSpPr>
            <p:cNvPr id="36867" name="Oval 5"/>
            <p:cNvSpPr>
              <a:spLocks noChangeArrowheads="1"/>
            </p:cNvSpPr>
            <p:nvPr/>
          </p:nvSpPr>
          <p:spPr bwMode="auto">
            <a:xfrm>
              <a:off x="1295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8" name="Oval 6"/>
            <p:cNvSpPr>
              <a:spLocks noChangeArrowheads="1"/>
            </p:cNvSpPr>
            <p:nvPr/>
          </p:nvSpPr>
          <p:spPr bwMode="auto">
            <a:xfrm>
              <a:off x="4343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9" name="Oval 7"/>
            <p:cNvSpPr>
              <a:spLocks noChangeArrowheads="1"/>
            </p:cNvSpPr>
            <p:nvPr/>
          </p:nvSpPr>
          <p:spPr bwMode="auto">
            <a:xfrm>
              <a:off x="7162800" y="39624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0" name="Oval 9"/>
            <p:cNvSpPr>
              <a:spLocks noChangeArrowheads="1"/>
            </p:cNvSpPr>
            <p:nvPr/>
          </p:nvSpPr>
          <p:spPr bwMode="auto">
            <a:xfrm>
              <a:off x="54102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1" name="Oval 10"/>
            <p:cNvSpPr>
              <a:spLocks noChangeArrowheads="1"/>
            </p:cNvSpPr>
            <p:nvPr/>
          </p:nvSpPr>
          <p:spPr bwMode="auto">
            <a:xfrm>
              <a:off x="2667000" y="3124200"/>
              <a:ext cx="1371600" cy="990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2" name="Line 11"/>
            <p:cNvSpPr>
              <a:spLocks noChangeShapeType="1"/>
            </p:cNvSpPr>
            <p:nvPr/>
          </p:nvSpPr>
          <p:spPr bwMode="auto">
            <a:xfrm flipV="1">
              <a:off x="3886200" y="2819400"/>
              <a:ext cx="6096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3" name="Line 12"/>
            <p:cNvSpPr>
              <a:spLocks noChangeShapeType="1"/>
            </p:cNvSpPr>
            <p:nvPr/>
          </p:nvSpPr>
          <p:spPr bwMode="auto">
            <a:xfrm>
              <a:off x="4038600" y="3505200"/>
              <a:ext cx="1600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4" name="Line 13"/>
            <p:cNvSpPr>
              <a:spLocks noChangeShapeType="1"/>
            </p:cNvSpPr>
            <p:nvPr/>
          </p:nvSpPr>
          <p:spPr bwMode="auto">
            <a:xfrm>
              <a:off x="3962400" y="3886200"/>
              <a:ext cx="1447800" cy="609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5" name="Line 14"/>
            <p:cNvSpPr>
              <a:spLocks noChangeShapeType="1"/>
            </p:cNvSpPr>
            <p:nvPr/>
          </p:nvSpPr>
          <p:spPr bwMode="auto">
            <a:xfrm>
              <a:off x="4038600" y="3733800"/>
              <a:ext cx="31242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6" name="Oval 15"/>
            <p:cNvSpPr>
              <a:spLocks noChangeArrowheads="1"/>
            </p:cNvSpPr>
            <p:nvPr/>
          </p:nvSpPr>
          <p:spPr bwMode="auto">
            <a:xfrm>
              <a:off x="12954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7" name="Line 16"/>
            <p:cNvSpPr>
              <a:spLocks noChangeShapeType="1"/>
            </p:cNvSpPr>
            <p:nvPr/>
          </p:nvSpPr>
          <p:spPr bwMode="auto">
            <a:xfrm flipH="1">
              <a:off x="2438400" y="4038600"/>
              <a:ext cx="4572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8" name="Text Box 17"/>
            <p:cNvSpPr txBox="1">
              <a:spLocks noChangeArrowheads="1"/>
            </p:cNvSpPr>
            <p:nvPr/>
          </p:nvSpPr>
          <p:spPr bwMode="auto">
            <a:xfrm>
              <a:off x="7451725" y="4003675"/>
              <a:ext cx="8096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color</a:t>
              </a:r>
            </a:p>
          </p:txBody>
        </p:sp>
        <p:sp>
          <p:nvSpPr>
            <p:cNvPr id="36879" name="Text Box 18"/>
            <p:cNvSpPr txBox="1">
              <a:spLocks noChangeArrowheads="1"/>
            </p:cNvSpPr>
            <p:nvPr/>
          </p:nvSpPr>
          <p:spPr bwMode="auto">
            <a:xfrm>
              <a:off x="5638800" y="4343400"/>
              <a:ext cx="7762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form</a:t>
              </a:r>
            </a:p>
          </p:txBody>
        </p:sp>
        <p:sp>
          <p:nvSpPr>
            <p:cNvPr id="36880" name="Text Box 19"/>
            <p:cNvSpPr txBox="1">
              <a:spLocks noChangeArrowheads="1"/>
            </p:cNvSpPr>
            <p:nvPr/>
          </p:nvSpPr>
          <p:spPr bwMode="auto">
            <a:xfrm>
              <a:off x="5867400" y="3200400"/>
              <a:ext cx="10461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motion</a:t>
              </a:r>
            </a:p>
          </p:txBody>
        </p:sp>
        <p:sp>
          <p:nvSpPr>
            <p:cNvPr id="36881" name="Text Box 20"/>
            <p:cNvSpPr txBox="1">
              <a:spLocks noChangeArrowheads="1"/>
            </p:cNvSpPr>
            <p:nvPr/>
          </p:nvSpPr>
          <p:spPr bwMode="auto">
            <a:xfrm>
              <a:off x="1524000" y="2362200"/>
              <a:ext cx="9271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action</a:t>
              </a:r>
            </a:p>
          </p:txBody>
        </p:sp>
        <p:sp>
          <p:nvSpPr>
            <p:cNvPr id="36882" name="Text Box 21"/>
            <p:cNvSpPr txBox="1">
              <a:spLocks noChangeArrowheads="1"/>
            </p:cNvSpPr>
            <p:nvPr/>
          </p:nvSpPr>
          <p:spPr bwMode="auto">
            <a:xfrm>
              <a:off x="1371600" y="4343400"/>
              <a:ext cx="11128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valance</a:t>
              </a:r>
            </a:p>
          </p:txBody>
        </p:sp>
        <p:sp>
          <p:nvSpPr>
            <p:cNvPr id="36883" name="Text Box 22"/>
            <p:cNvSpPr txBox="1">
              <a:spLocks noChangeArrowheads="1"/>
            </p:cNvSpPr>
            <p:nvPr/>
          </p:nvSpPr>
          <p:spPr bwMode="auto">
            <a:xfrm>
              <a:off x="2819400" y="3276600"/>
              <a:ext cx="1169988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Temporal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    pole</a:t>
              </a:r>
            </a:p>
          </p:txBody>
        </p:sp>
        <p:sp>
          <p:nvSpPr>
            <p:cNvPr id="36884" name="Oval 33"/>
            <p:cNvSpPr>
              <a:spLocks noChangeArrowheads="1"/>
            </p:cNvSpPr>
            <p:nvPr/>
          </p:nvSpPr>
          <p:spPr bwMode="auto">
            <a:xfrm>
              <a:off x="5715000" y="3124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85" name="Text Box 34"/>
            <p:cNvSpPr txBox="1">
              <a:spLocks noChangeArrowheads="1"/>
            </p:cNvSpPr>
            <p:nvPr/>
          </p:nvSpPr>
          <p:spPr bwMode="auto">
            <a:xfrm>
              <a:off x="4556125" y="2327275"/>
              <a:ext cx="8429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name</a:t>
              </a:r>
            </a:p>
          </p:txBody>
        </p:sp>
        <p:sp>
          <p:nvSpPr>
            <p:cNvPr id="36886" name="Line 35"/>
            <p:cNvSpPr>
              <a:spLocks noChangeShapeType="1"/>
            </p:cNvSpPr>
            <p:nvPr/>
          </p:nvSpPr>
          <p:spPr bwMode="auto">
            <a:xfrm flipH="1" flipV="1">
              <a:off x="2438400" y="2895600"/>
              <a:ext cx="4572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" name="Group 38"/>
            <p:cNvGrpSpPr>
              <a:grpSpLocks/>
            </p:cNvGrpSpPr>
            <p:nvPr/>
          </p:nvGrpSpPr>
          <p:grpSpPr bwMode="auto">
            <a:xfrm>
              <a:off x="2057400" y="2971800"/>
              <a:ext cx="5257800" cy="3276600"/>
              <a:chOff x="1296" y="1872"/>
              <a:chExt cx="3312" cy="2064"/>
            </a:xfrm>
          </p:grpSpPr>
          <p:sp>
            <p:nvSpPr>
              <p:cNvPr id="36888" name="Text Box 23"/>
              <p:cNvSpPr txBox="1">
                <a:spLocks noChangeArrowheads="1"/>
              </p:cNvSpPr>
              <p:nvPr/>
            </p:nvSpPr>
            <p:spPr bwMode="auto">
              <a:xfrm>
                <a:off x="1680" y="3552"/>
                <a:ext cx="18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Medial Temporal Lobe</a:t>
                </a:r>
              </a:p>
            </p:txBody>
          </p:sp>
          <p:grpSp>
            <p:nvGrpSpPr>
              <p:cNvPr id="36889" name="Group 37"/>
              <p:cNvGrpSpPr>
                <a:grpSpLocks/>
              </p:cNvGrpSpPr>
              <p:nvPr/>
            </p:nvGrpSpPr>
            <p:grpSpPr bwMode="auto">
              <a:xfrm>
                <a:off x="1296" y="1872"/>
                <a:ext cx="3312" cy="2064"/>
                <a:chOff x="1296" y="1872"/>
                <a:chExt cx="3312" cy="2064"/>
              </a:xfrm>
            </p:grpSpPr>
            <p:sp>
              <p:nvSpPr>
                <p:cNvPr id="36890" name="Oval 4"/>
                <p:cNvSpPr>
                  <a:spLocks noChangeArrowheads="1"/>
                </p:cNvSpPr>
                <p:nvPr/>
              </p:nvSpPr>
              <p:spPr bwMode="auto">
                <a:xfrm>
                  <a:off x="1296" y="3504"/>
                  <a:ext cx="2688" cy="43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1" name="Line 25"/>
                <p:cNvSpPr>
                  <a:spLocks noChangeShapeType="1"/>
                </p:cNvSpPr>
                <p:nvPr/>
              </p:nvSpPr>
              <p:spPr bwMode="auto">
                <a:xfrm>
                  <a:off x="1392" y="3072"/>
                  <a:ext cx="432" cy="48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2" name="Line 26"/>
                <p:cNvSpPr>
                  <a:spLocks noChangeShapeType="1"/>
                </p:cNvSpPr>
                <p:nvPr/>
              </p:nvSpPr>
              <p:spPr bwMode="auto">
                <a:xfrm>
                  <a:off x="1392" y="1872"/>
                  <a:ext cx="672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3" name="Line 27"/>
                <p:cNvSpPr>
                  <a:spLocks noChangeShapeType="1"/>
                </p:cNvSpPr>
                <p:nvPr/>
              </p:nvSpPr>
              <p:spPr bwMode="auto">
                <a:xfrm>
                  <a:off x="2256" y="2592"/>
                  <a:ext cx="144" cy="91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4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2544" y="1872"/>
                  <a:ext cx="480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5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072" y="3072"/>
                  <a:ext cx="480" cy="4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6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3552" y="2880"/>
                  <a:ext cx="1056" cy="67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7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2736" y="2304"/>
                  <a:ext cx="912" cy="120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</p:grpSp>
      </p:grpSp>
      <p:sp>
        <p:nvSpPr>
          <p:cNvPr id="4" name="Curved Up Arrow 3"/>
          <p:cNvSpPr/>
          <p:nvPr/>
        </p:nvSpPr>
        <p:spPr>
          <a:xfrm rot="20499440">
            <a:off x="5600701" y="6048285"/>
            <a:ext cx="646276" cy="400228"/>
          </a:xfrm>
          <a:prstGeom prst="curved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Challenges for CLS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94762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If extraction of generalizations depends on gradual learning, how do we form generalizations and inferences shortly after initial learning?</a:t>
            </a:r>
          </a:p>
          <a:p>
            <a:endParaRPr lang="en-US" dirty="0" smtClean="0"/>
          </a:p>
          <a:p>
            <a:r>
              <a:rPr lang="en-US" dirty="0" smtClean="0"/>
              <a:t>Why do some studies find evidence consistent with the view that an intact MTL facilitates certain types of generalization in memory?</a:t>
            </a:r>
          </a:p>
          <a:p>
            <a:endParaRPr lang="en-US" dirty="0" smtClean="0"/>
          </a:p>
          <a:p>
            <a:r>
              <a:rPr lang="en-US" dirty="0"/>
              <a:t>How can we explain new findings showing that new information can sometimes be consolidated into neocortical representations quickly?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Challenges for CLS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94762" cy="4525963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C00000"/>
                </a:solidFill>
              </a:rPr>
              <a:t>If extraction of generalizations depends on gradual learning, how do we form generalizations and inferences shortly after initial learning?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C00000"/>
                </a:solidFill>
              </a:rPr>
              <a:t>Why do some studies find evidence consistent with the view that an intact MTL facilitates certain types of generalization in memory?</a:t>
            </a:r>
          </a:p>
          <a:p>
            <a:endParaRPr lang="en-US" dirty="0" smtClean="0"/>
          </a:p>
          <a:p>
            <a:r>
              <a:rPr lang="en-US" dirty="0"/>
              <a:t>How can we explain new findings showing that new information can sometimes be consolidated into neocortical representations quickly?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6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61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REMERGE: Recurrence and Episodic Memory Result in Generalization</a:t>
            </a:r>
            <a:br>
              <a:rPr lang="en-US" sz="3600" dirty="0" smtClean="0"/>
            </a:br>
            <a:r>
              <a:rPr lang="en-US" sz="3600" dirty="0" smtClean="0"/>
              <a:t>(</a:t>
            </a:r>
            <a:r>
              <a:rPr lang="en-US" sz="3600" dirty="0" err="1" smtClean="0"/>
              <a:t>Kumaran</a:t>
            </a:r>
            <a:r>
              <a:rPr lang="en-US" sz="3600" dirty="0" smtClean="0"/>
              <a:t> &amp; McClelland, 2012)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2138082"/>
            <a:ext cx="8229600" cy="444528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Holds that several MTL based item representations may work together through recurrent activation to produce generalization and inference</a:t>
            </a:r>
          </a:p>
          <a:p>
            <a:endParaRPr lang="en-US" dirty="0" smtClean="0"/>
          </a:p>
          <a:p>
            <a:r>
              <a:rPr lang="en-US" dirty="0" smtClean="0"/>
              <a:t>Draws on classic exemplar models (</a:t>
            </a:r>
            <a:r>
              <a:rPr lang="en-US" dirty="0" err="1" smtClean="0"/>
              <a:t>Medin</a:t>
            </a:r>
            <a:r>
              <a:rPr lang="en-US" dirty="0" smtClean="0"/>
              <a:t> &amp; Shaffer, 1978; </a:t>
            </a:r>
            <a:r>
              <a:rPr lang="en-US" dirty="0" err="1" smtClean="0"/>
              <a:t>Nosofsky</a:t>
            </a:r>
            <a:r>
              <a:rPr lang="en-US" dirty="0" smtClean="0"/>
              <a:t>, 1984)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Extends these models by allowing similarity between stored items to influence performance, independent of direct activation by the probe (McClelland, 1981)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Demonstrates the strong dependence of some forms of generalization and inference on the strength of learning for trained items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Untitled.jpg"/>
          <p:cNvPicPr>
            <a:picLocks noChangeAspect="1"/>
          </p:cNvPicPr>
          <p:nvPr/>
        </p:nvPicPr>
        <p:blipFill>
          <a:blip r:embed="rId2" cstate="print"/>
          <a:srcRect r="18051" b="46094"/>
          <a:stretch>
            <a:fillRect/>
          </a:stretch>
        </p:blipFill>
        <p:spPr bwMode="auto">
          <a:xfrm>
            <a:off x="2213362" y="1044958"/>
            <a:ext cx="6626538" cy="581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ghtning Bolt 7"/>
          <p:cNvSpPr/>
          <p:nvPr/>
        </p:nvSpPr>
        <p:spPr>
          <a:xfrm>
            <a:off x="5953090" y="3543014"/>
            <a:ext cx="712243" cy="37453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422452" y="3845607"/>
            <a:ext cx="394007" cy="204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004" y="274638"/>
            <a:ext cx="4437776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REMERGE Adds to Exemplar Models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434210" y="3716777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X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83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untitled.jpg"/>
          <p:cNvPicPr>
            <a:picLocks noChangeAspect="1"/>
          </p:cNvPicPr>
          <p:nvPr/>
        </p:nvPicPr>
        <p:blipFill rotWithShape="1">
          <a:blip r:embed="rId2" cstate="print"/>
          <a:srcRect l="64816" t="5058" r="5003" b="77134"/>
          <a:stretch/>
        </p:blipFill>
        <p:spPr>
          <a:xfrm>
            <a:off x="5039612" y="1906213"/>
            <a:ext cx="2926080" cy="15154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004" y="274638"/>
            <a:ext cx="4437776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REMERGE Adds to Exemplar Models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475" y="1538654"/>
            <a:ext cx="3963798" cy="1751477"/>
          </a:xfrm>
          <a:ln>
            <a:solidFill>
              <a:srgbClr val="C00000"/>
            </a:solidFill>
          </a:ln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  <a:p>
            <a:pPr>
              <a:buNone/>
            </a:pPr>
            <a:r>
              <a:rPr lang="en-US" dirty="0" smtClean="0"/>
              <a:t>	Recurrence allows similarity between stored items to influence memory, independent of direct activation by the probe.</a:t>
            </a:r>
            <a:endParaRPr lang="en-US" dirty="0"/>
          </a:p>
        </p:txBody>
      </p:sp>
      <p:pic>
        <p:nvPicPr>
          <p:cNvPr id="6" name="Picture 5" descr="untitled.jpg"/>
          <p:cNvPicPr>
            <a:picLocks noChangeAspect="1"/>
          </p:cNvPicPr>
          <p:nvPr/>
        </p:nvPicPr>
        <p:blipFill rotWithShape="1">
          <a:blip r:embed="rId2" cstate="print"/>
          <a:srcRect l="36633" t="5058" r="35070" b="77134"/>
          <a:stretch/>
        </p:blipFill>
        <p:spPr>
          <a:xfrm>
            <a:off x="5039612" y="261584"/>
            <a:ext cx="2743200" cy="1515413"/>
          </a:xfrm>
          <a:prstGeom prst="rect">
            <a:avLst/>
          </a:prstGeom>
        </p:spPr>
      </p:pic>
      <p:pic>
        <p:nvPicPr>
          <p:cNvPr id="7" name="Picture 6" descr="untitled.jpg"/>
          <p:cNvPicPr>
            <a:picLocks noChangeAspect="1"/>
          </p:cNvPicPr>
          <p:nvPr/>
        </p:nvPicPr>
        <p:blipFill>
          <a:blip r:embed="rId2" cstate="print"/>
          <a:srcRect l="9991" t="57534" r="63275" b="7587"/>
          <a:stretch>
            <a:fillRect/>
          </a:stretch>
        </p:blipFill>
        <p:spPr>
          <a:xfrm>
            <a:off x="5181800" y="3702917"/>
            <a:ext cx="2567462" cy="294079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42268" y="3332496"/>
            <a:ext cx="3882005" cy="3405437"/>
            <a:chOff x="4957894" y="401289"/>
            <a:chExt cx="3882005" cy="3405437"/>
          </a:xfrm>
        </p:grpSpPr>
        <p:pic>
          <p:nvPicPr>
            <p:cNvPr id="5" name="Picture 8" descr="Untitled.jpg"/>
            <p:cNvPicPr>
              <a:picLocks noChangeAspect="1"/>
            </p:cNvPicPr>
            <p:nvPr/>
          </p:nvPicPr>
          <p:blipFill>
            <a:blip r:embed="rId3" cstate="print"/>
            <a:srcRect r="18051" b="46094"/>
            <a:stretch>
              <a:fillRect/>
            </a:stretch>
          </p:blipFill>
          <p:spPr bwMode="auto">
            <a:xfrm>
              <a:off x="4957894" y="401289"/>
              <a:ext cx="3882005" cy="3405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7439488" y="1958021"/>
              <a:ext cx="230820" cy="28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X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6018223" y="3916001"/>
            <a:ext cx="1585037" cy="1198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951178" y="2457702"/>
            <a:ext cx="1719129" cy="1121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018223" y="5424094"/>
            <a:ext cx="1585037" cy="1146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71736" y="609627"/>
            <a:ext cx="1777526" cy="1296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6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Neural Network Model, Exemplar Model, or Probabilistic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6053"/>
            <a:ext cx="8229600" cy="435634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REMERGE was initially built on the IAC model, a neural network/connectionist model</a:t>
            </a:r>
          </a:p>
          <a:p>
            <a:endParaRPr lang="en-US" dirty="0" smtClean="0"/>
          </a:p>
          <a:p>
            <a:r>
              <a:rPr lang="en-US" dirty="0" smtClean="0"/>
              <a:t>But the same principles can be captured in an exemplar model formulation, which in turn is closely related to an explicitly Bayesian formulation</a:t>
            </a:r>
          </a:p>
          <a:p>
            <a:endParaRPr lang="en-US" dirty="0" smtClean="0"/>
          </a:p>
          <a:p>
            <a:r>
              <a:rPr lang="en-US" dirty="0" smtClean="0"/>
              <a:t>In fact there are now two versions of the model (IAC, GCM) and a probabilistic version is on its way</a:t>
            </a:r>
          </a:p>
        </p:txBody>
      </p:sp>
    </p:spTree>
    <p:extLst>
      <p:ext uri="{BB962C8B-B14F-4D97-AF65-F5344CB8AC3E}">
        <p14:creationId xmlns:p14="http://schemas.microsoft.com/office/powerpoint/2010/main" val="7770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3122"/>
          </a:xfrm>
        </p:spPr>
        <p:txBody>
          <a:bodyPr>
            <a:normAutofit/>
          </a:bodyPr>
          <a:lstStyle/>
          <a:p>
            <a:r>
              <a:rPr lang="en-US" dirty="0" smtClean="0"/>
              <a:t>GCM-like Version of REMERGE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8430" y="1985085"/>
            <a:ext cx="2953860" cy="111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765279" y="1563137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Choice rule: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6406" y="1381749"/>
            <a:ext cx="409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Input from other units: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484" y="5692948"/>
            <a:ext cx="1694382" cy="90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993890" y="3379293"/>
            <a:ext cx="3760739" cy="2332007"/>
            <a:chOff x="5227606" y="2798147"/>
            <a:chExt cx="3760739" cy="2332007"/>
          </a:xfrm>
        </p:grpSpPr>
        <p:grpSp>
          <p:nvGrpSpPr>
            <p:cNvPr id="58" name="Group 57"/>
            <p:cNvGrpSpPr/>
            <p:nvPr/>
          </p:nvGrpSpPr>
          <p:grpSpPr>
            <a:xfrm>
              <a:off x="5227606" y="3847693"/>
              <a:ext cx="1779916" cy="1282461"/>
              <a:chOff x="5331124" y="2629619"/>
              <a:chExt cx="1779916" cy="1282461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5822829" y="2629619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6277154" y="2629619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6740105" y="2629619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5759569" y="3541144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6213894" y="3541144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676845" y="3541144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5331124" y="3541144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Arrow Connector 68"/>
              <p:cNvCxnSpPr>
                <a:stCxn id="68" idx="0"/>
                <a:endCxn id="59" idx="3"/>
              </p:cNvCxnSpPr>
              <p:nvPr/>
            </p:nvCxnSpPr>
            <p:spPr>
              <a:xfrm rot="5400000" flipH="1" flipV="1">
                <a:off x="5399416" y="3063410"/>
                <a:ext cx="594911" cy="360559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>
                <a:stCxn id="66" idx="0"/>
                <a:endCxn id="60" idx="4"/>
              </p:cNvCxnSpPr>
              <p:nvPr/>
            </p:nvCxnSpPr>
            <p:spPr>
              <a:xfrm rot="5400000" flipH="1" flipV="1">
                <a:off x="6160698" y="3239220"/>
                <a:ext cx="540589" cy="63260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>
                <a:stCxn id="64" idx="0"/>
              </p:cNvCxnSpPr>
              <p:nvPr/>
            </p:nvCxnSpPr>
            <p:spPr>
              <a:xfrm rot="5400000" flipH="1" flipV="1">
                <a:off x="5709967" y="3238814"/>
                <a:ext cx="537400" cy="67261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 rot="5400000" flipH="1" flipV="1">
                <a:off x="5862368" y="3086413"/>
                <a:ext cx="594911" cy="360559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 rot="5400000" flipH="1" flipV="1">
                <a:off x="6632275" y="3227719"/>
                <a:ext cx="540589" cy="63260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rot="5400000" flipH="1" flipV="1">
                <a:off x="6333945" y="3074912"/>
                <a:ext cx="594911" cy="360559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Group 86"/>
            <p:cNvGrpSpPr/>
            <p:nvPr/>
          </p:nvGrpSpPr>
          <p:grpSpPr>
            <a:xfrm flipH="1">
              <a:off x="7088036" y="3836190"/>
              <a:ext cx="1779916" cy="1282461"/>
              <a:chOff x="7174301" y="2609490"/>
              <a:chExt cx="1779916" cy="1282461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7666006" y="2609490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8120331" y="2609490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8583282" y="2609490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7602746" y="3521015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8057071" y="3521015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8520022" y="3521015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7174301" y="3521015"/>
                <a:ext cx="370935" cy="3709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5" name="Straight Arrow Connector 94"/>
              <p:cNvCxnSpPr>
                <a:stCxn id="94" idx="0"/>
                <a:endCxn id="88" idx="3"/>
              </p:cNvCxnSpPr>
              <p:nvPr/>
            </p:nvCxnSpPr>
            <p:spPr>
              <a:xfrm rot="5400000" flipH="1" flipV="1">
                <a:off x="7242593" y="3043281"/>
                <a:ext cx="594911" cy="360559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/>
              <p:cNvCxnSpPr>
                <a:stCxn id="92" idx="0"/>
                <a:endCxn id="89" idx="4"/>
              </p:cNvCxnSpPr>
              <p:nvPr/>
            </p:nvCxnSpPr>
            <p:spPr>
              <a:xfrm rot="5400000" flipH="1" flipV="1">
                <a:off x="8003875" y="3219091"/>
                <a:ext cx="540589" cy="63260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/>
              <p:cNvCxnSpPr>
                <a:stCxn id="91" idx="0"/>
              </p:cNvCxnSpPr>
              <p:nvPr/>
            </p:nvCxnSpPr>
            <p:spPr>
              <a:xfrm rot="5400000" flipH="1" flipV="1">
                <a:off x="7553144" y="3218685"/>
                <a:ext cx="537400" cy="67261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/>
              <p:cNvCxnSpPr/>
              <p:nvPr/>
            </p:nvCxnSpPr>
            <p:spPr>
              <a:xfrm rot="5400000" flipH="1" flipV="1">
                <a:off x="7705545" y="3066284"/>
                <a:ext cx="594911" cy="360559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 rot="5400000" flipH="1" flipV="1">
                <a:off x="8475452" y="3207590"/>
                <a:ext cx="540589" cy="63260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/>
              <p:cNvCxnSpPr/>
              <p:nvPr/>
            </p:nvCxnSpPr>
            <p:spPr>
              <a:xfrm rot="5400000" flipH="1" flipV="1">
                <a:off x="8177122" y="3054783"/>
                <a:ext cx="594911" cy="360559"/>
              </a:xfrm>
              <a:prstGeom prst="straightConnector1">
                <a:avLst/>
              </a:prstGeom>
              <a:ln w="28575"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Oval 100"/>
            <p:cNvSpPr/>
            <p:nvPr/>
          </p:nvSpPr>
          <p:spPr>
            <a:xfrm>
              <a:off x="5408761" y="3642096"/>
              <a:ext cx="3303917" cy="82813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Curved Down Arrow 101"/>
            <p:cNvSpPr/>
            <p:nvPr/>
          </p:nvSpPr>
          <p:spPr>
            <a:xfrm rot="1812468">
              <a:off x="8194887" y="3486820"/>
              <a:ext cx="793458" cy="489980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6567576" y="2798147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>
              <a:off x="7021901" y="2798147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>
              <a:off x="7484852" y="2798147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6139131" y="2798147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8" name="Straight Arrow Connector 107"/>
            <p:cNvCxnSpPr/>
            <p:nvPr/>
          </p:nvCxnSpPr>
          <p:spPr>
            <a:xfrm rot="16200000" flipV="1">
              <a:off x="6411581" y="3463099"/>
              <a:ext cx="737561" cy="6038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>
              <a:endCxn id="106" idx="3"/>
            </p:cNvCxnSpPr>
            <p:nvPr/>
          </p:nvCxnSpPr>
          <p:spPr>
            <a:xfrm rot="5400000" flipH="1" flipV="1">
              <a:off x="5692714" y="3367086"/>
              <a:ext cx="753063" cy="24841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60" idx="0"/>
            </p:cNvCxnSpPr>
            <p:nvPr/>
          </p:nvCxnSpPr>
          <p:spPr>
            <a:xfrm rot="16200000" flipV="1">
              <a:off x="6006142" y="3494730"/>
              <a:ext cx="692674" cy="13251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/>
            <p:nvPr/>
          </p:nvCxnSpPr>
          <p:spPr>
            <a:xfrm rot="16200000" flipV="1">
              <a:off x="6857279" y="3468850"/>
              <a:ext cx="737561" cy="6038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endCxn id="104" idx="5"/>
            </p:cNvCxnSpPr>
            <p:nvPr/>
          </p:nvCxnSpPr>
          <p:spPr>
            <a:xfrm rot="16200000" flipV="1">
              <a:off x="7166705" y="3286570"/>
              <a:ext cx="727184" cy="383566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>
              <a:endCxn id="105" idx="5"/>
            </p:cNvCxnSpPr>
            <p:nvPr/>
          </p:nvCxnSpPr>
          <p:spPr>
            <a:xfrm rot="16200000" flipV="1">
              <a:off x="7553456" y="3362770"/>
              <a:ext cx="770316" cy="27429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3597" y="1910651"/>
                <a:ext cx="4173642" cy="1261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𝑛𝑒𝑡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𝜆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  <m:r>
                            <a:rPr lang="en-US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noise</m:t>
                          </m:r>
                        </m:e>
                      </m:d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𝑛𝑒𝑡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597" y="1910651"/>
                <a:ext cx="4173642" cy="1261051"/>
              </a:xfrm>
              <a:prstGeom prst="rect">
                <a:avLst/>
              </a:prstGeom>
              <a:blipFill rotWithShape="1">
                <a:blip r:embed="rId4"/>
                <a:stretch>
                  <a:fillRect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lum bright="-3000" contrast="2000"/>
          </a:blip>
          <a:srcRect r="16342"/>
          <a:stretch/>
        </p:blipFill>
        <p:spPr bwMode="auto">
          <a:xfrm>
            <a:off x="1674547" y="3978477"/>
            <a:ext cx="2103120" cy="151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4009292" y="4479288"/>
            <a:ext cx="1004835" cy="1235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76406" y="3400667"/>
            <a:ext cx="409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Hedged </a:t>
            </a:r>
            <a:r>
              <a:rPr lang="en-US" dirty="0" err="1" smtClean="0">
                <a:solidFill>
                  <a:prstClr val="black"/>
                </a:solidFill>
              </a:rPr>
              <a:t>softmax</a:t>
            </a:r>
            <a:r>
              <a:rPr lang="en-US" dirty="0" smtClean="0">
                <a:solidFill>
                  <a:prstClr val="black"/>
                </a:solidFill>
              </a:rPr>
              <a:t> activation function: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62974" y="5306638"/>
            <a:ext cx="409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Logistic activation function: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770973" y="3769999"/>
            <a:ext cx="1870460" cy="2314617"/>
            <a:chOff x="3770973" y="3769999"/>
            <a:chExt cx="1870460" cy="2314617"/>
          </a:xfrm>
        </p:grpSpPr>
        <p:cxnSp>
          <p:nvCxnSpPr>
            <p:cNvPr id="116" name="Straight Arrow Connector 115"/>
            <p:cNvCxnSpPr/>
            <p:nvPr/>
          </p:nvCxnSpPr>
          <p:spPr>
            <a:xfrm flipV="1">
              <a:off x="3857541" y="5711300"/>
              <a:ext cx="918267" cy="37331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V="1">
              <a:off x="3770973" y="3769999"/>
              <a:ext cx="1870460" cy="225285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8" name="Straight Arrow Connector 117"/>
          <p:cNvCxnSpPr/>
          <p:nvPr/>
        </p:nvCxnSpPr>
        <p:spPr>
          <a:xfrm flipH="1">
            <a:off x="7625257" y="2829782"/>
            <a:ext cx="393020" cy="5495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 flipH="1">
            <a:off x="6730001" y="2801154"/>
            <a:ext cx="393020" cy="5495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10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7" grpId="0"/>
      <p:bldP spid="8" grpId="0"/>
      <p:bldP spid="114" grpId="0"/>
      <p:bldP spid="1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“Learning” in REMERGE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Connection weights in REMERGE are specified by the modeler, not learned by a connection adjustment rule.</a:t>
            </a:r>
          </a:p>
          <a:p>
            <a:endParaRPr lang="en-US" dirty="0" smtClean="0"/>
          </a:p>
          <a:p>
            <a:r>
              <a:rPr lang="en-US" dirty="0" smtClean="0"/>
              <a:t>Stronger weights lead to better performance</a:t>
            </a:r>
          </a:p>
          <a:p>
            <a:endParaRPr lang="en-US" dirty="0"/>
          </a:p>
          <a:p>
            <a:r>
              <a:rPr lang="en-US" dirty="0" smtClean="0"/>
              <a:t>Weight strength can vary as a function of amount of exposure, individual differences, and brain injury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52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Phenomena Considered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434" y="1600200"/>
            <a:ext cx="7565366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Benchmark Simulations</a:t>
            </a:r>
          </a:p>
          <a:p>
            <a:pPr lvl="1"/>
            <a:r>
              <a:rPr lang="en-US" dirty="0" smtClean="0"/>
              <a:t>Categorization</a:t>
            </a:r>
          </a:p>
          <a:p>
            <a:pPr lvl="1"/>
            <a:r>
              <a:rPr lang="en-US" dirty="0" smtClean="0"/>
              <a:t>Recognition memory</a:t>
            </a:r>
          </a:p>
          <a:p>
            <a:r>
              <a:rPr lang="en-US" dirty="0" smtClean="0"/>
              <a:t>Acquired Equivalence</a:t>
            </a:r>
          </a:p>
          <a:p>
            <a:r>
              <a:rPr lang="en-US" dirty="0" smtClean="0"/>
              <a:t>Associative Chaining</a:t>
            </a:r>
          </a:p>
          <a:p>
            <a:pPr lvl="1"/>
            <a:r>
              <a:rPr lang="en-US" dirty="0" smtClean="0"/>
              <a:t>In paired associate learning</a:t>
            </a:r>
          </a:p>
          <a:p>
            <a:pPr lvl="1"/>
            <a:r>
              <a:rPr lang="en-US" dirty="0" smtClean="0"/>
              <a:t>In hippocampal reactivation after spatial learning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Transitive Inference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Effects of increasing study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Effects of sleep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Spared Category Learning in Amnesia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Phenomena Considered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434" y="1600200"/>
            <a:ext cx="7565366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Benchmark Simulations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Categorization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Recognition memory</a:t>
            </a:r>
          </a:p>
          <a:p>
            <a:r>
              <a:rPr lang="en-US" dirty="0" smtClean="0"/>
              <a:t>Acquired Equivalence</a:t>
            </a:r>
          </a:p>
          <a:p>
            <a:r>
              <a:rPr lang="en-US" dirty="0" smtClean="0"/>
              <a:t>Associative Chaining</a:t>
            </a:r>
          </a:p>
          <a:p>
            <a:pPr lvl="1"/>
            <a:r>
              <a:rPr lang="en-US" dirty="0" smtClean="0"/>
              <a:t>In paired associate learning</a:t>
            </a:r>
          </a:p>
          <a:p>
            <a:pPr lvl="1"/>
            <a:r>
              <a:rPr lang="en-US" dirty="0" smtClean="0"/>
              <a:t>In hippocampal reactivation after spatial learning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Transitive Inference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Effects of increasing study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Effects of sleep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Spared Category Learning in Amnesia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312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b="51124"/>
          <a:stretch>
            <a:fillRect/>
          </a:stretch>
        </p:blipFill>
        <p:spPr bwMode="auto">
          <a:xfrm>
            <a:off x="2339593" y="1509624"/>
            <a:ext cx="6804407" cy="41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3857" cy="4748842"/>
          </a:xfrm>
        </p:spPr>
        <p:txBody>
          <a:bodyPr>
            <a:normAutofit/>
          </a:bodyPr>
          <a:lstStyle/>
          <a:p>
            <a:r>
              <a:rPr lang="en-US" dirty="0" smtClean="0"/>
              <a:t>Study:</a:t>
            </a:r>
          </a:p>
          <a:p>
            <a:pPr lvl="1"/>
            <a:r>
              <a:rPr lang="en-US" sz="2000" dirty="0" smtClean="0"/>
              <a:t>F1-S1; </a:t>
            </a:r>
          </a:p>
          <a:p>
            <a:pPr lvl="1"/>
            <a:r>
              <a:rPr lang="en-US" sz="2000" dirty="0" smtClean="0"/>
              <a:t>F3-S3;</a:t>
            </a:r>
          </a:p>
          <a:p>
            <a:pPr lvl="1"/>
            <a:r>
              <a:rPr lang="en-US" sz="2000" dirty="0" smtClean="0"/>
              <a:t>F2-S1; </a:t>
            </a:r>
          </a:p>
          <a:p>
            <a:pPr lvl="1"/>
            <a:r>
              <a:rPr lang="en-US" sz="2000" dirty="0" smtClean="0"/>
              <a:t>F2-S2;	</a:t>
            </a:r>
          </a:p>
          <a:p>
            <a:pPr lvl="1"/>
            <a:r>
              <a:rPr lang="en-US" sz="2000" dirty="0" smtClean="0"/>
              <a:t>F4-S3; </a:t>
            </a:r>
          </a:p>
          <a:p>
            <a:pPr lvl="1"/>
            <a:r>
              <a:rPr lang="en-US" sz="2000" dirty="0" smtClean="0"/>
              <a:t>F4-S4</a:t>
            </a:r>
          </a:p>
          <a:p>
            <a:endParaRPr lang="en-US" dirty="0" smtClean="0"/>
          </a:p>
          <a:p>
            <a:r>
              <a:rPr lang="en-US" dirty="0" smtClean="0"/>
              <a:t>Test:</a:t>
            </a:r>
          </a:p>
          <a:p>
            <a:pPr lvl="1"/>
            <a:r>
              <a:rPr lang="en-US" sz="1800" dirty="0" smtClean="0"/>
              <a:t>Premise: 	F1: S1 or S3?</a:t>
            </a:r>
          </a:p>
          <a:p>
            <a:pPr lvl="1"/>
            <a:r>
              <a:rPr lang="en-US" sz="1800" dirty="0" smtClean="0"/>
              <a:t>Inference: 	F1: S2 or S4?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"/>
          <p:cNvGrpSpPr/>
          <p:nvPr/>
        </p:nvGrpSpPr>
        <p:grpSpPr>
          <a:xfrm>
            <a:off x="5313871" y="2620993"/>
            <a:ext cx="1779916" cy="1282461"/>
            <a:chOff x="5331124" y="2629619"/>
            <a:chExt cx="1779916" cy="1282461"/>
          </a:xfrm>
        </p:grpSpPr>
        <p:sp>
          <p:nvSpPr>
            <p:cNvPr id="6" name="Oval 5"/>
            <p:cNvSpPr/>
            <p:nvPr/>
          </p:nvSpPr>
          <p:spPr>
            <a:xfrm>
              <a:off x="5822829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277154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740105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759569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21389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76845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33112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>
              <a:stCxn id="18" idx="0"/>
              <a:endCxn id="6" idx="3"/>
            </p:cNvCxnSpPr>
            <p:nvPr/>
          </p:nvCxnSpPr>
          <p:spPr>
            <a:xfrm rot="5400000" flipH="1" flipV="1">
              <a:off x="5399416" y="3063410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3" idx="0"/>
              <a:endCxn id="7" idx="4"/>
            </p:cNvCxnSpPr>
            <p:nvPr/>
          </p:nvCxnSpPr>
          <p:spPr>
            <a:xfrm rot="5400000" flipH="1" flipV="1">
              <a:off x="6160698" y="323922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0"/>
            </p:cNvCxnSpPr>
            <p:nvPr/>
          </p:nvCxnSpPr>
          <p:spPr>
            <a:xfrm rot="5400000" flipH="1" flipV="1">
              <a:off x="5709967" y="3238814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 flipH="1" flipV="1">
              <a:off x="5862368" y="308641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6632275" y="3227719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6333945" y="3074912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46"/>
          <p:cNvGrpSpPr/>
          <p:nvPr/>
        </p:nvGrpSpPr>
        <p:grpSpPr>
          <a:xfrm flipH="1">
            <a:off x="7174301" y="2609490"/>
            <a:ext cx="1779916" cy="1282461"/>
            <a:chOff x="7174301" y="2609490"/>
            <a:chExt cx="1779916" cy="1282461"/>
          </a:xfrm>
        </p:grpSpPr>
        <p:sp>
          <p:nvSpPr>
            <p:cNvPr id="34" name="Oval 33"/>
            <p:cNvSpPr/>
            <p:nvPr/>
          </p:nvSpPr>
          <p:spPr>
            <a:xfrm>
              <a:off x="7666006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120331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8583282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7602746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805707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8520022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717430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/>
            <p:cNvCxnSpPr>
              <a:stCxn id="40" idx="0"/>
              <a:endCxn id="34" idx="3"/>
            </p:cNvCxnSpPr>
            <p:nvPr/>
          </p:nvCxnSpPr>
          <p:spPr>
            <a:xfrm rot="5400000" flipH="1" flipV="1">
              <a:off x="7242593" y="3043281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8" idx="0"/>
              <a:endCxn id="35" idx="4"/>
            </p:cNvCxnSpPr>
            <p:nvPr/>
          </p:nvCxnSpPr>
          <p:spPr>
            <a:xfrm rot="5400000" flipH="1" flipV="1">
              <a:off x="8003875" y="3219091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7" idx="0"/>
            </p:cNvCxnSpPr>
            <p:nvPr/>
          </p:nvCxnSpPr>
          <p:spPr>
            <a:xfrm rot="5400000" flipH="1" flipV="1">
              <a:off x="7553144" y="3218685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7705545" y="3066284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8475452" y="320759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8177122" y="305478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5339750" y="4028536"/>
            <a:ext cx="41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F1     S1   F2    S2       F3      S3    F4    S4        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5495026" y="2415396"/>
            <a:ext cx="3303917" cy="828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rved Down Arrow 49"/>
          <p:cNvSpPr/>
          <p:nvPr/>
        </p:nvSpPr>
        <p:spPr>
          <a:xfrm rot="1812468">
            <a:off x="8281152" y="2260120"/>
            <a:ext cx="793458" cy="4899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457200" y="1600200"/>
            <a:ext cx="4223857" cy="4748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F1-S1;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F3-S3;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F2-S1;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F2-S2;	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F4-S3;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F4-S4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Premise: 	F1: S1 or S3?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Inference: 	F1: S2 or S4?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5313871" y="2620993"/>
            <a:ext cx="1779916" cy="1282461"/>
            <a:chOff x="5331124" y="2629619"/>
            <a:chExt cx="1779916" cy="1282461"/>
          </a:xfrm>
        </p:grpSpPr>
        <p:sp>
          <p:nvSpPr>
            <p:cNvPr id="6" name="Oval 5"/>
            <p:cNvSpPr/>
            <p:nvPr/>
          </p:nvSpPr>
          <p:spPr>
            <a:xfrm>
              <a:off x="5822829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277154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740105" y="2629619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759569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21389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76845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331124" y="3541144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>
              <a:stCxn id="18" idx="0"/>
              <a:endCxn id="6" idx="3"/>
            </p:cNvCxnSpPr>
            <p:nvPr/>
          </p:nvCxnSpPr>
          <p:spPr>
            <a:xfrm rot="5400000" flipH="1" flipV="1">
              <a:off x="5399416" y="3063410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3" idx="0"/>
              <a:endCxn id="7" idx="4"/>
            </p:cNvCxnSpPr>
            <p:nvPr/>
          </p:nvCxnSpPr>
          <p:spPr>
            <a:xfrm rot="5400000" flipH="1" flipV="1">
              <a:off x="6160698" y="323922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0"/>
            </p:cNvCxnSpPr>
            <p:nvPr/>
          </p:nvCxnSpPr>
          <p:spPr>
            <a:xfrm rot="5400000" flipH="1" flipV="1">
              <a:off x="5709967" y="3238814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 flipH="1" flipV="1">
              <a:off x="5862368" y="308641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6632275" y="3227719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6333945" y="3074912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flipH="1">
            <a:off x="7174301" y="2609490"/>
            <a:ext cx="1779916" cy="1282461"/>
            <a:chOff x="7174301" y="2609490"/>
            <a:chExt cx="1779916" cy="1282461"/>
          </a:xfrm>
        </p:grpSpPr>
        <p:sp>
          <p:nvSpPr>
            <p:cNvPr id="34" name="Oval 33"/>
            <p:cNvSpPr/>
            <p:nvPr/>
          </p:nvSpPr>
          <p:spPr>
            <a:xfrm>
              <a:off x="7666006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120331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8583282" y="2609490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7602746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805707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8520022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7174301" y="3521015"/>
              <a:ext cx="370935" cy="3709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/>
            <p:cNvCxnSpPr>
              <a:stCxn id="40" idx="0"/>
              <a:endCxn id="34" idx="3"/>
            </p:cNvCxnSpPr>
            <p:nvPr/>
          </p:nvCxnSpPr>
          <p:spPr>
            <a:xfrm rot="5400000" flipH="1" flipV="1">
              <a:off x="7242593" y="3043281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8" idx="0"/>
              <a:endCxn id="35" idx="4"/>
            </p:cNvCxnSpPr>
            <p:nvPr/>
          </p:nvCxnSpPr>
          <p:spPr>
            <a:xfrm rot="5400000" flipH="1" flipV="1">
              <a:off x="8003875" y="3219091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7" idx="0"/>
            </p:cNvCxnSpPr>
            <p:nvPr/>
          </p:nvCxnSpPr>
          <p:spPr>
            <a:xfrm rot="5400000" flipH="1" flipV="1">
              <a:off x="7553144" y="3218685"/>
              <a:ext cx="537400" cy="67261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 flipH="1" flipV="1">
              <a:off x="7705545" y="3066284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8475452" y="3207590"/>
              <a:ext cx="540589" cy="63260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8177122" y="3054783"/>
              <a:ext cx="594911" cy="360559"/>
            </a:xfrm>
            <a:prstGeom prst="straightConnector1">
              <a:avLst/>
            </a:prstGeom>
            <a:ln w="28575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5339750" y="4028536"/>
            <a:ext cx="41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F1     S1   F2    S2       F3      S3    F4    S4        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5495026" y="2415396"/>
            <a:ext cx="3303917" cy="828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rved Down Arrow 49"/>
          <p:cNvSpPr/>
          <p:nvPr/>
        </p:nvSpPr>
        <p:spPr>
          <a:xfrm rot="1812468">
            <a:off x="8281152" y="2260120"/>
            <a:ext cx="793458" cy="4899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66" name="Oval 65"/>
          <p:cNvSpPr/>
          <p:nvPr/>
        </p:nvSpPr>
        <p:spPr>
          <a:xfrm>
            <a:off x="6653841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10816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571117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22539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216769" y="1032294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S1    S2    S3     S4        </a:t>
            </a:r>
            <a:endParaRPr lang="en-US" dirty="0"/>
          </a:p>
        </p:txBody>
      </p:sp>
      <p:cxnSp>
        <p:nvCxnSpPr>
          <p:cNvPr id="77" name="Straight Arrow Connector 76"/>
          <p:cNvCxnSpPr/>
          <p:nvPr/>
        </p:nvCxnSpPr>
        <p:spPr>
          <a:xfrm rot="16200000" flipV="1">
            <a:off x="6497846" y="2236399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endCxn id="69" idx="3"/>
          </p:cNvCxnSpPr>
          <p:nvPr/>
        </p:nvCxnSpPr>
        <p:spPr>
          <a:xfrm rot="5400000" flipH="1" flipV="1">
            <a:off x="5778979" y="2140386"/>
            <a:ext cx="753063" cy="24841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7" idx="0"/>
          </p:cNvCxnSpPr>
          <p:nvPr/>
        </p:nvCxnSpPr>
        <p:spPr>
          <a:xfrm rot="16200000" flipV="1">
            <a:off x="6092407" y="2268030"/>
            <a:ext cx="692674" cy="1325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16200000" flipV="1">
            <a:off x="6943544" y="2242150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67" idx="5"/>
          </p:cNvCxnSpPr>
          <p:nvPr/>
        </p:nvCxnSpPr>
        <p:spPr>
          <a:xfrm rot="16200000" flipV="1">
            <a:off x="7252970" y="2059870"/>
            <a:ext cx="727184" cy="38356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68" idx="5"/>
          </p:cNvCxnSpPr>
          <p:nvPr/>
        </p:nvCxnSpPr>
        <p:spPr>
          <a:xfrm rot="16200000" flipV="1">
            <a:off x="7639721" y="2136070"/>
            <a:ext cx="770316" cy="27429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3857" cy="4748842"/>
          </a:xfrm>
        </p:spPr>
        <p:txBody>
          <a:bodyPr>
            <a:normAutofit/>
          </a:bodyPr>
          <a:lstStyle/>
          <a:p>
            <a:r>
              <a:rPr lang="en-US" dirty="0" smtClean="0"/>
              <a:t>Study:</a:t>
            </a:r>
          </a:p>
          <a:p>
            <a:pPr lvl="1"/>
            <a:r>
              <a:rPr lang="en-US" sz="2000" dirty="0" smtClean="0"/>
              <a:t>F1-S1; </a:t>
            </a:r>
          </a:p>
          <a:p>
            <a:pPr lvl="1"/>
            <a:r>
              <a:rPr lang="en-US" sz="2000" dirty="0" smtClean="0"/>
              <a:t>F3-S3;</a:t>
            </a:r>
          </a:p>
          <a:p>
            <a:pPr lvl="1"/>
            <a:r>
              <a:rPr lang="en-US" sz="2000" dirty="0" smtClean="0"/>
              <a:t>F2-S1; </a:t>
            </a:r>
          </a:p>
          <a:p>
            <a:pPr lvl="1"/>
            <a:r>
              <a:rPr lang="en-US" sz="2000" dirty="0" smtClean="0"/>
              <a:t>F2-S2;	</a:t>
            </a:r>
          </a:p>
          <a:p>
            <a:pPr lvl="1"/>
            <a:r>
              <a:rPr lang="en-US" sz="2000" dirty="0" smtClean="0"/>
              <a:t>F4-S3; </a:t>
            </a:r>
          </a:p>
          <a:p>
            <a:pPr lvl="1"/>
            <a:r>
              <a:rPr lang="en-US" sz="2000" dirty="0" smtClean="0"/>
              <a:t>F4-S4</a:t>
            </a:r>
          </a:p>
          <a:p>
            <a:endParaRPr lang="en-US" dirty="0" smtClean="0"/>
          </a:p>
          <a:p>
            <a:r>
              <a:rPr lang="en-US" dirty="0" smtClean="0"/>
              <a:t>Test:</a:t>
            </a:r>
          </a:p>
          <a:p>
            <a:pPr lvl="1"/>
            <a:r>
              <a:rPr lang="en-US" sz="1800" dirty="0" smtClean="0"/>
              <a:t>Premise: 	F1: S1 or S3?</a:t>
            </a:r>
          </a:p>
          <a:p>
            <a:pPr lvl="1"/>
            <a:r>
              <a:rPr lang="en-US" sz="1800" dirty="0" smtClean="0"/>
              <a:t>Inference: 	F1: S2 or S4?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5805576" y="2620993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59901" y="2620993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722852" y="2620993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42316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96641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659592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313871" y="3532518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18" idx="0"/>
            <a:endCxn id="6" idx="3"/>
          </p:cNvCxnSpPr>
          <p:nvPr/>
        </p:nvCxnSpPr>
        <p:spPr>
          <a:xfrm rot="5400000" flipH="1" flipV="1">
            <a:off x="5382163" y="3054784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0"/>
            <a:endCxn id="7" idx="4"/>
          </p:cNvCxnSpPr>
          <p:nvPr/>
        </p:nvCxnSpPr>
        <p:spPr>
          <a:xfrm rot="5400000" flipH="1" flipV="1">
            <a:off x="6143445" y="3230594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2" idx="0"/>
          </p:cNvCxnSpPr>
          <p:nvPr/>
        </p:nvCxnSpPr>
        <p:spPr>
          <a:xfrm rot="5400000" flipH="1" flipV="1">
            <a:off x="5692714" y="3230188"/>
            <a:ext cx="537400" cy="67261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5845115" y="3077787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6615022" y="3219093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6316692" y="3066286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 flipH="1">
            <a:off x="8091577" y="2609490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flipH="1">
            <a:off x="7637252" y="2609490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flipH="1">
            <a:off x="7174301" y="2609490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flipH="1">
            <a:off x="8154837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 flipH="1">
            <a:off x="7700512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flipH="1">
            <a:off x="7237561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flipH="1">
            <a:off x="8583282" y="3521015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>
            <a:stCxn id="40" idx="0"/>
            <a:endCxn id="34" idx="3"/>
          </p:cNvCxnSpPr>
          <p:nvPr/>
        </p:nvCxnSpPr>
        <p:spPr>
          <a:xfrm rot="16200000" flipV="1">
            <a:off x="8291014" y="3043281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8" idx="0"/>
            <a:endCxn id="35" idx="4"/>
          </p:cNvCxnSpPr>
          <p:nvPr/>
        </p:nvCxnSpPr>
        <p:spPr>
          <a:xfrm rot="16200000" flipV="1">
            <a:off x="7584054" y="3219091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7" idx="0"/>
          </p:cNvCxnSpPr>
          <p:nvPr/>
        </p:nvCxnSpPr>
        <p:spPr>
          <a:xfrm rot="16200000" flipV="1">
            <a:off x="8037974" y="3218685"/>
            <a:ext cx="537400" cy="67261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7828062" y="3066284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6200000" flipV="1">
            <a:off x="7112477" y="3207590"/>
            <a:ext cx="540589" cy="63260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6200000" flipV="1">
            <a:off x="7356485" y="3054783"/>
            <a:ext cx="594911" cy="360559"/>
          </a:xfrm>
          <a:prstGeom prst="straightConnector1">
            <a:avLst/>
          </a:prstGeom>
          <a:ln w="28575">
            <a:prstDash val="sys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339750" y="4028536"/>
            <a:ext cx="41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F1     S1   F2    S2       F3      S3    F4    S4        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5495026" y="2415396"/>
            <a:ext cx="3303917" cy="828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rved Down Arrow 49"/>
          <p:cNvSpPr/>
          <p:nvPr/>
        </p:nvSpPr>
        <p:spPr>
          <a:xfrm rot="1812468">
            <a:off x="8281152" y="2260120"/>
            <a:ext cx="793458" cy="4899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241540" y="317770"/>
            <a:ext cx="4226943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Acquired Equivalence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Shohamy</a:t>
            </a:r>
            <a:r>
              <a:rPr lang="en-US" sz="2800" dirty="0" smtClean="0"/>
              <a:t> &amp; Wagner, 2008)</a:t>
            </a:r>
            <a:endParaRPr lang="en-US" sz="2800" dirty="0"/>
          </a:p>
        </p:txBody>
      </p:sp>
      <p:sp>
        <p:nvSpPr>
          <p:cNvPr id="66" name="Oval 65"/>
          <p:cNvSpPr/>
          <p:nvPr/>
        </p:nvSpPr>
        <p:spPr>
          <a:xfrm>
            <a:off x="6653841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10816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571117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225396" y="1571447"/>
            <a:ext cx="370935" cy="370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216769" y="1032294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S1    S2    S3     S4        </a:t>
            </a:r>
            <a:endParaRPr lang="en-US" dirty="0"/>
          </a:p>
        </p:txBody>
      </p:sp>
      <p:cxnSp>
        <p:nvCxnSpPr>
          <p:cNvPr id="77" name="Straight Arrow Connector 76"/>
          <p:cNvCxnSpPr/>
          <p:nvPr/>
        </p:nvCxnSpPr>
        <p:spPr>
          <a:xfrm rot="16200000" flipV="1">
            <a:off x="6497846" y="2236399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endCxn id="69" idx="3"/>
          </p:cNvCxnSpPr>
          <p:nvPr/>
        </p:nvCxnSpPr>
        <p:spPr>
          <a:xfrm rot="5400000" flipH="1" flipV="1">
            <a:off x="5778979" y="2140386"/>
            <a:ext cx="753063" cy="24841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7" idx="0"/>
          </p:cNvCxnSpPr>
          <p:nvPr/>
        </p:nvCxnSpPr>
        <p:spPr>
          <a:xfrm rot="16200000" flipV="1">
            <a:off x="6092407" y="2268030"/>
            <a:ext cx="692674" cy="1325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16200000" flipV="1">
            <a:off x="6943544" y="2242150"/>
            <a:ext cx="737561" cy="6038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67" idx="5"/>
          </p:cNvCxnSpPr>
          <p:nvPr/>
        </p:nvCxnSpPr>
        <p:spPr>
          <a:xfrm rot="16200000" flipV="1">
            <a:off x="7252970" y="2059870"/>
            <a:ext cx="727184" cy="38356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68" idx="5"/>
          </p:cNvCxnSpPr>
          <p:nvPr/>
        </p:nvCxnSpPr>
        <p:spPr>
          <a:xfrm rot="16200000" flipV="1">
            <a:off x="7639721" y="2136070"/>
            <a:ext cx="770316" cy="27429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3857" cy="4748842"/>
          </a:xfrm>
        </p:spPr>
        <p:txBody>
          <a:bodyPr>
            <a:normAutofit/>
          </a:bodyPr>
          <a:lstStyle/>
          <a:p>
            <a:r>
              <a:rPr lang="en-US" dirty="0" smtClean="0"/>
              <a:t>Study:</a:t>
            </a:r>
          </a:p>
          <a:p>
            <a:pPr lvl="1"/>
            <a:r>
              <a:rPr lang="en-US" sz="2000" dirty="0" smtClean="0"/>
              <a:t>F1-S1; </a:t>
            </a:r>
          </a:p>
          <a:p>
            <a:pPr lvl="1"/>
            <a:r>
              <a:rPr lang="en-US" sz="2000" dirty="0" smtClean="0"/>
              <a:t>F3-S3;</a:t>
            </a:r>
          </a:p>
          <a:p>
            <a:pPr lvl="1"/>
            <a:r>
              <a:rPr lang="en-US" sz="2000" dirty="0" smtClean="0"/>
              <a:t>F2-S1; </a:t>
            </a:r>
          </a:p>
          <a:p>
            <a:pPr lvl="1"/>
            <a:r>
              <a:rPr lang="en-US" sz="2000" dirty="0" smtClean="0"/>
              <a:t>F2-S2;	</a:t>
            </a:r>
          </a:p>
          <a:p>
            <a:pPr lvl="1"/>
            <a:r>
              <a:rPr lang="en-US" sz="2000" dirty="0" smtClean="0"/>
              <a:t>F4-S3; </a:t>
            </a:r>
          </a:p>
          <a:p>
            <a:pPr lvl="1"/>
            <a:r>
              <a:rPr lang="en-US" sz="2000" dirty="0" smtClean="0"/>
              <a:t>F4-S4</a:t>
            </a:r>
          </a:p>
          <a:p>
            <a:endParaRPr lang="en-US" dirty="0" smtClean="0"/>
          </a:p>
          <a:p>
            <a:r>
              <a:rPr lang="en-US" dirty="0" smtClean="0"/>
              <a:t>Test:</a:t>
            </a:r>
          </a:p>
          <a:p>
            <a:pPr lvl="1"/>
            <a:r>
              <a:rPr lang="en-US" sz="1800" dirty="0" smtClean="0"/>
              <a:t>Premise: 	F1: S1 or S3?</a:t>
            </a:r>
          </a:p>
          <a:p>
            <a:pPr lvl="1"/>
            <a:r>
              <a:rPr lang="en-US" sz="1800" dirty="0" smtClean="0"/>
              <a:t>Inference: 	F1: S2 or S4?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Roles of Neocortical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Gradually learns </a:t>
            </a:r>
            <a:r>
              <a:rPr lang="en-US" dirty="0"/>
              <a:t>the ‘features’ (dimensions of the neocortical distributed representations) that serve as the basis for exemplar learning in the </a:t>
            </a:r>
            <a:r>
              <a:rPr lang="en-US" dirty="0" smtClean="0"/>
              <a:t>MTL</a:t>
            </a:r>
          </a:p>
          <a:p>
            <a:r>
              <a:rPr lang="en-US" dirty="0" smtClean="0"/>
              <a:t>Provides efficient, structured distributed representations that capture structure in experience</a:t>
            </a:r>
          </a:p>
          <a:p>
            <a:r>
              <a:rPr lang="en-US" dirty="0" smtClean="0"/>
              <a:t>But what about those findings showing that new ‘schema consistent’ knowledge can be integrated into neocortical networks quickly?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91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Tse et al (</a:t>
            </a:r>
            <a:r>
              <a:rPr lang="en-US" i="1" smtClean="0"/>
              <a:t>Science, </a:t>
            </a:r>
            <a:r>
              <a:rPr lang="en-US" smtClean="0"/>
              <a:t>2007, 2011)</a:t>
            </a:r>
          </a:p>
        </p:txBody>
      </p:sp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676400"/>
            <a:ext cx="3662362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1727200"/>
            <a:ext cx="3352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3" y="4252913"/>
            <a:ext cx="5088187" cy="2515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19686" y="4418349"/>
            <a:ext cx="295946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Additional tests after </a:t>
            </a:r>
          </a:p>
          <a:p>
            <a:r>
              <a:rPr lang="en-US" dirty="0" smtClean="0"/>
              <a:t>surgery for old and new</a:t>
            </a:r>
          </a:p>
          <a:p>
            <a:r>
              <a:rPr lang="en-US" dirty="0" smtClean="0"/>
              <a:t>associations.</a:t>
            </a:r>
          </a:p>
          <a:p>
            <a:endParaRPr lang="en-US" dirty="0"/>
          </a:p>
          <a:p>
            <a:r>
              <a:rPr lang="en-US" dirty="0" smtClean="0"/>
              <a:t>Then train and test a</a:t>
            </a:r>
            <a:br>
              <a:rPr lang="en-US" dirty="0" smtClean="0"/>
            </a:br>
            <a:r>
              <a:rPr lang="en-US" dirty="0" smtClean="0"/>
              <a:t>second pair of new</a:t>
            </a:r>
            <a:br>
              <a:rPr lang="en-US" dirty="0" smtClean="0"/>
            </a:br>
            <a:r>
              <a:rPr lang="en-US" dirty="0" smtClean="0"/>
              <a:t>associations.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033" y="4418350"/>
            <a:ext cx="2899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During training, 2 wells</a:t>
            </a:r>
          </a:p>
          <a:p>
            <a:r>
              <a:rPr lang="en-US" dirty="0" smtClean="0"/>
              <a:t>uncovered on each trial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58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9" b="-1048"/>
          <a:stretch/>
        </p:blipFill>
        <p:spPr bwMode="auto">
          <a:xfrm>
            <a:off x="1709338" y="1371600"/>
            <a:ext cx="59817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06804" y="1371601"/>
            <a:ext cx="2649538" cy="2429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9518" y="3894886"/>
            <a:ext cx="7098506" cy="29631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81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8463" y="328613"/>
            <a:ext cx="4087812" cy="1143000"/>
          </a:xfrm>
        </p:spPr>
        <p:txBody>
          <a:bodyPr/>
          <a:lstStyle/>
          <a:p>
            <a:r>
              <a:rPr lang="en-US" sz="2400" smtClean="0"/>
              <a:t>Schemata and </a:t>
            </a:r>
            <a:br>
              <a:rPr lang="en-US" sz="2400" smtClean="0"/>
            </a:br>
            <a:r>
              <a:rPr lang="en-US" sz="2400" smtClean="0"/>
              <a:t>Schema Consistent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35235"/>
            <a:ext cx="3703638" cy="497511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 smtClean="0"/>
              <a:t>What is a ‘schema’?</a:t>
            </a:r>
          </a:p>
          <a:p>
            <a:pPr lvl="1">
              <a:defRPr/>
            </a:pPr>
            <a:r>
              <a:rPr lang="en-US" dirty="0" smtClean="0"/>
              <a:t>An organized knowledge structure into which new items could be added.</a:t>
            </a:r>
          </a:p>
          <a:p>
            <a:pPr>
              <a:defRPr/>
            </a:pPr>
            <a:r>
              <a:rPr lang="en-US" dirty="0" smtClean="0"/>
              <a:t>What is schema consistent information?</a:t>
            </a:r>
          </a:p>
          <a:p>
            <a:pPr lvl="1">
              <a:defRPr/>
            </a:pPr>
            <a:r>
              <a:rPr lang="en-US" dirty="0" smtClean="0"/>
              <a:t>Information consistent with the existing schema.</a:t>
            </a:r>
            <a:endParaRPr lang="en-US" dirty="0"/>
          </a:p>
          <a:p>
            <a:pPr>
              <a:defRPr/>
            </a:pPr>
            <a:r>
              <a:rPr lang="en-US" dirty="0" smtClean="0"/>
              <a:t>Possible examples:</a:t>
            </a:r>
          </a:p>
          <a:p>
            <a:pPr lvl="1">
              <a:defRPr/>
            </a:pPr>
            <a:r>
              <a:rPr lang="en-US" dirty="0" smtClean="0"/>
              <a:t>Trout</a:t>
            </a:r>
            <a:br>
              <a:rPr lang="en-US" dirty="0" smtClean="0"/>
            </a:br>
            <a:r>
              <a:rPr lang="en-US" dirty="0" smtClean="0"/>
              <a:t>Cardinal</a:t>
            </a:r>
          </a:p>
          <a:p>
            <a:pPr>
              <a:defRPr/>
            </a:pPr>
            <a:r>
              <a:rPr lang="en-US" dirty="0" smtClean="0"/>
              <a:t>What about a penguin?</a:t>
            </a:r>
          </a:p>
          <a:p>
            <a:pPr lvl="1">
              <a:defRPr/>
            </a:pPr>
            <a:r>
              <a:rPr lang="en-US" dirty="0" smtClean="0"/>
              <a:t>Partially consistent</a:t>
            </a:r>
          </a:p>
          <a:p>
            <a:pPr lvl="1">
              <a:defRPr/>
            </a:pPr>
            <a:r>
              <a:rPr lang="en-US" dirty="0" smtClean="0"/>
              <a:t>Partially inconsistent</a:t>
            </a:r>
          </a:p>
          <a:p>
            <a:pPr>
              <a:defRPr/>
            </a:pPr>
            <a:r>
              <a:rPr lang="en-US" dirty="0" smtClean="0"/>
              <a:t>What about previously unfamiliar odors paired with previously unvisited locations in a familiar environment?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2" descr="taxonomic_hierarc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"/>
          <a:stretch>
            <a:fillRect/>
          </a:stretch>
        </p:blipFill>
        <p:spPr bwMode="auto">
          <a:xfrm>
            <a:off x="4760399" y="284163"/>
            <a:ext cx="2907226" cy="2702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888" y="4595019"/>
            <a:ext cx="593725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5078413"/>
            <a:ext cx="2281237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3179762"/>
            <a:ext cx="22637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204458" y="3717371"/>
            <a:ext cx="2096992" cy="653938"/>
            <a:chOff x="5737900" y="5169688"/>
            <a:chExt cx="2096992" cy="653938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7900" y="5337191"/>
              <a:ext cx="1155220" cy="4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 descr="http://cardinal2.rubyforge.org/cardinal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0585" y="5169688"/>
              <a:ext cx="804307" cy="653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897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3751263" cy="4495800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dirty="0" smtClean="0"/>
              <a:t>Initial training with eight items and their properties as indicated at left.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Added one new input unit fully connected to representation layer to train network on one of:</a:t>
            </a:r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r>
              <a:rPr lang="en-US" sz="2300" dirty="0" smtClean="0"/>
              <a:t>penguin-</a:t>
            </a:r>
            <a:r>
              <a:rPr lang="en-US" sz="2300" dirty="0" err="1" smtClean="0"/>
              <a:t>isa</a:t>
            </a:r>
            <a:r>
              <a:rPr lang="en-US" sz="2300" dirty="0" smtClean="0"/>
              <a:t> &amp; penguin-can</a:t>
            </a:r>
          </a:p>
          <a:p>
            <a:pPr lvl="1">
              <a:defRPr/>
            </a:pPr>
            <a:r>
              <a:rPr lang="en-US" sz="2300" dirty="0" smtClean="0"/>
              <a:t>trout-</a:t>
            </a:r>
            <a:r>
              <a:rPr lang="en-US" sz="2300" dirty="0" err="1" smtClean="0"/>
              <a:t>isa</a:t>
            </a:r>
            <a:r>
              <a:rPr lang="en-US" sz="2300" dirty="0" smtClean="0"/>
              <a:t> &amp; trout-can</a:t>
            </a:r>
          </a:p>
          <a:p>
            <a:pPr lvl="1">
              <a:defRPr/>
            </a:pPr>
            <a:r>
              <a:rPr lang="en-US" sz="2300" dirty="0" smtClean="0"/>
              <a:t>cardinal-</a:t>
            </a:r>
            <a:r>
              <a:rPr lang="en-US" sz="2300" dirty="0" err="1" smtClean="0"/>
              <a:t>isa</a:t>
            </a:r>
            <a:r>
              <a:rPr lang="en-US" sz="2300" dirty="0" smtClean="0"/>
              <a:t> &amp; cardinal-can</a:t>
            </a:r>
          </a:p>
          <a:p>
            <a:pPr lvl="1">
              <a:defRPr/>
            </a:pPr>
            <a:endParaRPr lang="en-US" sz="1800" dirty="0" smtClean="0"/>
          </a:p>
          <a:p>
            <a:pPr>
              <a:defRPr/>
            </a:pPr>
            <a:r>
              <a:rPr lang="en-US" dirty="0" smtClean="0"/>
              <a:t>Used either focused or interleaved learning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Network was not required to generate item-specific name outputs.</a:t>
            </a:r>
            <a:endParaRPr lang="en-US" dirty="0"/>
          </a:p>
        </p:txBody>
      </p:sp>
      <p:pic>
        <p:nvPicPr>
          <p:cNvPr id="43012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4725988" y="1528763"/>
            <a:ext cx="4178300" cy="312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395913" y="2068513"/>
            <a:ext cx="828675" cy="1017587"/>
            <a:chOff x="5396023" y="2068033"/>
            <a:chExt cx="829340" cy="1018472"/>
          </a:xfrm>
        </p:grpSpPr>
        <p:sp>
          <p:nvSpPr>
            <p:cNvPr id="43018" name="Oval 6"/>
            <p:cNvSpPr>
              <a:spLocks noChangeArrowheads="1"/>
            </p:cNvSpPr>
            <p:nvPr/>
          </p:nvSpPr>
          <p:spPr bwMode="auto">
            <a:xfrm>
              <a:off x="5396023" y="2998380"/>
              <a:ext cx="157532" cy="881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cxnSp>
          <p:nvCxnSpPr>
            <p:cNvPr id="7" name="Straight Arrow Connector 6"/>
            <p:cNvCxnSpPr>
              <a:stCxn id="43018" idx="7"/>
            </p:cNvCxnSpPr>
            <p:nvPr/>
          </p:nvCxnSpPr>
          <p:spPr>
            <a:xfrm flipV="1">
              <a:off x="5531068" y="2068033"/>
              <a:ext cx="694295" cy="94379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5529480" y="2292065"/>
              <a:ext cx="691116" cy="7181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5534246" y="2620963"/>
              <a:ext cx="686350" cy="3892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5348288" y="4773613"/>
            <a:ext cx="2519362" cy="1355725"/>
            <a:chOff x="5348884" y="4774019"/>
            <a:chExt cx="2519103" cy="1355651"/>
          </a:xfrm>
        </p:grpSpPr>
        <p:pic>
          <p:nvPicPr>
            <p:cNvPr id="4301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8381" y="5164041"/>
              <a:ext cx="1155101" cy="433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884" y="4774019"/>
              <a:ext cx="344029" cy="559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7" name="Picture 2" descr="http://cardinal2.rubyforge.org/cardinal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3763" y="5475768"/>
              <a:ext cx="804224" cy="653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95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New Learning of Consistent and Partially Inconsistent Information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8" y="2659063"/>
            <a:ext cx="69532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2287588"/>
            <a:ext cx="115411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75" y="4781550"/>
            <a:ext cx="563563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1863725" y="2817813"/>
            <a:ext cx="55563" cy="798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90750" y="2795588"/>
            <a:ext cx="1557338" cy="817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370263" y="3845607"/>
            <a:ext cx="371475" cy="8708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370263" y="4485482"/>
            <a:ext cx="242887" cy="2309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398713" y="4775200"/>
            <a:ext cx="912812" cy="96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2338388" y="4032250"/>
            <a:ext cx="990600" cy="671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902200" y="1933575"/>
            <a:ext cx="3462338" cy="4616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pic>
        <p:nvPicPr>
          <p:cNvPr id="44045" name="Picture 2" descr="http://cardinal2.rubyforge.org/cardinal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2109788"/>
            <a:ext cx="80327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42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Discussion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work described here (with a new hippocampal model, and an old neocortical model) addresses both types of challenge to the CLS theory</a:t>
            </a:r>
          </a:p>
          <a:p>
            <a:r>
              <a:rPr lang="en-US" dirty="0" smtClean="0"/>
              <a:t>But many questions remain</a:t>
            </a:r>
          </a:p>
          <a:p>
            <a:pPr lvl="1"/>
            <a:r>
              <a:rPr lang="en-US" dirty="0" smtClean="0"/>
              <a:t>What is an item and how is it represented in the hippocampus and the neocortex?</a:t>
            </a:r>
          </a:p>
          <a:p>
            <a:pPr lvl="1"/>
            <a:r>
              <a:rPr lang="en-US" dirty="0" smtClean="0"/>
              <a:t>What new information is sufficiently ‘schema consistent’ to be learned rapidly in amnesia?</a:t>
            </a:r>
          </a:p>
          <a:p>
            <a:pPr lvl="1"/>
            <a:r>
              <a:rPr lang="en-US" dirty="0" smtClean="0"/>
              <a:t>Even if the models capture important features of hippocampal and neocortical learning, how are these processes actually implemented in real nervous systems?</a:t>
            </a:r>
          </a:p>
        </p:txBody>
      </p:sp>
    </p:spTree>
    <p:extLst>
      <p:ext uri="{BB962C8B-B14F-4D97-AF65-F5344CB8AC3E}">
        <p14:creationId xmlns:p14="http://schemas.microsoft.com/office/powerpoint/2010/main" val="191475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1354</Words>
  <Application>Microsoft Office PowerPoint</Application>
  <PresentationFormat>On-screen Show (4:3)</PresentationFormat>
  <Paragraphs>305</Paragraphs>
  <Slides>49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Office Theme</vt:lpstr>
      <vt:lpstr>Blank Presentation</vt:lpstr>
      <vt:lpstr>1_Office Theme</vt:lpstr>
      <vt:lpstr> Integrating New Findings into the Complementary Learning Systems Theory of Memory </vt:lpstr>
      <vt:lpstr>Effects of Hippocampal Lesions in Humans</vt:lpstr>
      <vt:lpstr>Why Are There Complementary Learning Systems?</vt:lpstr>
      <vt:lpstr>A model of neocortical learning  (Rumelhart, 1990; McC et al. 1995)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Complementary Learning Systems (McClelland et al 1995; Marr 1971)</vt:lpstr>
      <vt:lpstr>Disintegration of Conceptual Knowledge in Semantic Dementia</vt:lpstr>
      <vt:lpstr>PowerPoint Presentation</vt:lpstr>
      <vt:lpstr>PowerPoint Presentation</vt:lpstr>
      <vt:lpstr>Rogers et al (2005) model of semantic dementia</vt:lpstr>
      <vt:lpstr>PowerPoint Presentation</vt:lpstr>
      <vt:lpstr>Simulation of Delayed Copying</vt:lpstr>
      <vt:lpstr>PowerPoint Presentation</vt:lpstr>
      <vt:lpstr>PowerPoint Presentation</vt:lpstr>
      <vt:lpstr>Adding New Inconsistent Information to the Neocortical Representation</vt:lpstr>
      <vt:lpstr>Catastrophic Interference and Avoiding it with Interleaved Learning</vt:lpstr>
      <vt:lpstr>Complementary Learning Systems Theory  (McClelland et al 1995; Marr 1971)</vt:lpstr>
      <vt:lpstr>Challenges for CLS</vt:lpstr>
      <vt:lpstr>Challenges for CLS</vt:lpstr>
      <vt:lpstr>REMERGE: Recurrence and Episodic Memory Result in Generalization (Kumaran &amp; McClelland, 2012)</vt:lpstr>
      <vt:lpstr>What REMERGE Adds to Exemplar Models</vt:lpstr>
      <vt:lpstr>What REMERGE Adds to Exemplar Models</vt:lpstr>
      <vt:lpstr>Neural Network Model, Exemplar Model, or Probabilistic Model?</vt:lpstr>
      <vt:lpstr>GCM-like Version of REMERGE</vt:lpstr>
      <vt:lpstr>“Learning” in REMERGE</vt:lpstr>
      <vt:lpstr>Phenomena Considered</vt:lpstr>
      <vt:lpstr>Phenomena Considered</vt:lpstr>
      <vt:lpstr>Acquired Equivalence (Shohamy &amp; Wagner, 2008)</vt:lpstr>
      <vt:lpstr>Acquired Equivalence (Shohamy &amp; Wagner, 2008)</vt:lpstr>
      <vt:lpstr>Acquired Equivalence (Shohamy &amp; Wagner, 2008)</vt:lpstr>
      <vt:lpstr>Acquired Equivalence (Shohamy &amp; Wagner, 2008)</vt:lpstr>
      <vt:lpstr>Roles of Neocortical Learning</vt:lpstr>
      <vt:lpstr>Tse et al (Science, 2007, 2011)</vt:lpstr>
      <vt:lpstr>PowerPoint Presentation</vt:lpstr>
      <vt:lpstr>Schemata and  Schema Consistent Information</vt:lpstr>
      <vt:lpstr>New Simulations</vt:lpstr>
      <vt:lpstr>New Learning of Consistent and Partially Inconsistent Information</vt:lpstr>
      <vt:lpstr>Overall Discussion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REMERGE: A new approach to the neural basis of generalization and memory-based inference</dc:title>
  <dc:creator>jlmcc</dc:creator>
  <cp:lastModifiedBy>James McClelland</cp:lastModifiedBy>
  <cp:revision>26</cp:revision>
  <dcterms:created xsi:type="dcterms:W3CDTF">2011-05-05T03:59:29Z</dcterms:created>
  <dcterms:modified xsi:type="dcterms:W3CDTF">2013-05-22T16:53:45Z</dcterms:modified>
</cp:coreProperties>
</file>