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0" r:id="rId4"/>
    <p:sldId id="258" r:id="rId5"/>
    <p:sldId id="259" r:id="rId6"/>
    <p:sldId id="27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84" d="100"/>
          <a:sy n="184" d="100"/>
        </p:scale>
        <p:origin x="-31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1D8FC-87B2-445A-A7C8-B19F79356B0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727EC-C501-4E4F-B363-FAB5BED20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03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27EC-C501-4E4F-B363-FAB5BED20C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50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2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51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27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39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89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89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27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60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84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72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AF611-C008-4C7C-BFAF-3BF765EFD925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7A504-DAE6-482D-B069-88869AA8C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Theory of Decision Time Dynamics, with Applications to Memory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1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Pachella’s</a:t>
            </a:r>
            <a:r>
              <a:rPr lang="en-US" dirty="0" smtClean="0"/>
              <a:t> Speed Accuracy </a:t>
            </a:r>
            <a:br>
              <a:rPr lang="en-US" dirty="0" smtClean="0"/>
            </a:br>
            <a:r>
              <a:rPr lang="en-US" dirty="0" smtClean="0"/>
              <a:t>Tradeoff Figure</a:t>
            </a:r>
            <a:endParaRPr lang="en-US" dirty="0"/>
          </a:p>
        </p:txBody>
      </p:sp>
      <p:pic>
        <p:nvPicPr>
          <p:cNvPr id="1026" name="Picture 2" descr="C:\Users\jlmcc.WIN\Desktop\ToDo\Psych205\Captu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40" y="1662736"/>
            <a:ext cx="6448043" cy="4647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003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If accuracy builds up continuously with time as </a:t>
            </a:r>
            <a:r>
              <a:rPr lang="en-US" dirty="0" err="1" smtClean="0"/>
              <a:t>Pachella</a:t>
            </a:r>
            <a:r>
              <a:rPr lang="en-US" dirty="0" smtClean="0"/>
              <a:t> suggests, how do we ensure that the results we observe in different conditions don’t reflect changes in the speed-accuracy tradeoff?</a:t>
            </a:r>
          </a:p>
          <a:p>
            <a:r>
              <a:rPr lang="en-US" dirty="0"/>
              <a:t>H</a:t>
            </a:r>
            <a:r>
              <a:rPr lang="en-US" dirty="0" smtClean="0"/>
              <a:t>ow can we use reaction times to make inferences in the face of the problem of speed-accuracy tradeoff?</a:t>
            </a:r>
          </a:p>
          <a:p>
            <a:pPr lvl="1"/>
            <a:r>
              <a:rPr lang="en-US" dirty="0" smtClean="0"/>
              <a:t>Relying on high levels of accuracy is highly problematic – we can’t tell if participants are operating at different points on the SAT function in different conditions or not!</a:t>
            </a:r>
          </a:p>
          <a:p>
            <a:r>
              <a:rPr lang="en-US" dirty="0" smtClean="0"/>
              <a:t>In general, it appears that we need a theory of how accuracy builds up over time, and we need tasks that produce both reaction times and error rates to make inferences.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724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Starting </a:t>
            </a:r>
            <a:r>
              <a:rPr lang="en-US" dirty="0"/>
              <a:t>P</a:t>
            </a:r>
            <a:r>
              <a:rPr lang="en-US" dirty="0" smtClean="0"/>
              <a:t>lace: Noisy Evidence Accumulation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Consider a stimulus perturbed by noise.</a:t>
            </a:r>
          </a:p>
          <a:p>
            <a:pPr lvl="1"/>
            <a:r>
              <a:rPr lang="en-US" dirty="0" smtClean="0"/>
              <a:t>Maybe a cloud of dots with mean position </a:t>
            </a:r>
            <a:r>
              <a:rPr lang="en-US" dirty="0" smtClean="0">
                <a:latin typeface="Symbol" pitchFamily="18" charset="2"/>
              </a:rPr>
              <a:t>m</a:t>
            </a:r>
            <a:r>
              <a:rPr lang="en-US" dirty="0" smtClean="0"/>
              <a:t> = +2 or -2 pixel from the center of a screen</a:t>
            </a:r>
          </a:p>
          <a:p>
            <a:pPr lvl="1"/>
            <a:r>
              <a:rPr lang="en-US" dirty="0" smtClean="0"/>
              <a:t>Imagine that the cloud is updated once every 20 </a:t>
            </a:r>
            <a:r>
              <a:rPr lang="en-US" dirty="0" err="1" smtClean="0"/>
              <a:t>msec</a:t>
            </a:r>
            <a:r>
              <a:rPr lang="en-US" dirty="0" smtClean="0"/>
              <a:t>, of 50 times a second, but each time its mean position shifts randomly with a standard deviation </a:t>
            </a:r>
            <a:r>
              <a:rPr lang="en-US" dirty="0" smtClean="0">
                <a:latin typeface="Symbol" pitchFamily="18" charset="2"/>
              </a:rPr>
              <a:t>s</a:t>
            </a:r>
            <a:r>
              <a:rPr lang="en-US" dirty="0" smtClean="0"/>
              <a:t> of 10 pixels.</a:t>
            </a:r>
          </a:p>
          <a:p>
            <a:r>
              <a:rPr lang="en-US" dirty="0" smtClean="0"/>
              <a:t>What is theoretically possible maximum value of d’ based on just one update?</a:t>
            </a:r>
          </a:p>
          <a:p>
            <a:r>
              <a:rPr lang="en-US" dirty="0" smtClean="0"/>
              <a:t>Suppose we sample n updates and add up the samples.</a:t>
            </a:r>
          </a:p>
          <a:p>
            <a:r>
              <a:rPr lang="en-US" dirty="0" smtClean="0"/>
              <a:t>Expected value of the sum = </a:t>
            </a:r>
            <a:r>
              <a:rPr lang="en-US" dirty="0" smtClean="0">
                <a:latin typeface="Symbol" pitchFamily="18" charset="2"/>
              </a:rPr>
              <a:t>m</a:t>
            </a:r>
            <a:r>
              <a:rPr lang="en-US" dirty="0" smtClean="0"/>
              <a:t>*n</a:t>
            </a:r>
          </a:p>
          <a:p>
            <a:r>
              <a:rPr lang="en-US" dirty="0" smtClean="0"/>
              <a:t>Expected value of the standard deviation of the sum  = </a:t>
            </a:r>
            <a:r>
              <a:rPr lang="en-US" dirty="0" err="1" smtClean="0">
                <a:latin typeface="Symbol" pitchFamily="18" charset="2"/>
              </a:rPr>
              <a:t>s</a:t>
            </a:r>
            <a:r>
              <a:rPr lang="en-US" dirty="0" err="1" smtClean="0">
                <a:sym typeface="Symbol"/>
              </a:rPr>
              <a:t>n</a:t>
            </a:r>
            <a:endParaRPr lang="en-US" dirty="0" smtClean="0"/>
          </a:p>
          <a:p>
            <a:r>
              <a:rPr lang="en-US" dirty="0" smtClean="0"/>
              <a:t>What then is the theoretically possible maximum value of d’ after n updates?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893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facts and some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3532094" cy="4525963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With very difficult stimuli, accuracy always levels off at long processing times.</a:t>
            </a:r>
          </a:p>
          <a:p>
            <a:pPr lvl="1"/>
            <a:r>
              <a:rPr lang="en-US" dirty="0" smtClean="0"/>
              <a:t>Why?</a:t>
            </a:r>
          </a:p>
          <a:p>
            <a:pPr lvl="2"/>
            <a:r>
              <a:rPr lang="en-US" dirty="0" smtClean="0"/>
              <a:t>Participant stops integrating before the end of trial?</a:t>
            </a:r>
          </a:p>
          <a:p>
            <a:pPr lvl="2"/>
            <a:r>
              <a:rPr lang="en-US" dirty="0" smtClean="0"/>
              <a:t>Trial-to-trial variability in direction of drift?</a:t>
            </a:r>
          </a:p>
          <a:p>
            <a:pPr lvl="3"/>
            <a:r>
              <a:rPr lang="en-US" dirty="0" smtClean="0"/>
              <a:t>Noise is between as well as or in addition to within trials</a:t>
            </a:r>
          </a:p>
          <a:p>
            <a:pPr lvl="2"/>
            <a:r>
              <a:rPr lang="en-US" dirty="0" smtClean="0"/>
              <a:t>Imperfect integration (leakage or mutual inhibition, to be discussed later).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If the subject controls the integration time, how does he decide when to stop?</a:t>
            </a:r>
          </a:p>
          <a:p>
            <a:endParaRPr lang="en-US" dirty="0" smtClean="0"/>
          </a:p>
          <a:p>
            <a:r>
              <a:rPr lang="en-US" dirty="0" smtClean="0"/>
              <a:t>What is the optimal policy for deciding when to stop integrating evidence?</a:t>
            </a:r>
          </a:p>
          <a:p>
            <a:pPr lvl="1"/>
            <a:r>
              <a:rPr lang="en-US" dirty="0" smtClean="0"/>
              <a:t>Maximize earnings per unit time?</a:t>
            </a:r>
          </a:p>
          <a:p>
            <a:pPr lvl="1"/>
            <a:r>
              <a:rPr lang="en-US" dirty="0" smtClean="0"/>
              <a:t>Maximize earning per unit ‘effort’?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164" y="3355318"/>
            <a:ext cx="4488515" cy="2747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6" b="13529"/>
          <a:stretch/>
        </p:blipFill>
        <p:spPr bwMode="auto">
          <a:xfrm>
            <a:off x="5405674" y="1284194"/>
            <a:ext cx="2447688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095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simple optimal model for a sequential random sampling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Imagine we have two ‘urns’</a:t>
            </a:r>
          </a:p>
          <a:p>
            <a:pPr lvl="1"/>
            <a:r>
              <a:rPr lang="en-US" dirty="0" smtClean="0"/>
              <a:t>One with </a:t>
            </a:r>
            <a:r>
              <a:rPr lang="en-US" dirty="0" smtClean="0"/>
              <a:t>2/3</a:t>
            </a:r>
            <a:r>
              <a:rPr lang="en-US" dirty="0" smtClean="0"/>
              <a:t> </a:t>
            </a:r>
            <a:r>
              <a:rPr lang="en-US" dirty="0" smtClean="0"/>
              <a:t>black, </a:t>
            </a:r>
            <a:r>
              <a:rPr lang="en-US" dirty="0" smtClean="0"/>
              <a:t>1/3</a:t>
            </a:r>
            <a:r>
              <a:rPr lang="en-US" dirty="0" smtClean="0"/>
              <a:t> </a:t>
            </a:r>
            <a:r>
              <a:rPr lang="en-US" dirty="0" smtClean="0"/>
              <a:t>white balls</a:t>
            </a:r>
          </a:p>
          <a:p>
            <a:pPr lvl="1"/>
            <a:r>
              <a:rPr lang="en-US" dirty="0" smtClean="0"/>
              <a:t>One </a:t>
            </a:r>
            <a:r>
              <a:rPr lang="en-US" smtClean="0"/>
              <a:t>with </a:t>
            </a:r>
            <a:r>
              <a:rPr lang="en-US" smtClean="0"/>
              <a:t>1/3</a:t>
            </a:r>
            <a:r>
              <a:rPr lang="en-US" smtClean="0"/>
              <a:t> </a:t>
            </a:r>
            <a:r>
              <a:rPr lang="en-US" dirty="0" smtClean="0"/>
              <a:t>black</a:t>
            </a:r>
            <a:r>
              <a:rPr lang="en-US" smtClean="0"/>
              <a:t>, </a:t>
            </a:r>
            <a:r>
              <a:rPr lang="en-US" smtClean="0"/>
              <a:t>2/3</a:t>
            </a:r>
            <a:r>
              <a:rPr lang="en-US" smtClean="0"/>
              <a:t> </a:t>
            </a:r>
            <a:r>
              <a:rPr lang="en-US" dirty="0" smtClean="0"/>
              <a:t>white balls</a:t>
            </a:r>
          </a:p>
          <a:p>
            <a:r>
              <a:rPr lang="en-US" dirty="0" smtClean="0"/>
              <a:t>Suppose we sample ‘with replacement’, one ball at a time</a:t>
            </a:r>
          </a:p>
          <a:p>
            <a:pPr lvl="1"/>
            <a:r>
              <a:rPr lang="en-US" dirty="0" smtClean="0"/>
              <a:t>What can we conclude after drawing one black ball?  One white ball?</a:t>
            </a:r>
          </a:p>
          <a:p>
            <a:pPr lvl="1"/>
            <a:r>
              <a:rPr lang="en-US" dirty="0" smtClean="0"/>
              <a:t>Two black balls?  Two white balls?  One white and one black?</a:t>
            </a:r>
          </a:p>
          <a:p>
            <a:r>
              <a:rPr lang="en-US" dirty="0" smtClean="0"/>
              <a:t>Sequential Probability Ratio test.</a:t>
            </a:r>
          </a:p>
          <a:p>
            <a:r>
              <a:rPr lang="en-US" dirty="0" smtClean="0"/>
              <a:t>Difference as log of the probability ratio. </a:t>
            </a:r>
          </a:p>
          <a:p>
            <a:r>
              <a:rPr lang="en-US" dirty="0" smtClean="0"/>
              <a:t>Starting place, bounds; priors</a:t>
            </a:r>
          </a:p>
          <a:p>
            <a:r>
              <a:rPr lang="en-US" dirty="0" smtClean="0"/>
              <a:t>Optimality: Minimizes the # of samples needed on average to achieve a given success rate.</a:t>
            </a:r>
          </a:p>
          <a:p>
            <a:r>
              <a:rPr lang="en-US" dirty="0" smtClean="0"/>
              <a:t>DDM is the continuous analog of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335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Ratcliff’s Drift Diffusion Model Applied to a Perceptual Discrimination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05835" cy="4836459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There is a single noisy evidence variable that adds up samples of noisy evidence over time.</a:t>
            </a:r>
          </a:p>
          <a:p>
            <a:r>
              <a:rPr lang="en-US" dirty="0" smtClean="0"/>
              <a:t>There is both between trial and within trial variability.</a:t>
            </a:r>
          </a:p>
          <a:p>
            <a:r>
              <a:rPr lang="en-US" dirty="0" smtClean="0"/>
              <a:t>Assumes participants stop integrating when a bound condition is reached.</a:t>
            </a:r>
          </a:p>
          <a:p>
            <a:r>
              <a:rPr lang="en-US" dirty="0" smtClean="0"/>
              <a:t>Speed emphasis: bounds closer to starting point</a:t>
            </a:r>
          </a:p>
          <a:p>
            <a:r>
              <a:rPr lang="en-US" dirty="0" smtClean="0"/>
              <a:t>Accuracy emphasis: bounds farther from starting point</a:t>
            </a:r>
          </a:p>
          <a:p>
            <a:r>
              <a:rPr lang="en-US" dirty="0" smtClean="0"/>
              <a:t>Different difficulty levels lead to different frequencies of errors and correct responses and different distributions of error and correct responses</a:t>
            </a:r>
          </a:p>
          <a:p>
            <a:r>
              <a:rPr lang="en-US" dirty="0" smtClean="0"/>
              <a:t>Graph at right from Smith and Ratcliff shows accuracy and distribution information within the same </a:t>
            </a:r>
            <a:r>
              <a:rPr lang="en-US" i="1" dirty="0" err="1" smtClean="0"/>
              <a:t>Quantile</a:t>
            </a:r>
            <a:r>
              <a:rPr lang="en-US" i="1" dirty="0" smtClean="0"/>
              <a:t> probability plot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2"/>
          <a:stretch/>
        </p:blipFill>
        <p:spPr bwMode="auto">
          <a:xfrm>
            <a:off x="5020235" y="1539688"/>
            <a:ext cx="2985247" cy="2182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033" y="3721779"/>
            <a:ext cx="3359046" cy="2787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74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Application of the DDM to Memory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6"/>
          <a:stretch/>
        </p:blipFill>
        <p:spPr bwMode="auto">
          <a:xfrm>
            <a:off x="744069" y="1524000"/>
            <a:ext cx="7165893" cy="467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92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Matching is a matter of degree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38350"/>
            <a:ext cx="77724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91045" y="5237018"/>
            <a:ext cx="4558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are the factors influencing ‘relatedness’?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3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70" y="964921"/>
            <a:ext cx="4087906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 features of the model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061" y="313765"/>
            <a:ext cx="4699939" cy="629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51" y="2402541"/>
            <a:ext cx="3625948" cy="364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55059" y="5889811"/>
            <a:ext cx="2850776" cy="2689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5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322729"/>
            <a:ext cx="4841161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376" y="717177"/>
            <a:ext cx="3703215" cy="2407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918" y="3357430"/>
            <a:ext cx="3035394" cy="322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98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52355" cy="11430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Ratcliff &amp; Murdock (1976) </a:t>
            </a:r>
            <a:br>
              <a:rPr lang="en-US" sz="2800" dirty="0" smtClean="0"/>
            </a:br>
            <a:r>
              <a:rPr lang="en-US" sz="2800" dirty="0" smtClean="0"/>
              <a:t>Study-Test Paradigm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200400" cy="4525963"/>
          </a:xfrm>
        </p:spPr>
        <p:txBody>
          <a:bodyPr/>
          <a:lstStyle/>
          <a:p>
            <a:r>
              <a:rPr lang="en-US" dirty="0" smtClean="0"/>
              <a:t>Study 16 words, test 16 ‘old’ and 16 ‘new’</a:t>
            </a:r>
          </a:p>
          <a:p>
            <a:r>
              <a:rPr lang="en-US" dirty="0" smtClean="0"/>
              <a:t>Responses on a six-point scale</a:t>
            </a:r>
          </a:p>
          <a:p>
            <a:pPr lvl="1"/>
            <a:r>
              <a:rPr lang="en-US" dirty="0" smtClean="0"/>
              <a:t>‘Accuracy and latency are recorded’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4"/>
          <a:stretch/>
        </p:blipFill>
        <p:spPr bwMode="auto">
          <a:xfrm>
            <a:off x="4347075" y="488373"/>
            <a:ext cx="4703407" cy="5467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26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Fits and Parameter Values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97" y="1528549"/>
            <a:ext cx="3389359" cy="428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841" y="1730386"/>
            <a:ext cx="5244017" cy="4083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42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4478"/>
          </a:xfrm>
        </p:spPr>
        <p:txBody>
          <a:bodyPr/>
          <a:lstStyle/>
          <a:p>
            <a:r>
              <a:rPr lang="en-US" dirty="0" smtClean="0"/>
              <a:t>RTs for Hits and Correct Rejections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12" y="1019815"/>
            <a:ext cx="7148015" cy="4406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447" y="5580086"/>
            <a:ext cx="39052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315871" y="5574380"/>
            <a:ext cx="2850776" cy="2689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646460" y="6409321"/>
            <a:ext cx="1419367" cy="260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38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Sternberg </a:t>
            </a:r>
            <a:r>
              <a:rPr lang="en-US" dirty="0" err="1" smtClean="0"/>
              <a:t>Paridigm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290" y="1286301"/>
            <a:ext cx="4038600" cy="114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Set sizes 3, 4, 5</a:t>
            </a:r>
          </a:p>
          <a:p>
            <a:r>
              <a:rPr lang="en-US" dirty="0" smtClean="0"/>
              <a:t>Two participants data averaged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96" y="2593074"/>
            <a:ext cx="2538800" cy="410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890" y="1460309"/>
            <a:ext cx="4317289" cy="5024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33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Latencies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Predicted error latencies too large</a:t>
            </a:r>
          </a:p>
          <a:p>
            <a:r>
              <a:rPr lang="en-US" dirty="0" smtClean="0"/>
              <a:t>Error latencies show extreme dependency on tails of the relatedness distribution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55239"/>
            <a:ext cx="4143375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Remaining Issues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For Memory Search:</a:t>
            </a:r>
          </a:p>
          <a:p>
            <a:pPr lvl="1"/>
            <a:r>
              <a:rPr lang="en-US" dirty="0" smtClean="0"/>
              <a:t>Who is right, Ratcliff or Sternberg?</a:t>
            </a:r>
          </a:p>
          <a:p>
            <a:pPr lvl="1"/>
            <a:r>
              <a:rPr lang="en-US" dirty="0" smtClean="0"/>
              <a:t>Resonance, relatedness, </a:t>
            </a:r>
            <a:r>
              <a:rPr lang="en-US" i="1" dirty="0" smtClean="0"/>
              <a:t>u</a:t>
            </a:r>
            <a:r>
              <a:rPr lang="en-US" dirty="0" smtClean="0"/>
              <a:t> and </a:t>
            </a:r>
            <a:r>
              <a:rPr lang="en-US" i="1" dirty="0" smtClean="0"/>
              <a:t>v </a:t>
            </a:r>
            <a:r>
              <a:rPr lang="en-US" dirty="0" smtClean="0"/>
              <a:t>parameters</a:t>
            </a:r>
          </a:p>
          <a:p>
            <a:pPr lvl="1"/>
            <a:r>
              <a:rPr lang="en-US" dirty="0" smtClean="0"/>
              <a:t>John Anderson and the </a:t>
            </a:r>
            <a:r>
              <a:rPr lang="en-US" i="1" dirty="0" smtClean="0"/>
              <a:t>fan effect</a:t>
            </a:r>
            <a:endParaRPr lang="en-US" dirty="0" smtClean="0"/>
          </a:p>
          <a:p>
            <a:r>
              <a:rPr lang="en-US" dirty="0" smtClean="0"/>
              <a:t>Relation to semantic network and ‘propositional’ models of memory search</a:t>
            </a:r>
          </a:p>
          <a:p>
            <a:pPr lvl="1"/>
            <a:r>
              <a:rPr lang="en-US" dirty="0" smtClean="0"/>
              <a:t>Spreading activation vs. similarity-based models</a:t>
            </a:r>
          </a:p>
          <a:p>
            <a:pPr lvl="1"/>
            <a:r>
              <a:rPr lang="en-US" dirty="0" smtClean="0"/>
              <a:t>The fan effect</a:t>
            </a:r>
          </a:p>
          <a:p>
            <a:r>
              <a:rPr lang="en-US" dirty="0" smtClean="0"/>
              <a:t>What is the basis of differences in confidence in the DDM?</a:t>
            </a:r>
          </a:p>
          <a:p>
            <a:pPr lvl="1"/>
            <a:r>
              <a:rPr lang="en-US" dirty="0" smtClean="0"/>
              <a:t>Time to reach a bound</a:t>
            </a:r>
          </a:p>
          <a:p>
            <a:pPr lvl="1"/>
            <a:r>
              <a:rPr lang="en-US" dirty="0" smtClean="0"/>
              <a:t>Continuing integration after the bound is reached</a:t>
            </a:r>
          </a:p>
          <a:p>
            <a:pPr lvl="1"/>
            <a:r>
              <a:rPr lang="en-US" dirty="0" smtClean="0"/>
              <a:t>In models with separate accumulators for evidence for both decisions, activation of the looser can be used</a:t>
            </a:r>
          </a:p>
        </p:txBody>
      </p:sp>
    </p:spTree>
    <p:extLst>
      <p:ext uri="{BB962C8B-B14F-4D97-AF65-F5344CB8AC3E}">
        <p14:creationId xmlns:p14="http://schemas.microsoft.com/office/powerpoint/2010/main" val="380484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Leaky Competing Accumulator Model as an Alternative to the DDM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Separate evidence variables for each alternative</a:t>
            </a:r>
          </a:p>
          <a:p>
            <a:pPr lvl="1"/>
            <a:r>
              <a:rPr lang="en-US" dirty="0" smtClean="0"/>
              <a:t>Generalizes easily to n&gt;2 alternatives</a:t>
            </a:r>
          </a:p>
          <a:p>
            <a:r>
              <a:rPr lang="en-US" dirty="0" smtClean="0"/>
              <a:t>Evidence variables subject to leakage and mutual inhibition</a:t>
            </a:r>
          </a:p>
          <a:p>
            <a:r>
              <a:rPr lang="en-US" dirty="0" smtClean="0"/>
              <a:t>Both can limit accuracy</a:t>
            </a:r>
          </a:p>
          <a:p>
            <a:r>
              <a:rPr lang="en-US" dirty="0" smtClean="0"/>
              <a:t>LCA offers a different way to think about what it means to ‘make a decision’</a:t>
            </a:r>
          </a:p>
          <a:p>
            <a:r>
              <a:rPr lang="en-US" dirty="0" smtClean="0"/>
              <a:t>LCA has elements of discreteness and continuity</a:t>
            </a:r>
          </a:p>
          <a:p>
            <a:r>
              <a:rPr lang="en-US" dirty="0" smtClean="0"/>
              <a:t>Continuity in decision states is one possible basis of variations in confidence</a:t>
            </a:r>
          </a:p>
          <a:p>
            <a:r>
              <a:rPr lang="en-US" dirty="0" smtClean="0"/>
              <a:t>Research is ongoing testing differential predictions of these models!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23" y="1581932"/>
            <a:ext cx="36195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033" y="4464026"/>
            <a:ext cx="3837001" cy="2140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81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854</Words>
  <Application>Microsoft Office PowerPoint</Application>
  <PresentationFormat>On-screen Show (4:3)</PresentationFormat>
  <Paragraphs>87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Theory of Decision Time Dynamics, with Applications to Memory</vt:lpstr>
      <vt:lpstr>Pachella’s Speed Accuracy  Tradeoff Figure</vt:lpstr>
      <vt:lpstr>Key Issues</vt:lpstr>
      <vt:lpstr>A Starting Place: Noisy Evidence Accumulation Theory</vt:lpstr>
      <vt:lpstr>Some facts and some questions</vt:lpstr>
      <vt:lpstr>A simple optimal model for a sequential random sampling process</vt:lpstr>
      <vt:lpstr>Ratcliff’s Drift Diffusion Model Applied to a Perceptual Discrimination Task</vt:lpstr>
      <vt:lpstr>Application of the DDM to Memory</vt:lpstr>
      <vt:lpstr>Matching is a matter of degree </vt:lpstr>
      <vt:lpstr>Some features of the model</vt:lpstr>
      <vt:lpstr>PowerPoint Presentation</vt:lpstr>
      <vt:lpstr>Ratcliff &amp; Murdock (1976)  Study-Test Paradigm</vt:lpstr>
      <vt:lpstr>Fits and Parameter Values</vt:lpstr>
      <vt:lpstr>RTs for Hits and Correct Rejections</vt:lpstr>
      <vt:lpstr>Sternberg Paridigm</vt:lpstr>
      <vt:lpstr>Error Latencies</vt:lpstr>
      <vt:lpstr>Some Remaining Issues</vt:lpstr>
      <vt:lpstr>The Leaky Competing Accumulator Model as an Alternative to the DDM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Decision Time Dynamics, with Applications to Memory</dc:title>
  <dc:creator>jlmcc</dc:creator>
  <cp:lastModifiedBy>James McClelland</cp:lastModifiedBy>
  <cp:revision>4</cp:revision>
  <dcterms:created xsi:type="dcterms:W3CDTF">2013-04-22T04:41:30Z</dcterms:created>
  <dcterms:modified xsi:type="dcterms:W3CDTF">2013-04-22T16:59:43Z</dcterms:modified>
</cp:coreProperties>
</file>