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30" r:id="rId3"/>
    <p:sldId id="431" r:id="rId4"/>
    <p:sldId id="314" r:id="rId5"/>
    <p:sldId id="432" r:id="rId6"/>
    <p:sldId id="376" r:id="rId7"/>
    <p:sldId id="433" r:id="rId8"/>
    <p:sldId id="491" r:id="rId9"/>
    <p:sldId id="436" r:id="rId10"/>
    <p:sldId id="437" r:id="rId11"/>
    <p:sldId id="438" r:id="rId12"/>
    <p:sldId id="439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492" r:id="rId21"/>
    <p:sldId id="447" r:id="rId22"/>
    <p:sldId id="493" r:id="rId23"/>
    <p:sldId id="449" r:id="rId24"/>
    <p:sldId id="450" r:id="rId25"/>
    <p:sldId id="451" r:id="rId26"/>
    <p:sldId id="452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64" r:id="rId38"/>
    <p:sldId id="465" r:id="rId39"/>
    <p:sldId id="466" r:id="rId40"/>
    <p:sldId id="467" r:id="rId41"/>
    <p:sldId id="468" r:id="rId42"/>
    <p:sldId id="469" r:id="rId43"/>
    <p:sldId id="470" r:id="rId44"/>
    <p:sldId id="471" r:id="rId45"/>
    <p:sldId id="473" r:id="rId46"/>
    <p:sldId id="474" r:id="rId47"/>
    <p:sldId id="475" r:id="rId48"/>
    <p:sldId id="539" r:id="rId49"/>
    <p:sldId id="476" r:id="rId50"/>
    <p:sldId id="536" r:id="rId51"/>
    <p:sldId id="537" r:id="rId52"/>
    <p:sldId id="543" r:id="rId53"/>
    <p:sldId id="542" r:id="rId54"/>
    <p:sldId id="541" r:id="rId55"/>
    <p:sldId id="540" r:id="rId56"/>
    <p:sldId id="485" r:id="rId57"/>
    <p:sldId id="544" r:id="rId58"/>
    <p:sldId id="487" r:id="rId59"/>
    <p:sldId id="488" r:id="rId60"/>
    <p:sldId id="545" r:id="rId61"/>
    <p:sldId id="499" r:id="rId62"/>
    <p:sldId id="501" r:id="rId63"/>
    <p:sldId id="502" r:id="rId64"/>
    <p:sldId id="503" r:id="rId65"/>
    <p:sldId id="504" r:id="rId66"/>
    <p:sldId id="506" r:id="rId67"/>
    <p:sldId id="538" r:id="rId68"/>
    <p:sldId id="507" r:id="rId69"/>
    <p:sldId id="508" r:id="rId70"/>
    <p:sldId id="509" r:id="rId71"/>
    <p:sldId id="511" r:id="rId72"/>
    <p:sldId id="512" r:id="rId73"/>
    <p:sldId id="513" r:id="rId74"/>
    <p:sldId id="514" r:id="rId75"/>
    <p:sldId id="515" r:id="rId76"/>
    <p:sldId id="516" r:id="rId77"/>
    <p:sldId id="517" r:id="rId78"/>
    <p:sldId id="518" r:id="rId79"/>
    <p:sldId id="519" r:id="rId80"/>
    <p:sldId id="520" r:id="rId81"/>
    <p:sldId id="521" r:id="rId82"/>
    <p:sldId id="522" r:id="rId83"/>
    <p:sldId id="523" r:id="rId84"/>
    <p:sldId id="524" r:id="rId85"/>
    <p:sldId id="525" r:id="rId86"/>
    <p:sldId id="526" r:id="rId87"/>
    <p:sldId id="527" r:id="rId88"/>
    <p:sldId id="528" r:id="rId89"/>
    <p:sldId id="529" r:id="rId90"/>
    <p:sldId id="530" r:id="rId91"/>
    <p:sldId id="531" r:id="rId92"/>
    <p:sldId id="532" r:id="rId93"/>
    <p:sldId id="533" r:id="rId94"/>
    <p:sldId id="534" r:id="rId95"/>
    <p:sldId id="535" r:id="rId9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pitchFamily="-110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pitchFamily="-110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pitchFamily="-110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pitchFamily="-110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rgbClr val="FF0000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rgbClr val="FF0000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rgbClr val="FF0000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rgbClr val="FF0000"/>
        </a:solidFill>
        <a:latin typeface="Arial" pitchFamily="-11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1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5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Relationship Id="rId4" Type="http://schemas.openxmlformats.org/officeDocument/2006/relationships/image" Target="../media/image75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image" Target="../media/image95.e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image" Target="../media/image102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image" Target="../media/image109.e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image" Target="../media/image112.e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image" Target="../media/image115.emf"/><Relationship Id="rId1" Type="http://schemas.openxmlformats.org/officeDocument/2006/relationships/image" Target="../media/image114.e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/Relationships>
</file>

<file path=ppt/drawings/_rels/vmlDrawing6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image" Target="../media/image120.e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image" Target="../media/image122.emf"/><Relationship Id="rId6" Type="http://schemas.openxmlformats.org/officeDocument/2006/relationships/image" Target="../media/image127.emf"/><Relationship Id="rId5" Type="http://schemas.openxmlformats.org/officeDocument/2006/relationships/image" Target="../media/image126.emf"/><Relationship Id="rId4" Type="http://schemas.openxmlformats.org/officeDocument/2006/relationships/image" Target="../media/image125.e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image" Target="../media/image128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e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image" Target="../media/image132.e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e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image" Target="../media/image142.emf"/><Relationship Id="rId1" Type="http://schemas.openxmlformats.org/officeDocument/2006/relationships/image" Target="../media/image14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emf"/></Relationships>
</file>

<file path=ppt/drawings/_rels/vmlDrawing7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46.emf"/><Relationship Id="rId1" Type="http://schemas.openxmlformats.org/officeDocument/2006/relationships/image" Target="../media/image145.emf"/><Relationship Id="rId5" Type="http://schemas.openxmlformats.org/officeDocument/2006/relationships/image" Target="../media/image149.emf"/><Relationship Id="rId4" Type="http://schemas.openxmlformats.org/officeDocument/2006/relationships/image" Target="../media/image148.e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image" Target="../media/image150.emf"/><Relationship Id="rId4" Type="http://schemas.openxmlformats.org/officeDocument/2006/relationships/image" Target="../media/image153.emf"/></Relationships>
</file>

<file path=ppt/drawings/_rels/vmlDrawing7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emf"/><Relationship Id="rId1" Type="http://schemas.openxmlformats.org/officeDocument/2006/relationships/image" Target="../media/image154.emf"/></Relationships>
</file>

<file path=ppt/drawings/_rels/vmlDrawing7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7.emf"/><Relationship Id="rId1" Type="http://schemas.openxmlformats.org/officeDocument/2006/relationships/image" Target="../media/image156.emf"/></Relationships>
</file>

<file path=ppt/drawings/_rels/vmlDrawing8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emf"/><Relationship Id="rId1" Type="http://schemas.openxmlformats.org/officeDocument/2006/relationships/image" Target="../media/image159.e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image" Target="../media/image162.emf"/><Relationship Id="rId1" Type="http://schemas.openxmlformats.org/officeDocument/2006/relationships/image" Target="../media/image161.e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emf"/><Relationship Id="rId1" Type="http://schemas.openxmlformats.org/officeDocument/2006/relationships/image" Target="../media/image164.emf"/></Relationships>
</file>

<file path=ppt/drawings/_rels/vmlDrawing8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image" Target="../media/image166.emf"/><Relationship Id="rId4" Type="http://schemas.openxmlformats.org/officeDocument/2006/relationships/image" Target="../media/image169.emf"/></Relationships>
</file>

<file path=ppt/drawings/_rels/vmlDrawing8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71.emf"/><Relationship Id="rId1" Type="http://schemas.openxmlformats.org/officeDocument/2006/relationships/image" Target="../media/image170.emf"/></Relationships>
</file>

<file path=ppt/drawings/_rels/vmlDrawing8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emf"/><Relationship Id="rId3" Type="http://schemas.openxmlformats.org/officeDocument/2006/relationships/image" Target="../media/image175.emf"/><Relationship Id="rId7" Type="http://schemas.openxmlformats.org/officeDocument/2006/relationships/image" Target="../media/image179.emf"/><Relationship Id="rId2" Type="http://schemas.openxmlformats.org/officeDocument/2006/relationships/image" Target="../media/image174.emf"/><Relationship Id="rId1" Type="http://schemas.openxmlformats.org/officeDocument/2006/relationships/image" Target="../media/image173.emf"/><Relationship Id="rId6" Type="http://schemas.openxmlformats.org/officeDocument/2006/relationships/image" Target="../media/image178.emf"/><Relationship Id="rId11" Type="http://schemas.openxmlformats.org/officeDocument/2006/relationships/image" Target="../media/image183.emf"/><Relationship Id="rId5" Type="http://schemas.openxmlformats.org/officeDocument/2006/relationships/image" Target="../media/image177.emf"/><Relationship Id="rId10" Type="http://schemas.openxmlformats.org/officeDocument/2006/relationships/image" Target="../media/image182.emf"/><Relationship Id="rId4" Type="http://schemas.openxmlformats.org/officeDocument/2006/relationships/image" Target="../media/image176.emf"/><Relationship Id="rId9" Type="http://schemas.openxmlformats.org/officeDocument/2006/relationships/image" Target="../media/image181.emf"/></Relationships>
</file>

<file path=ppt/drawings/_rels/vmlDrawing8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85.emf"/><Relationship Id="rId1" Type="http://schemas.openxmlformats.org/officeDocument/2006/relationships/image" Target="../media/image184.emf"/></Relationships>
</file>

<file path=ppt/drawings/_rels/vmlDrawing8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image" Target="../media/image188.emf"/><Relationship Id="rId1" Type="http://schemas.openxmlformats.org/officeDocument/2006/relationships/image" Target="../media/image187.emf"/><Relationship Id="rId4" Type="http://schemas.openxmlformats.org/officeDocument/2006/relationships/image" Target="../media/image190.e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emf"/><Relationship Id="rId1" Type="http://schemas.openxmlformats.org/officeDocument/2006/relationships/image" Target="../media/image19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66882-855A-2C45-8998-C2DAF74D9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073D-7E67-E541-9451-BF3D5A253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42F71-958F-8741-8D6B-D4E514AAA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D520D-7459-B140-AB31-054DA57D9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D1889-E7C0-EA4D-A5F3-94DA65288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3FFE6-B0A7-A142-B67D-2A509D0BC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F8430-0A04-964A-AE13-E912D4354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A3257-A971-3742-823B-C84743B17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74C4A-3EEA-0B4F-96AE-A4598B40A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41C2F-BA54-3949-9A61-8F7D0973F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6D856-629F-0B4D-B2CE-5AC864E51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4618C9B9-55E7-AB4C-8CE2-73834E98A8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60C5219-B8F4-F04B-864E-3930199B0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4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46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5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5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6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62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63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6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70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75.emf"/><Relationship Id="rId4" Type="http://schemas.openxmlformats.org/officeDocument/2006/relationships/image" Target="../media/image72.emf"/><Relationship Id="rId9" Type="http://schemas.openxmlformats.org/officeDocument/2006/relationships/oleObject" Target="../embeddings/oleObject7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7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7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78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80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6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8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image" Target="../media/image89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9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91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92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93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95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9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4" Type="http://schemas.openxmlformats.org/officeDocument/2006/relationships/image" Target="../media/image101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03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102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image" Target="../media/image105.e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06.e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109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13.e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12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14.e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17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21.emf"/><Relationship Id="rId5" Type="http://schemas.openxmlformats.org/officeDocument/2006/relationships/oleObject" Target="../embeddings/oleObject117.bin"/><Relationship Id="rId4" Type="http://schemas.openxmlformats.org/officeDocument/2006/relationships/image" Target="../media/image120.e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13" Type="http://schemas.openxmlformats.org/officeDocument/2006/relationships/oleObject" Target="../embeddings/oleObject123.bin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1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23.e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25.emf"/><Relationship Id="rId4" Type="http://schemas.openxmlformats.org/officeDocument/2006/relationships/image" Target="../media/image122.emf"/><Relationship Id="rId9" Type="http://schemas.openxmlformats.org/officeDocument/2006/relationships/oleObject" Target="../embeddings/oleObject121.bin"/><Relationship Id="rId14" Type="http://schemas.openxmlformats.org/officeDocument/2006/relationships/image" Target="../media/image127.emf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29.e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28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131.e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133.e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32.e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oleObject" Target="../embeddings/oleObject131.bin"/><Relationship Id="rId7" Type="http://schemas.openxmlformats.org/officeDocument/2006/relationships/oleObject" Target="../embeddings/oleObject1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36.emf"/><Relationship Id="rId5" Type="http://schemas.openxmlformats.org/officeDocument/2006/relationships/oleObject" Target="../embeddings/oleObject132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34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4" Type="http://schemas.openxmlformats.org/officeDocument/2006/relationships/image" Target="../media/image139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4" Type="http://schemas.openxmlformats.org/officeDocument/2006/relationships/image" Target="../media/image140.e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3" Type="http://schemas.openxmlformats.org/officeDocument/2006/relationships/oleObject" Target="../embeddings/oleObject137.bin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42.e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141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4" Type="http://schemas.openxmlformats.org/officeDocument/2006/relationships/image" Target="../media/image144.e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emf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1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146.emf"/><Relationship Id="rId11" Type="http://schemas.openxmlformats.org/officeDocument/2006/relationships/oleObject" Target="../embeddings/oleObject145.bin"/><Relationship Id="rId5" Type="http://schemas.openxmlformats.org/officeDocument/2006/relationships/oleObject" Target="../embeddings/oleObject142.bin"/><Relationship Id="rId10" Type="http://schemas.openxmlformats.org/officeDocument/2006/relationships/image" Target="../media/image148.emf"/><Relationship Id="rId4" Type="http://schemas.openxmlformats.org/officeDocument/2006/relationships/image" Target="../media/image145.emf"/><Relationship Id="rId9" Type="http://schemas.openxmlformats.org/officeDocument/2006/relationships/oleObject" Target="../embeddings/oleObject144.bin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51.emf"/><Relationship Id="rId5" Type="http://schemas.openxmlformats.org/officeDocument/2006/relationships/oleObject" Target="../embeddings/oleObject147.bin"/><Relationship Id="rId10" Type="http://schemas.openxmlformats.org/officeDocument/2006/relationships/image" Target="../media/image153.emf"/><Relationship Id="rId4" Type="http://schemas.openxmlformats.org/officeDocument/2006/relationships/image" Target="../media/image150.emf"/><Relationship Id="rId9" Type="http://schemas.openxmlformats.org/officeDocument/2006/relationships/oleObject" Target="../embeddings/oleObject149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155.e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154.e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157.emf"/><Relationship Id="rId5" Type="http://schemas.openxmlformats.org/officeDocument/2006/relationships/oleObject" Target="../embeddings/oleObject153.bin"/><Relationship Id="rId4" Type="http://schemas.openxmlformats.org/officeDocument/2006/relationships/image" Target="../media/image156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160.emf"/><Relationship Id="rId5" Type="http://schemas.openxmlformats.org/officeDocument/2006/relationships/oleObject" Target="../embeddings/oleObject156.bin"/><Relationship Id="rId4" Type="http://schemas.openxmlformats.org/officeDocument/2006/relationships/image" Target="../media/image159.emf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emf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62.emf"/><Relationship Id="rId5" Type="http://schemas.openxmlformats.org/officeDocument/2006/relationships/oleObject" Target="../embeddings/oleObject158.bin"/><Relationship Id="rId4" Type="http://schemas.openxmlformats.org/officeDocument/2006/relationships/image" Target="../media/image161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165.emf"/><Relationship Id="rId5" Type="http://schemas.openxmlformats.org/officeDocument/2006/relationships/oleObject" Target="../embeddings/oleObject161.bin"/><Relationship Id="rId4" Type="http://schemas.openxmlformats.org/officeDocument/2006/relationships/image" Target="../media/image164.emf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e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167.emf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69.emf"/><Relationship Id="rId4" Type="http://schemas.openxmlformats.org/officeDocument/2006/relationships/image" Target="../media/image166.emf"/><Relationship Id="rId9" Type="http://schemas.openxmlformats.org/officeDocument/2006/relationships/oleObject" Target="../embeddings/oleObject165.bin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emf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171.e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70.emf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emf"/><Relationship Id="rId13" Type="http://schemas.openxmlformats.org/officeDocument/2006/relationships/oleObject" Target="../embeddings/oleObject174.bin"/><Relationship Id="rId18" Type="http://schemas.openxmlformats.org/officeDocument/2006/relationships/image" Target="../media/image180.emf"/><Relationship Id="rId3" Type="http://schemas.openxmlformats.org/officeDocument/2006/relationships/oleObject" Target="../embeddings/oleObject169.bin"/><Relationship Id="rId21" Type="http://schemas.openxmlformats.org/officeDocument/2006/relationships/oleObject" Target="../embeddings/oleObject178.bin"/><Relationship Id="rId7" Type="http://schemas.openxmlformats.org/officeDocument/2006/relationships/oleObject" Target="../embeddings/oleObject171.bin"/><Relationship Id="rId12" Type="http://schemas.openxmlformats.org/officeDocument/2006/relationships/image" Target="../media/image177.emf"/><Relationship Id="rId17" Type="http://schemas.openxmlformats.org/officeDocument/2006/relationships/oleObject" Target="../embeddings/oleObject17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9.emf"/><Relationship Id="rId20" Type="http://schemas.openxmlformats.org/officeDocument/2006/relationships/image" Target="../media/image181.emf"/><Relationship Id="rId1" Type="http://schemas.openxmlformats.org/officeDocument/2006/relationships/vmlDrawing" Target="../drawings/vmlDrawing85.vml"/><Relationship Id="rId6" Type="http://schemas.openxmlformats.org/officeDocument/2006/relationships/image" Target="../media/image174.emf"/><Relationship Id="rId11" Type="http://schemas.openxmlformats.org/officeDocument/2006/relationships/oleObject" Target="../embeddings/oleObject173.bin"/><Relationship Id="rId24" Type="http://schemas.openxmlformats.org/officeDocument/2006/relationships/image" Target="../media/image183.emf"/><Relationship Id="rId5" Type="http://schemas.openxmlformats.org/officeDocument/2006/relationships/oleObject" Target="../embeddings/oleObject170.bin"/><Relationship Id="rId15" Type="http://schemas.openxmlformats.org/officeDocument/2006/relationships/oleObject" Target="../embeddings/oleObject175.bin"/><Relationship Id="rId23" Type="http://schemas.openxmlformats.org/officeDocument/2006/relationships/oleObject" Target="../embeddings/oleObject179.bin"/><Relationship Id="rId10" Type="http://schemas.openxmlformats.org/officeDocument/2006/relationships/image" Target="../media/image176.emf"/><Relationship Id="rId19" Type="http://schemas.openxmlformats.org/officeDocument/2006/relationships/oleObject" Target="../embeddings/oleObject177.bin"/><Relationship Id="rId4" Type="http://schemas.openxmlformats.org/officeDocument/2006/relationships/image" Target="../media/image173.emf"/><Relationship Id="rId9" Type="http://schemas.openxmlformats.org/officeDocument/2006/relationships/oleObject" Target="../embeddings/oleObject172.bin"/><Relationship Id="rId14" Type="http://schemas.openxmlformats.org/officeDocument/2006/relationships/image" Target="../media/image178.emf"/><Relationship Id="rId22" Type="http://schemas.openxmlformats.org/officeDocument/2006/relationships/image" Target="../media/image182.e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e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185.e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84.em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emf"/><Relationship Id="rId3" Type="http://schemas.openxmlformats.org/officeDocument/2006/relationships/oleObject" Target="../embeddings/oleObject183.bin"/><Relationship Id="rId7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88.emf"/><Relationship Id="rId5" Type="http://schemas.openxmlformats.org/officeDocument/2006/relationships/oleObject" Target="../embeddings/oleObject184.bin"/><Relationship Id="rId10" Type="http://schemas.openxmlformats.org/officeDocument/2006/relationships/image" Target="../media/image190.emf"/><Relationship Id="rId4" Type="http://schemas.openxmlformats.org/officeDocument/2006/relationships/image" Target="../media/image187.emf"/><Relationship Id="rId9" Type="http://schemas.openxmlformats.org/officeDocument/2006/relationships/oleObject" Target="../embeddings/oleObject186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192.e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19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pitchFamily="-110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pitchFamily="-110" charset="0"/>
              </a:rPr>
            </a:br>
            <a:r>
              <a:rPr lang="en-US" sz="2800" b="1">
                <a:solidFill>
                  <a:srgbClr val="187534"/>
                </a:solidFill>
                <a:latin typeface="Times" pitchFamily="-110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pitchFamily="-110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pitchFamily="-110" charset="0"/>
              </a:rPr>
            </a:br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Chapter 9</a:t>
            </a:r>
            <a:br>
              <a:rPr lang="en-US" b="1">
                <a:solidFill>
                  <a:srgbClr val="187534"/>
                </a:solidFill>
                <a:latin typeface="Times" pitchFamily="-110" charset="0"/>
              </a:rPr>
            </a:br>
            <a:r>
              <a:rPr lang="en-US" sz="2800" b="1">
                <a:solidFill>
                  <a:srgbClr val="187534"/>
                </a:solidFill>
                <a:latin typeface="Times" pitchFamily="-110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pitchFamily="-110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pitchFamily="-110" charset="0"/>
              </a:rPr>
            </a:br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pitchFamily="-110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pitchFamily="-110" charset="0"/>
              </a:rPr>
              <a:t>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buFontTx/>
              <a:buNone/>
            </a:pPr>
            <a:r>
              <a:rPr lang="en-US" sz="2800">
                <a:latin typeface="Times" pitchFamily="-110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>
                <a:latin typeface="Times" pitchFamily="-110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>
                <a:latin typeface="Times" pitchFamily="-110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>
                <a:latin typeface="Times" pitchFamily="-110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>
                <a:latin typeface="Times" pitchFamily="-110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  <a:latin typeface="Times" pitchFamily="-110" charset="0"/>
              </a:rPr>
              <a:t>March 21, 2005</a:t>
            </a:r>
            <a:r>
              <a:rPr lang="en-US" sz="2000">
                <a:latin typeface="Times" pitchFamily="-110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Earth-Atmosphere Energy Balance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685800" y="1000125"/>
          <a:ext cx="6934200" cy="552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Document" r:id="rId3" imgW="3950208" imgH="3148584" progId="Word.Document.8">
                  <p:embed/>
                </p:oleObj>
              </mc:Choice>
              <mc:Fallback>
                <p:oleObj name="Document" r:id="rId3" imgW="3950208" imgH="3148584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00125"/>
                        <a:ext cx="6934200" cy="552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Energy Transfer From Equator to Poles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762000" y="1066800"/>
          <a:ext cx="7772400" cy="514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066800"/>
                        <a:ext cx="7772400" cy="5148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838200" y="1143000"/>
            <a:ext cx="838200" cy="426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 rot="-5400000">
            <a:off x="-567531" y="3153569"/>
            <a:ext cx="36528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Radiant energy per year ---&gt;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609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Radiation in the form of an electromagnetic wave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Electromagnetic Spectrum</a:t>
            </a:r>
          </a:p>
        </p:txBody>
      </p:sp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533400" y="45720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Energy per unit photon (J photon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)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(9.3)</a:t>
            </a:r>
          </a:p>
        </p:txBody>
      </p:sp>
      <p:sp>
        <p:nvSpPr>
          <p:cNvPr id="296983" name="Rectangle 23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Wavelength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(9.1)</a:t>
            </a:r>
          </a:p>
        </p:txBody>
      </p:sp>
      <p:sp>
        <p:nvSpPr>
          <p:cNvPr id="296984" name="Rectangle 24"/>
          <p:cNvSpPr>
            <a:spLocks noChangeArrowheads="1"/>
          </p:cNvSpPr>
          <p:nvPr/>
        </p:nvSpPr>
        <p:spPr bwMode="auto">
          <a:xfrm>
            <a:off x="3048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Radiation in the form of a photon of energy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296985" name="Object 2"/>
          <p:cNvGraphicFramePr>
            <a:graphicFrameLocks noChangeAspect="1"/>
          </p:cNvGraphicFramePr>
          <p:nvPr/>
        </p:nvGraphicFramePr>
        <p:xfrm>
          <a:off x="3505200" y="2593975"/>
          <a:ext cx="14287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Equation" r:id="rId3" imgW="571500" imgH="304800" progId="Equation.3">
                  <p:embed/>
                </p:oleObj>
              </mc:Choice>
              <mc:Fallback>
                <p:oleObj name="Equation" r:id="rId3" imgW="571500" imgH="304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93975"/>
                        <a:ext cx="1428750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6" name="Object 3"/>
          <p:cNvGraphicFramePr>
            <a:graphicFrameLocks noChangeAspect="1"/>
          </p:cNvGraphicFramePr>
          <p:nvPr/>
        </p:nvGraphicFramePr>
        <p:xfrm>
          <a:off x="3657600" y="5181600"/>
          <a:ext cx="18732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Equation" r:id="rId5" imgW="749300" imgH="304800" progId="Equation.3">
                  <p:embed/>
                </p:oleObj>
              </mc:Choice>
              <mc:Fallback>
                <p:oleObj name="Equation" r:id="rId5" imgW="749300" imgH="304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181600"/>
                        <a:ext cx="1873250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2" grpId="0" build="p" autoUpdateAnimBg="0"/>
      <p:bldP spid="296969" grpId="0" build="p" autoUpdateAnimBg="0"/>
      <p:bldP spid="296983" grpId="0" build="p" autoUpdateAnimBg="0"/>
      <p:bldP spid="29698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Electromagnetic Spectrum</a:t>
            </a:r>
          </a:p>
        </p:txBody>
      </p:sp>
      <p:sp>
        <p:nvSpPr>
          <p:cNvPr id="421907" name="Rectangle 19"/>
          <p:cNvSpPr>
            <a:spLocks noChangeArrowheads="1"/>
          </p:cNvSpPr>
          <p:nvPr/>
        </p:nvSpPr>
        <p:spPr bwMode="auto">
          <a:xfrm>
            <a:off x="2819400" y="1371600"/>
            <a:ext cx="556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		</a:t>
            </a:r>
            <a:r>
              <a:rPr lang="en-US" sz="2400">
                <a:latin typeface="Symbol" pitchFamily="-110" charset="2"/>
              </a:rPr>
              <a:t>l</a:t>
            </a:r>
            <a:r>
              <a:rPr lang="en-US" sz="2400">
                <a:latin typeface="Times" pitchFamily="-110" charset="0"/>
              </a:rPr>
              <a:t> 	= 0.5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--&gt;</a:t>
            </a:r>
            <a:r>
              <a:rPr lang="en-US" sz="2400" i="1">
                <a:latin typeface="Times" pitchFamily="-110" charset="0"/>
              </a:rPr>
              <a:t>	E</a:t>
            </a:r>
            <a:r>
              <a:rPr lang="en-US" sz="2400" i="1" baseline="-25000">
                <a:latin typeface="Times" pitchFamily="-110" charset="0"/>
              </a:rPr>
              <a:t>p</a:t>
            </a:r>
            <a:r>
              <a:rPr lang="en-US" sz="2400">
                <a:latin typeface="Times" pitchFamily="-110" charset="0"/>
              </a:rPr>
              <a:t>	= 3.97 x 10</a:t>
            </a:r>
            <a:r>
              <a:rPr lang="en-US" sz="2400" baseline="30000">
                <a:latin typeface="Times" pitchFamily="-110" charset="0"/>
              </a:rPr>
              <a:t>-19</a:t>
            </a:r>
            <a:r>
              <a:rPr lang="en-US" sz="2400">
                <a:latin typeface="Times" pitchFamily="-110" charset="0"/>
              </a:rPr>
              <a:t>  J photon</a:t>
            </a:r>
            <a:r>
              <a:rPr lang="en-US" sz="2400" baseline="30000">
                <a:latin typeface="Times" pitchFamily="-110" charset="0"/>
              </a:rPr>
              <a:t>-1</a:t>
            </a:r>
          </a:p>
          <a:p>
            <a:pPr marL="342900" indent="-342900" algn="just">
              <a:lnSpc>
                <a:spcPct val="100000"/>
              </a:lnSpc>
              <a:buFont typeface="Wingdings" pitchFamily="-110" charset="2"/>
              <a:buNone/>
              <a:tabLst>
                <a:tab pos="914400" algn="l"/>
                <a:tab pos="1371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--&gt;</a:t>
            </a:r>
            <a:r>
              <a:rPr lang="en-US" sz="2400">
                <a:latin typeface="Symbol" pitchFamily="-110" charset="2"/>
              </a:rPr>
              <a:t> 	</a:t>
            </a:r>
            <a:r>
              <a:rPr lang="en-US" sz="2400" i="1" baseline="-25000">
                <a:latin typeface="Times" pitchFamily="-110" charset="0"/>
              </a:rPr>
              <a:t> </a:t>
            </a:r>
            <a:r>
              <a:rPr lang="en-US" sz="2400">
                <a:latin typeface="Times" pitchFamily="-110" charset="0"/>
              </a:rPr>
              <a:t>	= 5.996 x 10</a:t>
            </a:r>
            <a:r>
              <a:rPr lang="en-US" sz="2400" baseline="30000">
                <a:latin typeface="Times" pitchFamily="-110" charset="0"/>
              </a:rPr>
              <a:t>14</a:t>
            </a:r>
            <a:r>
              <a:rPr lang="en-US" sz="2400">
                <a:latin typeface="Times" pitchFamily="-110" charset="0"/>
              </a:rPr>
              <a:t> s</a:t>
            </a:r>
            <a:r>
              <a:rPr lang="en-US" sz="2400" baseline="30000">
                <a:latin typeface="Times" pitchFamily="-110" charset="0"/>
              </a:rPr>
              <a:t>-1</a:t>
            </a:r>
          </a:p>
          <a:p>
            <a:pPr marL="342900" indent="-342900" algn="just">
              <a:lnSpc>
                <a:spcPct val="100000"/>
              </a:lnSpc>
              <a:buFont typeface="Wingdings" pitchFamily="-110" charset="2"/>
              <a:buNone/>
              <a:tabLst>
                <a:tab pos="914400" algn="l"/>
                <a:tab pos="1371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--&gt;</a:t>
            </a:r>
            <a:r>
              <a:rPr lang="en-US" sz="2400">
                <a:latin typeface="Symbol" pitchFamily="-110" charset="2"/>
              </a:rPr>
              <a:t> 		</a:t>
            </a:r>
            <a:r>
              <a:rPr lang="en-US" sz="2400">
                <a:latin typeface="Times" pitchFamily="-110" charset="0"/>
              </a:rPr>
              <a:t>= 2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  <a:r>
              <a:rPr lang="en-US" sz="2400" baseline="30000">
                <a:latin typeface="Times" pitchFamily="-110" charset="0"/>
              </a:rPr>
              <a:t>-1</a:t>
            </a:r>
            <a:endParaRPr lang="en-US" sz="3200" baseline="30000"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 typeface="Wingdings" pitchFamily="-110" charset="2"/>
              <a:buChar char="à"/>
              <a:tabLst>
                <a:tab pos="914400" algn="l"/>
                <a:tab pos="1371600" algn="l"/>
                <a:tab pos="6804025" algn="l"/>
              </a:tabLst>
            </a:pPr>
            <a:endParaRPr lang="en-US" sz="3200" baseline="30000"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 typeface="Wingdings" pitchFamily="-110" charset="2"/>
              <a:buNone/>
              <a:tabLst>
                <a:tab pos="914400" algn="l"/>
                <a:tab pos="1371600" algn="l"/>
                <a:tab pos="6804025" algn="l"/>
              </a:tabLst>
            </a:pPr>
            <a:endParaRPr lang="en-US" sz="2400"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6804025" algn="l"/>
              </a:tabLst>
            </a:pPr>
            <a:endParaRPr lang="en-US" sz="2400" baseline="30000">
              <a:latin typeface="Times" pitchFamily="-110" charset="0"/>
            </a:endParaRPr>
          </a:p>
        </p:txBody>
      </p:sp>
      <p:sp>
        <p:nvSpPr>
          <p:cNvPr id="421908" name="Rectangle 20"/>
          <p:cNvSpPr>
            <a:spLocks noChangeArrowheads="1"/>
          </p:cNvSpPr>
          <p:nvPr/>
        </p:nvSpPr>
        <p:spPr bwMode="auto">
          <a:xfrm>
            <a:off x="914400" y="1371600"/>
            <a:ext cx="480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Example 9.1:</a:t>
            </a: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  <p:graphicFrame>
        <p:nvGraphicFramePr>
          <p:cNvPr id="421922" name="Object 2"/>
          <p:cNvGraphicFramePr>
            <a:graphicFrameLocks noChangeAspect="1"/>
          </p:cNvGraphicFramePr>
          <p:nvPr/>
        </p:nvGraphicFramePr>
        <p:xfrm>
          <a:off x="3810000" y="4876800"/>
          <a:ext cx="25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3" imgW="101600" imgH="152400" progId="Equation.3">
                  <p:embed/>
                </p:oleObj>
              </mc:Choice>
              <mc:Fallback>
                <p:oleObj name="Equation" r:id="rId3" imgW="1016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876800"/>
                        <a:ext cx="254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1923" name="Object 3"/>
          <p:cNvGraphicFramePr>
            <a:graphicFrameLocks noChangeAspect="1"/>
          </p:cNvGraphicFramePr>
          <p:nvPr/>
        </p:nvGraphicFramePr>
        <p:xfrm>
          <a:off x="3810000" y="2667000"/>
          <a:ext cx="25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5" imgW="101600" imgH="152400" progId="Equation.3">
                  <p:embed/>
                </p:oleObj>
              </mc:Choice>
              <mc:Fallback>
                <p:oleObj name="Equation" r:id="rId5" imgW="101600" imgH="15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254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924" name="Rectangle 36"/>
          <p:cNvSpPr>
            <a:spLocks noChangeArrowheads="1"/>
          </p:cNvSpPr>
          <p:nvPr/>
        </p:nvSpPr>
        <p:spPr bwMode="auto">
          <a:xfrm>
            <a:off x="2819400" y="3581400"/>
            <a:ext cx="45815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latin typeface="Symbol" pitchFamily="-110" charset="2"/>
              </a:rPr>
              <a:t>l</a:t>
            </a:r>
            <a:r>
              <a:rPr lang="en-US" sz="2400">
                <a:latin typeface="Times" pitchFamily="-110" charset="0"/>
              </a:rPr>
              <a:t> 	= 10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</a:p>
          <a:p>
            <a:pPr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</a:tabLst>
            </a:pPr>
            <a:r>
              <a:rPr lang="en-US" sz="2400">
                <a:latin typeface="Times" pitchFamily="-110" charset="0"/>
              </a:rPr>
              <a:t>--&gt;</a:t>
            </a:r>
            <a:r>
              <a:rPr lang="en-US" sz="2400" i="1">
                <a:latin typeface="Times" pitchFamily="-110" charset="0"/>
              </a:rPr>
              <a:t>	E</a:t>
            </a:r>
            <a:r>
              <a:rPr lang="en-US" sz="2400" i="1" baseline="-25000">
                <a:latin typeface="Times" pitchFamily="-110" charset="0"/>
              </a:rPr>
              <a:t>p</a:t>
            </a:r>
            <a:r>
              <a:rPr lang="en-US" sz="2400">
                <a:latin typeface="Times" pitchFamily="-110" charset="0"/>
              </a:rPr>
              <a:t>	= 1.98 x 10</a:t>
            </a:r>
            <a:r>
              <a:rPr lang="en-US" sz="2400" baseline="30000">
                <a:latin typeface="Times" pitchFamily="-110" charset="0"/>
              </a:rPr>
              <a:t>-20</a:t>
            </a:r>
            <a:r>
              <a:rPr lang="en-US" sz="2400">
                <a:latin typeface="Times" pitchFamily="-110" charset="0"/>
              </a:rPr>
              <a:t>  J photon</a:t>
            </a:r>
            <a:r>
              <a:rPr lang="en-US" sz="2400" baseline="30000">
                <a:latin typeface="Times" pitchFamily="-110" charset="0"/>
              </a:rPr>
              <a:t>-1</a:t>
            </a:r>
          </a:p>
          <a:p>
            <a:pPr algn="just">
              <a:lnSpc>
                <a:spcPct val="100000"/>
              </a:lnSpc>
              <a:buFont typeface="Wingdings" pitchFamily="-110" charset="2"/>
              <a:buNone/>
              <a:tabLst>
                <a:tab pos="914400" algn="l"/>
                <a:tab pos="1371600" algn="l"/>
              </a:tabLst>
            </a:pPr>
            <a:r>
              <a:rPr lang="en-US" sz="2400">
                <a:latin typeface="Times" pitchFamily="-110" charset="0"/>
              </a:rPr>
              <a:t>--&gt;</a:t>
            </a:r>
            <a:r>
              <a:rPr lang="en-US" sz="2400">
                <a:latin typeface="Symbol" pitchFamily="-110" charset="2"/>
              </a:rPr>
              <a:t> 	</a:t>
            </a:r>
            <a:r>
              <a:rPr lang="en-US" sz="2400" i="1" baseline="-25000">
                <a:latin typeface="Times" pitchFamily="-110" charset="0"/>
              </a:rPr>
              <a:t> </a:t>
            </a:r>
            <a:r>
              <a:rPr lang="en-US" sz="2400">
                <a:latin typeface="Times" pitchFamily="-110" charset="0"/>
              </a:rPr>
              <a:t>	= 2.998 x 10</a:t>
            </a:r>
            <a:r>
              <a:rPr lang="en-US" sz="2400" baseline="30000">
                <a:latin typeface="Times" pitchFamily="-110" charset="0"/>
              </a:rPr>
              <a:t>13</a:t>
            </a:r>
            <a:r>
              <a:rPr lang="en-US" sz="2400">
                <a:latin typeface="Times" pitchFamily="-110" charset="0"/>
              </a:rPr>
              <a:t> s</a:t>
            </a:r>
            <a:r>
              <a:rPr lang="en-US" sz="2400" baseline="30000">
                <a:latin typeface="Times" pitchFamily="-110" charset="0"/>
              </a:rPr>
              <a:t>-1</a:t>
            </a:r>
          </a:p>
          <a:p>
            <a:pPr algn="just">
              <a:lnSpc>
                <a:spcPct val="100000"/>
              </a:lnSpc>
              <a:buFont typeface="Wingdings" pitchFamily="-110" charset="2"/>
              <a:buNone/>
              <a:tabLst>
                <a:tab pos="914400" algn="l"/>
                <a:tab pos="1371600" algn="l"/>
              </a:tabLst>
            </a:pPr>
            <a:r>
              <a:rPr lang="en-US" sz="2400">
                <a:latin typeface="Times" pitchFamily="-110" charset="0"/>
              </a:rPr>
              <a:t>--&gt;	</a:t>
            </a:r>
            <a:r>
              <a:rPr lang="en-US" sz="2400" i="1" baseline="-25000">
                <a:latin typeface="Times" pitchFamily="-110" charset="0"/>
              </a:rPr>
              <a:t> </a:t>
            </a:r>
            <a:r>
              <a:rPr lang="en-US" sz="2400">
                <a:latin typeface="Times" pitchFamily="-110" charset="0"/>
              </a:rPr>
              <a:t>	= 0.1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  <a:r>
              <a:rPr lang="en-US" sz="2400" baseline="30000">
                <a:latin typeface="Times" pitchFamily="-110" charset="0"/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907" grpId="0" build="p" autoUpdateAnimBg="0"/>
      <p:bldP spid="421908" grpId="0" build="p" autoUpdateAnimBg="0"/>
      <p:bldP spid="42192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pitchFamily="-110" charset="0"/>
              </a:rPr>
              <a:t>Radiance</a:t>
            </a: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Intensity of emission per incremental solid angle</a:t>
            </a:r>
            <a:endParaRPr lang="en-US" sz="20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Planck’s Law</a:t>
            </a:r>
          </a:p>
        </p:txBody>
      </p:sp>
      <p:sp>
        <p:nvSpPr>
          <p:cNvPr id="361489" name="Rectangle 17"/>
          <p:cNvSpPr>
            <a:spLocks noChangeArrowheads="1"/>
          </p:cNvSpPr>
          <p:nvPr/>
        </p:nvSpPr>
        <p:spPr bwMode="auto">
          <a:xfrm>
            <a:off x="381000" y="1676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Planck radiance (W m</a:t>
            </a:r>
            <a:r>
              <a:rPr lang="en-US" sz="2400" baseline="30000">
                <a:latin typeface="Times" pitchFamily="-110" charset="0"/>
              </a:rPr>
              <a:t>-2</a:t>
            </a:r>
            <a:r>
              <a:rPr lang="en-US" sz="2400">
                <a:latin typeface="Times" pitchFamily="-110" charset="0"/>
              </a:rPr>
              <a:t>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  <a:r>
              <a:rPr lang="en-US" sz="2400" baseline="30000">
                <a:latin typeface="Times" pitchFamily="-110" charset="0"/>
              </a:rPr>
              <a:t>-1 </a:t>
            </a:r>
            <a:r>
              <a:rPr lang="en-US" sz="2400">
                <a:latin typeface="Times" pitchFamily="-110" charset="0"/>
              </a:rPr>
              <a:t>sr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(9.4)</a:t>
            </a:r>
          </a:p>
        </p:txBody>
      </p:sp>
      <p:sp>
        <p:nvSpPr>
          <p:cNvPr id="361490" name="Rectangle 18"/>
          <p:cNvSpPr>
            <a:spLocks noChangeArrowheads="1"/>
          </p:cNvSpPr>
          <p:nvPr/>
        </p:nvSpPr>
        <p:spPr bwMode="auto">
          <a:xfrm>
            <a:off x="381000" y="3886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Radiance actually emitted by a substance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(9.5)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</p:txBody>
      </p:sp>
      <p:graphicFrame>
        <p:nvGraphicFramePr>
          <p:cNvPr id="361491" name="Object 2"/>
          <p:cNvGraphicFramePr>
            <a:graphicFrameLocks noChangeAspect="1"/>
          </p:cNvGraphicFramePr>
          <p:nvPr/>
        </p:nvGraphicFramePr>
        <p:xfrm>
          <a:off x="2438400" y="2209800"/>
          <a:ext cx="371316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Equation" r:id="rId3" imgW="1485900" imgH="609600" progId="Equation.3">
                  <p:embed/>
                </p:oleObj>
              </mc:Choice>
              <mc:Fallback>
                <p:oleObj name="Equation" r:id="rId3" imgW="1485900" imgH="609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09800"/>
                        <a:ext cx="3713163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92" name="Object 3"/>
          <p:cNvGraphicFramePr>
            <a:graphicFrameLocks noChangeAspect="1"/>
          </p:cNvGraphicFramePr>
          <p:nvPr/>
        </p:nvGraphicFramePr>
        <p:xfrm>
          <a:off x="3429000" y="4343400"/>
          <a:ext cx="1714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Equation" r:id="rId5" imgW="685800" imgH="165100" progId="Equation.3">
                  <p:embed/>
                </p:oleObj>
              </mc:Choice>
              <mc:Fallback>
                <p:oleObj name="Equation" r:id="rId5" imgW="685800" imgH="165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343400"/>
                        <a:ext cx="17145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93" name="Rectangle 21"/>
          <p:cNvSpPr>
            <a:spLocks noChangeArrowheads="1"/>
          </p:cNvSpPr>
          <p:nvPr/>
        </p:nvSpPr>
        <p:spPr bwMode="auto">
          <a:xfrm>
            <a:off x="381000" y="510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Kirchoff’s law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In thermodynamic equilibrium, absorptivity (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a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) = emissivity (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e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) --&gt; the efficiency at which a substance absorbs equals that at which it emits. </a:t>
            </a:r>
            <a:r>
              <a:rPr lang="en-US" sz="2400">
                <a:latin typeface="Times" pitchFamily="-110" charset="0"/>
              </a:rPr>
              <a:t>--&gt; a perfect emitter is a perfect absorber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4" grpId="0" build="p" autoUpdateAnimBg="0"/>
      <p:bldP spid="361489" grpId="0" build="p" autoUpdateAnimBg="0"/>
      <p:bldP spid="361490" grpId="0" build="p" autoUpdateAnimBg="0"/>
      <p:bldP spid="36149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Emissivities</a:t>
            </a:r>
          </a:p>
        </p:txBody>
      </p:sp>
      <p:graphicFrame>
        <p:nvGraphicFramePr>
          <p:cNvPr id="422922" name="Object 2"/>
          <p:cNvGraphicFramePr>
            <a:graphicFrameLocks noChangeAspect="1"/>
          </p:cNvGraphicFramePr>
          <p:nvPr/>
        </p:nvGraphicFramePr>
        <p:xfrm>
          <a:off x="152400" y="1676400"/>
          <a:ext cx="14859000" cy="306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Document" r:id="rId3" imgW="6419088" imgH="1322832" progId="Word.Document.8">
                  <p:embed/>
                </p:oleObj>
              </mc:Choice>
              <mc:Fallback>
                <p:oleObj name="Document" r:id="rId3" imgW="6419088" imgH="132283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676400"/>
                        <a:ext cx="14859000" cy="306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7467600" y="62484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9.1</a:t>
            </a:r>
          </a:p>
        </p:txBody>
      </p:sp>
      <p:sp>
        <p:nvSpPr>
          <p:cNvPr id="422924" name="Rectangle 12"/>
          <p:cNvSpPr>
            <a:spLocks noChangeArrowheads="1"/>
          </p:cNvSpPr>
          <p:nvPr/>
        </p:nvSpPr>
        <p:spPr bwMode="auto">
          <a:xfrm>
            <a:off x="1752600" y="838200"/>
            <a:ext cx="541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Infrared emissivities of different surfaces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2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Solid Angle</a:t>
            </a:r>
          </a:p>
        </p:txBody>
      </p:sp>
      <p:sp>
        <p:nvSpPr>
          <p:cNvPr id="20487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9.3</a:t>
            </a:r>
          </a:p>
        </p:txBody>
      </p:sp>
      <p:sp>
        <p:nvSpPr>
          <p:cNvPr id="483332" name="Rectangle 4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Radiance emitted from point (O) passes through incremental area d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A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at distance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r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from the point.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83333" name="Object 2"/>
          <p:cNvGraphicFramePr>
            <a:graphicFrameLocks noChangeAspect="1"/>
          </p:cNvGraphicFramePr>
          <p:nvPr/>
        </p:nvGraphicFramePr>
        <p:xfrm>
          <a:off x="4419600" y="1295400"/>
          <a:ext cx="451485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Document" r:id="rId3" imgW="2133600" imgH="2197608" progId="Word.Document.8">
                  <p:embed/>
                </p:oleObj>
              </mc:Choice>
              <mc:Fallback>
                <p:oleObj name="Document" r:id="rId3" imgW="2133600" imgH="21976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295400"/>
                        <a:ext cx="4514850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34" name="Rectangle 6"/>
          <p:cNvSpPr>
            <a:spLocks noChangeArrowheads="1"/>
          </p:cNvSpPr>
          <p:nvPr/>
        </p:nvSpPr>
        <p:spPr bwMode="auto">
          <a:xfrm>
            <a:off x="381000" y="2057400"/>
            <a:ext cx="457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35433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Incremental surface area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(9.7)</a:t>
            </a:r>
          </a:p>
        </p:txBody>
      </p:sp>
      <p:graphicFrame>
        <p:nvGraphicFramePr>
          <p:cNvPr id="483335" name="Object 3"/>
          <p:cNvGraphicFramePr>
            <a:graphicFrameLocks noChangeAspect="1"/>
          </p:cNvGraphicFramePr>
          <p:nvPr/>
        </p:nvGraphicFramePr>
        <p:xfrm>
          <a:off x="228600" y="2514600"/>
          <a:ext cx="49831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Equation" r:id="rId5" imgW="1993900" imgH="215900" progId="Equation.3">
                  <p:embed/>
                </p:oleObj>
              </mc:Choice>
              <mc:Fallback>
                <p:oleObj name="Equation" r:id="rId5" imgW="1993900" imgH="215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498316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36" name="Rectangle 8"/>
          <p:cNvSpPr>
            <a:spLocks noChangeArrowheads="1"/>
          </p:cNvSpPr>
          <p:nvPr/>
        </p:nvSpPr>
        <p:spPr bwMode="auto">
          <a:xfrm>
            <a:off x="381000" y="35052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34290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Incremental solid angle (sr)	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(9.6)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3429000" algn="l"/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Steradians analogous to radians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graphicFrame>
        <p:nvGraphicFramePr>
          <p:cNvPr id="483338" name="Object 4"/>
          <p:cNvGraphicFramePr>
            <a:graphicFrameLocks noChangeAspect="1"/>
          </p:cNvGraphicFramePr>
          <p:nvPr/>
        </p:nvGraphicFramePr>
        <p:xfrm>
          <a:off x="1143000" y="4267200"/>
          <a:ext cx="308927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MathType Equation" r:id="rId7" imgW="1244600" imgH="355600" progId="Equation">
                  <p:embed/>
                </p:oleObj>
              </mc:Choice>
              <mc:Fallback>
                <p:oleObj name="MathType Equation" r:id="rId7" imgW="1244600" imgH="355600" progId="Equation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267200"/>
                        <a:ext cx="3089275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39" name="Rectangle 11"/>
          <p:cNvSpPr>
            <a:spLocks noChangeArrowheads="1"/>
          </p:cNvSpPr>
          <p:nvPr/>
        </p:nvSpPr>
        <p:spPr bwMode="auto">
          <a:xfrm>
            <a:off x="304800" y="5257800"/>
            <a:ext cx="449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35433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Solid angle around a sphere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(9.9)</a:t>
            </a:r>
          </a:p>
        </p:txBody>
      </p:sp>
      <p:graphicFrame>
        <p:nvGraphicFramePr>
          <p:cNvPr id="483340" name="Object 5"/>
          <p:cNvGraphicFramePr>
            <a:graphicFrameLocks/>
          </p:cNvGraphicFramePr>
          <p:nvPr/>
        </p:nvGraphicFramePr>
        <p:xfrm>
          <a:off x="381000" y="5791200"/>
          <a:ext cx="51466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Equation" r:id="rId9" imgW="2057400" imgH="330200" progId="Equation.3">
                  <p:embed/>
                </p:oleObj>
              </mc:Choice>
              <mc:Fallback>
                <p:oleObj name="Equation" r:id="rId9" imgW="2057400" imgH="330200" progId="Equation.3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791200"/>
                        <a:ext cx="51466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2" grpId="0" build="p" autoUpdateAnimBg="0"/>
      <p:bldP spid="483334" grpId="0" build="p" autoUpdateAnimBg="0"/>
      <p:bldP spid="483336" grpId="0" build="p" autoUpdateAnimBg="0"/>
      <p:bldP spid="48333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Spectral Actinic Flux</a:t>
            </a:r>
            <a:br>
              <a:rPr lang="en-US" sz="2400" b="1">
                <a:solidFill>
                  <a:srgbClr val="0000FF"/>
                </a:solidFill>
                <a:latin typeface="Times" pitchFamily="-110" charset="0"/>
              </a:rPr>
            </a:br>
            <a:r>
              <a:rPr lang="en-US" sz="2400" b="1">
                <a:solidFill>
                  <a:srgbClr val="0000FF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Integral of spectral radiance over all solid angles of a sphere</a:t>
            </a:r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 </a:t>
            </a:r>
            <a:br>
              <a:rPr lang="en-US" sz="4000" b="1">
                <a:solidFill>
                  <a:srgbClr val="0000FF"/>
                </a:solidFill>
                <a:latin typeface="Times" pitchFamily="-110" charset="0"/>
              </a:rPr>
            </a:b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Used to calculate photolysis rate coefficients</a:t>
            </a:r>
          </a:p>
        </p:txBody>
      </p:sp>
      <p:sp>
        <p:nvSpPr>
          <p:cNvPr id="42598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381000" y="1600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Incremental spectral actinic flux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(9.10)</a:t>
            </a:r>
          </a:p>
        </p:txBody>
      </p:sp>
      <p:sp>
        <p:nvSpPr>
          <p:cNvPr id="425989" name="Rectangle 5"/>
          <p:cNvSpPr>
            <a:spLocks noChangeArrowheads="1"/>
          </p:cNvSpPr>
          <p:nvPr/>
        </p:nvSpPr>
        <p:spPr bwMode="auto">
          <a:xfrm>
            <a:off x="381000" y="2743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Spectral actinic flux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	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</p:txBody>
      </p:sp>
      <p:sp>
        <p:nvSpPr>
          <p:cNvPr id="425990" name="Rectangle 6"/>
          <p:cNvSpPr>
            <a:spLocks noChangeArrowheads="1"/>
          </p:cNvSpPr>
          <p:nvPr/>
        </p:nvSpPr>
        <p:spPr bwMode="auto">
          <a:xfrm>
            <a:off x="381000" y="449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Isotropic spectral actinic flux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(9.12)</a:t>
            </a:r>
          </a:p>
        </p:txBody>
      </p:sp>
      <p:graphicFrame>
        <p:nvGraphicFramePr>
          <p:cNvPr id="425995" name="Object 2"/>
          <p:cNvGraphicFramePr>
            <a:graphicFrameLocks noChangeAspect="1"/>
          </p:cNvGraphicFramePr>
          <p:nvPr/>
        </p:nvGraphicFramePr>
        <p:xfrm>
          <a:off x="3429000" y="2209800"/>
          <a:ext cx="1841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Equation" r:id="rId3" imgW="736600" imgH="152400" progId="Equation.3">
                  <p:embed/>
                </p:oleObj>
              </mc:Choice>
              <mc:Fallback>
                <p:oleObj name="Equation" r:id="rId3" imgW="7366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209800"/>
                        <a:ext cx="1841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96" name="Object 3"/>
          <p:cNvGraphicFramePr>
            <a:graphicFrameLocks noChangeAspect="1"/>
          </p:cNvGraphicFramePr>
          <p:nvPr/>
        </p:nvGraphicFramePr>
        <p:xfrm>
          <a:off x="1295400" y="3276600"/>
          <a:ext cx="6538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Equation" r:id="rId5" imgW="2616200" imgH="330200" progId="Equation.3">
                  <p:embed/>
                </p:oleObj>
              </mc:Choice>
              <mc:Fallback>
                <p:oleObj name="Equation" r:id="rId5" imgW="2616200" imgH="330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76600"/>
                        <a:ext cx="6538913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97" name="Object 4"/>
          <p:cNvGraphicFramePr>
            <a:graphicFrameLocks noChangeAspect="1"/>
          </p:cNvGraphicFramePr>
          <p:nvPr/>
        </p:nvGraphicFramePr>
        <p:xfrm>
          <a:off x="2438400" y="4953000"/>
          <a:ext cx="42211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Equation" r:id="rId7" imgW="1689100" imgH="292100" progId="Equation.3">
                  <p:embed/>
                </p:oleObj>
              </mc:Choice>
              <mc:Fallback>
                <p:oleObj name="Equation" r:id="rId7" imgW="1689100" imgH="292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953000"/>
                        <a:ext cx="42211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 autoUpdateAnimBg="0"/>
      <p:bldP spid="425988" grpId="0" build="p" autoUpdateAnimBg="0"/>
      <p:bldP spid="425989" grpId="0" build="p" autoUpdateAnimBg="0"/>
      <p:bldP spid="42599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Spectral Irradiance</a:t>
            </a:r>
          </a:p>
        </p:txBody>
      </p:sp>
      <p:sp>
        <p:nvSpPr>
          <p:cNvPr id="427011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Flux of radiant energy propagating across a flat surface</a:t>
            </a:r>
          </a:p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Used to calculate heating rates</a:t>
            </a: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427012" name="Rectangle 4"/>
          <p:cNvSpPr>
            <a:spLocks noChangeArrowheads="1"/>
          </p:cNvSpPr>
          <p:nvPr/>
        </p:nvSpPr>
        <p:spPr bwMode="auto">
          <a:xfrm>
            <a:off x="381000" y="1752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Incremental spectral irradiance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(9.13)</a:t>
            </a:r>
          </a:p>
        </p:txBody>
      </p:sp>
      <p:sp>
        <p:nvSpPr>
          <p:cNvPr id="427013" name="Rectangle 5"/>
          <p:cNvSpPr>
            <a:spLocks noChangeArrowheads="1"/>
          </p:cNvSpPr>
          <p:nvPr/>
        </p:nvSpPr>
        <p:spPr bwMode="auto">
          <a:xfrm>
            <a:off x="381000" y="2743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Integral of d</a:t>
            </a:r>
            <a:r>
              <a:rPr lang="en-US" sz="2400" i="1">
                <a:latin typeface="Times" pitchFamily="-110" charset="0"/>
              </a:rPr>
              <a:t>F</a:t>
            </a:r>
            <a:r>
              <a:rPr lang="en-US" sz="2400" baseline="-25000">
                <a:latin typeface="Symbol" pitchFamily="-110" charset="2"/>
              </a:rPr>
              <a:t>l</a:t>
            </a:r>
            <a:r>
              <a:rPr lang="en-US" sz="2400">
                <a:latin typeface="Times" pitchFamily="-110" charset="0"/>
              </a:rPr>
              <a:t> over the hemisphere above the </a:t>
            </a:r>
            <a:r>
              <a:rPr lang="en-US" sz="2400" i="1">
                <a:latin typeface="Times" pitchFamily="-110" charset="0"/>
              </a:rPr>
              <a:t>x-y</a:t>
            </a:r>
            <a:r>
              <a:rPr lang="en-US" sz="2400">
                <a:latin typeface="Times" pitchFamily="-110" charset="0"/>
              </a:rPr>
              <a:t> plane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(9.14)</a:t>
            </a:r>
          </a:p>
        </p:txBody>
      </p:sp>
      <p:sp>
        <p:nvSpPr>
          <p:cNvPr id="427014" name="Rectangle 6"/>
          <p:cNvSpPr>
            <a:spLocks noChangeArrowheads="1"/>
          </p:cNvSpPr>
          <p:nvPr/>
        </p:nvSpPr>
        <p:spPr bwMode="auto">
          <a:xfrm>
            <a:off x="381000" y="4343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Isotropic spectral irradiance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(9.15)</a:t>
            </a:r>
          </a:p>
        </p:txBody>
      </p:sp>
      <p:sp>
        <p:nvSpPr>
          <p:cNvPr id="427018" name="Rectangle 10"/>
          <p:cNvSpPr>
            <a:spLocks noChangeArrowheads="1"/>
          </p:cNvSpPr>
          <p:nvPr/>
        </p:nvSpPr>
        <p:spPr bwMode="auto">
          <a:xfrm>
            <a:off x="381000" y="5562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Spectral irradiance at the surface of a blackbody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(9.16)</a:t>
            </a:r>
          </a:p>
        </p:txBody>
      </p:sp>
      <p:graphicFrame>
        <p:nvGraphicFramePr>
          <p:cNvPr id="427019" name="Object 2"/>
          <p:cNvGraphicFramePr>
            <a:graphicFrameLocks noChangeAspect="1"/>
          </p:cNvGraphicFramePr>
          <p:nvPr/>
        </p:nvGraphicFramePr>
        <p:xfrm>
          <a:off x="3276600" y="2286000"/>
          <a:ext cx="2381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3" imgW="952500" imgH="152400" progId="Equation.3">
                  <p:embed/>
                </p:oleObj>
              </mc:Choice>
              <mc:Fallback>
                <p:oleObj name="Equation" r:id="rId3" imgW="9525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286000"/>
                        <a:ext cx="23812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7020" name="Object 3"/>
          <p:cNvGraphicFramePr>
            <a:graphicFrameLocks noChangeAspect="1"/>
          </p:cNvGraphicFramePr>
          <p:nvPr/>
        </p:nvGraphicFramePr>
        <p:xfrm>
          <a:off x="381000" y="3352800"/>
          <a:ext cx="81565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5" imgW="3263900" imgH="330200" progId="Equation.3">
                  <p:embed/>
                </p:oleObj>
              </mc:Choice>
              <mc:Fallback>
                <p:oleObj name="Equation" r:id="rId5" imgW="3263900" imgH="330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8156575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7021" name="Object 4"/>
          <p:cNvGraphicFramePr>
            <a:graphicFrameLocks noChangeAspect="1"/>
          </p:cNvGraphicFramePr>
          <p:nvPr/>
        </p:nvGraphicFramePr>
        <p:xfrm>
          <a:off x="2057400" y="4724400"/>
          <a:ext cx="49831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7" imgW="1993900" imgH="292100" progId="Equation.3">
                  <p:embed/>
                </p:oleObj>
              </mc:Choice>
              <mc:Fallback>
                <p:oleObj name="Equation" r:id="rId7" imgW="1993900" imgH="292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724400"/>
                        <a:ext cx="49831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7022" name="Object 5"/>
          <p:cNvGraphicFramePr>
            <a:graphicFrameLocks noChangeAspect="1"/>
          </p:cNvGraphicFramePr>
          <p:nvPr/>
        </p:nvGraphicFramePr>
        <p:xfrm>
          <a:off x="3048000" y="6096000"/>
          <a:ext cx="23812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Equation" r:id="rId9" imgW="952500" imgH="165100" progId="Equation.3">
                  <p:embed/>
                </p:oleObj>
              </mc:Choice>
              <mc:Fallback>
                <p:oleObj name="Equation" r:id="rId9" imgW="952500" imgH="1651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6096000"/>
                        <a:ext cx="238125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012" grpId="0" build="p" autoUpdateAnimBg="0"/>
      <p:bldP spid="427013" grpId="0" build="p" autoUpdateAnimBg="0"/>
      <p:bldP spid="427014" grpId="0" build="p" autoUpdateAnimBg="0"/>
      <p:bldP spid="427018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Spectral Irradiance v. Temperature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9.4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066800" y="1295400"/>
          <a:ext cx="6705600" cy="494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Document" r:id="rId3" imgW="3352800" imgH="2471928" progId="Word.Document.8">
                  <p:embed/>
                </p:oleObj>
              </mc:Choice>
              <mc:Fallback>
                <p:oleObj name="Document" r:id="rId3" imgW="3352800" imgH="247192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295400"/>
                        <a:ext cx="6705600" cy="494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762000" y="1447800"/>
            <a:ext cx="838200" cy="411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 rot="-5400000">
            <a:off x="-304006" y="3494881"/>
            <a:ext cx="31257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Irradiance (W 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0000FF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-1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Emission Spectra of the Sun and Earth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9.5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Irradiance emission versus wavelength for the Sun and Earth when both are considered blackbodies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685800" y="1905000"/>
          <a:ext cx="7162800" cy="474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7162800" cy="4745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533400" y="19812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 rot="-5400000">
            <a:off x="-608806" y="3809206"/>
            <a:ext cx="31257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Irradiance (W 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0000FF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-1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Ultraviolet and Visible Solar Spectrum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9.6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Ultraviolet and visible portions of the solar spectrum.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533400" y="1524000"/>
          <a:ext cx="7391400" cy="511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4000"/>
                        <a:ext cx="7391400" cy="511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7"/>
          <p:cNvSpPr>
            <a:spLocks noChangeArrowheads="1"/>
          </p:cNvSpPr>
          <p:nvPr/>
        </p:nvSpPr>
        <p:spPr bwMode="auto">
          <a:xfrm>
            <a:off x="381000" y="1524000"/>
            <a:ext cx="609600" cy="449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 rot="-5400000">
            <a:off x="-761206" y="3493294"/>
            <a:ext cx="31257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Irradiance (W 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0000FF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-1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Wien’s Displacement Law</a:t>
            </a:r>
          </a:p>
        </p:txBody>
      </p:sp>
      <p:sp>
        <p:nvSpPr>
          <p:cNvPr id="431107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Differentiate Planck's law with respect to wavelength at constant temperature and set result to zero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431109" name="Rectangle 5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Peak wavelength of emissions from blackbody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(9.17)</a:t>
            </a:r>
          </a:p>
        </p:txBody>
      </p:sp>
      <p:sp>
        <p:nvSpPr>
          <p:cNvPr id="431110" name="Rectangle 6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Example 9.2:</a:t>
            </a:r>
          </a:p>
        </p:txBody>
      </p:sp>
      <p:sp>
        <p:nvSpPr>
          <p:cNvPr id="431111" name="Rectangle 7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3200">
              <a:latin typeface="Times" pitchFamily="-110" charset="0"/>
            </a:endParaRPr>
          </a:p>
        </p:txBody>
      </p:sp>
      <p:sp>
        <p:nvSpPr>
          <p:cNvPr id="431116" name="Rectangle 12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32004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Sun’s photosphere	</a:t>
            </a:r>
            <a:r>
              <a:rPr lang="en-US" sz="2400">
                <a:latin typeface="Symbol" pitchFamily="-110" charset="2"/>
              </a:rPr>
              <a:t>l</a:t>
            </a:r>
            <a:r>
              <a:rPr lang="en-US" sz="2400" i="1" baseline="-25000">
                <a:latin typeface="Times" pitchFamily="-110" charset="0"/>
              </a:rPr>
              <a:t>p</a:t>
            </a:r>
            <a:r>
              <a:rPr lang="en-US" sz="2400">
                <a:latin typeface="Times" pitchFamily="-110" charset="0"/>
              </a:rPr>
              <a:t> = 2897/5800 K         = 0.5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 </a:t>
            </a:r>
          </a:p>
          <a:p>
            <a:pPr marL="342900" indent="-342900">
              <a:buFontTx/>
              <a:buNone/>
              <a:tabLst>
                <a:tab pos="3200400" algn="l"/>
                <a:tab pos="6804025" algn="l"/>
              </a:tabLst>
            </a:pPr>
            <a:endParaRPr lang="en-US" sz="2400">
              <a:latin typeface="Times" pitchFamily="-110" charset="0"/>
            </a:endParaRPr>
          </a:p>
          <a:p>
            <a:pPr marL="342900" indent="-342900">
              <a:buFontTx/>
              <a:buNone/>
              <a:tabLst>
                <a:tab pos="32004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Earth’s surface 	</a:t>
            </a:r>
            <a:r>
              <a:rPr lang="en-US" sz="2400">
                <a:latin typeface="Symbol" pitchFamily="-110" charset="2"/>
              </a:rPr>
              <a:t>l</a:t>
            </a:r>
            <a:r>
              <a:rPr lang="en-US" sz="2400" i="1" baseline="-25000">
                <a:latin typeface="Times" pitchFamily="-110" charset="0"/>
              </a:rPr>
              <a:t>p</a:t>
            </a:r>
            <a:r>
              <a:rPr lang="en-US" sz="2400">
                <a:latin typeface="Times" pitchFamily="-110" charset="0"/>
              </a:rPr>
              <a:t> = 2897/288 K           = 10.1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</a:t>
            </a:r>
          </a:p>
        </p:txBody>
      </p:sp>
      <p:graphicFrame>
        <p:nvGraphicFramePr>
          <p:cNvPr id="431117" name="Object 2"/>
          <p:cNvGraphicFramePr>
            <a:graphicFrameLocks noChangeAspect="1"/>
          </p:cNvGraphicFramePr>
          <p:nvPr/>
        </p:nvGraphicFramePr>
        <p:xfrm>
          <a:off x="3048000" y="2800350"/>
          <a:ext cx="2190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3" imgW="876300" imgH="342900" progId="Equation.3">
                  <p:embed/>
                </p:oleObj>
              </mc:Choice>
              <mc:Fallback>
                <p:oleObj name="Equation" r:id="rId3" imgW="876300" imgH="342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00350"/>
                        <a:ext cx="219075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7" grpId="0" build="p" autoUpdateAnimBg="0"/>
      <p:bldP spid="431109" grpId="0" build="p" autoUpdateAnimBg="0"/>
      <p:bldP spid="431110" grpId="0" build="p" autoUpdateAnimBg="0"/>
      <p:bldP spid="431111" grpId="0" build="p" autoUpdateAnimBg="0"/>
      <p:bldP spid="431116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Wien’s Displacement Law</a:t>
            </a: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7696200" y="62484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9.7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5334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Gives line through peak irradiances at different temperatures.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85800" y="1631950"/>
          <a:ext cx="7772400" cy="514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31950"/>
                        <a:ext cx="7772400" cy="514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685800" y="1752600"/>
            <a:ext cx="609600" cy="457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5" name="Text Box 8"/>
          <p:cNvSpPr txBox="1">
            <a:spLocks noChangeArrowheads="1"/>
          </p:cNvSpPr>
          <p:nvPr/>
        </p:nvSpPr>
        <p:spPr bwMode="auto">
          <a:xfrm rot="-5400000">
            <a:off x="-532606" y="3652044"/>
            <a:ext cx="31257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Irradiance (W 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0000FF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-1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Stefan-Boltzmann Law</a:t>
            </a:r>
          </a:p>
        </p:txBody>
      </p:sp>
      <p:sp>
        <p:nvSpPr>
          <p:cNvPr id="43315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Integrate Planck irradiance over all wavelengths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Stefan-Boltzmann law (W m</a:t>
            </a:r>
            <a:r>
              <a:rPr lang="en-US" sz="2400" baseline="30000">
                <a:latin typeface="Times" pitchFamily="-110" charset="0"/>
              </a:rPr>
              <a:t>-2</a:t>
            </a:r>
            <a:r>
              <a:rPr lang="en-US" sz="2400">
                <a:latin typeface="Times" pitchFamily="-110" charset="0"/>
              </a:rPr>
              <a:t>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(9.18)</a:t>
            </a: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Example 9.3:</a:t>
            </a:r>
          </a:p>
        </p:txBody>
      </p:sp>
      <p:sp>
        <p:nvSpPr>
          <p:cNvPr id="433158" name="Rectangle 6"/>
          <p:cNvSpPr>
            <a:spLocks noChangeArrowheads="1"/>
          </p:cNvSpPr>
          <p:nvPr/>
        </p:nvSpPr>
        <p:spPr bwMode="auto">
          <a:xfrm>
            <a:off x="457200" y="5105400"/>
            <a:ext cx="792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buFontTx/>
              <a:buNone/>
              <a:tabLst>
                <a:tab pos="3657600" algn="l"/>
                <a:tab pos="6804025" algn="l"/>
              </a:tabLst>
            </a:pPr>
            <a:r>
              <a:rPr lang="en-US" sz="2400" i="1">
                <a:latin typeface="Times" pitchFamily="-110" charset="0"/>
              </a:rPr>
              <a:t>T</a:t>
            </a:r>
            <a:r>
              <a:rPr lang="en-US" sz="2400">
                <a:latin typeface="Times" pitchFamily="-110" charset="0"/>
              </a:rPr>
              <a:t>    = 5800 K	 ---&gt; </a:t>
            </a:r>
            <a:r>
              <a:rPr lang="en-US" sz="2400" i="1">
                <a:latin typeface="Times" pitchFamily="-110" charset="0"/>
              </a:rPr>
              <a:t>F</a:t>
            </a:r>
            <a:r>
              <a:rPr lang="en-US" sz="2400" i="1" baseline="-25000">
                <a:latin typeface="Times" pitchFamily="-110" charset="0"/>
              </a:rPr>
              <a:t>T</a:t>
            </a:r>
            <a:r>
              <a:rPr lang="en-US" sz="2400" baseline="-25000">
                <a:latin typeface="Times" pitchFamily="-110" charset="0"/>
              </a:rPr>
              <a:t>    </a:t>
            </a:r>
            <a:r>
              <a:rPr lang="en-US" sz="2400">
                <a:latin typeface="Times" pitchFamily="-110" charset="0"/>
              </a:rPr>
              <a:t>= 64 million W m</a:t>
            </a:r>
            <a:r>
              <a:rPr lang="en-US" sz="2400" baseline="30000">
                <a:latin typeface="Times" pitchFamily="-110" charset="0"/>
              </a:rPr>
              <a:t>-2</a:t>
            </a:r>
          </a:p>
          <a:p>
            <a:pPr marL="342900">
              <a:buFontTx/>
              <a:buNone/>
              <a:tabLst>
                <a:tab pos="3657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 	</a:t>
            </a:r>
          </a:p>
          <a:p>
            <a:pPr marL="342900">
              <a:buFontTx/>
              <a:buNone/>
              <a:tabLst>
                <a:tab pos="3657600" algn="l"/>
                <a:tab pos="6804025" algn="l"/>
              </a:tabLst>
            </a:pPr>
            <a:r>
              <a:rPr lang="en-US" sz="2400" i="1">
                <a:latin typeface="Times" pitchFamily="-110" charset="0"/>
              </a:rPr>
              <a:t>T</a:t>
            </a:r>
            <a:r>
              <a:rPr lang="en-US" sz="2400">
                <a:latin typeface="Times" pitchFamily="-110" charset="0"/>
              </a:rPr>
              <a:t>    = 288 K	 ---&gt; </a:t>
            </a:r>
            <a:r>
              <a:rPr lang="en-US" sz="2400" i="1">
                <a:latin typeface="Times" pitchFamily="-110" charset="0"/>
              </a:rPr>
              <a:t>F</a:t>
            </a:r>
            <a:r>
              <a:rPr lang="en-US" sz="2400" i="1" baseline="-25000">
                <a:latin typeface="Times" pitchFamily="-110" charset="0"/>
              </a:rPr>
              <a:t>T</a:t>
            </a:r>
            <a:r>
              <a:rPr lang="en-US" sz="2400" baseline="-25000">
                <a:latin typeface="Times" pitchFamily="-110" charset="0"/>
              </a:rPr>
              <a:t>    </a:t>
            </a:r>
            <a:r>
              <a:rPr lang="en-US" sz="2400">
                <a:latin typeface="Times" pitchFamily="-110" charset="0"/>
              </a:rPr>
              <a:t>= 390 W m</a:t>
            </a:r>
            <a:r>
              <a:rPr lang="en-US" sz="2400" baseline="30000">
                <a:latin typeface="Times" pitchFamily="-110" charset="0"/>
              </a:rPr>
              <a:t>-2</a:t>
            </a:r>
          </a:p>
        </p:txBody>
      </p:sp>
      <p:sp>
        <p:nvSpPr>
          <p:cNvPr id="433163" name="Rectangle 11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Stefan-Boltzmann constant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433165" name="Rectangle 13"/>
          <p:cNvSpPr>
            <a:spLocks noChangeArrowheads="1"/>
          </p:cNvSpPr>
          <p:nvPr/>
        </p:nvSpPr>
        <p:spPr bwMode="auto">
          <a:xfrm>
            <a:off x="5105400" y="4876800"/>
            <a:ext cx="396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3200">
                <a:latin typeface="Times" pitchFamily="-110" charset="0"/>
              </a:rPr>
              <a:t>	</a:t>
            </a:r>
          </a:p>
        </p:txBody>
      </p:sp>
      <p:graphicFrame>
        <p:nvGraphicFramePr>
          <p:cNvPr id="433167" name="Object 2"/>
          <p:cNvGraphicFramePr>
            <a:graphicFrameLocks noChangeAspect="1"/>
          </p:cNvGraphicFramePr>
          <p:nvPr/>
        </p:nvGraphicFramePr>
        <p:xfrm>
          <a:off x="2895600" y="2057400"/>
          <a:ext cx="33639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Equation" r:id="rId3" imgW="1346200" imgH="292100" progId="Equation.3">
                  <p:embed/>
                </p:oleObj>
              </mc:Choice>
              <mc:Fallback>
                <p:oleObj name="Equation" r:id="rId3" imgW="1346200" imgH="292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336391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168" name="Object 3"/>
          <p:cNvGraphicFramePr>
            <a:graphicFrameLocks noChangeAspect="1"/>
          </p:cNvGraphicFramePr>
          <p:nvPr/>
        </p:nvGraphicFramePr>
        <p:xfrm>
          <a:off x="2362200" y="3352800"/>
          <a:ext cx="3649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Equation" r:id="rId5" imgW="1460500" imgH="368300" progId="Equation.3">
                  <p:embed/>
                </p:oleObj>
              </mc:Choice>
              <mc:Fallback>
                <p:oleObj name="Equation" r:id="rId5" imgW="14605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352800"/>
                        <a:ext cx="3649663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69" name="Rectangle 17"/>
          <p:cNvSpPr>
            <a:spLocks noChangeArrowheads="1"/>
          </p:cNvSpPr>
          <p:nvPr/>
        </p:nvSpPr>
        <p:spPr bwMode="auto">
          <a:xfrm>
            <a:off x="6096000" y="3657600"/>
            <a:ext cx="1905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K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-4</a:t>
            </a:r>
            <a:endParaRPr lang="en-US" sz="3200" baseline="30000">
              <a:solidFill>
                <a:srgbClr val="00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autoUpdateAnimBg="0"/>
      <p:bldP spid="433156" grpId="0" build="p" autoUpdateAnimBg="0"/>
      <p:bldP spid="433157" grpId="0" build="p" autoUpdateAnimBg="0"/>
      <p:bldP spid="433158" grpId="0" build="p" autoUpdateAnimBg="0"/>
      <p:bldP spid="433163" grpId="0" build="p" autoUpdateAnimBg="0"/>
      <p:bldP spid="433165" grpId="0" build="p" autoUpdateAnimBg="0"/>
      <p:bldP spid="433169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Reflection and Refraction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9.8</a:t>
            </a:r>
          </a:p>
        </p:txBody>
      </p:sp>
      <p:sp>
        <p:nvSpPr>
          <p:cNvPr id="434180" name="Rectangle 4"/>
          <p:cNvSpPr>
            <a:spLocks noChangeArrowheads="1"/>
          </p:cNvSpPr>
          <p:nvPr/>
        </p:nvSpPr>
        <p:spPr bwMode="auto">
          <a:xfrm>
            <a:off x="457200" y="990600"/>
            <a:ext cx="868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Reflection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Angle of reflection equals angle of incidence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Refraction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Angle of wave propagation relative to surface normal changes as the wave passes from a medium of one density to that of another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34182" name="Object 2"/>
          <p:cNvGraphicFramePr>
            <a:graphicFrameLocks noChangeAspect="1"/>
          </p:cNvGraphicFramePr>
          <p:nvPr/>
        </p:nvGraphicFramePr>
        <p:xfrm>
          <a:off x="838200" y="2835275"/>
          <a:ext cx="6705600" cy="371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Document" r:id="rId3" imgW="2526792" imgH="1402080" progId="Word.Document.8">
                  <p:embed/>
                </p:oleObj>
              </mc:Choice>
              <mc:Fallback>
                <p:oleObj name="Document" r:id="rId3" imgW="2526792" imgH="140208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35275"/>
                        <a:ext cx="6705600" cy="371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8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Reflection</a:t>
            </a:r>
          </a:p>
        </p:txBody>
      </p:sp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9.2</a:t>
            </a:r>
          </a:p>
        </p:txBody>
      </p:sp>
      <p:sp>
        <p:nvSpPr>
          <p:cNvPr id="435204" name="Rectangle 4"/>
          <p:cNvSpPr>
            <a:spLocks noChangeArrowheads="1"/>
          </p:cNvSpPr>
          <p:nvPr/>
        </p:nvSpPr>
        <p:spPr bwMode="auto">
          <a:xfrm>
            <a:off x="1828800" y="9144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Albedo = fraction of incident sunlight reflected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35206" name="Object 2"/>
          <p:cNvGraphicFramePr>
            <a:graphicFrameLocks noChangeAspect="1"/>
          </p:cNvGraphicFramePr>
          <p:nvPr/>
        </p:nvGraphicFramePr>
        <p:xfrm>
          <a:off x="152400" y="2743200"/>
          <a:ext cx="15554325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Document" r:id="rId3" imgW="6419088" imgH="1322832" progId="Word.Document.8">
                  <p:embed/>
                </p:oleObj>
              </mc:Choice>
              <mc:Fallback>
                <p:oleObj name="Document" r:id="rId3" imgW="6419088" imgH="132283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743200"/>
                        <a:ext cx="15554325" cy="320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7" name="Rectangle 7"/>
          <p:cNvSpPr>
            <a:spLocks noChangeArrowheads="1"/>
          </p:cNvSpPr>
          <p:nvPr/>
        </p:nvSpPr>
        <p:spPr bwMode="auto">
          <a:xfrm>
            <a:off x="381000" y="2057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Albedos in the non-UVB solar spectrum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4" grpId="0" build="p" autoUpdateAnimBg="0"/>
      <p:bldP spid="43520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Refraction</a:t>
            </a:r>
          </a:p>
        </p:txBody>
      </p:sp>
      <p:sp>
        <p:nvSpPr>
          <p:cNvPr id="436228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Snell’s law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(9.19)</a:t>
            </a:r>
          </a:p>
        </p:txBody>
      </p:sp>
      <p:sp>
        <p:nvSpPr>
          <p:cNvPr id="436238" name="Rectangle 14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Real part of the index of refraction (≥1)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(9.20)</a:t>
            </a:r>
            <a:endParaRPr lang="en-US" sz="2400"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Ratio of speed of light in a vacuum to that in a given medium</a:t>
            </a:r>
          </a:p>
        </p:txBody>
      </p:sp>
      <p:sp>
        <p:nvSpPr>
          <p:cNvPr id="436239" name="Rectangle 15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Real part of the index of refraction of air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(9.21)</a:t>
            </a:r>
          </a:p>
        </p:txBody>
      </p:sp>
      <p:graphicFrame>
        <p:nvGraphicFramePr>
          <p:cNvPr id="436241" name="Object 2"/>
          <p:cNvGraphicFramePr>
            <a:graphicFrameLocks noChangeAspect="1"/>
          </p:cNvGraphicFramePr>
          <p:nvPr/>
        </p:nvGraphicFramePr>
        <p:xfrm>
          <a:off x="3657600" y="1371600"/>
          <a:ext cx="1651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3" imgW="660400" imgH="342900" progId="Equation.3">
                  <p:embed/>
                </p:oleObj>
              </mc:Choice>
              <mc:Fallback>
                <p:oleObj name="Equation" r:id="rId3" imgW="660400" imgH="342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371600"/>
                        <a:ext cx="16510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6242" name="Object 3"/>
          <p:cNvGraphicFramePr>
            <a:graphicFrameLocks noChangeAspect="1"/>
          </p:cNvGraphicFramePr>
          <p:nvPr/>
        </p:nvGraphicFramePr>
        <p:xfrm>
          <a:off x="3886200" y="3352800"/>
          <a:ext cx="1047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Equation" r:id="rId5" imgW="419100" imgH="342900" progId="Equation.3">
                  <p:embed/>
                </p:oleObj>
              </mc:Choice>
              <mc:Fallback>
                <p:oleObj name="Equation" r:id="rId5" imgW="419100" imgH="342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352800"/>
                        <a:ext cx="104775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6243" name="Object 4"/>
          <p:cNvGraphicFramePr>
            <a:graphicFrameLocks noChangeAspect="1"/>
          </p:cNvGraphicFramePr>
          <p:nvPr/>
        </p:nvGraphicFramePr>
        <p:xfrm>
          <a:off x="1143000" y="5029200"/>
          <a:ext cx="6824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Equation" r:id="rId7" imgW="2730500" imgH="368300" progId="Equation.3">
                  <p:embed/>
                </p:oleObj>
              </mc:Choice>
              <mc:Fallback>
                <p:oleObj name="Equation" r:id="rId7" imgW="2730500" imgH="368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029200"/>
                        <a:ext cx="6824663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8" grpId="0" build="p" autoUpdateAnimBg="0"/>
      <p:bldP spid="436238" grpId="0" build="p" autoUpdateAnimBg="0"/>
      <p:bldP spid="43623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Real Refractive Indices v Wavelength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9.2</a:t>
            </a:r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1143000" y="1676400"/>
            <a:ext cx="6172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Wavelength (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)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 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Air		Water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0.3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	1.000292	1.349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0.5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	1.000279	1.335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1.0			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1.000274	1.327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10.0		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1.000273	1.218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rgbClr val="FF0707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Refraction</a:t>
            </a:r>
          </a:p>
        </p:txBody>
      </p:sp>
      <p:sp>
        <p:nvSpPr>
          <p:cNvPr id="437252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Example 9.4:</a:t>
            </a:r>
          </a:p>
        </p:txBody>
      </p:sp>
      <p:sp>
        <p:nvSpPr>
          <p:cNvPr id="437254" name="Rectangle 6"/>
          <p:cNvSpPr>
            <a:spLocks noChangeArrowheads="1"/>
          </p:cNvSpPr>
          <p:nvPr/>
        </p:nvSpPr>
        <p:spPr bwMode="auto">
          <a:xfrm>
            <a:off x="3276600" y="1219200"/>
            <a:ext cx="5867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0.5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  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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1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45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n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air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 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1.000279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n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water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1.335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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32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c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air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 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2.9971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8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m s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-1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c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water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2.2456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8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m s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-1</a:t>
            </a:r>
            <a:r>
              <a:rPr lang="en-US" sz="3200">
                <a:latin typeface="Times" pitchFamily="-110" charset="0"/>
              </a:rPr>
              <a:t> </a:t>
            </a:r>
          </a:p>
        </p:txBody>
      </p:sp>
      <p:graphicFrame>
        <p:nvGraphicFramePr>
          <p:cNvPr id="437262" name="Object 2"/>
          <p:cNvGraphicFramePr>
            <a:graphicFrameLocks noChangeAspect="1"/>
          </p:cNvGraphicFramePr>
          <p:nvPr/>
        </p:nvGraphicFramePr>
        <p:xfrm>
          <a:off x="990600" y="2362200"/>
          <a:ext cx="1651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Equation" r:id="rId3" imgW="660400" imgH="342900" progId="Equation.3">
                  <p:embed/>
                </p:oleObj>
              </mc:Choice>
              <mc:Fallback>
                <p:oleObj name="Equation" r:id="rId3" imgW="660400" imgH="342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362200"/>
                        <a:ext cx="16510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263" name="Object 3"/>
          <p:cNvGraphicFramePr>
            <a:graphicFrameLocks noChangeAspect="1"/>
          </p:cNvGraphicFramePr>
          <p:nvPr/>
        </p:nvGraphicFramePr>
        <p:xfrm>
          <a:off x="304800" y="4191000"/>
          <a:ext cx="3794125" cy="210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Document" r:id="rId5" imgW="2526792" imgH="1402080" progId="Word.Document.8">
                  <p:embed/>
                </p:oleObj>
              </mc:Choice>
              <mc:Fallback>
                <p:oleObj name="Document" r:id="rId5" imgW="2526792" imgH="1402080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91000"/>
                        <a:ext cx="3794125" cy="210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2" grpId="0" build="p" autoUpdateAnimBg="0"/>
      <p:bldP spid="43725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Total Internal Reflection</a:t>
            </a:r>
          </a:p>
        </p:txBody>
      </p:sp>
      <p:sp>
        <p:nvSpPr>
          <p:cNvPr id="485379" name="Rectangle 3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Critical angle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(9.22)</a:t>
            </a: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Example 9.5:</a:t>
            </a:r>
          </a:p>
        </p:txBody>
      </p:sp>
      <p:graphicFrame>
        <p:nvGraphicFramePr>
          <p:cNvPr id="485385" name="Object 2"/>
          <p:cNvGraphicFramePr>
            <a:graphicFrameLocks noChangeAspect="1"/>
          </p:cNvGraphicFramePr>
          <p:nvPr/>
        </p:nvGraphicFramePr>
        <p:xfrm>
          <a:off x="2819400" y="2133600"/>
          <a:ext cx="3373438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3" imgW="1346200" imgH="393700" progId="Equation.3">
                  <p:embed/>
                </p:oleObj>
              </mc:Choice>
              <mc:Fallback>
                <p:oleObj name="Equation" r:id="rId3" imgW="13462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133600"/>
                        <a:ext cx="3373438" cy="985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5387" name="Rectangle 11"/>
          <p:cNvSpPr>
            <a:spLocks noChangeArrowheads="1"/>
          </p:cNvSpPr>
          <p:nvPr/>
        </p:nvSpPr>
        <p:spPr bwMode="auto">
          <a:xfrm>
            <a:off x="1752600" y="3733800"/>
            <a:ext cx="5867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0.5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n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air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 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1.000279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n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water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1.335</a:t>
            </a:r>
          </a:p>
          <a:p>
            <a:pPr marL="342900" indent="-342900">
              <a:buFontTx/>
              <a:buNone/>
              <a:tabLst>
                <a:tab pos="1371600" algn="l"/>
                <a:tab pos="2286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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2,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c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48.53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  <a:endParaRPr lang="en-US" sz="3200"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79" grpId="0" build="p" autoUpdateAnimBg="0"/>
      <p:bldP spid="485380" grpId="0" build="p" autoUpdateAnimBg="0"/>
      <p:bldP spid="48538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Geometry of a Primary Rainbow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9.9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33400" y="1195388"/>
          <a:ext cx="77724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Document" r:id="rId3" imgW="3352800" imgH="2005584" progId="Word.Document.8">
                  <p:embed/>
                </p:oleObj>
              </mc:Choice>
              <mc:Fallback>
                <p:oleObj name="Document" r:id="rId3" imgW="3352800" imgH="2005584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95388"/>
                        <a:ext cx="7772400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Diffraction Around A Particle</a:t>
            </a:r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9.10</a:t>
            </a:r>
          </a:p>
        </p:txBody>
      </p:sp>
      <p:graphicFrame>
        <p:nvGraphicFramePr>
          <p:cNvPr id="440325" name="Object 2"/>
          <p:cNvGraphicFramePr>
            <a:graphicFrameLocks noChangeAspect="1"/>
          </p:cNvGraphicFramePr>
          <p:nvPr/>
        </p:nvGraphicFramePr>
        <p:xfrm>
          <a:off x="533400" y="2439988"/>
          <a:ext cx="7010400" cy="420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Document" r:id="rId3" imgW="2691384" imgH="1612392" progId="Word.Document.8">
                  <p:embed/>
                </p:oleObj>
              </mc:Choice>
              <mc:Fallback>
                <p:oleObj name="Document" r:id="rId3" imgW="2691384" imgH="16123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9988"/>
                        <a:ext cx="7010400" cy="420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26" name="Rectangle 6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Huygens' principle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Each point of an advancing wavefront may be considered the source of a new series of secondary waves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6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Radiation Scattering by a Sphere</a:t>
            </a:r>
          </a:p>
        </p:txBody>
      </p:sp>
      <p:sp>
        <p:nvSpPr>
          <p:cNvPr id="37892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9.11</a:t>
            </a:r>
          </a:p>
        </p:txBody>
      </p:sp>
      <p:sp>
        <p:nvSpPr>
          <p:cNvPr id="441349" name="Rectangle 5"/>
          <p:cNvSpPr>
            <a:spLocks noChangeArrowheads="1"/>
          </p:cNvSpPr>
          <p:nvPr/>
        </p:nvSpPr>
        <p:spPr bwMode="auto">
          <a:xfrm>
            <a:off x="457200" y="914400"/>
            <a:ext cx="762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 A is reflected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 B is refracted twice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 C is diffracted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 D is refracted, reflected twice, then refracted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 E is refracted, reflected once, and refracted</a:t>
            </a:r>
            <a:endParaRPr lang="en-US" sz="3200">
              <a:solidFill>
                <a:srgbClr val="0000FF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pitchFamily="-110" charset="0"/>
            </a:endParaRPr>
          </a:p>
        </p:txBody>
      </p:sp>
      <p:graphicFrame>
        <p:nvGraphicFramePr>
          <p:cNvPr id="441351" name="Object 2"/>
          <p:cNvGraphicFramePr>
            <a:graphicFrameLocks noChangeAspect="1"/>
          </p:cNvGraphicFramePr>
          <p:nvPr/>
        </p:nvGraphicFramePr>
        <p:xfrm>
          <a:off x="304800" y="2884488"/>
          <a:ext cx="7543800" cy="381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Document" r:id="rId3" imgW="3352800" imgH="1694688" progId="Word.Document.8">
                  <p:embed/>
                </p:oleObj>
              </mc:Choice>
              <mc:Fallback>
                <p:oleObj name="Document" r:id="rId3" imgW="3352800" imgH="169468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884488"/>
                        <a:ext cx="7543800" cy="381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1352" name="Rectangle 8"/>
          <p:cNvSpPr>
            <a:spLocks noChangeArrowheads="1"/>
          </p:cNvSpPr>
          <p:nvPr/>
        </p:nvSpPr>
        <p:spPr bwMode="auto">
          <a:xfrm>
            <a:off x="2971800" y="914400"/>
            <a:ext cx="350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3200">
              <a:solidFill>
                <a:srgbClr val="0000FF"/>
              </a:solidFill>
              <a:latin typeface="Times" pitchFamily="-110" charset="0"/>
            </a:endParaRPr>
          </a:p>
        </p:txBody>
      </p:sp>
      <p:sp>
        <p:nvSpPr>
          <p:cNvPr id="441353" name="Rectangle 9"/>
          <p:cNvSpPr>
            <a:spLocks noChangeArrowheads="1"/>
          </p:cNvSpPr>
          <p:nvPr/>
        </p:nvSpPr>
        <p:spPr bwMode="auto">
          <a:xfrm>
            <a:off x="6324600" y="914400"/>
            <a:ext cx="266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3200">
              <a:solidFill>
                <a:srgbClr val="0000FF"/>
              </a:solidFill>
              <a:latin typeface="Times" pitchFamily="-110" charset="0"/>
            </a:endParaRPr>
          </a:p>
        </p:txBody>
      </p:sp>
      <p:sp>
        <p:nvSpPr>
          <p:cNvPr id="441354" name="Rectangle 10"/>
          <p:cNvSpPr>
            <a:spLocks noChangeArrowheads="1"/>
          </p:cNvSpPr>
          <p:nvPr/>
        </p:nvSpPr>
        <p:spPr bwMode="auto">
          <a:xfrm>
            <a:off x="2286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3200">
              <a:solidFill>
                <a:srgbClr val="00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9" grpId="0" build="p" autoUpdateAnimBg="0"/>
      <p:bldP spid="441352" grpId="0" build="p" autoUpdateAnimBg="0"/>
      <p:bldP spid="441353" grpId="0" build="p" autoUpdateAnimBg="0"/>
      <p:bldP spid="44135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Forward and Backscattering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9.12</a:t>
            </a:r>
          </a:p>
        </p:txBody>
      </p:sp>
      <p:sp>
        <p:nvSpPr>
          <p:cNvPr id="442372" name="Rectangle 4"/>
          <p:cNvSpPr>
            <a:spLocks noChangeArrowheads="1"/>
          </p:cNvSpPr>
          <p:nvPr/>
        </p:nvSpPr>
        <p:spPr bwMode="auto">
          <a:xfrm>
            <a:off x="381000" y="41910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Cloud droplets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Scatter primarily in the forward direction</a:t>
            </a: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442373" name="Rectangle 5"/>
          <p:cNvSpPr>
            <a:spLocks noChangeArrowheads="1"/>
          </p:cNvSpPr>
          <p:nvPr/>
        </p:nvSpPr>
        <p:spPr bwMode="auto">
          <a:xfrm>
            <a:off x="381000" y="5257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Gas molecules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Scatter evenly in the forward and backward directions.</a:t>
            </a:r>
            <a:endParaRPr lang="en-US" sz="2400">
              <a:latin typeface="Times" pitchFamily="-110" charset="0"/>
            </a:endParaRPr>
          </a:p>
        </p:txBody>
      </p:sp>
      <p:graphicFrame>
        <p:nvGraphicFramePr>
          <p:cNvPr id="442379" name="Object 2"/>
          <p:cNvGraphicFramePr>
            <a:graphicFrameLocks noChangeAspect="1"/>
          </p:cNvGraphicFramePr>
          <p:nvPr/>
        </p:nvGraphicFramePr>
        <p:xfrm>
          <a:off x="304800" y="1219200"/>
          <a:ext cx="8534400" cy="265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Document" r:id="rId3" imgW="4611624" imgH="1435608" progId="Word.Document.8">
                  <p:embed/>
                </p:oleObj>
              </mc:Choice>
              <mc:Fallback>
                <p:oleObj name="Document" r:id="rId3" imgW="4611624" imgH="14356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19200"/>
                        <a:ext cx="8534400" cy="2655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72" grpId="0" build="p" autoUpdateAnimBg="0"/>
      <p:bldP spid="44237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Change in Color of Sun During the Day</a:t>
            </a:r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9.13</a:t>
            </a: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914400" y="850900"/>
          <a:ext cx="6781800" cy="559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Document" r:id="rId3" imgW="3112008" imgH="2566416" progId="Word.Document.8">
                  <p:embed/>
                </p:oleObj>
              </mc:Choice>
              <mc:Fallback>
                <p:oleObj name="Document" r:id="rId3" imgW="3112008" imgH="2566416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850900"/>
                        <a:ext cx="6781800" cy="559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9.4</a:t>
            </a:r>
          </a:p>
        </p:txBody>
      </p:sp>
      <p:sp>
        <p:nvSpPr>
          <p:cNvPr id="44544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066800"/>
            <a:ext cx="7086600" cy="4114800"/>
          </a:xfrm>
          <a:noFill/>
        </p:spPr>
        <p:txBody>
          <a:bodyPr/>
          <a:lstStyle/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Gas 			Absorption wavelengths (</a:t>
            </a:r>
            <a:r>
              <a:rPr lang="en-US" sz="2400" u="sng">
                <a:solidFill>
                  <a:srgbClr val="187534"/>
                </a:solidFill>
                <a:latin typeface="Symbol" pitchFamily="-110" charset="2"/>
              </a:rPr>
              <a:t>m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m)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chemeClr val="accent2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Visible/Near-UV/Far-UV absorbers</a:t>
            </a: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Ozone			&lt; 0.35, 0.45-0.75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Nitrate radical		&lt; 0.67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Nitrogen dioxide		&lt; 0.71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chemeClr val="accent2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Near-UV/Far-UV absorbers</a:t>
            </a: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Formaldehyde		&lt; 0.36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Nitric acid			&lt; 0.33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Far-UV absorbers</a:t>
            </a: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Molecular oxygen		&lt; 0.245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Carbon dioxide		&lt; 0.21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Water vapor		&lt; 0.21</a:t>
            </a:r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Molecular nitrogen	&lt; 0.1</a:t>
            </a:r>
            <a:endParaRPr lang="en-US" sz="1200"/>
          </a:p>
          <a:p>
            <a:pPr marL="60325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4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6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9.14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Fraction of transmitted radiation through all important gases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762000" y="1905000"/>
          <a:ext cx="7315200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Document" r:id="rId3" imgW="2971800" imgH="1688592" progId="Word.Document.8">
                  <p:embed/>
                </p:oleObj>
              </mc:Choice>
              <mc:Fallback>
                <p:oleObj name="Document" r:id="rId3" imgW="2971800" imgH="1688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7315200" cy="415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Rectangle 7"/>
          <p:cNvSpPr>
            <a:spLocks noChangeArrowheads="1"/>
          </p:cNvSpPr>
          <p:nvPr/>
        </p:nvSpPr>
        <p:spPr bwMode="auto">
          <a:xfrm>
            <a:off x="523875" y="16764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 rot="-5400000">
            <a:off x="-367506" y="3331369"/>
            <a:ext cx="26431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pitchFamily="-110" charset="0"/>
              </a:rPr>
              <a:t>Fraction transmitted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9.14</a:t>
            </a: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Fraction of transmitted radiation through water vapor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762000" y="1752600"/>
          <a:ext cx="7391400" cy="420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Document" r:id="rId3" imgW="2971800" imgH="1688592" progId="Word.Document.8">
                  <p:embed/>
                </p:oleObj>
              </mc:Choice>
              <mc:Fallback>
                <p:oleObj name="Document" r:id="rId3" imgW="2971800" imgH="1688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752600"/>
                        <a:ext cx="7391400" cy="420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523875" y="16764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 rot="-5400000">
            <a:off x="-367506" y="3331369"/>
            <a:ext cx="26431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pitchFamily="-110" charset="0"/>
              </a:rPr>
              <a:t>Fraction transmitted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7620000" y="58674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9.14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609600" y="1447800"/>
          <a:ext cx="7924800" cy="450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Document" r:id="rId3" imgW="2971800" imgH="1688592" progId="Word.Document.8">
                  <p:embed/>
                </p:oleObj>
              </mc:Choice>
              <mc:Fallback>
                <p:oleObj name="Document" r:id="rId3" imgW="2971800" imgH="1688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47800"/>
                        <a:ext cx="7924800" cy="450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447675" y="14478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 rot="-5400000">
            <a:off x="-443706" y="3101181"/>
            <a:ext cx="26431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pitchFamily="-110" charset="0"/>
              </a:rPr>
              <a:t>Fraction transmitted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9.14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609600" y="1447800"/>
          <a:ext cx="7772400" cy="441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Document" r:id="rId3" imgW="2971800" imgH="1688592" progId="Word.Document.8">
                  <p:embed/>
                </p:oleObj>
              </mc:Choice>
              <mc:Fallback>
                <p:oleObj name="Document" r:id="rId3" imgW="2971800" imgH="1688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47800"/>
                        <a:ext cx="7772400" cy="441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457200" y="12954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 rot="-5400000">
            <a:off x="-434181" y="2950369"/>
            <a:ext cx="26431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pitchFamily="-110" charset="0"/>
              </a:rPr>
              <a:t>Fraction transmitted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Absorption</a:t>
            </a:r>
          </a:p>
        </p:txBody>
      </p:sp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9.14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533400" y="1295400"/>
          <a:ext cx="8077200" cy="459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8" name="Document" r:id="rId3" imgW="2971800" imgH="1688592" progId="Word.Document.8">
                  <p:embed/>
                </p:oleObj>
              </mc:Choice>
              <mc:Fallback>
                <p:oleObj name="Document" r:id="rId3" imgW="2971800" imgH="1688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95400"/>
                        <a:ext cx="8077200" cy="4592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304800" y="14478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 rot="-5400000">
            <a:off x="-586581" y="3101181"/>
            <a:ext cx="26431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pitchFamily="-110" charset="0"/>
              </a:rPr>
              <a:t>Fraction transmitted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Extinction Coefficient</a:t>
            </a:r>
          </a:p>
        </p:txBody>
      </p:sp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9.15</a:t>
            </a:r>
          </a:p>
        </p:txBody>
      </p:sp>
      <p:sp>
        <p:nvSpPr>
          <p:cNvPr id="451588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Attenuation of incident radiance,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I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o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, due to absorption as it travels through a column of gas.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51590" name="Object 2"/>
          <p:cNvGraphicFramePr>
            <a:graphicFrameLocks noChangeAspect="1"/>
          </p:cNvGraphicFramePr>
          <p:nvPr/>
        </p:nvGraphicFramePr>
        <p:xfrm>
          <a:off x="2133600" y="2046288"/>
          <a:ext cx="4800600" cy="283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2" name="Document" r:id="rId3" imgW="1828800" imgH="1078992" progId="Word.Document.8">
                  <p:embed/>
                </p:oleObj>
              </mc:Choice>
              <mc:Fallback>
                <p:oleObj name="Document" r:id="rId3" imgW="1828800" imgH="10789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046288"/>
                        <a:ext cx="4800600" cy="283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1592" name="Rectangle 8"/>
          <p:cNvSpPr>
            <a:spLocks noChangeArrowheads="1"/>
          </p:cNvSpPr>
          <p:nvPr/>
        </p:nvSpPr>
        <p:spPr bwMode="auto">
          <a:xfrm>
            <a:off x="381000" y="51054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coefficient (</a:t>
            </a:r>
            <a:r>
              <a:rPr lang="en-US" sz="2400">
                <a:latin typeface="Symbol" pitchFamily="-110" charset="2"/>
              </a:rPr>
              <a:t>s</a:t>
            </a:r>
            <a:r>
              <a:rPr lang="en-US" sz="2400">
                <a:latin typeface="Times" pitchFamily="-110" charset="0"/>
              </a:rPr>
              <a:t>) (cm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, m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, or km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)</a:t>
            </a:r>
            <a:endParaRPr lang="en-US" sz="2400">
              <a:solidFill>
                <a:srgbClr val="0000FF"/>
              </a:solidFill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 measure of the loss of radiation per unit distance</a:t>
            </a: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88" grpId="0" build="p" autoUpdateAnimBg="0"/>
      <p:bldP spid="451592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Extinction Coefficient</a:t>
            </a:r>
          </a:p>
        </p:txBody>
      </p:sp>
      <p:sp>
        <p:nvSpPr>
          <p:cNvPr id="452612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Reduction in radiance with distance through a gas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(9.23)</a:t>
            </a:r>
          </a:p>
        </p:txBody>
      </p:sp>
      <p:sp>
        <p:nvSpPr>
          <p:cNvPr id="452613" name="Rectangle 5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Integrate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(9.24)</a:t>
            </a: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coefficient due gas absorption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(9.25)</a:t>
            </a:r>
          </a:p>
        </p:txBody>
      </p:sp>
      <p:sp>
        <p:nvSpPr>
          <p:cNvPr id="452615" name="Rectangle 7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Transmission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(9.29)</a:t>
            </a:r>
          </a:p>
        </p:txBody>
      </p:sp>
      <p:graphicFrame>
        <p:nvGraphicFramePr>
          <p:cNvPr id="452620" name="Object 2"/>
          <p:cNvGraphicFramePr>
            <a:graphicFrameLocks noChangeAspect="1"/>
          </p:cNvGraphicFramePr>
          <p:nvPr/>
        </p:nvGraphicFramePr>
        <p:xfrm>
          <a:off x="1828800" y="1524000"/>
          <a:ext cx="5300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8" name="Equation" r:id="rId3" imgW="2120900" imgH="304800" progId="Equation.3">
                  <p:embed/>
                </p:oleObj>
              </mc:Choice>
              <mc:Fallback>
                <p:oleObj name="Equation" r:id="rId3" imgW="2120900" imgH="304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24000"/>
                        <a:ext cx="53006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21" name="Object 3"/>
          <p:cNvGraphicFramePr>
            <a:graphicFrameLocks noChangeAspect="1"/>
          </p:cNvGraphicFramePr>
          <p:nvPr/>
        </p:nvGraphicFramePr>
        <p:xfrm>
          <a:off x="762000" y="2743200"/>
          <a:ext cx="73644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Equation" r:id="rId5" imgW="2946400" imgH="241300" progId="Equation.3">
                  <p:embed/>
                </p:oleObj>
              </mc:Choice>
              <mc:Fallback>
                <p:oleObj name="Equation" r:id="rId5" imgW="2946400" imgH="241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743200"/>
                        <a:ext cx="7364413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22" name="Object 4"/>
          <p:cNvGraphicFramePr>
            <a:graphicFrameLocks noChangeAspect="1"/>
          </p:cNvGraphicFramePr>
          <p:nvPr/>
        </p:nvGraphicFramePr>
        <p:xfrm>
          <a:off x="1524000" y="3962400"/>
          <a:ext cx="56499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7" imgW="2260600" imgH="495300" progId="Equation.3">
                  <p:embed/>
                </p:oleObj>
              </mc:Choice>
              <mc:Fallback>
                <p:oleObj name="Equation" r:id="rId7" imgW="2260600" imgH="495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62400"/>
                        <a:ext cx="5649913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23" name="Object 5"/>
          <p:cNvGraphicFramePr>
            <a:graphicFrameLocks noChangeAspect="1"/>
          </p:cNvGraphicFramePr>
          <p:nvPr/>
        </p:nvGraphicFramePr>
        <p:xfrm>
          <a:off x="1371600" y="5638800"/>
          <a:ext cx="6284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1" name="Equation" r:id="rId9" imgW="2514600" imgH="342900" progId="Equation.3">
                  <p:embed/>
                </p:oleObj>
              </mc:Choice>
              <mc:Fallback>
                <p:oleObj name="Equation" r:id="rId9" imgW="2514600" imgH="3429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638800"/>
                        <a:ext cx="628491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2" grpId="0" build="p" autoUpdateAnimBg="0"/>
      <p:bldP spid="452613" grpId="0" build="p" autoUpdateAnimBg="0"/>
      <p:bldP spid="452614" grpId="0" build="p" autoUpdateAnimBg="0"/>
      <p:bldP spid="45261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Absorption Coefficient</a:t>
            </a:r>
          </a:p>
        </p:txBody>
      </p:sp>
      <p:sp>
        <p:nvSpPr>
          <p:cNvPr id="45363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coefficient in terms of mass absorption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(9.26)</a:t>
            </a:r>
          </a:p>
        </p:txBody>
      </p:sp>
      <p:graphicFrame>
        <p:nvGraphicFramePr>
          <p:cNvPr id="453643" name="Object 2"/>
          <p:cNvGraphicFramePr>
            <a:graphicFrameLocks noChangeAspect="1"/>
          </p:cNvGraphicFramePr>
          <p:nvPr/>
        </p:nvGraphicFramePr>
        <p:xfrm>
          <a:off x="109538" y="1447800"/>
          <a:ext cx="8958262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4" name="Equation" r:id="rId3" imgW="3581400" imgH="495300" progId="Equation.3">
                  <p:embed/>
                </p:oleObj>
              </mc:Choice>
              <mc:Fallback>
                <p:oleObj name="Equation" r:id="rId3" imgW="3581400" imgH="495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1447800"/>
                        <a:ext cx="8958262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Text Box 13"/>
          <p:cNvSpPr txBox="1">
            <a:spLocks noChangeArrowheads="1"/>
          </p:cNvSpPr>
          <p:nvPr/>
        </p:nvSpPr>
        <p:spPr bwMode="auto">
          <a:xfrm>
            <a:off x="7696200" y="60960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9.16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057400" y="2514600"/>
            <a:ext cx="4256088" cy="4343400"/>
            <a:chOff x="1296" y="1584"/>
            <a:chExt cx="2681" cy="2736"/>
          </a:xfrm>
        </p:grpSpPr>
        <p:graphicFrame>
          <p:nvGraphicFramePr>
            <p:cNvPr id="49155" name="Object 3"/>
            <p:cNvGraphicFramePr>
              <a:graphicFrameLocks noChangeAspect="1"/>
            </p:cNvGraphicFramePr>
            <p:nvPr/>
          </p:nvGraphicFramePr>
          <p:xfrm>
            <a:off x="1436" y="1680"/>
            <a:ext cx="2541" cy="2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65" name="Document" r:id="rId5" imgW="2286000" imgH="2374392" progId="Word.Document.8">
                    <p:embed/>
                  </p:oleObj>
                </mc:Choice>
                <mc:Fallback>
                  <p:oleObj name="Document" r:id="rId5" imgW="2286000" imgH="2374392" progId="Word.Document.8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6" y="1680"/>
                          <a:ext cx="2541" cy="26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60" name="Rectangle 14"/>
            <p:cNvSpPr>
              <a:spLocks noChangeArrowheads="1"/>
            </p:cNvSpPr>
            <p:nvPr/>
          </p:nvSpPr>
          <p:spPr bwMode="auto">
            <a:xfrm>
              <a:off x="1296" y="1584"/>
              <a:ext cx="384" cy="25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1" name="Text Box 15"/>
            <p:cNvSpPr txBox="1">
              <a:spLocks noChangeArrowheads="1"/>
            </p:cNvSpPr>
            <p:nvPr/>
          </p:nvSpPr>
          <p:spPr bwMode="auto">
            <a:xfrm rot="-5400000">
              <a:off x="230" y="2746"/>
              <a:ext cx="2470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latin typeface="Times" pitchFamily="-110" charset="0"/>
                </a:rPr>
                <a:t>Absorption coefficient (cm</a:t>
              </a:r>
              <a:r>
                <a:rPr lang="en-US" sz="2400" baseline="30000">
                  <a:latin typeface="Times" pitchFamily="-110" charset="0"/>
                </a:rPr>
                <a:t>2</a:t>
              </a:r>
              <a:r>
                <a:rPr lang="en-US" sz="2400">
                  <a:latin typeface="Times" pitchFamily="-110" charset="0"/>
                </a:rPr>
                <a:t>/g)</a:t>
              </a:r>
              <a:endParaRPr lang="en-US" sz="2400">
                <a:solidFill>
                  <a:srgbClr val="993366"/>
                </a:solidFill>
                <a:latin typeface="Times" pitchFamily="-110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Absorption Coefficient</a:t>
            </a:r>
          </a:p>
        </p:txBody>
      </p:sp>
      <p:sp>
        <p:nvSpPr>
          <p:cNvPr id="454659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Absorption Coefficient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(9.27)</a:t>
            </a: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Pressure-broadened half-width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(9.28)</a:t>
            </a:r>
          </a:p>
        </p:txBody>
      </p:sp>
      <p:graphicFrame>
        <p:nvGraphicFramePr>
          <p:cNvPr id="454664" name="Object 2"/>
          <p:cNvGraphicFramePr>
            <a:graphicFrameLocks noChangeAspect="1"/>
          </p:cNvGraphicFramePr>
          <p:nvPr/>
        </p:nvGraphicFramePr>
        <p:xfrm>
          <a:off x="990600" y="1905000"/>
          <a:ext cx="7870825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8" name="Equation" r:id="rId3" imgW="3149600" imgH="673100" progId="Equation.3">
                  <p:embed/>
                </p:oleObj>
              </mc:Choice>
              <mc:Fallback>
                <p:oleObj name="Equation" r:id="rId3" imgW="3149600" imgH="673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05000"/>
                        <a:ext cx="7870825" cy="168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65" name="Object 3"/>
          <p:cNvGraphicFramePr>
            <a:graphicFrameLocks noChangeAspect="1"/>
          </p:cNvGraphicFramePr>
          <p:nvPr/>
        </p:nvGraphicFramePr>
        <p:xfrm>
          <a:off x="173038" y="4572000"/>
          <a:ext cx="889476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9" name="Equation" r:id="rId5" imgW="3873500" imgH="406400" progId="Equation.3">
                  <p:embed/>
                </p:oleObj>
              </mc:Choice>
              <mc:Fallback>
                <p:oleObj name="Equation" r:id="rId5" imgW="38735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4572000"/>
                        <a:ext cx="8894762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autoUpdateAnimBg="0"/>
      <p:bldP spid="454663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Transmission Example</a:t>
            </a:r>
          </a:p>
        </p:txBody>
      </p:sp>
      <p:sp>
        <p:nvSpPr>
          <p:cNvPr id="455683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Monochromatic transmission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(9.29)</a:t>
            </a:r>
          </a:p>
        </p:txBody>
      </p:sp>
      <p:sp>
        <p:nvSpPr>
          <p:cNvPr id="455684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Exact transmission when two absorption lines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(9.30)</a:t>
            </a:r>
          </a:p>
        </p:txBody>
      </p:sp>
      <p:sp>
        <p:nvSpPr>
          <p:cNvPr id="455687" name="Rectangle 7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Transmission overestimated when lines averaged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(9.31)</a:t>
            </a:r>
          </a:p>
        </p:txBody>
      </p:sp>
      <p:graphicFrame>
        <p:nvGraphicFramePr>
          <p:cNvPr id="455688" name="Object 2"/>
          <p:cNvGraphicFramePr>
            <a:graphicFrameLocks noChangeAspect="1"/>
          </p:cNvGraphicFramePr>
          <p:nvPr/>
        </p:nvGraphicFramePr>
        <p:xfrm>
          <a:off x="1219200" y="1905000"/>
          <a:ext cx="6856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6" name="Equation" r:id="rId3" imgW="2743200" imgH="342900" progId="Equation.3">
                  <p:embed/>
                </p:oleObj>
              </mc:Choice>
              <mc:Fallback>
                <p:oleObj name="Equation" r:id="rId3" imgW="2743200" imgH="342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685641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689" name="Object 3"/>
          <p:cNvGraphicFramePr>
            <a:graphicFrameLocks noChangeAspect="1"/>
          </p:cNvGraphicFramePr>
          <p:nvPr/>
        </p:nvGraphicFramePr>
        <p:xfrm>
          <a:off x="2286000" y="3505200"/>
          <a:ext cx="4348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7" name="Equation" r:id="rId5" imgW="1739900" imgH="266700" progId="Equation.3">
                  <p:embed/>
                </p:oleObj>
              </mc:Choice>
              <mc:Fallback>
                <p:oleObj name="Equation" r:id="rId5" imgW="1739900" imgH="266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05200"/>
                        <a:ext cx="434816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690" name="Object 4"/>
          <p:cNvGraphicFramePr>
            <a:graphicFrameLocks noChangeAspect="1"/>
          </p:cNvGraphicFramePr>
          <p:nvPr/>
        </p:nvGraphicFramePr>
        <p:xfrm>
          <a:off x="2743200" y="5334000"/>
          <a:ext cx="36814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8" name="Equation" r:id="rId7" imgW="1473200" imgH="254000" progId="Equation.3">
                  <p:embed/>
                </p:oleObj>
              </mc:Choice>
              <mc:Fallback>
                <p:oleObj name="Equation" r:id="rId7" imgW="1473200" imgH="254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334000"/>
                        <a:ext cx="3681413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 autoUpdateAnimBg="0"/>
      <p:bldP spid="455684" grpId="0" build="p" autoUpdateAnimBg="0"/>
      <p:bldP spid="455687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Correlated </a:t>
            </a:r>
            <a:r>
              <a:rPr lang="en-US" sz="4000" b="1" i="1">
                <a:solidFill>
                  <a:srgbClr val="0000FF"/>
                </a:solidFill>
                <a:latin typeface="Times" pitchFamily="-110" charset="0"/>
              </a:rPr>
              <a:t>k</a:t>
            </a:r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-Distribution Method</a:t>
            </a:r>
          </a:p>
        </p:txBody>
      </p:sp>
      <p:sp>
        <p:nvSpPr>
          <p:cNvPr id="457731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Exact transmission in wavenumber interval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(9.32)</a:t>
            </a:r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Integration of differential probability is unity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(9.33)</a:t>
            </a:r>
          </a:p>
        </p:txBody>
      </p:sp>
      <p:sp>
        <p:nvSpPr>
          <p:cNvPr id="457733" name="Rectangle 5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Reorder absorption coefs. into cumulative frequency distribution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(9.34)</a:t>
            </a:r>
          </a:p>
        </p:txBody>
      </p:sp>
      <p:graphicFrame>
        <p:nvGraphicFramePr>
          <p:cNvPr id="457737" name="Object 2"/>
          <p:cNvGraphicFramePr>
            <a:graphicFrameLocks noChangeAspect="1"/>
          </p:cNvGraphicFramePr>
          <p:nvPr/>
        </p:nvGraphicFramePr>
        <p:xfrm>
          <a:off x="990600" y="1905000"/>
          <a:ext cx="7015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0" name="Equation" r:id="rId3" imgW="2806700" imgH="317500" progId="Equation.3">
                  <p:embed/>
                </p:oleObj>
              </mc:Choice>
              <mc:Fallback>
                <p:oleObj name="Equation" r:id="rId3" imgW="2806700" imgH="317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05000"/>
                        <a:ext cx="7015163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738" name="Object 3"/>
          <p:cNvGraphicFramePr>
            <a:graphicFrameLocks noChangeAspect="1"/>
          </p:cNvGraphicFramePr>
          <p:nvPr/>
        </p:nvGraphicFramePr>
        <p:xfrm>
          <a:off x="3276600" y="3505200"/>
          <a:ext cx="21907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1" name="Equation" r:id="rId5" imgW="876300" imgH="292100" progId="Equation.3">
                  <p:embed/>
                </p:oleObj>
              </mc:Choice>
              <mc:Fallback>
                <p:oleObj name="Equation" r:id="rId5" imgW="876300" imgH="292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505200"/>
                        <a:ext cx="2190750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739" name="Object 4"/>
          <p:cNvGraphicFramePr>
            <a:graphicFrameLocks noChangeAspect="1"/>
          </p:cNvGraphicFramePr>
          <p:nvPr/>
        </p:nvGraphicFramePr>
        <p:xfrm>
          <a:off x="3048000" y="5257800"/>
          <a:ext cx="26971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2" name="Equation" r:id="rId7" imgW="1079500" imgH="292100" progId="Equation.3">
                  <p:embed/>
                </p:oleObj>
              </mc:Choice>
              <mc:Fallback>
                <p:oleObj name="Equation" r:id="rId7" imgW="1079500" imgH="292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257800"/>
                        <a:ext cx="26971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build="p" autoUpdateAnimBg="0"/>
      <p:bldP spid="457732" grpId="0" build="p" autoUpdateAnimBg="0"/>
      <p:bldP spid="457733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Effects on Visibility of Gas Absorption</a:t>
            </a:r>
          </a:p>
        </p:txBody>
      </p:sp>
      <p:sp>
        <p:nvSpPr>
          <p:cNvPr id="45875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Meteorological range (Koschmieder equation)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458756" name="Rectangle 4"/>
          <p:cNvSpPr>
            <a:spLocks noChangeArrowheads="1"/>
          </p:cNvSpPr>
          <p:nvPr/>
        </p:nvSpPr>
        <p:spPr bwMode="auto">
          <a:xfrm>
            <a:off x="0" y="3200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Meteorological ranges due to Rayleigh scattering and NO</a:t>
            </a:r>
            <a:r>
              <a:rPr lang="en-US" sz="2400" baseline="-25000">
                <a:solidFill>
                  <a:srgbClr val="993366"/>
                </a:solidFill>
                <a:latin typeface="Times" pitchFamily="-110" charset="0"/>
              </a:rPr>
              <a:t>2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 absorption</a:t>
            </a:r>
            <a:endParaRPr lang="en-US" sz="3200">
              <a:solidFill>
                <a:srgbClr val="993366"/>
              </a:solidFill>
              <a:latin typeface="Times" pitchFamily="-110" charset="0"/>
            </a:endParaRPr>
          </a:p>
        </p:txBody>
      </p:sp>
      <p:graphicFrame>
        <p:nvGraphicFramePr>
          <p:cNvPr id="458761" name="Object 2"/>
          <p:cNvGraphicFramePr>
            <a:graphicFrameLocks noChangeAspect="1"/>
          </p:cNvGraphicFramePr>
          <p:nvPr/>
        </p:nvGraphicFramePr>
        <p:xfrm>
          <a:off x="3886200" y="1752600"/>
          <a:ext cx="148113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Equation" r:id="rId3" imgW="596900" imgH="355600" progId="Equation.3">
                  <p:embed/>
                </p:oleObj>
              </mc:Choice>
              <mc:Fallback>
                <p:oleObj name="Equation" r:id="rId3" imgW="5969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752600"/>
                        <a:ext cx="1481138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10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9.5</a:t>
            </a:r>
          </a:p>
        </p:txBody>
      </p:sp>
      <p:sp>
        <p:nvSpPr>
          <p:cNvPr id="458764" name="Rectangle 12"/>
          <p:cNvSpPr>
            <a:spLocks noChangeArrowheads="1"/>
          </p:cNvSpPr>
          <p:nvPr/>
        </p:nvSpPr>
        <p:spPr bwMode="auto">
          <a:xfrm>
            <a:off x="228600" y="3733800"/>
            <a:ext cx="822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187534"/>
                </a:solidFill>
              </a:rPr>
              <a:t>					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&lt;--   NO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absorption   --&gt;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Wavelength	Rayleigh Scat.		0.01 ppmv	0.25 ppmv</a:t>
            </a:r>
            <a:endParaRPr lang="en-US" sz="2400" u="sng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(mm)		(km)			(km)		(km)	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0.42		112			296		11.8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0.50		227			641		25.6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0.55		334			1,590		63.6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0.65		664			13,000		520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5" grpId="0" build="p" autoUpdateAnimBg="0"/>
      <p:bldP spid="458756" grpId="0" build="p" autoUpdateAnimBg="0"/>
      <p:bldP spid="458764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Effects on Visibility of Gas Absorption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914400" y="914400"/>
            <a:ext cx="701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Extinction coefficient due to NO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and O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3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absorption.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9.17</a:t>
            </a: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304800" y="1676400"/>
          <a:ext cx="7467600" cy="494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76400"/>
                        <a:ext cx="7467600" cy="4948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8" name="Rectangle 9"/>
          <p:cNvSpPr>
            <a:spLocks noChangeArrowheads="1"/>
          </p:cNvSpPr>
          <p:nvPr/>
        </p:nvSpPr>
        <p:spPr bwMode="auto">
          <a:xfrm>
            <a:off x="381000" y="16002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Text Box 10"/>
          <p:cNvSpPr txBox="1">
            <a:spLocks noChangeArrowheads="1"/>
          </p:cNvSpPr>
          <p:nvPr/>
        </p:nvSpPr>
        <p:spPr bwMode="auto">
          <a:xfrm rot="-5400000">
            <a:off x="-1107281" y="3394869"/>
            <a:ext cx="366553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Extinction coefficient (km</a:t>
            </a:r>
            <a:r>
              <a:rPr lang="en-US" sz="2400" baseline="30000">
                <a:solidFill>
                  <a:srgbClr val="0000FF"/>
                </a:solidFill>
                <a:latin typeface="Times" pitchFamily="-110" charset="0"/>
              </a:rPr>
              <a:t>-1</a:t>
            </a: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Gas Scattering</a:t>
            </a:r>
          </a:p>
        </p:txBody>
      </p:sp>
      <p:sp>
        <p:nvSpPr>
          <p:cNvPr id="460803" name="Rectangle 3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coefficient due to Rayleigh scattering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(9.35)</a:t>
            </a:r>
          </a:p>
        </p:txBody>
      </p:sp>
      <p:sp>
        <p:nvSpPr>
          <p:cNvPr id="460804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Scattering cross section of a typical air molecule (cm</a:t>
            </a:r>
            <a:r>
              <a:rPr lang="en-US" sz="2400" baseline="30000">
                <a:latin typeface="Times" pitchFamily="-110" charset="0"/>
              </a:rPr>
              <a:t>2</a:t>
            </a:r>
            <a:r>
              <a:rPr lang="en-US" sz="2400">
                <a:latin typeface="Times" pitchFamily="-110" charset="0"/>
              </a:rPr>
              <a:t>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(9.36)</a:t>
            </a:r>
          </a:p>
        </p:txBody>
      </p:sp>
      <p:sp>
        <p:nvSpPr>
          <p:cNvPr id="460805" name="Rectangle 5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Anisotropic correction factor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(9.37)</a:t>
            </a:r>
          </a:p>
        </p:txBody>
      </p:sp>
      <p:sp>
        <p:nvSpPr>
          <p:cNvPr id="460809" name="Rectangle 9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Rayleigh scatterer: 2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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r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/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l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&lt;&lt;1</a:t>
            </a:r>
          </a:p>
        </p:txBody>
      </p:sp>
      <p:graphicFrame>
        <p:nvGraphicFramePr>
          <p:cNvPr id="460811" name="Object 2"/>
          <p:cNvGraphicFramePr>
            <a:graphicFrameLocks noChangeAspect="1"/>
          </p:cNvGraphicFramePr>
          <p:nvPr/>
        </p:nvGraphicFramePr>
        <p:xfrm>
          <a:off x="3124200" y="2286000"/>
          <a:ext cx="2413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2" name="Equation" r:id="rId3" imgW="965200" imgH="177800" progId="Equation.3">
                  <p:embed/>
                </p:oleObj>
              </mc:Choice>
              <mc:Fallback>
                <p:oleObj name="Equation" r:id="rId3" imgW="9652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86000"/>
                        <a:ext cx="2413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12" name="Object 3"/>
          <p:cNvGraphicFramePr>
            <a:graphicFrameLocks noChangeAspect="1"/>
          </p:cNvGraphicFramePr>
          <p:nvPr/>
        </p:nvGraphicFramePr>
        <p:xfrm>
          <a:off x="1066800" y="3429000"/>
          <a:ext cx="711041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Equation" r:id="rId5" imgW="2844800" imgH="520700" progId="Equation.3">
                  <p:embed/>
                </p:oleObj>
              </mc:Choice>
              <mc:Fallback>
                <p:oleObj name="Equation" r:id="rId5" imgW="2844800" imgH="520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429000"/>
                        <a:ext cx="711041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13" name="Object 4"/>
          <p:cNvGraphicFramePr>
            <a:graphicFrameLocks noChangeAspect="1"/>
          </p:cNvGraphicFramePr>
          <p:nvPr/>
        </p:nvGraphicFramePr>
        <p:xfrm>
          <a:off x="3124200" y="5486400"/>
          <a:ext cx="3046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4" name="Equation" r:id="rId7" imgW="1219200" imgH="342900" progId="Equation.3">
                  <p:embed/>
                </p:oleObj>
              </mc:Choice>
              <mc:Fallback>
                <p:oleObj name="Equation" r:id="rId7" imgW="1219200" imgH="342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486400"/>
                        <a:ext cx="304641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build="p" autoUpdateAnimBg="0"/>
      <p:bldP spid="460804" grpId="0" build="p" autoUpdateAnimBg="0"/>
      <p:bldP spid="460805" grpId="0" build="p" autoUpdateAnimBg="0"/>
      <p:bldP spid="460809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Rayleigh Scattering Example</a:t>
            </a:r>
          </a:p>
        </p:txBody>
      </p:sp>
      <p:sp>
        <p:nvSpPr>
          <p:cNvPr id="461827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Example 9.6:</a:t>
            </a:r>
          </a:p>
        </p:txBody>
      </p:sp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2743200" y="1676400"/>
            <a:ext cx="510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  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0.5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p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a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1 atm (sea level)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T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288 K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s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,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g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,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1.72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-7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cm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-1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	= 227 km</a:t>
            </a:r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3200400" y="2590800"/>
            <a:ext cx="381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</a:t>
            </a:r>
            <a:endParaRPr lang="en-US" sz="3200">
              <a:latin typeface="Times" pitchFamily="-110" charset="0"/>
            </a:endParaRPr>
          </a:p>
        </p:txBody>
      </p:sp>
      <p:sp>
        <p:nvSpPr>
          <p:cNvPr id="461831" name="Rectangle 7"/>
          <p:cNvSpPr>
            <a:spLocks noChangeArrowheads="1"/>
          </p:cNvSpPr>
          <p:nvPr/>
        </p:nvSpPr>
        <p:spPr bwMode="auto">
          <a:xfrm>
            <a:off x="2362200" y="3200400"/>
            <a:ext cx="419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914400" algn="l"/>
                <a:tab pos="6804025" algn="l"/>
              </a:tabLst>
            </a:pPr>
            <a:endParaRPr lang="en-US" sz="3200" baseline="30000">
              <a:latin typeface="Times" pitchFamily="-110" charset="0"/>
            </a:endParaRPr>
          </a:p>
        </p:txBody>
      </p:sp>
      <p:sp>
        <p:nvSpPr>
          <p:cNvPr id="461833" name="Rectangle 9"/>
          <p:cNvSpPr>
            <a:spLocks noChangeArrowheads="1"/>
          </p:cNvSpPr>
          <p:nvPr/>
        </p:nvSpPr>
        <p:spPr bwMode="auto">
          <a:xfrm>
            <a:off x="2362200" y="3657600"/>
            <a:ext cx="419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3200">
              <a:latin typeface="Times" pitchFamily="-110" charset="0"/>
            </a:endParaRPr>
          </a:p>
        </p:txBody>
      </p:sp>
      <p:sp>
        <p:nvSpPr>
          <p:cNvPr id="461838" name="Rectangle 14"/>
          <p:cNvSpPr>
            <a:spLocks noChangeArrowheads="1"/>
          </p:cNvSpPr>
          <p:nvPr/>
        </p:nvSpPr>
        <p:spPr bwMode="auto">
          <a:xfrm>
            <a:off x="2819400" y="4191000"/>
            <a:ext cx="510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  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	= 0.55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	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s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,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g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,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1.17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-7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cm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-1</a:t>
            </a:r>
          </a:p>
          <a:p>
            <a:pPr marL="342900" indent="-342900">
              <a:buFontTx/>
              <a:buNone/>
              <a:tabLst>
                <a:tab pos="914400" algn="l"/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	= 334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 autoUpdateAnimBg="0"/>
      <p:bldP spid="461828" grpId="0" build="p" autoUpdateAnimBg="0"/>
      <p:bldP spid="461829" grpId="0" build="p" autoUpdateAnimBg="0"/>
      <p:bldP spid="461831" grpId="0" build="p" autoUpdateAnimBg="0"/>
      <p:bldP spid="461833" grpId="0" build="p" autoUpdateAnimBg="0"/>
      <p:bldP spid="461838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Imaginary Index of Refraction</a:t>
            </a:r>
            <a:br>
              <a:rPr lang="en-US" sz="2400" b="1">
                <a:solidFill>
                  <a:srgbClr val="187534"/>
                </a:solidFill>
                <a:latin typeface="Times" pitchFamily="-110" charset="0"/>
              </a:rPr>
            </a:br>
            <a:r>
              <a:rPr lang="en-US" sz="2400" b="1">
                <a:solidFill>
                  <a:srgbClr val="187534"/>
                </a:solidFill>
                <a:latin typeface="Times" pitchFamily="-110" charset="0"/>
              </a:rPr>
              <a:t>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Measure of extent to which a substance absorbs radiation</a:t>
            </a:r>
            <a:r>
              <a:rPr lang="en-US">
                <a:solidFill>
                  <a:srgbClr val="800080"/>
                </a:solidFill>
                <a:latin typeface="Times" pitchFamily="-110" charset="0"/>
              </a:rPr>
              <a:t> </a:t>
            </a:r>
          </a:p>
        </p:txBody>
      </p:sp>
      <p:sp>
        <p:nvSpPr>
          <p:cNvPr id="462852" name="Rectangle 4"/>
          <p:cNvSpPr>
            <a:spLocks noChangeArrowheads="1"/>
          </p:cNvSpPr>
          <p:nvPr/>
        </p:nvSpPr>
        <p:spPr bwMode="auto">
          <a:xfrm>
            <a:off x="685800" y="1828800"/>
            <a:ext cx="289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00CC"/>
                </a:solidFill>
                <a:latin typeface="Times" pitchFamily="-110" charset="0"/>
              </a:rPr>
              <a:t>Attenuation of incident radiance, </a:t>
            </a:r>
            <a:r>
              <a:rPr lang="en-US" sz="2400" i="1">
                <a:solidFill>
                  <a:srgbClr val="9900CC"/>
                </a:solidFill>
                <a:latin typeface="Times" pitchFamily="-110" charset="0"/>
              </a:rPr>
              <a:t>I</a:t>
            </a:r>
            <a:r>
              <a:rPr lang="en-US" sz="2400" baseline="-25000">
                <a:solidFill>
                  <a:srgbClr val="9900CC"/>
                </a:solidFill>
                <a:latin typeface="Times" pitchFamily="-110" charset="0"/>
              </a:rPr>
              <a:t>0</a:t>
            </a:r>
            <a:r>
              <a:rPr lang="en-US" sz="2400">
                <a:solidFill>
                  <a:srgbClr val="9900CC"/>
                </a:solidFill>
                <a:latin typeface="Times" pitchFamily="-110" charset="0"/>
              </a:rPr>
              <a:t>, due to absorption</a:t>
            </a:r>
            <a:endParaRPr lang="en-US" sz="3200">
              <a:solidFill>
                <a:srgbClr val="9900CC"/>
              </a:solidFill>
              <a:latin typeface="Times" pitchFamily="-110" charset="0"/>
            </a:endParaRPr>
          </a:p>
        </p:txBody>
      </p:sp>
      <p:sp>
        <p:nvSpPr>
          <p:cNvPr id="462854" name="Text Box 6"/>
          <p:cNvSpPr txBox="1">
            <a:spLocks noChangeArrowheads="1"/>
          </p:cNvSpPr>
          <p:nvPr/>
        </p:nvSpPr>
        <p:spPr bwMode="auto">
          <a:xfrm>
            <a:off x="1600200" y="6248400"/>
            <a:ext cx="12001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 9.18</a:t>
            </a:r>
          </a:p>
        </p:txBody>
      </p:sp>
      <p:graphicFrame>
        <p:nvGraphicFramePr>
          <p:cNvPr id="462856" name="Object 2"/>
          <p:cNvGraphicFramePr>
            <a:graphicFrameLocks noChangeAspect="1"/>
          </p:cNvGraphicFramePr>
          <p:nvPr/>
        </p:nvGraphicFramePr>
        <p:xfrm>
          <a:off x="685800" y="2819400"/>
          <a:ext cx="2835275" cy="330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Document" r:id="rId3" imgW="1091184" imgH="1271016" progId="Word.Document.8">
                  <p:embed/>
                </p:oleObj>
              </mc:Choice>
              <mc:Fallback>
                <p:oleObj name="Document" r:id="rId3" imgW="1091184" imgH="1271016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9400"/>
                        <a:ext cx="2835275" cy="330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2857" name="Rectangle 9"/>
          <p:cNvSpPr>
            <a:spLocks noChangeArrowheads="1"/>
          </p:cNvSpPr>
          <p:nvPr/>
        </p:nvSpPr>
        <p:spPr bwMode="auto">
          <a:xfrm>
            <a:off x="3733800" y="2590800"/>
            <a:ext cx="502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3657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Equation for attenuation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(9.38)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62858" name="Rectangle 10"/>
          <p:cNvSpPr>
            <a:spLocks noChangeArrowheads="1"/>
          </p:cNvSpPr>
          <p:nvPr/>
        </p:nvSpPr>
        <p:spPr bwMode="auto">
          <a:xfrm>
            <a:off x="3733800" y="4343400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3657600" algn="l"/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Integrate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(9.39)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462859" name="Object 3"/>
          <p:cNvGraphicFramePr>
            <a:graphicFrameLocks noChangeAspect="1"/>
          </p:cNvGraphicFramePr>
          <p:nvPr/>
        </p:nvGraphicFramePr>
        <p:xfrm>
          <a:off x="5181600" y="3124200"/>
          <a:ext cx="18256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1" name="Equation" r:id="rId5" imgW="723900" imgH="304800" progId="Equation.3">
                  <p:embed/>
                </p:oleObj>
              </mc:Choice>
              <mc:Fallback>
                <p:oleObj name="Equation" r:id="rId5" imgW="723900" imgH="304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124200"/>
                        <a:ext cx="18256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2860" name="Object 4"/>
          <p:cNvGraphicFramePr>
            <a:graphicFrameLocks noChangeAspect="1"/>
          </p:cNvGraphicFramePr>
          <p:nvPr/>
        </p:nvGraphicFramePr>
        <p:xfrm>
          <a:off x="4648200" y="4953000"/>
          <a:ext cx="28495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2" name="Equation" r:id="rId7" imgW="1130300" imgH="228600" progId="Equation.3">
                  <p:embed/>
                </p:oleObj>
              </mc:Choice>
              <mc:Fallback>
                <p:oleObj name="Equation" r:id="rId7" imgW="11303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53000"/>
                        <a:ext cx="284956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build="p" autoUpdateAnimBg="0"/>
      <p:bldP spid="462854" grpId="0" build="p" autoUpdateAnimBg="0"/>
      <p:bldP spid="462857" grpId="0" build="p" autoUpdateAnimBg="0"/>
      <p:bldP spid="462858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Complex Index of Refraction</a:t>
            </a:r>
          </a:p>
        </p:txBody>
      </p:sp>
      <p:sp>
        <p:nvSpPr>
          <p:cNvPr id="464899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(9.40)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64900" name="Rectangle 4"/>
          <p:cNvSpPr>
            <a:spLocks noChangeArrowheads="1"/>
          </p:cNvSpPr>
          <p:nvPr/>
        </p:nvSpPr>
        <p:spPr bwMode="auto">
          <a:xfrm>
            <a:off x="381000" y="2133600"/>
            <a:ext cx="7924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Real and imaginary refractive indices at </a:t>
            </a:r>
            <a:r>
              <a:rPr lang="en-US" sz="2400">
                <a:solidFill>
                  <a:srgbClr val="993366"/>
                </a:solidFill>
                <a:latin typeface="Symbol" pitchFamily="-110" charset="2"/>
                <a:sym typeface="Symbol" pitchFamily="-110" charset="2"/>
              </a:rPr>
              <a:t>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= 0.5 and 10 </a:t>
            </a:r>
            <a:r>
              <a:rPr lang="en-US" sz="2400">
                <a:solidFill>
                  <a:srgbClr val="993366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m</a:t>
            </a:r>
          </a:p>
        </p:txBody>
      </p:sp>
      <p:graphicFrame>
        <p:nvGraphicFramePr>
          <p:cNvPr id="464903" name="Object 2"/>
          <p:cNvGraphicFramePr>
            <a:graphicFrameLocks noChangeAspect="1"/>
          </p:cNvGraphicFramePr>
          <p:nvPr/>
        </p:nvGraphicFramePr>
        <p:xfrm>
          <a:off x="3429000" y="1219200"/>
          <a:ext cx="193833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6" name="Equation" r:id="rId3" imgW="787400" imgH="152400" progId="Equation.3">
                  <p:embed/>
                </p:oleObj>
              </mc:Choice>
              <mc:Fallback>
                <p:oleObj name="Equation" r:id="rId3" imgW="7874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219200"/>
                        <a:ext cx="1938338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4904" name="Text Box 8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9.6</a:t>
            </a:r>
          </a:p>
        </p:txBody>
      </p:sp>
      <p:sp>
        <p:nvSpPr>
          <p:cNvPr id="464981" name="Rectangle 85"/>
          <p:cNvSpPr>
            <a:spLocks noChangeArrowheads="1"/>
          </p:cNvSpPr>
          <p:nvPr/>
        </p:nvSpPr>
        <p:spPr bwMode="auto">
          <a:xfrm>
            <a:off x="304800" y="2819400"/>
            <a:ext cx="822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			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&lt;--      0.5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    --&gt;	&lt;--     10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    --&gt;</a:t>
            </a:r>
            <a:endParaRPr lang="en-US" sz="2400" u="sng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Substance		Real	Imaginary	Real	Imaginary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Liquid water		1.34	1x10</a:t>
            </a:r>
            <a:r>
              <a:rPr lang="en-US" sz="2400" baseline="30000">
                <a:solidFill>
                  <a:srgbClr val="FF0707"/>
                </a:solidFill>
                <a:latin typeface="Times" pitchFamily="-110" charset="0"/>
              </a:rPr>
              <a:t>-9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1.22	0.05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Black carbon		1.82	0.74		2.4	1.0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Organic matter	1.45	0.001		1.77	0.12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Sulfuric acid		1.43	1x10</a:t>
            </a:r>
            <a:r>
              <a:rPr lang="en-US" sz="2400" baseline="30000">
                <a:solidFill>
                  <a:srgbClr val="FF0707"/>
                </a:solidFill>
                <a:latin typeface="Times" pitchFamily="-110" charset="0"/>
              </a:rPr>
              <a:t>-8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1.89	0.46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9" grpId="0" build="p" autoUpdateAnimBg="0"/>
      <p:bldP spid="464900" grpId="0" build="p" autoUpdateAnimBg="0"/>
      <p:bldP spid="464904" grpId="0" build="p" autoUpdateAnimBg="0"/>
      <p:bldP spid="464981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Transmission</a:t>
            </a:r>
          </a:p>
        </p:txBody>
      </p:sp>
      <p:sp>
        <p:nvSpPr>
          <p:cNvPr id="465924" name="Rectangle 4"/>
          <p:cNvSpPr>
            <a:spLocks noChangeArrowheads="1"/>
          </p:cNvSpPr>
          <p:nvPr/>
        </p:nvSpPr>
        <p:spPr bwMode="auto">
          <a:xfrm>
            <a:off x="1143000" y="1524000"/>
            <a:ext cx="670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Light transmission through particles at </a:t>
            </a:r>
            <a:r>
              <a:rPr lang="en-US" sz="2400">
                <a:solidFill>
                  <a:srgbClr val="993366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 = 0.5 </a:t>
            </a:r>
            <a:r>
              <a:rPr lang="en-US" sz="2400">
                <a:solidFill>
                  <a:srgbClr val="993366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m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9.6</a:t>
            </a:r>
          </a:p>
        </p:txBody>
      </p:sp>
      <p:sp>
        <p:nvSpPr>
          <p:cNvPr id="466005" name="Rectangle 85"/>
          <p:cNvSpPr>
            <a:spLocks noChangeArrowheads="1"/>
          </p:cNvSpPr>
          <p:nvPr/>
        </p:nvSpPr>
        <p:spPr bwMode="auto">
          <a:xfrm>
            <a:off x="609600" y="2286000"/>
            <a:ext cx="8153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			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&lt;--   Transmission (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I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/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I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0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)  --&gt;</a:t>
            </a:r>
            <a:endParaRPr lang="en-US" sz="2400" u="sng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Diameter (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)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Black carbon		Water</a:t>
            </a:r>
            <a:endParaRPr lang="en-US" sz="2400" u="sng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				(</a:t>
            </a:r>
            <a:r>
              <a:rPr lang="en-US" sz="2400" u="sng">
                <a:solidFill>
                  <a:srgbClr val="187534"/>
                </a:solidFill>
                <a:latin typeface="Symbol" pitchFamily="-110" charset="2"/>
              </a:rPr>
              <a:t>k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=0.74)		(</a:t>
            </a:r>
            <a:r>
              <a:rPr lang="en-US" sz="2400" u="sng">
                <a:solidFill>
                  <a:srgbClr val="187534"/>
                </a:solidFill>
                <a:latin typeface="Symbol" pitchFamily="-110" charset="2"/>
              </a:rPr>
              <a:t>k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=1x10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-9</a:t>
            </a:r>
            <a:r>
              <a:rPr lang="en-US" sz="2400" u="sng">
                <a:solidFill>
                  <a:srgbClr val="187534"/>
                </a:solidFill>
                <a:latin typeface="Times" pitchFamily="-110" charset="0"/>
              </a:rPr>
              <a:t>)</a:t>
            </a: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endParaRPr lang="en-US" sz="2400">
              <a:solidFill>
                <a:srgbClr val="FF0707"/>
              </a:solidFill>
              <a:latin typeface="Times" pitchFamily="-110" charset="0"/>
            </a:endParaRP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0.1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	0.16			0.999999997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1.0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	8x10</a:t>
            </a:r>
            <a:r>
              <a:rPr lang="en-US" sz="2400" baseline="30000">
                <a:solidFill>
                  <a:srgbClr val="FF0707"/>
                </a:solidFill>
                <a:latin typeface="Times" pitchFamily="-110" charset="0"/>
              </a:rPr>
              <a:t>-9	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0.99999997</a:t>
            </a:r>
          </a:p>
          <a:p>
            <a:pPr marL="60325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63550" algn="l"/>
              </a:tabLst>
            </a:pPr>
            <a:r>
              <a:rPr lang="en-US" sz="2400">
                <a:solidFill>
                  <a:schemeClr val="accent2"/>
                </a:solidFill>
                <a:latin typeface="Times" pitchFamily="-110" charset="0"/>
              </a:rPr>
              <a:t>10</a:t>
            </a:r>
            <a:r>
              <a:rPr lang="en-US" sz="2400">
                <a:solidFill>
                  <a:srgbClr val="FF0707"/>
                </a:solidFill>
                <a:latin typeface="Times" pitchFamily="-110" charset="0"/>
              </a:rPr>
              <a:t>				0			0.9999997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0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4" grpId="0" build="p" autoUpdateAnimBg="0"/>
      <p:bldP spid="466005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Imaginary Refractive Index of Liquid Nitrobenzene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9.19</a:t>
            </a: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990600" y="1600200"/>
          <a:ext cx="6553200" cy="441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Document" r:id="rId3" imgW="2374392" imgH="1600200" progId="Word.Document.8">
                  <p:embed/>
                </p:oleObj>
              </mc:Choice>
              <mc:Fallback>
                <p:oleObj name="Document" r:id="rId3" imgW="2374392" imgH="16002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6553200" cy="441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31"/>
          <p:cNvSpPr>
            <a:spLocks noChangeArrowheads="1"/>
          </p:cNvSpPr>
          <p:nvPr/>
        </p:nvSpPr>
        <p:spPr bwMode="auto">
          <a:xfrm>
            <a:off x="914400" y="12954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Text Box 32"/>
          <p:cNvSpPr txBox="1">
            <a:spLocks noChangeArrowheads="1"/>
          </p:cNvSpPr>
          <p:nvPr/>
        </p:nvSpPr>
        <p:spPr bwMode="auto">
          <a:xfrm rot="-5400000">
            <a:off x="-629443" y="3209131"/>
            <a:ext cx="377666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Imaginary index of refraction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>
                <a:solidFill>
                  <a:srgbClr val="0000FF"/>
                </a:solidFill>
                <a:latin typeface="Times" pitchFamily="-110" charset="0"/>
              </a:rPr>
              <a:t>Transmission Electron Microscope (TEM) Image of Tarballs From Biomass Burning on Lacey Carbon Substrate</a:t>
            </a:r>
          </a:p>
        </p:txBody>
      </p:sp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6400800" y="6248400"/>
            <a:ext cx="2506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Adachi et al., 2011</a:t>
            </a:r>
          </a:p>
        </p:txBody>
      </p:sp>
      <p:sp>
        <p:nvSpPr>
          <p:cNvPr id="61444" name="Rectangle 31"/>
          <p:cNvSpPr>
            <a:spLocks noChangeArrowheads="1"/>
          </p:cNvSpPr>
          <p:nvPr/>
        </p:nvSpPr>
        <p:spPr bwMode="auto">
          <a:xfrm>
            <a:off x="914400" y="12954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45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981200"/>
            <a:ext cx="46990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Particle Extinction Coefficients</a:t>
            </a:r>
          </a:p>
        </p:txBody>
      </p:sp>
      <p:sp>
        <p:nvSpPr>
          <p:cNvPr id="467971" name="Rectangle 3"/>
          <p:cNvSpPr>
            <a:spLocks noChangeArrowheads="1"/>
          </p:cNvSpPr>
          <p:nvPr/>
        </p:nvSpPr>
        <p:spPr bwMode="auto">
          <a:xfrm>
            <a:off x="3810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Particle absorption/scattering extinction coefficients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(9.41)</a:t>
            </a:r>
          </a:p>
        </p:txBody>
      </p:sp>
      <p:sp>
        <p:nvSpPr>
          <p:cNvPr id="467972" name="Rectangle 4"/>
          <p:cNvSpPr>
            <a:spLocks noChangeArrowheads="1"/>
          </p:cNvSpPr>
          <p:nvPr/>
        </p:nvSpPr>
        <p:spPr bwMode="auto">
          <a:xfrm>
            <a:off x="457200" y="4114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Particle absorption/scattering cross sections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(9.42)</a:t>
            </a:r>
          </a:p>
        </p:txBody>
      </p:sp>
      <p:graphicFrame>
        <p:nvGraphicFramePr>
          <p:cNvPr id="467977" name="Object 2"/>
          <p:cNvGraphicFramePr>
            <a:graphicFrameLocks noChangeAspect="1"/>
          </p:cNvGraphicFramePr>
          <p:nvPr/>
        </p:nvGraphicFramePr>
        <p:xfrm>
          <a:off x="2916238" y="1600200"/>
          <a:ext cx="2951162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4" name="Equation" r:id="rId3" imgW="1181100" imgH="444500" progId="Equation.3">
                  <p:embed/>
                </p:oleObj>
              </mc:Choice>
              <mc:Fallback>
                <p:oleObj name="Equation" r:id="rId3" imgW="1181100" imgH="444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600200"/>
                        <a:ext cx="2951162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8" name="Object 3"/>
          <p:cNvGraphicFramePr>
            <a:graphicFrameLocks noChangeAspect="1"/>
          </p:cNvGraphicFramePr>
          <p:nvPr/>
        </p:nvGraphicFramePr>
        <p:xfrm>
          <a:off x="3048000" y="2927350"/>
          <a:ext cx="28876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5" name="Equation" r:id="rId5" imgW="1155700" imgH="444500" progId="Equation.3">
                  <p:embed/>
                </p:oleObj>
              </mc:Choice>
              <mc:Fallback>
                <p:oleObj name="Equation" r:id="rId5" imgW="11557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927350"/>
                        <a:ext cx="2887663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9" name="Object 4"/>
          <p:cNvGraphicFramePr>
            <a:graphicFrameLocks noChangeAspect="1"/>
          </p:cNvGraphicFramePr>
          <p:nvPr/>
        </p:nvGraphicFramePr>
        <p:xfrm>
          <a:off x="3124200" y="4648200"/>
          <a:ext cx="26336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6" name="Equation" r:id="rId7" imgW="1054100" imgH="215900" progId="Equation.3">
                  <p:embed/>
                </p:oleObj>
              </mc:Choice>
              <mc:Fallback>
                <p:oleObj name="Equation" r:id="rId7" imgW="1054100" imgH="215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648200"/>
                        <a:ext cx="263366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80" name="Object 5"/>
          <p:cNvGraphicFramePr>
            <a:graphicFrameLocks noChangeAspect="1"/>
          </p:cNvGraphicFramePr>
          <p:nvPr/>
        </p:nvGraphicFramePr>
        <p:xfrm>
          <a:off x="3200400" y="5486400"/>
          <a:ext cx="25701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7" name="Equation" r:id="rId9" imgW="1028700" imgH="215900" progId="Equation.3">
                  <p:embed/>
                </p:oleObj>
              </mc:Choice>
              <mc:Fallback>
                <p:oleObj name="Equation" r:id="rId9" imgW="1028700" imgH="2159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486400"/>
                        <a:ext cx="257016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1" grpId="0" build="p" autoUpdateAnimBg="0"/>
      <p:bldP spid="467972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Soot Absorption/Scattering Efficiencies</a:t>
            </a:r>
          </a:p>
        </p:txBody>
      </p:sp>
      <p:sp>
        <p:nvSpPr>
          <p:cNvPr id="63492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9.20</a:t>
            </a:r>
          </a:p>
        </p:txBody>
      </p:sp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Single Particle Absorption/Scattering Efficiency at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0.50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1828800"/>
          <a:ext cx="7239000" cy="44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6" name="Document" r:id="rId3" imgW="2971800" imgH="1828800" progId="Word.Document.8">
                  <p:embed/>
                </p:oleObj>
              </mc:Choice>
              <mc:Fallback>
                <p:oleObj name="Document" r:id="rId3" imgW="2971800" imgH="18288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7239000" cy="445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286000" y="2743200"/>
            <a:ext cx="304800" cy="23272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 rot="-5400000">
            <a:off x="1412875" y="3616325"/>
            <a:ext cx="220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7D0007"/>
                </a:solidFill>
                <a:latin typeface="Times" pitchFamily="-110" charset="0"/>
              </a:rPr>
              <a:t>Rayleigh regime</a:t>
            </a:r>
            <a:endParaRPr lang="en-US" sz="1600">
              <a:solidFill>
                <a:srgbClr val="0202FF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Water Absorption/Scattering Efficiencies</a:t>
            </a:r>
          </a:p>
        </p:txBody>
      </p:sp>
      <p:sp>
        <p:nvSpPr>
          <p:cNvPr id="64516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9.21</a:t>
            </a:r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Single Particle Absorption/Scattering Efficiency at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0.50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m.</a:t>
            </a:r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838200" y="1905000"/>
          <a:ext cx="71628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0" name="Document" r:id="rId3" imgW="2971800" imgH="1828800" progId="Word.Document.8">
                  <p:embed/>
                </p:oleObj>
              </mc:Choice>
              <mc:Fallback>
                <p:oleObj name="Document" r:id="rId3" imgW="2971800" imgH="18288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7162800" cy="440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133600" y="2362200"/>
            <a:ext cx="457200" cy="23272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 rot="-5400000">
            <a:off x="1336675" y="3387725"/>
            <a:ext cx="220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7D0007"/>
                </a:solidFill>
                <a:latin typeface="Times" pitchFamily="-110" charset="0"/>
              </a:rPr>
              <a:t>Rayleigh regime</a:t>
            </a:r>
            <a:endParaRPr lang="en-US" sz="1600">
              <a:solidFill>
                <a:srgbClr val="0202FF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Absorption Cross Section Enhancement</a:t>
            </a:r>
          </a:p>
        </p:txBody>
      </p:sp>
      <p:sp>
        <p:nvSpPr>
          <p:cNvPr id="72708" name="Text Box 3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9.22</a:t>
            </a:r>
          </a:p>
        </p:txBody>
      </p:sp>
      <p:sp>
        <p:nvSpPr>
          <p:cNvPr id="72709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Absorption cross section enhancement due to internal mixing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066800" y="1773238"/>
          <a:ext cx="7086600" cy="424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6" name="Document" r:id="rId3" imgW="3200400" imgH="1917192" progId="Word.Document.8">
                  <p:embed/>
                </p:oleObj>
              </mc:Choice>
              <mc:Fallback>
                <p:oleObj name="Document" r:id="rId3" imgW="3200400" imgH="19171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3238"/>
                        <a:ext cx="7086600" cy="424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0" name="Rectangle 7"/>
          <p:cNvSpPr>
            <a:spLocks noChangeArrowheads="1"/>
          </p:cNvSpPr>
          <p:nvPr/>
        </p:nvSpPr>
        <p:spPr bwMode="auto">
          <a:xfrm>
            <a:off x="990600" y="1676400"/>
            <a:ext cx="9144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1" name="Text Box 8"/>
          <p:cNvSpPr txBox="1">
            <a:spLocks noChangeArrowheads="1"/>
          </p:cNvSpPr>
          <p:nvPr/>
        </p:nvSpPr>
        <p:spPr bwMode="auto">
          <a:xfrm rot="-5400000">
            <a:off x="-193675" y="3313113"/>
            <a:ext cx="31972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Absorption cross section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Enhancement factor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0000FF"/>
                </a:solidFill>
              </a:rPr>
              <a:t>Aerosol Size Distributions For Simulating Global Mixing State</a:t>
            </a:r>
            <a:endParaRPr 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981200" y="1191464"/>
          <a:ext cx="5334000" cy="5666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2" name="Document" r:id="rId3" imgW="5676900" imgH="6032500" progId="Word.Document.8">
                  <p:embed/>
                </p:oleObj>
              </mc:Choice>
              <mc:Fallback>
                <p:oleObj name="Document" r:id="rId3" imgW="5676900" imgH="60325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191464"/>
                        <a:ext cx="5334000" cy="5666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</a:rPr>
              <a:t>Coagulation Among 16 Aerosol Size Distributions</a:t>
            </a:r>
          </a:p>
        </p:txBody>
      </p:sp>
      <p:graphicFrame>
        <p:nvGraphicFramePr>
          <p:cNvPr id="3075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304800" y="1524000"/>
          <a:ext cx="4113213" cy="246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6" name="Document" r:id="rId3" imgW="4572000" imgH="2743200" progId="Word.Document.8">
                  <p:embed/>
                </p:oleObj>
              </mc:Choice>
              <mc:Fallback>
                <p:oleObj name="Document" r:id="rId3" imgW="4572000" imgH="27432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4113213" cy="246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573588" y="2514600"/>
          <a:ext cx="4570412" cy="319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7" name="Document" r:id="rId5" imgW="4572000" imgH="3200400" progId="Word.Document.8">
                  <p:embed/>
                </p:oleObj>
              </mc:Choice>
              <mc:Fallback>
                <p:oleObj name="Document" r:id="rId5" imgW="4572000" imgH="3200400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3588" y="2514600"/>
                        <a:ext cx="4570412" cy="319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381000" y="4800600"/>
          <a:ext cx="4113213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8" name="Document" r:id="rId7" imgW="4572000" imgH="1828800" progId="Word.Document.8">
                  <p:embed/>
                </p:oleObj>
              </mc:Choice>
              <mc:Fallback>
                <p:oleObj name="Document" r:id="rId7" imgW="4572000" imgH="182880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800600"/>
                        <a:ext cx="4113213" cy="164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066800" y="1143000"/>
            <a:ext cx="309712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Initial Individual Distributions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638800" y="2057400"/>
            <a:ext cx="305857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Final Individual Distributions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762000" y="4419600"/>
            <a:ext cx="386682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Sum of Initial and Final Distributions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343400" y="3200400"/>
            <a:ext cx="5334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 rot="-5400000">
            <a:off x="3878262" y="3756026"/>
            <a:ext cx="1539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2EFF"/>
                </a:solidFill>
              </a:rPr>
              <a:t>dN(#/cm</a:t>
            </a:r>
            <a:r>
              <a:rPr lang="en-US" sz="1400" baseline="30000" dirty="0">
                <a:solidFill>
                  <a:srgbClr val="002EFF"/>
                </a:solidFill>
              </a:rPr>
              <a:t>3</a:t>
            </a:r>
            <a:r>
              <a:rPr lang="en-US" sz="1400" dirty="0">
                <a:solidFill>
                  <a:srgbClr val="002EFF"/>
                </a:solidFill>
              </a:rPr>
              <a:t>)/dlog</a:t>
            </a:r>
            <a:r>
              <a:rPr lang="en-US" sz="1400" baseline="-25000" dirty="0">
                <a:solidFill>
                  <a:srgbClr val="002EFF"/>
                </a:solidFill>
              </a:rPr>
              <a:t>10</a:t>
            </a:r>
            <a:r>
              <a:rPr lang="en-US" sz="1400" dirty="0">
                <a:solidFill>
                  <a:srgbClr val="002EFF"/>
                </a:solidFill>
              </a:rPr>
              <a:t>D</a:t>
            </a:r>
            <a:endParaRPr lang="en-US" sz="1600" dirty="0">
              <a:solidFill>
                <a:srgbClr val="002EFF"/>
              </a:solidFill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1981200"/>
            <a:ext cx="5334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 rot="-5400000">
            <a:off x="-439735" y="2478678"/>
            <a:ext cx="1641470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002EFF"/>
                </a:solidFill>
              </a:rPr>
              <a:t>dN(#/cm</a:t>
            </a:r>
            <a:r>
              <a:rPr lang="en-US" sz="1400" baseline="30000" dirty="0">
                <a:solidFill>
                  <a:srgbClr val="002EFF"/>
                </a:solidFill>
              </a:rPr>
              <a:t>3</a:t>
            </a:r>
            <a:r>
              <a:rPr lang="en-US" sz="1400" dirty="0">
                <a:solidFill>
                  <a:srgbClr val="002EFF"/>
                </a:solidFill>
              </a:rPr>
              <a:t>)/dlog</a:t>
            </a:r>
            <a:r>
              <a:rPr lang="en-US" sz="1400" baseline="-25000" dirty="0">
                <a:solidFill>
                  <a:srgbClr val="002EFF"/>
                </a:solidFill>
              </a:rPr>
              <a:t>10</a:t>
            </a:r>
            <a:r>
              <a:rPr lang="en-US" sz="1400" dirty="0">
                <a:solidFill>
                  <a:srgbClr val="002EFF"/>
                </a:solidFill>
              </a:rPr>
              <a:t>D</a:t>
            </a:r>
            <a:endParaRPr lang="en-US" sz="1600" dirty="0">
              <a:solidFill>
                <a:srgbClr val="002EFF"/>
              </a:solidFill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304800" y="4648200"/>
            <a:ext cx="3048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 rot="-5400000">
            <a:off x="-439735" y="5298078"/>
            <a:ext cx="1641470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002EFF"/>
                </a:solidFill>
              </a:rPr>
              <a:t>dN(#/cm</a:t>
            </a:r>
            <a:r>
              <a:rPr lang="en-US" sz="1400" baseline="30000" dirty="0">
                <a:solidFill>
                  <a:srgbClr val="002EFF"/>
                </a:solidFill>
              </a:rPr>
              <a:t>3</a:t>
            </a:r>
            <a:r>
              <a:rPr lang="en-US" sz="1400" dirty="0">
                <a:solidFill>
                  <a:srgbClr val="002EFF"/>
                </a:solidFill>
              </a:rPr>
              <a:t>)/dlog</a:t>
            </a:r>
            <a:r>
              <a:rPr lang="en-US" sz="1400" baseline="-25000" dirty="0">
                <a:solidFill>
                  <a:srgbClr val="002EFF"/>
                </a:solidFill>
              </a:rPr>
              <a:t>10</a:t>
            </a:r>
            <a:r>
              <a:rPr lang="en-US" sz="1400" dirty="0">
                <a:solidFill>
                  <a:srgbClr val="002EFF"/>
                </a:solidFill>
              </a:rPr>
              <a:t>D</a:t>
            </a:r>
            <a:endParaRPr lang="en-US" sz="1600" dirty="0">
              <a:solidFill>
                <a:srgbClr val="002EFF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581400"/>
            <a:ext cx="2743200" cy="283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066800"/>
            <a:ext cx="2565400" cy="16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2667000"/>
            <a:ext cx="2654300" cy="16002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FF"/>
                </a:solidFill>
              </a:rPr>
              <a:t>Global Simulation Results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066800"/>
            <a:ext cx="2133600" cy="187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Times" pitchFamily="-110" charset="0"/>
              </a:rPr>
              <a:t>Globally-averaged mass percent of BC particles with a coating of different percentages over time due to coagulation and growth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19400" y="3657600"/>
            <a:ext cx="213360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Times" pitchFamily="-110" charset="0"/>
              </a:rPr>
              <a:t>Mass percent of BC in different size distributions with time due to coagulation and growth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791200" y="4419600"/>
            <a:ext cx="2286000" cy="187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Times" pitchFamily="-110" charset="0"/>
              </a:rPr>
              <a:t>Relative global direct </a:t>
            </a:r>
            <a:r>
              <a:rPr lang="en-US" dirty="0" err="1">
                <a:latin typeface="Times" pitchFamily="-110" charset="0"/>
              </a:rPr>
              <a:t>radiative</a:t>
            </a:r>
            <a:r>
              <a:rPr lang="en-US" dirty="0">
                <a:latin typeface="Times" pitchFamily="-110" charset="0"/>
              </a:rPr>
              <a:t> forcing due to BC over time due to the change in its mixing state, between that of an external mixture and that of an internal mixture.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Mixing Rules</a:t>
            </a:r>
          </a:p>
        </p:txBody>
      </p:sp>
      <p:sp>
        <p:nvSpPr>
          <p:cNvPr id="477187" name="Rectangle 3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Bruggeman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(9.56)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77188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Maxwell Garnett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(9.55)</a:t>
            </a:r>
          </a:p>
        </p:txBody>
      </p:sp>
      <p:graphicFrame>
        <p:nvGraphicFramePr>
          <p:cNvPr id="477193" name="Object 2"/>
          <p:cNvGraphicFramePr>
            <a:graphicFrameLocks noChangeAspect="1"/>
          </p:cNvGraphicFramePr>
          <p:nvPr/>
        </p:nvGraphicFramePr>
        <p:xfrm>
          <a:off x="1143000" y="1447800"/>
          <a:ext cx="7046913" cy="2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2" name="Equation" r:id="rId3" imgW="2819400" imgH="952500" progId="Equation.3">
                  <p:embed/>
                </p:oleObj>
              </mc:Choice>
              <mc:Fallback>
                <p:oleObj name="Equation" r:id="rId3" imgW="2819400" imgH="952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7046913" cy="238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95" name="Object 3"/>
          <p:cNvGraphicFramePr>
            <a:graphicFrameLocks noChangeAspect="1"/>
          </p:cNvGraphicFramePr>
          <p:nvPr/>
        </p:nvGraphicFramePr>
        <p:xfrm>
          <a:off x="152400" y="4800600"/>
          <a:ext cx="8894763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3" name="Equation" r:id="rId5" imgW="3543300" imgH="558800" progId="Equation.3">
                  <p:embed/>
                </p:oleObj>
              </mc:Choice>
              <mc:Fallback>
                <p:oleObj name="Equation" r:id="rId5" imgW="35433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800600"/>
                        <a:ext cx="8894763" cy="140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build="p" autoUpdateAnimBg="0"/>
      <p:bldP spid="477188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Optical Depth</a:t>
            </a:r>
          </a:p>
        </p:txBody>
      </p:sp>
      <p:graphicFrame>
        <p:nvGraphicFramePr>
          <p:cNvPr id="490499" name="Object 2"/>
          <p:cNvGraphicFramePr>
            <a:graphicFrameLocks noChangeAspect="1"/>
          </p:cNvGraphicFramePr>
          <p:nvPr/>
        </p:nvGraphicFramePr>
        <p:xfrm>
          <a:off x="1600200" y="1979613"/>
          <a:ext cx="5638800" cy="487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2526792" imgH="2185416" progId="Word.Document.8">
                  <p:embed/>
                </p:oleObj>
              </mc:Choice>
              <mc:Fallback>
                <p:oleObj name="Document" r:id="rId3" imgW="2526792" imgH="218541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79613"/>
                        <a:ext cx="5638800" cy="4878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543800" y="61722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9.22</a:t>
            </a:r>
          </a:p>
        </p:txBody>
      </p:sp>
      <p:sp>
        <p:nvSpPr>
          <p:cNvPr id="490501" name="Rectangle 5"/>
          <p:cNvSpPr>
            <a:spLocks noChangeArrowheads="1"/>
          </p:cNvSpPr>
          <p:nvPr/>
        </p:nvSpPr>
        <p:spPr bwMode="auto">
          <a:xfrm>
            <a:off x="457200" y="914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Relationship between optical depth, altitude, solar zenith angle, and pathlength</a:t>
            </a:r>
            <a:endParaRPr lang="en-US" sz="2400">
              <a:solidFill>
                <a:srgbClr val="FF00FF"/>
              </a:solidFill>
              <a:latin typeface="Times" pitchFamily="-110" charset="0"/>
            </a:endParaRPr>
          </a:p>
          <a:p>
            <a:pPr algn="just">
              <a:lnSpc>
                <a:spcPct val="96000"/>
              </a:lnSpc>
              <a:buFontTx/>
              <a:buChar char="•"/>
              <a:tabLst>
                <a:tab pos="6804025" algn="l"/>
              </a:tabLst>
            </a:pP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32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01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Modeled Extinction Coefficient Profile</a:t>
            </a:r>
          </a:p>
        </p:txBody>
      </p:sp>
      <p:sp>
        <p:nvSpPr>
          <p:cNvPr id="73732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4112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9.23a</a:t>
            </a:r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1879600" y="1066800"/>
          <a:ext cx="483235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6" name="Document" r:id="rId3" imgW="2197608" imgH="2426208" progId="Word.Document.8">
                  <p:embed/>
                </p:oleObj>
              </mc:Choice>
              <mc:Fallback>
                <p:oleObj name="Document" r:id="rId3" imgW="2197608" imgH="24262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1066800"/>
                        <a:ext cx="4832350" cy="533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3" name="Rectangle 7"/>
          <p:cNvSpPr>
            <a:spLocks noChangeArrowheads="1"/>
          </p:cNvSpPr>
          <p:nvPr/>
        </p:nvSpPr>
        <p:spPr bwMode="auto">
          <a:xfrm>
            <a:off x="1752600" y="13716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34" name="Text Box 8"/>
          <p:cNvSpPr txBox="1">
            <a:spLocks noChangeArrowheads="1"/>
          </p:cNvSpPr>
          <p:nvPr/>
        </p:nvSpPr>
        <p:spPr bwMode="auto">
          <a:xfrm rot="-5400000">
            <a:off x="1119981" y="3071019"/>
            <a:ext cx="195421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Pressure (hPa)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Modeled Extinction Coefficient Profile</a:t>
            </a:r>
          </a:p>
        </p:txBody>
      </p:sp>
      <p:sp>
        <p:nvSpPr>
          <p:cNvPr id="74756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4287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9.23b</a:t>
            </a: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1879600" y="1219200"/>
          <a:ext cx="4694238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Document" r:id="rId3" imgW="2197608" imgH="2426208" progId="Word.Document.8">
                  <p:embed/>
                </p:oleObj>
              </mc:Choice>
              <mc:Fallback>
                <p:oleObj name="Document" r:id="rId3" imgW="2197608" imgH="2426208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1219200"/>
                        <a:ext cx="4694238" cy="51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7" name="Rectangle 6"/>
          <p:cNvSpPr>
            <a:spLocks noChangeArrowheads="1"/>
          </p:cNvSpPr>
          <p:nvPr/>
        </p:nvSpPr>
        <p:spPr bwMode="auto">
          <a:xfrm>
            <a:off x="1752600" y="1371600"/>
            <a:ext cx="6096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8" name="Text Box 7"/>
          <p:cNvSpPr txBox="1">
            <a:spLocks noChangeArrowheads="1"/>
          </p:cNvSpPr>
          <p:nvPr/>
        </p:nvSpPr>
        <p:spPr bwMode="auto">
          <a:xfrm rot="-5400000">
            <a:off x="1119981" y="3223419"/>
            <a:ext cx="195421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" pitchFamily="-110" charset="0"/>
              </a:rPr>
              <a:t>Pressure (hPa)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Zenith Angle</a:t>
            </a:r>
          </a:p>
        </p:txBody>
      </p:sp>
      <p:sp>
        <p:nvSpPr>
          <p:cNvPr id="82948" name="Text Box 3"/>
          <p:cNvSpPr txBox="1">
            <a:spLocks noChangeArrowheads="1"/>
          </p:cNvSpPr>
          <p:nvPr/>
        </p:nvSpPr>
        <p:spPr bwMode="auto">
          <a:xfrm>
            <a:off x="7239000" y="6172200"/>
            <a:ext cx="1657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10.26 b</a:t>
            </a: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Geometry for zenith angle calculations.</a:t>
            </a:r>
            <a:endParaRPr lang="en-US" sz="2400">
              <a:solidFill>
                <a:srgbClr val="FF00FF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96000"/>
              </a:lnSpc>
              <a:buFontTx/>
              <a:buChar char="•"/>
              <a:tabLst>
                <a:tab pos="6804025" algn="l"/>
              </a:tabLst>
            </a:pP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1524000" y="1685925"/>
          <a:ext cx="4800600" cy="477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7" name="Document" r:id="rId3" imgW="2286000" imgH="2273808" progId="Word.Document.8">
                  <p:embed/>
                </p:oleObj>
              </mc:Choice>
              <mc:Fallback>
                <p:oleObj name="Document" r:id="rId3" imgW="2286000" imgH="227380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85925"/>
                        <a:ext cx="4800600" cy="477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3431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Zenith Angle</a:t>
            </a: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533400" y="2438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Solar declination angle (</a:t>
            </a:r>
            <a:r>
              <a:rPr lang="en-US" sz="2400">
                <a:latin typeface="Symbol" pitchFamily="-110" charset="2"/>
              </a:rPr>
              <a:t>d</a:t>
            </a:r>
            <a:r>
              <a:rPr lang="en-US" sz="2400">
                <a:latin typeface="Times" pitchFamily="-110" charset="0"/>
              </a:rPr>
              <a:t>)</a:t>
            </a:r>
            <a:endParaRPr lang="en-US" sz="2400">
              <a:solidFill>
                <a:srgbClr val="800080"/>
              </a:solidFill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Angle between the equator and the north or south latitude of the subsolar point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Subsolar point</a:t>
            </a:r>
            <a:endParaRPr lang="en-US" sz="2400">
              <a:solidFill>
                <a:srgbClr val="800080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Point at which the sun is directly overhead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Local hour angle (</a:t>
            </a:r>
            <a:r>
              <a:rPr lang="en-US" sz="2400" i="1">
                <a:latin typeface="Times" pitchFamily="-110" charset="0"/>
              </a:rPr>
              <a:t>H</a:t>
            </a:r>
            <a:r>
              <a:rPr lang="en-US" sz="2400" i="1" baseline="-25000">
                <a:latin typeface="Times" pitchFamily="-110" charset="0"/>
              </a:rPr>
              <a:t>a</a:t>
            </a:r>
            <a:r>
              <a:rPr lang="en-US" sz="2400">
                <a:latin typeface="Times" pitchFamily="-110" charset="0"/>
              </a:rPr>
              <a:t>)</a:t>
            </a:r>
            <a:endParaRPr lang="en-US" sz="2400">
              <a:solidFill>
                <a:srgbClr val="800080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Angle, measured westward, between longitude of subsolar point and longitude of location of interest.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	 </a:t>
            </a:r>
          </a:p>
        </p:txBody>
      </p:sp>
      <p:sp>
        <p:nvSpPr>
          <p:cNvPr id="491524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Cosine of solar zenith angle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(9.67)</a:t>
            </a:r>
          </a:p>
        </p:txBody>
      </p:sp>
      <p:graphicFrame>
        <p:nvGraphicFramePr>
          <p:cNvPr id="491527" name="Object 2"/>
          <p:cNvGraphicFramePr>
            <a:graphicFrameLocks noChangeAspect="1"/>
          </p:cNvGraphicFramePr>
          <p:nvPr/>
        </p:nvGraphicFramePr>
        <p:xfrm>
          <a:off x="2057400" y="1676400"/>
          <a:ext cx="4983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8" name="Equation" r:id="rId3" imgW="1993900" imgH="165100" progId="Equation.3">
                  <p:embed/>
                </p:oleObj>
              </mc:Choice>
              <mc:Fallback>
                <p:oleObj name="Equation" r:id="rId3" imgW="1993900" imgH="165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76400"/>
                        <a:ext cx="4983163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3" grpId="0" build="p" autoUpdateAnimBg="0" advAuto="0"/>
      <p:bldP spid="491524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Declination Angle</a:t>
            </a:r>
          </a:p>
        </p:txBody>
      </p:sp>
      <p:sp>
        <p:nvSpPr>
          <p:cNvPr id="493571" name="Rectangle 3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Obliquity of the ecliptic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(9.69)</a:t>
            </a:r>
            <a:endParaRPr lang="en-US" sz="2400"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Angle between the plane of the Earth's equator and the plane of the ecliptic, which is the mean plane of the Earth's orbit around the Sun.</a:t>
            </a:r>
            <a:r>
              <a:rPr lang="en-US" sz="2400">
                <a:latin typeface="Times" pitchFamily="-110" charset="0"/>
              </a:rPr>
              <a:t>	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3572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Solar declination angle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(9.68)</a:t>
            </a:r>
          </a:p>
        </p:txBody>
      </p:sp>
      <p:graphicFrame>
        <p:nvGraphicFramePr>
          <p:cNvPr id="493573" name="Object 2"/>
          <p:cNvGraphicFramePr>
            <a:graphicFrameLocks noChangeAspect="1"/>
          </p:cNvGraphicFramePr>
          <p:nvPr/>
        </p:nvGraphicFramePr>
        <p:xfrm>
          <a:off x="2667000" y="2057400"/>
          <a:ext cx="33321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0" name="Equation" r:id="rId3" imgW="1333500" imgH="215900" progId="Equation.3">
                  <p:embed/>
                </p:oleObj>
              </mc:Choice>
              <mc:Fallback>
                <p:oleObj name="Equation" r:id="rId3" imgW="1333500" imgH="215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057400"/>
                        <a:ext cx="333216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3574" name="Object 3"/>
          <p:cNvGraphicFramePr>
            <a:graphicFrameLocks noChangeAspect="1"/>
          </p:cNvGraphicFramePr>
          <p:nvPr/>
        </p:nvGraphicFramePr>
        <p:xfrm>
          <a:off x="2286000" y="5029200"/>
          <a:ext cx="43481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1" name="Equation" r:id="rId5" imgW="1739900" imgH="203200" progId="Equation.3">
                  <p:embed/>
                </p:oleObj>
              </mc:Choice>
              <mc:Fallback>
                <p:oleObj name="Equation" r:id="rId5" imgW="1739900" imgH="203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4348163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autoUpdateAnimBg="0"/>
      <p:bldP spid="493572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Declination Angle</a:t>
            </a:r>
          </a:p>
        </p:txBody>
      </p:sp>
      <p:sp>
        <p:nvSpPr>
          <p:cNvPr id="494595" name="Rectangle 3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Mean longitude of the sun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(9.72)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4596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Ecliptic longitude of the sun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(9.71)</a:t>
            </a:r>
          </a:p>
        </p:txBody>
      </p:sp>
      <p:sp>
        <p:nvSpPr>
          <p:cNvPr id="494597" name="Rectangle 5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Mean anomaly of the sun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(9.72)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494598" name="Object 2"/>
          <p:cNvGraphicFramePr>
            <a:graphicFrameLocks noChangeAspect="1"/>
          </p:cNvGraphicFramePr>
          <p:nvPr/>
        </p:nvGraphicFramePr>
        <p:xfrm>
          <a:off x="1752600" y="1905000"/>
          <a:ext cx="56816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8" name="Equation" r:id="rId3" imgW="2273300" imgH="203200" progId="Equation.3">
                  <p:embed/>
                </p:oleObj>
              </mc:Choice>
              <mc:Fallback>
                <p:oleObj name="Equation" r:id="rId3" imgW="2273300" imgH="203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568166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4599" name="Object 3"/>
          <p:cNvGraphicFramePr>
            <a:graphicFrameLocks noChangeAspect="1"/>
          </p:cNvGraphicFramePr>
          <p:nvPr/>
        </p:nvGraphicFramePr>
        <p:xfrm>
          <a:off x="2133600" y="3611563"/>
          <a:ext cx="45069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9" name="Equation" r:id="rId5" imgW="1803400" imgH="203200" progId="Equation.3">
                  <p:embed/>
                </p:oleObj>
              </mc:Choice>
              <mc:Fallback>
                <p:oleObj name="Equation" r:id="rId5" imgW="1803400" imgH="203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611563"/>
                        <a:ext cx="4506913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4600" name="Object 4"/>
          <p:cNvGraphicFramePr>
            <a:graphicFrameLocks noChangeAspect="1"/>
          </p:cNvGraphicFramePr>
          <p:nvPr/>
        </p:nvGraphicFramePr>
        <p:xfrm>
          <a:off x="2438400" y="5410200"/>
          <a:ext cx="44434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0" name="Equation" r:id="rId7" imgW="1778000" imgH="203200" progId="Equation.3">
                  <p:embed/>
                </p:oleObj>
              </mc:Choice>
              <mc:Fallback>
                <p:oleObj name="Equation" r:id="rId7" imgW="1778000" imgH="203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410200"/>
                        <a:ext cx="44434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  <p:bldP spid="494596" grpId="0" build="p" autoUpdateAnimBg="0"/>
      <p:bldP spid="494597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Zenith Angle</a:t>
            </a:r>
          </a:p>
        </p:txBody>
      </p:sp>
      <p:sp>
        <p:nvSpPr>
          <p:cNvPr id="495619" name="Rectangle 3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Example:</a:t>
            </a:r>
            <a:endParaRPr lang="en-US" sz="2400"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At noon, when sun is directly overhead, </a:t>
            </a:r>
            <a:r>
              <a:rPr lang="en-US" sz="2400" i="1">
                <a:latin typeface="Times" pitchFamily="-110" charset="0"/>
              </a:rPr>
              <a:t>H</a:t>
            </a:r>
            <a:r>
              <a:rPr lang="en-US" sz="2400" i="1" baseline="-25000">
                <a:latin typeface="Times" pitchFamily="-110" charset="0"/>
              </a:rPr>
              <a:t>a</a:t>
            </a:r>
            <a:r>
              <a:rPr lang="en-US" sz="2400">
                <a:latin typeface="Times" pitchFamily="-110" charset="0"/>
              </a:rPr>
              <a:t> = 0 ---&gt;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5620" name="Rectangle 4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Local hour angle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(9.73)</a:t>
            </a:r>
          </a:p>
        </p:txBody>
      </p:sp>
      <p:sp>
        <p:nvSpPr>
          <p:cNvPr id="495621" name="Rectangle 5"/>
          <p:cNvSpPr>
            <a:spLocks noChangeArrowheads="1"/>
          </p:cNvSpPr>
          <p:nvPr/>
        </p:nvSpPr>
        <p:spPr bwMode="auto">
          <a:xfrm>
            <a:off x="7620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When the sun is over the equator, </a:t>
            </a:r>
            <a:r>
              <a:rPr lang="en-US" sz="2400">
                <a:latin typeface="Symbol" pitchFamily="-110" charset="2"/>
              </a:rPr>
              <a:t>d</a:t>
            </a:r>
            <a:r>
              <a:rPr lang="en-US" sz="2400">
                <a:latin typeface="Times" pitchFamily="-110" charset="0"/>
              </a:rPr>
              <a:t> = 0 ---&gt;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495622" name="Object 2"/>
          <p:cNvGraphicFramePr>
            <a:graphicFrameLocks noChangeAspect="1"/>
          </p:cNvGraphicFramePr>
          <p:nvPr/>
        </p:nvGraphicFramePr>
        <p:xfrm>
          <a:off x="3200400" y="1765300"/>
          <a:ext cx="1841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2" name="Equation" r:id="rId3" imgW="736600" imgH="330200" progId="Equation.3">
                  <p:embed/>
                </p:oleObj>
              </mc:Choice>
              <mc:Fallback>
                <p:oleObj name="Equation" r:id="rId3" imgW="736600" imgH="330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765300"/>
                        <a:ext cx="18415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4" name="Object 3"/>
          <p:cNvGraphicFramePr>
            <a:graphicFrameLocks noChangeAspect="1"/>
          </p:cNvGraphicFramePr>
          <p:nvPr/>
        </p:nvGraphicFramePr>
        <p:xfrm>
          <a:off x="2490788" y="3962400"/>
          <a:ext cx="40624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3" name="Equation" r:id="rId5" imgW="1625600" imgH="165100" progId="Equation.3">
                  <p:embed/>
                </p:oleObj>
              </mc:Choice>
              <mc:Fallback>
                <p:oleObj name="Equation" r:id="rId5" imgW="1625600" imgH="165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788" y="3962400"/>
                        <a:ext cx="4062412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6" name="Object 4"/>
          <p:cNvGraphicFramePr>
            <a:graphicFrameLocks noChangeAspect="1"/>
          </p:cNvGraphicFramePr>
          <p:nvPr/>
        </p:nvGraphicFramePr>
        <p:xfrm>
          <a:off x="3074988" y="5410200"/>
          <a:ext cx="27924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4" name="Equation" r:id="rId7" imgW="1117600" imgH="152400" progId="Equation.3">
                  <p:embed/>
                </p:oleObj>
              </mc:Choice>
              <mc:Fallback>
                <p:oleObj name="Equation" r:id="rId7" imgW="1117600" imgH="15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5410200"/>
                        <a:ext cx="279241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9" grpId="0" build="p" autoUpdateAnimBg="0"/>
      <p:bldP spid="495620" grpId="0" build="p" autoUpdateAnimBg="0"/>
      <p:bldP spid="495621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Zenith Angle</a:t>
            </a:r>
          </a:p>
        </p:txBody>
      </p:sp>
      <p:sp>
        <p:nvSpPr>
          <p:cNvPr id="496643" name="Rectangle 3"/>
          <p:cNvSpPr>
            <a:spLocks noChangeArrowheads="1"/>
          </p:cNvSpPr>
          <p:nvPr/>
        </p:nvSpPr>
        <p:spPr bwMode="auto">
          <a:xfrm>
            <a:off x="457200" y="1676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6644" name="Rectangle 4"/>
          <p:cNvSpPr>
            <a:spLocks noChangeArrowheads="1"/>
          </p:cNvSpPr>
          <p:nvPr/>
        </p:nvSpPr>
        <p:spPr bwMode="auto">
          <a:xfrm>
            <a:off x="457200" y="838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 9.9:</a:t>
            </a:r>
            <a:endParaRPr lang="en-US" sz="2400"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FF"/>
                </a:solidFill>
                <a:latin typeface="Times" pitchFamily="-110" charset="0"/>
              </a:rPr>
              <a:t>	1:00 p.m., PST, Feb. 27, 1994, </a:t>
            </a:r>
            <a:r>
              <a:rPr lang="en-US" sz="2400">
                <a:solidFill>
                  <a:srgbClr val="FF00FF"/>
                </a:solidFill>
                <a:latin typeface="Symbol" pitchFamily="-110" charset="2"/>
                <a:sym typeface="Symbol" pitchFamily="-110" charset="2"/>
              </a:rPr>
              <a:t></a:t>
            </a:r>
            <a:r>
              <a:rPr lang="en-US" sz="2400">
                <a:solidFill>
                  <a:srgbClr val="FF00FF"/>
                </a:solidFill>
                <a:latin typeface="Times" pitchFamily="-110" charset="0"/>
              </a:rPr>
              <a:t> = 35 </a:t>
            </a:r>
            <a:r>
              <a:rPr lang="en-US" sz="2400" baseline="30000">
                <a:solidFill>
                  <a:srgbClr val="FF00FF"/>
                </a:solidFill>
                <a:latin typeface="Times" pitchFamily="-110" charset="0"/>
              </a:rPr>
              <a:t>o</a:t>
            </a:r>
            <a:r>
              <a:rPr lang="en-US" sz="2400">
                <a:solidFill>
                  <a:srgbClr val="FF00FF"/>
                </a:solidFill>
                <a:latin typeface="Times" pitchFamily="-110" charset="0"/>
              </a:rPr>
              <a:t>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D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J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    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58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N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JD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= -2134.5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g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= -1746.23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L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= -1823.40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ce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= -1821.87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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ob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= 23.4399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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= -8.52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H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a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 = 15.0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  <a:endParaRPr lang="en-US" sz="2400" baseline="30000">
              <a:solidFill>
                <a:srgbClr val="FF00FF"/>
              </a:solidFill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</a:t>
            </a:r>
            <a:endParaRPr lang="en-US" sz="24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496652" name="Rectangle 12"/>
          <p:cNvSpPr>
            <a:spLocks noChangeArrowheads="1"/>
          </p:cNvSpPr>
          <p:nvPr/>
        </p:nvSpPr>
        <p:spPr bwMode="auto">
          <a:xfrm>
            <a:off x="457200" y="5334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6653" name="Rectangle 13"/>
          <p:cNvSpPr>
            <a:spLocks noChangeArrowheads="1"/>
          </p:cNvSpPr>
          <p:nvPr/>
        </p:nvSpPr>
        <p:spPr bwMode="auto">
          <a:xfrm>
            <a:off x="457200" y="5791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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 = 45.8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o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496654" name="Object 2"/>
          <p:cNvGraphicFramePr>
            <a:graphicFrameLocks noChangeAspect="1"/>
          </p:cNvGraphicFramePr>
          <p:nvPr/>
        </p:nvGraphicFramePr>
        <p:xfrm>
          <a:off x="1295400" y="5181600"/>
          <a:ext cx="73215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8" name="Equation" r:id="rId3" imgW="3314700" imgH="266700" progId="Equation.3">
                  <p:embed/>
                </p:oleObj>
              </mc:Choice>
              <mc:Fallback>
                <p:oleObj name="Equation" r:id="rId3" imgW="3314700" imgH="266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181600"/>
                        <a:ext cx="7321550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 build="p" autoUpdateAnimBg="0"/>
      <p:bldP spid="496644" grpId="0" build="p" autoUpdateAnimBg="0"/>
      <p:bldP spid="496652" grpId="0" build="p" autoUpdateAnimBg="0"/>
      <p:bldP spid="496653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Radiative Transfer Equation</a:t>
            </a:r>
          </a:p>
        </p:txBody>
      </p:sp>
      <p:sp>
        <p:nvSpPr>
          <p:cNvPr id="498691" name="Rectangle 3"/>
          <p:cNvSpPr>
            <a:spLocks noChangeArrowheads="1"/>
          </p:cNvSpPr>
          <p:nvPr/>
        </p:nvSpPr>
        <p:spPr bwMode="auto">
          <a:xfrm>
            <a:off x="381000" y="3124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Scattering of radiation out of the beam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(9.75)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8692" name="Rectangle 4"/>
          <p:cNvSpPr>
            <a:spLocks noChangeArrowheads="1"/>
          </p:cNvSpPr>
          <p:nvPr/>
        </p:nvSpPr>
        <p:spPr bwMode="auto">
          <a:xfrm>
            <a:off x="914400" y="914400"/>
            <a:ext cx="716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Change in radiance / irradiance along a beam of interest</a:t>
            </a:r>
            <a:endParaRPr lang="en-US" sz="3200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498693" name="Rectangle 5"/>
          <p:cNvSpPr>
            <a:spLocks noChangeArrowheads="1"/>
          </p:cNvSpPr>
          <p:nvPr/>
        </p:nvSpPr>
        <p:spPr bwMode="auto">
          <a:xfrm>
            <a:off x="3810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Absorption of radiation along the beam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(9.76)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8694" name="Rectangle 6"/>
          <p:cNvSpPr>
            <a:spLocks noChangeArrowheads="1"/>
          </p:cNvSpPr>
          <p:nvPr/>
        </p:nvSpPr>
        <p:spPr bwMode="auto">
          <a:xfrm>
            <a:off x="381000" y="1524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Change in radiance along incremental path length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(9.74)</a:t>
            </a:r>
          </a:p>
        </p:txBody>
      </p:sp>
      <p:graphicFrame>
        <p:nvGraphicFramePr>
          <p:cNvPr id="498695" name="Object 2"/>
          <p:cNvGraphicFramePr>
            <a:graphicFrameLocks noChangeAspect="1"/>
          </p:cNvGraphicFramePr>
          <p:nvPr/>
        </p:nvGraphicFramePr>
        <p:xfrm>
          <a:off x="1447800" y="2362200"/>
          <a:ext cx="622141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4" name="Equation" r:id="rId3" imgW="2489200" imgH="165100" progId="Equation.3">
                  <p:embed/>
                </p:oleObj>
              </mc:Choice>
              <mc:Fallback>
                <p:oleObj name="Equation" r:id="rId3" imgW="2489200" imgH="165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362200"/>
                        <a:ext cx="6221413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8696" name="Object 3"/>
          <p:cNvGraphicFramePr>
            <a:graphicFrameLocks noChangeAspect="1"/>
          </p:cNvGraphicFramePr>
          <p:nvPr/>
        </p:nvGraphicFramePr>
        <p:xfrm>
          <a:off x="3200400" y="3886200"/>
          <a:ext cx="257016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5" name="Equation" r:id="rId5" imgW="1028700" imgH="165100" progId="Equation.3">
                  <p:embed/>
                </p:oleObj>
              </mc:Choice>
              <mc:Fallback>
                <p:oleObj name="Equation" r:id="rId5" imgW="1028700" imgH="165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886200"/>
                        <a:ext cx="2570163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8697" name="Object 4"/>
          <p:cNvGraphicFramePr>
            <a:graphicFrameLocks noChangeAspect="1"/>
          </p:cNvGraphicFramePr>
          <p:nvPr/>
        </p:nvGraphicFramePr>
        <p:xfrm>
          <a:off x="3157538" y="5456238"/>
          <a:ext cx="263366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6" name="Equation" r:id="rId7" imgW="1054100" imgH="165100" progId="Equation.3">
                  <p:embed/>
                </p:oleObj>
              </mc:Choice>
              <mc:Fallback>
                <p:oleObj name="Equation" r:id="rId7" imgW="1054100" imgH="165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538" y="5456238"/>
                        <a:ext cx="2633662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1" grpId="0" build="p" autoUpdateAnimBg="0"/>
      <p:bldP spid="498692" grpId="0" build="p" autoUpdateAnimBg="0"/>
      <p:bldP spid="498693" grpId="0" build="p" autoUpdateAnimBg="0"/>
      <p:bldP spid="498694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Scattering Angles</a:t>
            </a:r>
          </a:p>
        </p:txBody>
      </p:sp>
      <p:sp>
        <p:nvSpPr>
          <p:cNvPr id="531459" name="Rectangle 3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Single scattering of direct solar radiation and multiple scattering of diffuse radiation.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90117" name="Text Box 4"/>
          <p:cNvSpPr txBox="1">
            <a:spLocks noChangeArrowheads="1"/>
          </p:cNvSpPr>
          <p:nvPr/>
        </p:nvSpPr>
        <p:spPr bwMode="auto">
          <a:xfrm>
            <a:off x="7239000" y="61722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9.28</a:t>
            </a:r>
          </a:p>
        </p:txBody>
      </p:sp>
      <p:graphicFrame>
        <p:nvGraphicFramePr>
          <p:cNvPr id="531461" name="Object 2"/>
          <p:cNvGraphicFramePr>
            <a:graphicFrameLocks noChangeAspect="1"/>
          </p:cNvGraphicFramePr>
          <p:nvPr/>
        </p:nvGraphicFramePr>
        <p:xfrm>
          <a:off x="685800" y="1689100"/>
          <a:ext cx="60960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0" name="Document" r:id="rId3" imgW="3112008" imgH="2450592" progId="Word.Document.8">
                  <p:embed/>
                </p:oleObj>
              </mc:Choice>
              <mc:Fallback>
                <p:oleObj name="Document" r:id="rId3" imgW="3112008" imgH="24505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89100"/>
                        <a:ext cx="6096000" cy="48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59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Radiative Transfer Equation</a:t>
            </a:r>
          </a:p>
        </p:txBody>
      </p:sp>
      <p:sp>
        <p:nvSpPr>
          <p:cNvPr id="499715" name="Rectangle 3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Single scattering of direct solar radiation into beam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(9.78)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9716" name="Rectangle 4"/>
          <p:cNvSpPr>
            <a:spLocks noChangeArrowheads="1"/>
          </p:cNvSpPr>
          <p:nvPr/>
        </p:nvSpPr>
        <p:spPr bwMode="auto">
          <a:xfrm>
            <a:off x="457200" y="495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Emission of infrared Planckian radiation into beam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(9.79)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499717" name="Rectangle 5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Multiple scattering of diffuse radiation into the beam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(9.77)</a:t>
            </a:r>
          </a:p>
        </p:txBody>
      </p:sp>
      <p:graphicFrame>
        <p:nvGraphicFramePr>
          <p:cNvPr id="499718" name="Object 2"/>
          <p:cNvGraphicFramePr>
            <a:graphicFrameLocks noChangeAspect="1"/>
          </p:cNvGraphicFramePr>
          <p:nvPr/>
        </p:nvGraphicFramePr>
        <p:xfrm>
          <a:off x="352425" y="1835150"/>
          <a:ext cx="841057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2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35150"/>
                        <a:ext cx="8410575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19" name="Object 3"/>
          <p:cNvGraphicFramePr>
            <a:graphicFrameLocks noChangeAspect="1"/>
          </p:cNvGraphicFramePr>
          <p:nvPr/>
        </p:nvGraphicFramePr>
        <p:xfrm>
          <a:off x="609600" y="3816350"/>
          <a:ext cx="7523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3" name="Equation" r:id="rId5" imgW="3009900" imgH="393700" progId="Equation.3">
                  <p:embed/>
                </p:oleObj>
              </mc:Choice>
              <mc:Fallback>
                <p:oleObj name="Equation" r:id="rId5" imgW="3009900" imgH="393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6350"/>
                        <a:ext cx="7523163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20" name="Object 4"/>
          <p:cNvGraphicFramePr>
            <a:graphicFrameLocks noChangeAspect="1"/>
          </p:cNvGraphicFramePr>
          <p:nvPr/>
        </p:nvGraphicFramePr>
        <p:xfrm>
          <a:off x="3048000" y="5683250"/>
          <a:ext cx="28876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4" name="Equation" r:id="rId7" imgW="1155700" imgH="165100" progId="Equation.3">
                  <p:embed/>
                </p:oleObj>
              </mc:Choice>
              <mc:Fallback>
                <p:oleObj name="Equation" r:id="rId7" imgW="1155700" imgH="165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683250"/>
                        <a:ext cx="2887663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5" grpId="0" build="p" autoUpdateAnimBg="0"/>
      <p:bldP spid="499716" grpId="0" build="p" autoUpdateAnimBg="0"/>
      <p:bldP spid="499717" grpId="0" build="p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Extinction Coefficients</a:t>
            </a:r>
          </a:p>
        </p:txBody>
      </p:sp>
      <p:sp>
        <p:nvSpPr>
          <p:cNvPr id="500739" name="Rectangle 3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due to total scattering plus absorption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(9.81)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due to total scattering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(9.80)</a:t>
            </a: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Extinction due to total absorption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(9.80)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0742" name="Object 2"/>
          <p:cNvGraphicFramePr>
            <a:graphicFrameLocks noChangeAspect="1"/>
          </p:cNvGraphicFramePr>
          <p:nvPr/>
        </p:nvGraphicFramePr>
        <p:xfrm>
          <a:off x="2362200" y="2057400"/>
          <a:ext cx="4125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6" name="Equation" r:id="rId3" imgW="1651000" imgH="177800" progId="Equation.3">
                  <p:embed/>
                </p:oleObj>
              </mc:Choice>
              <mc:Fallback>
                <p:oleObj name="Equation" r:id="rId3" imgW="16510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412591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43" name="Object 3"/>
          <p:cNvGraphicFramePr>
            <a:graphicFrameLocks noChangeAspect="1"/>
          </p:cNvGraphicFramePr>
          <p:nvPr/>
        </p:nvGraphicFramePr>
        <p:xfrm>
          <a:off x="2300288" y="3746500"/>
          <a:ext cx="42529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7" name="Equation" r:id="rId5" imgW="1701800" imgH="177800" progId="Equation.3">
                  <p:embed/>
                </p:oleObj>
              </mc:Choice>
              <mc:Fallback>
                <p:oleObj name="Equation" r:id="rId5" imgW="1701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746500"/>
                        <a:ext cx="425291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44" name="Object 4"/>
          <p:cNvGraphicFramePr>
            <a:graphicFrameLocks noChangeAspect="1"/>
          </p:cNvGraphicFramePr>
          <p:nvPr/>
        </p:nvGraphicFramePr>
        <p:xfrm>
          <a:off x="3276600" y="5562600"/>
          <a:ext cx="2349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8" name="Equation" r:id="rId7" imgW="939800" imgH="165100" progId="Equation.3">
                  <p:embed/>
                </p:oleObj>
              </mc:Choice>
              <mc:Fallback>
                <p:oleObj name="Equation" r:id="rId7" imgW="939800" imgH="165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23495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39" grpId="0" build="p" autoUpdateAnimBg="0"/>
      <p:bldP spid="500740" grpId="0" build="p" autoUpdateAnimBg="0"/>
      <p:bldP spid="500741" grpId="0" build="p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Scattering Phase Function</a:t>
            </a:r>
          </a:p>
        </p:txBody>
      </p:sp>
      <p:sp>
        <p:nvSpPr>
          <p:cNvPr id="501763" name="Rectangle 3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3200">
                <a:solidFill>
                  <a:srgbClr val="800080"/>
                </a:solidFill>
                <a:latin typeface="Times" pitchFamily="-110" charset="0"/>
              </a:rPr>
              <a:t>                    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redirects diffuse radiation from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’,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’ to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3200">
                <a:solidFill>
                  <a:srgbClr val="800080"/>
                </a:solidFill>
                <a:latin typeface="Times" pitchFamily="-110" charset="0"/>
              </a:rPr>
              <a:t>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1764" name="Rectangle 4"/>
          <p:cNvSpPr>
            <a:spLocks noChangeArrowheads="1"/>
          </p:cNvSpPr>
          <p:nvPr/>
        </p:nvSpPr>
        <p:spPr bwMode="auto">
          <a:xfrm>
            <a:off x="685800" y="9906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Gives angular distribution of scattered energy vs. direction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01765" name="Rectangle 5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Scattering phase function for diffuse radiation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1766" name="Rectangle 6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Scattering phase function for direct radiation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838200" y="4419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                          redirects direct solar radiation from -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 i="1" baseline="-25000">
                <a:solidFill>
                  <a:srgbClr val="800080"/>
                </a:solidFill>
                <a:latin typeface="Times" pitchFamily="-110" charset="0"/>
              </a:rPr>
              <a:t>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2400" i="1" baseline="-25000">
                <a:solidFill>
                  <a:srgbClr val="800080"/>
                </a:solidFill>
                <a:latin typeface="Times" pitchFamily="-110" charset="0"/>
              </a:rPr>
              <a:t>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 to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3200">
                <a:solidFill>
                  <a:srgbClr val="800080"/>
                </a:solidFill>
                <a:latin typeface="Times" pitchFamily="-110" charset="0"/>
              </a:rPr>
              <a:t>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1768" name="Object 2"/>
          <p:cNvGraphicFramePr>
            <a:graphicFrameLocks noChangeAspect="1"/>
          </p:cNvGraphicFramePr>
          <p:nvPr/>
        </p:nvGraphicFramePr>
        <p:xfrm>
          <a:off x="546100" y="2527300"/>
          <a:ext cx="1968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6" name="Equation" r:id="rId3" imgW="787400" imgH="177800" progId="Equation.3">
                  <p:embed/>
                </p:oleObj>
              </mc:Choice>
              <mc:Fallback>
                <p:oleObj name="Equation" r:id="rId3" imgW="7874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2527300"/>
                        <a:ext cx="19685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73" name="Object 3"/>
          <p:cNvGraphicFramePr>
            <a:graphicFrameLocks noChangeAspect="1"/>
          </p:cNvGraphicFramePr>
          <p:nvPr/>
        </p:nvGraphicFramePr>
        <p:xfrm>
          <a:off x="457200" y="4419600"/>
          <a:ext cx="2254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7" name="Equation" r:id="rId5" imgW="901700" imgH="177800" progId="Equation.3">
                  <p:embed/>
                </p:oleObj>
              </mc:Choice>
              <mc:Fallback>
                <p:oleObj name="Equation" r:id="rId5" imgW="9017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419600"/>
                        <a:ext cx="225425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3" grpId="0" build="p" autoUpdateAnimBg="0"/>
      <p:bldP spid="501764" grpId="0" build="p" autoUpdateAnimBg="0"/>
      <p:bldP spid="501765" grpId="0" build="p" autoUpdateAnimBg="0"/>
      <p:bldP spid="501766" grpId="0" build="p" autoUpdateAnimBg="0"/>
      <p:bldP spid="501767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Scattering Phase Function</a:t>
            </a:r>
          </a:p>
        </p:txBody>
      </p:sp>
      <p:sp>
        <p:nvSpPr>
          <p:cNvPr id="503811" name="Rectangle 3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Substitute                                    --&gt;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(9.83)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3812" name="Rectangle 4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Scattering phase function defined such that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(9.82)</a:t>
            </a:r>
          </a:p>
        </p:txBody>
      </p:sp>
      <p:sp>
        <p:nvSpPr>
          <p:cNvPr id="503813" name="Rectangle 5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chemeClr val="tx1"/>
                </a:solidFill>
                <a:latin typeface="Symbol" pitchFamily="-110" charset="2"/>
                <a:sym typeface="Symbol" pitchFamily="-110" charset="2"/>
              </a:rPr>
              <a:t></a:t>
            </a:r>
            <a:r>
              <a:rPr lang="en-US" sz="2400">
                <a:solidFill>
                  <a:srgbClr val="9900CC"/>
                </a:solidFill>
                <a:latin typeface="Times" pitchFamily="-110" charset="0"/>
              </a:rPr>
              <a:t> 	= angle between directions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’,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’ and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m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, </a:t>
            </a:r>
            <a:r>
              <a:rPr lang="en-US" sz="2400">
                <a:solidFill>
                  <a:srgbClr val="800080"/>
                </a:solidFill>
                <a:latin typeface="Symbol" pitchFamily="-110" charset="2"/>
              </a:rPr>
              <a:t></a:t>
            </a: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 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3814" name="Object 2"/>
          <p:cNvGraphicFramePr>
            <a:graphicFrameLocks noChangeAspect="1"/>
          </p:cNvGraphicFramePr>
          <p:nvPr/>
        </p:nvGraphicFramePr>
        <p:xfrm>
          <a:off x="2743200" y="1828800"/>
          <a:ext cx="3300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4" name="Equation" r:id="rId3" imgW="1320800" imgH="304800" progId="Equation.3">
                  <p:embed/>
                </p:oleObj>
              </mc:Choice>
              <mc:Fallback>
                <p:oleObj name="Equation" r:id="rId3" imgW="1320800" imgH="304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828800"/>
                        <a:ext cx="33004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3819" name="Object 3"/>
          <p:cNvGraphicFramePr>
            <a:graphicFrameLocks noChangeAspect="1"/>
          </p:cNvGraphicFramePr>
          <p:nvPr/>
        </p:nvGraphicFramePr>
        <p:xfrm>
          <a:off x="2114550" y="4038600"/>
          <a:ext cx="2381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5" name="Equation" r:id="rId5" imgW="952500" imgH="152400" progId="Equation.3">
                  <p:embed/>
                </p:oleObj>
              </mc:Choice>
              <mc:Fallback>
                <p:oleObj name="Equation" r:id="rId5" imgW="952500" imgH="15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4038600"/>
                        <a:ext cx="23812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3820" name="Object 4"/>
          <p:cNvGraphicFramePr>
            <a:graphicFrameLocks noChangeAspect="1"/>
          </p:cNvGraphicFramePr>
          <p:nvPr/>
        </p:nvGraphicFramePr>
        <p:xfrm>
          <a:off x="2209800" y="4876800"/>
          <a:ext cx="4570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6" name="Equation" r:id="rId7" imgW="1828800" imgH="304800" progId="Equation.3">
                  <p:embed/>
                </p:oleObj>
              </mc:Choice>
              <mc:Fallback>
                <p:oleObj name="Equation" r:id="rId7" imgW="1828800" imgH="304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76800"/>
                        <a:ext cx="45704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1" grpId="0" build="p" autoUpdateAnimBg="0"/>
      <p:bldP spid="503812" grpId="0" build="p" autoUpdateAnimBg="0"/>
      <p:bldP spid="503813" grpId="0" build="p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Scattering Phase Function</a:t>
            </a:r>
          </a:p>
        </p:txBody>
      </p:sp>
      <p:sp>
        <p:nvSpPr>
          <p:cNvPr id="504835" name="Rectangle 3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Phase function for Rayleigh scattering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(9.85)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4836" name="Rectangle 4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Phase function for isotropic scattering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(9.84)</a:t>
            </a:r>
          </a:p>
        </p:txBody>
      </p:sp>
      <p:sp>
        <p:nvSpPr>
          <p:cNvPr id="504837" name="Rectangle 5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Henyey-Greenstein function</a:t>
            </a:r>
            <a:r>
              <a:rPr lang="en-US" sz="3200">
                <a:latin typeface="Times" pitchFamily="-110" charset="0"/>
              </a:rPr>
              <a:t> </a:t>
            </a:r>
            <a:r>
              <a:rPr lang="en-US" sz="24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(9.86)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4838" name="Object 2"/>
          <p:cNvGraphicFramePr>
            <a:graphicFrameLocks noChangeAspect="1"/>
          </p:cNvGraphicFramePr>
          <p:nvPr/>
        </p:nvGraphicFramePr>
        <p:xfrm>
          <a:off x="3581400" y="1828800"/>
          <a:ext cx="1746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8" name="Equation" r:id="rId3" imgW="698500" imgH="177800" progId="Equation.3">
                  <p:embed/>
                </p:oleObj>
              </mc:Choice>
              <mc:Fallback>
                <p:oleObj name="Equation" r:id="rId3" imgW="6985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828800"/>
                        <a:ext cx="174625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39" name="Object 3"/>
          <p:cNvGraphicFramePr>
            <a:graphicFrameLocks noChangeAspect="1"/>
          </p:cNvGraphicFramePr>
          <p:nvPr/>
        </p:nvGraphicFramePr>
        <p:xfrm>
          <a:off x="2667000" y="3352800"/>
          <a:ext cx="3427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352800"/>
                        <a:ext cx="34274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40" name="Object 4"/>
          <p:cNvGraphicFramePr>
            <a:graphicFrameLocks noChangeAspect="1"/>
          </p:cNvGraphicFramePr>
          <p:nvPr/>
        </p:nvGraphicFramePr>
        <p:xfrm>
          <a:off x="1600200" y="4800600"/>
          <a:ext cx="558641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0" name="Equation" r:id="rId7" imgW="2235200" imgH="558800" progId="Equation.3">
                  <p:embed/>
                </p:oleObj>
              </mc:Choice>
              <mc:Fallback>
                <p:oleObj name="Equation" r:id="rId7" imgW="2235200" imgH="558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800600"/>
                        <a:ext cx="5586413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build="p" autoUpdateAnimBg="0"/>
      <p:bldP spid="504836" grpId="0" build="p" autoUpdateAnimBg="0"/>
      <p:bldP spid="504837" grpId="0" build="p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Scattering Phase Function</a:t>
            </a:r>
          </a:p>
        </p:txBody>
      </p:sp>
      <p:sp>
        <p:nvSpPr>
          <p:cNvPr id="505859" name="Rectangle 3"/>
          <p:cNvSpPr>
            <a:spLocks noChangeArrowheads="1"/>
          </p:cNvSpPr>
          <p:nvPr/>
        </p:nvSpPr>
        <p:spPr bwMode="auto">
          <a:xfrm>
            <a:off x="457200" y="914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Scattering phase functions for (a) isotropic and (b) Rayleigh scattering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96262" name="Text Box 4"/>
          <p:cNvSpPr txBox="1">
            <a:spLocks noChangeArrowheads="1"/>
          </p:cNvSpPr>
          <p:nvPr/>
        </p:nvSpPr>
        <p:spPr bwMode="auto">
          <a:xfrm>
            <a:off x="7239000" y="61722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9.29</a:t>
            </a:r>
          </a:p>
        </p:txBody>
      </p:sp>
      <p:graphicFrame>
        <p:nvGraphicFramePr>
          <p:cNvPr id="505861" name="Object 2"/>
          <p:cNvGraphicFramePr>
            <a:graphicFrameLocks noChangeAspect="1"/>
          </p:cNvGraphicFramePr>
          <p:nvPr/>
        </p:nvGraphicFramePr>
        <p:xfrm>
          <a:off x="304800" y="1919288"/>
          <a:ext cx="40386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8" name="Document" r:id="rId3" imgW="2286000" imgH="1840992" progId="Word.Document.8">
                  <p:embed/>
                </p:oleObj>
              </mc:Choice>
              <mc:Fallback>
                <p:oleObj name="Document" r:id="rId3" imgW="2286000" imgH="1840992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19288"/>
                        <a:ext cx="4038600" cy="325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62" name="Object 3"/>
          <p:cNvGraphicFramePr>
            <a:graphicFrameLocks noChangeAspect="1"/>
          </p:cNvGraphicFramePr>
          <p:nvPr/>
        </p:nvGraphicFramePr>
        <p:xfrm>
          <a:off x="4724400" y="1933575"/>
          <a:ext cx="40386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9" name="Document" r:id="rId5" imgW="2286000" imgH="1840992" progId="Word.Document.8">
                  <p:embed/>
                </p:oleObj>
              </mc:Choice>
              <mc:Fallback>
                <p:oleObj name="Document" r:id="rId5" imgW="2286000" imgH="1840992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33575"/>
                        <a:ext cx="4038600" cy="325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5863" name="Rectangle 7"/>
          <p:cNvSpPr>
            <a:spLocks noChangeArrowheads="1"/>
          </p:cNvSpPr>
          <p:nvPr/>
        </p:nvSpPr>
        <p:spPr bwMode="auto">
          <a:xfrm>
            <a:off x="2286000" y="5105400"/>
            <a:ext cx="114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FF"/>
                </a:solidFill>
                <a:latin typeface="Times" pitchFamily="-110" charset="0"/>
              </a:rPr>
              <a:t>(a)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05864" name="Rectangle 8"/>
          <p:cNvSpPr>
            <a:spLocks noChangeArrowheads="1"/>
          </p:cNvSpPr>
          <p:nvPr/>
        </p:nvSpPr>
        <p:spPr bwMode="auto">
          <a:xfrm>
            <a:off x="6553200" y="5029200"/>
            <a:ext cx="114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FF"/>
                </a:solidFill>
                <a:latin typeface="Times" pitchFamily="-110" charset="0"/>
              </a:rPr>
              <a:t>(b)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 autoUpdateAnimBg="0"/>
      <p:bldP spid="505863" grpId="0" build="p" autoUpdateAnimBg="0"/>
      <p:bldP spid="505864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Asymmetry Factor</a:t>
            </a:r>
          </a:p>
        </p:txBody>
      </p:sp>
      <p:sp>
        <p:nvSpPr>
          <p:cNvPr id="506883" name="Rectangle 3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Expand with                                  ---&gt;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(9.89)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6884" name="Rectangle 4"/>
          <p:cNvSpPr>
            <a:spLocks noChangeArrowheads="1"/>
          </p:cNvSpPr>
          <p:nvPr/>
        </p:nvSpPr>
        <p:spPr bwMode="auto">
          <a:xfrm>
            <a:off x="457200" y="838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First moment of phase function -- relative direction of scattering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(9.88)</a:t>
            </a:r>
          </a:p>
        </p:txBody>
      </p:sp>
      <p:sp>
        <p:nvSpPr>
          <p:cNvPr id="506885" name="Rectangle 5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Isotropic Scattering ---&gt;                          ---&gt;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(9.90)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6886" name="Rectangle 6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(9.87)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6887" name="Object 2"/>
          <p:cNvGraphicFramePr>
            <a:graphicFrameLocks noChangeAspect="1"/>
          </p:cNvGraphicFramePr>
          <p:nvPr/>
        </p:nvGraphicFramePr>
        <p:xfrm>
          <a:off x="762000" y="1371600"/>
          <a:ext cx="663416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8" name="Equation" r:id="rId3" imgW="2654300" imgH="571500" progId="Equation.3">
                  <p:embed/>
                </p:oleObj>
              </mc:Choice>
              <mc:Fallback>
                <p:oleObj name="Equation" r:id="rId3" imgW="2654300" imgH="571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71600"/>
                        <a:ext cx="663416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88" name="Object 3"/>
          <p:cNvGraphicFramePr>
            <a:graphicFrameLocks noChangeAspect="1"/>
          </p:cNvGraphicFramePr>
          <p:nvPr/>
        </p:nvGraphicFramePr>
        <p:xfrm>
          <a:off x="2209800" y="2895600"/>
          <a:ext cx="4760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9" name="Equation" r:id="rId5" imgW="1905000" imgH="304800" progId="Equation.3">
                  <p:embed/>
                </p:oleObj>
              </mc:Choice>
              <mc:Fallback>
                <p:oleObj name="Equation" r:id="rId5" imgW="1905000" imgH="304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95600"/>
                        <a:ext cx="4760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89" name="Object 4"/>
          <p:cNvGraphicFramePr>
            <a:graphicFrameLocks noChangeAspect="1"/>
          </p:cNvGraphicFramePr>
          <p:nvPr/>
        </p:nvGraphicFramePr>
        <p:xfrm>
          <a:off x="2190750" y="3886200"/>
          <a:ext cx="2381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0" name="Equation" r:id="rId7" imgW="952500" imgH="152400" progId="Equation.3">
                  <p:embed/>
                </p:oleObj>
              </mc:Choice>
              <mc:Fallback>
                <p:oleObj name="Equation" r:id="rId7" imgW="952500" imgH="15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3886200"/>
                        <a:ext cx="23812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90" name="Object 5"/>
          <p:cNvGraphicFramePr>
            <a:graphicFrameLocks noChangeAspect="1"/>
          </p:cNvGraphicFramePr>
          <p:nvPr/>
        </p:nvGraphicFramePr>
        <p:xfrm>
          <a:off x="1676400" y="4343400"/>
          <a:ext cx="5999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1" name="Equation" r:id="rId9" imgW="2400300" imgH="304800" progId="Equation.3">
                  <p:embed/>
                </p:oleObj>
              </mc:Choice>
              <mc:Fallback>
                <p:oleObj name="Equation" r:id="rId9" imgW="2400300" imgH="304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343400"/>
                        <a:ext cx="59991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91" name="Object 6"/>
          <p:cNvGraphicFramePr>
            <a:graphicFrameLocks noChangeAspect="1"/>
          </p:cNvGraphicFramePr>
          <p:nvPr/>
        </p:nvGraphicFramePr>
        <p:xfrm>
          <a:off x="3657600" y="5257800"/>
          <a:ext cx="1746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2" name="Equation" r:id="rId11" imgW="698500" imgH="177800" progId="Equation.3">
                  <p:embed/>
                </p:oleObj>
              </mc:Choice>
              <mc:Fallback>
                <p:oleObj name="Equation" r:id="rId11" imgW="6985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257800"/>
                        <a:ext cx="174625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92" name="Object 7"/>
          <p:cNvGraphicFramePr>
            <a:graphicFrameLocks noChangeAspect="1"/>
          </p:cNvGraphicFramePr>
          <p:nvPr/>
        </p:nvGraphicFramePr>
        <p:xfrm>
          <a:off x="2057400" y="5791200"/>
          <a:ext cx="5173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3" name="Equation" r:id="rId13" imgW="2070100" imgH="304800" progId="Equation.3">
                  <p:embed/>
                </p:oleObj>
              </mc:Choice>
              <mc:Fallback>
                <p:oleObj name="Equation" r:id="rId13" imgW="2070100" imgH="304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791200"/>
                        <a:ext cx="51736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3" grpId="0" build="p" autoUpdateAnimBg="0"/>
      <p:bldP spid="506884" grpId="0" build="p" autoUpdateAnimBg="0"/>
      <p:bldP spid="506885" grpId="0" build="p" autoUpdateAnimBg="0"/>
      <p:bldP spid="506886" grpId="0" build="p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Asymmetry Factor</a:t>
            </a:r>
          </a:p>
        </p:txBody>
      </p:sp>
      <p:sp>
        <p:nvSpPr>
          <p:cNvPr id="507907" name="Rectangle 3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Mie scattering ---&gt;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(9.92)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7908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Rayleigh scattering ---&gt;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(9.91)</a:t>
            </a:r>
          </a:p>
        </p:txBody>
      </p:sp>
      <p:sp>
        <p:nvSpPr>
          <p:cNvPr id="507909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Backscatter ratio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(9.93)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graphicFrame>
        <p:nvGraphicFramePr>
          <p:cNvPr id="507910" name="Object 2"/>
          <p:cNvGraphicFramePr>
            <a:graphicFrameLocks noChangeAspect="1"/>
          </p:cNvGraphicFramePr>
          <p:nvPr/>
        </p:nvGraphicFramePr>
        <p:xfrm>
          <a:off x="1066800" y="1981200"/>
          <a:ext cx="7078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0" name="Equation" r:id="rId3" imgW="2832100" imgH="304800" progId="Equation.3">
                  <p:embed/>
                </p:oleObj>
              </mc:Choice>
              <mc:Fallback>
                <p:oleObj name="Equation" r:id="rId3" imgW="2832100" imgH="304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70786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11" name="Object 3"/>
          <p:cNvGraphicFramePr>
            <a:graphicFrameLocks noChangeAspect="1"/>
          </p:cNvGraphicFramePr>
          <p:nvPr/>
        </p:nvGraphicFramePr>
        <p:xfrm>
          <a:off x="2971800" y="3657600"/>
          <a:ext cx="2982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1" name="Equation" r:id="rId5" imgW="1193800" imgH="177800" progId="Equation.3">
                  <p:embed/>
                </p:oleObj>
              </mc:Choice>
              <mc:Fallback>
                <p:oleObj name="Equation" r:id="rId5" imgW="119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657600"/>
                        <a:ext cx="298291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12" name="Object 4"/>
          <p:cNvGraphicFramePr>
            <a:graphicFrameLocks noChangeAspect="1"/>
          </p:cNvGraphicFramePr>
          <p:nvPr/>
        </p:nvGraphicFramePr>
        <p:xfrm>
          <a:off x="1981200" y="4800600"/>
          <a:ext cx="5046663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2" name="Equation" r:id="rId7" imgW="2019300" imgH="622300" progId="Equation.3">
                  <p:embed/>
                </p:oleObj>
              </mc:Choice>
              <mc:Fallback>
                <p:oleObj name="Equation" r:id="rId7" imgW="2019300" imgH="622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00600"/>
                        <a:ext cx="5046663" cy="155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7" grpId="0" build="p" autoUpdateAnimBg="0"/>
      <p:bldP spid="507908" grpId="0" build="p" autoUpdateAnimBg="0"/>
      <p:bldP spid="507909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Energy Emitted by Sun to Earth</a:t>
            </a:r>
          </a:p>
        </p:txBody>
      </p:sp>
      <p:sp>
        <p:nvSpPr>
          <p:cNvPr id="508931" name="Rectangle 3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L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= emissions from Sun's photosphere = 3.9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26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W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R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radius from Sun center to photosphere = 6.96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8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m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T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	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temperature of photosphere = 5796 K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	 </a:t>
            </a:r>
          </a:p>
        </p:txBody>
      </p:sp>
      <p:sp>
        <p:nvSpPr>
          <p:cNvPr id="508932" name="Rectangle 4"/>
          <p:cNvSpPr>
            <a:spLocks noChangeArrowheads="1"/>
          </p:cNvSpPr>
          <p:nvPr/>
        </p:nvSpPr>
        <p:spPr bwMode="auto">
          <a:xfrm>
            <a:off x="457200" y="1219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Summed irradiance (W m</a:t>
            </a:r>
            <a:r>
              <a:rPr lang="en-US" sz="2400" baseline="30000">
                <a:latin typeface="Times" pitchFamily="-110" charset="0"/>
              </a:rPr>
              <a:t>-2</a:t>
            </a:r>
            <a:r>
              <a:rPr lang="en-US" sz="2400">
                <a:latin typeface="Times" pitchFamily="-110" charset="0"/>
              </a:rPr>
              <a:t>) emitted at Sun's photosphere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(9.94)</a:t>
            </a:r>
          </a:p>
        </p:txBody>
      </p:sp>
      <p:sp>
        <p:nvSpPr>
          <p:cNvPr id="508933" name="Rectangle 5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 9.10: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8936" name="Rectangle 8"/>
          <p:cNvSpPr>
            <a:spLocks noChangeArrowheads="1"/>
          </p:cNvSpPr>
          <p:nvPr/>
        </p:nvSpPr>
        <p:spPr bwMode="auto">
          <a:xfrm>
            <a:off x="990600" y="5334000"/>
            <a:ext cx="381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T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5796 K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F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≈ 6.4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7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	 </a:t>
            </a:r>
          </a:p>
        </p:txBody>
      </p:sp>
      <p:graphicFrame>
        <p:nvGraphicFramePr>
          <p:cNvPr id="508938" name="Object 2"/>
          <p:cNvGraphicFramePr>
            <a:graphicFrameLocks noChangeAspect="1"/>
          </p:cNvGraphicFramePr>
          <p:nvPr/>
        </p:nvGraphicFramePr>
        <p:xfrm>
          <a:off x="3200400" y="1905000"/>
          <a:ext cx="27051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6" name="Equation" r:id="rId3" imgW="1079500" imgH="393700" progId="Equation.3">
                  <p:embed/>
                </p:oleObj>
              </mc:Choice>
              <mc:Fallback>
                <p:oleObj name="Equation" r:id="rId3" imgW="10795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05000"/>
                        <a:ext cx="2705100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1" grpId="0" build="p" autoUpdateAnimBg="0"/>
      <p:bldP spid="508932" grpId="0" build="p" autoUpdateAnimBg="0"/>
      <p:bldP spid="508933" grpId="0" build="p" autoUpdateAnimBg="0"/>
      <p:bldP spid="508936" grpId="0" build="p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Constant</a:t>
            </a:r>
          </a:p>
        </p:txBody>
      </p:sp>
      <p:sp>
        <p:nvSpPr>
          <p:cNvPr id="509955" name="Rectangle 3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Calculated           ≈ 1379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	 </a:t>
            </a:r>
          </a:p>
        </p:txBody>
      </p:sp>
      <p:sp>
        <p:nvSpPr>
          <p:cNvPr id="509956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Mean summed irradiance at top of Earth's atmosphere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(9.95)</a:t>
            </a:r>
          </a:p>
        </p:txBody>
      </p:sp>
      <p:sp>
        <p:nvSpPr>
          <p:cNvPr id="509957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Measured            ≈ 1365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</a:t>
            </a:r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Varies by +/- 1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over each 11 year sunspot cycle</a:t>
            </a:r>
            <a:r>
              <a:rPr lang="en-US" sz="2400">
                <a:solidFill>
                  <a:srgbClr val="9900CC"/>
                </a:solidFill>
                <a:latin typeface="Times" pitchFamily="-110" charset="0"/>
              </a:rPr>
              <a:t>	</a:t>
            </a:r>
            <a:r>
              <a:rPr lang="en-US" sz="2000">
                <a:solidFill>
                  <a:srgbClr val="187534"/>
                </a:solidFill>
                <a:latin typeface="Times" pitchFamily="-110" charset="0"/>
              </a:rPr>
              <a:t> </a:t>
            </a:r>
          </a:p>
        </p:txBody>
      </p:sp>
      <p:graphicFrame>
        <p:nvGraphicFramePr>
          <p:cNvPr id="509959" name="Object 2"/>
          <p:cNvGraphicFramePr>
            <a:graphicFrameLocks noChangeAspect="1"/>
          </p:cNvGraphicFramePr>
          <p:nvPr/>
        </p:nvGraphicFramePr>
        <p:xfrm>
          <a:off x="2420938" y="1968500"/>
          <a:ext cx="428466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8" name="Equation" r:id="rId3" imgW="1714500" imgH="431800" progId="Equation.3">
                  <p:embed/>
                </p:oleObj>
              </mc:Choice>
              <mc:Fallback>
                <p:oleObj name="Equation" r:id="rId3" imgW="17145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0938" y="1968500"/>
                        <a:ext cx="4284662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9960" name="Object 3"/>
          <p:cNvGraphicFramePr>
            <a:graphicFrameLocks noChangeAspect="1"/>
          </p:cNvGraphicFramePr>
          <p:nvPr/>
        </p:nvGraphicFramePr>
        <p:xfrm>
          <a:off x="2057400" y="3352800"/>
          <a:ext cx="381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9" name="Equation" r:id="rId5" imgW="152400" imgH="177800" progId="Equation.3">
                  <p:embed/>
                </p:oleObj>
              </mc:Choice>
              <mc:Fallback>
                <p:oleObj name="Equation" r:id="rId5" imgW="1524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352800"/>
                        <a:ext cx="381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9961" name="Object 4"/>
          <p:cNvGraphicFramePr>
            <a:graphicFrameLocks noChangeAspect="1"/>
          </p:cNvGraphicFramePr>
          <p:nvPr/>
        </p:nvGraphicFramePr>
        <p:xfrm>
          <a:off x="2057400" y="3898900"/>
          <a:ext cx="381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70" name="Equation" r:id="rId7" imgW="152400" imgH="177800" progId="Equation.3">
                  <p:embed/>
                </p:oleObj>
              </mc:Choice>
              <mc:Fallback>
                <p:oleObj name="Equation" r:id="rId7" imgW="1524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898900"/>
                        <a:ext cx="381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5" grpId="0" build="p" autoUpdateAnimBg="0"/>
      <p:bldP spid="509956" grpId="0" build="p" autoUpdateAnimBg="0"/>
      <p:bldP spid="509957" grpId="0" build="p" autoUpdateAnimBg="0"/>
      <p:bldP spid="509958" grpId="0" build="p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Solar Constant</a:t>
            </a:r>
          </a:p>
        </p:txBody>
      </p:sp>
      <p:sp>
        <p:nvSpPr>
          <p:cNvPr id="510979" name="Rectangle 3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Daily solar flux depends on Earth-Sun distance	 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(9.96)</a:t>
            </a:r>
            <a:endParaRPr lang="en-US" sz="2400"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3200">
                <a:latin typeface="Times" pitchFamily="-110" charset="0"/>
              </a:rPr>
              <a:t>	</a:t>
            </a:r>
          </a:p>
        </p:txBody>
      </p:sp>
      <p:sp>
        <p:nvSpPr>
          <p:cNvPr id="510980" name="Rectangle 4"/>
          <p:cNvSpPr>
            <a:spLocks noChangeArrowheads="1"/>
          </p:cNvSpPr>
          <p:nvPr/>
        </p:nvSpPr>
        <p:spPr bwMode="auto">
          <a:xfrm>
            <a:off x="457200" y="3200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Empirical formula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(9.97)</a:t>
            </a:r>
          </a:p>
        </p:txBody>
      </p:sp>
      <p:graphicFrame>
        <p:nvGraphicFramePr>
          <p:cNvPr id="510981" name="Object 2"/>
          <p:cNvGraphicFramePr>
            <a:graphicFrameLocks noChangeAspect="1"/>
          </p:cNvGraphicFramePr>
          <p:nvPr/>
        </p:nvGraphicFramePr>
        <p:xfrm>
          <a:off x="3429000" y="1981200"/>
          <a:ext cx="20637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6" name="Equation" r:id="rId3" imgW="825500" imgH="431800" progId="Equation.3">
                  <p:embed/>
                </p:oleObj>
              </mc:Choice>
              <mc:Fallback>
                <p:oleObj name="Equation" r:id="rId3" imgW="8255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981200"/>
                        <a:ext cx="2063750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0982" name="Object 3"/>
          <p:cNvGraphicFramePr>
            <a:graphicFrameLocks noChangeAspect="1"/>
          </p:cNvGraphicFramePr>
          <p:nvPr/>
        </p:nvGraphicFramePr>
        <p:xfrm>
          <a:off x="1081088" y="3733800"/>
          <a:ext cx="69199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7" name="Equation" r:id="rId5" imgW="2768600" imgH="431800" progId="Equation.3">
                  <p:embed/>
                </p:oleObj>
              </mc:Choice>
              <mc:Fallback>
                <p:oleObj name="Equation" r:id="rId5" imgW="27686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3733800"/>
                        <a:ext cx="6919912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0983" name="Object 4"/>
          <p:cNvGraphicFramePr>
            <a:graphicFrameLocks noChangeAspect="1"/>
          </p:cNvGraphicFramePr>
          <p:nvPr/>
        </p:nvGraphicFramePr>
        <p:xfrm>
          <a:off x="2516188" y="4724400"/>
          <a:ext cx="49514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8" name="Equation" r:id="rId7" imgW="1981200" imgH="152400" progId="Equation.3">
                  <p:embed/>
                </p:oleObj>
              </mc:Choice>
              <mc:Fallback>
                <p:oleObj name="Equation" r:id="rId7" imgW="1981200" imgH="15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4724400"/>
                        <a:ext cx="495141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0984" name="Object 5"/>
          <p:cNvGraphicFramePr>
            <a:graphicFrameLocks noChangeAspect="1"/>
          </p:cNvGraphicFramePr>
          <p:nvPr/>
        </p:nvGraphicFramePr>
        <p:xfrm>
          <a:off x="3359150" y="5867400"/>
          <a:ext cx="2127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9" name="Equation" r:id="rId9" imgW="850900" imgH="152400" progId="Equation.3">
                  <p:embed/>
                </p:oleObj>
              </mc:Choice>
              <mc:Fallback>
                <p:oleObj name="Equation" r:id="rId9" imgW="850900" imgH="15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5867400"/>
                        <a:ext cx="21272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 build="p" autoUpdateAnimBg="0"/>
      <p:bldP spid="510980" grpId="0" build="p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Incident Solar Flux</a:t>
            </a:r>
          </a:p>
        </p:txBody>
      </p:sp>
      <p:sp>
        <p:nvSpPr>
          <p:cNvPr id="512003" name="Rectangle 3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 9.11:</a:t>
            </a:r>
            <a:endParaRPr lang="en-US" sz="3200" u="sng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512004" name="Rectangle 4"/>
          <p:cNvSpPr>
            <a:spLocks noChangeArrowheads="1"/>
          </p:cNvSpPr>
          <p:nvPr/>
        </p:nvSpPr>
        <p:spPr bwMode="auto">
          <a:xfrm>
            <a:off x="457200" y="1676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December 22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F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1365 x 1.034 = 1411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aseline="300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June 22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F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1365 x 0.967 = 1321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aseline="30000">
              <a:solidFill>
                <a:srgbClr val="187534"/>
              </a:solidFill>
              <a:latin typeface="Times" pitchFamily="-110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--&gt; Irradiance varies by 90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(6.6%) between Dec. and June</a:t>
            </a:r>
            <a:endParaRPr lang="en-US" sz="2400" baseline="30000">
              <a:solidFill>
                <a:srgbClr val="FF00FF"/>
              </a:solidFill>
              <a:latin typeface="Times" pitchFamily="-110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3200" baseline="300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12007" name="Rectangle 7"/>
          <p:cNvSpPr>
            <a:spLocks noChangeArrowheads="1"/>
          </p:cNvSpPr>
          <p:nvPr/>
        </p:nvSpPr>
        <p:spPr bwMode="auto">
          <a:xfrm>
            <a:off x="457200" y="4648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Cumulative solar irradiance as sum of spectral irradiances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(9.98)</a:t>
            </a:r>
          </a:p>
        </p:txBody>
      </p:sp>
      <p:graphicFrame>
        <p:nvGraphicFramePr>
          <p:cNvPr id="512010" name="Object 2"/>
          <p:cNvGraphicFramePr>
            <a:graphicFrameLocks noChangeAspect="1"/>
          </p:cNvGraphicFramePr>
          <p:nvPr/>
        </p:nvGraphicFramePr>
        <p:xfrm>
          <a:off x="1066800" y="5181600"/>
          <a:ext cx="6824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8" name="Equation" r:id="rId3" imgW="2730500" imgH="457200" progId="Equation.3">
                  <p:embed/>
                </p:oleObj>
              </mc:Choice>
              <mc:Fallback>
                <p:oleObj name="Equation" r:id="rId3" imgW="27305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181600"/>
                        <a:ext cx="682466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 autoUpdateAnimBg="0"/>
      <p:bldP spid="512004" grpId="0" build="p" autoUpdateAnimBg="0"/>
      <p:bldP spid="512007" grpId="0" build="p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Seasons</a:t>
            </a:r>
          </a:p>
        </p:txBody>
      </p:sp>
      <p:sp>
        <p:nvSpPr>
          <p:cNvPr id="513027" name="Rectangle 3"/>
          <p:cNvSpPr>
            <a:spLocks noChangeArrowheads="1"/>
          </p:cNvSpPr>
          <p:nvPr/>
        </p:nvSpPr>
        <p:spPr bwMode="auto">
          <a:xfrm>
            <a:off x="457200" y="106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Relationship between the Sun and Earth during the solstices and equinoxes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103429" name="Text Box 4"/>
          <p:cNvSpPr txBox="1">
            <a:spLocks noChangeArrowheads="1"/>
          </p:cNvSpPr>
          <p:nvPr/>
        </p:nvSpPr>
        <p:spPr bwMode="auto">
          <a:xfrm>
            <a:off x="7239000" y="61722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Fig. 9.30</a:t>
            </a:r>
          </a:p>
        </p:txBody>
      </p:sp>
      <p:graphicFrame>
        <p:nvGraphicFramePr>
          <p:cNvPr id="513029" name="Object 2"/>
          <p:cNvGraphicFramePr>
            <a:graphicFrameLocks noChangeAspect="1"/>
          </p:cNvGraphicFramePr>
          <p:nvPr/>
        </p:nvGraphicFramePr>
        <p:xfrm>
          <a:off x="533400" y="2128838"/>
          <a:ext cx="8229600" cy="389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2" name="Document" r:id="rId3" imgW="3898392" imgH="1844040" progId="Word.Document.8">
                  <p:embed/>
                </p:oleObj>
              </mc:Choice>
              <mc:Fallback>
                <p:oleObj name="Document" r:id="rId3" imgW="3898392" imgH="184404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28838"/>
                        <a:ext cx="8229600" cy="389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27" grpId="0" build="p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Equilibrium Earth Temperature</a:t>
            </a:r>
          </a:p>
        </p:txBody>
      </p:sp>
      <p:sp>
        <p:nvSpPr>
          <p:cNvPr id="514051" name="Rectangle 3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Energy (W) absorbed by the Earth-atmosphere system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(9.99)</a:t>
            </a:r>
          </a:p>
        </p:txBody>
      </p:sp>
      <p:sp>
        <p:nvSpPr>
          <p:cNvPr id="514052" name="Rectangle 4"/>
          <p:cNvSpPr>
            <a:spLocks noChangeArrowheads="1"/>
          </p:cNvSpPr>
          <p:nvPr/>
        </p:nvSpPr>
        <p:spPr bwMode="auto">
          <a:xfrm>
            <a:off x="457200" y="2895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Energy emitted by the Earth's surface</a:t>
            </a:r>
            <a:r>
              <a:rPr lang="en-US" sz="3200">
                <a:latin typeface="Times" pitchFamily="-110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(9.100)</a:t>
            </a:r>
          </a:p>
        </p:txBody>
      </p:sp>
      <p:sp>
        <p:nvSpPr>
          <p:cNvPr id="514053" name="Rectangle 5"/>
          <p:cNvSpPr>
            <a:spLocks noChangeArrowheads="1"/>
          </p:cNvSpPr>
          <p:nvPr/>
        </p:nvSpPr>
        <p:spPr bwMode="auto">
          <a:xfrm>
            <a:off x="457200" y="4495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Equate --&gt; temperature without greenhouse effect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(9.101)</a:t>
            </a:r>
          </a:p>
        </p:txBody>
      </p:sp>
      <p:graphicFrame>
        <p:nvGraphicFramePr>
          <p:cNvPr id="514054" name="Object 2"/>
          <p:cNvGraphicFramePr>
            <a:graphicFrameLocks noChangeAspect="1"/>
          </p:cNvGraphicFramePr>
          <p:nvPr/>
        </p:nvGraphicFramePr>
        <p:xfrm>
          <a:off x="2895600" y="1924050"/>
          <a:ext cx="3205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4" name="Equation" r:id="rId3" imgW="1282700" imgH="266700" progId="Equation.3">
                  <p:embed/>
                </p:oleObj>
              </mc:Choice>
              <mc:Fallback>
                <p:oleObj name="Equation" r:id="rId3" imgW="1282700" imgH="266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924050"/>
                        <a:ext cx="320516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055" name="Object 3"/>
          <p:cNvGraphicFramePr>
            <a:graphicFrameLocks noChangeAspect="1"/>
          </p:cNvGraphicFramePr>
          <p:nvPr/>
        </p:nvGraphicFramePr>
        <p:xfrm>
          <a:off x="2871788" y="3581400"/>
          <a:ext cx="330041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5" name="Equation" r:id="rId5" imgW="1320800" imgH="266700" progId="Equation.3">
                  <p:embed/>
                </p:oleObj>
              </mc:Choice>
              <mc:Fallback>
                <p:oleObj name="Equation" r:id="rId5" imgW="1320800" imgH="266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3581400"/>
                        <a:ext cx="3300412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056" name="Object 4"/>
          <p:cNvGraphicFramePr>
            <a:graphicFrameLocks noChangeAspect="1"/>
          </p:cNvGraphicFramePr>
          <p:nvPr/>
        </p:nvGraphicFramePr>
        <p:xfrm>
          <a:off x="2971800" y="5105400"/>
          <a:ext cx="2951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6" name="Equation" r:id="rId7" imgW="1181100" imgH="508000" progId="Equation.3">
                  <p:embed/>
                </p:oleObj>
              </mc:Choice>
              <mc:Fallback>
                <p:oleObj name="Equation" r:id="rId7" imgW="1181100" imgH="508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105400"/>
                        <a:ext cx="2951163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1" grpId="0" build="p" autoUpdateAnimBg="0"/>
      <p:bldP spid="514052" grpId="0" build="p" autoUpdateAnimBg="0"/>
      <p:bldP spid="514053" grpId="0" build="p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Equilibrium Earth Temperature</a:t>
            </a:r>
          </a:p>
        </p:txBody>
      </p:sp>
      <p:sp>
        <p:nvSpPr>
          <p:cNvPr id="515075" name="Rectangle 3"/>
          <p:cNvSpPr>
            <a:spLocks noChangeArrowheads="1"/>
          </p:cNvSpPr>
          <p:nvPr/>
        </p:nvSpPr>
        <p:spPr bwMode="auto">
          <a:xfrm>
            <a:off x="609600" y="1371600"/>
            <a:ext cx="502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 9.12:</a:t>
            </a:r>
            <a:endParaRPr lang="en-US" sz="3200" u="sng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515076" name="Rectangle 4"/>
          <p:cNvSpPr>
            <a:spLocks noChangeArrowheads="1"/>
          </p:cNvSpPr>
          <p:nvPr/>
        </p:nvSpPr>
        <p:spPr bwMode="auto">
          <a:xfrm>
            <a:off x="1143000" y="2057400"/>
            <a:ext cx="7543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buFontTx/>
              <a:buNone/>
              <a:tabLst>
                <a:tab pos="906463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       = 1365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	</a:t>
            </a:r>
          </a:p>
          <a:p>
            <a:pPr>
              <a:lnSpc>
                <a:spcPct val="100000"/>
              </a:lnSpc>
              <a:buFontTx/>
              <a:buNone/>
              <a:tabLst>
                <a:tab pos="906463" algn="l"/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	A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e</a:t>
            </a:r>
            <a:r>
              <a:rPr lang="en-US" sz="2400" baseline="-25000">
                <a:solidFill>
                  <a:srgbClr val="187534"/>
                </a:solidFill>
                <a:latin typeface="Times" pitchFamily="-110" charset="0"/>
              </a:rPr>
              <a:t>,0      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0.3</a:t>
            </a:r>
          </a:p>
          <a:p>
            <a:pPr algn="just">
              <a:lnSpc>
                <a:spcPct val="100000"/>
              </a:lnSpc>
              <a:buFontTx/>
              <a:buNone/>
              <a:tabLst>
                <a:tab pos="906463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	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T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e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     = 254.8 K</a:t>
            </a:r>
          </a:p>
          <a:p>
            <a:pPr algn="just">
              <a:lnSpc>
                <a:spcPct val="100000"/>
              </a:lnSpc>
              <a:buFontTx/>
              <a:buNone/>
              <a:tabLst>
                <a:tab pos="906463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pitchFamily="-110" charset="0"/>
            </a:endParaRPr>
          </a:p>
          <a:p>
            <a:pPr algn="just">
              <a:lnSpc>
                <a:spcPct val="100000"/>
              </a:lnSpc>
              <a:buFontTx/>
              <a:buNone/>
              <a:tabLst>
                <a:tab pos="906463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Actual average surface temperature on earth ≈ 288 K --&gt; difference due to absorption by greenhouse gases</a:t>
            </a:r>
            <a:r>
              <a:rPr lang="en-US" sz="3200">
                <a:solidFill>
                  <a:srgbClr val="FF00FF"/>
                </a:solidFill>
                <a:latin typeface="Times" pitchFamily="-110" charset="0"/>
              </a:rPr>
              <a:t> </a:t>
            </a:r>
          </a:p>
        </p:txBody>
      </p:sp>
      <p:graphicFrame>
        <p:nvGraphicFramePr>
          <p:cNvPr id="515080" name="Object 2"/>
          <p:cNvGraphicFramePr>
            <a:graphicFrameLocks noChangeAspect="1"/>
          </p:cNvGraphicFramePr>
          <p:nvPr/>
        </p:nvGraphicFramePr>
        <p:xfrm>
          <a:off x="2057400" y="2057400"/>
          <a:ext cx="4016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0" name="Equation" r:id="rId3" imgW="152400" imgH="177800" progId="Equation.3">
                  <p:embed/>
                </p:oleObj>
              </mc:Choice>
              <mc:Fallback>
                <p:oleObj name="Equation" r:id="rId3" imgW="1524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57400"/>
                        <a:ext cx="401638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75" grpId="0" build="p" autoUpdateAnimBg="0"/>
      <p:bldP spid="515076" grpId="0" build="p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Radiative Transfer Equation</a:t>
            </a:r>
          </a:p>
        </p:txBody>
      </p:sp>
      <p:sp>
        <p:nvSpPr>
          <p:cNvPr id="516099" name="Rectangle 3"/>
          <p:cNvSpPr>
            <a:spLocks noChangeArrowheads="1"/>
          </p:cNvSpPr>
          <p:nvPr/>
        </p:nvSpPr>
        <p:spPr bwMode="auto">
          <a:xfrm>
            <a:off x="457200" y="914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(9.102)</a:t>
            </a:r>
          </a:p>
        </p:txBody>
      </p:sp>
      <p:sp>
        <p:nvSpPr>
          <p:cNvPr id="516100" name="Rectangle 4"/>
          <p:cNvSpPr>
            <a:spLocks noChangeArrowheads="1"/>
          </p:cNvSpPr>
          <p:nvPr/>
        </p:nvSpPr>
        <p:spPr bwMode="auto">
          <a:xfrm>
            <a:off x="457200" y="2895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Single scattering albedo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(9.103)</a:t>
            </a:r>
          </a:p>
        </p:txBody>
      </p:sp>
      <p:sp>
        <p:nvSpPr>
          <p:cNvPr id="516101" name="Rectangle 5"/>
          <p:cNvSpPr>
            <a:spLocks noChangeArrowheads="1"/>
          </p:cNvSpPr>
          <p:nvPr/>
        </p:nvSpPr>
        <p:spPr bwMode="auto">
          <a:xfrm>
            <a:off x="457200" y="4648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Total extinction coefficient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516102" name="Rectangle 6"/>
          <p:cNvSpPr>
            <a:spLocks noChangeArrowheads="1"/>
          </p:cNvSpPr>
          <p:nvPr/>
        </p:nvSpPr>
        <p:spPr bwMode="auto">
          <a:xfrm>
            <a:off x="457200" y="5638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Optical depth</a:t>
            </a:r>
            <a:endParaRPr lang="en-US" sz="3200">
              <a:latin typeface="Times" pitchFamily="-110" charset="0"/>
            </a:endParaRPr>
          </a:p>
        </p:txBody>
      </p:sp>
      <p:graphicFrame>
        <p:nvGraphicFramePr>
          <p:cNvPr id="516103" name="Object 2"/>
          <p:cNvGraphicFramePr>
            <a:graphicFrameLocks noChangeAspect="1"/>
          </p:cNvGraphicFramePr>
          <p:nvPr/>
        </p:nvGraphicFramePr>
        <p:xfrm>
          <a:off x="288925" y="1219200"/>
          <a:ext cx="870267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0" name="Equation" r:id="rId3" imgW="4343400" imgH="406400" progId="Equation.3">
                  <p:embed/>
                </p:oleObj>
              </mc:Choice>
              <mc:Fallback>
                <p:oleObj name="Equation" r:id="rId3" imgW="43434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1219200"/>
                        <a:ext cx="8702675" cy="814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4" name="Object 3"/>
          <p:cNvGraphicFramePr>
            <a:graphicFrameLocks noChangeAspect="1"/>
          </p:cNvGraphicFramePr>
          <p:nvPr/>
        </p:nvGraphicFramePr>
        <p:xfrm>
          <a:off x="1550988" y="1955800"/>
          <a:ext cx="73644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1" name="Equation" r:id="rId5" imgW="2946400" imgH="406400" progId="Equation.3">
                  <p:embed/>
                </p:oleObj>
              </mc:Choice>
              <mc:Fallback>
                <p:oleObj name="Equation" r:id="rId5" imgW="29464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0988" y="1955800"/>
                        <a:ext cx="7364412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5" name="Object 4"/>
          <p:cNvGraphicFramePr>
            <a:graphicFrameLocks noChangeAspect="1"/>
          </p:cNvGraphicFramePr>
          <p:nvPr/>
        </p:nvGraphicFramePr>
        <p:xfrm>
          <a:off x="152400" y="3505200"/>
          <a:ext cx="87598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2" name="Equation" r:id="rId7" imgW="3505200" imgH="393700" progId="Equation.3">
                  <p:embed/>
                </p:oleObj>
              </mc:Choice>
              <mc:Fallback>
                <p:oleObj name="Equation" r:id="rId7" imgW="35052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505200"/>
                        <a:ext cx="8759825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6" name="Object 5"/>
          <p:cNvGraphicFramePr>
            <a:graphicFrameLocks noChangeAspect="1"/>
          </p:cNvGraphicFramePr>
          <p:nvPr/>
        </p:nvGraphicFramePr>
        <p:xfrm>
          <a:off x="3517900" y="5181600"/>
          <a:ext cx="2349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3" name="Equation" r:id="rId9" imgW="939800" imgH="165100" progId="Equation.3">
                  <p:embed/>
                </p:oleObj>
              </mc:Choice>
              <mc:Fallback>
                <p:oleObj name="Equation" r:id="rId9" imgW="939800" imgH="1651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5181600"/>
                        <a:ext cx="23495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7" name="Object 6"/>
          <p:cNvGraphicFramePr>
            <a:graphicFrameLocks noChangeAspect="1"/>
          </p:cNvGraphicFramePr>
          <p:nvPr/>
        </p:nvGraphicFramePr>
        <p:xfrm>
          <a:off x="3549650" y="6096000"/>
          <a:ext cx="2317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4" name="Equation" r:id="rId11" imgW="927100" imgH="152400" progId="Equation.3">
                  <p:embed/>
                </p:oleObj>
              </mc:Choice>
              <mc:Fallback>
                <p:oleObj name="Equation" r:id="rId11" imgW="927100" imgH="15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6096000"/>
                        <a:ext cx="2317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9" grpId="0" build="p" autoUpdateAnimBg="0"/>
      <p:bldP spid="516100" grpId="0" build="p" autoUpdateAnimBg="0"/>
      <p:bldP spid="516101" grpId="0" build="p" autoUpdateAnimBg="0"/>
      <p:bldP spid="516102" grpId="0" build="p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Radiative Transfer Equation</a:t>
            </a:r>
          </a:p>
        </p:txBody>
      </p:sp>
      <p:sp>
        <p:nvSpPr>
          <p:cNvPr id="517123" name="Rectangle 3"/>
          <p:cNvSpPr>
            <a:spLocks noChangeArrowheads="1"/>
          </p:cNvSpPr>
          <p:nvPr/>
        </p:nvSpPr>
        <p:spPr bwMode="auto">
          <a:xfrm>
            <a:off x="457200" y="2362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where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(9.105)</a:t>
            </a:r>
          </a:p>
        </p:txBody>
      </p:sp>
      <p:sp>
        <p:nvSpPr>
          <p:cNvPr id="517124" name="Rectangle 4"/>
          <p:cNvSpPr>
            <a:spLocks noChangeArrowheads="1"/>
          </p:cNvSpPr>
          <p:nvPr/>
        </p:nvSpPr>
        <p:spPr bwMode="auto">
          <a:xfrm>
            <a:off x="457200" y="990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Rewrite radiative transfer equation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(9.104)</a:t>
            </a:r>
          </a:p>
        </p:txBody>
      </p:sp>
      <p:sp>
        <p:nvSpPr>
          <p:cNvPr id="517125" name="Rectangle 5"/>
          <p:cNvSpPr>
            <a:spLocks noChangeArrowheads="1"/>
          </p:cNvSpPr>
          <p:nvPr/>
        </p:nvSpPr>
        <p:spPr bwMode="auto">
          <a:xfrm>
            <a:off x="533400" y="3657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3200">
                <a:latin typeface="Times" pitchFamily="-110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(9.106)</a:t>
            </a:r>
          </a:p>
        </p:txBody>
      </p:sp>
      <p:sp>
        <p:nvSpPr>
          <p:cNvPr id="517126" name="Rectangle 6"/>
          <p:cNvSpPr>
            <a:spLocks noChangeArrowheads="1"/>
          </p:cNvSpPr>
          <p:nvPr/>
        </p:nvSpPr>
        <p:spPr bwMode="auto">
          <a:xfrm>
            <a:off x="533400" y="50292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	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(9.107)</a:t>
            </a:r>
          </a:p>
        </p:txBody>
      </p:sp>
      <p:graphicFrame>
        <p:nvGraphicFramePr>
          <p:cNvPr id="517127" name="Object 2"/>
          <p:cNvGraphicFramePr>
            <a:graphicFrameLocks noChangeAspect="1"/>
          </p:cNvGraphicFramePr>
          <p:nvPr/>
        </p:nvGraphicFramePr>
        <p:xfrm>
          <a:off x="1600200" y="1600200"/>
          <a:ext cx="6094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0" name="Equation" r:id="rId3" imgW="2438400" imgH="368300" progId="Equation.3">
                  <p:embed/>
                </p:oleObj>
              </mc:Choice>
              <mc:Fallback>
                <p:oleObj name="Equation" r:id="rId3" imgW="24384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6094413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7128" name="Object 3"/>
          <p:cNvGraphicFramePr>
            <a:graphicFrameLocks noChangeAspect="1"/>
          </p:cNvGraphicFramePr>
          <p:nvPr/>
        </p:nvGraphicFramePr>
        <p:xfrm>
          <a:off x="457200" y="2819400"/>
          <a:ext cx="82200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1" name="Equation" r:id="rId5" imgW="3289300" imgH="419100" progId="Equation.3">
                  <p:embed/>
                </p:oleObj>
              </mc:Choice>
              <mc:Fallback>
                <p:oleObj name="Equation" r:id="rId5" imgW="3289300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19400"/>
                        <a:ext cx="8220075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7129" name="Object 4"/>
          <p:cNvGraphicFramePr>
            <a:graphicFrameLocks noChangeAspect="1"/>
          </p:cNvGraphicFramePr>
          <p:nvPr/>
        </p:nvGraphicFramePr>
        <p:xfrm>
          <a:off x="990600" y="4114800"/>
          <a:ext cx="73326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2" name="Equation" r:id="rId7" imgW="2933700" imgH="419100" progId="Equation.3">
                  <p:embed/>
                </p:oleObj>
              </mc:Choice>
              <mc:Fallback>
                <p:oleObj name="Equation" r:id="rId7" imgW="2933700" imgH="419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14800"/>
                        <a:ext cx="7332663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7130" name="Object 5"/>
          <p:cNvGraphicFramePr>
            <a:graphicFrameLocks noChangeAspect="1"/>
          </p:cNvGraphicFramePr>
          <p:nvPr/>
        </p:nvGraphicFramePr>
        <p:xfrm>
          <a:off x="2971800" y="5543550"/>
          <a:ext cx="31083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3" name="Equation" r:id="rId9" imgW="1257300" imgH="254000" progId="Equation.3">
                  <p:embed/>
                </p:oleObj>
              </mc:Choice>
              <mc:Fallback>
                <p:oleObj name="Equation" r:id="rId9" imgW="1257300" imgH="254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543550"/>
                        <a:ext cx="310832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3" grpId="0" build="p" autoUpdateAnimBg="0"/>
      <p:bldP spid="517124" grpId="0" build="p" autoUpdateAnimBg="0"/>
      <p:bldP spid="517125" grpId="0" build="p" autoUpdateAnimBg="0"/>
      <p:bldP spid="517126" grpId="0" build="p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Beer’s Law</a:t>
            </a:r>
          </a:p>
        </p:txBody>
      </p:sp>
      <p:sp>
        <p:nvSpPr>
          <p:cNvPr id="518147" name="Rectangle 3"/>
          <p:cNvSpPr>
            <a:spLocks noChangeArrowheads="1"/>
          </p:cNvSpPr>
          <p:nvPr/>
        </p:nvSpPr>
        <p:spPr bwMode="auto">
          <a:xfrm>
            <a:off x="457200" y="3733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Solution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(9.109)</a:t>
            </a:r>
          </a:p>
        </p:txBody>
      </p:sp>
      <p:sp>
        <p:nvSpPr>
          <p:cNvPr id="518148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Consider only absorption in downward direction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(9.108)</a:t>
            </a:r>
          </a:p>
        </p:txBody>
      </p:sp>
      <p:graphicFrame>
        <p:nvGraphicFramePr>
          <p:cNvPr id="518149" name="Object 2"/>
          <p:cNvGraphicFramePr>
            <a:graphicFrameLocks noChangeAspect="1"/>
          </p:cNvGraphicFramePr>
          <p:nvPr/>
        </p:nvGraphicFramePr>
        <p:xfrm>
          <a:off x="2971800" y="2209800"/>
          <a:ext cx="2982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6" name="Equation" r:id="rId3" imgW="1193800" imgH="381000" progId="Equation.3">
                  <p:embed/>
                </p:oleObj>
              </mc:Choice>
              <mc:Fallback>
                <p:oleObj name="Equation" r:id="rId3" imgW="1193800" imgH="38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209800"/>
                        <a:ext cx="2982913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0" name="Object 3"/>
          <p:cNvGraphicFramePr>
            <a:graphicFrameLocks noChangeAspect="1"/>
          </p:cNvGraphicFramePr>
          <p:nvPr/>
        </p:nvGraphicFramePr>
        <p:xfrm>
          <a:off x="1436688" y="4724400"/>
          <a:ext cx="641191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7" name="Equation" r:id="rId5" imgW="2565400" imgH="266700" progId="Equation.3">
                  <p:embed/>
                </p:oleObj>
              </mc:Choice>
              <mc:Fallback>
                <p:oleObj name="Equation" r:id="rId5" imgW="2565400" imgH="266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4724400"/>
                        <a:ext cx="6411912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 autoUpdateAnimBg="0"/>
      <p:bldP spid="518148" grpId="0" build="p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Schwartzchild’s Equation</a:t>
            </a:r>
          </a:p>
        </p:txBody>
      </p:sp>
      <p:sp>
        <p:nvSpPr>
          <p:cNvPr id="519171" name="Rectangle 3"/>
          <p:cNvSpPr>
            <a:spLocks noChangeArrowheads="1"/>
          </p:cNvSpPr>
          <p:nvPr/>
        </p:nvSpPr>
        <p:spPr bwMode="auto">
          <a:xfrm>
            <a:off x="457200" y="3200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Solution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(9.112)</a:t>
            </a:r>
          </a:p>
        </p:txBody>
      </p:sp>
      <p:sp>
        <p:nvSpPr>
          <p:cNvPr id="519172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Consider absorption and infrared emissions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(9.111)</a:t>
            </a:r>
          </a:p>
        </p:txBody>
      </p:sp>
      <p:graphicFrame>
        <p:nvGraphicFramePr>
          <p:cNvPr id="519173" name="Object 2"/>
          <p:cNvGraphicFramePr>
            <a:graphicFrameLocks noChangeAspect="1"/>
          </p:cNvGraphicFramePr>
          <p:nvPr/>
        </p:nvGraphicFramePr>
        <p:xfrm>
          <a:off x="2438400" y="2057400"/>
          <a:ext cx="3935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4" name="Equation" r:id="rId3" imgW="1574800" imgH="381000" progId="Equation.3">
                  <p:embed/>
                </p:oleObj>
              </mc:Choice>
              <mc:Fallback>
                <p:oleObj name="Equation" r:id="rId3" imgW="1574800" imgH="38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057400"/>
                        <a:ext cx="3935413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4" name="Object 3"/>
          <p:cNvGraphicFramePr>
            <a:graphicFrameLocks noChangeAspect="1"/>
          </p:cNvGraphicFramePr>
          <p:nvPr/>
        </p:nvGraphicFramePr>
        <p:xfrm>
          <a:off x="1371600" y="3962400"/>
          <a:ext cx="6411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5" name="Equation" r:id="rId5" imgW="2565400" imgH="266700" progId="Equation.3">
                  <p:embed/>
                </p:oleObj>
              </mc:Choice>
              <mc:Fallback>
                <p:oleObj name="Equation" r:id="rId5" imgW="2565400" imgH="266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962400"/>
                        <a:ext cx="641191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5" name="Object 4"/>
          <p:cNvGraphicFramePr>
            <a:graphicFrameLocks noChangeAspect="1"/>
          </p:cNvGraphicFramePr>
          <p:nvPr/>
        </p:nvGraphicFramePr>
        <p:xfrm>
          <a:off x="1760538" y="4953000"/>
          <a:ext cx="593566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6" name="Equation" r:id="rId7" imgW="2374900" imgH="355600" progId="Equation.3">
                  <p:embed/>
                </p:oleObj>
              </mc:Choice>
              <mc:Fallback>
                <p:oleObj name="Equation" r:id="rId7" imgW="2374900" imgH="355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4953000"/>
                        <a:ext cx="5935662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1" grpId="0" build="p" autoUpdateAnimBg="0"/>
      <p:bldP spid="519172" grpId="0" build="p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Two-Stream Method</a:t>
            </a:r>
          </a:p>
        </p:txBody>
      </p:sp>
      <p:sp>
        <p:nvSpPr>
          <p:cNvPr id="520195" name="Rectangle 3"/>
          <p:cNvSpPr>
            <a:spLocks noChangeArrowheads="1"/>
          </p:cNvSpPr>
          <p:nvPr/>
        </p:nvSpPr>
        <p:spPr bwMode="auto">
          <a:xfrm>
            <a:off x="457200" y="4191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Substitute (9.114) into (9.105)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(9.115)</a:t>
            </a:r>
          </a:p>
        </p:txBody>
      </p:sp>
      <p:sp>
        <p:nvSpPr>
          <p:cNvPr id="520196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Divide phase function into upward (+) and downward component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(9.114)</a:t>
            </a:r>
          </a:p>
        </p:txBody>
      </p:sp>
      <p:graphicFrame>
        <p:nvGraphicFramePr>
          <p:cNvPr id="520197" name="Object 2"/>
          <p:cNvGraphicFramePr>
            <a:graphicFrameLocks noChangeAspect="1"/>
          </p:cNvGraphicFramePr>
          <p:nvPr/>
        </p:nvGraphicFramePr>
        <p:xfrm>
          <a:off x="130175" y="2260600"/>
          <a:ext cx="9090025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4" name="Equation" r:id="rId3" imgW="4546600" imgH="927100" progId="Equation.3">
                  <p:embed/>
                </p:oleObj>
              </mc:Choice>
              <mc:Fallback>
                <p:oleObj name="Equation" r:id="rId3" imgW="4546600" imgH="927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" y="2260600"/>
                        <a:ext cx="9090025" cy="185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0198" name="Object 3"/>
          <p:cNvGraphicFramePr>
            <a:graphicFrameLocks noChangeAspect="1"/>
          </p:cNvGraphicFramePr>
          <p:nvPr/>
        </p:nvGraphicFramePr>
        <p:xfrm>
          <a:off x="206375" y="4876800"/>
          <a:ext cx="87852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5" name="Equation" r:id="rId5" imgW="4394200" imgH="571500" progId="Equation.3">
                  <p:embed/>
                </p:oleObj>
              </mc:Choice>
              <mc:Fallback>
                <p:oleObj name="Equation" r:id="rId5" imgW="4394200" imgH="571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" y="4876800"/>
                        <a:ext cx="878522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5" grpId="0" build="p" autoUpdateAnimBg="0"/>
      <p:bldP spid="520196" grpId="0" build="p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Two-Stream Method</a:t>
            </a:r>
          </a:p>
        </p:txBody>
      </p:sp>
      <p:sp>
        <p:nvSpPr>
          <p:cNvPr id="521219" name="Rectangle 3"/>
          <p:cNvSpPr>
            <a:spLocks noChangeArrowheads="1"/>
          </p:cNvSpPr>
          <p:nvPr/>
        </p:nvSpPr>
        <p:spPr bwMode="auto">
          <a:xfrm>
            <a:off x="457200" y="2895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Integrated fraction of backscattered energy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(9.116)</a:t>
            </a:r>
          </a:p>
        </p:txBody>
      </p:sp>
      <p:sp>
        <p:nvSpPr>
          <p:cNvPr id="521220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Integrated fraction of forward scattered energy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(9.116)</a:t>
            </a:r>
          </a:p>
        </p:txBody>
      </p:sp>
      <p:sp>
        <p:nvSpPr>
          <p:cNvPr id="521221" name="Rectangle 5"/>
          <p:cNvSpPr>
            <a:spLocks noChangeArrowheads="1"/>
          </p:cNvSpPr>
          <p:nvPr/>
        </p:nvSpPr>
        <p:spPr bwMode="auto">
          <a:xfrm>
            <a:off x="457200" y="4572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Effective asymmetry parameter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(9.117)</a:t>
            </a:r>
          </a:p>
        </p:txBody>
      </p:sp>
      <p:graphicFrame>
        <p:nvGraphicFramePr>
          <p:cNvPr id="521222" name="Object 2"/>
          <p:cNvGraphicFramePr>
            <a:graphicFrameLocks noChangeAspect="1"/>
          </p:cNvGraphicFramePr>
          <p:nvPr/>
        </p:nvGraphicFramePr>
        <p:xfrm>
          <a:off x="3352800" y="1981200"/>
          <a:ext cx="22860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2" name="Equation" r:id="rId3" imgW="914400" imgH="317500" progId="Equation.3">
                  <p:embed/>
                </p:oleObj>
              </mc:Choice>
              <mc:Fallback>
                <p:oleObj name="Equation" r:id="rId3" imgW="914400" imgH="317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981200"/>
                        <a:ext cx="2286000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3" name="Object 3"/>
          <p:cNvGraphicFramePr>
            <a:graphicFrameLocks noChangeAspect="1"/>
          </p:cNvGraphicFramePr>
          <p:nvPr/>
        </p:nvGraphicFramePr>
        <p:xfrm>
          <a:off x="3505200" y="3657600"/>
          <a:ext cx="187325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3" name="Equation" r:id="rId5" imgW="749300" imgH="317500" progId="Equation.3">
                  <p:embed/>
                </p:oleObj>
              </mc:Choice>
              <mc:Fallback>
                <p:oleObj name="Equation" r:id="rId5" imgW="749300" imgH="317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657600"/>
                        <a:ext cx="1873250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4" name="Object 4"/>
          <p:cNvGraphicFramePr>
            <a:graphicFrameLocks noChangeAspect="1"/>
          </p:cNvGraphicFramePr>
          <p:nvPr/>
        </p:nvGraphicFramePr>
        <p:xfrm>
          <a:off x="2209800" y="5334000"/>
          <a:ext cx="4633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4" name="Equation" r:id="rId7" imgW="1854200" imgH="381000" progId="Equation.3">
                  <p:embed/>
                </p:oleObj>
              </mc:Choice>
              <mc:Fallback>
                <p:oleObj name="Equation" r:id="rId7" imgW="18542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334000"/>
                        <a:ext cx="4633913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19" grpId="0" build="p" autoUpdateAnimBg="0"/>
      <p:bldP spid="521220" grpId="0" build="p" autoUpdateAnimBg="0"/>
      <p:bldP spid="521221" grpId="0" build="p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Modeled Asymmetry Parameter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1295400"/>
            <a:ext cx="4646613" cy="4876800"/>
            <a:chOff x="0" y="816"/>
            <a:chExt cx="2927" cy="3072"/>
          </a:xfrm>
        </p:grpSpPr>
        <p:graphicFrame>
          <p:nvGraphicFramePr>
            <p:cNvPr id="112643" name="Object 3"/>
            <p:cNvGraphicFramePr>
              <a:graphicFrameLocks noChangeAspect="1"/>
            </p:cNvGraphicFramePr>
            <p:nvPr/>
          </p:nvGraphicFramePr>
          <p:xfrm>
            <a:off x="144" y="816"/>
            <a:ext cx="2783" cy="3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52" name="Document" r:id="rId3" imgW="2197608" imgH="2426208" progId="Word.Document.8">
                    <p:embed/>
                  </p:oleObj>
                </mc:Choice>
                <mc:Fallback>
                  <p:oleObj name="Document" r:id="rId3" imgW="2197608" imgH="2426208" progId="Word.Document.8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816"/>
                          <a:ext cx="2783" cy="30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650" name="Rectangle 6"/>
            <p:cNvSpPr>
              <a:spLocks noChangeArrowheads="1"/>
            </p:cNvSpPr>
            <p:nvPr/>
          </p:nvSpPr>
          <p:spPr bwMode="auto">
            <a:xfrm>
              <a:off x="0" y="960"/>
              <a:ext cx="384" cy="27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1" name="Text Box 7"/>
            <p:cNvSpPr txBox="1">
              <a:spLocks noChangeArrowheads="1"/>
            </p:cNvSpPr>
            <p:nvPr/>
          </p:nvSpPr>
          <p:spPr bwMode="auto">
            <a:xfrm rot="-5400000">
              <a:off x="-399" y="2124"/>
              <a:ext cx="1231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0000FF"/>
                  </a:solidFill>
                  <a:latin typeface="Times" pitchFamily="-110" charset="0"/>
                </a:rPr>
                <a:t>Pressure (hPa)</a:t>
              </a:r>
              <a:endParaRPr lang="en-US" sz="2400">
                <a:solidFill>
                  <a:srgbClr val="993366"/>
                </a:solidFill>
                <a:latin typeface="Times" pitchFamily="-110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495800" y="1295400"/>
            <a:ext cx="4648200" cy="5260975"/>
            <a:chOff x="2832" y="816"/>
            <a:chExt cx="2928" cy="3314"/>
          </a:xfrm>
        </p:grpSpPr>
        <p:sp>
          <p:nvSpPr>
            <p:cNvPr id="112647" name="Text Box 3"/>
            <p:cNvSpPr txBox="1">
              <a:spLocks noChangeArrowheads="1"/>
            </p:cNvSpPr>
            <p:nvPr/>
          </p:nvSpPr>
          <p:spPr bwMode="auto">
            <a:xfrm>
              <a:off x="4560" y="3888"/>
              <a:ext cx="804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993366"/>
                  </a:solidFill>
                  <a:latin typeface="Times" pitchFamily="-110" charset="0"/>
                </a:rPr>
                <a:t>Fig. 9.28</a:t>
              </a:r>
            </a:p>
          </p:txBody>
        </p:sp>
        <p:graphicFrame>
          <p:nvGraphicFramePr>
            <p:cNvPr id="112642" name="Object 2"/>
            <p:cNvGraphicFramePr>
              <a:graphicFrameLocks noChangeAspect="1"/>
            </p:cNvGraphicFramePr>
            <p:nvPr/>
          </p:nvGraphicFramePr>
          <p:xfrm>
            <a:off x="2979" y="816"/>
            <a:ext cx="2781" cy="3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53" name="Document" r:id="rId5" imgW="2197608" imgH="2426208" progId="Word.Document.8">
                    <p:embed/>
                  </p:oleObj>
                </mc:Choice>
                <mc:Fallback>
                  <p:oleObj name="Document" r:id="rId5" imgW="2197608" imgH="2426208" progId="Word.Document.8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9" y="816"/>
                          <a:ext cx="2781" cy="30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648" name="Rectangle 8"/>
            <p:cNvSpPr>
              <a:spLocks noChangeArrowheads="1"/>
            </p:cNvSpPr>
            <p:nvPr/>
          </p:nvSpPr>
          <p:spPr bwMode="auto">
            <a:xfrm>
              <a:off x="2832" y="864"/>
              <a:ext cx="384" cy="27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9" name="Text Box 9"/>
            <p:cNvSpPr txBox="1">
              <a:spLocks noChangeArrowheads="1"/>
            </p:cNvSpPr>
            <p:nvPr/>
          </p:nvSpPr>
          <p:spPr bwMode="auto">
            <a:xfrm rot="-5400000">
              <a:off x="2433" y="2031"/>
              <a:ext cx="1231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0000FF"/>
                  </a:solidFill>
                  <a:latin typeface="Times" pitchFamily="-110" charset="0"/>
                </a:rPr>
                <a:t>Pressure (hPa)</a:t>
              </a:r>
              <a:endParaRPr lang="en-US" sz="2400">
                <a:solidFill>
                  <a:srgbClr val="993366"/>
                </a:solidFill>
                <a:latin typeface="Times" pitchFamily="-110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Two-Stream Approximation</a:t>
            </a:r>
          </a:p>
        </p:txBody>
      </p:sp>
      <p:sp>
        <p:nvSpPr>
          <p:cNvPr id="523267" name="Rectangle 3"/>
          <p:cNvSpPr>
            <a:spLocks noChangeArrowheads="1"/>
          </p:cNvSpPr>
          <p:nvPr/>
        </p:nvSpPr>
        <p:spPr bwMode="auto">
          <a:xfrm>
            <a:off x="457200" y="2895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Downward radiance  equation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(9.120)</a:t>
            </a:r>
          </a:p>
        </p:txBody>
      </p:sp>
      <p:sp>
        <p:nvSpPr>
          <p:cNvPr id="523268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Upward radiance equation</a:t>
            </a:r>
            <a:r>
              <a:rPr lang="en-US" sz="3200">
                <a:latin typeface="Times" pitchFamily="-110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(9.119)</a:t>
            </a:r>
          </a:p>
        </p:txBody>
      </p:sp>
      <p:sp>
        <p:nvSpPr>
          <p:cNvPr id="523269" name="Rectangle 5"/>
          <p:cNvSpPr>
            <a:spLocks noChangeArrowheads="1"/>
          </p:cNvSpPr>
          <p:nvPr/>
        </p:nvSpPr>
        <p:spPr bwMode="auto">
          <a:xfrm>
            <a:off x="381000" y="4800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Irradiances in terms of radiance for two-stream approximation</a:t>
            </a:r>
            <a:endParaRPr lang="en-US" sz="3200">
              <a:latin typeface="Times" pitchFamily="-110" charset="0"/>
            </a:endParaRPr>
          </a:p>
        </p:txBody>
      </p:sp>
      <p:graphicFrame>
        <p:nvGraphicFramePr>
          <p:cNvPr id="523270" name="Object 2"/>
          <p:cNvGraphicFramePr>
            <a:graphicFrameLocks noChangeAspect="1"/>
          </p:cNvGraphicFramePr>
          <p:nvPr/>
        </p:nvGraphicFramePr>
        <p:xfrm>
          <a:off x="304800" y="1905000"/>
          <a:ext cx="86010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4" name="Equation" r:id="rId3" imgW="3441700" imgH="330200" progId="Equation.3">
                  <p:embed/>
                </p:oleObj>
              </mc:Choice>
              <mc:Fallback>
                <p:oleObj name="Equation" r:id="rId3" imgW="3441700" imgH="330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1075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271" name="Object 3"/>
          <p:cNvGraphicFramePr>
            <a:graphicFrameLocks noChangeAspect="1"/>
          </p:cNvGraphicFramePr>
          <p:nvPr/>
        </p:nvGraphicFramePr>
        <p:xfrm>
          <a:off x="228600" y="3581400"/>
          <a:ext cx="87915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5" name="Equation" r:id="rId5" imgW="3517900" imgH="330200" progId="Equation.3">
                  <p:embed/>
                </p:oleObj>
              </mc:Choice>
              <mc:Fallback>
                <p:oleObj name="Equation" r:id="rId5" imgW="3517900" imgH="330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581400"/>
                        <a:ext cx="8791575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272" name="Object 4"/>
          <p:cNvGraphicFramePr>
            <a:graphicFrameLocks noChangeAspect="1"/>
          </p:cNvGraphicFramePr>
          <p:nvPr/>
        </p:nvGraphicFramePr>
        <p:xfrm>
          <a:off x="1295400" y="5638800"/>
          <a:ext cx="1905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6" name="Equation" r:id="rId7" imgW="762000" imgH="190500" progId="Equation.3">
                  <p:embed/>
                </p:oleObj>
              </mc:Choice>
              <mc:Fallback>
                <p:oleObj name="Equation" r:id="rId7" imgW="762000" imgH="190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638800"/>
                        <a:ext cx="19050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273" name="Object 5"/>
          <p:cNvGraphicFramePr>
            <a:graphicFrameLocks noChangeAspect="1"/>
          </p:cNvGraphicFramePr>
          <p:nvPr/>
        </p:nvGraphicFramePr>
        <p:xfrm>
          <a:off x="5867400" y="5638800"/>
          <a:ext cx="1905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7" name="Equation" r:id="rId9" imgW="762000" imgH="190500" progId="Equation.3">
                  <p:embed/>
                </p:oleObj>
              </mc:Choice>
              <mc:Fallback>
                <p:oleObj name="Equation" r:id="rId9" imgW="762000" imgH="1905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638800"/>
                        <a:ext cx="19050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7" grpId="0" build="p" autoUpdateAnimBg="0"/>
      <p:bldP spid="523268" grpId="0" build="p" autoUpdateAnimBg="0"/>
      <p:bldP spid="523269" grpId="0" build="p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Two-Stream Approximation</a:t>
            </a:r>
          </a:p>
        </p:txBody>
      </p:sp>
      <p:sp>
        <p:nvSpPr>
          <p:cNvPr id="524291" name="Rectangle 3"/>
          <p:cNvSpPr>
            <a:spLocks noChangeArrowheads="1"/>
          </p:cNvSpPr>
          <p:nvPr/>
        </p:nvSpPr>
        <p:spPr bwMode="auto">
          <a:xfrm>
            <a:off x="457200" y="2209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Solar irradiance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(9.121)</a:t>
            </a:r>
          </a:p>
        </p:txBody>
      </p:sp>
      <p:sp>
        <p:nvSpPr>
          <p:cNvPr id="524292" name="Rectangle 4"/>
          <p:cNvSpPr>
            <a:spLocks noChangeArrowheads="1"/>
          </p:cNvSpPr>
          <p:nvPr/>
        </p:nvSpPr>
        <p:spPr bwMode="auto">
          <a:xfrm>
            <a:off x="457200" y="114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Substitute irradiances and generalize for different phase function approximations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24293" name="Rectangle 5"/>
          <p:cNvSpPr>
            <a:spLocks noChangeArrowheads="1"/>
          </p:cNvSpPr>
          <p:nvPr/>
        </p:nvSpPr>
        <p:spPr bwMode="auto">
          <a:xfrm>
            <a:off x="457200" y="4572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Surface boundary condition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(9.123)</a:t>
            </a:r>
          </a:p>
        </p:txBody>
      </p:sp>
      <p:graphicFrame>
        <p:nvGraphicFramePr>
          <p:cNvPr id="524294" name="Object 2"/>
          <p:cNvGraphicFramePr>
            <a:graphicFrameLocks noChangeAspect="1"/>
          </p:cNvGraphicFramePr>
          <p:nvPr/>
        </p:nvGraphicFramePr>
        <p:xfrm>
          <a:off x="2209800" y="2743200"/>
          <a:ext cx="5110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4" name="Equation" r:id="rId3" imgW="2044700" imgH="330200" progId="Equation.3">
                  <p:embed/>
                </p:oleObj>
              </mc:Choice>
              <mc:Fallback>
                <p:oleObj name="Equation" r:id="rId3" imgW="2044700" imgH="330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743200"/>
                        <a:ext cx="5110163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295" name="Object 3"/>
          <p:cNvGraphicFramePr>
            <a:graphicFrameLocks noChangeAspect="1"/>
          </p:cNvGraphicFramePr>
          <p:nvPr/>
        </p:nvGraphicFramePr>
        <p:xfrm>
          <a:off x="1804988" y="3670300"/>
          <a:ext cx="59674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5" name="Equation" r:id="rId5" imgW="2387600" imgH="330200" progId="Equation.3">
                  <p:embed/>
                </p:oleObj>
              </mc:Choice>
              <mc:Fallback>
                <p:oleObj name="Equation" r:id="rId5" imgW="2387600" imgH="330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3670300"/>
                        <a:ext cx="5967412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296" name="Object 4"/>
          <p:cNvGraphicFramePr>
            <a:graphicFrameLocks noChangeAspect="1"/>
          </p:cNvGraphicFramePr>
          <p:nvPr/>
        </p:nvGraphicFramePr>
        <p:xfrm>
          <a:off x="457200" y="5257800"/>
          <a:ext cx="85375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6" name="Equation" r:id="rId7" imgW="3416300" imgH="419100" progId="Equation.3">
                  <p:embed/>
                </p:oleObj>
              </mc:Choice>
              <mc:Fallback>
                <p:oleObj name="Equation" r:id="rId7" imgW="3416300" imgH="419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257800"/>
                        <a:ext cx="8537575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1" grpId="0" build="p" autoUpdateAnimBg="0"/>
      <p:bldP spid="524292" grpId="0" build="p" autoUpdateAnimBg="0"/>
      <p:bldP spid="524293" grpId="0" build="p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Two-Stream Approximation</a:t>
            </a:r>
          </a:p>
        </p:txBody>
      </p:sp>
      <p:sp>
        <p:nvSpPr>
          <p:cNvPr id="525315" name="Rectangle 3"/>
          <p:cNvSpPr>
            <a:spLocks noChangeArrowheads="1"/>
          </p:cNvSpPr>
          <p:nvPr/>
        </p:nvSpPr>
        <p:spPr bwMode="auto">
          <a:xfrm>
            <a:off x="457200" y="990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Coefficients for two stream approximations using two techniques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sp>
        <p:nvSpPr>
          <p:cNvPr id="525316" name="Rectangle 4"/>
          <p:cNvSpPr>
            <a:spLocks noChangeArrowheads="1"/>
          </p:cNvSpPr>
          <p:nvPr/>
        </p:nvSpPr>
        <p:spPr bwMode="auto">
          <a:xfrm>
            <a:off x="381000" y="4343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Infrared irradiance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(9.122)</a:t>
            </a:r>
          </a:p>
        </p:txBody>
      </p:sp>
      <p:sp>
        <p:nvSpPr>
          <p:cNvPr id="115728" name="Text Box 5"/>
          <p:cNvSpPr txBox="1">
            <a:spLocks noChangeArrowheads="1"/>
          </p:cNvSpPr>
          <p:nvPr/>
        </p:nvSpPr>
        <p:spPr bwMode="auto">
          <a:xfrm>
            <a:off x="7239000" y="6172200"/>
            <a:ext cx="14859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Table 9.10</a:t>
            </a:r>
          </a:p>
        </p:txBody>
      </p:sp>
      <p:graphicFrame>
        <p:nvGraphicFramePr>
          <p:cNvPr id="525318" name="Group 6"/>
          <p:cNvGraphicFramePr>
            <a:graphicFrameLocks noGrp="1"/>
          </p:cNvGraphicFramePr>
          <p:nvPr/>
        </p:nvGraphicFramePr>
        <p:xfrm>
          <a:off x="304800" y="1600200"/>
          <a:ext cx="8610600" cy="26670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-110" charset="0"/>
                        </a:rPr>
                        <a:t>Approximation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-110" charset="0"/>
                        </a:rPr>
                        <a:t>Quadrature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-110" charset="0"/>
                        </a:rPr>
                        <a:t>Eddington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25340" name="Object 2"/>
          <p:cNvGraphicFramePr>
            <a:graphicFrameLocks noChangeAspect="1"/>
          </p:cNvGraphicFramePr>
          <p:nvPr/>
        </p:nvGraphicFramePr>
        <p:xfrm>
          <a:off x="3505200" y="16764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0" name="Equation" r:id="rId3" imgW="152400" imgH="152400" progId="Equation.3">
                  <p:embed/>
                </p:oleObj>
              </mc:Choice>
              <mc:Fallback>
                <p:oleObj name="Equation" r:id="rId3" imgW="152400" imgH="15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76400"/>
                        <a:ext cx="381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1" name="Object 3"/>
          <p:cNvGraphicFramePr>
            <a:graphicFrameLocks noChangeAspect="1"/>
          </p:cNvGraphicFramePr>
          <p:nvPr/>
        </p:nvGraphicFramePr>
        <p:xfrm>
          <a:off x="5562600" y="1752600"/>
          <a:ext cx="412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1" name="Equation" r:id="rId5" imgW="165100" imgH="152400" progId="Equation.3">
                  <p:embed/>
                </p:oleObj>
              </mc:Choice>
              <mc:Fallback>
                <p:oleObj name="Equation" r:id="rId5" imgW="165100" imgH="15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412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2" name="Object 4"/>
          <p:cNvGraphicFramePr>
            <a:graphicFrameLocks noChangeAspect="1"/>
          </p:cNvGraphicFramePr>
          <p:nvPr/>
        </p:nvGraphicFramePr>
        <p:xfrm>
          <a:off x="7391400" y="1676400"/>
          <a:ext cx="412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2" name="Equation" r:id="rId7" imgW="165100" imgH="152400" progId="Equation.3">
                  <p:embed/>
                </p:oleObj>
              </mc:Choice>
              <mc:Fallback>
                <p:oleObj name="Equation" r:id="rId7" imgW="165100" imgH="15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1676400"/>
                        <a:ext cx="412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3" name="Object 5"/>
          <p:cNvGraphicFramePr>
            <a:graphicFrameLocks noChangeAspect="1"/>
          </p:cNvGraphicFramePr>
          <p:nvPr/>
        </p:nvGraphicFramePr>
        <p:xfrm>
          <a:off x="2438400" y="2209800"/>
          <a:ext cx="2222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3" name="Equation" r:id="rId9" imgW="889000" imgH="381000" progId="Equation.3">
                  <p:embed/>
                </p:oleObj>
              </mc:Choice>
              <mc:Fallback>
                <p:oleObj name="Equation" r:id="rId9" imgW="889000" imgH="381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09800"/>
                        <a:ext cx="22225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4" name="Object 6"/>
          <p:cNvGraphicFramePr>
            <a:graphicFrameLocks noChangeAspect="1"/>
          </p:cNvGraphicFramePr>
          <p:nvPr/>
        </p:nvGraphicFramePr>
        <p:xfrm>
          <a:off x="5029200" y="2209800"/>
          <a:ext cx="1524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4" name="Equation" r:id="rId11" imgW="609600" imgH="381000" progId="Equation.3">
                  <p:embed/>
                </p:oleObj>
              </mc:Choice>
              <mc:Fallback>
                <p:oleObj name="Equation" r:id="rId11" imgW="609600" imgH="3810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09800"/>
                        <a:ext cx="1524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5" name="Object 7"/>
          <p:cNvGraphicFramePr>
            <a:graphicFrameLocks noChangeAspect="1"/>
          </p:cNvGraphicFramePr>
          <p:nvPr/>
        </p:nvGraphicFramePr>
        <p:xfrm>
          <a:off x="7162800" y="2286000"/>
          <a:ext cx="175260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5" name="Equation" r:id="rId13" imgW="685800" imgH="304800" progId="Equation.3">
                  <p:embed/>
                </p:oleObj>
              </mc:Choice>
              <mc:Fallback>
                <p:oleObj name="Equation" r:id="rId13" imgW="685800" imgH="304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2286000"/>
                        <a:ext cx="1752600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6" name="Object 8"/>
          <p:cNvGraphicFramePr>
            <a:graphicFrameLocks noChangeAspect="1"/>
          </p:cNvGraphicFramePr>
          <p:nvPr/>
        </p:nvGraphicFramePr>
        <p:xfrm>
          <a:off x="2381250" y="3352800"/>
          <a:ext cx="2190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6" name="Equation" r:id="rId15" imgW="876300" imgH="342900" progId="Equation.3">
                  <p:embed/>
                </p:oleObj>
              </mc:Choice>
              <mc:Fallback>
                <p:oleObj name="Equation" r:id="rId15" imgW="876300" imgH="3429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3352800"/>
                        <a:ext cx="219075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7" name="Object 9"/>
          <p:cNvGraphicFramePr>
            <a:graphicFrameLocks noChangeAspect="1"/>
          </p:cNvGraphicFramePr>
          <p:nvPr/>
        </p:nvGraphicFramePr>
        <p:xfrm>
          <a:off x="4724400" y="3352800"/>
          <a:ext cx="2349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7" name="Equation" r:id="rId17" imgW="939800" imgH="342900" progId="Equation.3">
                  <p:embed/>
                </p:oleObj>
              </mc:Choice>
              <mc:Fallback>
                <p:oleObj name="Equation" r:id="rId17" imgW="939800" imgH="3429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52800"/>
                        <a:ext cx="23495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8" name="Object 10"/>
          <p:cNvGraphicFramePr>
            <a:graphicFrameLocks noChangeAspect="1"/>
          </p:cNvGraphicFramePr>
          <p:nvPr/>
        </p:nvGraphicFramePr>
        <p:xfrm>
          <a:off x="7239000" y="3429000"/>
          <a:ext cx="1428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8" name="Equation" r:id="rId19" imgW="571500" imgH="304800" progId="Equation.3">
                  <p:embed/>
                </p:oleObj>
              </mc:Choice>
              <mc:Fallback>
                <p:oleObj name="Equation" r:id="rId19" imgW="571500" imgH="304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429000"/>
                        <a:ext cx="14287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9" name="Object 11"/>
          <p:cNvGraphicFramePr>
            <a:graphicFrameLocks noChangeAspect="1"/>
          </p:cNvGraphicFramePr>
          <p:nvPr/>
        </p:nvGraphicFramePr>
        <p:xfrm>
          <a:off x="2133600" y="4800600"/>
          <a:ext cx="498316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9" name="Equation" r:id="rId21" imgW="1993900" imgH="330200" progId="Equation.3">
                  <p:embed/>
                </p:oleObj>
              </mc:Choice>
              <mc:Fallback>
                <p:oleObj name="Equation" r:id="rId21" imgW="1993900" imgH="330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00600"/>
                        <a:ext cx="4983163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50" name="Object 12"/>
          <p:cNvGraphicFramePr>
            <a:graphicFrameLocks noChangeAspect="1"/>
          </p:cNvGraphicFramePr>
          <p:nvPr/>
        </p:nvGraphicFramePr>
        <p:xfrm>
          <a:off x="2065338" y="5715000"/>
          <a:ext cx="51736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70" name="Equation" r:id="rId23" imgW="2070100" imgH="330200" progId="Equation.3">
                  <p:embed/>
                </p:oleObj>
              </mc:Choice>
              <mc:Fallback>
                <p:oleObj name="Equation" r:id="rId23" imgW="2070100" imgH="330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5338" y="5715000"/>
                        <a:ext cx="5173662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5" grpId="0" build="p" autoUpdateAnimBg="0"/>
      <p:bldP spid="525316" grpId="0" build="p" autoUpdateAnimBg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Delta Functions</a:t>
            </a:r>
          </a:p>
        </p:txBody>
      </p:sp>
      <p:sp>
        <p:nvSpPr>
          <p:cNvPr id="526339" name="Rectangle 3"/>
          <p:cNvSpPr>
            <a:spLocks noChangeArrowheads="1"/>
          </p:cNvSpPr>
          <p:nvPr/>
        </p:nvSpPr>
        <p:spPr bwMode="auto">
          <a:xfrm>
            <a:off x="457200" y="2514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--&gt; adjust terms with delta functions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(9.124)</a:t>
            </a:r>
          </a:p>
        </p:txBody>
      </p:sp>
      <p:sp>
        <p:nvSpPr>
          <p:cNvPr id="526340" name="Rectangle 4"/>
          <p:cNvSpPr>
            <a:spLocks noChangeArrowheads="1"/>
          </p:cNvSpPr>
          <p:nvPr/>
        </p:nvSpPr>
        <p:spPr bwMode="auto">
          <a:xfrm>
            <a:off x="457200" y="1295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Quadrature and Eddington solutions underpredict forward scattering because expansion of phase function is too simple to obtain the strong peak in scattering efficiency.</a:t>
            </a:r>
            <a:endParaRPr lang="en-US" sz="32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526341" name="Object 2"/>
          <p:cNvGraphicFramePr>
            <a:graphicFrameLocks noChangeAspect="1"/>
          </p:cNvGraphicFramePr>
          <p:nvPr/>
        </p:nvGraphicFramePr>
        <p:xfrm>
          <a:off x="3733800" y="3200400"/>
          <a:ext cx="1587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2" name="Equation" r:id="rId3" imgW="635000" imgH="342900" progId="Equation.3">
                  <p:embed/>
                </p:oleObj>
              </mc:Choice>
              <mc:Fallback>
                <p:oleObj name="Equation" r:id="rId3" imgW="635000" imgH="342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200400"/>
                        <a:ext cx="15875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2" name="Object 3"/>
          <p:cNvGraphicFramePr>
            <a:graphicFrameLocks noChangeAspect="1"/>
          </p:cNvGraphicFramePr>
          <p:nvPr/>
        </p:nvGraphicFramePr>
        <p:xfrm>
          <a:off x="3429000" y="4267200"/>
          <a:ext cx="2254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3" name="Equation" r:id="rId5" imgW="901700" imgH="457200" progId="Equation.3">
                  <p:embed/>
                </p:oleObj>
              </mc:Choice>
              <mc:Fallback>
                <p:oleObj name="Equation" r:id="rId5" imgW="9017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267200"/>
                        <a:ext cx="225425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3" name="Object 4"/>
          <p:cNvGraphicFramePr>
            <a:graphicFrameLocks noChangeAspect="1"/>
          </p:cNvGraphicFramePr>
          <p:nvPr/>
        </p:nvGraphicFramePr>
        <p:xfrm>
          <a:off x="3581400" y="5715000"/>
          <a:ext cx="2159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4" name="Equation" r:id="rId7" imgW="863600" imgH="266700" progId="Equation.3">
                  <p:embed/>
                </p:oleObj>
              </mc:Choice>
              <mc:Fallback>
                <p:oleObj name="Equation" r:id="rId7" imgW="863600" imgH="266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715000"/>
                        <a:ext cx="215900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9" grpId="0" build="p" autoUpdateAnimBg="0"/>
      <p:bldP spid="526340" grpId="0" build="p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Heating Rates</a:t>
            </a:r>
          </a:p>
        </p:txBody>
      </p:sp>
      <p:sp>
        <p:nvSpPr>
          <p:cNvPr id="527363" name="Rectangle 3"/>
          <p:cNvSpPr>
            <a:spLocks noChangeArrowheads="1"/>
          </p:cNvSpPr>
          <p:nvPr/>
        </p:nvSpPr>
        <p:spPr bwMode="auto">
          <a:xfrm>
            <a:off x="457200" y="914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Net flux divergence equation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(9.125)</a:t>
            </a:r>
          </a:p>
        </p:txBody>
      </p:sp>
      <p:sp>
        <p:nvSpPr>
          <p:cNvPr id="527364" name="Rectangle 4"/>
          <p:cNvSpPr>
            <a:spLocks noChangeArrowheads="1"/>
          </p:cNvSpPr>
          <p:nvPr/>
        </p:nvSpPr>
        <p:spPr bwMode="auto">
          <a:xfrm>
            <a:off x="457200" y="2209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Net downward minus upward radiative flux</a:t>
            </a:r>
            <a:r>
              <a:rPr lang="en-US" sz="3200">
                <a:latin typeface="Times" pitchFamily="-110" charset="0"/>
              </a:rPr>
              <a:t>	</a:t>
            </a:r>
            <a:endParaRPr lang="en-US" sz="2400">
              <a:solidFill>
                <a:srgbClr val="993366"/>
              </a:solidFill>
              <a:latin typeface="Times" pitchFamily="-110" charset="0"/>
            </a:endParaRPr>
          </a:p>
        </p:txBody>
      </p:sp>
      <p:sp>
        <p:nvSpPr>
          <p:cNvPr id="527365" name="Rectangle 5"/>
          <p:cNvSpPr>
            <a:spLocks noChangeArrowheads="1"/>
          </p:cNvSpPr>
          <p:nvPr/>
        </p:nvSpPr>
        <p:spPr bwMode="auto">
          <a:xfrm>
            <a:off x="457200" y="3429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Partial derivative term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(9.126)</a:t>
            </a:r>
          </a:p>
        </p:txBody>
      </p:sp>
      <p:sp>
        <p:nvSpPr>
          <p:cNvPr id="527366" name="Rectangle 6"/>
          <p:cNvSpPr>
            <a:spLocks noChangeArrowheads="1"/>
          </p:cNvSpPr>
          <p:nvPr/>
        </p:nvSpPr>
        <p:spPr bwMode="auto">
          <a:xfrm>
            <a:off x="457200" y="49530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Temperature change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(9.127)</a:t>
            </a:r>
          </a:p>
        </p:txBody>
      </p:sp>
      <p:graphicFrame>
        <p:nvGraphicFramePr>
          <p:cNvPr id="527367" name="Object 2"/>
          <p:cNvGraphicFramePr>
            <a:graphicFrameLocks noChangeAspect="1"/>
          </p:cNvGraphicFramePr>
          <p:nvPr/>
        </p:nvGraphicFramePr>
        <p:xfrm>
          <a:off x="1447800" y="1447800"/>
          <a:ext cx="6443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0" name="Equation" r:id="rId3" imgW="2578100" imgH="368300" progId="Equation.3">
                  <p:embed/>
                </p:oleObj>
              </mc:Choice>
              <mc:Fallback>
                <p:oleObj name="Equation" r:id="rId3" imgW="2578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447800"/>
                        <a:ext cx="6443663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8" name="Object 3"/>
          <p:cNvGraphicFramePr>
            <a:graphicFrameLocks noChangeAspect="1"/>
          </p:cNvGraphicFramePr>
          <p:nvPr/>
        </p:nvGraphicFramePr>
        <p:xfrm>
          <a:off x="2895600" y="2743200"/>
          <a:ext cx="3395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1" name="Equation" r:id="rId5" imgW="1358900" imgH="292100" progId="Equation.3">
                  <p:embed/>
                </p:oleObj>
              </mc:Choice>
              <mc:Fallback>
                <p:oleObj name="Equation" r:id="rId5" imgW="1358900" imgH="292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743200"/>
                        <a:ext cx="33956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9" name="Object 4"/>
          <p:cNvGraphicFramePr>
            <a:graphicFrameLocks noChangeAspect="1"/>
          </p:cNvGraphicFramePr>
          <p:nvPr/>
        </p:nvGraphicFramePr>
        <p:xfrm>
          <a:off x="0" y="3962400"/>
          <a:ext cx="9109075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2" name="Equation" r:id="rId7" imgW="3644900" imgH="469900" progId="Equation.3">
                  <p:embed/>
                </p:oleObj>
              </mc:Choice>
              <mc:Fallback>
                <p:oleObj name="Equation" r:id="rId7" imgW="3644900" imgH="469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962400"/>
                        <a:ext cx="9109075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0" name="Object 5"/>
          <p:cNvGraphicFramePr>
            <a:graphicFrameLocks noChangeAspect="1"/>
          </p:cNvGraphicFramePr>
          <p:nvPr/>
        </p:nvGraphicFramePr>
        <p:xfrm>
          <a:off x="3276600" y="5562600"/>
          <a:ext cx="2792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3" name="Equation" r:id="rId9" imgW="1117600" imgH="355600" progId="Equation.3">
                  <p:embed/>
                </p:oleObj>
              </mc:Choice>
              <mc:Fallback>
                <p:oleObj name="Equation" r:id="rId9" imgW="1117600" imgH="355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2792413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63" grpId="0" build="p" autoUpdateAnimBg="0"/>
      <p:bldP spid="527364" grpId="0" build="p" autoUpdateAnimBg="0"/>
      <p:bldP spid="527365" grpId="0" build="p" autoUpdateAnimBg="0"/>
      <p:bldP spid="527366" grpId="0" build="p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pitchFamily="-110" charset="0"/>
              </a:rPr>
              <a:t>Photolysis Coefficients</a:t>
            </a:r>
          </a:p>
        </p:txBody>
      </p:sp>
      <p:sp>
        <p:nvSpPr>
          <p:cNvPr id="528387" name="Rectangle 3"/>
          <p:cNvSpPr>
            <a:spLocks noChangeArrowheads="1"/>
          </p:cNvSpPr>
          <p:nvPr/>
        </p:nvSpPr>
        <p:spPr bwMode="auto">
          <a:xfrm>
            <a:off x="457200" y="914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Photolysis rate (s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) at bottom of layer </a:t>
            </a:r>
            <a:r>
              <a:rPr lang="en-US" sz="2400" i="1">
                <a:latin typeface="Times" pitchFamily="-110" charset="0"/>
              </a:rPr>
              <a:t>k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(9.128)</a:t>
            </a:r>
          </a:p>
        </p:txBody>
      </p:sp>
      <p:sp>
        <p:nvSpPr>
          <p:cNvPr id="528388" name="Rectangle 4"/>
          <p:cNvSpPr>
            <a:spLocks noChangeArrowheads="1"/>
          </p:cNvSpPr>
          <p:nvPr/>
        </p:nvSpPr>
        <p:spPr bwMode="auto">
          <a:xfrm>
            <a:off x="457200" y="25146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pitchFamily="-110" charset="0"/>
              </a:rPr>
              <a:t>Radiance at bottom of layer </a:t>
            </a:r>
            <a:r>
              <a:rPr lang="en-US" sz="2400" i="1">
                <a:latin typeface="Times" pitchFamily="-110" charset="0"/>
              </a:rPr>
              <a:t>k</a:t>
            </a:r>
            <a:r>
              <a:rPr lang="en-US" sz="2400">
                <a:latin typeface="Times" pitchFamily="-110" charset="0"/>
              </a:rPr>
              <a:t> (photons cm</a:t>
            </a:r>
            <a:r>
              <a:rPr lang="en-US" sz="2400" baseline="30000">
                <a:latin typeface="Times" pitchFamily="-110" charset="0"/>
              </a:rPr>
              <a:t>-2</a:t>
            </a:r>
            <a:r>
              <a:rPr lang="en-US" sz="2400">
                <a:latin typeface="Times" pitchFamily="-110" charset="0"/>
              </a:rPr>
              <a:t> </a:t>
            </a:r>
            <a:r>
              <a:rPr lang="en-US" sz="2400"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latin typeface="Times" pitchFamily="-110" charset="0"/>
              </a:rPr>
              <a:t>m sr</a:t>
            </a:r>
            <a:r>
              <a:rPr lang="en-US" sz="2400" baseline="30000">
                <a:latin typeface="Times" pitchFamily="-110" charset="0"/>
              </a:rPr>
              <a:t>-1 </a:t>
            </a:r>
            <a:r>
              <a:rPr lang="en-US" sz="2400">
                <a:latin typeface="Times" pitchFamily="-110" charset="0"/>
              </a:rPr>
              <a:t>s</a:t>
            </a:r>
            <a:r>
              <a:rPr lang="en-US" sz="2400" baseline="30000">
                <a:latin typeface="Times" pitchFamily="-110" charset="0"/>
              </a:rPr>
              <a:t>-1</a:t>
            </a:r>
            <a:r>
              <a:rPr lang="en-US" sz="2400">
                <a:latin typeface="Times" pitchFamily="-110" charset="0"/>
              </a:rPr>
              <a:t>)</a:t>
            </a:r>
            <a:r>
              <a:rPr lang="en-US" sz="3200">
                <a:latin typeface="Times" pitchFamily="-110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pitchFamily="-110" charset="0"/>
              </a:rPr>
              <a:t>(9.129)</a:t>
            </a:r>
          </a:p>
        </p:txBody>
      </p:sp>
      <p:sp>
        <p:nvSpPr>
          <p:cNvPr id="528389" name="Rectangle 5"/>
          <p:cNvSpPr>
            <a:spLocks noChangeArrowheads="1"/>
          </p:cNvSpPr>
          <p:nvPr/>
        </p:nvSpPr>
        <p:spPr bwMode="auto">
          <a:xfrm>
            <a:off x="457200" y="43434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pitchFamily="-110" charset="0"/>
              </a:rPr>
              <a:t>Example 9.14:</a:t>
            </a:r>
            <a:endParaRPr lang="en-US" sz="3200" u="sng">
              <a:solidFill>
                <a:srgbClr val="800080"/>
              </a:solidFill>
              <a:latin typeface="Times" pitchFamily="-110" charset="0"/>
            </a:endParaRPr>
          </a:p>
        </p:txBody>
      </p:sp>
      <p:sp>
        <p:nvSpPr>
          <p:cNvPr id="528390" name="Rectangle 6"/>
          <p:cNvSpPr>
            <a:spLocks noChangeArrowheads="1"/>
          </p:cNvSpPr>
          <p:nvPr/>
        </p:nvSpPr>
        <p:spPr bwMode="auto">
          <a:xfrm>
            <a:off x="381000" y="4876800"/>
            <a:ext cx="838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	   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I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12 W 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in band 0.495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 &lt;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&lt; 0.505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mean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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= 0.5 </a:t>
            </a:r>
            <a:r>
              <a:rPr lang="en-US" sz="2400">
                <a:solidFill>
                  <a:srgbClr val="187534"/>
                </a:solidFill>
                <a:latin typeface="Symbol" pitchFamily="-110" charset="2"/>
                <a:sym typeface="Symbol" pitchFamily="-110" charset="2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m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---&gt;     </a:t>
            </a:r>
            <a:r>
              <a:rPr lang="en-US" sz="2400" i="1">
                <a:solidFill>
                  <a:srgbClr val="187534"/>
                </a:solidFill>
                <a:latin typeface="Times" pitchFamily="-110" charset="0"/>
              </a:rPr>
              <a:t>I</a:t>
            </a:r>
            <a:r>
              <a:rPr lang="en-US" sz="2400" i="1" baseline="-25000">
                <a:solidFill>
                  <a:srgbClr val="187534"/>
                </a:solidFill>
                <a:latin typeface="Times" pitchFamily="-110" charset="0"/>
              </a:rPr>
              <a:t>p,</a:t>
            </a:r>
            <a:r>
              <a:rPr lang="en-US" sz="2400" baseline="-25000">
                <a:solidFill>
                  <a:srgbClr val="187534"/>
                </a:solidFill>
                <a:latin typeface="Symbol" pitchFamily="-110" charset="2"/>
              </a:rPr>
              <a:t>l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= 3.02 x 10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15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photons cm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pitchFamily="-110" charset="0"/>
              </a:rPr>
              <a:t> s</a:t>
            </a:r>
            <a:r>
              <a:rPr lang="en-US" sz="2400" baseline="30000">
                <a:solidFill>
                  <a:srgbClr val="187534"/>
                </a:solidFill>
                <a:latin typeface="Times" pitchFamily="-110" charset="0"/>
              </a:rPr>
              <a:t>-1</a:t>
            </a:r>
            <a:endParaRPr lang="en-US" sz="2400" baseline="30000">
              <a:solidFill>
                <a:srgbClr val="FF00FF"/>
              </a:solidFill>
              <a:latin typeface="Times" pitchFamily="-110" charset="0"/>
            </a:endParaRPr>
          </a:p>
        </p:txBody>
      </p:sp>
      <p:graphicFrame>
        <p:nvGraphicFramePr>
          <p:cNvPr id="528393" name="Object 2"/>
          <p:cNvGraphicFramePr>
            <a:graphicFrameLocks noChangeAspect="1"/>
          </p:cNvGraphicFramePr>
          <p:nvPr/>
        </p:nvGraphicFramePr>
        <p:xfrm>
          <a:off x="1219200" y="1600200"/>
          <a:ext cx="6443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6" name="Equation" r:id="rId3" imgW="2578100" imgH="292100" progId="Equation.3">
                  <p:embed/>
                </p:oleObj>
              </mc:Choice>
              <mc:Fallback>
                <p:oleObj name="Equation" r:id="rId3" imgW="2578100" imgH="292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00200"/>
                        <a:ext cx="64436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4" name="Object 3"/>
          <p:cNvGraphicFramePr>
            <a:graphicFrameLocks noChangeAspect="1"/>
          </p:cNvGraphicFramePr>
          <p:nvPr/>
        </p:nvGraphicFramePr>
        <p:xfrm>
          <a:off x="838200" y="3143250"/>
          <a:ext cx="761682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7" name="Equation" r:id="rId5" imgW="3048000" imgH="419100" progId="Equation.3">
                  <p:embed/>
                </p:oleObj>
              </mc:Choice>
              <mc:Fallback>
                <p:oleObj name="Equation" r:id="rId5" imgW="3048000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43250"/>
                        <a:ext cx="7616825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 autoUpdateAnimBg="0"/>
      <p:bldP spid="528388" grpId="0" build="p" autoUpdateAnimBg="0"/>
      <p:bldP spid="528389" grpId="0" build="p" autoUpdateAnimBg="0"/>
      <p:bldP spid="528390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-110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7592</TotalTime>
  <Words>3383</Words>
  <Application>Microsoft Macintosh PowerPoint</Application>
  <PresentationFormat>On-screen Show (4:3)</PresentationFormat>
  <Paragraphs>493</Paragraphs>
  <Slides>95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95</vt:i4>
      </vt:variant>
    </vt:vector>
  </HeadingPairs>
  <TitlesOfParts>
    <vt:vector size="103" baseType="lpstr">
      <vt:lpstr>Arial</vt:lpstr>
      <vt:lpstr>Symbol</vt:lpstr>
      <vt:lpstr>Times</vt:lpstr>
      <vt:lpstr>Wingdings</vt:lpstr>
      <vt:lpstr>Default Design</vt:lpstr>
      <vt:lpstr>Document</vt:lpstr>
      <vt:lpstr>Equation</vt:lpstr>
      <vt:lpstr>MathType Equation</vt:lpstr>
      <vt:lpstr>Presentation Slides  for  Chapter 9 of  Fundamentals of Atmospheric Modeling 2nd Edition </vt:lpstr>
      <vt:lpstr>Earth-Atmosphere Energy Balance</vt:lpstr>
      <vt:lpstr>Energy Transfer From Equator to Poles</vt:lpstr>
      <vt:lpstr>Electromagnetic Spectrum</vt:lpstr>
      <vt:lpstr>Electromagnetic Spectrum</vt:lpstr>
      <vt:lpstr>Planck’s Law</vt:lpstr>
      <vt:lpstr>Emissivities</vt:lpstr>
      <vt:lpstr>Solid Angle</vt:lpstr>
      <vt:lpstr>Spectral Actinic Flux  Integral of spectral radiance over all solid angles of a sphere  Used to calculate photolysis rate coefficients</vt:lpstr>
      <vt:lpstr>Spectral Irradiance</vt:lpstr>
      <vt:lpstr>Spectral Irradiance v. Temperature</vt:lpstr>
      <vt:lpstr>Emission Spectra of the Sun and Earth</vt:lpstr>
      <vt:lpstr>Ultraviolet and Visible Solar Spectrum</vt:lpstr>
      <vt:lpstr>Wien’s Displacement Law</vt:lpstr>
      <vt:lpstr>Wien’s Displacement Law</vt:lpstr>
      <vt:lpstr>Stefan-Boltzmann Law</vt:lpstr>
      <vt:lpstr>Reflection and Refraction</vt:lpstr>
      <vt:lpstr>Reflection</vt:lpstr>
      <vt:lpstr>Refraction</vt:lpstr>
      <vt:lpstr>Real Refractive Indices v Wavelength</vt:lpstr>
      <vt:lpstr>Refraction</vt:lpstr>
      <vt:lpstr>Total Internal Reflection</vt:lpstr>
      <vt:lpstr>Geometry of a Primary Rainbow</vt:lpstr>
      <vt:lpstr>Diffraction Around A Particle</vt:lpstr>
      <vt:lpstr>Radiation Scattering by a Sphere</vt:lpstr>
      <vt:lpstr>Forward and Backscattering</vt:lpstr>
      <vt:lpstr>Change in Color of Sun During the Day</vt:lpstr>
      <vt:lpstr>Gas Absorption</vt:lpstr>
      <vt:lpstr>Gas Absorption</vt:lpstr>
      <vt:lpstr>Gas Absorption</vt:lpstr>
      <vt:lpstr>Gas Absorption</vt:lpstr>
      <vt:lpstr>Gas Absorption</vt:lpstr>
      <vt:lpstr>Gas Absorption</vt:lpstr>
      <vt:lpstr>Extinction Coefficient</vt:lpstr>
      <vt:lpstr>Extinction Coefficient</vt:lpstr>
      <vt:lpstr>Absorption Coefficient</vt:lpstr>
      <vt:lpstr>Absorption Coefficient</vt:lpstr>
      <vt:lpstr>Transmission Example</vt:lpstr>
      <vt:lpstr>Correlated k-Distribution Method</vt:lpstr>
      <vt:lpstr>Effects on Visibility of Gas Absorption</vt:lpstr>
      <vt:lpstr>Effects on Visibility of Gas Absorption</vt:lpstr>
      <vt:lpstr>Gas Scattering</vt:lpstr>
      <vt:lpstr>Rayleigh Scattering Example</vt:lpstr>
      <vt:lpstr>Imaginary Index of Refraction  Measure of extent to which a substance absorbs radiation </vt:lpstr>
      <vt:lpstr>Complex Index of Refraction</vt:lpstr>
      <vt:lpstr>Transmission</vt:lpstr>
      <vt:lpstr>Imaginary Refractive Index of Liquid Nitrobenzene</vt:lpstr>
      <vt:lpstr>Transmission Electron Microscope (TEM) Image of Tarballs From Biomass Burning on Lacey Carbon Substrate</vt:lpstr>
      <vt:lpstr>Particle Extinction Coefficients</vt:lpstr>
      <vt:lpstr>Soot Absorption/Scattering Efficiencies</vt:lpstr>
      <vt:lpstr>Water Absorption/Scattering Efficiencies</vt:lpstr>
      <vt:lpstr>Absorption Cross Section Enhancement</vt:lpstr>
      <vt:lpstr>Aerosol Size Distributions For Simulating Global Mixing State</vt:lpstr>
      <vt:lpstr>Coagulation Among 16 Aerosol Size Distributions</vt:lpstr>
      <vt:lpstr>Global Simulation Results</vt:lpstr>
      <vt:lpstr>Mixing Rules</vt:lpstr>
      <vt:lpstr>Optical Depth</vt:lpstr>
      <vt:lpstr>Modeled Extinction Coefficient Profile</vt:lpstr>
      <vt:lpstr>Modeled Extinction Coefficient Profile</vt:lpstr>
      <vt:lpstr>Solar Zenith Angle</vt:lpstr>
      <vt:lpstr>Solar Zenith Angle</vt:lpstr>
      <vt:lpstr>Solar Declination Angle</vt:lpstr>
      <vt:lpstr>Solar Declination Angle</vt:lpstr>
      <vt:lpstr>Solar Zenith Angle</vt:lpstr>
      <vt:lpstr>Solar Zenith Angle</vt:lpstr>
      <vt:lpstr>Radiative Transfer Equation</vt:lpstr>
      <vt:lpstr>Scattering Angles</vt:lpstr>
      <vt:lpstr>Radiative Transfer Equation</vt:lpstr>
      <vt:lpstr>Extinction Coefficients</vt:lpstr>
      <vt:lpstr>Scattering Phase Function</vt:lpstr>
      <vt:lpstr>Scattering Phase Function</vt:lpstr>
      <vt:lpstr>Scattering Phase Function</vt:lpstr>
      <vt:lpstr>Scattering Phase Function</vt:lpstr>
      <vt:lpstr>Asymmetry Factor</vt:lpstr>
      <vt:lpstr>Asymmetry Factor</vt:lpstr>
      <vt:lpstr>Energy Emitted by Sun to Earth</vt:lpstr>
      <vt:lpstr>Solar Constant</vt:lpstr>
      <vt:lpstr>Solar Constant</vt:lpstr>
      <vt:lpstr>Incident Solar Flux</vt:lpstr>
      <vt:lpstr>Seasons</vt:lpstr>
      <vt:lpstr>Equilibrium Earth Temperature</vt:lpstr>
      <vt:lpstr>Equilibrium Earth Temperature</vt:lpstr>
      <vt:lpstr>Radiative Transfer Equation</vt:lpstr>
      <vt:lpstr>Radiative Transfer Equation</vt:lpstr>
      <vt:lpstr>Beer’s Law</vt:lpstr>
      <vt:lpstr>Schwartzchild’s Equation</vt:lpstr>
      <vt:lpstr>Two-Stream Method</vt:lpstr>
      <vt:lpstr>Two-Stream Method</vt:lpstr>
      <vt:lpstr>Modeled Asymmetry Parameter</vt:lpstr>
      <vt:lpstr>Two-Stream Approximation</vt:lpstr>
      <vt:lpstr>Two-Stream Approximation</vt:lpstr>
      <vt:lpstr>Two-Stream Approximation</vt:lpstr>
      <vt:lpstr>Delta Functions</vt:lpstr>
      <vt:lpstr>Heating Rates</vt:lpstr>
      <vt:lpstr>Photolysis Coefficients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510</cp:revision>
  <dcterms:created xsi:type="dcterms:W3CDTF">2011-05-24T18:15:13Z</dcterms:created>
  <dcterms:modified xsi:type="dcterms:W3CDTF">2022-05-05T17:06:04Z</dcterms:modified>
</cp:coreProperties>
</file>