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310" r:id="rId3"/>
    <p:sldId id="311" r:id="rId4"/>
    <p:sldId id="314" r:id="rId5"/>
    <p:sldId id="323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431" r:id="rId14"/>
    <p:sldId id="432" r:id="rId15"/>
    <p:sldId id="382" r:id="rId16"/>
    <p:sldId id="433" r:id="rId17"/>
    <p:sldId id="383" r:id="rId18"/>
    <p:sldId id="384" r:id="rId19"/>
    <p:sldId id="385" r:id="rId20"/>
    <p:sldId id="386" r:id="rId21"/>
    <p:sldId id="387" r:id="rId22"/>
    <p:sldId id="388" r:id="rId23"/>
    <p:sldId id="434" r:id="rId24"/>
    <p:sldId id="389" r:id="rId25"/>
    <p:sldId id="390" r:id="rId26"/>
    <p:sldId id="391" r:id="rId27"/>
    <p:sldId id="393" r:id="rId28"/>
    <p:sldId id="394" r:id="rId29"/>
    <p:sldId id="437" r:id="rId30"/>
    <p:sldId id="436" r:id="rId31"/>
    <p:sldId id="43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38" r:id="rId41"/>
    <p:sldId id="404" r:id="rId42"/>
    <p:sldId id="439" r:id="rId43"/>
    <p:sldId id="406" r:id="rId44"/>
    <p:sldId id="407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7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4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4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4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Relationship Id="rId4" Type="http://schemas.openxmlformats.org/officeDocument/2006/relationships/image" Target="../media/image60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8.emf"/><Relationship Id="rId7" Type="http://schemas.openxmlformats.org/officeDocument/2006/relationships/image" Target="../media/image72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10" Type="http://schemas.openxmlformats.org/officeDocument/2006/relationships/image" Target="../media/image75.emf"/><Relationship Id="rId4" Type="http://schemas.openxmlformats.org/officeDocument/2006/relationships/image" Target="../media/image69.emf"/><Relationship Id="rId9" Type="http://schemas.openxmlformats.org/officeDocument/2006/relationships/image" Target="../media/image74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image" Target="../media/image79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image" Target="../media/image81.emf"/><Relationship Id="rId4" Type="http://schemas.openxmlformats.org/officeDocument/2006/relationships/image" Target="../media/image84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image" Target="../media/image88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image" Target="../media/image95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image" Target="../media/image98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image" Target="../media/image101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image" Target="../media/image104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image" Target="../media/image107.emf"/><Relationship Id="rId4" Type="http://schemas.openxmlformats.org/officeDocument/2006/relationships/image" Target="../media/image110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image" Target="../media/image111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image" Target="../media/image115.emf"/><Relationship Id="rId1" Type="http://schemas.openxmlformats.org/officeDocument/2006/relationships/image" Target="../media/image114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image" Target="../media/image117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image" Target="../media/image121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125.emf"/><Relationship Id="rId1" Type="http://schemas.openxmlformats.org/officeDocument/2006/relationships/image" Target="../media/image124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image" Target="../media/image128.emf"/><Relationship Id="rId1" Type="http://schemas.openxmlformats.org/officeDocument/2006/relationships/image" Target="../media/image127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1.emf"/><Relationship Id="rId1" Type="http://schemas.openxmlformats.org/officeDocument/2006/relationships/image" Target="../media/image130.e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image" Target="../media/image134.emf"/><Relationship Id="rId1" Type="http://schemas.openxmlformats.org/officeDocument/2006/relationships/image" Target="../media/image133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8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2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emf"/><Relationship Id="rId1" Type="http://schemas.openxmlformats.org/officeDocument/2006/relationships/image" Target="../media/image144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7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8.emf"/></Relationships>
</file>

<file path=ppt/drawings/_rels/vmlDrawing6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emf"/><Relationship Id="rId1" Type="http://schemas.openxmlformats.org/officeDocument/2006/relationships/image" Target="../media/image14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25B32-A713-C640-BA90-47A260B17D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1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8FF6C-F8C4-9143-8987-5D56AA5B4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3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829ED-22FC-AF42-BF3F-528A01706A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716AE-2337-EB4E-882C-5BD2B876B9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96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FAA8F-6CF9-B744-9CD3-D63C5066A1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2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CBA182-D4E3-6A48-8A36-01400CF9A2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38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63F69-827C-C649-B8E3-CD9364782B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4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BC6DF-1471-6A4C-9CDD-5C70F12220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3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49D2D-1FB3-5940-BB14-F0355405CA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94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ECB061-3856-EC4E-A252-8E571FC43B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8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46D7F-96E0-9740-A6D4-DB6B997542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6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FC7CC7DF-1C16-F741-A755-96915A7751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e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2.emf"/><Relationship Id="rId4" Type="http://schemas.openxmlformats.org/officeDocument/2006/relationships/image" Target="../media/image29.emf"/><Relationship Id="rId9" Type="http://schemas.openxmlformats.org/officeDocument/2006/relationships/oleObject" Target="../embeddings/oleObject3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6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5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6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60.emf"/><Relationship Id="rId4" Type="http://schemas.openxmlformats.org/officeDocument/2006/relationships/image" Target="../media/image57.emf"/><Relationship Id="rId9" Type="http://schemas.openxmlformats.org/officeDocument/2006/relationships/oleObject" Target="../embeddings/oleObject60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6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2.e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64.emf"/><Relationship Id="rId4" Type="http://schemas.openxmlformats.org/officeDocument/2006/relationships/image" Target="../media/image61.emf"/><Relationship Id="rId9" Type="http://schemas.openxmlformats.org/officeDocument/2006/relationships/oleObject" Target="../embeddings/oleObject64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oleObject" Target="../embeddings/oleObject71.bin"/><Relationship Id="rId18" Type="http://schemas.openxmlformats.org/officeDocument/2006/relationships/image" Target="../media/image73.emf"/><Relationship Id="rId3" Type="http://schemas.openxmlformats.org/officeDocument/2006/relationships/oleObject" Target="../embeddings/oleObject66.bin"/><Relationship Id="rId21" Type="http://schemas.openxmlformats.org/officeDocument/2006/relationships/oleObject" Target="../embeddings/oleObject75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0.emf"/><Relationship Id="rId1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2.emf"/><Relationship Id="rId20" Type="http://schemas.openxmlformats.org/officeDocument/2006/relationships/image" Target="../media/image74.emf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7.e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69.emf"/><Relationship Id="rId19" Type="http://schemas.openxmlformats.org/officeDocument/2006/relationships/oleObject" Target="../embeddings/oleObject74.bin"/><Relationship Id="rId4" Type="http://schemas.openxmlformats.org/officeDocument/2006/relationships/image" Target="../media/image66.e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71.emf"/><Relationship Id="rId22" Type="http://schemas.openxmlformats.org/officeDocument/2006/relationships/image" Target="../media/image75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7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9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84.emf"/><Relationship Id="rId4" Type="http://schemas.openxmlformats.org/officeDocument/2006/relationships/image" Target="../media/image81.emf"/><Relationship Id="rId9" Type="http://schemas.openxmlformats.org/officeDocument/2006/relationships/oleObject" Target="../embeddings/oleObject84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6.e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8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9.e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8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91.bin"/><Relationship Id="rId4" Type="http://schemas.openxmlformats.org/officeDocument/2006/relationships/image" Target="../media/image90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96.e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9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97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02.e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101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4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08.emf"/><Relationship Id="rId5" Type="http://schemas.openxmlformats.org/officeDocument/2006/relationships/oleObject" Target="../embeddings/oleObject108.bin"/><Relationship Id="rId10" Type="http://schemas.openxmlformats.org/officeDocument/2006/relationships/image" Target="../media/image110.emf"/><Relationship Id="rId4" Type="http://schemas.openxmlformats.org/officeDocument/2006/relationships/image" Target="../media/image107.emf"/><Relationship Id="rId9" Type="http://schemas.openxmlformats.org/officeDocument/2006/relationships/oleObject" Target="../embeddings/oleObject110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12.emf"/><Relationship Id="rId5" Type="http://schemas.openxmlformats.org/officeDocument/2006/relationships/oleObject" Target="../embeddings/oleObject112.bin"/><Relationship Id="rId4" Type="http://schemas.openxmlformats.org/officeDocument/2006/relationships/image" Target="../media/image111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3" Type="http://schemas.openxmlformats.org/officeDocument/2006/relationships/oleObject" Target="../embeddings/oleObject114.bin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15.emf"/><Relationship Id="rId5" Type="http://schemas.openxmlformats.org/officeDocument/2006/relationships/oleObject" Target="../embeddings/oleObject115.bin"/><Relationship Id="rId4" Type="http://schemas.openxmlformats.org/officeDocument/2006/relationships/image" Target="../media/image114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18.emf"/><Relationship Id="rId5" Type="http://schemas.openxmlformats.org/officeDocument/2006/relationships/oleObject" Target="../embeddings/oleObject118.bin"/><Relationship Id="rId4" Type="http://schemas.openxmlformats.org/officeDocument/2006/relationships/image" Target="../media/image11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120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22.emf"/><Relationship Id="rId5" Type="http://schemas.openxmlformats.org/officeDocument/2006/relationships/oleObject" Target="../embeddings/oleObject122.bin"/><Relationship Id="rId4" Type="http://schemas.openxmlformats.org/officeDocument/2006/relationships/image" Target="../media/image121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e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25.e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24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emf"/><Relationship Id="rId3" Type="http://schemas.openxmlformats.org/officeDocument/2006/relationships/oleObject" Target="../embeddings/oleObject127.bin"/><Relationship Id="rId7" Type="http://schemas.openxmlformats.org/officeDocument/2006/relationships/oleObject" Target="../embeddings/oleObject1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28.emf"/><Relationship Id="rId5" Type="http://schemas.openxmlformats.org/officeDocument/2006/relationships/oleObject" Target="../embeddings/oleObject128.bin"/><Relationship Id="rId4" Type="http://schemas.openxmlformats.org/officeDocument/2006/relationships/image" Target="../media/image127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emf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31.emf"/><Relationship Id="rId5" Type="http://schemas.openxmlformats.org/officeDocument/2006/relationships/oleObject" Target="../embeddings/oleObject131.bin"/><Relationship Id="rId4" Type="http://schemas.openxmlformats.org/officeDocument/2006/relationships/image" Target="../media/image130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emf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34.emf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133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136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4" Type="http://schemas.openxmlformats.org/officeDocument/2006/relationships/image" Target="../media/image137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138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4" Type="http://schemas.openxmlformats.org/officeDocument/2006/relationships/image" Target="../media/image139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4" Type="http://schemas.openxmlformats.org/officeDocument/2006/relationships/image" Target="../media/image14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4" Type="http://schemas.openxmlformats.org/officeDocument/2006/relationships/image" Target="../media/image141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4" Type="http://schemas.openxmlformats.org/officeDocument/2006/relationships/image" Target="../media/image142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143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emf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45.e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44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4" Type="http://schemas.openxmlformats.org/officeDocument/2006/relationships/image" Target="../media/image147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4" Type="http://schemas.openxmlformats.org/officeDocument/2006/relationships/image" Target="../media/image148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50.e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8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  <a:latin typeface="Times" charset="0"/>
              </a:rPr>
              <a:t>March 10, 2005</a:t>
            </a:r>
            <a:r>
              <a:rPr lang="en-US" sz="200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Stress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Force per unit area (e.g. N m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-2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or kg m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-2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Reynolds Stress</a:t>
            </a: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304800" y="1676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Reynolds stress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Stress that causes a parcel of air to deform during turbulent motion of air</a:t>
            </a:r>
            <a:r>
              <a:rPr lang="en-US" sz="3200">
                <a:solidFill>
                  <a:srgbClr val="800080"/>
                </a:solidFill>
                <a:latin typeface="Times" charset="0"/>
              </a:rPr>
              <a:t> </a:t>
            </a:r>
          </a:p>
        </p:txBody>
      </p:sp>
      <p:sp>
        <p:nvSpPr>
          <p:cNvPr id="158748" name="Rectangle 28"/>
          <p:cNvSpPr>
            <a:spLocks noChangeArrowheads="1"/>
          </p:cNvSpPr>
          <p:nvPr/>
        </p:nvSpPr>
        <p:spPr bwMode="auto">
          <a:xfrm>
            <a:off x="304800" y="3048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Fig. 8.1. </a:t>
            </a:r>
            <a:r>
              <a:rPr lang="en-US" sz="2400">
                <a:latin typeface="Times" charset="0"/>
              </a:rPr>
              <a:t>Deformation by vertical momentum flux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graphicFrame>
        <p:nvGraphicFramePr>
          <p:cNvPr id="158759" name="Object 39"/>
          <p:cNvGraphicFramePr>
            <a:graphicFrameLocks noChangeAspect="1"/>
          </p:cNvGraphicFramePr>
          <p:nvPr/>
        </p:nvGraphicFramePr>
        <p:xfrm>
          <a:off x="4876800" y="3657600"/>
          <a:ext cx="4267200" cy="268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86" name="Document" r:id="rId3" imgW="2133600" imgH="1344168" progId="Word.Document.8">
                  <p:embed/>
                </p:oleObj>
              </mc:Choice>
              <mc:Fallback>
                <p:oleObj name="Document" r:id="rId3" imgW="2133600" imgH="1344168" progId="Word.Document.8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657600"/>
                        <a:ext cx="4267200" cy="268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60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344805"/>
              </p:ext>
            </p:extLst>
          </p:nvPr>
        </p:nvGraphicFramePr>
        <p:xfrm>
          <a:off x="6645275" y="2924175"/>
          <a:ext cx="635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87" name="Equation" r:id="rId5" imgW="254000" imgH="203200" progId="Equation.3">
                  <p:embed/>
                </p:oleObj>
              </mc:Choice>
              <mc:Fallback>
                <p:oleObj name="Equation" r:id="rId5" imgW="254000" imgH="20320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5275" y="2924175"/>
                        <a:ext cx="635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61" name="Rectangle 41"/>
          <p:cNvSpPr>
            <a:spLocks noChangeArrowheads="1"/>
          </p:cNvSpPr>
          <p:nvPr/>
        </p:nvSpPr>
        <p:spPr bwMode="auto">
          <a:xfrm>
            <a:off x="304800" y="3733800"/>
            <a:ext cx="495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Stress from vertical transfer of turbulent </a:t>
            </a:r>
            <a:r>
              <a:rPr lang="en-US" sz="2400" i="1">
                <a:latin typeface="Times" charset="0"/>
              </a:rPr>
              <a:t>u</a:t>
            </a:r>
            <a:r>
              <a:rPr lang="en-US" sz="2400">
                <a:latin typeface="Times" charset="0"/>
              </a:rPr>
              <a:t>-momentum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         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(8.1)</a:t>
            </a:r>
          </a:p>
        </p:txBody>
      </p:sp>
      <p:graphicFrame>
        <p:nvGraphicFramePr>
          <p:cNvPr id="158763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557175"/>
              </p:ext>
            </p:extLst>
          </p:nvPr>
        </p:nvGraphicFramePr>
        <p:xfrm>
          <a:off x="1236663" y="4584700"/>
          <a:ext cx="18034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88" name="Equation" r:id="rId7" imgW="723900" imgH="241300" progId="Equation.3">
                  <p:embed/>
                </p:oleObj>
              </mc:Choice>
              <mc:Fallback>
                <p:oleObj name="Equation" r:id="rId7" imgW="723900" imgH="24130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6663" y="4584700"/>
                        <a:ext cx="180340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64" name="Rectangle 44"/>
          <p:cNvSpPr>
            <a:spLocks noChangeArrowheads="1"/>
          </p:cNvSpPr>
          <p:nvPr/>
        </p:nvSpPr>
        <p:spPr bwMode="auto">
          <a:xfrm>
            <a:off x="457200" y="5562600"/>
            <a:ext cx="419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zx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	= stress acting in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-direction, along a plane 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y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normal to the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z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-direction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 autoUpdateAnimBg="0"/>
      <p:bldP spid="158727" grpId="0" build="p" autoUpdateAnimBg="0"/>
      <p:bldP spid="158748" grpId="0" build="p" autoUpdateAnimBg="0"/>
      <p:bldP spid="158761" grpId="0" autoUpdateAnimBg="0"/>
      <p:bldP spid="15876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Magnitude of Reynolds stress at ground surface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(8.2)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Momentum Fluxes</a:t>
            </a:r>
          </a:p>
        </p:txBody>
      </p:sp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457200" y="2438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Kinematic vertical turbulent momentum flux (m</a:t>
            </a:r>
            <a:r>
              <a:rPr lang="en-US" sz="2400" baseline="30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s</a:t>
            </a:r>
            <a:r>
              <a:rPr lang="en-US" sz="2400" baseline="30000">
                <a:latin typeface="Times" charset="0"/>
              </a:rPr>
              <a:t>-2</a:t>
            </a:r>
            <a:r>
              <a:rPr lang="en-US" sz="2400">
                <a:latin typeface="Times" charset="0"/>
              </a:rPr>
              <a:t>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(8.3)</a:t>
            </a:r>
          </a:p>
        </p:txBody>
      </p:sp>
      <p:sp>
        <p:nvSpPr>
          <p:cNvPr id="293893" name="Rectangle 5"/>
          <p:cNvSpPr>
            <a:spLocks noChangeArrowheads="1"/>
          </p:cNvSpPr>
          <p:nvPr/>
        </p:nvSpPr>
        <p:spPr bwMode="auto">
          <a:xfrm>
            <a:off x="457200" y="487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Friction wind speed (m s</a:t>
            </a:r>
            <a:r>
              <a:rPr lang="en-US" sz="2400" baseline="30000">
                <a:latin typeface="Times" charset="0"/>
              </a:rPr>
              <a:t>-1</a:t>
            </a:r>
            <a:r>
              <a:rPr lang="en-US" sz="2400">
                <a:latin typeface="Times" charset="0"/>
              </a:rPr>
              <a:t>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(8.8)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Scaling param. for surface-layer vert. flux of horiz. momentum</a:t>
            </a:r>
          </a:p>
        </p:txBody>
      </p:sp>
      <p:graphicFrame>
        <p:nvGraphicFramePr>
          <p:cNvPr id="29391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83347"/>
              </p:ext>
            </p:extLst>
          </p:nvPr>
        </p:nvGraphicFramePr>
        <p:xfrm>
          <a:off x="3371850" y="2816225"/>
          <a:ext cx="1555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42" name="Equation" r:id="rId3" imgW="622300" imgH="406400" progId="Equation.3">
                  <p:embed/>
                </p:oleObj>
              </mc:Choice>
              <mc:Fallback>
                <p:oleObj name="Equation" r:id="rId3" imgW="622300" imgH="406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2816225"/>
                        <a:ext cx="1555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1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996720"/>
              </p:ext>
            </p:extLst>
          </p:nvPr>
        </p:nvGraphicFramePr>
        <p:xfrm>
          <a:off x="3355975" y="3806825"/>
          <a:ext cx="15557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43" name="Equation" r:id="rId5" imgW="622300" imgH="431800" progId="Equation.3">
                  <p:embed/>
                </p:oleObj>
              </mc:Choice>
              <mc:Fallback>
                <p:oleObj name="Equation" r:id="rId5" imgW="622300" imgH="4318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3806825"/>
                        <a:ext cx="155575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1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095249"/>
              </p:ext>
            </p:extLst>
          </p:nvPr>
        </p:nvGraphicFramePr>
        <p:xfrm>
          <a:off x="2887663" y="1322388"/>
          <a:ext cx="3562350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44" name="Equation" r:id="rId7" imgW="1435100" imgH="457200" progId="Equation.3">
                  <p:embed/>
                </p:oleObj>
              </mc:Choice>
              <mc:Fallback>
                <p:oleObj name="Equation" r:id="rId7" imgW="1435100" imgH="4572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7663" y="1322388"/>
                        <a:ext cx="3562350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14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961221"/>
              </p:ext>
            </p:extLst>
          </p:nvPr>
        </p:nvGraphicFramePr>
        <p:xfrm>
          <a:off x="2265363" y="5589588"/>
          <a:ext cx="4841875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45" name="Equation" r:id="rId9" imgW="1943100" imgH="457200" progId="Equation.3">
                  <p:embed/>
                </p:oleObj>
              </mc:Choice>
              <mc:Fallback>
                <p:oleObj name="Equation" r:id="rId9" imgW="1943100" imgH="4572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5589588"/>
                        <a:ext cx="4841875" cy="113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0" grpId="0" build="p" autoUpdateAnimBg="0"/>
      <p:bldP spid="293892" grpId="0" build="p" autoUpdateAnimBg="0"/>
      <p:bldP spid="29389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Vertical turbulent sensible-heat flux (W m</a:t>
            </a:r>
            <a:r>
              <a:rPr lang="en-US" sz="2400" baseline="30000">
                <a:solidFill>
                  <a:srgbClr val="FF0000"/>
                </a:solidFill>
                <a:latin typeface="Times" charset="0"/>
              </a:rPr>
              <a:t>-2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)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(8.4)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Heat and Moisture Fluxes</a:t>
            </a:r>
          </a:p>
        </p:txBody>
      </p:sp>
      <p:sp>
        <p:nvSpPr>
          <p:cNvPr id="296964" name="Rectangle 4"/>
          <p:cNvSpPr>
            <a:spLocks noChangeArrowheads="1"/>
          </p:cNvSpPr>
          <p:nvPr/>
        </p:nvSpPr>
        <p:spPr bwMode="auto">
          <a:xfrm>
            <a:off x="457200" y="25908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Kinematic vert. turbulent sensible-heat flux (m K s</a:t>
            </a:r>
            <a:r>
              <a:rPr lang="en-US" sz="2400" baseline="30000">
                <a:latin typeface="Times" charset="0"/>
              </a:rPr>
              <a:t>-1</a:t>
            </a:r>
            <a:r>
              <a:rPr lang="en-US" sz="2400">
                <a:latin typeface="Times" charset="0"/>
              </a:rPr>
              <a:t>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(8.5)</a:t>
            </a:r>
          </a:p>
        </p:txBody>
      </p:sp>
      <p:sp>
        <p:nvSpPr>
          <p:cNvPr id="296965" name="Rectangle 5"/>
          <p:cNvSpPr>
            <a:spLocks noChangeArrowheads="1"/>
          </p:cNvSpPr>
          <p:nvPr/>
        </p:nvSpPr>
        <p:spPr bwMode="auto">
          <a:xfrm>
            <a:off x="457200" y="5257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Kinematic vert. turbulent moisture flux (m kg s</a:t>
            </a:r>
            <a:r>
              <a:rPr lang="en-US" sz="2400" baseline="30000">
                <a:latin typeface="Times" charset="0"/>
              </a:rPr>
              <a:t>-1 </a:t>
            </a:r>
            <a:r>
              <a:rPr lang="en-US" sz="2400">
                <a:latin typeface="Times" charset="0"/>
              </a:rPr>
              <a:t>kg</a:t>
            </a:r>
            <a:r>
              <a:rPr lang="en-US" sz="2400" baseline="30000">
                <a:latin typeface="Times" charset="0"/>
              </a:rPr>
              <a:t>-1</a:t>
            </a:r>
            <a:r>
              <a:rPr lang="en-US" sz="2400">
                <a:latin typeface="Times" charset="0"/>
              </a:rPr>
              <a:t>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(8.7)</a:t>
            </a:r>
          </a:p>
        </p:txBody>
      </p:sp>
      <p:sp>
        <p:nvSpPr>
          <p:cNvPr id="296969" name="Rectangle 9"/>
          <p:cNvSpPr>
            <a:spLocks noChangeArrowheads="1"/>
          </p:cNvSpPr>
          <p:nvPr/>
        </p:nvSpPr>
        <p:spPr bwMode="auto">
          <a:xfrm>
            <a:off x="457200" y="3962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Vertical turbulent water vapor flux (kg m</a:t>
            </a:r>
            <a:r>
              <a:rPr lang="en-US" sz="2400" baseline="30000">
                <a:latin typeface="Times" charset="0"/>
              </a:rPr>
              <a:t>-2</a:t>
            </a:r>
            <a:r>
              <a:rPr lang="en-US" sz="2400">
                <a:latin typeface="Times" charset="0"/>
              </a:rPr>
              <a:t> s</a:t>
            </a:r>
            <a:r>
              <a:rPr lang="en-US" sz="2400" baseline="30000">
                <a:latin typeface="Times" charset="0"/>
              </a:rPr>
              <a:t>-1</a:t>
            </a:r>
            <a:r>
              <a:rPr lang="en-US" sz="2400">
                <a:latin typeface="Times" charset="0"/>
              </a:rPr>
              <a:t>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(8.6)</a:t>
            </a:r>
          </a:p>
        </p:txBody>
      </p:sp>
      <p:graphicFrame>
        <p:nvGraphicFramePr>
          <p:cNvPr id="29697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968361"/>
              </p:ext>
            </p:extLst>
          </p:nvPr>
        </p:nvGraphicFramePr>
        <p:xfrm>
          <a:off x="3159125" y="1628775"/>
          <a:ext cx="2254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0" name="Equation" r:id="rId3" imgW="901700" imgH="254000" progId="Equation.3">
                  <p:embed/>
                </p:oleObj>
              </mc:Choice>
              <mc:Fallback>
                <p:oleObj name="Equation" r:id="rId3" imgW="901700" imgH="2540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25" y="1628775"/>
                        <a:ext cx="2254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8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3919849"/>
              </p:ext>
            </p:extLst>
          </p:nvPr>
        </p:nvGraphicFramePr>
        <p:xfrm>
          <a:off x="3235325" y="2876550"/>
          <a:ext cx="18415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1" name="Equation" r:id="rId5" imgW="736600" imgH="444500" progId="Equation.3">
                  <p:embed/>
                </p:oleObj>
              </mc:Choice>
              <mc:Fallback>
                <p:oleObj name="Equation" r:id="rId5" imgW="736600" imgH="4445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325" y="2876550"/>
                        <a:ext cx="184150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8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366568"/>
              </p:ext>
            </p:extLst>
          </p:nvPr>
        </p:nvGraphicFramePr>
        <p:xfrm>
          <a:off x="3263900" y="4371975"/>
          <a:ext cx="1714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2" name="Equation" r:id="rId7" imgW="685800" imgH="254000" progId="Equation.3">
                  <p:embed/>
                </p:oleObj>
              </mc:Choice>
              <mc:Fallback>
                <p:oleObj name="Equation" r:id="rId7" imgW="685800" imgH="2540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3900" y="4371975"/>
                        <a:ext cx="1714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8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589405"/>
              </p:ext>
            </p:extLst>
          </p:nvPr>
        </p:nvGraphicFramePr>
        <p:xfrm>
          <a:off x="3476625" y="5543550"/>
          <a:ext cx="14605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3" name="Equation" r:id="rId9" imgW="584200" imgH="431800" progId="Equation.3">
                  <p:embed/>
                </p:oleObj>
              </mc:Choice>
              <mc:Fallback>
                <p:oleObj name="Equation" r:id="rId9" imgW="584200" imgH="4318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25" y="5543550"/>
                        <a:ext cx="14605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2" grpId="0" build="p" autoUpdateAnimBg="0"/>
      <p:bldP spid="296964" grpId="0" build="p" autoUpdateAnimBg="0"/>
      <p:bldP spid="296965" grpId="0" build="p" autoUpdateAnimBg="0"/>
      <p:bldP spid="29696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Surf. Roughness Length for Momentum</a:t>
            </a:r>
          </a:p>
        </p:txBody>
      </p:sp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457200" y="1295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914400" indent="-914400">
              <a:buFontTx/>
              <a:buNone/>
              <a:tabLst>
                <a:tab pos="457200" algn="l"/>
                <a:tab pos="6804025" algn="l"/>
              </a:tabLst>
            </a:pPr>
            <a:r>
              <a:rPr lang="en-US" sz="2400">
                <a:latin typeface="Times" charset="0"/>
              </a:rPr>
              <a:t>Height above surface at which mean wind extrapolates to zero</a:t>
            </a:r>
          </a:p>
          <a:p>
            <a:pPr marL="914400" indent="-914400">
              <a:buFontTx/>
              <a:buNone/>
              <a:tabLst>
                <a:tab pos="457200" algn="l"/>
                <a:tab pos="6804025" algn="l"/>
              </a:tabLst>
            </a:pPr>
            <a:endParaRPr lang="en-US" sz="2400">
              <a:latin typeface="Times" charset="0"/>
            </a:endParaRPr>
          </a:p>
          <a:p>
            <a:pPr marL="914400" indent="-914400">
              <a:buFont typeface="Times" charset="0"/>
              <a:buChar char="•"/>
              <a:tabLst>
                <a:tab pos="457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Longer roughness length --&gt; greater turbulence</a:t>
            </a:r>
          </a:p>
          <a:p>
            <a:pPr marL="914400" indent="-914400">
              <a:buFont typeface="Times" charset="0"/>
              <a:buChar char="•"/>
              <a:tabLst>
                <a:tab pos="457200" algn="l"/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914400" indent="-914400">
              <a:buFont typeface="Times" charset="0"/>
              <a:buChar char="•"/>
              <a:tabLst>
                <a:tab pos="457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Exactly smooth surface, roughness length = 0</a:t>
            </a:r>
          </a:p>
          <a:p>
            <a:pPr marL="914400" indent="-914400">
              <a:buFont typeface="Times" charset="0"/>
              <a:buChar char="•"/>
              <a:tabLst>
                <a:tab pos="457200" algn="l"/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914400" indent="-914400">
              <a:buFont typeface="Times" charset="0"/>
              <a:buChar char="•"/>
              <a:tabLst>
                <a:tab pos="457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Approximately 1/30 the height of the average roughness element protruding from the surface</a:t>
            </a:r>
            <a:r>
              <a:rPr lang="en-US" sz="3200">
                <a:solidFill>
                  <a:srgbClr val="187534"/>
                </a:solidFill>
                <a:latin typeface="Times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Surf. Roughness Length for Momentum</a:t>
            </a:r>
          </a:p>
        </p:txBody>
      </p:sp>
      <p:sp>
        <p:nvSpPr>
          <p:cNvPr id="357381" name="Rectangle 5"/>
          <p:cNvSpPr>
            <a:spLocks noChangeArrowheads="1"/>
          </p:cNvSpPr>
          <p:nvPr/>
        </p:nvSpPr>
        <p:spPr bwMode="auto">
          <a:xfrm>
            <a:off x="304800" y="1219200"/>
            <a:ext cx="8382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Method of calculating roughness length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1) Find wind speeds at many heights when wind is strong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2) Plot speeds on ln (height) vs. wind speed diagram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3) Extrapolate wind speed to altitude at which speed equals zero</a:t>
            </a:r>
          </a:p>
        </p:txBody>
      </p:sp>
      <p:grpSp>
        <p:nvGrpSpPr>
          <p:cNvPr id="357387" name="Group 11"/>
          <p:cNvGrpSpPr>
            <a:grpSpLocks/>
          </p:cNvGrpSpPr>
          <p:nvPr/>
        </p:nvGrpSpPr>
        <p:grpSpPr bwMode="auto">
          <a:xfrm>
            <a:off x="1600200" y="3200400"/>
            <a:ext cx="6686550" cy="3306763"/>
            <a:chOff x="1008" y="2016"/>
            <a:chExt cx="4212" cy="2083"/>
          </a:xfrm>
        </p:grpSpPr>
        <p:graphicFrame>
          <p:nvGraphicFramePr>
            <p:cNvPr id="357382" name="Object 6"/>
            <p:cNvGraphicFramePr>
              <a:graphicFrameLocks noChangeAspect="1"/>
            </p:cNvGraphicFramePr>
            <p:nvPr/>
          </p:nvGraphicFramePr>
          <p:xfrm>
            <a:off x="1008" y="2016"/>
            <a:ext cx="3100" cy="20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397" name="Document" r:id="rId3" imgW="2221992" imgH="1493520" progId="Word.Document.8">
                    <p:embed/>
                  </p:oleObj>
                </mc:Choice>
                <mc:Fallback>
                  <p:oleObj name="Document" r:id="rId3" imgW="2221992" imgH="1493520" progId="Word.Document.8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2016"/>
                          <a:ext cx="3100" cy="20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7383" name="Text Box 7"/>
            <p:cNvSpPr txBox="1">
              <a:spLocks noChangeArrowheads="1"/>
            </p:cNvSpPr>
            <p:nvPr/>
          </p:nvSpPr>
          <p:spPr bwMode="auto">
            <a:xfrm>
              <a:off x="4512" y="3696"/>
              <a:ext cx="708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993366"/>
                  </a:solidFill>
                  <a:latin typeface="Times" charset="0"/>
                </a:rPr>
                <a:t>Fig. 6.5</a:t>
              </a:r>
            </a:p>
          </p:txBody>
        </p:sp>
        <p:sp>
          <p:nvSpPr>
            <p:cNvPr id="357385" name="Rectangle 9"/>
            <p:cNvSpPr>
              <a:spLocks noChangeArrowheads="1"/>
            </p:cNvSpPr>
            <p:nvPr/>
          </p:nvSpPr>
          <p:spPr bwMode="auto">
            <a:xfrm>
              <a:off x="1104" y="2496"/>
              <a:ext cx="480" cy="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386" name="Text Box 10"/>
            <p:cNvSpPr txBox="1">
              <a:spLocks noChangeArrowheads="1"/>
            </p:cNvSpPr>
            <p:nvPr/>
          </p:nvSpPr>
          <p:spPr bwMode="auto">
            <a:xfrm rot="-5400000">
              <a:off x="1175" y="2761"/>
              <a:ext cx="388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latin typeface="Times" charset="0"/>
                </a:rPr>
                <a:t>ln </a:t>
              </a:r>
              <a:r>
                <a:rPr lang="en-US" sz="2400" i="1">
                  <a:latin typeface="Times" charset="0"/>
                </a:rPr>
                <a:t>z</a:t>
              </a:r>
              <a:endParaRPr lang="en-US" sz="2400">
                <a:solidFill>
                  <a:srgbClr val="993366"/>
                </a:solidFill>
                <a:latin typeface="Time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8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8486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Over smooth ocean with slow wind	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(8.9)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Roughness Length for Momentum</a:t>
            </a:r>
          </a:p>
        </p:txBody>
      </p:sp>
      <p:sp>
        <p:nvSpPr>
          <p:cNvPr id="358404" name="Rectangle 4"/>
          <p:cNvSpPr>
            <a:spLocks noChangeArrowheads="1"/>
          </p:cNvSpPr>
          <p:nvPr/>
        </p:nvSpPr>
        <p:spPr bwMode="auto">
          <a:xfrm>
            <a:off x="457200" y="25146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Over rough ocean, fast wind (Charnock relation)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(8.10)</a:t>
            </a:r>
          </a:p>
        </p:txBody>
      </p:sp>
      <p:sp>
        <p:nvSpPr>
          <p:cNvPr id="358405" name="Rectangle 5"/>
          <p:cNvSpPr>
            <a:spLocks noChangeArrowheads="1"/>
          </p:cNvSpPr>
          <p:nvPr/>
        </p:nvSpPr>
        <p:spPr bwMode="auto">
          <a:xfrm>
            <a:off x="457200" y="5181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Over a vegetation canopy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(8.12)</a:t>
            </a:r>
          </a:p>
        </p:txBody>
      </p:sp>
      <p:sp>
        <p:nvSpPr>
          <p:cNvPr id="358406" name="Rectangle 6"/>
          <p:cNvSpPr>
            <a:spLocks noChangeArrowheads="1"/>
          </p:cNvSpPr>
          <p:nvPr/>
        </p:nvSpPr>
        <p:spPr bwMode="auto">
          <a:xfrm>
            <a:off x="457200" y="3962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Over urban areas containing structures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(8.11)</a:t>
            </a:r>
          </a:p>
        </p:txBody>
      </p:sp>
      <p:graphicFrame>
        <p:nvGraphicFramePr>
          <p:cNvPr id="358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535556"/>
              </p:ext>
            </p:extLst>
          </p:nvPr>
        </p:nvGraphicFramePr>
        <p:xfrm>
          <a:off x="2595563" y="1520825"/>
          <a:ext cx="3333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2" name="Equation" r:id="rId3" imgW="1333500" imgH="406400" progId="Equation.3">
                  <p:embed/>
                </p:oleObj>
              </mc:Choice>
              <mc:Fallback>
                <p:oleObj name="Equation" r:id="rId3" imgW="13335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563" y="1520825"/>
                        <a:ext cx="3333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6437666"/>
              </p:ext>
            </p:extLst>
          </p:nvPr>
        </p:nvGraphicFramePr>
        <p:xfrm>
          <a:off x="3616325" y="2940050"/>
          <a:ext cx="1651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3" name="Equation" r:id="rId5" imgW="660400" imgH="419100" progId="Equation.3">
                  <p:embed/>
                </p:oleObj>
              </mc:Choice>
              <mc:Fallback>
                <p:oleObj name="Equation" r:id="rId5" imgW="660400" imgH="419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25" y="2940050"/>
                        <a:ext cx="16510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767705"/>
              </p:ext>
            </p:extLst>
          </p:nvPr>
        </p:nvGraphicFramePr>
        <p:xfrm>
          <a:off x="3524250" y="4264025"/>
          <a:ext cx="1968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4" name="Equation" r:id="rId7" imgW="787400" imgH="406400" progId="Equation.3">
                  <p:embed/>
                </p:oleObj>
              </mc:Choice>
              <mc:Fallback>
                <p:oleObj name="Equation" r:id="rId7" imgW="7874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0" y="4264025"/>
                        <a:ext cx="19685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463000"/>
              </p:ext>
            </p:extLst>
          </p:nvPr>
        </p:nvGraphicFramePr>
        <p:xfrm>
          <a:off x="2692400" y="5651500"/>
          <a:ext cx="34909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5" name="Equation" r:id="rId9" imgW="1397000" imgH="317500" progId="Equation.3">
                  <p:embed/>
                </p:oleObj>
              </mc:Choice>
              <mc:Fallback>
                <p:oleObj name="Equation" r:id="rId9" imgW="1397000" imgH="3175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5651500"/>
                        <a:ext cx="34909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2" grpId="0" build="p" autoUpdateAnimBg="0"/>
      <p:bldP spid="358404" grpId="0" build="p" autoUpdateAnimBg="0"/>
      <p:bldP spid="358405" grpId="0" build="p" autoUpdateAnimBg="0"/>
      <p:bldP spid="35840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Roughness Length for Momentum</a:t>
            </a:r>
          </a:p>
        </p:txBody>
      </p:sp>
      <p:graphicFrame>
        <p:nvGraphicFramePr>
          <p:cNvPr id="359436" name="Object 12"/>
          <p:cNvGraphicFramePr>
            <a:graphicFrameLocks noChangeAspect="1"/>
          </p:cNvGraphicFramePr>
          <p:nvPr/>
        </p:nvGraphicFramePr>
        <p:xfrm>
          <a:off x="1828800" y="803275"/>
          <a:ext cx="10439400" cy="605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47" name="Document" r:id="rId3" imgW="6419088" imgH="3721608" progId="Word.Document.8">
                  <p:embed/>
                </p:oleObj>
              </mc:Choice>
              <mc:Fallback>
                <p:oleObj name="Document" r:id="rId3" imgW="6419088" imgH="3721608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803275"/>
                        <a:ext cx="10439400" cy="605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9437" name="Text Box 13"/>
          <p:cNvSpPr txBox="1">
            <a:spLocks noChangeArrowheads="1"/>
          </p:cNvSpPr>
          <p:nvPr/>
        </p:nvSpPr>
        <p:spPr bwMode="auto">
          <a:xfrm>
            <a:off x="7696200" y="6096000"/>
            <a:ext cx="13335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Table 8.1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0010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Surface roughness length for energy	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(8.13)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Roughness Length for Energy, Moisture</a:t>
            </a:r>
          </a:p>
        </p:txBody>
      </p:sp>
      <p:sp>
        <p:nvSpPr>
          <p:cNvPr id="360452" name="Rectangle 4"/>
          <p:cNvSpPr>
            <a:spLocks noChangeArrowheads="1"/>
          </p:cNvSpPr>
          <p:nvPr/>
        </p:nvSpPr>
        <p:spPr bwMode="auto">
          <a:xfrm>
            <a:off x="457200" y="25908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Surface roughness length for moisture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(8.13)</a:t>
            </a:r>
          </a:p>
        </p:txBody>
      </p:sp>
      <p:sp>
        <p:nvSpPr>
          <p:cNvPr id="360453" name="Rectangle 5"/>
          <p:cNvSpPr>
            <a:spLocks noChangeArrowheads="1"/>
          </p:cNvSpPr>
          <p:nvPr/>
        </p:nvSpPr>
        <p:spPr bwMode="auto">
          <a:xfrm>
            <a:off x="457200" y="5257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Molecular diffusion coefficient of water vapor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(8.14)</a:t>
            </a:r>
          </a:p>
        </p:txBody>
      </p:sp>
      <p:sp>
        <p:nvSpPr>
          <p:cNvPr id="360454" name="Rectangle 6"/>
          <p:cNvSpPr>
            <a:spLocks noChangeArrowheads="1"/>
          </p:cNvSpPr>
          <p:nvPr/>
        </p:nvSpPr>
        <p:spPr bwMode="auto">
          <a:xfrm>
            <a:off x="457200" y="3962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Molecular thermal diffusion coefficient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(8.14)</a:t>
            </a:r>
          </a:p>
        </p:txBody>
      </p:sp>
      <p:graphicFrame>
        <p:nvGraphicFramePr>
          <p:cNvPr id="36045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319680"/>
              </p:ext>
            </p:extLst>
          </p:nvPr>
        </p:nvGraphicFramePr>
        <p:xfrm>
          <a:off x="3813175" y="1520825"/>
          <a:ext cx="1333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90" name="Equation" r:id="rId3" imgW="533400" imgH="406400" progId="Equation.3">
                  <p:embed/>
                </p:oleObj>
              </mc:Choice>
              <mc:Fallback>
                <p:oleObj name="Equation" r:id="rId3" imgW="5334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3175" y="1520825"/>
                        <a:ext cx="13335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046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978526"/>
              </p:ext>
            </p:extLst>
          </p:nvPr>
        </p:nvGraphicFramePr>
        <p:xfrm>
          <a:off x="3797300" y="2968625"/>
          <a:ext cx="1333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91" name="Equation" r:id="rId5" imgW="533400" imgH="406400" progId="Equation.3">
                  <p:embed/>
                </p:oleObj>
              </mc:Choice>
              <mc:Fallback>
                <p:oleObj name="Equation" r:id="rId5" imgW="533400" imgH="406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300" y="2968625"/>
                        <a:ext cx="13335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04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072919"/>
              </p:ext>
            </p:extLst>
          </p:nvPr>
        </p:nvGraphicFramePr>
        <p:xfrm>
          <a:off x="3676650" y="4264025"/>
          <a:ext cx="16827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92" name="Equation" r:id="rId7" imgW="673100" imgH="419100" progId="Equation.3">
                  <p:embed/>
                </p:oleObj>
              </mc:Choice>
              <mc:Fallback>
                <p:oleObj name="Equation" r:id="rId7" imgW="673100" imgH="419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4264025"/>
                        <a:ext cx="168275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046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125926"/>
              </p:ext>
            </p:extLst>
          </p:nvPr>
        </p:nvGraphicFramePr>
        <p:xfrm>
          <a:off x="1241425" y="5543550"/>
          <a:ext cx="59674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93" name="Equation" r:id="rId9" imgW="2387600" imgH="469900" progId="Equation.3">
                  <p:embed/>
                </p:oleObj>
              </mc:Choice>
              <mc:Fallback>
                <p:oleObj name="Equation" r:id="rId9" imgW="2387600" imgH="469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5543550"/>
                        <a:ext cx="596741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0" grpId="0" build="p" autoUpdateAnimBg="0"/>
      <p:bldP spid="360452" grpId="0" build="p" autoUpdateAnimBg="0"/>
      <p:bldP spid="360453" grpId="0" build="p" autoUpdateAnimBg="0"/>
      <p:bldP spid="36045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Turbulence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Group of eddies of different size. Eddies range in size from a couple of millimeters to the size of the boundary layer.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Turbulence Description</a:t>
            </a:r>
          </a:p>
        </p:txBody>
      </p:sp>
      <p:sp>
        <p:nvSpPr>
          <p:cNvPr id="361485" name="Rectangle 13"/>
          <p:cNvSpPr>
            <a:spLocks noChangeArrowheads="1"/>
          </p:cNvSpPr>
          <p:nvPr/>
        </p:nvSpPr>
        <p:spPr bwMode="auto">
          <a:xfrm>
            <a:off x="381000" y="2514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Turbulent kinetic energy (TKE)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Mean kinetic energy per unit mass associated with eddies in turbulent flow</a:t>
            </a:r>
            <a:endParaRPr lang="en-US" sz="320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361486" name="Rectangle 14"/>
          <p:cNvSpPr>
            <a:spLocks noChangeArrowheads="1"/>
          </p:cNvSpPr>
          <p:nvPr/>
        </p:nvSpPr>
        <p:spPr bwMode="auto">
          <a:xfrm>
            <a:off x="381000" y="3733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Dissipation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	Conversion of turbulence into heat by molecular viscosity</a:t>
            </a:r>
          </a:p>
        </p:txBody>
      </p:sp>
      <p:sp>
        <p:nvSpPr>
          <p:cNvPr id="361487" name="Rectangle 15"/>
          <p:cNvSpPr>
            <a:spLocks noChangeArrowheads="1"/>
          </p:cNvSpPr>
          <p:nvPr/>
        </p:nvSpPr>
        <p:spPr bwMode="auto">
          <a:xfrm>
            <a:off x="3810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Inertial cascade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	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Decrease in eddy size from large eddy to small eddy to zero due to dissipation</a:t>
            </a:r>
            <a:endParaRPr lang="en-US" sz="320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4" grpId="0" build="p" autoUpdateAnimBg="0"/>
      <p:bldP spid="361485" grpId="0" build="p" autoUpdateAnimBg="0"/>
      <p:bldP spid="361486" grpId="0" build="p" autoUpdateAnimBg="0"/>
      <p:bldP spid="36148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Kolmogorov scale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(8.15)</a:t>
            </a:r>
            <a:endParaRPr lang="en-US" sz="28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Turbulence Models</a:t>
            </a:r>
          </a:p>
        </p:txBody>
      </p:sp>
      <p:sp>
        <p:nvSpPr>
          <p:cNvPr id="362500" name="Rectangle 4"/>
          <p:cNvSpPr>
            <a:spLocks noChangeArrowheads="1"/>
          </p:cNvSpPr>
          <p:nvPr/>
        </p:nvSpPr>
        <p:spPr bwMode="auto">
          <a:xfrm>
            <a:off x="3810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Reynolds-averaged models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Resolution greater than a few hundred meters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Do not resolve large or small eddies</a:t>
            </a:r>
            <a:endParaRPr lang="en-US" sz="2400">
              <a:latin typeface="Times" charset="0"/>
            </a:endParaRPr>
          </a:p>
        </p:txBody>
      </p:sp>
      <p:sp>
        <p:nvSpPr>
          <p:cNvPr id="362501" name="Rectangle 5"/>
          <p:cNvSpPr>
            <a:spLocks noChangeArrowheads="1"/>
          </p:cNvSpPr>
          <p:nvPr/>
        </p:nvSpPr>
        <p:spPr bwMode="auto">
          <a:xfrm>
            <a:off x="381000" y="4038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Large-eddy simulation models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Resolution between a few meters and a few hundred meters Resolve large eddies but not small ones</a:t>
            </a:r>
            <a:endParaRPr lang="en-US" sz="2400"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362502" name="Rectangle 6"/>
          <p:cNvSpPr>
            <a:spLocks noChangeArrowheads="1"/>
          </p:cNvSpPr>
          <p:nvPr/>
        </p:nvSpPr>
        <p:spPr bwMode="auto">
          <a:xfrm>
            <a:off x="381000" y="533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Direct numerical simulation models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Resolution on the order of the Kolmogorov scale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Resolve all eddies</a:t>
            </a:r>
          </a:p>
        </p:txBody>
      </p:sp>
      <p:graphicFrame>
        <p:nvGraphicFramePr>
          <p:cNvPr id="3625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577156"/>
              </p:ext>
            </p:extLst>
          </p:nvPr>
        </p:nvGraphicFramePr>
        <p:xfrm>
          <a:off x="3614738" y="1308100"/>
          <a:ext cx="1681162" cy="126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13" name="Equation" r:id="rId3" imgW="673100" imgH="508000" progId="Equation.3">
                  <p:embed/>
                </p:oleObj>
              </mc:Choice>
              <mc:Fallback>
                <p:oleObj name="Equation" r:id="rId3" imgW="6731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738" y="1308100"/>
                        <a:ext cx="1681162" cy="126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498" grpId="0" build="p" autoUpdateAnimBg="0"/>
      <p:bldP spid="362500" grpId="0" build="p" autoUpdateAnimBg="0"/>
      <p:bldP spid="362501" grpId="0" build="p" autoUpdateAnimBg="0"/>
      <p:bldP spid="36250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Bulk aerodynamic formulae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(8.16-7)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Diffusion coefficient accounts for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Skin drag: drag from molecular diffusion of air at surface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Form drag: drag arising when wind hits large obstacles</a:t>
            </a: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Wave drag: drag from momentum transfer due to gravity waves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Kinematic Vertical Momentum Flux</a:t>
            </a:r>
          </a:p>
        </p:txBody>
      </p:sp>
      <p:graphicFrame>
        <p:nvGraphicFramePr>
          <p:cNvPr id="3635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053877"/>
              </p:ext>
            </p:extLst>
          </p:nvPr>
        </p:nvGraphicFramePr>
        <p:xfrm>
          <a:off x="1924050" y="3441700"/>
          <a:ext cx="4951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53" name="Equation" r:id="rId3" imgW="1981200" imgH="304800" progId="Equation.3">
                  <p:embed/>
                </p:oleObj>
              </mc:Choice>
              <mc:Fallback>
                <p:oleObj name="Equation" r:id="rId3" imgW="1981200" imgH="304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3441700"/>
                        <a:ext cx="4951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353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636923"/>
              </p:ext>
            </p:extLst>
          </p:nvPr>
        </p:nvGraphicFramePr>
        <p:xfrm>
          <a:off x="1984375" y="4584700"/>
          <a:ext cx="4951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54" name="Equation" r:id="rId5" imgW="1981200" imgH="304800" progId="Equation.3">
                  <p:embed/>
                </p:oleObj>
              </mc:Choice>
              <mc:Fallback>
                <p:oleObj name="Equation" r:id="rId5" imgW="1981200" imgH="304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75" y="4584700"/>
                        <a:ext cx="4951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2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Kinematic Vertical Momentum Flux</a:t>
            </a:r>
          </a:p>
        </p:txBody>
      </p:sp>
      <p:sp>
        <p:nvSpPr>
          <p:cNvPr id="418820" name="Rectangle 4"/>
          <p:cNvSpPr>
            <a:spLocks noChangeArrowheads="1"/>
          </p:cNvSpPr>
          <p:nvPr/>
        </p:nvSpPr>
        <p:spPr bwMode="auto">
          <a:xfrm>
            <a:off x="381000" y="21336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i="1" dirty="0">
                <a:latin typeface="Times" charset="0"/>
              </a:rPr>
              <a:t>K</a:t>
            </a:r>
            <a:r>
              <a:rPr lang="en-US" sz="2400" dirty="0">
                <a:latin typeface="Times" charset="0"/>
              </a:rPr>
              <a:t>-theory 	</a:t>
            </a:r>
            <a:r>
              <a:rPr lang="en-US" sz="2400" dirty="0">
                <a:solidFill>
                  <a:srgbClr val="993366"/>
                </a:solidFill>
                <a:latin typeface="Times" charset="0"/>
              </a:rPr>
              <a:t>(8.18)</a:t>
            </a:r>
          </a:p>
        </p:txBody>
      </p:sp>
      <p:graphicFrame>
        <p:nvGraphicFramePr>
          <p:cNvPr id="4188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179910"/>
              </p:ext>
            </p:extLst>
          </p:nvPr>
        </p:nvGraphicFramePr>
        <p:xfrm>
          <a:off x="2960688" y="2374900"/>
          <a:ext cx="25400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60" name="Equation" r:id="rId3" imgW="1016000" imgH="355600" progId="Equation.3">
                  <p:embed/>
                </p:oleObj>
              </mc:Choice>
              <mc:Fallback>
                <p:oleObj name="Equation" r:id="rId3" imgW="1016000" imgH="355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688" y="2374900"/>
                        <a:ext cx="25400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6" name="Rectangle 10"/>
          <p:cNvSpPr>
            <a:spLocks noChangeArrowheads="1"/>
          </p:cNvSpPr>
          <p:nvPr/>
        </p:nvSpPr>
        <p:spPr bwMode="auto">
          <a:xfrm>
            <a:off x="381000" y="50292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Eddy diffusion coef. in terms of bulk aero. formulae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(8.20)</a:t>
            </a:r>
          </a:p>
        </p:txBody>
      </p:sp>
      <p:sp>
        <p:nvSpPr>
          <p:cNvPr id="418827" name="Rectangle 11"/>
          <p:cNvSpPr>
            <a:spLocks noChangeArrowheads="1"/>
          </p:cNvSpPr>
          <p:nvPr/>
        </p:nvSpPr>
        <p:spPr bwMode="auto">
          <a:xfrm>
            <a:off x="381000" y="32766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Wind speed gradient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(8.19)</a:t>
            </a:r>
          </a:p>
        </p:txBody>
      </p:sp>
      <p:graphicFrame>
        <p:nvGraphicFramePr>
          <p:cNvPr id="4188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051080"/>
              </p:ext>
            </p:extLst>
          </p:nvPr>
        </p:nvGraphicFramePr>
        <p:xfrm>
          <a:off x="2882900" y="3762375"/>
          <a:ext cx="2760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61" name="Equation" r:id="rId5" imgW="1104900" imgH="457200" progId="Equation.3">
                  <p:embed/>
                </p:oleObj>
              </mc:Choice>
              <mc:Fallback>
                <p:oleObj name="Equation" r:id="rId5" imgW="11049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900" y="3762375"/>
                        <a:ext cx="27606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883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416626"/>
              </p:ext>
            </p:extLst>
          </p:nvPr>
        </p:nvGraphicFramePr>
        <p:xfrm>
          <a:off x="2035175" y="5575300"/>
          <a:ext cx="47926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62" name="Equation" r:id="rId7" imgW="1917700" imgH="266700" progId="Equation.3">
                  <p:embed/>
                </p:oleObj>
              </mc:Choice>
              <mc:Fallback>
                <p:oleObj name="Equation" r:id="rId7" imgW="1917700" imgH="266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175" y="5575300"/>
                        <a:ext cx="479266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883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386250"/>
              </p:ext>
            </p:extLst>
          </p:nvPr>
        </p:nvGraphicFramePr>
        <p:xfrm>
          <a:off x="2000250" y="1460500"/>
          <a:ext cx="4951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63" name="Equation" r:id="rId9" imgW="1981200" imgH="304800" progId="Equation.3">
                  <p:embed/>
                </p:oleObj>
              </mc:Choice>
              <mc:Fallback>
                <p:oleObj name="Equation" r:id="rId9" imgW="1981200" imgH="304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1460500"/>
                        <a:ext cx="4951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32" name="Rectangle 16"/>
          <p:cNvSpPr>
            <a:spLocks noChangeArrowheads="1"/>
          </p:cNvSpPr>
          <p:nvPr/>
        </p:nvSpPr>
        <p:spPr bwMode="auto">
          <a:xfrm>
            <a:off x="381000" y="10668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Bulk aerodynamic formulae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0" grpId="0" build="p" autoUpdateAnimBg="0"/>
      <p:bldP spid="418826" grpId="0" build="p" autoUpdateAnimBg="0"/>
      <p:bldP spid="418827" grpId="0" build="p" autoUpdateAnimBg="0"/>
      <p:bldP spid="41883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Kinematic Vertical Energy Flux</a:t>
            </a:r>
          </a:p>
        </p:txBody>
      </p:sp>
      <p:sp>
        <p:nvSpPr>
          <p:cNvPr id="419843" name="Rectangle 3"/>
          <p:cNvSpPr>
            <a:spLocks noChangeArrowheads="1"/>
          </p:cNvSpPr>
          <p:nvPr/>
        </p:nvSpPr>
        <p:spPr bwMode="auto">
          <a:xfrm>
            <a:off x="381000" y="21336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K</a:t>
            </a:r>
            <a:r>
              <a:rPr lang="en-US" sz="2400">
                <a:latin typeface="Times" charset="0"/>
              </a:rPr>
              <a:t>-theory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(8.23)</a:t>
            </a:r>
          </a:p>
        </p:txBody>
      </p:sp>
      <p:sp>
        <p:nvSpPr>
          <p:cNvPr id="419845" name="Rectangle 5"/>
          <p:cNvSpPr>
            <a:spLocks noChangeArrowheads="1"/>
          </p:cNvSpPr>
          <p:nvPr/>
        </p:nvSpPr>
        <p:spPr bwMode="auto">
          <a:xfrm>
            <a:off x="381000" y="50292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Eddy diffusion coef. in terms of bulk aero. formulae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(8.25)</a:t>
            </a:r>
          </a:p>
        </p:txBody>
      </p:sp>
      <p:sp>
        <p:nvSpPr>
          <p:cNvPr id="419846" name="Rectangle 6"/>
          <p:cNvSpPr>
            <a:spLocks noChangeArrowheads="1"/>
          </p:cNvSpPr>
          <p:nvPr/>
        </p:nvSpPr>
        <p:spPr bwMode="auto">
          <a:xfrm>
            <a:off x="381000" y="34290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Potential virtual temperature gradient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(8.24)</a:t>
            </a:r>
          </a:p>
        </p:txBody>
      </p:sp>
      <p:sp>
        <p:nvSpPr>
          <p:cNvPr id="419850" name="Rectangle 10"/>
          <p:cNvSpPr>
            <a:spLocks noChangeArrowheads="1"/>
          </p:cNvSpPr>
          <p:nvPr/>
        </p:nvSpPr>
        <p:spPr bwMode="auto">
          <a:xfrm>
            <a:off x="381000" y="10668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Bulk aerodynamic formulae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(8.21)</a:t>
            </a:r>
          </a:p>
        </p:txBody>
      </p:sp>
      <p:graphicFrame>
        <p:nvGraphicFramePr>
          <p:cNvPr id="41985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792088"/>
              </p:ext>
            </p:extLst>
          </p:nvPr>
        </p:nvGraphicFramePr>
        <p:xfrm>
          <a:off x="1574800" y="1460500"/>
          <a:ext cx="5237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2" name="Equation" r:id="rId3" imgW="2095500" imgH="304800" progId="Equation.3">
                  <p:embed/>
                </p:oleObj>
              </mc:Choice>
              <mc:Fallback>
                <p:oleObj name="Equation" r:id="rId3" imgW="2095500" imgH="304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800" y="1460500"/>
                        <a:ext cx="5237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035523"/>
              </p:ext>
            </p:extLst>
          </p:nvPr>
        </p:nvGraphicFramePr>
        <p:xfrm>
          <a:off x="2886075" y="2390775"/>
          <a:ext cx="26971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3" name="Equation" r:id="rId5" imgW="1079500" imgH="368300" progId="Equation.3">
                  <p:embed/>
                </p:oleObj>
              </mc:Choice>
              <mc:Fallback>
                <p:oleObj name="Equation" r:id="rId5" imgW="1079500" imgH="368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075" y="2390775"/>
                        <a:ext cx="26971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033511"/>
              </p:ext>
            </p:extLst>
          </p:nvPr>
        </p:nvGraphicFramePr>
        <p:xfrm>
          <a:off x="2794000" y="3762375"/>
          <a:ext cx="3046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4" name="Equation" r:id="rId7" imgW="1219200" imgH="457200" progId="Equation.3">
                  <p:embed/>
                </p:oleObj>
              </mc:Choice>
              <mc:Fallback>
                <p:oleObj name="Equation" r:id="rId7" imgW="12192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3762375"/>
                        <a:ext cx="30464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529419"/>
              </p:ext>
            </p:extLst>
          </p:nvPr>
        </p:nvGraphicFramePr>
        <p:xfrm>
          <a:off x="2381250" y="5575300"/>
          <a:ext cx="37131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5" name="Equation" r:id="rId9" imgW="1485900" imgH="266700" progId="Equation.3">
                  <p:embed/>
                </p:oleObj>
              </mc:Choice>
              <mc:Fallback>
                <p:oleObj name="Equation" r:id="rId9" imgW="1485900" imgH="266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0" y="5575300"/>
                        <a:ext cx="371316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build="p" autoUpdateAnimBg="0"/>
      <p:bldP spid="419845" grpId="0" build="p" autoUpdateAnimBg="0"/>
      <p:bldP spid="419846" grpId="0" build="p" autoUpdateAnimBg="0"/>
      <p:bldP spid="41985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Vertical Turbulent Moisture Flux</a:t>
            </a:r>
          </a:p>
        </p:txBody>
      </p:sp>
      <p:sp>
        <p:nvSpPr>
          <p:cNvPr id="367619" name="Rectangle 3"/>
          <p:cNvSpPr>
            <a:spLocks noChangeArrowheads="1"/>
          </p:cNvSpPr>
          <p:nvPr/>
        </p:nvSpPr>
        <p:spPr bwMode="auto">
          <a:xfrm>
            <a:off x="381000" y="1295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Bulk aero. kinematic vertical turbulent moisture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(8.26)</a:t>
            </a:r>
          </a:p>
        </p:txBody>
      </p:sp>
      <p:sp>
        <p:nvSpPr>
          <p:cNvPr id="367620" name="Rectangle 4"/>
          <p:cNvSpPr>
            <a:spLocks noChangeArrowheads="1"/>
          </p:cNvSpPr>
          <p:nvPr/>
        </p:nvSpPr>
        <p:spPr bwMode="auto">
          <a:xfrm>
            <a:off x="2971800" y="37338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C</a:t>
            </a:r>
            <a:r>
              <a:rPr lang="en-US" sz="2400" i="1" baseline="-25000">
                <a:latin typeface="Times" charset="0"/>
              </a:rPr>
              <a:t>E</a:t>
            </a:r>
            <a:r>
              <a:rPr lang="en-US" sz="2400">
                <a:latin typeface="Times" charset="0"/>
              </a:rPr>
              <a:t>≈</a:t>
            </a:r>
            <a:r>
              <a:rPr lang="en-US" sz="2400" i="1">
                <a:latin typeface="Times" charset="0"/>
              </a:rPr>
              <a:t>C</a:t>
            </a:r>
            <a:r>
              <a:rPr lang="en-US" sz="2400" i="1" baseline="-25000">
                <a:latin typeface="Times" charset="0"/>
              </a:rPr>
              <a:t>H </a:t>
            </a:r>
            <a:r>
              <a:rPr lang="en-US" sz="2400">
                <a:latin typeface="Times" charset="0"/>
              </a:rPr>
              <a:t> --&gt; K</a:t>
            </a:r>
            <a:r>
              <a:rPr lang="en-US" sz="2400" i="1" baseline="-25000">
                <a:latin typeface="Times" charset="0"/>
              </a:rPr>
              <a:t>v,zz</a:t>
            </a:r>
            <a:r>
              <a:rPr lang="en-US" sz="2400">
                <a:latin typeface="Times" charset="0"/>
              </a:rPr>
              <a:t> =K</a:t>
            </a:r>
            <a:r>
              <a:rPr lang="en-US" sz="2400" i="1" baseline="-25000">
                <a:latin typeface="Times" charset="0"/>
              </a:rPr>
              <a:t>h,zz</a:t>
            </a:r>
          </a:p>
        </p:txBody>
      </p:sp>
      <p:graphicFrame>
        <p:nvGraphicFramePr>
          <p:cNvPr id="3676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136793"/>
              </p:ext>
            </p:extLst>
          </p:nvPr>
        </p:nvGraphicFramePr>
        <p:xfrm>
          <a:off x="1863725" y="1917700"/>
          <a:ext cx="5237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37" name="Equation" r:id="rId3" imgW="2095500" imgH="304800" progId="Equation.3">
                  <p:embed/>
                </p:oleObj>
              </mc:Choice>
              <mc:Fallback>
                <p:oleObj name="Equation" r:id="rId3" imgW="2095500" imgH="304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725" y="1917700"/>
                        <a:ext cx="5237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 autoUpdateAnimBg="0"/>
      <p:bldP spid="367620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Similarity Theory</a:t>
            </a:r>
          </a:p>
        </p:txBody>
      </p:sp>
      <p:sp>
        <p:nvSpPr>
          <p:cNvPr id="420867" name="Rectangle 3"/>
          <p:cNvSpPr>
            <a:spLocks noChangeArrowheads="1"/>
          </p:cNvSpPr>
          <p:nvPr/>
        </p:nvSpPr>
        <p:spPr bwMode="auto">
          <a:xfrm>
            <a:off x="381000" y="9906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Variables are first combined into a dimensionless group.</a:t>
            </a: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Experiment are conducted to obtain values for each variable in the group in relation to each other. </a:t>
            </a: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The dimensionless group, as a whole, is then fitted, as a function of some parameter, with an empirical equation. </a:t>
            </a: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The experiment is repeated. Usually, equations obtained from later experiments are similar to those from the first experiment.</a:t>
            </a: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The relationship between the dimensionless group and the empirical equation is a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similarity relationship.</a:t>
            </a: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 typeface="Times" charset="0"/>
              <a:buChar char="•"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Similarity theory applied to the surface layer is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Monin-Obukhov</a:t>
            </a:r>
            <a:r>
              <a:rPr lang="en-US" sz="2400">
                <a:latin typeface="Times" charset="0"/>
              </a:rPr>
              <a:t> or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surface-layer similarity theory</a:t>
            </a:r>
            <a:r>
              <a:rPr lang="en-US" sz="2400">
                <a:latin typeface="Times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Similarity Relationship</a:t>
            </a:r>
          </a:p>
        </p:txBody>
      </p:sp>
      <p:sp>
        <p:nvSpPr>
          <p:cNvPr id="368643" name="Rectangle 3"/>
          <p:cNvSpPr>
            <a:spLocks noChangeArrowheads="1"/>
          </p:cNvSpPr>
          <p:nvPr/>
        </p:nvSpPr>
        <p:spPr bwMode="auto">
          <a:xfrm>
            <a:off x="381000" y="990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Dimensionless wind shear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(8.28)</a:t>
            </a:r>
          </a:p>
        </p:txBody>
      </p:sp>
      <p:sp>
        <p:nvSpPr>
          <p:cNvPr id="368645" name="Rectangle 5"/>
          <p:cNvSpPr>
            <a:spLocks noChangeArrowheads="1"/>
          </p:cNvSpPr>
          <p:nvPr/>
        </p:nvSpPr>
        <p:spPr bwMode="auto">
          <a:xfrm>
            <a:off x="381000" y="50292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Integrate (8.28) from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 baseline="-25000">
                <a:latin typeface="Times" charset="0"/>
              </a:rPr>
              <a:t>0,</a:t>
            </a:r>
            <a:r>
              <a:rPr lang="en-US" sz="2400" i="1" baseline="-25000">
                <a:latin typeface="Times" charset="0"/>
              </a:rPr>
              <a:t>m</a:t>
            </a:r>
            <a:r>
              <a:rPr lang="en-US" sz="2400">
                <a:latin typeface="Times" charset="0"/>
              </a:rPr>
              <a:t> to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 i="1" baseline="-25000">
                <a:latin typeface="Times" charset="0"/>
              </a:rPr>
              <a:t>r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(8.30)</a:t>
            </a:r>
          </a:p>
        </p:txBody>
      </p:sp>
      <p:sp>
        <p:nvSpPr>
          <p:cNvPr id="368649" name="Rectangle 9"/>
          <p:cNvSpPr>
            <a:spLocks noChangeArrowheads="1"/>
          </p:cNvSpPr>
          <p:nvPr/>
        </p:nvSpPr>
        <p:spPr bwMode="auto">
          <a:xfrm>
            <a:off x="381000" y="2286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Dimensionless wind shear from field data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(8.29)</a:t>
            </a:r>
          </a:p>
        </p:txBody>
      </p:sp>
      <p:graphicFrame>
        <p:nvGraphicFramePr>
          <p:cNvPr id="3686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277463"/>
              </p:ext>
            </p:extLst>
          </p:nvPr>
        </p:nvGraphicFramePr>
        <p:xfrm>
          <a:off x="3600450" y="1292225"/>
          <a:ext cx="18097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4" name="Equation" r:id="rId3" imgW="723900" imgH="444500" progId="Equation.3">
                  <p:embed/>
                </p:oleObj>
              </mc:Choice>
              <mc:Fallback>
                <p:oleObj name="Equation" r:id="rId3" imgW="7239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450" y="1292225"/>
                        <a:ext cx="18097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5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2513"/>
              </p:ext>
            </p:extLst>
          </p:nvPr>
        </p:nvGraphicFramePr>
        <p:xfrm>
          <a:off x="866775" y="2413000"/>
          <a:ext cx="6075363" cy="274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5" name="Equation" r:id="rId5" imgW="2641600" imgH="1193800" progId="Equation.3">
                  <p:embed/>
                </p:oleObj>
              </mc:Choice>
              <mc:Fallback>
                <p:oleObj name="Equation" r:id="rId5" imgW="2641600" imgH="1193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775" y="2413000"/>
                        <a:ext cx="6075363" cy="274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492072"/>
              </p:ext>
            </p:extLst>
          </p:nvPr>
        </p:nvGraphicFramePr>
        <p:xfrm>
          <a:off x="3495675" y="5413375"/>
          <a:ext cx="206375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6" name="Equation" r:id="rId7" imgW="825500" imgH="596900" progId="Equation.3">
                  <p:embed/>
                </p:oleObj>
              </mc:Choice>
              <mc:Fallback>
                <p:oleObj name="Equation" r:id="rId7" imgW="825500" imgH="596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5413375"/>
                        <a:ext cx="2063750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3" grpId="0" build="p" autoUpdateAnimBg="0"/>
      <p:bldP spid="368645" grpId="0" build="p" autoUpdateAnimBg="0"/>
      <p:bldP spid="36864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Integral of Dimensionless Wind Shear</a:t>
            </a:r>
          </a:p>
        </p:txBody>
      </p:sp>
      <p:sp>
        <p:nvSpPr>
          <p:cNvPr id="369667" name="Rectangle 3"/>
          <p:cNvSpPr>
            <a:spLocks noChangeArrowheads="1"/>
          </p:cNvSpPr>
          <p:nvPr/>
        </p:nvSpPr>
        <p:spPr bwMode="auto">
          <a:xfrm>
            <a:off x="381000" y="990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Integral of the dimensionless wind shear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(8.31)</a:t>
            </a:r>
          </a:p>
        </p:txBody>
      </p:sp>
      <p:graphicFrame>
        <p:nvGraphicFramePr>
          <p:cNvPr id="3696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545526"/>
              </p:ext>
            </p:extLst>
          </p:nvPr>
        </p:nvGraphicFramePr>
        <p:xfrm>
          <a:off x="482600" y="1357313"/>
          <a:ext cx="1547813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90" name="Equation" r:id="rId3" imgW="673100" imgH="355600" progId="Equation.3">
                  <p:embed/>
                </p:oleObj>
              </mc:Choice>
              <mc:Fallback>
                <p:oleObj name="Equation" r:id="rId3" imgW="673100" imgH="355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1357313"/>
                        <a:ext cx="1547813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96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061123"/>
              </p:ext>
            </p:extLst>
          </p:nvPr>
        </p:nvGraphicFramePr>
        <p:xfrm>
          <a:off x="755650" y="1958975"/>
          <a:ext cx="8078788" cy="500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91" name="Equation" r:id="rId5" imgW="3670300" imgH="2273300" progId="Equation.3">
                  <p:embed/>
                </p:oleObj>
              </mc:Choice>
              <mc:Fallback>
                <p:oleObj name="Equation" r:id="rId5" imgW="3670300" imgH="2273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58975"/>
                        <a:ext cx="8078788" cy="500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6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Monin-Obukhov Length</a:t>
            </a:r>
          </a:p>
        </p:txBody>
      </p:sp>
      <p:sp>
        <p:nvSpPr>
          <p:cNvPr id="370691" name="Rectangle 3"/>
          <p:cNvSpPr>
            <a:spLocks noChangeArrowheads="1"/>
          </p:cNvSpPr>
          <p:nvPr/>
        </p:nvSpPr>
        <p:spPr bwMode="auto">
          <a:xfrm>
            <a:off x="381000" y="990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Height proportional to the height above the surface at which buoyant production of turbulence first equals mechanical (shear) production of turbulence.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(8.32)</a:t>
            </a:r>
          </a:p>
        </p:txBody>
      </p:sp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381000" y="38862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Kinematic vertical energy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(8.33)</a:t>
            </a:r>
          </a:p>
        </p:txBody>
      </p:sp>
      <p:graphicFrame>
        <p:nvGraphicFramePr>
          <p:cNvPr id="3706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331062"/>
              </p:ext>
            </p:extLst>
          </p:nvPr>
        </p:nvGraphicFramePr>
        <p:xfrm>
          <a:off x="2794000" y="2085975"/>
          <a:ext cx="30781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712" name="Equation" r:id="rId3" imgW="1231900" imgH="508000" progId="Equation.3">
                  <p:embed/>
                </p:oleObj>
              </mc:Choice>
              <mc:Fallback>
                <p:oleObj name="Equation" r:id="rId3" imgW="12319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2085975"/>
                        <a:ext cx="307816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06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061273"/>
              </p:ext>
            </p:extLst>
          </p:nvPr>
        </p:nvGraphicFramePr>
        <p:xfrm>
          <a:off x="3600450" y="4432300"/>
          <a:ext cx="203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713" name="Equation" r:id="rId5" imgW="812800" imgH="304800" progId="Equation.3">
                  <p:embed/>
                </p:oleObj>
              </mc:Choice>
              <mc:Fallback>
                <p:oleObj name="Equation" r:id="rId5" imgW="812800" imgH="304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450" y="4432300"/>
                        <a:ext cx="2032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1" grpId="0" build="p" autoUpdateAnimBg="0"/>
      <p:bldP spid="370694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Potential Temperature Scale</a:t>
            </a:r>
          </a:p>
        </p:txBody>
      </p:sp>
      <p:sp>
        <p:nvSpPr>
          <p:cNvPr id="371715" name="Rectangle 3"/>
          <p:cNvSpPr>
            <a:spLocks noChangeArrowheads="1"/>
          </p:cNvSpPr>
          <p:nvPr/>
        </p:nvSpPr>
        <p:spPr bwMode="auto">
          <a:xfrm>
            <a:off x="381000" y="990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Dimensionless temperature gradient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(8.34)</a:t>
            </a:r>
          </a:p>
        </p:txBody>
      </p:sp>
      <p:sp>
        <p:nvSpPr>
          <p:cNvPr id="371716" name="Rectangle 4"/>
          <p:cNvSpPr>
            <a:spLocks noChangeArrowheads="1"/>
          </p:cNvSpPr>
          <p:nvPr/>
        </p:nvSpPr>
        <p:spPr bwMode="auto">
          <a:xfrm>
            <a:off x="381000" y="2667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Parameterization of </a:t>
            </a:r>
            <a:r>
              <a:rPr lang="en-US" sz="2400">
                <a:latin typeface="Symbol" charset="0"/>
              </a:rPr>
              <a:t></a:t>
            </a:r>
            <a:r>
              <a:rPr lang="en-US" sz="2400" baseline="-25000">
                <a:latin typeface="Times" charset="0"/>
              </a:rPr>
              <a:t>*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(8.35)</a:t>
            </a:r>
          </a:p>
        </p:txBody>
      </p:sp>
      <p:graphicFrame>
        <p:nvGraphicFramePr>
          <p:cNvPr id="3717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101120"/>
              </p:ext>
            </p:extLst>
          </p:nvPr>
        </p:nvGraphicFramePr>
        <p:xfrm>
          <a:off x="3357563" y="1400175"/>
          <a:ext cx="171132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6" name="Equation" r:id="rId3" imgW="673100" imgH="406400" progId="Equation.3">
                  <p:embed/>
                </p:oleObj>
              </mc:Choice>
              <mc:Fallback>
                <p:oleObj name="Equation" r:id="rId3" imgW="673100" imgH="406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1400175"/>
                        <a:ext cx="1711325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271152"/>
              </p:ext>
            </p:extLst>
          </p:nvPr>
        </p:nvGraphicFramePr>
        <p:xfrm>
          <a:off x="720725" y="3241675"/>
          <a:ext cx="6386513" cy="298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7" name="Equation" r:id="rId5" imgW="2552700" imgH="1193800" progId="Equation.3">
                  <p:embed/>
                </p:oleObj>
              </mc:Choice>
              <mc:Fallback>
                <p:oleObj name="Equation" r:id="rId5" imgW="2552700" imgH="1193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3241675"/>
                        <a:ext cx="6386513" cy="298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5" grpId="0" build="p" autoUpdateAnimBg="0"/>
      <p:bldP spid="371716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Potential Temperature Scale</a:t>
            </a:r>
          </a:p>
        </p:txBody>
      </p:sp>
      <p:sp>
        <p:nvSpPr>
          <p:cNvPr id="372739" name="Rectangle 3"/>
          <p:cNvSpPr>
            <a:spLocks noChangeArrowheads="1"/>
          </p:cNvSpPr>
          <p:nvPr/>
        </p:nvSpPr>
        <p:spPr bwMode="auto">
          <a:xfrm>
            <a:off x="304800" y="16002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Turbulent Prandtl number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72740" name="Rectangle 4"/>
          <p:cNvSpPr>
            <a:spLocks noChangeArrowheads="1"/>
          </p:cNvSpPr>
          <p:nvPr/>
        </p:nvSpPr>
        <p:spPr bwMode="auto">
          <a:xfrm>
            <a:off x="381000" y="3810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Integrate (8.23) from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 baseline="-25000">
                <a:latin typeface="Times" charset="0"/>
              </a:rPr>
              <a:t>0,</a:t>
            </a:r>
            <a:r>
              <a:rPr lang="en-US" sz="2400" i="1" baseline="-25000">
                <a:latin typeface="Times" charset="0"/>
              </a:rPr>
              <a:t>m</a:t>
            </a:r>
            <a:r>
              <a:rPr lang="en-US" sz="2400">
                <a:latin typeface="Times" charset="0"/>
              </a:rPr>
              <a:t> to </a:t>
            </a:r>
            <a:r>
              <a:rPr lang="en-US" sz="2400" i="1">
                <a:latin typeface="Times" charset="0"/>
              </a:rPr>
              <a:t>z</a:t>
            </a:r>
            <a:r>
              <a:rPr lang="en-US" sz="2400" i="1" baseline="-25000">
                <a:latin typeface="Times" charset="0"/>
              </a:rPr>
              <a:t>r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(8.37)</a:t>
            </a:r>
          </a:p>
        </p:txBody>
      </p:sp>
      <p:graphicFrame>
        <p:nvGraphicFramePr>
          <p:cNvPr id="3727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680894"/>
              </p:ext>
            </p:extLst>
          </p:nvPr>
        </p:nvGraphicFramePr>
        <p:xfrm>
          <a:off x="3676650" y="2130425"/>
          <a:ext cx="1524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69" name="Equation" r:id="rId3" imgW="609600" imgH="431800" progId="Equation.3">
                  <p:embed/>
                </p:oleObj>
              </mc:Choice>
              <mc:Fallback>
                <p:oleObj name="Equation" r:id="rId3" imgW="609600" imgH="431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2130425"/>
                        <a:ext cx="15240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535636"/>
              </p:ext>
            </p:extLst>
          </p:nvPr>
        </p:nvGraphicFramePr>
        <p:xfrm>
          <a:off x="4803775" y="4540250"/>
          <a:ext cx="32369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0" name="Equation" r:id="rId5" imgW="1295400" imgH="609600" progId="Equation.3">
                  <p:embed/>
                </p:oleObj>
              </mc:Choice>
              <mc:Fallback>
                <p:oleObj name="Equation" r:id="rId5" imgW="1295400" imgH="609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3775" y="4540250"/>
                        <a:ext cx="323691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7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782204"/>
              </p:ext>
            </p:extLst>
          </p:nvPr>
        </p:nvGraphicFramePr>
        <p:xfrm>
          <a:off x="1147763" y="4752975"/>
          <a:ext cx="171132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1" name="Equation" r:id="rId7" imgW="673100" imgH="406400" progId="Equation.3">
                  <p:embed/>
                </p:oleObj>
              </mc:Choice>
              <mc:Fallback>
                <p:oleObj name="Equation" r:id="rId7" imgW="673100" imgH="406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4752975"/>
                        <a:ext cx="1711325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746" name="Line 10"/>
          <p:cNvSpPr>
            <a:spLocks noChangeShapeType="1"/>
          </p:cNvSpPr>
          <p:nvPr/>
        </p:nvSpPr>
        <p:spPr bwMode="auto">
          <a:xfrm>
            <a:off x="3352800" y="5257800"/>
            <a:ext cx="1143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9" grpId="0" build="p" autoUpdateAnimBg="0"/>
      <p:bldP spid="372740" grpId="0" build="p" autoUpdateAnimBg="0"/>
      <p:bldP spid="37274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Integral of Dimensionless Temp. Grad.</a:t>
            </a:r>
          </a:p>
        </p:txBody>
      </p:sp>
      <p:sp>
        <p:nvSpPr>
          <p:cNvPr id="373764" name="Rectangle 4"/>
          <p:cNvSpPr>
            <a:spLocks noChangeArrowheads="1"/>
          </p:cNvSpPr>
          <p:nvPr/>
        </p:nvSpPr>
        <p:spPr bwMode="auto">
          <a:xfrm>
            <a:off x="381000" y="1066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Integral of dimensionless temperature gradient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(8.38)</a:t>
            </a:r>
          </a:p>
        </p:txBody>
      </p:sp>
      <p:graphicFrame>
        <p:nvGraphicFramePr>
          <p:cNvPr id="3737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770381"/>
              </p:ext>
            </p:extLst>
          </p:nvPr>
        </p:nvGraphicFramePr>
        <p:xfrm>
          <a:off x="460375" y="1412875"/>
          <a:ext cx="16192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784" name="Equation" r:id="rId3" imgW="647700" imgH="355600" progId="Equation.3">
                  <p:embed/>
                </p:oleObj>
              </mc:Choice>
              <mc:Fallback>
                <p:oleObj name="Equation" r:id="rId3" imgW="647700" imgH="355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1412875"/>
                        <a:ext cx="161925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77670"/>
              </p:ext>
            </p:extLst>
          </p:nvPr>
        </p:nvGraphicFramePr>
        <p:xfrm>
          <a:off x="690563" y="2338388"/>
          <a:ext cx="8078787" cy="447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785" name="Equation" r:id="rId5" imgW="3670300" imgH="2032000" progId="Equation.3">
                  <p:embed/>
                </p:oleObj>
              </mc:Choice>
              <mc:Fallback>
                <p:oleObj name="Equation" r:id="rId5" imgW="3670300" imgH="2032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2338388"/>
                        <a:ext cx="8078787" cy="447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Equations to Solve Simultaneously</a:t>
            </a:r>
          </a:p>
        </p:txBody>
      </p:sp>
      <p:sp>
        <p:nvSpPr>
          <p:cNvPr id="422915" name="Rectangle 3"/>
          <p:cNvSpPr>
            <a:spLocks noChangeArrowheads="1"/>
          </p:cNvSpPr>
          <p:nvPr/>
        </p:nvSpPr>
        <p:spPr bwMode="auto">
          <a:xfrm>
            <a:off x="304800" y="121920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Solution requires iteration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422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696068"/>
              </p:ext>
            </p:extLst>
          </p:nvPr>
        </p:nvGraphicFramePr>
        <p:xfrm>
          <a:off x="2517775" y="3930650"/>
          <a:ext cx="32369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40" name="Equation" r:id="rId3" imgW="1295400" imgH="609600" progId="Equation.3">
                  <p:embed/>
                </p:oleObj>
              </mc:Choice>
              <mc:Fallback>
                <p:oleObj name="Equation" r:id="rId3" imgW="1295400" imgH="609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775" y="3930650"/>
                        <a:ext cx="323691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29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448868"/>
              </p:ext>
            </p:extLst>
          </p:nvPr>
        </p:nvGraphicFramePr>
        <p:xfrm>
          <a:off x="4622800" y="2009775"/>
          <a:ext cx="30781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41" name="Equation" r:id="rId5" imgW="1231900" imgH="508000" progId="Equation.3">
                  <p:embed/>
                </p:oleObj>
              </mc:Choice>
              <mc:Fallback>
                <p:oleObj name="Equation" r:id="rId5" imgW="1231900" imgH="508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800" y="2009775"/>
                        <a:ext cx="307816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29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720927"/>
              </p:ext>
            </p:extLst>
          </p:nvPr>
        </p:nvGraphicFramePr>
        <p:xfrm>
          <a:off x="1209675" y="1933575"/>
          <a:ext cx="206375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42" name="Equation" r:id="rId7" imgW="825500" imgH="596900" progId="Equation.3">
                  <p:embed/>
                </p:oleObj>
              </mc:Choice>
              <mc:Fallback>
                <p:oleObj name="Equation" r:id="rId7" imgW="825500" imgH="596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675" y="1933575"/>
                        <a:ext cx="2063750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Noniterative Parameterization</a:t>
            </a:r>
          </a:p>
        </p:txBody>
      </p:sp>
      <p:sp>
        <p:nvSpPr>
          <p:cNvPr id="374787" name="Rectangle 3"/>
          <p:cNvSpPr>
            <a:spLocks noChangeArrowheads="1"/>
          </p:cNvSpPr>
          <p:nvPr/>
        </p:nvSpPr>
        <p:spPr bwMode="auto">
          <a:xfrm>
            <a:off x="381000" y="1066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Friction wind speed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(8.40)</a:t>
            </a:r>
          </a:p>
        </p:txBody>
      </p:sp>
      <p:sp>
        <p:nvSpPr>
          <p:cNvPr id="374790" name="Rectangle 6"/>
          <p:cNvSpPr>
            <a:spLocks noChangeArrowheads="1"/>
          </p:cNvSpPr>
          <p:nvPr/>
        </p:nvSpPr>
        <p:spPr bwMode="auto">
          <a:xfrm>
            <a:off x="457200" y="2819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Potential temperature scale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(8.40)</a:t>
            </a:r>
          </a:p>
        </p:txBody>
      </p:sp>
      <p:graphicFrame>
        <p:nvGraphicFramePr>
          <p:cNvPr id="3747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346762"/>
              </p:ext>
            </p:extLst>
          </p:nvPr>
        </p:nvGraphicFramePr>
        <p:xfrm>
          <a:off x="2914650" y="1400175"/>
          <a:ext cx="285591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10" name="Equation" r:id="rId3" imgW="1143000" imgH="482600" progId="Equation.3">
                  <p:embed/>
                </p:oleObj>
              </mc:Choice>
              <mc:Fallback>
                <p:oleObj name="Equation" r:id="rId3" imgW="1143000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1400175"/>
                        <a:ext cx="285591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47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25458"/>
              </p:ext>
            </p:extLst>
          </p:nvPr>
        </p:nvGraphicFramePr>
        <p:xfrm>
          <a:off x="2076450" y="3397250"/>
          <a:ext cx="476091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11" name="Equation" r:id="rId5" imgW="1905000" imgH="508000" progId="Equation.3">
                  <p:embed/>
                </p:oleObj>
              </mc:Choice>
              <mc:Fallback>
                <p:oleObj name="Equation" r:id="rId5" imgW="1905000" imgH="508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3397250"/>
                        <a:ext cx="476091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 build="p" autoUpdateAnimBg="0"/>
      <p:bldP spid="374790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Scale Parameterization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381000" y="990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Potential temperature scale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(8.41)</a:t>
            </a:r>
          </a:p>
        </p:txBody>
      </p:sp>
      <p:graphicFrame>
        <p:nvGraphicFramePr>
          <p:cNvPr id="3758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344704"/>
              </p:ext>
            </p:extLst>
          </p:nvPr>
        </p:nvGraphicFramePr>
        <p:xfrm>
          <a:off x="1452563" y="1333500"/>
          <a:ext cx="6983412" cy="472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25" name="Equation" r:id="rId3" imgW="2794000" imgH="1892300" progId="Equation.3">
                  <p:embed/>
                </p:oleObj>
              </mc:Choice>
              <mc:Fallback>
                <p:oleObj name="Equation" r:id="rId3" imgW="2794000" imgH="1892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1333500"/>
                        <a:ext cx="6983412" cy="472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2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Bulk Richardson Number</a:t>
            </a:r>
          </a:p>
        </p:txBody>
      </p:sp>
      <p:sp>
        <p:nvSpPr>
          <p:cNvPr id="376835" name="Rectangle 3"/>
          <p:cNvSpPr>
            <a:spLocks noChangeArrowheads="1"/>
          </p:cNvSpPr>
          <p:nvPr/>
        </p:nvSpPr>
        <p:spPr bwMode="auto">
          <a:xfrm>
            <a:off x="381000" y="1371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Ratio of buoyancy to mechanical shear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(8.39)</a:t>
            </a:r>
          </a:p>
        </p:txBody>
      </p:sp>
      <p:graphicFrame>
        <p:nvGraphicFramePr>
          <p:cNvPr id="3768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203261"/>
              </p:ext>
            </p:extLst>
          </p:nvPr>
        </p:nvGraphicFramePr>
        <p:xfrm>
          <a:off x="1606550" y="2038350"/>
          <a:ext cx="53943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47" name="Equation" r:id="rId3" imgW="2146300" imgH="635000" progId="Equation.3">
                  <p:embed/>
                </p:oleObj>
              </mc:Choice>
              <mc:Fallback>
                <p:oleObj name="Equation" r:id="rId3" imgW="2146300" imgH="635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550" y="2038350"/>
                        <a:ext cx="5394325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Gradient Richardson Number</a:t>
            </a:r>
          </a:p>
        </p:txBody>
      </p:sp>
      <p:sp>
        <p:nvSpPr>
          <p:cNvPr id="378900" name="Rectangle 20"/>
          <p:cNvSpPr>
            <a:spLocks noChangeArrowheads="1"/>
          </p:cNvSpPr>
          <p:nvPr/>
        </p:nvSpPr>
        <p:spPr bwMode="auto">
          <a:xfrm>
            <a:off x="381000" y="8382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(8.42)</a:t>
            </a:r>
          </a:p>
        </p:txBody>
      </p:sp>
      <p:graphicFrame>
        <p:nvGraphicFramePr>
          <p:cNvPr id="37890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110209"/>
              </p:ext>
            </p:extLst>
          </p:nvPr>
        </p:nvGraphicFramePr>
        <p:xfrm>
          <a:off x="2901950" y="742950"/>
          <a:ext cx="2763838" cy="203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6" name="Equation" r:id="rId3" imgW="1104900" imgH="812800" progId="Equation.3">
                  <p:embed/>
                </p:oleObj>
              </mc:Choice>
              <mc:Fallback>
                <p:oleObj name="Equation" r:id="rId3" imgW="1104900" imgH="8128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742950"/>
                        <a:ext cx="2763838" cy="203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02" name="Rectangle 22"/>
          <p:cNvSpPr>
            <a:spLocks noChangeArrowheads="1"/>
          </p:cNvSpPr>
          <p:nvPr/>
        </p:nvSpPr>
        <p:spPr bwMode="auto">
          <a:xfrm>
            <a:off x="381000" y="27432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Table 8.2.</a:t>
            </a:r>
            <a:r>
              <a:rPr lang="en-US" sz="2400">
                <a:latin typeface="Times" charset="0"/>
              </a:rPr>
              <a:t> Vertical air flow characteristics for different Ri</a:t>
            </a:r>
            <a:r>
              <a:rPr lang="en-US" sz="2400" i="1" baseline="-25000">
                <a:latin typeface="Times" charset="0"/>
              </a:rPr>
              <a:t>b</a:t>
            </a:r>
            <a:r>
              <a:rPr lang="en-US" sz="2400">
                <a:latin typeface="Times" charset="0"/>
              </a:rPr>
              <a:t> or Ri</a:t>
            </a:r>
            <a:r>
              <a:rPr lang="en-US" sz="2400" i="1" baseline="-25000">
                <a:latin typeface="Times" charset="0"/>
              </a:rPr>
              <a:t>g</a:t>
            </a:r>
          </a:p>
        </p:txBody>
      </p:sp>
      <p:graphicFrame>
        <p:nvGraphicFramePr>
          <p:cNvPr id="378946" name="Group 66"/>
          <p:cNvGraphicFramePr>
            <a:graphicFrameLocks noGrp="1"/>
          </p:cNvGraphicFramePr>
          <p:nvPr/>
        </p:nvGraphicFramePr>
        <p:xfrm>
          <a:off x="381000" y="3276600"/>
          <a:ext cx="8458200" cy="301752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Value of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Ri</a:t>
                      </a:r>
                      <a:r>
                        <a:rPr kumimoji="0" lang="en-US" sz="2400" b="0" i="1" u="none" strike="noStrike" cap="none" normalizeH="0" baseline="-25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b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 or Ri</a:t>
                      </a:r>
                      <a:r>
                        <a:rPr kumimoji="0" lang="en-US" sz="2400" b="0" i="1" u="none" strike="noStrike" cap="none" normalizeH="0" baseline="-25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g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Type of Flow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Level of Turbulence Due to Buoyancy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Level of Turbulence Due to Shear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Large, negative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Turbulent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Large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Small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Small, negative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Turbulent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Small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Large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Small positive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Turbulent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None (weak stable)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Large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Large positive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Laminar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None (strong stable)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" charset="0"/>
                          <a:ea typeface="ＭＳ Ｐゴシック" charset="0"/>
                        </a:rPr>
                        <a:t>Small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0" grpId="0" build="p" autoUpdateAnimBg="0"/>
      <p:bldP spid="378902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Gradient Richardson Number</a:t>
            </a:r>
          </a:p>
        </p:txBody>
      </p:sp>
      <p:sp>
        <p:nvSpPr>
          <p:cNvPr id="379907" name="Rectangle 3"/>
          <p:cNvSpPr>
            <a:spLocks noChangeArrowheads="1"/>
          </p:cNvSpPr>
          <p:nvPr/>
        </p:nvSpPr>
        <p:spPr bwMode="auto">
          <a:xfrm>
            <a:off x="457200" y="1447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(8.42)</a:t>
            </a:r>
          </a:p>
        </p:txBody>
      </p:sp>
      <p:graphicFrame>
        <p:nvGraphicFramePr>
          <p:cNvPr id="3799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794923"/>
              </p:ext>
            </p:extLst>
          </p:nvPr>
        </p:nvGraphicFramePr>
        <p:xfrm>
          <a:off x="2901950" y="1047750"/>
          <a:ext cx="2763838" cy="203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52" name="Equation" r:id="rId3" imgW="1104900" imgH="812800" progId="Equation.3">
                  <p:embed/>
                </p:oleObj>
              </mc:Choice>
              <mc:Fallback>
                <p:oleObj name="Equation" r:id="rId3" imgW="1104900" imgH="812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1047750"/>
                        <a:ext cx="2763838" cy="203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909" name="Rectangle 5"/>
          <p:cNvSpPr>
            <a:spLocks noChangeArrowheads="1"/>
          </p:cNvSpPr>
          <p:nvPr/>
        </p:nvSpPr>
        <p:spPr bwMode="auto">
          <a:xfrm>
            <a:off x="533400" y="3429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Laminar flow becomes turbulent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Ri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g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decreases to less than the critical Richardson number 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Ri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c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= 0.25</a:t>
            </a:r>
            <a:endParaRPr lang="en-US" sz="32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379942" name="Rectangle 38"/>
          <p:cNvSpPr>
            <a:spLocks noChangeArrowheads="1"/>
          </p:cNvSpPr>
          <p:nvPr/>
        </p:nvSpPr>
        <p:spPr bwMode="auto">
          <a:xfrm>
            <a:off x="533400" y="4724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Turbulent flow becomes laminar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Ri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g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increase to greater than the termination Richardson number 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Ri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= 1.0</a:t>
            </a:r>
            <a:endParaRPr lang="en-US" sz="320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 build="p" autoUpdateAnimBg="0"/>
      <p:bldP spid="379909" grpId="0" build="p" autoUpdateAnimBg="0"/>
      <p:bldP spid="379942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Similarity Theory Turbulent Fluxes</a:t>
            </a:r>
          </a:p>
        </p:txBody>
      </p:sp>
      <p:graphicFrame>
        <p:nvGraphicFramePr>
          <p:cNvPr id="4259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881588"/>
              </p:ext>
            </p:extLst>
          </p:nvPr>
        </p:nvGraphicFramePr>
        <p:xfrm>
          <a:off x="2000250" y="3289300"/>
          <a:ext cx="4951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23" name="Equation" r:id="rId3" imgW="1981200" imgH="304800" progId="Equation.3">
                  <p:embed/>
                </p:oleObj>
              </mc:Choice>
              <mc:Fallback>
                <p:oleObj name="Equation" r:id="rId3" imgW="19812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3289300"/>
                        <a:ext cx="4951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59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524833"/>
              </p:ext>
            </p:extLst>
          </p:nvPr>
        </p:nvGraphicFramePr>
        <p:xfrm>
          <a:off x="2795588" y="1625600"/>
          <a:ext cx="3155950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24" name="Equation" r:id="rId5" imgW="1270000" imgH="457200" progId="Equation.3">
                  <p:embed/>
                </p:oleObj>
              </mc:Choice>
              <mc:Fallback>
                <p:oleObj name="Equation" r:id="rId5" imgW="12700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1625600"/>
                        <a:ext cx="3155950" cy="113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59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681519"/>
              </p:ext>
            </p:extLst>
          </p:nvPr>
        </p:nvGraphicFramePr>
        <p:xfrm>
          <a:off x="2730500" y="5499100"/>
          <a:ext cx="32051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25" name="Equation" r:id="rId7" imgW="1282700" imgH="482600" progId="Equation.3">
                  <p:embed/>
                </p:oleObj>
              </mc:Choice>
              <mc:Fallback>
                <p:oleObj name="Equation" r:id="rId7" imgW="1282700" imgH="482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0" y="5499100"/>
                        <a:ext cx="320516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59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135978"/>
              </p:ext>
            </p:extLst>
          </p:nvPr>
        </p:nvGraphicFramePr>
        <p:xfrm>
          <a:off x="3155950" y="4494213"/>
          <a:ext cx="227647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26" name="Equation" r:id="rId9" imgW="927100" imgH="279400" progId="Equation.3">
                  <p:embed/>
                </p:oleObj>
              </mc:Choice>
              <mc:Fallback>
                <p:oleObj name="Equation" r:id="rId9" imgW="927100" imgH="279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5950" y="4494213"/>
                        <a:ext cx="227647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5992" name="Rectangle 8"/>
          <p:cNvSpPr>
            <a:spLocks noChangeArrowheads="1"/>
          </p:cNvSpPr>
          <p:nvPr/>
        </p:nvSpPr>
        <p:spPr bwMode="auto">
          <a:xfrm>
            <a:off x="381000" y="1447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Friction wind speed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(8.8)</a:t>
            </a:r>
          </a:p>
        </p:txBody>
      </p:sp>
      <p:sp>
        <p:nvSpPr>
          <p:cNvPr id="425993" name="Rectangle 9"/>
          <p:cNvSpPr>
            <a:spLocks noChangeArrowheads="1"/>
          </p:cNvSpPr>
          <p:nvPr/>
        </p:nvSpPr>
        <p:spPr bwMode="auto">
          <a:xfrm>
            <a:off x="457200" y="2819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Bulk aerodynamic kinematic momentum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(8.16)</a:t>
            </a:r>
          </a:p>
        </p:txBody>
      </p:sp>
      <p:sp>
        <p:nvSpPr>
          <p:cNvPr id="425994" name="Rectangle 10"/>
          <p:cNvSpPr>
            <a:spLocks noChangeArrowheads="1"/>
          </p:cNvSpPr>
          <p:nvPr/>
        </p:nvSpPr>
        <p:spPr bwMode="auto">
          <a:xfrm>
            <a:off x="457200" y="4114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Friction wind speed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(8.43)</a:t>
            </a:r>
          </a:p>
        </p:txBody>
      </p:sp>
      <p:sp>
        <p:nvSpPr>
          <p:cNvPr id="425995" name="Rectangle 11"/>
          <p:cNvSpPr>
            <a:spLocks noChangeArrowheads="1"/>
          </p:cNvSpPr>
          <p:nvPr/>
        </p:nvSpPr>
        <p:spPr bwMode="auto">
          <a:xfrm>
            <a:off x="457200" y="5257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Rederive momentum flux in terms of similarity theory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92" grpId="0" build="p" autoUpdateAnimBg="0"/>
      <p:bldP spid="425993" grpId="0" build="p" autoUpdateAnimBg="0"/>
      <p:bldP spid="425994" grpId="0" build="p" autoUpdateAnimBg="0"/>
      <p:bldP spid="42599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FF0000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-theory kinematic turbulent momentum fluxes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(8.18)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Eddy Diff. Coef. for Mom. Similarity</a:t>
            </a:r>
          </a:p>
        </p:txBody>
      </p:sp>
      <p:sp>
        <p:nvSpPr>
          <p:cNvPr id="424964" name="Rectangle 4"/>
          <p:cNvSpPr>
            <a:spLocks noChangeArrowheads="1"/>
          </p:cNvSpPr>
          <p:nvPr/>
        </p:nvSpPr>
        <p:spPr bwMode="auto">
          <a:xfrm>
            <a:off x="533400" y="2895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Similarity theory kinematic turbulent fluxes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(8.44)</a:t>
            </a:r>
          </a:p>
        </p:txBody>
      </p:sp>
      <p:sp>
        <p:nvSpPr>
          <p:cNvPr id="424965" name="Rectangle 5"/>
          <p:cNvSpPr>
            <a:spLocks noChangeArrowheads="1"/>
          </p:cNvSpPr>
          <p:nvPr/>
        </p:nvSpPr>
        <p:spPr bwMode="auto">
          <a:xfrm>
            <a:off x="533400" y="4724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Combine the two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(8.46)</a:t>
            </a:r>
          </a:p>
        </p:txBody>
      </p:sp>
      <p:graphicFrame>
        <p:nvGraphicFramePr>
          <p:cNvPr id="4249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935755"/>
              </p:ext>
            </p:extLst>
          </p:nvPr>
        </p:nvGraphicFramePr>
        <p:xfrm>
          <a:off x="1285875" y="1689100"/>
          <a:ext cx="25384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04" name="Equation" r:id="rId3" imgW="1016000" imgH="355600" progId="Equation.3">
                  <p:embed/>
                </p:oleObj>
              </mc:Choice>
              <mc:Fallback>
                <p:oleObj name="Equation" r:id="rId3" imgW="1016000" imgH="355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689100"/>
                        <a:ext cx="25384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522898"/>
              </p:ext>
            </p:extLst>
          </p:nvPr>
        </p:nvGraphicFramePr>
        <p:xfrm>
          <a:off x="4699000" y="1689100"/>
          <a:ext cx="25384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05" name="Equation" r:id="rId5" imgW="1016000" imgH="355600" progId="Equation.3">
                  <p:embed/>
                </p:oleObj>
              </mc:Choice>
              <mc:Fallback>
                <p:oleObj name="Equation" r:id="rId5" imgW="1016000" imgH="355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1689100"/>
                        <a:ext cx="25384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505427"/>
              </p:ext>
            </p:extLst>
          </p:nvPr>
        </p:nvGraphicFramePr>
        <p:xfrm>
          <a:off x="825500" y="3365500"/>
          <a:ext cx="32051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06" name="Equation" r:id="rId7" imgW="1282700" imgH="482600" progId="Equation.3">
                  <p:embed/>
                </p:oleObj>
              </mc:Choice>
              <mc:Fallback>
                <p:oleObj name="Equation" r:id="rId7" imgW="1282700" imgH="482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3365500"/>
                        <a:ext cx="320516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6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453381"/>
              </p:ext>
            </p:extLst>
          </p:nvPr>
        </p:nvGraphicFramePr>
        <p:xfrm>
          <a:off x="4787900" y="3365500"/>
          <a:ext cx="317341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07" name="Equation" r:id="rId9" imgW="1270000" imgH="482600" progId="Equation.3">
                  <p:embed/>
                </p:oleObj>
              </mc:Choice>
              <mc:Fallback>
                <p:oleObj name="Equation" r:id="rId9" imgW="1270000" imgH="482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365500"/>
                        <a:ext cx="317341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0811"/>
              </p:ext>
            </p:extLst>
          </p:nvPr>
        </p:nvGraphicFramePr>
        <p:xfrm>
          <a:off x="2263775" y="5194300"/>
          <a:ext cx="44116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08" name="Equation" r:id="rId11" imgW="1765300" imgH="482600" progId="Equation.3">
                  <p:embed/>
                </p:oleObj>
              </mc:Choice>
              <mc:Fallback>
                <p:oleObj name="Equation" r:id="rId11" imgW="1765300" imgH="482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775" y="5194300"/>
                        <a:ext cx="441166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2" grpId="0" build="p" autoUpdateAnimBg="0"/>
      <p:bldP spid="424964" grpId="0" build="p" autoUpdateAnimBg="0"/>
      <p:bldP spid="42496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Example Problem</a:t>
            </a:r>
          </a:p>
        </p:txBody>
      </p:sp>
      <p:sp>
        <p:nvSpPr>
          <p:cNvPr id="423939" name="Rectangle 3"/>
          <p:cNvSpPr>
            <a:spLocks noChangeArrowheads="1"/>
          </p:cNvSpPr>
          <p:nvPr/>
        </p:nvSpPr>
        <p:spPr bwMode="auto">
          <a:xfrm>
            <a:off x="2209800" y="762000"/>
            <a:ext cx="4800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FF00FF"/>
                </a:solidFill>
                <a:latin typeface="Times" charset="0"/>
              </a:rPr>
              <a:t>z</a:t>
            </a:r>
            <a:r>
              <a:rPr lang="en-US" sz="2400" baseline="-25000">
                <a:solidFill>
                  <a:srgbClr val="FF00FF"/>
                </a:solidFill>
                <a:latin typeface="Times" charset="0"/>
              </a:rPr>
              <a:t>0,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m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 = 0.01                 Pr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t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 = 0.95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FF00FF"/>
                </a:solidFill>
                <a:latin typeface="Times" charset="0"/>
              </a:rPr>
              <a:t>z</a:t>
            </a:r>
            <a:r>
              <a:rPr lang="en-US" sz="2400" baseline="-25000">
                <a:solidFill>
                  <a:srgbClr val="FF00FF"/>
                </a:solidFill>
                <a:latin typeface="Times" charset="0"/>
              </a:rPr>
              <a:t>0,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h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 = 0.0001 m          </a:t>
            </a:r>
            <a:r>
              <a:rPr lang="en-US" sz="2400" i="1">
                <a:solidFill>
                  <a:srgbClr val="FF00FF"/>
                </a:solidFill>
                <a:latin typeface="Times" charset="0"/>
              </a:rPr>
              <a:t>k 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= 0.4</a:t>
            </a: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FF00FF"/>
                </a:solidFill>
                <a:latin typeface="Times" charset="0"/>
              </a:rPr>
              <a:t>u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FF00FF"/>
                </a:solidFill>
                <a:latin typeface="Times" charset="0"/>
              </a:rPr>
              <a:t>z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r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)=10 m s</a:t>
            </a:r>
            <a:r>
              <a:rPr lang="en-US" sz="2400" baseline="30000">
                <a:solidFill>
                  <a:srgbClr val="FF00FF"/>
                </a:solidFill>
                <a:latin typeface="Times" charset="0"/>
              </a:rPr>
              <a:t>-1                  </a:t>
            </a:r>
            <a:r>
              <a:rPr lang="en-US" sz="2400" i="1">
                <a:solidFill>
                  <a:srgbClr val="FF00FF"/>
                </a:solidFill>
                <a:latin typeface="Times" charset="0"/>
              </a:rPr>
              <a:t>v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FF00FF"/>
                </a:solidFill>
                <a:latin typeface="Times" charset="0"/>
              </a:rPr>
              <a:t>z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r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)= 5 m s</a:t>
            </a:r>
            <a:r>
              <a:rPr lang="en-US" sz="2400" baseline="30000">
                <a:solidFill>
                  <a:srgbClr val="FF00FF"/>
                </a:solidFill>
                <a:latin typeface="Times" charset="0"/>
              </a:rPr>
              <a:t>-1</a:t>
            </a:r>
            <a:endParaRPr lang="en-US" sz="240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12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FF"/>
                </a:solidFill>
                <a:latin typeface="Symbol" charset="0"/>
                <a:sym typeface="Symbol" charset="0"/>
              </a:rPr>
              <a:t>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v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FF00FF"/>
                </a:solidFill>
                <a:latin typeface="Times" charset="0"/>
              </a:rPr>
              <a:t>z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r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)= 285 K            </a:t>
            </a:r>
            <a:r>
              <a:rPr lang="en-US" sz="2400">
                <a:solidFill>
                  <a:srgbClr val="FF00FF"/>
                </a:solidFill>
                <a:latin typeface="Symbol" charset="0"/>
                <a:sym typeface="Symbol" charset="0"/>
              </a:rPr>
              <a:t>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v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FF00FF"/>
                </a:solidFill>
                <a:latin typeface="Times" charset="0"/>
              </a:rPr>
              <a:t>z</a:t>
            </a:r>
            <a:r>
              <a:rPr lang="en-US" sz="2400" baseline="-25000">
                <a:solidFill>
                  <a:srgbClr val="FF00FF"/>
                </a:solidFill>
                <a:latin typeface="Times" charset="0"/>
              </a:rPr>
              <a:t>0,</a:t>
            </a:r>
            <a:r>
              <a:rPr lang="en-US" sz="2400" i="1" baseline="-25000">
                <a:solidFill>
                  <a:srgbClr val="FF00FF"/>
                </a:solidFill>
                <a:latin typeface="Times" charset="0"/>
              </a:rPr>
              <a:t>h</a:t>
            </a:r>
            <a:r>
              <a:rPr lang="en-US" sz="2400">
                <a:solidFill>
                  <a:srgbClr val="FF00FF"/>
                </a:solidFill>
                <a:latin typeface="Times" charset="0"/>
              </a:rPr>
              <a:t>)= 288 K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423940" name="Rectangle 4"/>
          <p:cNvSpPr>
            <a:spLocks noChangeArrowheads="1"/>
          </p:cNvSpPr>
          <p:nvPr/>
        </p:nvSpPr>
        <p:spPr bwMode="auto">
          <a:xfrm>
            <a:off x="381000" y="58674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charset="0"/>
              </a:rPr>
              <a:t>---&gt;                                  = 0.41 m</a:t>
            </a:r>
            <a:r>
              <a:rPr lang="en-US" sz="2400" baseline="30000">
                <a:solidFill>
                  <a:srgbClr val="800080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800080"/>
                </a:solidFill>
                <a:latin typeface="Times" charset="0"/>
              </a:rPr>
              <a:t> s</a:t>
            </a:r>
            <a:r>
              <a:rPr lang="en-US" sz="2400" baseline="30000">
                <a:solidFill>
                  <a:srgbClr val="800080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800080"/>
                </a:solidFill>
                <a:latin typeface="Times" charset="0"/>
              </a:rPr>
              <a:t>   ---&gt;                           = 0.95</a:t>
            </a:r>
            <a:endParaRPr lang="en-US" sz="3200">
              <a:solidFill>
                <a:srgbClr val="800080"/>
              </a:solidFill>
              <a:latin typeface="Times" charset="0"/>
            </a:endParaRPr>
          </a:p>
        </p:txBody>
      </p:sp>
      <p:graphicFrame>
        <p:nvGraphicFramePr>
          <p:cNvPr id="423941" name="Object 5"/>
          <p:cNvGraphicFramePr>
            <a:graphicFrameLocks noChangeAspect="1"/>
          </p:cNvGraphicFramePr>
          <p:nvPr/>
        </p:nvGraphicFramePr>
        <p:xfrm>
          <a:off x="1085850" y="2819400"/>
          <a:ext cx="10477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1" name="Equation" r:id="rId3" imgW="419100" imgH="215900" progId="Equation.3">
                  <p:embed/>
                </p:oleObj>
              </mc:Choice>
              <mc:Fallback>
                <p:oleObj name="Equation" r:id="rId3" imgW="419100" imgH="215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2819400"/>
                        <a:ext cx="10477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42" name="Object 6"/>
          <p:cNvGraphicFramePr>
            <a:graphicFrameLocks noChangeAspect="1"/>
          </p:cNvGraphicFramePr>
          <p:nvPr/>
        </p:nvGraphicFramePr>
        <p:xfrm>
          <a:off x="5099050" y="2895600"/>
          <a:ext cx="539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2" name="Equation" r:id="rId5" imgW="215900" imgH="152400" progId="Equation.3">
                  <p:embed/>
                </p:oleObj>
              </mc:Choice>
              <mc:Fallback>
                <p:oleObj name="Equation" r:id="rId5" imgW="215900" imgH="152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9050" y="2895600"/>
                        <a:ext cx="5397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43" name="Object 7"/>
          <p:cNvGraphicFramePr>
            <a:graphicFrameLocks noChangeAspect="1"/>
          </p:cNvGraphicFramePr>
          <p:nvPr/>
        </p:nvGraphicFramePr>
        <p:xfrm>
          <a:off x="1289050" y="3352800"/>
          <a:ext cx="539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3" name="Equation" r:id="rId7" imgW="215900" imgH="152400" progId="Equation.3">
                  <p:embed/>
                </p:oleObj>
              </mc:Choice>
              <mc:Fallback>
                <p:oleObj name="Equation" r:id="rId7" imgW="215900" imgH="152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3352800"/>
                        <a:ext cx="5397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44" name="Object 8"/>
          <p:cNvGraphicFramePr>
            <a:graphicFrameLocks noChangeAspect="1"/>
          </p:cNvGraphicFramePr>
          <p:nvPr/>
        </p:nvGraphicFramePr>
        <p:xfrm>
          <a:off x="5118100" y="3352800"/>
          <a:ext cx="444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4" name="Equation" r:id="rId9" imgW="177800" imgH="152400" progId="Equation.3">
                  <p:embed/>
                </p:oleObj>
              </mc:Choice>
              <mc:Fallback>
                <p:oleObj name="Equation" r:id="rId9" imgW="177800" imgH="152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3352800"/>
                        <a:ext cx="444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45" name="Object 9"/>
          <p:cNvGraphicFramePr>
            <a:graphicFrameLocks noChangeAspect="1"/>
          </p:cNvGraphicFramePr>
          <p:nvPr/>
        </p:nvGraphicFramePr>
        <p:xfrm>
          <a:off x="1371600" y="37338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5" name="Equation" r:id="rId11" imgW="152400" imgH="152400" progId="Equation.3">
                  <p:embed/>
                </p:oleObj>
              </mc:Choice>
              <mc:Fallback>
                <p:oleObj name="Equation" r:id="rId11" imgW="152400" imgH="152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7338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46" name="Object 10"/>
          <p:cNvGraphicFramePr>
            <a:graphicFrameLocks noChangeAspect="1"/>
          </p:cNvGraphicFramePr>
          <p:nvPr/>
        </p:nvGraphicFramePr>
        <p:xfrm>
          <a:off x="5181600" y="38100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6" name="Equation" r:id="rId13" imgW="152400" imgH="152400" progId="Equation.3">
                  <p:embed/>
                </p:oleObj>
              </mc:Choice>
              <mc:Fallback>
                <p:oleObj name="Equation" r:id="rId13" imgW="152400" imgH="152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8100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47" name="Object 11"/>
          <p:cNvGraphicFramePr>
            <a:graphicFrameLocks noChangeAspect="1"/>
          </p:cNvGraphicFramePr>
          <p:nvPr/>
        </p:nvGraphicFramePr>
        <p:xfrm>
          <a:off x="1371600" y="4267200"/>
          <a:ext cx="2857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7" name="Equation" r:id="rId15" imgW="114300" imgH="114300" progId="Equation.3">
                  <p:embed/>
                </p:oleObj>
              </mc:Choice>
              <mc:Fallback>
                <p:oleObj name="Equation" r:id="rId15" imgW="114300" imgH="114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267200"/>
                        <a:ext cx="28575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062059"/>
              </p:ext>
            </p:extLst>
          </p:nvPr>
        </p:nvGraphicFramePr>
        <p:xfrm>
          <a:off x="6083300" y="5864225"/>
          <a:ext cx="1651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8" name="Equation" r:id="rId17" imgW="660400" imgH="228600" progId="Equation.3">
                  <p:embed/>
                </p:oleObj>
              </mc:Choice>
              <mc:Fallback>
                <p:oleObj name="Equation" r:id="rId17" imgW="6604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3300" y="5864225"/>
                        <a:ext cx="1651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3951" name="Rectangle 15"/>
          <p:cNvSpPr>
            <a:spLocks noChangeArrowheads="1"/>
          </p:cNvSpPr>
          <p:nvPr/>
        </p:nvSpPr>
        <p:spPr bwMode="auto">
          <a:xfrm>
            <a:off x="381000" y="49530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charset="0"/>
              </a:rPr>
              <a:t>---&gt;                                                       = 0.39 m</a:t>
            </a:r>
            <a:r>
              <a:rPr lang="en-US" sz="2400" baseline="30000">
                <a:solidFill>
                  <a:srgbClr val="800080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800080"/>
                </a:solidFill>
                <a:latin typeface="Times" charset="0"/>
              </a:rPr>
              <a:t> s</a:t>
            </a:r>
            <a:r>
              <a:rPr lang="en-US" sz="2400" baseline="30000">
                <a:solidFill>
                  <a:srgbClr val="800080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800080"/>
                </a:solidFill>
                <a:latin typeface="Times" charset="0"/>
              </a:rPr>
              <a:t>  </a:t>
            </a:r>
          </a:p>
        </p:txBody>
      </p:sp>
      <p:sp>
        <p:nvSpPr>
          <p:cNvPr id="423952" name="Rectangle 16"/>
          <p:cNvSpPr>
            <a:spLocks noChangeArrowheads="1"/>
          </p:cNvSpPr>
          <p:nvPr/>
        </p:nvSpPr>
        <p:spPr bwMode="auto">
          <a:xfrm>
            <a:off x="381000" y="41910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charset="0"/>
              </a:rPr>
              <a:t>---&gt;                   = -169 m           </a:t>
            </a:r>
          </a:p>
        </p:txBody>
      </p:sp>
      <p:sp>
        <p:nvSpPr>
          <p:cNvPr id="423953" name="Rectangle 17"/>
          <p:cNvSpPr>
            <a:spLocks noChangeArrowheads="1"/>
          </p:cNvSpPr>
          <p:nvPr/>
        </p:nvSpPr>
        <p:spPr bwMode="auto">
          <a:xfrm>
            <a:off x="381000" y="3733800"/>
            <a:ext cx="8382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charset="0"/>
              </a:rPr>
              <a:t>---&gt;                   = 0.662 m s</a:t>
            </a:r>
            <a:r>
              <a:rPr lang="en-US" sz="2400" baseline="30000">
                <a:solidFill>
                  <a:srgbClr val="800080"/>
                </a:solidFill>
                <a:latin typeface="Times" charset="0"/>
              </a:rPr>
              <a:t>-1       </a:t>
            </a:r>
            <a:r>
              <a:rPr lang="en-US" sz="2400">
                <a:solidFill>
                  <a:srgbClr val="800080"/>
                </a:solidFill>
                <a:latin typeface="Times" charset="0"/>
              </a:rPr>
              <a:t>---&gt;                   = -0.188 K</a:t>
            </a:r>
          </a:p>
        </p:txBody>
      </p:sp>
      <p:sp>
        <p:nvSpPr>
          <p:cNvPr id="423954" name="Rectangle 18"/>
          <p:cNvSpPr>
            <a:spLocks noChangeArrowheads="1"/>
          </p:cNvSpPr>
          <p:nvPr/>
        </p:nvSpPr>
        <p:spPr bwMode="auto">
          <a:xfrm>
            <a:off x="381000" y="32766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dirty="0">
                <a:solidFill>
                  <a:srgbClr val="800080"/>
                </a:solidFill>
                <a:latin typeface="Times" charset="0"/>
              </a:rPr>
              <a:t>---&gt;                   = 1.046             ---&gt;                    = 1.052</a:t>
            </a:r>
          </a:p>
        </p:txBody>
      </p:sp>
      <p:sp>
        <p:nvSpPr>
          <p:cNvPr id="423955" name="Rectangle 19"/>
          <p:cNvSpPr>
            <a:spLocks noChangeArrowheads="1"/>
          </p:cNvSpPr>
          <p:nvPr/>
        </p:nvSpPr>
        <p:spPr bwMode="auto">
          <a:xfrm>
            <a:off x="381000" y="28194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dirty="0">
                <a:solidFill>
                  <a:srgbClr val="800080"/>
                </a:solidFill>
                <a:latin typeface="Times" charset="0"/>
              </a:rPr>
              <a:t>---&gt;                   = 11.18 m s</a:t>
            </a:r>
            <a:r>
              <a:rPr lang="en-US" sz="2400" baseline="30000" dirty="0">
                <a:solidFill>
                  <a:srgbClr val="800080"/>
                </a:solidFill>
                <a:latin typeface="Times" charset="0"/>
              </a:rPr>
              <a:t>-1      </a:t>
            </a:r>
            <a:r>
              <a:rPr lang="en-US" sz="2400" dirty="0">
                <a:solidFill>
                  <a:srgbClr val="800080"/>
                </a:solidFill>
                <a:latin typeface="Times" charset="0"/>
              </a:rPr>
              <a:t>---&gt;                    = -8.15 x 10</a:t>
            </a:r>
            <a:r>
              <a:rPr lang="en-US" sz="2400" baseline="30000" dirty="0">
                <a:solidFill>
                  <a:srgbClr val="800080"/>
                </a:solidFill>
                <a:latin typeface="Times" charset="0"/>
              </a:rPr>
              <a:t>-3</a:t>
            </a:r>
            <a:endParaRPr lang="en-US" sz="3200" dirty="0">
              <a:solidFill>
                <a:srgbClr val="800080"/>
              </a:solidFill>
              <a:latin typeface="Times" charset="0"/>
            </a:endParaRPr>
          </a:p>
        </p:txBody>
      </p:sp>
      <p:graphicFrame>
        <p:nvGraphicFramePr>
          <p:cNvPr id="42395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199551"/>
              </p:ext>
            </p:extLst>
          </p:nvPr>
        </p:nvGraphicFramePr>
        <p:xfrm>
          <a:off x="1301750" y="4584700"/>
          <a:ext cx="3419475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29" name="Equation" r:id="rId19" imgW="1358900" imgH="482600" progId="Equation.3">
                  <p:embed/>
                </p:oleObj>
              </mc:Choice>
              <mc:Fallback>
                <p:oleObj name="Equation" r:id="rId19" imgW="1358900" imgH="482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4584700"/>
                        <a:ext cx="3419475" cy="121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45350"/>
              </p:ext>
            </p:extLst>
          </p:nvPr>
        </p:nvGraphicFramePr>
        <p:xfrm>
          <a:off x="1204913" y="5653088"/>
          <a:ext cx="2205037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30" name="Equation" r:id="rId21" imgW="889000" imgH="431800" progId="Equation.3">
                  <p:embed/>
                </p:oleObj>
              </mc:Choice>
              <mc:Fallback>
                <p:oleObj name="Equation" r:id="rId21" imgW="889000" imgH="4318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5653088"/>
                        <a:ext cx="2205037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39" grpId="0" build="p" autoUpdateAnimBg="0"/>
      <p:bldP spid="423940" grpId="0" build="p" autoUpdateAnimBg="0"/>
      <p:bldP spid="423951" grpId="0" build="p" autoUpdateAnimBg="0"/>
      <p:bldP spid="423952" grpId="0" build="p" autoUpdateAnimBg="0"/>
      <p:bldP spid="423953" grpId="0" build="p" autoUpdateAnimBg="0"/>
      <p:bldP spid="423954" grpId="0" build="p" autoUpdateAnimBg="0"/>
      <p:bldP spid="42395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Dimensionless wind shear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(8.28)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Eddy Diff. Coef. for Mom. Similarity</a:t>
            </a:r>
          </a:p>
        </p:txBody>
      </p:sp>
      <p:sp>
        <p:nvSpPr>
          <p:cNvPr id="381956" name="Rectangle 4"/>
          <p:cNvSpPr>
            <a:spLocks noChangeArrowheads="1"/>
          </p:cNvSpPr>
          <p:nvPr/>
        </p:nvSpPr>
        <p:spPr bwMode="auto">
          <a:xfrm>
            <a:off x="457200" y="2590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Wind shear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(8.46)</a:t>
            </a:r>
          </a:p>
        </p:txBody>
      </p:sp>
      <p:sp>
        <p:nvSpPr>
          <p:cNvPr id="381957" name="Rectangle 5"/>
          <p:cNvSpPr>
            <a:spLocks noChangeArrowheads="1"/>
          </p:cNvSpPr>
          <p:nvPr/>
        </p:nvSpPr>
        <p:spPr bwMode="auto">
          <a:xfrm>
            <a:off x="457200" y="41148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Combine expressions above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(8.48)</a:t>
            </a:r>
          </a:p>
        </p:txBody>
      </p:sp>
      <p:graphicFrame>
        <p:nvGraphicFramePr>
          <p:cNvPr id="3819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769061"/>
              </p:ext>
            </p:extLst>
          </p:nvPr>
        </p:nvGraphicFramePr>
        <p:xfrm>
          <a:off x="3371850" y="1444625"/>
          <a:ext cx="18097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89" name="Equation" r:id="rId3" imgW="723900" imgH="444500" progId="Equation.3">
                  <p:embed/>
                </p:oleObj>
              </mc:Choice>
              <mc:Fallback>
                <p:oleObj name="Equation" r:id="rId3" imgW="723900" imgH="444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1444625"/>
                        <a:ext cx="18097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196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53407"/>
              </p:ext>
            </p:extLst>
          </p:nvPr>
        </p:nvGraphicFramePr>
        <p:xfrm>
          <a:off x="3114675" y="4568825"/>
          <a:ext cx="2728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90" name="Equation" r:id="rId5" imgW="1092200" imgH="406400" progId="Equation.3">
                  <p:embed/>
                </p:oleObj>
              </mc:Choice>
              <mc:Fallback>
                <p:oleObj name="Equation" r:id="rId5" imgW="10922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4675" y="4568825"/>
                        <a:ext cx="2728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1966" name="Rectangle 14"/>
          <p:cNvSpPr>
            <a:spLocks noChangeArrowheads="1"/>
          </p:cNvSpPr>
          <p:nvPr/>
        </p:nvSpPr>
        <p:spPr bwMode="auto">
          <a:xfrm>
            <a:off x="533400" y="57150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kz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mixing length: average distance an eddy travels before exchanging momentum with surrounding eddies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38196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375392"/>
              </p:ext>
            </p:extLst>
          </p:nvPr>
        </p:nvGraphicFramePr>
        <p:xfrm>
          <a:off x="2751138" y="2755900"/>
          <a:ext cx="3417887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91" name="Equation" r:id="rId7" imgW="1358900" imgH="482600" progId="Equation.3">
                  <p:embed/>
                </p:oleObj>
              </mc:Choice>
              <mc:Fallback>
                <p:oleObj name="Equation" r:id="rId7" imgW="1358900" imgH="482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138" y="2755900"/>
                        <a:ext cx="3417887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4" grpId="0" build="p" autoUpdateAnimBg="0"/>
      <p:bldP spid="381956" grpId="0" build="p" autoUpdateAnimBg="0"/>
      <p:bldP spid="381957" grpId="0" build="p" autoUpdateAnimBg="0"/>
      <p:bldP spid="381966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Vertical kinematic energy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(8.49)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Energy Flux from Similarity Theory</a:t>
            </a:r>
          </a:p>
        </p:txBody>
      </p:sp>
      <p:sp>
        <p:nvSpPr>
          <p:cNvPr id="382980" name="Rectangle 4"/>
          <p:cNvSpPr>
            <a:spLocks noChangeArrowheads="1"/>
          </p:cNvSpPr>
          <p:nvPr/>
        </p:nvSpPr>
        <p:spPr bwMode="auto">
          <a:xfrm>
            <a:off x="533400" y="28956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Surface vertical turbulent sensible heat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(8.53)</a:t>
            </a:r>
          </a:p>
        </p:txBody>
      </p:sp>
      <p:graphicFrame>
        <p:nvGraphicFramePr>
          <p:cNvPr id="3829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205354"/>
              </p:ext>
            </p:extLst>
          </p:nvPr>
        </p:nvGraphicFramePr>
        <p:xfrm>
          <a:off x="3371850" y="1689100"/>
          <a:ext cx="2032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04" name="Equation" r:id="rId3" imgW="812800" imgH="304800" progId="Equation.3">
                  <p:embed/>
                </p:oleObj>
              </mc:Choice>
              <mc:Fallback>
                <p:oleObj name="Equation" r:id="rId3" imgW="812800" imgH="304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1689100"/>
                        <a:ext cx="20320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981594"/>
              </p:ext>
            </p:extLst>
          </p:nvPr>
        </p:nvGraphicFramePr>
        <p:xfrm>
          <a:off x="2432050" y="3517900"/>
          <a:ext cx="43799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05" name="Equation" r:id="rId5" imgW="1752600" imgH="304800" progId="Equation.3">
                  <p:embed/>
                </p:oleObj>
              </mc:Choice>
              <mc:Fallback>
                <p:oleObj name="Equation" r:id="rId5" imgW="1752600" imgH="304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3517900"/>
                        <a:ext cx="43799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build="p" autoUpdateAnimBg="0"/>
      <p:bldP spid="382980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Surface vertical turbulent water vapor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(8.53)</a:t>
            </a: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Energy, Moisture Fluxes from Similarity</a:t>
            </a:r>
          </a:p>
        </p:txBody>
      </p:sp>
      <p:sp>
        <p:nvSpPr>
          <p:cNvPr id="384004" name="Rectangle 4"/>
          <p:cNvSpPr>
            <a:spLocks noChangeArrowheads="1"/>
          </p:cNvSpPr>
          <p:nvPr/>
        </p:nvSpPr>
        <p:spPr bwMode="auto">
          <a:xfrm>
            <a:off x="457200" y="3581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Dimensionless specific humidity gradient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(8.51)</a:t>
            </a:r>
          </a:p>
        </p:txBody>
      </p:sp>
      <p:sp>
        <p:nvSpPr>
          <p:cNvPr id="384005" name="Rectangle 5"/>
          <p:cNvSpPr>
            <a:spLocks noChangeArrowheads="1"/>
          </p:cNvSpPr>
          <p:nvPr/>
        </p:nvSpPr>
        <p:spPr bwMode="auto">
          <a:xfrm>
            <a:off x="457200" y="49530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Specific humidity scale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(8.52)</a:t>
            </a:r>
          </a:p>
        </p:txBody>
      </p:sp>
      <p:graphicFrame>
        <p:nvGraphicFramePr>
          <p:cNvPr id="3840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583616"/>
              </p:ext>
            </p:extLst>
          </p:nvPr>
        </p:nvGraphicFramePr>
        <p:xfrm>
          <a:off x="2749550" y="2755900"/>
          <a:ext cx="3363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1" name="Equation" r:id="rId3" imgW="1346200" imgH="304800" progId="Equation.3">
                  <p:embed/>
                </p:oleObj>
              </mc:Choice>
              <mc:Fallback>
                <p:oleObj name="Equation" r:id="rId3" imgW="1346200" imgH="304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2755900"/>
                        <a:ext cx="3363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0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159271"/>
              </p:ext>
            </p:extLst>
          </p:nvPr>
        </p:nvGraphicFramePr>
        <p:xfrm>
          <a:off x="3463925" y="3943350"/>
          <a:ext cx="1651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2" name="Equation" r:id="rId5" imgW="660400" imgH="431800" progId="Equation.3">
                  <p:embed/>
                </p:oleObj>
              </mc:Choice>
              <mc:Fallback>
                <p:oleObj name="Equation" r:id="rId5" imgW="6604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925" y="3943350"/>
                        <a:ext cx="16510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0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303416"/>
              </p:ext>
            </p:extLst>
          </p:nvPr>
        </p:nvGraphicFramePr>
        <p:xfrm>
          <a:off x="2822575" y="5270500"/>
          <a:ext cx="3268663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3" name="Equation" r:id="rId7" imgW="1308100" imgH="596900" progId="Equation.3">
                  <p:embed/>
                </p:oleObj>
              </mc:Choice>
              <mc:Fallback>
                <p:oleObj name="Equation" r:id="rId7" imgW="1308100" imgH="596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2575" y="5270500"/>
                        <a:ext cx="3268663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12" name="Rectangle 12"/>
          <p:cNvSpPr>
            <a:spLocks noChangeArrowheads="1"/>
          </p:cNvSpPr>
          <p:nvPr/>
        </p:nvSpPr>
        <p:spPr bwMode="auto">
          <a:xfrm>
            <a:off x="457200" y="10668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Vertical kinematic water vapor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(8.49)</a:t>
            </a:r>
          </a:p>
        </p:txBody>
      </p:sp>
      <p:graphicFrame>
        <p:nvGraphicFramePr>
          <p:cNvPr id="38401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407373"/>
              </p:ext>
            </p:extLst>
          </p:nvPr>
        </p:nvGraphicFramePr>
        <p:xfrm>
          <a:off x="3387725" y="1536700"/>
          <a:ext cx="2032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4" name="Equation" r:id="rId9" imgW="812800" imgH="304800" progId="Equation.3">
                  <p:embed/>
                </p:oleObj>
              </mc:Choice>
              <mc:Fallback>
                <p:oleObj name="Equation" r:id="rId9" imgW="812800" imgH="304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7725" y="1536700"/>
                        <a:ext cx="20320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2" grpId="0" build="p" autoUpdateAnimBg="0"/>
      <p:bldP spid="384004" grpId="0" build="p" autoUpdateAnimBg="0"/>
      <p:bldP spid="384005" grpId="0" build="p" autoUpdateAnimBg="0"/>
      <p:bldP spid="384012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Dimensionless wind shear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(8.28)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Logarithmic Wind Profile</a:t>
            </a:r>
          </a:p>
        </p:txBody>
      </p:sp>
      <p:sp>
        <p:nvSpPr>
          <p:cNvPr id="385028" name="Rectangle 4"/>
          <p:cNvSpPr>
            <a:spLocks noChangeArrowheads="1"/>
          </p:cNvSpPr>
          <p:nvPr/>
        </p:nvSpPr>
        <p:spPr bwMode="auto">
          <a:xfrm>
            <a:off x="457200" y="2895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Rewrite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(8.57)</a:t>
            </a:r>
          </a:p>
        </p:txBody>
      </p:sp>
      <p:sp>
        <p:nvSpPr>
          <p:cNvPr id="385029" name="Rectangle 5"/>
          <p:cNvSpPr>
            <a:spLocks noChangeArrowheads="1"/>
          </p:cNvSpPr>
          <p:nvPr/>
        </p:nvSpPr>
        <p:spPr bwMode="auto">
          <a:xfrm>
            <a:off x="457200" y="46482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Integrate --&gt; surface layer vertical wind speed profile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(8.59)</a:t>
            </a:r>
          </a:p>
        </p:txBody>
      </p:sp>
      <p:graphicFrame>
        <p:nvGraphicFramePr>
          <p:cNvPr id="3850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82288"/>
              </p:ext>
            </p:extLst>
          </p:nvPr>
        </p:nvGraphicFramePr>
        <p:xfrm>
          <a:off x="3448050" y="1520825"/>
          <a:ext cx="18097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57" name="Equation" r:id="rId3" imgW="723900" imgH="444500" progId="Equation.3">
                  <p:embed/>
                </p:oleObj>
              </mc:Choice>
              <mc:Fallback>
                <p:oleObj name="Equation" r:id="rId3" imgW="723900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1520825"/>
                        <a:ext cx="18097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0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727616"/>
              </p:ext>
            </p:extLst>
          </p:nvPr>
        </p:nvGraphicFramePr>
        <p:xfrm>
          <a:off x="2292350" y="3257550"/>
          <a:ext cx="43799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58" name="Equation" r:id="rId5" imgW="1752600" imgH="419100" progId="Equation.3">
                  <p:embed/>
                </p:oleObj>
              </mc:Choice>
              <mc:Fallback>
                <p:oleObj name="Equation" r:id="rId5" imgW="1752600" imgH="419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350" y="3257550"/>
                        <a:ext cx="43799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0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308432"/>
              </p:ext>
            </p:extLst>
          </p:nvPr>
        </p:nvGraphicFramePr>
        <p:xfrm>
          <a:off x="2687638" y="5133975"/>
          <a:ext cx="358775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59" name="Equation" r:id="rId7" imgW="1435100" imgH="482600" progId="Equation.3">
                  <p:embed/>
                </p:oleObj>
              </mc:Choice>
              <mc:Fallback>
                <p:oleObj name="Equation" r:id="rId7" imgW="1435100" imgH="482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5133975"/>
                        <a:ext cx="358775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6" grpId="0" build="p" autoUpdateAnimBg="0"/>
      <p:bldP spid="385028" grpId="0" build="p" autoUpdateAnimBg="0"/>
      <p:bldP spid="385029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Influence function for momentum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(8.61,2)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Logarithmic Wind Profile</a:t>
            </a:r>
          </a:p>
        </p:txBody>
      </p:sp>
      <p:graphicFrame>
        <p:nvGraphicFramePr>
          <p:cNvPr id="3860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6629445"/>
              </p:ext>
            </p:extLst>
          </p:nvPr>
        </p:nvGraphicFramePr>
        <p:xfrm>
          <a:off x="3160713" y="1565275"/>
          <a:ext cx="276066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74" name="Equation" r:id="rId3" imgW="1104900" imgH="355600" progId="Equation.3">
                  <p:embed/>
                </p:oleObj>
              </mc:Choice>
              <mc:Fallback>
                <p:oleObj name="Equation" r:id="rId3" imgW="1104900" imgH="355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713" y="1565275"/>
                        <a:ext cx="276066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60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434177"/>
              </p:ext>
            </p:extLst>
          </p:nvPr>
        </p:nvGraphicFramePr>
        <p:xfrm>
          <a:off x="392113" y="2486025"/>
          <a:ext cx="8447087" cy="405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75" name="Equation" r:id="rId5" imgW="3835400" imgH="1841500" progId="Equation.3">
                  <p:embed/>
                </p:oleObj>
              </mc:Choice>
              <mc:Fallback>
                <p:oleObj name="Equation" r:id="rId5" imgW="3835400" imgH="1841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2486025"/>
                        <a:ext cx="8447087" cy="405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0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Neutral conditions --&gt; logarithmic wind profile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(8.64)</a:t>
            </a:r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Logarithmic Wind Profile</a:t>
            </a:r>
          </a:p>
        </p:txBody>
      </p:sp>
      <p:graphicFrame>
        <p:nvGraphicFramePr>
          <p:cNvPr id="3870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276023"/>
              </p:ext>
            </p:extLst>
          </p:nvPr>
        </p:nvGraphicFramePr>
        <p:xfrm>
          <a:off x="2914650" y="1444625"/>
          <a:ext cx="2405063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01" name="Equation" r:id="rId3" imgW="965200" imgH="419100" progId="Equation.3">
                  <p:embed/>
                </p:oleObj>
              </mc:Choice>
              <mc:Fallback>
                <p:oleObj name="Equation" r:id="rId3" imgW="9652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1444625"/>
                        <a:ext cx="2405063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7085" name="Group 13"/>
          <p:cNvGrpSpPr>
            <a:grpSpLocks/>
          </p:cNvGrpSpPr>
          <p:nvPr/>
        </p:nvGrpSpPr>
        <p:grpSpPr bwMode="auto">
          <a:xfrm>
            <a:off x="1219200" y="2743200"/>
            <a:ext cx="7524750" cy="4114800"/>
            <a:chOff x="768" y="1728"/>
            <a:chExt cx="4740" cy="2592"/>
          </a:xfrm>
        </p:grpSpPr>
        <p:graphicFrame>
          <p:nvGraphicFramePr>
            <p:cNvPr id="387079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6553219"/>
                </p:ext>
              </p:extLst>
            </p:nvPr>
          </p:nvGraphicFramePr>
          <p:xfrm>
            <a:off x="768" y="1759"/>
            <a:ext cx="3984" cy="2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102" name="Document" r:id="rId5" imgW="3200400" imgH="2057400" progId="Word.Document.8">
                    <p:embed/>
                  </p:oleObj>
                </mc:Choice>
                <mc:Fallback>
                  <p:oleObj name="Document" r:id="rId5" imgW="3200400" imgH="2057400" progId="Word.Document.8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8" y="1759"/>
                          <a:ext cx="3984" cy="25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7082" name="Rectangle 10"/>
            <p:cNvSpPr>
              <a:spLocks noChangeArrowheads="1"/>
            </p:cNvSpPr>
            <p:nvPr/>
          </p:nvSpPr>
          <p:spPr bwMode="auto">
            <a:xfrm>
              <a:off x="864" y="1728"/>
              <a:ext cx="336" cy="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7081" name="Text Box 9"/>
            <p:cNvSpPr txBox="1">
              <a:spLocks noChangeArrowheads="1"/>
            </p:cNvSpPr>
            <p:nvPr/>
          </p:nvSpPr>
          <p:spPr bwMode="auto">
            <a:xfrm>
              <a:off x="4800" y="3840"/>
              <a:ext cx="708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solidFill>
                    <a:srgbClr val="993366"/>
                  </a:solidFill>
                  <a:latin typeface="Times" charset="0"/>
                </a:rPr>
                <a:t>Fig. 8.3</a:t>
              </a:r>
            </a:p>
          </p:txBody>
        </p:sp>
        <p:sp>
          <p:nvSpPr>
            <p:cNvPr id="387083" name="Rectangle 11"/>
            <p:cNvSpPr>
              <a:spLocks noChangeArrowheads="1"/>
            </p:cNvSpPr>
            <p:nvPr/>
          </p:nvSpPr>
          <p:spPr bwMode="auto">
            <a:xfrm rot="-5400000">
              <a:off x="-72" y="2760"/>
              <a:ext cx="216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buFontTx/>
                <a:buNone/>
                <a:tabLst>
                  <a:tab pos="6804025" algn="l"/>
                </a:tabLst>
              </a:pPr>
              <a:r>
                <a:rPr lang="en-US" sz="2400">
                  <a:solidFill>
                    <a:srgbClr val="0000FF"/>
                  </a:solidFill>
                  <a:latin typeface="Times" charset="0"/>
                </a:rPr>
                <a:t>Height above surface (m)</a:t>
              </a:r>
              <a:endParaRPr lang="en-US" sz="3200">
                <a:solidFill>
                  <a:srgbClr val="0000FF"/>
                </a:solidFill>
                <a:latin typeface="Times" charset="0"/>
              </a:endParaRPr>
            </a:p>
          </p:txBody>
        </p:sp>
      </p:grpSp>
      <p:sp>
        <p:nvSpPr>
          <p:cNvPr id="387080" name="Rectangle 8"/>
          <p:cNvSpPr>
            <a:spLocks noChangeArrowheads="1"/>
          </p:cNvSpPr>
          <p:nvPr/>
        </p:nvSpPr>
        <p:spPr bwMode="auto">
          <a:xfrm>
            <a:off x="457200" y="2514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Logarithmic wind profiles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*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1 m s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.</a:t>
            </a:r>
            <a:endParaRPr lang="en-US" sz="320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4" grpId="0" build="p" autoUpdateAnimBg="0"/>
      <p:bldP spid="387080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Potential Virtual Temperature Profile</a:t>
            </a:r>
          </a:p>
        </p:txBody>
      </p:sp>
      <p:sp>
        <p:nvSpPr>
          <p:cNvPr id="388100" name="Rectangle 4"/>
          <p:cNvSpPr>
            <a:spLocks noChangeArrowheads="1"/>
          </p:cNvSpPr>
          <p:nvPr/>
        </p:nvSpPr>
        <p:spPr bwMode="auto">
          <a:xfrm>
            <a:off x="533400" y="2895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Rewrite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(8.58)</a:t>
            </a:r>
          </a:p>
        </p:txBody>
      </p:sp>
      <p:sp>
        <p:nvSpPr>
          <p:cNvPr id="388101" name="Rectangle 5"/>
          <p:cNvSpPr>
            <a:spLocks noChangeArrowheads="1"/>
          </p:cNvSpPr>
          <p:nvPr/>
        </p:nvSpPr>
        <p:spPr bwMode="auto">
          <a:xfrm>
            <a:off x="457200" y="4724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Integrate --&gt; potential virtual temperature profile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(8.60)</a:t>
            </a:r>
          </a:p>
        </p:txBody>
      </p:sp>
      <p:sp>
        <p:nvSpPr>
          <p:cNvPr id="388106" name="Rectangle 10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Dimensionless potential temperature gradient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(8.34)</a:t>
            </a:r>
          </a:p>
        </p:txBody>
      </p:sp>
      <p:graphicFrame>
        <p:nvGraphicFramePr>
          <p:cNvPr id="3881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580252"/>
              </p:ext>
            </p:extLst>
          </p:nvPr>
        </p:nvGraphicFramePr>
        <p:xfrm>
          <a:off x="3432175" y="1704975"/>
          <a:ext cx="1682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31" name="Equation" r:id="rId3" imgW="673100" imgH="406400" progId="Equation.3">
                  <p:embed/>
                </p:oleObj>
              </mc:Choice>
              <mc:Fallback>
                <p:oleObj name="Equation" r:id="rId3" imgW="6731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1704975"/>
                        <a:ext cx="1682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089241"/>
              </p:ext>
            </p:extLst>
          </p:nvPr>
        </p:nvGraphicFramePr>
        <p:xfrm>
          <a:off x="2568575" y="3381375"/>
          <a:ext cx="3744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32" name="Equation" r:id="rId5" imgW="1498600" imgH="368300" progId="Equation.3">
                  <p:embed/>
                </p:oleObj>
              </mc:Choice>
              <mc:Fallback>
                <p:oleObj name="Equation" r:id="rId5" imgW="1498600" imgH="368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575" y="3381375"/>
                        <a:ext cx="3744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258583"/>
              </p:ext>
            </p:extLst>
          </p:nvPr>
        </p:nvGraphicFramePr>
        <p:xfrm>
          <a:off x="2135188" y="5210175"/>
          <a:ext cx="46355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33" name="Equation" r:id="rId7" imgW="1854200" imgH="482600" progId="Equation.3">
                  <p:embed/>
                </p:oleObj>
              </mc:Choice>
              <mc:Fallback>
                <p:oleObj name="Equation" r:id="rId7" imgW="1854200" imgH="482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5210175"/>
                        <a:ext cx="463550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00" grpId="0" build="p" autoUpdateAnimBg="0"/>
      <p:bldP spid="388101" grpId="0" build="p" autoUpdateAnimBg="0"/>
      <p:bldP spid="388106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Potential Virtual Temperature Profile</a:t>
            </a:r>
          </a:p>
        </p:txBody>
      </p:sp>
      <p:sp>
        <p:nvSpPr>
          <p:cNvPr id="389125" name="Rectangle 5"/>
          <p:cNvSpPr>
            <a:spLocks noChangeArrowheads="1"/>
          </p:cNvSpPr>
          <p:nvPr/>
        </p:nvSpPr>
        <p:spPr bwMode="auto">
          <a:xfrm>
            <a:off x="533400" y="12192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Influence function for energy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(8.61,3)</a:t>
            </a:r>
          </a:p>
        </p:txBody>
      </p:sp>
      <p:graphicFrame>
        <p:nvGraphicFramePr>
          <p:cNvPr id="3891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435969"/>
              </p:ext>
            </p:extLst>
          </p:nvPr>
        </p:nvGraphicFramePr>
        <p:xfrm>
          <a:off x="3114675" y="2098675"/>
          <a:ext cx="263366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6" name="Equation" r:id="rId3" imgW="1054100" imgH="355600" progId="Equation.3">
                  <p:embed/>
                </p:oleObj>
              </mc:Choice>
              <mc:Fallback>
                <p:oleObj name="Equation" r:id="rId3" imgW="1054100" imgH="355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4675" y="2098675"/>
                        <a:ext cx="263366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410876"/>
              </p:ext>
            </p:extLst>
          </p:nvPr>
        </p:nvGraphicFramePr>
        <p:xfrm>
          <a:off x="527050" y="3100388"/>
          <a:ext cx="8278813" cy="298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7" name="Equation" r:id="rId5" imgW="3771900" imgH="1358900" progId="Equation.3">
                  <p:embed/>
                </p:oleObj>
              </mc:Choice>
              <mc:Fallback>
                <p:oleObj name="Equation" r:id="rId5" imgW="3771900" imgH="1358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3100388"/>
                        <a:ext cx="8278813" cy="298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5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70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419516"/>
              </p:ext>
            </p:extLst>
          </p:nvPr>
        </p:nvGraphicFramePr>
        <p:xfrm>
          <a:off x="304800" y="1549400"/>
          <a:ext cx="6858000" cy="5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25" name="Document" r:id="rId3" imgW="2478024" imgH="1834896" progId="Word.Document.8">
                  <p:embed/>
                </p:oleObj>
              </mc:Choice>
              <mc:Fallback>
                <p:oleObj name="Document" r:id="rId3" imgW="2478024" imgH="1834896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49400"/>
                        <a:ext cx="6858000" cy="50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70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Vertical Profiles in a Canopy</a:t>
            </a:r>
          </a:p>
        </p:txBody>
      </p:sp>
      <p:sp>
        <p:nvSpPr>
          <p:cNvPr id="427012" name="Rectangle 4"/>
          <p:cNvSpPr>
            <a:spLocks noChangeArrowheads="1"/>
          </p:cNvSpPr>
          <p:nvPr/>
        </p:nvSpPr>
        <p:spPr bwMode="auto">
          <a:xfrm>
            <a:off x="3810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Relationship among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d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c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,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c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, and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z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0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,m</a:t>
            </a:r>
          </a:p>
        </p:txBody>
      </p:sp>
      <p:sp>
        <p:nvSpPr>
          <p:cNvPr id="427013" name="Text Box 5"/>
          <p:cNvSpPr txBox="1">
            <a:spLocks noChangeArrowheads="1"/>
          </p:cNvSpPr>
          <p:nvPr/>
        </p:nvSpPr>
        <p:spPr bwMode="auto">
          <a:xfrm>
            <a:off x="7696200" y="6096000"/>
            <a:ext cx="11239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Fig. 8.4</a:t>
            </a:r>
          </a:p>
        </p:txBody>
      </p:sp>
      <p:sp>
        <p:nvSpPr>
          <p:cNvPr id="427014" name="Rectangle 6"/>
          <p:cNvSpPr>
            <a:spLocks noChangeArrowheads="1"/>
          </p:cNvSpPr>
          <p:nvPr/>
        </p:nvSpPr>
        <p:spPr bwMode="auto">
          <a:xfrm>
            <a:off x="1295400" y="2362200"/>
            <a:ext cx="9144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7015" name="Rectangle 7"/>
          <p:cNvSpPr>
            <a:spLocks noChangeArrowheads="1"/>
          </p:cNvSpPr>
          <p:nvPr/>
        </p:nvSpPr>
        <p:spPr bwMode="auto">
          <a:xfrm rot="-5400000">
            <a:off x="1295400" y="28194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800">
                <a:latin typeface="Times" charset="0"/>
              </a:rPr>
              <a:t>ln </a:t>
            </a:r>
            <a:r>
              <a:rPr lang="en-US" sz="2800" i="1">
                <a:latin typeface="Times" charset="0"/>
              </a:rPr>
              <a:t>z</a:t>
            </a:r>
            <a:r>
              <a:rPr lang="en-US" sz="2800" baseline="-25000">
                <a:latin typeface="Times" charset="0"/>
              </a:rPr>
              <a:t>0</a:t>
            </a:r>
            <a:r>
              <a:rPr lang="en-US" sz="2800" i="1" baseline="-25000">
                <a:latin typeface="Times" charset="0"/>
              </a:rPr>
              <a:t>,m</a:t>
            </a:r>
            <a:endParaRPr lang="en-US" sz="2800" i="1" baseline="-25000">
              <a:solidFill>
                <a:srgbClr val="187534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Vertical Profiles in a Canopy</a:t>
            </a:r>
          </a:p>
        </p:txBody>
      </p:sp>
      <p:sp>
        <p:nvSpPr>
          <p:cNvPr id="391171" name="Rectangle 3"/>
          <p:cNvSpPr>
            <a:spLocks noChangeArrowheads="1"/>
          </p:cNvSpPr>
          <p:nvPr/>
        </p:nvSpPr>
        <p:spPr bwMode="auto">
          <a:xfrm>
            <a:off x="533400" y="28956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Potential virtual temperature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(8.67)</a:t>
            </a:r>
          </a:p>
        </p:txBody>
      </p:sp>
      <p:sp>
        <p:nvSpPr>
          <p:cNvPr id="391172" name="Rectangle 4"/>
          <p:cNvSpPr>
            <a:spLocks noChangeArrowheads="1"/>
          </p:cNvSpPr>
          <p:nvPr/>
        </p:nvSpPr>
        <p:spPr bwMode="auto">
          <a:xfrm>
            <a:off x="533400" y="4724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Specific humidity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(8.68)</a:t>
            </a:r>
          </a:p>
        </p:txBody>
      </p:sp>
      <p:sp>
        <p:nvSpPr>
          <p:cNvPr id="391173" name="Rectangle 5"/>
          <p:cNvSpPr>
            <a:spLocks noChangeArrowheads="1"/>
          </p:cNvSpPr>
          <p:nvPr/>
        </p:nvSpPr>
        <p:spPr bwMode="auto">
          <a:xfrm>
            <a:off x="533400" y="12192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Momentum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(8.66)</a:t>
            </a:r>
          </a:p>
        </p:txBody>
      </p:sp>
      <p:graphicFrame>
        <p:nvGraphicFramePr>
          <p:cNvPr id="39117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2388962"/>
              </p:ext>
            </p:extLst>
          </p:nvPr>
        </p:nvGraphicFramePr>
        <p:xfrm>
          <a:off x="2019300" y="1495425"/>
          <a:ext cx="4856163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01" name="Equation" r:id="rId3" imgW="1943100" imgH="482600" progId="Equation.3">
                  <p:embed/>
                </p:oleObj>
              </mc:Choice>
              <mc:Fallback>
                <p:oleObj name="Equation" r:id="rId3" imgW="1943100" imgH="482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9300" y="1495425"/>
                        <a:ext cx="4856163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11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149541"/>
              </p:ext>
            </p:extLst>
          </p:nvPr>
        </p:nvGraphicFramePr>
        <p:xfrm>
          <a:off x="1422400" y="3324225"/>
          <a:ext cx="6538913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02" name="Equation" r:id="rId5" imgW="2616200" imgH="482600" progId="Equation.3">
                  <p:embed/>
                </p:oleObj>
              </mc:Choice>
              <mc:Fallback>
                <p:oleObj name="Equation" r:id="rId5" imgW="2616200" imgH="482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3324225"/>
                        <a:ext cx="6538913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117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809416"/>
              </p:ext>
            </p:extLst>
          </p:nvPr>
        </p:nvGraphicFramePr>
        <p:xfrm>
          <a:off x="1362075" y="5133975"/>
          <a:ext cx="65373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03" name="Equation" r:id="rId7" imgW="2616200" imgH="482600" progId="Equation.3">
                  <p:embed/>
                </p:oleObj>
              </mc:Choice>
              <mc:Fallback>
                <p:oleObj name="Equation" r:id="rId7" imgW="2616200" imgH="482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5133975"/>
                        <a:ext cx="653732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 build="p" autoUpdateAnimBg="0"/>
      <p:bldP spid="391172" grpId="0" build="p" autoUpdateAnimBg="0"/>
      <p:bldP spid="391173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Local v. Nonlocal Closure Above Surface</a:t>
            </a:r>
          </a:p>
        </p:txBody>
      </p:sp>
      <p:sp>
        <p:nvSpPr>
          <p:cNvPr id="428037" name="Rectangle 5"/>
          <p:cNvSpPr>
            <a:spLocks noChangeArrowheads="1"/>
          </p:cNvSpPr>
          <p:nvPr/>
        </p:nvSpPr>
        <p:spPr bwMode="auto">
          <a:xfrm>
            <a:off x="533400" y="12954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Local closure turbulence scheme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Mixes momentum, energy, chemicals between adjacent layers.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Hybrid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 i="1">
                <a:solidFill>
                  <a:srgbClr val="993366"/>
                </a:solidFill>
                <a:latin typeface="Times" charset="0"/>
              </a:rPr>
              <a:t>E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-</a:t>
            </a:r>
            <a:r>
              <a:rPr lang="en-US" sz="2400">
                <a:solidFill>
                  <a:srgbClr val="993366"/>
                </a:solidFill>
                <a:latin typeface="Symbol" charset="0"/>
              </a:rPr>
              <a:t>l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 i="1">
                <a:solidFill>
                  <a:srgbClr val="993366"/>
                </a:solidFill>
                <a:latin typeface="Times" charset="0"/>
              </a:rPr>
              <a:t>E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-</a:t>
            </a:r>
            <a:r>
              <a:rPr lang="en-US" sz="2400">
                <a:solidFill>
                  <a:srgbClr val="993366"/>
                </a:solidFill>
                <a:latin typeface="Symbol" charset="0"/>
              </a:rPr>
              <a:t>e</a:t>
            </a:r>
            <a:r>
              <a:rPr lang="en-US" sz="2400" i="1" baseline="-25000">
                <a:solidFill>
                  <a:srgbClr val="993366"/>
                </a:solidFill>
                <a:latin typeface="Times" charset="0"/>
              </a:rPr>
              <a:t>d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Nonlocal closure turbulence scheme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Mixes variables among all layers simultaneously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Free-convective plume scheme</a:t>
            </a:r>
            <a:r>
              <a:rPr lang="en-US" sz="2400">
                <a:latin typeface="Times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3914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Hybrid Scheme</a:t>
            </a:r>
          </a:p>
        </p:txBody>
      </p:sp>
      <p:sp>
        <p:nvSpPr>
          <p:cNvPr id="393219" name="Rectangle 3"/>
          <p:cNvSpPr>
            <a:spLocks noChangeArrowheads="1"/>
          </p:cNvSpPr>
          <p:nvPr/>
        </p:nvSpPr>
        <p:spPr bwMode="auto">
          <a:xfrm>
            <a:off x="533400" y="37338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Mixing Length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(8.71)</a:t>
            </a:r>
          </a:p>
        </p:txBody>
      </p:sp>
      <p:sp>
        <p:nvSpPr>
          <p:cNvPr id="393220" name="Rectangle 4"/>
          <p:cNvSpPr>
            <a:spLocks noChangeArrowheads="1"/>
          </p:cNvSpPr>
          <p:nvPr/>
        </p:nvSpPr>
        <p:spPr bwMode="auto">
          <a:xfrm>
            <a:off x="533400" y="50292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For energy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93221" name="Rectangle 5"/>
          <p:cNvSpPr>
            <a:spLocks noChangeArrowheads="1"/>
          </p:cNvSpPr>
          <p:nvPr/>
        </p:nvSpPr>
        <p:spPr bwMode="auto">
          <a:xfrm>
            <a:off x="457200" y="1295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For momentum for stable/weakly unstable conditions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(8.70)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Captures small eddies but not large eddies due to free convection --&gt; not valid when Ri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is large and negative</a:t>
            </a:r>
            <a:r>
              <a:rPr lang="en-US" sz="2400">
                <a:latin typeface="Times" charset="0"/>
              </a:rPr>
              <a:t> 	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</a:p>
        </p:txBody>
      </p:sp>
      <p:graphicFrame>
        <p:nvGraphicFramePr>
          <p:cNvPr id="3932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060312"/>
              </p:ext>
            </p:extLst>
          </p:nvPr>
        </p:nvGraphicFramePr>
        <p:xfrm>
          <a:off x="1323975" y="2435225"/>
          <a:ext cx="590391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50" name="Equation" r:id="rId3" imgW="2362200" imgH="482600" progId="Equation.3">
                  <p:embed/>
                </p:oleObj>
              </mc:Choice>
              <mc:Fallback>
                <p:oleObj name="Equation" r:id="rId3" imgW="2362200" imgH="482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75" y="2435225"/>
                        <a:ext cx="590391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32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030336"/>
              </p:ext>
            </p:extLst>
          </p:nvPr>
        </p:nvGraphicFramePr>
        <p:xfrm>
          <a:off x="3416300" y="4127500"/>
          <a:ext cx="1968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51" name="Equation" r:id="rId5" imgW="787400" imgH="393700" progId="Equation.3">
                  <p:embed/>
                </p:oleObj>
              </mc:Choice>
              <mc:Fallback>
                <p:oleObj name="Equation" r:id="rId5" imgW="7874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4127500"/>
                        <a:ext cx="1968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32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459693"/>
              </p:ext>
            </p:extLst>
          </p:nvPr>
        </p:nvGraphicFramePr>
        <p:xfrm>
          <a:off x="3295650" y="5635625"/>
          <a:ext cx="23241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52" name="Equation" r:id="rId7" imgW="927100" imgH="228600" progId="Equation.3">
                  <p:embed/>
                </p:oleObj>
              </mc:Choice>
              <mc:Fallback>
                <p:oleObj name="Equation" r:id="rId7" imgW="9271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5635625"/>
                        <a:ext cx="23241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9" grpId="0" build="p" autoUpdateAnimBg="0"/>
      <p:bldP spid="393220" grpId="0" build="p" autoUpdateAnimBg="0"/>
      <p:bldP spid="393221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i="1">
                <a:solidFill>
                  <a:srgbClr val="0000FF"/>
                </a:solidFill>
                <a:latin typeface="Times" charset="0"/>
              </a:rPr>
              <a:t>E (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TKE)-</a:t>
            </a:r>
            <a:r>
              <a:rPr lang="en-US" sz="4000" b="1">
                <a:solidFill>
                  <a:srgbClr val="0000FF"/>
                </a:solidFill>
                <a:latin typeface="Times" charset="0"/>
                <a:sym typeface="Symbol" charset="0"/>
              </a:rPr>
              <a:t>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Scheme</a:t>
            </a:r>
          </a:p>
        </p:txBody>
      </p:sp>
      <p:sp>
        <p:nvSpPr>
          <p:cNvPr id="394243" name="Rectangle 3"/>
          <p:cNvSpPr>
            <a:spLocks noChangeArrowheads="1"/>
          </p:cNvSpPr>
          <p:nvPr/>
        </p:nvSpPr>
        <p:spPr bwMode="auto">
          <a:xfrm>
            <a:off x="533400" y="2895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Prognositc equation for mixing length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(8.73)</a:t>
            </a:r>
          </a:p>
        </p:txBody>
      </p:sp>
      <p:sp>
        <p:nvSpPr>
          <p:cNvPr id="394244" name="Rectangle 4"/>
          <p:cNvSpPr>
            <a:spLocks noChangeArrowheads="1"/>
          </p:cNvSpPr>
          <p:nvPr/>
        </p:nvSpPr>
        <p:spPr bwMode="auto">
          <a:xfrm>
            <a:off x="533400" y="46482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Production rate of shear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	(8.74)</a:t>
            </a:r>
            <a:endParaRPr lang="en-US" sz="32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94245" name="Rectangle 5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Prognostic equation for TKE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(8.72)</a:t>
            </a:r>
          </a:p>
        </p:txBody>
      </p:sp>
      <p:graphicFrame>
        <p:nvGraphicFramePr>
          <p:cNvPr id="3942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795"/>
              </p:ext>
            </p:extLst>
          </p:nvPr>
        </p:nvGraphicFramePr>
        <p:xfrm>
          <a:off x="2279650" y="1673225"/>
          <a:ext cx="47291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70" name="Equation" r:id="rId3" imgW="1892300" imgH="406400" progId="Equation.3">
                  <p:embed/>
                </p:oleObj>
              </mc:Choice>
              <mc:Fallback>
                <p:oleObj name="Equation" r:id="rId3" imgW="1892300" imgH="40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1673225"/>
                        <a:ext cx="47291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42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691459"/>
              </p:ext>
            </p:extLst>
          </p:nvPr>
        </p:nvGraphicFramePr>
        <p:xfrm>
          <a:off x="476250" y="3327400"/>
          <a:ext cx="8270875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71" name="Equation" r:id="rId5" imgW="3606800" imgH="533400" progId="Equation.3">
                  <p:embed/>
                </p:oleObj>
              </mc:Choice>
              <mc:Fallback>
                <p:oleObj name="Equation" r:id="rId5" imgW="3606800" imgH="533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3327400"/>
                        <a:ext cx="8270875" cy="12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42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103162"/>
              </p:ext>
            </p:extLst>
          </p:nvPr>
        </p:nvGraphicFramePr>
        <p:xfrm>
          <a:off x="3162300" y="5086350"/>
          <a:ext cx="32051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72" name="Equation" r:id="rId7" imgW="1282700" imgH="520700" progId="Equation.3">
                  <p:embed/>
                </p:oleObj>
              </mc:Choice>
              <mc:Fallback>
                <p:oleObj name="Equation" r:id="rId7" imgW="1282700" imgH="520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2300" y="5086350"/>
                        <a:ext cx="32051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3" grpId="0" build="p" autoUpdateAnimBg="0"/>
      <p:bldP spid="394244" grpId="0" build="p" autoUpdateAnimBg="0"/>
      <p:bldP spid="394245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i="1">
                <a:solidFill>
                  <a:srgbClr val="0000FF"/>
                </a:solidFill>
                <a:latin typeface="Times" charset="0"/>
              </a:rPr>
              <a:t>E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000" b="1">
                <a:solidFill>
                  <a:srgbClr val="0000FF"/>
                </a:solidFill>
                <a:latin typeface="Times" charset="0"/>
                <a:sym typeface="Symbol" charset="0"/>
              </a:rPr>
              <a:t>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Scheme</a:t>
            </a:r>
          </a:p>
        </p:txBody>
      </p:sp>
      <p:sp>
        <p:nvSpPr>
          <p:cNvPr id="396291" name="Rectangle 3"/>
          <p:cNvSpPr>
            <a:spLocks noChangeArrowheads="1"/>
          </p:cNvSpPr>
          <p:nvPr/>
        </p:nvSpPr>
        <p:spPr bwMode="auto">
          <a:xfrm>
            <a:off x="533400" y="2895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Dissipation rate of TKE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(8.76)</a:t>
            </a:r>
          </a:p>
        </p:txBody>
      </p:sp>
      <p:sp>
        <p:nvSpPr>
          <p:cNvPr id="396292" name="Rectangle 4"/>
          <p:cNvSpPr>
            <a:spLocks noChangeArrowheads="1"/>
          </p:cNvSpPr>
          <p:nvPr/>
        </p:nvSpPr>
        <p:spPr bwMode="auto">
          <a:xfrm>
            <a:off x="533400" y="46482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Diffusion coefficients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	(8.77)</a:t>
            </a:r>
          </a:p>
        </p:txBody>
      </p:sp>
      <p:sp>
        <p:nvSpPr>
          <p:cNvPr id="396293" name="Rectangle 5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Production rate of buoyancy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(8.75)</a:t>
            </a:r>
          </a:p>
        </p:txBody>
      </p:sp>
      <p:graphicFrame>
        <p:nvGraphicFramePr>
          <p:cNvPr id="396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645286"/>
              </p:ext>
            </p:extLst>
          </p:nvPr>
        </p:nvGraphicFramePr>
        <p:xfrm>
          <a:off x="3616325" y="1628775"/>
          <a:ext cx="2222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25" name="Equation" r:id="rId3" imgW="889000" imgH="406400" progId="Equation.3">
                  <p:embed/>
                </p:oleObj>
              </mc:Choice>
              <mc:Fallback>
                <p:oleObj name="Equation" r:id="rId3" imgW="889000" imgH="40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25" y="1628775"/>
                        <a:ext cx="22225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261941"/>
              </p:ext>
            </p:extLst>
          </p:nvPr>
        </p:nvGraphicFramePr>
        <p:xfrm>
          <a:off x="3721100" y="3241675"/>
          <a:ext cx="1727200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26" name="Equation" r:id="rId5" imgW="685800" imgH="482600" progId="Equation.3">
                  <p:embed/>
                </p:oleObj>
              </mc:Choice>
              <mc:Fallback>
                <p:oleObj name="Equation" r:id="rId5" imgW="685800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3241675"/>
                        <a:ext cx="1727200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973477"/>
              </p:ext>
            </p:extLst>
          </p:nvPr>
        </p:nvGraphicFramePr>
        <p:xfrm>
          <a:off x="2044700" y="5330825"/>
          <a:ext cx="2222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27" name="Equation" r:id="rId7" imgW="889000" imgH="254000" progId="Equation.3">
                  <p:embed/>
                </p:oleObj>
              </mc:Choice>
              <mc:Fallback>
                <p:oleObj name="Equation" r:id="rId7" imgW="8890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5330825"/>
                        <a:ext cx="2222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465277"/>
              </p:ext>
            </p:extLst>
          </p:nvPr>
        </p:nvGraphicFramePr>
        <p:xfrm>
          <a:off x="5153025" y="5330825"/>
          <a:ext cx="20637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28" name="Equation" r:id="rId9" imgW="825500" imgH="254000" progId="Equation.3">
                  <p:embed/>
                </p:oleObj>
              </mc:Choice>
              <mc:Fallback>
                <p:oleObj name="Equation" r:id="rId9" imgW="825500" imgH="254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3025" y="5330825"/>
                        <a:ext cx="20637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1" grpId="0" build="p" autoUpdateAnimBg="0"/>
      <p:bldP spid="396292" grpId="0" build="p" autoUpdateAnimBg="0"/>
      <p:bldP spid="396293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i="1">
                <a:solidFill>
                  <a:srgbClr val="0000FF"/>
                </a:solidFill>
                <a:latin typeface="Times" charset="0"/>
              </a:rPr>
              <a:t>E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-</a:t>
            </a:r>
            <a:r>
              <a:rPr lang="en-US" sz="4000" b="1">
                <a:solidFill>
                  <a:srgbClr val="0000FF"/>
                </a:solidFill>
                <a:latin typeface="Symbol" charset="0"/>
                <a:sym typeface="Symbol" charset="0"/>
              </a:rPr>
              <a:t>e</a:t>
            </a:r>
            <a:r>
              <a:rPr lang="en-US" sz="4000" i="1" baseline="-25000">
                <a:solidFill>
                  <a:srgbClr val="0000FF"/>
                </a:solidFill>
                <a:latin typeface="Times" charset="0"/>
                <a:sym typeface="Symbol" charset="0"/>
              </a:rPr>
              <a:t>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TKE</a:t>
            </a:r>
          </a:p>
        </p:txBody>
      </p:sp>
      <p:sp>
        <p:nvSpPr>
          <p:cNvPr id="397315" name="Rectangle 3"/>
          <p:cNvSpPr>
            <a:spLocks noChangeArrowheads="1"/>
          </p:cNvSpPr>
          <p:nvPr/>
        </p:nvSpPr>
        <p:spPr bwMode="auto">
          <a:xfrm>
            <a:off x="533400" y="2895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Eddy diffusion coefficient for momentum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(8.89)</a:t>
            </a:r>
          </a:p>
        </p:txBody>
      </p:sp>
      <p:sp>
        <p:nvSpPr>
          <p:cNvPr id="397316" name="Rectangle 4"/>
          <p:cNvSpPr>
            <a:spLocks noChangeArrowheads="1"/>
          </p:cNvSpPr>
          <p:nvPr/>
        </p:nvSpPr>
        <p:spPr bwMode="auto">
          <a:xfrm>
            <a:off x="533400" y="46482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Diagnostic equation for mixing length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	(8.90)</a:t>
            </a:r>
          </a:p>
        </p:txBody>
      </p:sp>
      <p:sp>
        <p:nvSpPr>
          <p:cNvPr id="397317" name="Rectangle 5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Prognostic equation for dissipation rate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(8.88)</a:t>
            </a:r>
          </a:p>
        </p:txBody>
      </p:sp>
      <p:graphicFrame>
        <p:nvGraphicFramePr>
          <p:cNvPr id="3973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926567"/>
              </p:ext>
            </p:extLst>
          </p:nvPr>
        </p:nvGraphicFramePr>
        <p:xfrm>
          <a:off x="1860550" y="1644650"/>
          <a:ext cx="56499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42" name="Equation" r:id="rId3" imgW="2260600" imgH="444500" progId="Equation.3">
                  <p:embed/>
                </p:oleObj>
              </mc:Choice>
              <mc:Fallback>
                <p:oleObj name="Equation" r:id="rId3" imgW="2260600" imgH="444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550" y="1644650"/>
                        <a:ext cx="56499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901319"/>
              </p:ext>
            </p:extLst>
          </p:nvPr>
        </p:nvGraphicFramePr>
        <p:xfrm>
          <a:off x="3448050" y="3381375"/>
          <a:ext cx="1587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43" name="Equation" r:id="rId5" imgW="635000" imgH="419100" progId="Equation.3">
                  <p:embed/>
                </p:oleObj>
              </mc:Choice>
              <mc:Fallback>
                <p:oleObj name="Equation" r:id="rId5" imgW="6350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3381375"/>
                        <a:ext cx="1587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680299"/>
              </p:ext>
            </p:extLst>
          </p:nvPr>
        </p:nvGraphicFramePr>
        <p:xfrm>
          <a:off x="3387725" y="5362575"/>
          <a:ext cx="18732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44" name="Equation" r:id="rId7" imgW="749300" imgH="419100" progId="Equation.3">
                  <p:embed/>
                </p:oleObj>
              </mc:Choice>
              <mc:Fallback>
                <p:oleObj name="Equation" r:id="rId7" imgW="749300" imgH="419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7725" y="5362575"/>
                        <a:ext cx="187325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5" grpId="0" build="p" autoUpdateAnimBg="0"/>
      <p:bldP spid="397316" grpId="0" build="p" autoUpdateAnimBg="0"/>
      <p:bldP spid="397317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Heat Conduction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398339" name="Rectangle 3"/>
          <p:cNvSpPr>
            <a:spLocks noChangeArrowheads="1"/>
          </p:cNvSpPr>
          <p:nvPr/>
        </p:nvSpPr>
        <p:spPr bwMode="auto">
          <a:xfrm>
            <a:off x="533400" y="26670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Thermal conductivity of soil-water-air mixture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(8.92)</a:t>
            </a:r>
          </a:p>
        </p:txBody>
      </p:sp>
      <p:sp>
        <p:nvSpPr>
          <p:cNvPr id="398340" name="Rectangle 4"/>
          <p:cNvSpPr>
            <a:spLocks noChangeArrowheads="1"/>
          </p:cNvSpPr>
          <p:nvPr/>
        </p:nvSpPr>
        <p:spPr bwMode="auto">
          <a:xfrm>
            <a:off x="533400" y="40386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Moisture potential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Potential energy required to extract water from capillary and adhesive forces in the soil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	(8.93)</a:t>
            </a:r>
          </a:p>
        </p:txBody>
      </p:sp>
      <p:sp>
        <p:nvSpPr>
          <p:cNvPr id="398341" name="Rectangle 5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Heat conduction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(8.91)</a:t>
            </a:r>
          </a:p>
        </p:txBody>
      </p:sp>
      <p:graphicFrame>
        <p:nvGraphicFramePr>
          <p:cNvPr id="3983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740679"/>
              </p:ext>
            </p:extLst>
          </p:nvPr>
        </p:nvGraphicFramePr>
        <p:xfrm>
          <a:off x="2749550" y="1536700"/>
          <a:ext cx="30464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66" name="Equation" r:id="rId3" imgW="1219200" imgH="431800" progId="Equation.3">
                  <p:embed/>
                </p:oleObj>
              </mc:Choice>
              <mc:Fallback>
                <p:oleObj name="Equation" r:id="rId3" imgW="12192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0" y="1536700"/>
                        <a:ext cx="30464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506117"/>
              </p:ext>
            </p:extLst>
          </p:nvPr>
        </p:nvGraphicFramePr>
        <p:xfrm>
          <a:off x="2220913" y="3076575"/>
          <a:ext cx="43799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67" name="Equation" r:id="rId5" imgW="1752600" imgH="381000" progId="Equation.3">
                  <p:embed/>
                </p:oleObj>
              </mc:Choice>
              <mc:Fallback>
                <p:oleObj name="Equation" r:id="rId5" imgW="1752600" imgH="38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0913" y="3076575"/>
                        <a:ext cx="437991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978938"/>
              </p:ext>
            </p:extLst>
          </p:nvPr>
        </p:nvGraphicFramePr>
        <p:xfrm>
          <a:off x="3208338" y="5226050"/>
          <a:ext cx="234791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68" name="Equation" r:id="rId7" imgW="939800" imgH="508000" progId="Equation.3">
                  <p:embed/>
                </p:oleObj>
              </mc:Choice>
              <mc:Fallback>
                <p:oleObj name="Equation" r:id="rId7" imgW="939800" imgH="508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338" y="5226050"/>
                        <a:ext cx="2347912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build="p" autoUpdateAnimBg="0"/>
      <p:bldP spid="398340" grpId="0" build="p" autoUpdateAnimBg="0"/>
      <p:bldP spid="398341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Heat Conduction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399363" name="Rectangle 3"/>
          <p:cNvSpPr>
            <a:spLocks noChangeArrowheads="1"/>
          </p:cNvSpPr>
          <p:nvPr/>
        </p:nvSpPr>
        <p:spPr bwMode="auto">
          <a:xfrm>
            <a:off x="457200" y="2286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Rate of change of soil water content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(8.95)</a:t>
            </a:r>
          </a:p>
        </p:txBody>
      </p:sp>
      <p:sp>
        <p:nvSpPr>
          <p:cNvPr id="399364" name="Rectangle 4"/>
          <p:cNvSpPr>
            <a:spLocks noChangeArrowheads="1"/>
          </p:cNvSpPr>
          <p:nvPr/>
        </p:nvSpPr>
        <p:spPr bwMode="auto">
          <a:xfrm>
            <a:off x="457200" y="9144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Density x specific heat of soil-water-air mixture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(8.94)</a:t>
            </a:r>
          </a:p>
        </p:txBody>
      </p:sp>
      <p:graphicFrame>
        <p:nvGraphicFramePr>
          <p:cNvPr id="3993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050891"/>
              </p:ext>
            </p:extLst>
          </p:nvPr>
        </p:nvGraphicFramePr>
        <p:xfrm>
          <a:off x="2339975" y="1492250"/>
          <a:ext cx="40624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0" name="Equation" r:id="rId3" imgW="1625600" imgH="266700" progId="Equation.3">
                  <p:embed/>
                </p:oleObj>
              </mc:Choice>
              <mc:Fallback>
                <p:oleObj name="Equation" r:id="rId3" imgW="1625600" imgH="266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492250"/>
                        <a:ext cx="40624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240584"/>
              </p:ext>
            </p:extLst>
          </p:nvPr>
        </p:nvGraphicFramePr>
        <p:xfrm>
          <a:off x="1673225" y="2740025"/>
          <a:ext cx="57451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1" name="Equation" r:id="rId5" imgW="2298700" imgH="482600" progId="Equation.3">
                  <p:embed/>
                </p:oleObj>
              </mc:Choice>
              <mc:Fallback>
                <p:oleObj name="Equation" r:id="rId5" imgW="2298700" imgH="482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2740025"/>
                        <a:ext cx="574516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67" name="Rectangle 7"/>
          <p:cNvSpPr>
            <a:spLocks noChangeArrowheads="1"/>
          </p:cNvSpPr>
          <p:nvPr/>
        </p:nvSpPr>
        <p:spPr bwMode="auto">
          <a:xfrm>
            <a:off x="381000" y="41148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Hydraulic conductivity of soil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Coefficient of permeability of liquid through soil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(8.96)</a:t>
            </a:r>
          </a:p>
        </p:txBody>
      </p:sp>
      <p:graphicFrame>
        <p:nvGraphicFramePr>
          <p:cNvPr id="3993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896245"/>
              </p:ext>
            </p:extLst>
          </p:nvPr>
        </p:nvGraphicFramePr>
        <p:xfrm>
          <a:off x="2917825" y="4921250"/>
          <a:ext cx="26971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2" name="Equation" r:id="rId7" imgW="1079500" imgH="508000" progId="Equation.3">
                  <p:embed/>
                </p:oleObj>
              </mc:Choice>
              <mc:Fallback>
                <p:oleObj name="Equation" r:id="rId7" imgW="1079500" imgH="508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4921250"/>
                        <a:ext cx="269716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3" grpId="0" build="p" autoUpdateAnimBg="0"/>
      <p:bldP spid="399364" grpId="0" build="p" autoUpdateAnimBg="0"/>
      <p:bldP spid="399367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Heat Conduction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0387" name="Rectangle 3"/>
          <p:cNvSpPr>
            <a:spLocks noChangeArrowheads="1"/>
          </p:cNvSpPr>
          <p:nvPr/>
        </p:nvSpPr>
        <p:spPr bwMode="auto">
          <a:xfrm>
            <a:off x="533400" y="13716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Diffusion coefficient of water in soil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(8.97)</a:t>
            </a:r>
          </a:p>
        </p:txBody>
      </p:sp>
      <p:graphicFrame>
        <p:nvGraphicFramePr>
          <p:cNvPr id="4003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067659"/>
              </p:ext>
            </p:extLst>
          </p:nvPr>
        </p:nvGraphicFramePr>
        <p:xfrm>
          <a:off x="717550" y="2101850"/>
          <a:ext cx="78073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02" name="Equation" r:id="rId3" imgW="3124200" imgH="508000" progId="Equation.3">
                  <p:embed/>
                </p:oleObj>
              </mc:Choice>
              <mc:Fallback>
                <p:oleObj name="Equation" r:id="rId3" imgW="31242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2101850"/>
                        <a:ext cx="7807325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Heat Conduction Equation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1411" name="Rectangle 3"/>
          <p:cNvSpPr>
            <a:spLocks noChangeArrowheads="1"/>
          </p:cNvSpPr>
          <p:nvPr/>
        </p:nvSpPr>
        <p:spPr bwMode="auto">
          <a:xfrm>
            <a:off x="457200" y="49530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Surface energy balance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(8.103)</a:t>
            </a:r>
          </a:p>
        </p:txBody>
      </p:sp>
      <p:sp>
        <p:nvSpPr>
          <p:cNvPr id="401412" name="Rectangle 4"/>
          <p:cNvSpPr>
            <a:spLocks noChangeArrowheads="1"/>
          </p:cNvSpPr>
          <p:nvPr/>
        </p:nvSpPr>
        <p:spPr bwMode="auto">
          <a:xfrm>
            <a:off x="457200" y="30480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Rate of change of moisture content at the surface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(8.99)</a:t>
            </a:r>
          </a:p>
        </p:txBody>
      </p:sp>
      <p:graphicFrame>
        <p:nvGraphicFramePr>
          <p:cNvPr id="4014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20488"/>
              </p:ext>
            </p:extLst>
          </p:nvPr>
        </p:nvGraphicFramePr>
        <p:xfrm>
          <a:off x="2263775" y="3578225"/>
          <a:ext cx="4538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38" name="Equation" r:id="rId3" imgW="1816100" imgH="457200" progId="Equation.3">
                  <p:embed/>
                </p:oleObj>
              </mc:Choice>
              <mc:Fallback>
                <p:oleObj name="Equation" r:id="rId3" imgW="18161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775" y="3578225"/>
                        <a:ext cx="45386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14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911339"/>
              </p:ext>
            </p:extLst>
          </p:nvPr>
        </p:nvGraphicFramePr>
        <p:xfrm>
          <a:off x="2552700" y="5483225"/>
          <a:ext cx="39671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39" name="Equation" r:id="rId5" imgW="1587500" imgH="368300" progId="Equation.3">
                  <p:embed/>
                </p:oleObj>
              </mc:Choice>
              <mc:Fallback>
                <p:oleObj name="Equation" r:id="rId5" imgW="1587500" imgH="368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2700" y="5483225"/>
                        <a:ext cx="39671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1415" name="Rectangle 7"/>
          <p:cNvSpPr>
            <a:spLocks noChangeArrowheads="1"/>
          </p:cNvSpPr>
          <p:nvPr/>
        </p:nvSpPr>
        <p:spPr bwMode="auto">
          <a:xfrm>
            <a:off x="457200" y="10668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Rate of change of ground surface temperature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	(8.98)</a:t>
            </a:r>
          </a:p>
        </p:txBody>
      </p:sp>
      <p:graphicFrame>
        <p:nvGraphicFramePr>
          <p:cNvPr id="4014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665798"/>
              </p:ext>
            </p:extLst>
          </p:nvPr>
        </p:nvGraphicFramePr>
        <p:xfrm>
          <a:off x="1733550" y="1841500"/>
          <a:ext cx="54911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40" name="Equation" r:id="rId7" imgW="2197100" imgH="431800" progId="Equation.3">
                  <p:embed/>
                </p:oleObj>
              </mc:Choice>
              <mc:Fallback>
                <p:oleObj name="Equation" r:id="rId7" imgW="21971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1841500"/>
                        <a:ext cx="54911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1" grpId="0" build="p" autoUpdateAnimBg="0"/>
      <p:bldP spid="401412" grpId="0" build="p" autoUpdateAnimBg="0"/>
      <p:bldP spid="401415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 and Moisture in Vegetated Soil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2435" name="Rectangle 3"/>
          <p:cNvSpPr>
            <a:spLocks noChangeArrowheads="1"/>
          </p:cNvSpPr>
          <p:nvPr/>
        </p:nvSpPr>
        <p:spPr bwMode="auto">
          <a:xfrm>
            <a:off x="533400" y="30480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Surface irradiance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(8.104)</a:t>
            </a:r>
          </a:p>
        </p:txBody>
      </p:sp>
      <p:sp>
        <p:nvSpPr>
          <p:cNvPr id="402436" name="Rectangle 4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Surface energy balance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(8.103)</a:t>
            </a:r>
          </a:p>
        </p:txBody>
      </p:sp>
      <p:sp>
        <p:nvSpPr>
          <p:cNvPr id="402437" name="Rectangle 5"/>
          <p:cNvSpPr>
            <a:spLocks noChangeArrowheads="1"/>
          </p:cNvSpPr>
          <p:nvPr/>
        </p:nvSpPr>
        <p:spPr bwMode="auto">
          <a:xfrm>
            <a:off x="533400" y="4800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Vertical turbulent sensible heat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(8.105)</a:t>
            </a:r>
          </a:p>
        </p:txBody>
      </p:sp>
      <p:graphicFrame>
        <p:nvGraphicFramePr>
          <p:cNvPr id="4024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851929"/>
              </p:ext>
            </p:extLst>
          </p:nvPr>
        </p:nvGraphicFramePr>
        <p:xfrm>
          <a:off x="2476500" y="1825625"/>
          <a:ext cx="39671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62" name="Equation" r:id="rId3" imgW="1587500" imgH="368300" progId="Equation.3">
                  <p:embed/>
                </p:oleObj>
              </mc:Choice>
              <mc:Fallback>
                <p:oleObj name="Equation" r:id="rId3" imgW="1587500" imgH="368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1825625"/>
                        <a:ext cx="39671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531457"/>
              </p:ext>
            </p:extLst>
          </p:nvPr>
        </p:nvGraphicFramePr>
        <p:xfrm>
          <a:off x="2705100" y="3625850"/>
          <a:ext cx="34591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63" name="Equation" r:id="rId5" imgW="1384300" imgH="254000" progId="Equation.3">
                  <p:embed/>
                </p:oleObj>
              </mc:Choice>
              <mc:Fallback>
                <p:oleObj name="Equation" r:id="rId5" imgW="1384300" imgH="254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5100" y="3625850"/>
                        <a:ext cx="345916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4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343428"/>
              </p:ext>
            </p:extLst>
          </p:nvPr>
        </p:nvGraphicFramePr>
        <p:xfrm>
          <a:off x="1250950" y="5302250"/>
          <a:ext cx="66976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64" name="Equation" r:id="rId7" imgW="2679700" imgH="469900" progId="Equation.3">
                  <p:embed/>
                </p:oleObj>
              </mc:Choice>
              <mc:Fallback>
                <p:oleObj name="Equation" r:id="rId7" imgW="2679700" imgH="469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5302250"/>
                        <a:ext cx="66976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5" grpId="0" build="p" autoUpdateAnimBg="0"/>
      <p:bldP spid="402436" grpId="0" build="p" autoUpdateAnimBg="0"/>
      <p:bldP spid="402437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 and Moisture in Vegetated Soil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3459" name="Rectangle 3"/>
          <p:cNvSpPr>
            <a:spLocks noChangeArrowheads="1"/>
          </p:cNvSpPr>
          <p:nvPr/>
        </p:nvSpPr>
        <p:spPr bwMode="auto">
          <a:xfrm>
            <a:off x="533400" y="30480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Temperature of air in foliage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(8.109)</a:t>
            </a:r>
          </a:p>
        </p:txBody>
      </p:sp>
      <p:sp>
        <p:nvSpPr>
          <p:cNvPr id="403460" name="Rectangle 4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Vertical turbulent latent heat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(8.106)</a:t>
            </a:r>
          </a:p>
        </p:txBody>
      </p:sp>
      <p:sp>
        <p:nvSpPr>
          <p:cNvPr id="403461" name="Rectangle 5"/>
          <p:cNvSpPr>
            <a:spLocks noChangeArrowheads="1"/>
          </p:cNvSpPr>
          <p:nvPr/>
        </p:nvSpPr>
        <p:spPr bwMode="auto">
          <a:xfrm>
            <a:off x="533400" y="4800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Specific humidity of air in foliage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(8.110)</a:t>
            </a:r>
          </a:p>
        </p:txBody>
      </p:sp>
      <p:graphicFrame>
        <p:nvGraphicFramePr>
          <p:cNvPr id="403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2188051"/>
              </p:ext>
            </p:extLst>
          </p:nvPr>
        </p:nvGraphicFramePr>
        <p:xfrm>
          <a:off x="395288" y="1752600"/>
          <a:ext cx="830580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86" name="Equation" r:id="rId3" imgW="3467100" imgH="419100" progId="Equation.3">
                  <p:embed/>
                </p:oleObj>
              </mc:Choice>
              <mc:Fallback>
                <p:oleObj name="Equation" r:id="rId3" imgW="34671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752600"/>
                        <a:ext cx="8305800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34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216634"/>
              </p:ext>
            </p:extLst>
          </p:nvPr>
        </p:nvGraphicFramePr>
        <p:xfrm>
          <a:off x="2336800" y="3746500"/>
          <a:ext cx="39036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87" name="Equation" r:id="rId5" imgW="1562100" imgH="254000" progId="Equation.3">
                  <p:embed/>
                </p:oleObj>
              </mc:Choice>
              <mc:Fallback>
                <p:oleObj name="Equation" r:id="rId5" imgW="1562100" imgH="254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3746500"/>
                        <a:ext cx="390366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34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039752"/>
              </p:ext>
            </p:extLst>
          </p:nvPr>
        </p:nvGraphicFramePr>
        <p:xfrm>
          <a:off x="2336800" y="5422900"/>
          <a:ext cx="40306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88" name="Equation" r:id="rId7" imgW="1612900" imgH="254000" progId="Equation.3">
                  <p:embed/>
                </p:oleObj>
              </mc:Choice>
              <mc:Fallback>
                <p:oleObj name="Equation" r:id="rId7" imgW="16129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5422900"/>
                        <a:ext cx="403066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59" grpId="0" build="p" autoUpdateAnimBg="0"/>
      <p:bldP spid="403460" grpId="0" build="p" autoUpdateAnimBg="0"/>
      <p:bldP spid="403461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Foliage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4483" name="Rectangle 3"/>
          <p:cNvSpPr>
            <a:spLocks noChangeArrowheads="1"/>
          </p:cNvSpPr>
          <p:nvPr/>
        </p:nvSpPr>
        <p:spPr bwMode="auto">
          <a:xfrm>
            <a:off x="533400" y="48768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Sensible heat flux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(8.116)</a:t>
            </a:r>
          </a:p>
        </p:txBody>
      </p:sp>
      <p:sp>
        <p:nvSpPr>
          <p:cNvPr id="404484" name="Rectangle 4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Iterative equation for foliage temperature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(8.115)</a:t>
            </a:r>
          </a:p>
        </p:txBody>
      </p:sp>
      <p:graphicFrame>
        <p:nvGraphicFramePr>
          <p:cNvPr id="4044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637619"/>
              </p:ext>
            </p:extLst>
          </p:nvPr>
        </p:nvGraphicFramePr>
        <p:xfrm>
          <a:off x="2084388" y="1717675"/>
          <a:ext cx="4572000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509" name="Equation" r:id="rId3" imgW="1828800" imgH="825500" progId="Equation.3">
                  <p:embed/>
                </p:oleObj>
              </mc:Choice>
              <mc:Fallback>
                <p:oleObj name="Equation" r:id="rId3" imgW="1828800" imgH="825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388" y="1717675"/>
                        <a:ext cx="4572000" cy="206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469701"/>
              </p:ext>
            </p:extLst>
          </p:nvPr>
        </p:nvGraphicFramePr>
        <p:xfrm>
          <a:off x="2613025" y="5407025"/>
          <a:ext cx="38084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510" name="Equation" r:id="rId5" imgW="1524000" imgH="444500" progId="Equation.3">
                  <p:embed/>
                </p:oleObj>
              </mc:Choice>
              <mc:Fallback>
                <p:oleObj name="Equation" r:id="rId5" imgW="1524000" imgH="444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3025" y="5407025"/>
                        <a:ext cx="38084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962671"/>
              </p:ext>
            </p:extLst>
          </p:nvPr>
        </p:nvGraphicFramePr>
        <p:xfrm>
          <a:off x="3614738" y="3960813"/>
          <a:ext cx="246856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511" name="Equation" r:id="rId7" imgW="1003300" imgH="215900" progId="Equation.3">
                  <p:embed/>
                </p:oleObj>
              </mc:Choice>
              <mc:Fallback>
                <p:oleObj name="Equation" r:id="rId7" imgW="1003300" imgH="215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738" y="3960813"/>
                        <a:ext cx="2468562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3" grpId="0" build="p" autoUpdateAnimBg="0"/>
      <p:bldP spid="404484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Foliage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5507" name="Rectangle 3"/>
          <p:cNvSpPr>
            <a:spLocks noChangeArrowheads="1"/>
          </p:cNvSpPr>
          <p:nvPr/>
        </p:nvSpPr>
        <p:spPr bwMode="auto">
          <a:xfrm>
            <a:off x="533400" y="26670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Transpiration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(8.118)</a:t>
            </a:r>
          </a:p>
        </p:txBody>
      </p:sp>
      <p:sp>
        <p:nvSpPr>
          <p:cNvPr id="405508" name="Rectangle 4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Direct evaporation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(8.117)</a:t>
            </a:r>
          </a:p>
        </p:txBody>
      </p:sp>
      <p:sp>
        <p:nvSpPr>
          <p:cNvPr id="405509" name="Rectangle 5"/>
          <p:cNvSpPr>
            <a:spLocks noChangeArrowheads="1"/>
          </p:cNvSpPr>
          <p:nvPr/>
        </p:nvSpPr>
        <p:spPr bwMode="auto">
          <a:xfrm>
            <a:off x="533400" y="41910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Evaporation function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(8.119)</a:t>
            </a:r>
          </a:p>
        </p:txBody>
      </p:sp>
      <p:graphicFrame>
        <p:nvGraphicFramePr>
          <p:cNvPr id="4055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401231"/>
              </p:ext>
            </p:extLst>
          </p:nvPr>
        </p:nvGraphicFramePr>
        <p:xfrm>
          <a:off x="2476500" y="1597025"/>
          <a:ext cx="39989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34" name="Equation" r:id="rId3" imgW="1600200" imgH="419100" progId="Equation.3">
                  <p:embed/>
                </p:oleObj>
              </mc:Choice>
              <mc:Fallback>
                <p:oleObj name="Equation" r:id="rId3" imgW="16002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1597025"/>
                        <a:ext cx="39989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55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1059"/>
              </p:ext>
            </p:extLst>
          </p:nvPr>
        </p:nvGraphicFramePr>
        <p:xfrm>
          <a:off x="2171700" y="3044825"/>
          <a:ext cx="4570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35" name="Equation" r:id="rId5" imgW="1828800" imgH="457200" progId="Equation.3">
                  <p:embed/>
                </p:oleObj>
              </mc:Choice>
              <mc:Fallback>
                <p:oleObj name="Equation" r:id="rId5" imgW="18288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3044825"/>
                        <a:ext cx="45704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55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352904"/>
              </p:ext>
            </p:extLst>
          </p:nvPr>
        </p:nvGraphicFramePr>
        <p:xfrm>
          <a:off x="2016125" y="4540250"/>
          <a:ext cx="4983163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36" name="Equation" r:id="rId7" imgW="1993900" imgH="774700" progId="Equation.3">
                  <p:embed/>
                </p:oleObj>
              </mc:Choice>
              <mc:Fallback>
                <p:oleObj name="Equation" r:id="rId7" imgW="1993900" imgH="774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4540250"/>
                        <a:ext cx="4983163" cy="193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 build="p" autoUpdateAnimBg="0"/>
      <p:bldP spid="405508" grpId="0" build="p" autoUpdateAnimBg="0"/>
      <p:bldP spid="405509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Foliage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6531" name="Rectangle 3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(8.122)</a:t>
            </a:r>
          </a:p>
        </p:txBody>
      </p:sp>
      <p:graphicFrame>
        <p:nvGraphicFramePr>
          <p:cNvPr id="406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412669"/>
              </p:ext>
            </p:extLst>
          </p:nvPr>
        </p:nvGraphicFramePr>
        <p:xfrm>
          <a:off x="1403350" y="1020763"/>
          <a:ext cx="5403850" cy="569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42" name="Equation" r:id="rId3" imgW="2844800" imgH="2997200" progId="Equation.3">
                  <p:embed/>
                </p:oleObj>
              </mc:Choice>
              <mc:Fallback>
                <p:oleObj name="Equation" r:id="rId3" imgW="2844800" imgH="299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20763"/>
                        <a:ext cx="5403850" cy="569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Temperature of Vegetated Soil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7555" name="Rectangle 3"/>
          <p:cNvSpPr>
            <a:spLocks noChangeArrowheads="1"/>
          </p:cNvSpPr>
          <p:nvPr/>
        </p:nvSpPr>
        <p:spPr bwMode="auto">
          <a:xfrm>
            <a:off x="533400" y="1219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(8.125)</a:t>
            </a:r>
          </a:p>
        </p:txBody>
      </p:sp>
      <p:graphicFrame>
        <p:nvGraphicFramePr>
          <p:cNvPr id="4075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821019"/>
              </p:ext>
            </p:extLst>
          </p:nvPr>
        </p:nvGraphicFramePr>
        <p:xfrm>
          <a:off x="863600" y="952500"/>
          <a:ext cx="5934075" cy="560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66" name="Equation" r:id="rId3" imgW="2959100" imgH="2794000" progId="Equation.3">
                  <p:embed/>
                </p:oleObj>
              </mc:Choice>
              <mc:Fallback>
                <p:oleObj name="Equation" r:id="rId3" imgW="2959100" imgH="2794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952500"/>
                        <a:ext cx="5934075" cy="560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5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Modeled/Measured Temperatures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8579" name="Rectangle 3"/>
          <p:cNvSpPr>
            <a:spLocks noChangeArrowheads="1"/>
          </p:cNvSpPr>
          <p:nvPr/>
        </p:nvSpPr>
        <p:spPr bwMode="auto">
          <a:xfrm>
            <a:off x="533400" y="6172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8.5</a:t>
            </a:r>
          </a:p>
        </p:txBody>
      </p:sp>
      <p:graphicFrame>
        <p:nvGraphicFramePr>
          <p:cNvPr id="408580" name="Object 4"/>
          <p:cNvGraphicFramePr>
            <a:graphicFrameLocks noChangeAspect="1"/>
          </p:cNvGraphicFramePr>
          <p:nvPr/>
        </p:nvGraphicFramePr>
        <p:xfrm>
          <a:off x="838200" y="1141413"/>
          <a:ext cx="6934200" cy="495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90" name="Document" r:id="rId3" imgW="2438400" imgH="1743456" progId="Word.Document.8">
                  <p:embed/>
                </p:oleObj>
              </mc:Choice>
              <mc:Fallback>
                <p:oleObj name="Document" r:id="rId3" imgW="2438400" imgH="174345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141413"/>
                        <a:ext cx="6934200" cy="495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Modeled/Measured Temperatures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09603" name="Rectangle 3"/>
          <p:cNvSpPr>
            <a:spLocks noChangeArrowheads="1"/>
          </p:cNvSpPr>
          <p:nvPr/>
        </p:nvSpPr>
        <p:spPr bwMode="auto">
          <a:xfrm>
            <a:off x="533400" y="6172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8.5</a:t>
            </a:r>
          </a:p>
        </p:txBody>
      </p:sp>
      <p:graphicFrame>
        <p:nvGraphicFramePr>
          <p:cNvPr id="409604" name="Object 4"/>
          <p:cNvGraphicFramePr>
            <a:graphicFrameLocks noChangeAspect="1"/>
          </p:cNvGraphicFramePr>
          <p:nvPr/>
        </p:nvGraphicFramePr>
        <p:xfrm>
          <a:off x="685800" y="1031875"/>
          <a:ext cx="7239000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4" name="Document" r:id="rId3" imgW="2438400" imgH="1743456" progId="Word.Document.8">
                  <p:embed/>
                </p:oleObj>
              </mc:Choice>
              <mc:Fallback>
                <p:oleObj name="Document" r:id="rId3" imgW="2438400" imgH="174345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031875"/>
                        <a:ext cx="7239000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Modeled/Measured Temperatures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0627" name="Rectangle 3"/>
          <p:cNvSpPr>
            <a:spLocks noChangeArrowheads="1"/>
          </p:cNvSpPr>
          <p:nvPr/>
        </p:nvSpPr>
        <p:spPr bwMode="auto">
          <a:xfrm>
            <a:off x="533400" y="6172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8.5</a:t>
            </a:r>
          </a:p>
        </p:txBody>
      </p:sp>
      <p:graphicFrame>
        <p:nvGraphicFramePr>
          <p:cNvPr id="410628" name="Object 4"/>
          <p:cNvGraphicFramePr>
            <a:graphicFrameLocks noChangeAspect="1"/>
          </p:cNvGraphicFramePr>
          <p:nvPr/>
        </p:nvGraphicFramePr>
        <p:xfrm>
          <a:off x="457200" y="1274763"/>
          <a:ext cx="8001000" cy="443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38" name="Document" r:id="rId3" imgW="2450592" imgH="1359408" progId="Word.Document.8">
                  <p:embed/>
                </p:oleObj>
              </mc:Choice>
              <mc:Fallback>
                <p:oleObj name="Document" r:id="rId3" imgW="2450592" imgH="13594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74763"/>
                        <a:ext cx="8001000" cy="443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Road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1651" name="Rectangle 3"/>
          <p:cNvSpPr>
            <a:spLocks noChangeArrowheads="1"/>
          </p:cNvSpPr>
          <p:nvPr/>
        </p:nvSpPr>
        <p:spPr bwMode="auto">
          <a:xfrm>
            <a:off x="533400" y="990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(8.128)</a:t>
            </a:r>
          </a:p>
        </p:txBody>
      </p:sp>
      <p:graphicFrame>
        <p:nvGraphicFramePr>
          <p:cNvPr id="4116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423855"/>
              </p:ext>
            </p:extLst>
          </p:nvPr>
        </p:nvGraphicFramePr>
        <p:xfrm>
          <a:off x="1219200" y="1460500"/>
          <a:ext cx="6350000" cy="479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62" name="Equation" r:id="rId3" imgW="2540000" imgH="1917700" progId="Equation.3">
                  <p:embed/>
                </p:oleObj>
              </mc:Choice>
              <mc:Fallback>
                <p:oleObj name="Equation" r:id="rId3" imgW="2540000" imgH="1917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460500"/>
                        <a:ext cx="6350000" cy="479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1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Temperatures of Soils and Surfaces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2675" name="Rectangle 3"/>
          <p:cNvSpPr>
            <a:spLocks noChangeArrowheads="1"/>
          </p:cNvSpPr>
          <p:nvPr/>
        </p:nvSpPr>
        <p:spPr bwMode="auto">
          <a:xfrm>
            <a:off x="533400" y="6172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8.5</a:t>
            </a:r>
          </a:p>
        </p:txBody>
      </p:sp>
      <p:graphicFrame>
        <p:nvGraphicFramePr>
          <p:cNvPr id="412676" name="Object 4"/>
          <p:cNvGraphicFramePr>
            <a:graphicFrameLocks noChangeAspect="1"/>
          </p:cNvGraphicFramePr>
          <p:nvPr/>
        </p:nvGraphicFramePr>
        <p:xfrm>
          <a:off x="1066800" y="1162050"/>
          <a:ext cx="7010400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86" name="Document" r:id="rId3" imgW="2438400" imgH="1743456" progId="Word.Document.8">
                  <p:embed/>
                </p:oleObj>
              </mc:Choice>
              <mc:Fallback>
                <p:oleObj name="Document" r:id="rId3" imgW="2438400" imgH="174345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62050"/>
                        <a:ext cx="7010400" cy="501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Modeled/Measured Temperatures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3699" name="Rectangle 3"/>
          <p:cNvSpPr>
            <a:spLocks noChangeArrowheads="1"/>
          </p:cNvSpPr>
          <p:nvPr/>
        </p:nvSpPr>
        <p:spPr bwMode="auto">
          <a:xfrm>
            <a:off x="533400" y="61722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8.5</a:t>
            </a:r>
          </a:p>
        </p:txBody>
      </p:sp>
      <p:graphicFrame>
        <p:nvGraphicFramePr>
          <p:cNvPr id="413700" name="Object 4"/>
          <p:cNvGraphicFramePr>
            <a:graphicFrameLocks noChangeAspect="1"/>
          </p:cNvGraphicFramePr>
          <p:nvPr/>
        </p:nvGraphicFramePr>
        <p:xfrm>
          <a:off x="533400" y="1231900"/>
          <a:ext cx="8001000" cy="443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10" name="Document" r:id="rId3" imgW="2450592" imgH="1359408" progId="Word.Document.8">
                  <p:embed/>
                </p:oleObj>
              </mc:Choice>
              <mc:Fallback>
                <p:oleObj name="Document" r:id="rId3" imgW="2450592" imgH="135940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31900"/>
                        <a:ext cx="8001000" cy="443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Snow Depth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4723" name="Rectangle 3"/>
          <p:cNvSpPr>
            <a:spLocks noChangeArrowheads="1"/>
          </p:cNvSpPr>
          <p:nvPr/>
        </p:nvSpPr>
        <p:spPr bwMode="auto">
          <a:xfrm>
            <a:off x="533400" y="990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(8.129)</a:t>
            </a:r>
          </a:p>
        </p:txBody>
      </p:sp>
      <p:graphicFrame>
        <p:nvGraphicFramePr>
          <p:cNvPr id="4147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373850"/>
              </p:ext>
            </p:extLst>
          </p:nvPr>
        </p:nvGraphicFramePr>
        <p:xfrm>
          <a:off x="598488" y="1060450"/>
          <a:ext cx="2317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48" name="Equation" r:id="rId3" imgW="927100" imgH="228600" progId="Equation.3">
                  <p:embed/>
                </p:oleObj>
              </mc:Choice>
              <mc:Fallback>
                <p:oleObj name="Equation" r:id="rId3" imgW="9271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8" y="1060450"/>
                        <a:ext cx="23177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47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242228"/>
              </p:ext>
            </p:extLst>
          </p:nvPr>
        </p:nvGraphicFramePr>
        <p:xfrm>
          <a:off x="357188" y="1839913"/>
          <a:ext cx="3946525" cy="183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49" name="Equation" r:id="rId5" imgW="2184400" imgH="1016000" progId="Equation.3">
                  <p:embed/>
                </p:oleObj>
              </mc:Choice>
              <mc:Fallback>
                <p:oleObj name="Equation" r:id="rId5" imgW="2184400" imgH="1016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1839913"/>
                        <a:ext cx="3946525" cy="183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47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226413"/>
              </p:ext>
            </p:extLst>
          </p:nvPr>
        </p:nvGraphicFramePr>
        <p:xfrm>
          <a:off x="4391025" y="2122488"/>
          <a:ext cx="4249738" cy="436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50" name="Equation" r:id="rId7" imgW="2362200" imgH="2425700" progId="Equation.3">
                  <p:embed/>
                </p:oleObj>
              </mc:Choice>
              <mc:Fallback>
                <p:oleObj name="Equation" r:id="rId7" imgW="2362200" imgH="2425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025" y="2122488"/>
                        <a:ext cx="4249738" cy="436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Water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5747" name="Rectangle 3"/>
          <p:cNvSpPr>
            <a:spLocks noChangeArrowheads="1"/>
          </p:cNvSpPr>
          <p:nvPr/>
        </p:nvSpPr>
        <p:spPr bwMode="auto">
          <a:xfrm>
            <a:off x="533400" y="990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(8.130)</a:t>
            </a:r>
          </a:p>
        </p:txBody>
      </p:sp>
      <p:graphicFrame>
        <p:nvGraphicFramePr>
          <p:cNvPr id="415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724159"/>
              </p:ext>
            </p:extLst>
          </p:nvPr>
        </p:nvGraphicFramePr>
        <p:xfrm>
          <a:off x="1382713" y="1628775"/>
          <a:ext cx="5729287" cy="436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58" name="Equation" r:id="rId3" imgW="2298700" imgH="1752600" progId="Equation.3">
                  <p:embed/>
                </p:oleObj>
              </mc:Choice>
              <mc:Fallback>
                <p:oleObj name="Equation" r:id="rId3" imgW="2298700" imgH="175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2713" y="1628775"/>
                        <a:ext cx="5729287" cy="436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7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Sea Ice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6771" name="Rectangle 3"/>
          <p:cNvSpPr>
            <a:spLocks noChangeArrowheads="1"/>
          </p:cNvSpPr>
          <p:nvPr/>
        </p:nvSpPr>
        <p:spPr bwMode="auto">
          <a:xfrm>
            <a:off x="533400" y="990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(8.131)</a:t>
            </a:r>
          </a:p>
        </p:txBody>
      </p:sp>
      <p:graphicFrame>
        <p:nvGraphicFramePr>
          <p:cNvPr id="4167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792218"/>
              </p:ext>
            </p:extLst>
          </p:nvPr>
        </p:nvGraphicFramePr>
        <p:xfrm>
          <a:off x="914400" y="1095375"/>
          <a:ext cx="5983288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82" name="Equation" r:id="rId3" imgW="2387600" imgH="2159000" progId="Equation.3">
                  <p:embed/>
                </p:oleObj>
              </mc:Choice>
              <mc:Fallback>
                <p:oleObj name="Equation" r:id="rId3" imgW="2387600" imgH="2159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95375"/>
                        <a:ext cx="5983288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1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Temperature of Snow Over Sea Ice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417795" name="Rectangle 3"/>
          <p:cNvSpPr>
            <a:spLocks noChangeArrowheads="1"/>
          </p:cNvSpPr>
          <p:nvPr/>
        </p:nvSpPr>
        <p:spPr bwMode="auto">
          <a:xfrm>
            <a:off x="533400" y="9906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(8.134)</a:t>
            </a:r>
          </a:p>
        </p:txBody>
      </p:sp>
      <p:graphicFrame>
        <p:nvGraphicFramePr>
          <p:cNvPr id="4177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268172"/>
              </p:ext>
            </p:extLst>
          </p:nvPr>
        </p:nvGraphicFramePr>
        <p:xfrm>
          <a:off x="708025" y="958850"/>
          <a:ext cx="2063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13" name="Equation" r:id="rId3" imgW="825500" imgH="228600" progId="Equation.3">
                  <p:embed/>
                </p:oleObj>
              </mc:Choice>
              <mc:Fallback>
                <p:oleObj name="Equation" r:id="rId3" imgW="8255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958850"/>
                        <a:ext cx="20637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77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733760"/>
              </p:ext>
            </p:extLst>
          </p:nvPr>
        </p:nvGraphicFramePr>
        <p:xfrm>
          <a:off x="2228850" y="1628775"/>
          <a:ext cx="5268913" cy="482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14" name="Equation" r:id="rId5" imgW="2108200" imgH="1930400" progId="Equation.3">
                  <p:embed/>
                </p:oleObj>
              </mc:Choice>
              <mc:Fallback>
                <p:oleObj name="Equation" r:id="rId5" imgW="2108200" imgH="1930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50" y="1628775"/>
                        <a:ext cx="5268913" cy="482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5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7140</TotalTime>
  <Words>2057</Words>
  <Application>Microsoft Macintosh PowerPoint</Application>
  <PresentationFormat>On-screen Show (4:3)</PresentationFormat>
  <Paragraphs>296</Paragraphs>
  <Slides>66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Symbol</vt:lpstr>
      <vt:lpstr>Times</vt:lpstr>
      <vt:lpstr>Default Design</vt:lpstr>
      <vt:lpstr>Document</vt:lpstr>
      <vt:lpstr>Equation</vt:lpstr>
      <vt:lpstr>Presentation Slides  for  Chapter 8 of  Fundamentals of Atmospheric Modeling 2nd Edition </vt:lpstr>
      <vt:lpstr>Reynolds Stress</vt:lpstr>
      <vt:lpstr>Momentum Fluxes</vt:lpstr>
      <vt:lpstr>Heat and Moisture Fluxes</vt:lpstr>
      <vt:lpstr>Surf. Roughness Length for Momentum</vt:lpstr>
      <vt:lpstr>Surf. Roughness Length for Momentum</vt:lpstr>
      <vt:lpstr>Roughness Length for Momentum</vt:lpstr>
      <vt:lpstr>Roughness Length for Momentum</vt:lpstr>
      <vt:lpstr>Roughness Length for Energy, Moisture</vt:lpstr>
      <vt:lpstr>Turbulence Description</vt:lpstr>
      <vt:lpstr>Turbulence Models</vt:lpstr>
      <vt:lpstr>Kinematic Vertical Momentum Flux</vt:lpstr>
      <vt:lpstr>Kinematic Vertical Momentum Flux</vt:lpstr>
      <vt:lpstr>Kinematic Vertical Energy Flux</vt:lpstr>
      <vt:lpstr>Vertical Turbulent Moisture Flux</vt:lpstr>
      <vt:lpstr>Similarity Theory</vt:lpstr>
      <vt:lpstr>Similarity Relationship</vt:lpstr>
      <vt:lpstr>Integral of Dimensionless Wind Shear</vt:lpstr>
      <vt:lpstr>Monin-Obukhov Length</vt:lpstr>
      <vt:lpstr>Potential Temperature Scale</vt:lpstr>
      <vt:lpstr>Potential Temperature Scale</vt:lpstr>
      <vt:lpstr>Integral of Dimensionless Temp. Grad.</vt:lpstr>
      <vt:lpstr>Equations to Solve Simultaneously</vt:lpstr>
      <vt:lpstr>Noniterative Parameterization</vt:lpstr>
      <vt:lpstr>Scale Parameterization</vt:lpstr>
      <vt:lpstr>Bulk Richardson Number</vt:lpstr>
      <vt:lpstr>Gradient Richardson Number</vt:lpstr>
      <vt:lpstr>Gradient Richardson Number</vt:lpstr>
      <vt:lpstr>Similarity Theory Turbulent Fluxes</vt:lpstr>
      <vt:lpstr>Eddy Diff. Coef. for Mom. Similarity</vt:lpstr>
      <vt:lpstr>Example Problem</vt:lpstr>
      <vt:lpstr>Eddy Diff. Coef. for Mom. Similarity</vt:lpstr>
      <vt:lpstr>Energy Flux from Similarity Theory</vt:lpstr>
      <vt:lpstr>Energy, Moisture Fluxes from Similarity</vt:lpstr>
      <vt:lpstr>Logarithmic Wind Profile</vt:lpstr>
      <vt:lpstr>Logarithmic Wind Profile</vt:lpstr>
      <vt:lpstr>Logarithmic Wind Profile</vt:lpstr>
      <vt:lpstr>Potential Virtual Temperature Profile</vt:lpstr>
      <vt:lpstr>Potential Virtual Temperature Profile</vt:lpstr>
      <vt:lpstr>Vertical Profiles in a Canopy</vt:lpstr>
      <vt:lpstr>Vertical Profiles in a Canopy</vt:lpstr>
      <vt:lpstr>Local v. Nonlocal Closure Above Surface</vt:lpstr>
      <vt:lpstr>Hybrid Scheme</vt:lpstr>
      <vt:lpstr>E (TKE)- Scheme</vt:lpstr>
      <vt:lpstr>E- Scheme</vt:lpstr>
      <vt:lpstr>E-ed TKE</vt:lpstr>
      <vt:lpstr>Heat Conduction Equation</vt:lpstr>
      <vt:lpstr>Heat Conduction Equation</vt:lpstr>
      <vt:lpstr>Heat Conduction Equation</vt:lpstr>
      <vt:lpstr>Heat Conduction Equation</vt:lpstr>
      <vt:lpstr>Temp and Moisture in Vegetated Soil</vt:lpstr>
      <vt:lpstr>Temp and Moisture in Vegetated Soil</vt:lpstr>
      <vt:lpstr>Foliage Temperature</vt:lpstr>
      <vt:lpstr>Foliage Temperature</vt:lpstr>
      <vt:lpstr>Foliage Temperature</vt:lpstr>
      <vt:lpstr>Temperature of Vegetated Soil</vt:lpstr>
      <vt:lpstr>Modeled/Measured Temperatures</vt:lpstr>
      <vt:lpstr>Modeled/Measured Temperatures</vt:lpstr>
      <vt:lpstr>Modeled/Measured Temperatures</vt:lpstr>
      <vt:lpstr>Road Temperature</vt:lpstr>
      <vt:lpstr>Temperatures of Soils and Surfaces</vt:lpstr>
      <vt:lpstr>Modeled/Measured Temperatures</vt:lpstr>
      <vt:lpstr>Snow Depth</vt:lpstr>
      <vt:lpstr>Water Temperature</vt:lpstr>
      <vt:lpstr>Sea Ice Temperature</vt:lpstr>
      <vt:lpstr>Temperature of Snow Over Sea 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431</cp:revision>
  <dcterms:created xsi:type="dcterms:W3CDTF">2004-09-10T00:13:47Z</dcterms:created>
  <dcterms:modified xsi:type="dcterms:W3CDTF">2022-05-05T17:06:21Z</dcterms:modified>
</cp:coreProperties>
</file>