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308" r:id="rId2"/>
    <p:sldId id="309" r:id="rId3"/>
    <p:sldId id="310" r:id="rId4"/>
    <p:sldId id="342" r:id="rId5"/>
    <p:sldId id="312" r:id="rId6"/>
    <p:sldId id="313" r:id="rId7"/>
    <p:sldId id="343" r:id="rId8"/>
    <p:sldId id="314" r:id="rId9"/>
    <p:sldId id="316" r:id="rId10"/>
    <p:sldId id="344" r:id="rId11"/>
    <p:sldId id="317" r:id="rId12"/>
    <p:sldId id="341" r:id="rId13"/>
    <p:sldId id="318" r:id="rId14"/>
    <p:sldId id="319" r:id="rId15"/>
    <p:sldId id="321" r:id="rId16"/>
    <p:sldId id="322" r:id="rId17"/>
    <p:sldId id="323" r:id="rId18"/>
    <p:sldId id="324" r:id="rId19"/>
    <p:sldId id="325" r:id="rId20"/>
    <p:sldId id="350" r:id="rId21"/>
    <p:sldId id="345" r:id="rId22"/>
    <p:sldId id="351" r:id="rId23"/>
    <p:sldId id="326" r:id="rId24"/>
    <p:sldId id="352" r:id="rId25"/>
    <p:sldId id="346" r:id="rId26"/>
    <p:sldId id="327" r:id="rId27"/>
    <p:sldId id="353" r:id="rId28"/>
    <p:sldId id="347" r:id="rId29"/>
    <p:sldId id="330" r:id="rId30"/>
    <p:sldId id="331" r:id="rId31"/>
    <p:sldId id="332" r:id="rId32"/>
    <p:sldId id="366" r:id="rId33"/>
    <p:sldId id="355" r:id="rId34"/>
    <p:sldId id="357" r:id="rId35"/>
    <p:sldId id="359" r:id="rId36"/>
    <p:sldId id="360" r:id="rId37"/>
    <p:sldId id="361" r:id="rId38"/>
    <p:sldId id="362" r:id="rId39"/>
    <p:sldId id="364" r:id="rId40"/>
    <p:sldId id="365" r:id="rId41"/>
    <p:sldId id="363" r:id="rId42"/>
    <p:sldId id="367" r:id="rId4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Relationship Id="rId4" Type="http://schemas.openxmlformats.org/officeDocument/2006/relationships/image" Target="../media/image95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Relationship Id="rId4" Type="http://schemas.openxmlformats.org/officeDocument/2006/relationships/image" Target="../media/image107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Times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FDC8F2-95EB-3147-88ED-DB512748A28C}" type="datetime1">
              <a:rPr lang="en-US"/>
              <a:pPr/>
              <a:t>5/5/22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Times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56DC5D-500A-0249-954B-5865E7BB9E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45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089BC345-45E9-8E43-A8B2-B739519E839F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4710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20832F85-E0AD-B64A-8DFF-B5860F9C33CA}" type="slidenum">
              <a:rPr lang="en-US" sz="1200"/>
              <a:pPr eaLnBrk="1" hangingPunct="1"/>
              <a:t>33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3F2C1E04-02BC-4343-B746-EB22D2DEDF6D}" type="slidenum">
              <a:rPr lang="en-US" sz="1200"/>
              <a:pPr eaLnBrk="1" hangingPunct="1"/>
              <a:t>34</a:t>
            </a:fld>
            <a:endParaRPr lang="en-US" sz="1200"/>
          </a:p>
        </p:txBody>
      </p:sp>
      <p:sp>
        <p:nvSpPr>
          <p:cNvPr id="5120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C540C9E6-AD89-BF4C-989D-D3F5E6B85E87}" type="slidenum">
              <a:rPr lang="en-US" sz="1200"/>
              <a:pPr eaLnBrk="1" hangingPunct="1"/>
              <a:t>35</a:t>
            </a:fld>
            <a:endParaRPr lang="en-US" sz="1200"/>
          </a:p>
        </p:txBody>
      </p:sp>
      <p:sp>
        <p:nvSpPr>
          <p:cNvPr id="532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A0E6BFA7-DBC3-A14D-BC69-9ECD29E03EFE}" type="slidenum">
              <a:rPr lang="en-US" sz="1200"/>
              <a:pPr eaLnBrk="1" hangingPunct="1"/>
              <a:t>36</a:t>
            </a:fld>
            <a:endParaRPr lang="en-US" sz="1200"/>
          </a:p>
        </p:txBody>
      </p:sp>
      <p:sp>
        <p:nvSpPr>
          <p:cNvPr id="5529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CB84A0C8-9FB4-FE4F-A541-1A404FDF75C5}" type="slidenum">
              <a:rPr lang="en-US" sz="1200"/>
              <a:pPr eaLnBrk="1" hangingPunct="1"/>
              <a:t>37</a:t>
            </a:fld>
            <a:endParaRPr lang="en-US" sz="1200"/>
          </a:p>
        </p:txBody>
      </p:sp>
      <p:sp>
        <p:nvSpPr>
          <p:cNvPr id="5734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CB9C47D9-6F14-2549-BEDF-0C71F54363F6}" type="slidenum">
              <a:rPr lang="en-US" sz="1200"/>
              <a:pPr eaLnBrk="1" hangingPunct="1"/>
              <a:t>38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B7DA3C64-6A08-CD4D-AD56-249F9AB78E7E}" type="slidenum">
              <a:rPr lang="en-US" sz="1200"/>
              <a:pPr eaLnBrk="1" hangingPunct="1"/>
              <a:t>39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5088F92C-FDF5-E940-B846-524AB43C32AF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1213EFE9-ECD7-4A43-8A91-D9389CD7FF8B}" type="slidenum">
              <a:rPr lang="en-US" sz="1200"/>
              <a:pPr eaLnBrk="1" hangingPunct="1"/>
              <a:t>41</a:t>
            </a:fld>
            <a:endParaRPr lang="en-US" sz="1200"/>
          </a:p>
        </p:txBody>
      </p:sp>
      <p:sp>
        <p:nvSpPr>
          <p:cNvPr id="6553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FCCBD8CB-F17F-C341-99B6-74642053C9B1}" type="slidenum">
              <a:rPr lang="en-US" sz="1200"/>
              <a:pPr eaLnBrk="1" hangingPunct="1"/>
              <a:t>42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C580B-8A97-A549-B94B-3BB8DBF160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2ABADB-B753-9345-AA6B-403D2298EA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1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7FB66-0D2D-3743-9876-4FCBFF48E0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1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4F8D4-A480-FB45-8E81-6BE7852D6D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B9BDA-BFEF-1D40-A971-453AF1EDD0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4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9D656-716C-D74D-96F2-2D047E6BEC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0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70B7B-F1E2-7745-A3CF-008EDF8E60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9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F14FE9-A767-FE40-93B2-5C7FF1FA6F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F585E-6668-0642-A27E-37776B26DA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5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CFB2A-F138-6641-A32A-A5C13BC611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4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556310-083B-BF44-8679-917D73D0DD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4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2EAC5473-9D19-4149-87F0-DB22A31570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8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8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8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8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8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8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8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8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8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5.e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e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8.e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3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46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3.emf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e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51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.e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8.e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5" Type="http://schemas.openxmlformats.org/officeDocument/2006/relationships/oleObject" Target="../embeddings/oleObject53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5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oleObject" Target="../embeddings/oleObject59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8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e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5.e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0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5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6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6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0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e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8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6.e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8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8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9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95.emf"/><Relationship Id="rId4" Type="http://schemas.openxmlformats.org/officeDocument/2006/relationships/image" Target="../media/image92.emf"/><Relationship Id="rId9" Type="http://schemas.openxmlformats.org/officeDocument/2006/relationships/oleObject" Target="../embeddings/oleObject9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12" Type="http://schemas.openxmlformats.org/officeDocument/2006/relationships/image" Target="../media/image10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7.emf"/><Relationship Id="rId11" Type="http://schemas.openxmlformats.org/officeDocument/2006/relationships/oleObject" Target="../embeddings/oleObject102.bin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99.emf"/><Relationship Id="rId4" Type="http://schemas.openxmlformats.org/officeDocument/2006/relationships/image" Target="../media/image96.emf"/><Relationship Id="rId9" Type="http://schemas.openxmlformats.org/officeDocument/2006/relationships/oleObject" Target="../embeddings/oleObject10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5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04.bin"/><Relationship Id="rId11" Type="http://schemas.openxmlformats.org/officeDocument/2006/relationships/image" Target="../media/image107.emf"/><Relationship Id="rId5" Type="http://schemas.openxmlformats.org/officeDocument/2006/relationships/image" Target="../media/image104.emf"/><Relationship Id="rId10" Type="http://schemas.openxmlformats.org/officeDocument/2006/relationships/oleObject" Target="../embeddings/oleObject106.bin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10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08.bin"/><Relationship Id="rId5" Type="http://schemas.openxmlformats.org/officeDocument/2006/relationships/image" Target="../media/image108.emf"/><Relationship Id="rId4" Type="http://schemas.openxmlformats.org/officeDocument/2006/relationships/oleObject" Target="../embeddings/oleObject10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3" Type="http://schemas.openxmlformats.org/officeDocument/2006/relationships/image" Target="../media/image110.emf"/><Relationship Id="rId7" Type="http://schemas.openxmlformats.org/officeDocument/2006/relationships/image" Target="../media/image1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3.emf"/><Relationship Id="rId5" Type="http://schemas.openxmlformats.org/officeDocument/2006/relationships/image" Target="../media/image112.emf"/><Relationship Id="rId10" Type="http://schemas.openxmlformats.org/officeDocument/2006/relationships/image" Target="../media/image117.emf"/><Relationship Id="rId4" Type="http://schemas.openxmlformats.org/officeDocument/2006/relationships/image" Target="../media/image111.emf"/><Relationship Id="rId9" Type="http://schemas.openxmlformats.org/officeDocument/2006/relationships/image" Target="../media/image116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image" Target="../media/image118.emf"/><Relationship Id="rId7" Type="http://schemas.openxmlformats.org/officeDocument/2006/relationships/image" Target="../media/image1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10" Type="http://schemas.openxmlformats.org/officeDocument/2006/relationships/image" Target="../media/image125.emf"/><Relationship Id="rId4" Type="http://schemas.openxmlformats.org/officeDocument/2006/relationships/image" Target="../media/image119.emf"/><Relationship Id="rId9" Type="http://schemas.openxmlformats.org/officeDocument/2006/relationships/image" Target="../media/image12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26.emf"/><Relationship Id="rId4" Type="http://schemas.openxmlformats.org/officeDocument/2006/relationships/oleObject" Target="../embeddings/oleObject10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28.emf"/><Relationship Id="rId5" Type="http://schemas.openxmlformats.org/officeDocument/2006/relationships/image" Target="../media/image127.png"/><Relationship Id="rId4" Type="http://schemas.openxmlformats.org/officeDocument/2006/relationships/oleObject" Target="../embeddings/oleObject1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Chapter 7</a:t>
            </a:r>
            <a:br>
              <a:rPr lang="en-US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/>
              <a:t>Mark Z. Jacobson</a:t>
            </a:r>
          </a:p>
          <a:p>
            <a:pPr algn="ctr">
              <a:buFontTx/>
              <a:buNone/>
            </a:pPr>
            <a:r>
              <a:rPr lang="en-US" sz="2800"/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/>
              <a:t>Stanford University</a:t>
            </a:r>
          </a:p>
          <a:p>
            <a:pPr algn="ctr">
              <a:buFontTx/>
              <a:buNone/>
            </a:pPr>
            <a:r>
              <a:rPr lang="en-US" sz="2800"/>
              <a:t>Stanford, CA 94305-4020</a:t>
            </a:r>
          </a:p>
          <a:p>
            <a:pPr algn="ctr">
              <a:buFontTx/>
              <a:buNone/>
            </a:pPr>
            <a:r>
              <a:rPr lang="en-US" sz="2800"/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</a:rPr>
              <a:t>March 10, 2005</a:t>
            </a:r>
            <a:r>
              <a:rPr lang="en-US" sz="200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Vertical Model Grid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295400" y="1371600"/>
          <a:ext cx="7239000" cy="447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ocument" r:id="rId3" imgW="5486400" imgH="3392424" progId="Word.Document.8">
                  <p:embed/>
                </p:oleObj>
              </mc:Choice>
              <mc:Fallback>
                <p:oleObj name="Document" r:id="rId3" imgW="5486400" imgH="339242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371600"/>
                        <a:ext cx="7239000" cy="447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7.1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077200" cy="38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Estimate top altitude in test column</a:t>
            </a:r>
            <a:r>
              <a:rPr lang="en-US" sz="20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(7.2)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i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z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below</a:t>
            </a: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is altitude from App. Table B.1 just below </a:t>
            </a:r>
            <a:r>
              <a:rPr lang="en-US" sz="2400" i="1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a,top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153400" cy="8382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Estimating Sigma Levels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381000" y="2971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Estimate altitude at bottom of each layer in test column	 </a:t>
            </a:r>
            <a:r>
              <a:rPr lang="en-US">
                <a:solidFill>
                  <a:srgbClr val="993366"/>
                </a:solidFill>
              </a:rPr>
              <a:t>(7.3)</a:t>
            </a:r>
            <a:endParaRPr lang="en-US" sz="2800">
              <a:solidFill>
                <a:srgbClr val="187534"/>
              </a:solidFill>
            </a:endParaRPr>
          </a:p>
        </p:txBody>
      </p:sp>
      <p:sp>
        <p:nvSpPr>
          <p:cNvPr id="158735" name="Rectangle 15"/>
          <p:cNvSpPr>
            <a:spLocks noChangeArrowheads="1"/>
          </p:cNvSpPr>
          <p:nvPr/>
        </p:nvSpPr>
        <p:spPr bwMode="auto">
          <a:xfrm>
            <a:off x="381000" y="54102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Find pressure from (2.41) --&gt; sigma values	 </a:t>
            </a:r>
            <a:r>
              <a:rPr lang="en-US">
                <a:solidFill>
                  <a:srgbClr val="993366"/>
                </a:solidFill>
              </a:rPr>
              <a:t>(7.4)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8738" name="Object 2"/>
          <p:cNvGraphicFramePr>
            <a:graphicFrameLocks noChangeAspect="1"/>
          </p:cNvGraphicFramePr>
          <p:nvPr/>
        </p:nvGraphicFramePr>
        <p:xfrm>
          <a:off x="1447800" y="1828800"/>
          <a:ext cx="4919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Equation" r:id="rId3" imgW="1968500" imgH="368300" progId="Equation.3">
                  <p:embed/>
                </p:oleObj>
              </mc:Choice>
              <mc:Fallback>
                <p:oleObj name="Equation" r:id="rId3" imgW="19685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28800"/>
                        <a:ext cx="4919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39" name="Object 3"/>
          <p:cNvGraphicFramePr>
            <a:graphicFrameLocks noChangeAspect="1"/>
          </p:cNvGraphicFramePr>
          <p:nvPr/>
        </p:nvGraphicFramePr>
        <p:xfrm>
          <a:off x="609600" y="3352800"/>
          <a:ext cx="7142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5" imgW="2857500" imgH="393700" progId="Equation.3">
                  <p:embed/>
                </p:oleObj>
              </mc:Choice>
              <mc:Fallback>
                <p:oleObj name="Equation" r:id="rId5" imgW="28575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352800"/>
                        <a:ext cx="7142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40" name="Object 4"/>
          <p:cNvGraphicFramePr>
            <a:graphicFrameLocks noChangeAspect="1"/>
          </p:cNvGraphicFramePr>
          <p:nvPr/>
        </p:nvGraphicFramePr>
        <p:xfrm>
          <a:off x="2057400" y="5791200"/>
          <a:ext cx="4379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Equation" r:id="rId7" imgW="1752600" imgH="393700" progId="Equation.3">
                  <p:embed/>
                </p:oleObj>
              </mc:Choice>
              <mc:Fallback>
                <p:oleObj name="Equation" r:id="rId7" imgW="17526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791200"/>
                        <a:ext cx="4379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44" name="Rectangle 24"/>
          <p:cNvSpPr>
            <a:spLocks noChangeArrowheads="1"/>
          </p:cNvSpPr>
          <p:nvPr/>
        </p:nvSpPr>
        <p:spPr bwMode="auto">
          <a:xfrm>
            <a:off x="381000" y="4343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Estimate pressure at each layer edge	 </a:t>
            </a:r>
            <a:r>
              <a:rPr lang="en-US">
                <a:solidFill>
                  <a:srgbClr val="993366"/>
                </a:solidFill>
              </a:rPr>
              <a:t>(2.41)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8746" name="Object 5"/>
          <p:cNvGraphicFramePr>
            <a:graphicFrameLocks noChangeAspect="1"/>
          </p:cNvGraphicFramePr>
          <p:nvPr/>
        </p:nvGraphicFramePr>
        <p:xfrm>
          <a:off x="838200" y="4800600"/>
          <a:ext cx="732155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7" name="Equation" r:id="rId9" imgW="3644900" imgH="241300" progId="Equation.3">
                  <p:embed/>
                </p:oleObj>
              </mc:Choice>
              <mc:Fallback>
                <p:oleObj name="Equation" r:id="rId9" imgW="36449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00600"/>
                        <a:ext cx="732155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7" grpId="0" build="p" autoUpdateAnimBg="0"/>
      <p:bldP spid="158735" grpId="0" build="p" autoUpdateAnimBg="0"/>
      <p:bldP spid="15874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8382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Estimating Sigma Levels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381000" y="11430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Sigma values	 </a:t>
            </a:r>
            <a:r>
              <a:rPr lang="en-US">
                <a:solidFill>
                  <a:srgbClr val="993366"/>
                </a:solidFill>
              </a:rPr>
              <a:t>(7.4)</a:t>
            </a:r>
            <a:endParaRPr lang="en-US" sz="2800">
              <a:solidFill>
                <a:srgbClr val="187534"/>
              </a:solidFill>
            </a:endParaRPr>
          </a:p>
        </p:txBody>
      </p:sp>
      <p:sp>
        <p:nvSpPr>
          <p:cNvPr id="191494" name="Rectangle 6"/>
          <p:cNvSpPr>
            <a:spLocks noChangeArrowheads="1"/>
          </p:cNvSpPr>
          <p:nvPr/>
        </p:nvSpPr>
        <p:spPr bwMode="auto">
          <a:xfrm>
            <a:off x="381000" y="2971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Model pressure at bottom boundary of layer	 </a:t>
            </a:r>
            <a:r>
              <a:rPr lang="en-US">
                <a:solidFill>
                  <a:srgbClr val="993366"/>
                </a:solidFill>
              </a:rPr>
              <a:t>(7.6)</a:t>
            </a:r>
            <a:endParaRPr lang="en-US" sz="2800">
              <a:solidFill>
                <a:srgbClr val="187534"/>
              </a:solidFill>
            </a:endParaRPr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457200" y="4343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Model column pressure	 </a:t>
            </a:r>
            <a:r>
              <a:rPr lang="en-US">
                <a:solidFill>
                  <a:srgbClr val="993366"/>
                </a:solidFill>
              </a:rPr>
              <a:t>(7.5)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91498" name="Object 2"/>
          <p:cNvGraphicFramePr>
            <a:graphicFrameLocks noChangeAspect="1"/>
          </p:cNvGraphicFramePr>
          <p:nvPr/>
        </p:nvGraphicFramePr>
        <p:xfrm>
          <a:off x="2057400" y="1752600"/>
          <a:ext cx="4379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3" imgW="1752600" imgH="393700" progId="Equation.3">
                  <p:embed/>
                </p:oleObj>
              </mc:Choice>
              <mc:Fallback>
                <p:oleObj name="Equation" r:id="rId3" imgW="17526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4379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9" name="Object 3"/>
          <p:cNvGraphicFramePr>
            <a:graphicFrameLocks noChangeAspect="1"/>
          </p:cNvGraphicFramePr>
          <p:nvPr/>
        </p:nvGraphicFramePr>
        <p:xfrm>
          <a:off x="2362200" y="3733800"/>
          <a:ext cx="39354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Equation" r:id="rId5" imgW="1574800" imgH="177800" progId="Equation.3">
                  <p:embed/>
                </p:oleObj>
              </mc:Choice>
              <mc:Fallback>
                <p:oleObj name="Equation" r:id="rId5" imgW="15748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733800"/>
                        <a:ext cx="39354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500" name="Object 4"/>
          <p:cNvGraphicFramePr>
            <a:graphicFrameLocks noChangeAspect="1"/>
          </p:cNvGraphicFramePr>
          <p:nvPr/>
        </p:nvGraphicFramePr>
        <p:xfrm>
          <a:off x="2895600" y="4876800"/>
          <a:ext cx="2824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Equation" r:id="rId7" imgW="1130300" imgH="177800" progId="Equation.3">
                  <p:embed/>
                </p:oleObj>
              </mc:Choice>
              <mc:Fallback>
                <p:oleObj name="Equation" r:id="rId7" imgW="11303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876800"/>
                        <a:ext cx="2824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503" name="Rectangle 15"/>
          <p:cNvSpPr>
            <a:spLocks noChangeArrowheads="1"/>
          </p:cNvSpPr>
          <p:nvPr/>
        </p:nvSpPr>
        <p:spPr bwMode="auto">
          <a:xfrm>
            <a:off x="457200" y="5486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Sigma thickness of layer	 </a:t>
            </a:r>
            <a:r>
              <a:rPr lang="en-US">
                <a:solidFill>
                  <a:srgbClr val="993366"/>
                </a:solidFill>
              </a:rPr>
              <a:t>(7.1)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91504" name="Object 5"/>
          <p:cNvGraphicFramePr>
            <a:graphicFrameLocks noChangeAspect="1"/>
          </p:cNvGraphicFramePr>
          <p:nvPr/>
        </p:nvGraphicFramePr>
        <p:xfrm>
          <a:off x="2743200" y="6019800"/>
          <a:ext cx="3254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Equation" r:id="rId9" imgW="1257300" imgH="177800" progId="Equation.3">
                  <p:embed/>
                </p:oleObj>
              </mc:Choice>
              <mc:Fallback>
                <p:oleObj name="Equation" r:id="rId9" imgW="1257300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019800"/>
                        <a:ext cx="32543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 build="p" autoUpdateAnimBg="0"/>
      <p:bldP spid="191494" grpId="0" build="p" autoUpdateAnimBg="0"/>
      <p:bldP spid="191495" grpId="0" build="p" autoUpdateAnimBg="0"/>
      <p:bldP spid="19150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Layer Midpoint Pressure</a:t>
            </a:r>
          </a:p>
        </p:txBody>
      </p:sp>
      <p:graphicFrame>
        <p:nvGraphicFramePr>
          <p:cNvPr id="160788" name="Object 2"/>
          <p:cNvGraphicFramePr>
            <a:graphicFrameLocks noChangeAspect="1"/>
          </p:cNvGraphicFramePr>
          <p:nvPr/>
        </p:nvGraphicFramePr>
        <p:xfrm>
          <a:off x="381000" y="1676400"/>
          <a:ext cx="861060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Document" r:id="rId3" imgW="5486400" imgH="1252728" progId="Word.Document.8">
                  <p:embed/>
                </p:oleObj>
              </mc:Choice>
              <mc:Fallback>
                <p:oleObj name="Document" r:id="rId3" imgW="5486400" imgH="125272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8610600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90" name="Rectangle 22"/>
          <p:cNvSpPr>
            <a:spLocks noChangeArrowheads="1"/>
          </p:cNvSpPr>
          <p:nvPr/>
        </p:nvSpPr>
        <p:spPr bwMode="auto">
          <a:xfrm>
            <a:off x="381000" y="4114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Pressure at the mass-center of a layer	 </a:t>
            </a:r>
            <a:r>
              <a:rPr lang="en-US">
                <a:solidFill>
                  <a:srgbClr val="993366"/>
                </a:solidFill>
              </a:rPr>
              <a:t>(7.7)</a:t>
            </a:r>
          </a:p>
        </p:txBody>
      </p:sp>
      <p:graphicFrame>
        <p:nvGraphicFramePr>
          <p:cNvPr id="160791" name="Object 3"/>
          <p:cNvGraphicFramePr>
            <a:graphicFrameLocks noChangeAspect="1"/>
          </p:cNvGraphicFramePr>
          <p:nvPr/>
        </p:nvGraphicFramePr>
        <p:xfrm>
          <a:off x="1905000" y="4724400"/>
          <a:ext cx="57038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Equation" r:id="rId5" imgW="2247900" imgH="241300" progId="Equation.3">
                  <p:embed/>
                </p:oleObj>
              </mc:Choice>
              <mc:Fallback>
                <p:oleObj name="Equation" r:id="rId5" imgW="22479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724400"/>
                        <a:ext cx="570388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9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Pressure where mass-weighted mean of </a:t>
            </a:r>
            <a:r>
              <a:rPr lang="en-US" sz="2400" i="1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 is located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(7.10)</a:t>
            </a: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When </a:t>
            </a:r>
            <a:r>
              <a:rPr lang="en-US" sz="2400">
                <a:solidFill>
                  <a:srgbClr val="187534"/>
                </a:solidFill>
                <a:latin typeface="Symbol" charset="0"/>
                <a:ea typeface="ＭＳ Ｐゴシック" charset="0"/>
                <a:cs typeface="ＭＳ Ｐゴシック" charset="0"/>
              </a:rPr>
              <a:t>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increases monotonically with height</a:t>
            </a:r>
            <a:r>
              <a:rPr lang="en-US" sz="20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Layer Midpoint Pressure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457200" y="26670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Mass-weighed mean of</a:t>
            </a:r>
            <a:r>
              <a:rPr lang="en-US" i="1"/>
              <a:t> P	 </a:t>
            </a:r>
            <a:r>
              <a:rPr lang="en-US">
                <a:solidFill>
                  <a:srgbClr val="993366"/>
                </a:solidFill>
              </a:rPr>
              <a:t>(7.8)</a:t>
            </a:r>
            <a:endParaRPr lang="en-US" sz="2800">
              <a:solidFill>
                <a:srgbClr val="993366"/>
              </a:solidFill>
            </a:endParaRPr>
          </a:p>
        </p:txBody>
      </p:sp>
      <p:sp>
        <p:nvSpPr>
          <p:cNvPr id="161807" name="Rectangle 15"/>
          <p:cNvSpPr>
            <a:spLocks noChangeArrowheads="1"/>
          </p:cNvSpPr>
          <p:nvPr/>
        </p:nvSpPr>
        <p:spPr bwMode="auto">
          <a:xfrm>
            <a:off x="457200" y="4038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Value of P at boundaries	 </a:t>
            </a:r>
            <a:r>
              <a:rPr lang="en-US">
                <a:solidFill>
                  <a:srgbClr val="993366"/>
                </a:solidFill>
              </a:rPr>
              <a:t>(7.9)</a:t>
            </a:r>
          </a:p>
        </p:txBody>
      </p:sp>
      <p:sp>
        <p:nvSpPr>
          <p:cNvPr id="161810" name="Rectangle 18"/>
          <p:cNvSpPr>
            <a:spLocks noChangeArrowheads="1"/>
          </p:cNvSpPr>
          <p:nvPr/>
        </p:nvSpPr>
        <p:spPr bwMode="auto">
          <a:xfrm>
            <a:off x="457200" y="53340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Consistent formula for </a:t>
            </a:r>
            <a:r>
              <a:rPr lang="en-US">
                <a:latin typeface="Symbol" charset="0"/>
              </a:rPr>
              <a:t></a:t>
            </a:r>
            <a:r>
              <a:rPr lang="en-US" i="1" baseline="-25000"/>
              <a:t>v</a:t>
            </a:r>
            <a:r>
              <a:rPr lang="en-US" sz="2800">
                <a:solidFill>
                  <a:srgbClr val="187534"/>
                </a:solidFill>
              </a:rPr>
              <a:t> </a:t>
            </a:r>
            <a:r>
              <a:rPr lang="en-US"/>
              <a:t>at boundaries	 </a:t>
            </a:r>
            <a:r>
              <a:rPr lang="en-US">
                <a:solidFill>
                  <a:srgbClr val="993366"/>
                </a:solidFill>
              </a:rPr>
              <a:t>(7.11)</a:t>
            </a:r>
          </a:p>
        </p:txBody>
      </p:sp>
      <p:graphicFrame>
        <p:nvGraphicFramePr>
          <p:cNvPr id="161812" name="Object 2"/>
          <p:cNvGraphicFramePr>
            <a:graphicFrameLocks noChangeAspect="1"/>
          </p:cNvGraphicFramePr>
          <p:nvPr/>
        </p:nvGraphicFramePr>
        <p:xfrm>
          <a:off x="2819400" y="1981200"/>
          <a:ext cx="3014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Equation" r:id="rId3" imgW="1206500" imgH="241300" progId="Equation.3">
                  <p:embed/>
                </p:oleObj>
              </mc:Choice>
              <mc:Fallback>
                <p:oleObj name="Equation" r:id="rId3" imgW="1206500" imgH="241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981200"/>
                        <a:ext cx="3014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14" name="Object 3"/>
          <p:cNvGraphicFramePr>
            <a:graphicFrameLocks noChangeAspect="1"/>
          </p:cNvGraphicFramePr>
          <p:nvPr/>
        </p:nvGraphicFramePr>
        <p:xfrm>
          <a:off x="76200" y="3048000"/>
          <a:ext cx="87566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Equation" r:id="rId5" imgW="4406900" imgH="444500" progId="Equation.3">
                  <p:embed/>
                </p:oleObj>
              </mc:Choice>
              <mc:Fallback>
                <p:oleObj name="Equation" r:id="rId5" imgW="44069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048000"/>
                        <a:ext cx="87566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15" name="Object 4"/>
          <p:cNvGraphicFramePr>
            <a:graphicFrameLocks noChangeAspect="1"/>
          </p:cNvGraphicFramePr>
          <p:nvPr/>
        </p:nvGraphicFramePr>
        <p:xfrm>
          <a:off x="2895600" y="4267200"/>
          <a:ext cx="30464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Equation" r:id="rId7" imgW="1219200" imgH="406400" progId="Equation.3">
                  <p:embed/>
                </p:oleObj>
              </mc:Choice>
              <mc:Fallback>
                <p:oleObj name="Equation" r:id="rId7" imgW="1219200" imgH="40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267200"/>
                        <a:ext cx="30464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16" name="Object 5"/>
          <p:cNvGraphicFramePr>
            <a:graphicFrameLocks noChangeAspect="1"/>
          </p:cNvGraphicFramePr>
          <p:nvPr/>
        </p:nvGraphicFramePr>
        <p:xfrm>
          <a:off x="762000" y="5810250"/>
          <a:ext cx="7046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9" name="Equation" r:id="rId9" imgW="2819400" imgH="419100" progId="Equation.3">
                  <p:embed/>
                </p:oleObj>
              </mc:Choice>
              <mc:Fallback>
                <p:oleObj name="Equation" r:id="rId9" imgW="28194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810250"/>
                        <a:ext cx="7046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 build="p" autoUpdateAnimBg="0"/>
      <p:bldP spid="161796" grpId="0" build="p" autoUpdateAnimBg="0"/>
      <p:bldP spid="161807" grpId="0" build="p" autoUpdateAnimBg="0"/>
      <p:bldP spid="16181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Arakawa C Grid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685800" y="1066800"/>
          <a:ext cx="7532688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Document" r:id="rId3" imgW="4178808" imgH="3112008" progId="Word.Document.8">
                  <p:embed/>
                </p:oleObj>
              </mc:Choice>
              <mc:Fallback>
                <p:oleObj name="Document" r:id="rId3" imgW="4178808" imgH="31120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66800"/>
                        <a:ext cx="7532688" cy="560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43800" y="13716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7.2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Prognostic equation for column pressure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(7.12)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1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Continuity Equation For Air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13" name="Rectangle 12"/>
          <p:cNvSpPr>
            <a:spLocks noChangeArrowheads="1"/>
          </p:cNvSpPr>
          <p:nvPr/>
        </p:nvSpPr>
        <p:spPr bwMode="auto">
          <a:xfrm>
            <a:off x="457200" y="2819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First-order in time, second-order in space approx.	 </a:t>
            </a:r>
            <a:r>
              <a:rPr lang="en-US">
                <a:solidFill>
                  <a:srgbClr val="993366"/>
                </a:solidFill>
              </a:rPr>
              <a:t>(7.13)</a:t>
            </a:r>
            <a:endParaRPr lang="en-US" sz="2800">
              <a:solidFill>
                <a:srgbClr val="187534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81000" y="1752600"/>
          <a:ext cx="82518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Equation" r:id="rId3" imgW="3302000" imgH="406400" progId="Equation.3">
                  <p:embed/>
                </p:oleObj>
              </mc:Choice>
              <mc:Fallback>
                <p:oleObj name="Equation" r:id="rId3" imgW="33020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82518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52400" y="3429000"/>
          <a:ext cx="3482975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name="Equation" r:id="rId5" imgW="2032000" imgH="406400" progId="Equation.3">
                  <p:embed/>
                </p:oleObj>
              </mc:Choice>
              <mc:Fallback>
                <p:oleObj name="Equation" r:id="rId5" imgW="2032000" imgH="406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429000"/>
                        <a:ext cx="3482975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6200" y="4267200"/>
          <a:ext cx="60245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Equation" r:id="rId7" imgW="3530600" imgH="520700" progId="Equation.3">
                  <p:embed/>
                </p:oleObj>
              </mc:Choice>
              <mc:Fallback>
                <p:oleObj name="Equation" r:id="rId7" imgW="3530600" imgH="520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267200"/>
                        <a:ext cx="602456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52400" y="5334000"/>
          <a:ext cx="68103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Equation" r:id="rId9" imgW="3987800" imgH="520700" progId="Equation.3">
                  <p:embed/>
                </p:oleObj>
              </mc:Choice>
              <mc:Fallback>
                <p:oleObj name="Equation" r:id="rId9" imgW="3987800" imgH="520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334000"/>
                        <a:ext cx="68103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6227763" y="3200400"/>
          <a:ext cx="2916237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Document" r:id="rId11" imgW="4178808" imgH="3112008" progId="Word.Document.8">
                  <p:embed/>
                </p:oleObj>
              </mc:Choice>
              <mc:Fallback>
                <p:oleObj name="Document" r:id="rId11" imgW="4178808" imgH="311200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200400"/>
                        <a:ext cx="2916237" cy="217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Horizontal fluxes in domain interior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(7.15)</a:t>
            </a:r>
            <a:r>
              <a:rPr lang="en-US" sz="20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Prognostic Column Pressure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85800" y="1447800"/>
          <a:ext cx="7269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3" imgW="2908300" imgH="393700" progId="Equation.3">
                  <p:embed/>
                </p:oleObj>
              </mc:Choice>
              <mc:Fallback>
                <p:oleObj name="Equation" r:id="rId3" imgW="29083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447800"/>
                        <a:ext cx="7269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457200" y="2362200"/>
          <a:ext cx="81883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5" imgW="3276600" imgH="393700" progId="Equation.3">
                  <p:embed/>
                </p:oleObj>
              </mc:Choice>
              <mc:Fallback>
                <p:oleObj name="Equation" r:id="rId5" imgW="32766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818832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86000" y="3581400"/>
          <a:ext cx="4168775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Document" r:id="rId7" imgW="4178808" imgH="3112008" progId="Word.Document.8">
                  <p:embed/>
                </p:oleObj>
              </mc:Choice>
              <mc:Fallback>
                <p:oleObj name="Document" r:id="rId7" imgW="4178808" imgH="31120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81400"/>
                        <a:ext cx="4168775" cy="310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Prognostic Column Pressure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327025" y="990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Horizontal fluxes at eastern and northern boundaries	 </a:t>
            </a:r>
            <a:r>
              <a:rPr lang="en-US">
                <a:solidFill>
                  <a:srgbClr val="993366"/>
                </a:solidFill>
              </a:rPr>
              <a:t>(7.17) 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165225" y="1371600"/>
          <a:ext cx="59674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Equation" r:id="rId3" imgW="2387600" imgH="330200" progId="Equation.3">
                  <p:embed/>
                </p:oleObj>
              </mc:Choice>
              <mc:Fallback>
                <p:oleObj name="Equation" r:id="rId3" imgW="23876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1371600"/>
                        <a:ext cx="59674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784225" y="2209800"/>
          <a:ext cx="68564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Equation" r:id="rId5" imgW="2743200" imgH="330200" progId="Equation.3">
                  <p:embed/>
                </p:oleObj>
              </mc:Choice>
              <mc:Fallback>
                <p:oleObj name="Equation" r:id="rId5" imgW="27432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2209800"/>
                        <a:ext cx="68564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30175" y="5791200"/>
          <a:ext cx="90138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Equation" r:id="rId7" imgW="5295900" imgH="546100" progId="Equation.3">
                  <p:embed/>
                </p:oleObj>
              </mc:Choice>
              <mc:Fallback>
                <p:oleObj name="Equation" r:id="rId7" imgW="52959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" y="5791200"/>
                        <a:ext cx="90138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381000" y="5257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Equation for column pressure	 </a:t>
            </a:r>
            <a:r>
              <a:rPr lang="en-US">
                <a:solidFill>
                  <a:srgbClr val="993366"/>
                </a:solidFill>
              </a:rPr>
              <a:t>(7.14) 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819400" y="2971800"/>
          <a:ext cx="2916238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Document" r:id="rId9" imgW="4178808" imgH="3112008" progId="Word.Document.8">
                  <p:embed/>
                </p:oleObj>
              </mc:Choice>
              <mc:Fallback>
                <p:oleObj name="Document" r:id="rId9" imgW="4178808" imgH="3112008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2916238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Diagnostic equation for vertical velocity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(7.19)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Diagnostic Vertical Velocity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6" name="Rectangle 12"/>
          <p:cNvSpPr>
            <a:spLocks noChangeArrowheads="1"/>
          </p:cNvSpPr>
          <p:nvPr/>
        </p:nvSpPr>
        <p:spPr bwMode="auto">
          <a:xfrm>
            <a:off x="228600" y="2438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Finite difference equation	 </a:t>
            </a:r>
            <a:r>
              <a:rPr lang="en-US">
                <a:solidFill>
                  <a:srgbClr val="993366"/>
                </a:solidFill>
              </a:rPr>
              <a:t>(7.20)</a:t>
            </a:r>
            <a:endParaRPr lang="en-US" sz="2800">
              <a:solidFill>
                <a:srgbClr val="187534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304800" y="1524000"/>
          <a:ext cx="8353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Equation" r:id="rId3" imgW="4178300" imgH="406400" progId="Equation.3">
                  <p:embed/>
                </p:oleObj>
              </mc:Choice>
              <mc:Fallback>
                <p:oleObj name="Equation" r:id="rId3" imgW="41783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8353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28600" y="2971800"/>
          <a:ext cx="278765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Equation" r:id="rId5" imgW="1638300" imgH="304800" progId="Equation.3">
                  <p:embed/>
                </p:oleObj>
              </mc:Choice>
              <mc:Fallback>
                <p:oleObj name="Equation" r:id="rId5" imgW="16383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971800"/>
                        <a:ext cx="278765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52400" y="3733800"/>
          <a:ext cx="59880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Equation" r:id="rId7" imgW="3517900" imgH="520700" progId="Equation.3">
                  <p:embed/>
                </p:oleObj>
              </mc:Choice>
              <mc:Fallback>
                <p:oleObj name="Equation" r:id="rId7" imgW="3517900" imgH="520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733800"/>
                        <a:ext cx="59880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52400" y="4876800"/>
          <a:ext cx="675481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Equation" r:id="rId9" imgW="3975100" imgH="520700" progId="Equation.3">
                  <p:embed/>
                </p:oleObj>
              </mc:Choice>
              <mc:Fallback>
                <p:oleObj name="Equation" r:id="rId9" imgW="3975100" imgH="520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876800"/>
                        <a:ext cx="6754813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152400" y="5867400"/>
          <a:ext cx="423227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11" imgW="2476500" imgH="406400" progId="Equation.3">
                  <p:embed/>
                </p:oleObj>
              </mc:Choice>
              <mc:Fallback>
                <p:oleObj name="Equation" r:id="rId11" imgW="24765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867400"/>
                        <a:ext cx="423227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096000" y="2895600"/>
          <a:ext cx="2916238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Document" r:id="rId13" imgW="4178808" imgH="3112008" progId="Word.Document.8">
                  <p:embed/>
                </p:oleObj>
              </mc:Choice>
              <mc:Fallback>
                <p:oleObj name="Document" r:id="rId13" imgW="4178808" imgH="3112008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95600"/>
                        <a:ext cx="2916238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Diagnostic Vertical Velocity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7" name="Rectangle 5"/>
          <p:cNvSpPr>
            <a:spLocks noChangeArrowheads="1"/>
          </p:cNvSpPr>
          <p:nvPr/>
        </p:nvSpPr>
        <p:spPr bwMode="auto">
          <a:xfrm>
            <a:off x="304800" y="1447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fluxes and rearrange --&gt; vertical velocity	 </a:t>
            </a:r>
            <a:r>
              <a:rPr lang="en-US">
                <a:solidFill>
                  <a:srgbClr val="993366"/>
                </a:solidFill>
              </a:rPr>
              <a:t>(7.21)</a:t>
            </a:r>
            <a:endParaRPr lang="en-US" sz="2800">
              <a:solidFill>
                <a:srgbClr val="187534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533400" y="1981200"/>
          <a:ext cx="42148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Equation" r:id="rId3" imgW="2108200" imgH="457200" progId="Equation.3">
                  <p:embed/>
                </p:oleObj>
              </mc:Choice>
              <mc:Fallback>
                <p:oleObj name="Equation" r:id="rId3" imgW="21082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42148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838200" y="2819400"/>
          <a:ext cx="60436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Equation" r:id="rId5" imgW="3022600" imgH="482600" progId="Equation.3">
                  <p:embed/>
                </p:oleObj>
              </mc:Choice>
              <mc:Fallback>
                <p:oleObj name="Equation" r:id="rId5" imgW="30226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19400"/>
                        <a:ext cx="6043613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838200" y="3733800"/>
          <a:ext cx="28940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Equation" r:id="rId7" imgW="1447800" imgH="457200" progId="Equation.3">
                  <p:embed/>
                </p:oleObj>
              </mc:Choice>
              <mc:Fallback>
                <p:oleObj name="Equation" r:id="rId7" imgW="14478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33800"/>
                        <a:ext cx="28940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4572000" y="3751263"/>
          <a:ext cx="4168775" cy="310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Document" r:id="rId9" imgW="4178808" imgH="3112008" progId="Word.Document.8">
                  <p:embed/>
                </p:oleObj>
              </mc:Choice>
              <mc:Fallback>
                <p:oleObj name="Document" r:id="rId9" imgW="4178808" imgH="3112008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751263"/>
                        <a:ext cx="4168775" cy="310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Species continuity equation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(7.22)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Species Continuity Equation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6" name="Rectangle 4"/>
          <p:cNvSpPr>
            <a:spLocks noChangeArrowheads="1"/>
          </p:cNvSpPr>
          <p:nvPr/>
        </p:nvSpPr>
        <p:spPr bwMode="auto">
          <a:xfrm>
            <a:off x="381000" y="25908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Finite-difference form	 </a:t>
            </a:r>
            <a:r>
              <a:rPr lang="en-US">
                <a:solidFill>
                  <a:srgbClr val="993366"/>
                </a:solidFill>
              </a:rPr>
              <a:t>(7.23)</a:t>
            </a:r>
            <a:endParaRPr lang="en-US" sz="2800">
              <a:solidFill>
                <a:srgbClr val="993366"/>
              </a:solidFill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990600" y="1295400"/>
          <a:ext cx="485457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4" name="Equation" r:id="rId3" imgW="3225800" imgH="406400" progId="Equation.3">
                  <p:embed/>
                </p:oleObj>
              </mc:Choice>
              <mc:Fallback>
                <p:oleObj name="Equation" r:id="rId3" imgW="32258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95400"/>
                        <a:ext cx="485457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2133600" y="1905000"/>
          <a:ext cx="4799013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Equation" r:id="rId5" imgW="3200400" imgH="546100" progId="Equation.3">
                  <p:embed/>
                </p:oleObj>
              </mc:Choice>
              <mc:Fallback>
                <p:oleObj name="Equation" r:id="rId5" imgW="3200400" imgH="546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05000"/>
                        <a:ext cx="4799013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28600" y="3048000"/>
          <a:ext cx="37322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6" name="Equation" r:id="rId7" imgW="2489200" imgH="406400" progId="Equation.3">
                  <p:embed/>
                </p:oleObj>
              </mc:Choice>
              <mc:Fallback>
                <p:oleObj name="Equation" r:id="rId7" imgW="2489200" imgH="40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048000"/>
                        <a:ext cx="37322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762000" y="3810000"/>
          <a:ext cx="48942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7" name="Equation" r:id="rId9" imgW="3263900" imgH="419100" progId="Equation.3">
                  <p:embed/>
                </p:oleObj>
              </mc:Choice>
              <mc:Fallback>
                <p:oleObj name="Equation" r:id="rId9" imgW="32639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10000"/>
                        <a:ext cx="489426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762000" y="4495800"/>
          <a:ext cx="57324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8" name="Equation" r:id="rId11" imgW="3822700" imgH="406400" progId="Equation.3">
                  <p:embed/>
                </p:oleObj>
              </mc:Choice>
              <mc:Fallback>
                <p:oleObj name="Equation" r:id="rId11" imgW="38227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95800"/>
                        <a:ext cx="57324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762000" y="5105400"/>
          <a:ext cx="45704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9" name="Equation" r:id="rId13" imgW="3048000" imgH="533400" progId="Equation.3">
                  <p:embed/>
                </p:oleObj>
              </mc:Choice>
              <mc:Fallback>
                <p:oleObj name="Equation" r:id="rId13" imgW="3048000" imgH="533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05400"/>
                        <a:ext cx="45704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762000" y="5943600"/>
          <a:ext cx="46847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0" name="Equation" r:id="rId15" imgW="3124200" imgH="609600" progId="Equation.3">
                  <p:embed/>
                </p:oleObj>
              </mc:Choice>
              <mc:Fallback>
                <p:oleObj name="Equation" r:id="rId15" imgW="31242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943600"/>
                        <a:ext cx="46847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6096000" y="4419600"/>
          <a:ext cx="2916238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1" name="Document" r:id="rId17" imgW="4178808" imgH="3112008" progId="Word.Document.8">
                  <p:embed/>
                </p:oleObj>
              </mc:Choice>
              <mc:Fallback>
                <p:oleObj name="Document" r:id="rId17" imgW="4178808" imgH="3112008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419600"/>
                        <a:ext cx="2916238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77200" cy="45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rPr>
              <a:t>Substitute fluxes --&gt; final continuity equation	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(7.24)</a:t>
            </a: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Species Continuity Equation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9" name="Rectangle 5"/>
          <p:cNvSpPr>
            <a:spLocks noChangeArrowheads="1"/>
          </p:cNvSpPr>
          <p:nvPr/>
        </p:nvSpPr>
        <p:spPr bwMode="auto">
          <a:xfrm>
            <a:off x="304800" y="54102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Mixing ratios at vertical top and bottom of layer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(7.25)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04800" y="2057400"/>
          <a:ext cx="39989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Equation" r:id="rId3" imgW="2667000" imgH="533400" progId="Equation.3">
                  <p:embed/>
                </p:oleObj>
              </mc:Choice>
              <mc:Fallback>
                <p:oleObj name="Equation" r:id="rId3" imgW="2667000" imgH="533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057400"/>
                        <a:ext cx="39989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419600" y="1828800"/>
          <a:ext cx="4513263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6" name="Equation" r:id="rId5" imgW="3009900" imgH="800100" progId="Equation.3">
                  <p:embed/>
                </p:oleObj>
              </mc:Choice>
              <mc:Fallback>
                <p:oleObj name="Equation" r:id="rId5" imgW="3009900" imgH="800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828800"/>
                        <a:ext cx="4513263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914400" y="3124200"/>
          <a:ext cx="46085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Equation" r:id="rId7" imgW="3073400" imgH="558800" progId="Equation.3">
                  <p:embed/>
                </p:oleObj>
              </mc:Choice>
              <mc:Fallback>
                <p:oleObj name="Equation" r:id="rId7" imgW="3073400" imgH="558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124200"/>
                        <a:ext cx="46085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914400" y="4038600"/>
          <a:ext cx="474186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8" name="Equation" r:id="rId9" imgW="3162300" imgH="673100" progId="Equation.3">
                  <p:embed/>
                </p:oleObj>
              </mc:Choice>
              <mc:Fallback>
                <p:oleObj name="Equation" r:id="rId9" imgW="3162300" imgH="673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038600"/>
                        <a:ext cx="474186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457200" y="5867400"/>
          <a:ext cx="3711575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9" name="Equation" r:id="rId11" imgW="1866900" imgH="406400" progId="Equation.3">
                  <p:embed/>
                </p:oleObj>
              </mc:Choice>
              <mc:Fallback>
                <p:oleObj name="Equation" r:id="rId11" imgW="18669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867400"/>
                        <a:ext cx="3711575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800600" y="5867400"/>
          <a:ext cx="3711575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Equation" r:id="rId13" imgW="1866900" imgH="406400" progId="Equation.3">
                  <p:embed/>
                </p:oleObj>
              </mc:Choice>
              <mc:Fallback>
                <p:oleObj name="Equation" r:id="rId13" imgW="1866900" imgH="40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867400"/>
                        <a:ext cx="3711575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6019800" y="3048000"/>
          <a:ext cx="2916238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Document" r:id="rId15" imgW="4178808" imgH="3112008" progId="Word.Document.8">
                  <p:embed/>
                </p:oleObj>
              </mc:Choice>
              <mc:Fallback>
                <p:oleObj name="Document" r:id="rId15" imgW="4178808" imgH="31120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048000"/>
                        <a:ext cx="2916238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Thermodynamic Energy Equation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82" name="Rectangle 3"/>
          <p:cNvSpPr>
            <a:spLocks noChangeArrowheads="1"/>
          </p:cNvSpPr>
          <p:nvPr/>
        </p:nvSpPr>
        <p:spPr bwMode="auto">
          <a:xfrm>
            <a:off x="457200" y="990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Continuous form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(7.26)</a:t>
            </a:r>
          </a:p>
        </p:txBody>
      </p:sp>
      <p:sp>
        <p:nvSpPr>
          <p:cNvPr id="28683" name="Rectangle 6"/>
          <p:cNvSpPr>
            <a:spLocks noChangeArrowheads="1"/>
          </p:cNvSpPr>
          <p:nvPr/>
        </p:nvSpPr>
        <p:spPr bwMode="auto">
          <a:xfrm>
            <a:off x="457200" y="2590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Final finite difference form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(7.27)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762000" y="1295400"/>
          <a:ext cx="502761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name="Equation" r:id="rId3" imgW="3352800" imgH="393700" progId="Equation.3">
                  <p:embed/>
                </p:oleObj>
              </mc:Choice>
              <mc:Fallback>
                <p:oleObj name="Equation" r:id="rId3" imgW="33528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5027613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905000" y="1828800"/>
          <a:ext cx="5770563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0" name="Equation" r:id="rId5" imgW="3848100" imgH="546100" progId="Equation.3">
                  <p:embed/>
                </p:oleObj>
              </mc:Choice>
              <mc:Fallback>
                <p:oleObj name="Equation" r:id="rId5" imgW="3848100" imgH="546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28800"/>
                        <a:ext cx="5770563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152400" y="2895600"/>
          <a:ext cx="42084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1" name="Equation" r:id="rId7" imgW="2806700" imgH="533400" progId="Equation.3">
                  <p:embed/>
                </p:oleObj>
              </mc:Choice>
              <mc:Fallback>
                <p:oleObj name="Equation" r:id="rId7" imgW="2806700" imgH="533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895600"/>
                        <a:ext cx="420846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914400" y="3657600"/>
          <a:ext cx="4989513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Equation" r:id="rId9" imgW="3327400" imgH="800100" progId="Equation.3">
                  <p:embed/>
                </p:oleObj>
              </mc:Choice>
              <mc:Fallback>
                <p:oleObj name="Equation" r:id="rId9" imgW="3327400" imgH="800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57600"/>
                        <a:ext cx="4989513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914400" y="4953000"/>
          <a:ext cx="483711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Equation" r:id="rId11" imgW="3225800" imgH="622300" progId="Equation.3">
                  <p:embed/>
                </p:oleObj>
              </mc:Choice>
              <mc:Fallback>
                <p:oleObj name="Equation" r:id="rId11" imgW="3225800" imgH="622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953000"/>
                        <a:ext cx="483711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914400" y="5772150"/>
          <a:ext cx="561816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Equation" r:id="rId13" imgW="3746500" imgH="673100" progId="Equation.3">
                  <p:embed/>
                </p:oleObj>
              </mc:Choice>
              <mc:Fallback>
                <p:oleObj name="Equation" r:id="rId13" imgW="3746500" imgH="673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772150"/>
                        <a:ext cx="561816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6019800" y="3200400"/>
          <a:ext cx="2916238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Document" r:id="rId15" imgW="4178808" imgH="3112008" progId="Word.Document.8">
                  <p:embed/>
                </p:oleObj>
              </mc:Choice>
              <mc:Fallback>
                <p:oleObj name="Document" r:id="rId15" imgW="4178808" imgH="31120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200400"/>
                        <a:ext cx="2916238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Conservation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3" name="Rectangle 3"/>
          <p:cNvSpPr>
            <a:spLocks noChangeArrowheads="1"/>
          </p:cNvSpPr>
          <p:nvPr/>
        </p:nvSpPr>
        <p:spPr bwMode="auto">
          <a:xfrm>
            <a:off x="457200" y="114300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Kinetic energy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(7.28)</a:t>
            </a:r>
          </a:p>
        </p:txBody>
      </p:sp>
      <p:sp>
        <p:nvSpPr>
          <p:cNvPr id="29704" name="Rectangle 13"/>
          <p:cNvSpPr>
            <a:spLocks noChangeArrowheads="1"/>
          </p:cNvSpPr>
          <p:nvPr/>
        </p:nvSpPr>
        <p:spPr bwMode="auto">
          <a:xfrm>
            <a:off x="457200" y="2057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Absolute vorticity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(7.29)</a:t>
            </a:r>
            <a:endParaRPr lang="en-US"/>
          </a:p>
        </p:txBody>
      </p:sp>
      <p:sp>
        <p:nvSpPr>
          <p:cNvPr id="29705" name="Rectangle 20"/>
          <p:cNvSpPr>
            <a:spLocks noChangeArrowheads="1"/>
          </p:cNvSpPr>
          <p:nvPr/>
        </p:nvSpPr>
        <p:spPr bwMode="auto">
          <a:xfrm>
            <a:off x="457200" y="3200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Enstrophy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(7.30)</a:t>
            </a:r>
            <a:endParaRPr lang="en-US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2895600" y="1295400"/>
          <a:ext cx="2887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9" name="Equation" r:id="rId3" imgW="1155700" imgH="304800" progId="Equation.3">
                  <p:embed/>
                </p:oleObj>
              </mc:Choice>
              <mc:Fallback>
                <p:oleObj name="Equation" r:id="rId3" imgW="11557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295400"/>
                        <a:ext cx="2887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362200" y="2438400"/>
          <a:ext cx="3713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0" name="Equation" r:id="rId5" imgW="1485900" imgH="330200" progId="Equation.3">
                  <p:embed/>
                </p:oleObj>
              </mc:Choice>
              <mc:Fallback>
                <p:oleObj name="Equation" r:id="rId5" imgW="14859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438400"/>
                        <a:ext cx="37131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505200" y="3352800"/>
          <a:ext cx="20002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Equation" r:id="rId7" imgW="800100" imgH="304800" progId="Equation.3">
                  <p:embed/>
                </p:oleObj>
              </mc:Choice>
              <mc:Fallback>
                <p:oleObj name="Equation" r:id="rId7" imgW="8001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352800"/>
                        <a:ext cx="20002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28"/>
          <p:cNvSpPr>
            <a:spLocks noGrp="1" noChangeArrowheads="1"/>
          </p:cNvSpPr>
          <p:nvPr>
            <p:ph type="body" idx="1"/>
          </p:nvPr>
        </p:nvSpPr>
        <p:spPr>
          <a:xfrm>
            <a:off x="6858000" y="60198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7.3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9707" name="Group 30"/>
          <p:cNvGrpSpPr>
            <a:grpSpLocks/>
          </p:cNvGrpSpPr>
          <p:nvPr/>
        </p:nvGrpSpPr>
        <p:grpSpPr bwMode="auto">
          <a:xfrm>
            <a:off x="1752600" y="4033838"/>
            <a:ext cx="4689475" cy="2824162"/>
            <a:chOff x="1104" y="2541"/>
            <a:chExt cx="2954" cy="1779"/>
          </a:xfrm>
        </p:grpSpPr>
        <p:graphicFrame>
          <p:nvGraphicFramePr>
            <p:cNvPr id="29701" name="Object 5"/>
            <p:cNvGraphicFramePr>
              <a:graphicFrameLocks noChangeAspect="1"/>
            </p:cNvGraphicFramePr>
            <p:nvPr/>
          </p:nvGraphicFramePr>
          <p:xfrm>
            <a:off x="1248" y="2541"/>
            <a:ext cx="2810" cy="17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2" name="Document" r:id="rId9" imgW="2971800" imgH="1880616" progId="Word.Document.8">
                    <p:embed/>
                  </p:oleObj>
                </mc:Choice>
                <mc:Fallback>
                  <p:oleObj name="Document" r:id="rId9" imgW="2971800" imgH="1880616" progId="Word.Document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2541"/>
                          <a:ext cx="2810" cy="17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8" name="Rectangle 27"/>
            <p:cNvSpPr>
              <a:spLocks noChangeArrowheads="1"/>
            </p:cNvSpPr>
            <p:nvPr/>
          </p:nvSpPr>
          <p:spPr bwMode="auto">
            <a:xfrm>
              <a:off x="1200" y="2832"/>
              <a:ext cx="240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9" name="Rectangle 29"/>
            <p:cNvSpPr>
              <a:spLocks noChangeArrowheads="1"/>
            </p:cNvSpPr>
            <p:nvPr/>
          </p:nvSpPr>
          <p:spPr bwMode="auto">
            <a:xfrm rot="-5400000">
              <a:off x="564" y="3180"/>
              <a:ext cx="132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buFontTx/>
                <a:buNone/>
                <a:tabLst>
                  <a:tab pos="6804025" algn="l"/>
                </a:tabLst>
              </a:pPr>
              <a:r>
                <a:rPr lang="en-US" sz="2800">
                  <a:solidFill>
                    <a:srgbClr val="187534"/>
                  </a:solidFill>
                </a:rPr>
                <a:t> </a:t>
              </a:r>
              <a:r>
                <a:rPr lang="en-US">
                  <a:solidFill>
                    <a:srgbClr val="0000FF"/>
                  </a:solidFill>
                </a:rPr>
                <a:t>Relative error</a:t>
              </a:r>
              <a:endParaRPr lang="en-US">
                <a:solidFill>
                  <a:srgbClr val="993366"/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7620000" y="17526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7.4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85800" y="990600"/>
          <a:ext cx="7532688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Document" r:id="rId3" imgW="4178808" imgH="3112008" progId="Word.Document.8">
                  <p:embed/>
                </p:oleObj>
              </mc:Choice>
              <mc:Fallback>
                <p:oleObj name="Document" r:id="rId3" imgW="4178808" imgH="31120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990600"/>
                        <a:ext cx="7532688" cy="560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1750" name="Rectangle 14"/>
          <p:cNvSpPr>
            <a:spLocks noChangeArrowheads="1"/>
          </p:cNvSpPr>
          <p:nvPr/>
        </p:nvSpPr>
        <p:spPr bwMode="auto">
          <a:xfrm>
            <a:off x="304800" y="13716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Continuous form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(7.31)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52400" y="2057400"/>
          <a:ext cx="87598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Equation" r:id="rId3" imgW="4381500" imgH="406400" progId="Equation.3">
                  <p:embed/>
                </p:oleObj>
              </mc:Choice>
              <mc:Fallback>
                <p:oleObj name="Equation" r:id="rId3" imgW="43815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057400"/>
                        <a:ext cx="87598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524000" y="3200400"/>
          <a:ext cx="69326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Equation" r:id="rId5" imgW="3467100" imgH="406400" progId="Equation.3">
                  <p:embed/>
                </p:oleObj>
              </mc:Choice>
              <mc:Fallback>
                <p:oleObj name="Equation" r:id="rId5" imgW="3467100" imgH="406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200400"/>
                        <a:ext cx="6932613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524000" y="4419600"/>
          <a:ext cx="30464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7" imgW="1524000" imgH="342900" progId="Equation.3">
                  <p:embed/>
                </p:oleObj>
              </mc:Choice>
              <mc:Fallback>
                <p:oleObj name="Equation" r:id="rId7" imgW="15240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419600"/>
                        <a:ext cx="30464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Time-difference term	</a:t>
            </a:r>
            <a:r>
              <a:rPr lang="en-US">
                <a:solidFill>
                  <a:srgbClr val="993366"/>
                </a:solidFill>
              </a:rPr>
              <a:t>(7.32)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609600" y="1447800"/>
          <a:ext cx="72628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Equation" r:id="rId3" imgW="3632200" imgH="571500" progId="Equation.3">
                  <p:embed/>
                </p:oleObj>
              </mc:Choice>
              <mc:Fallback>
                <p:oleObj name="Equation" r:id="rId3" imgW="3632200" imgH="571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47800"/>
                        <a:ext cx="72628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057400" y="2743200"/>
          <a:ext cx="5008563" cy="372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743200"/>
                        <a:ext cx="5008563" cy="372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3798" name="Rectangle 3"/>
          <p:cNvSpPr>
            <a:spLocks noChangeArrowheads="1"/>
          </p:cNvSpPr>
          <p:nvPr/>
        </p:nvSpPr>
        <p:spPr bwMode="auto">
          <a:xfrm>
            <a:off x="457200" y="9906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Column pressure multiplied by grid-cell area at </a:t>
            </a:r>
            <a:r>
              <a:rPr lang="en-US" i="1"/>
              <a:t>u</a:t>
            </a:r>
            <a:r>
              <a:rPr lang="en-US"/>
              <a:t>-point	</a:t>
            </a:r>
            <a:r>
              <a:rPr lang="en-US">
                <a:solidFill>
                  <a:srgbClr val="993366"/>
                </a:solidFill>
              </a:rPr>
              <a:t>(7.38)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33799" name="Rectangle 4"/>
          <p:cNvSpPr>
            <a:spLocks noChangeArrowheads="1"/>
          </p:cNvSpPr>
          <p:nvPr/>
        </p:nvSpPr>
        <p:spPr bwMode="auto">
          <a:xfrm>
            <a:off x="457200" y="3200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Grid-cell area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(7.39)</a:t>
            </a:r>
            <a:endParaRPr lang="en-US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600200" y="1524000"/>
          <a:ext cx="5561013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Equation" r:id="rId3" imgW="2781300" imgH="876300" progId="Equation.3">
                  <p:embed/>
                </p:oleObj>
              </mc:Choice>
              <mc:Fallback>
                <p:oleObj name="Equation" r:id="rId3" imgW="27813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0"/>
                        <a:ext cx="5561013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57200" y="3581400"/>
          <a:ext cx="230346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Equation" r:id="rId5" imgW="1155700" imgH="203200" progId="Equation.3">
                  <p:embed/>
                </p:oleObj>
              </mc:Choice>
              <mc:Fallback>
                <p:oleObj name="Equation" r:id="rId5" imgW="11557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81400"/>
                        <a:ext cx="2303463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3200400" y="35052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Document" r:id="rId7" imgW="4178808" imgH="3112008" progId="Word.Document.8">
                  <p:embed/>
                </p:oleObj>
              </mc:Choice>
              <mc:Fallback>
                <p:oleObj name="Document" r:id="rId7" imgW="4178808" imgH="31120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5052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228600" y="9906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Horizontal advection terms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(7.33)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52400" y="1371600"/>
          <a:ext cx="8251825" cy="319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Equation" r:id="rId3" imgW="4127500" imgH="1600200" progId="Equation.3">
                  <p:embed/>
                </p:oleObj>
              </mc:Choice>
              <mc:Fallback>
                <p:oleObj name="Equation" r:id="rId3" imgW="4127500" imgH="160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371600"/>
                        <a:ext cx="8251825" cy="319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3048000" y="4572000"/>
          <a:ext cx="2925763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572000"/>
                        <a:ext cx="2925763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5846" name="Rectangle 3"/>
          <p:cNvSpPr>
            <a:spLocks noChangeArrowheads="1"/>
          </p:cNvSpPr>
          <p:nvPr/>
        </p:nvSpPr>
        <p:spPr bwMode="auto">
          <a:xfrm>
            <a:off x="304800" y="1066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Interpolations for fluxes	</a:t>
            </a:r>
            <a:r>
              <a:rPr lang="en-US">
                <a:solidFill>
                  <a:srgbClr val="993366"/>
                </a:solidFill>
              </a:rPr>
              <a:t>(7.41-7.44)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28600" y="1600200"/>
          <a:ext cx="73406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Equation" r:id="rId3" imgW="4318000" imgH="304800" progId="Equation.3">
                  <p:embed/>
                </p:oleObj>
              </mc:Choice>
              <mc:Fallback>
                <p:oleObj name="Equation" r:id="rId3" imgW="43180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734060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228600" y="2209800"/>
          <a:ext cx="82550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" name="Equation" r:id="rId5" imgW="4851400" imgH="304800" progId="Equation.3">
                  <p:embed/>
                </p:oleObj>
              </mc:Choice>
              <mc:Fallback>
                <p:oleObj name="Equation" r:id="rId5" imgW="48514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09800"/>
                        <a:ext cx="8255000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286000" y="31242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6" name="Document" r:id="rId7" imgW="4178808" imgH="3112008" progId="Word.Document.8">
                  <p:embed/>
                </p:oleObj>
              </mc:Choice>
              <mc:Fallback>
                <p:oleObj name="Document" r:id="rId7" imgW="4178808" imgH="31120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1242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304800" y="1143000"/>
            <a:ext cx="845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Vertical transport of horizontal momentum	</a:t>
            </a:r>
            <a:r>
              <a:rPr lang="en-US">
                <a:solidFill>
                  <a:srgbClr val="993366"/>
                </a:solidFill>
              </a:rPr>
              <a:t>(7.34)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81000" y="1600200"/>
          <a:ext cx="73644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Equation" r:id="rId3" imgW="3683000" imgH="342900" progId="Equation.3">
                  <p:embed/>
                </p:oleObj>
              </mc:Choice>
              <mc:Fallback>
                <p:oleObj name="Equation" r:id="rId3" imgW="36830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00200"/>
                        <a:ext cx="73644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2133600" y="22860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0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2860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685800" y="5943600"/>
          <a:ext cx="665321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1" name="Equation" r:id="rId7" imgW="3327400" imgH="368300" progId="Equation.3">
                  <p:embed/>
                </p:oleObj>
              </mc:Choice>
              <mc:Fallback>
                <p:oleObj name="Equation" r:id="rId7" imgW="33274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943600"/>
                        <a:ext cx="6653213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1" name="Rectangle 19"/>
          <p:cNvSpPr>
            <a:spLocks noChangeArrowheads="1"/>
          </p:cNvSpPr>
          <p:nvPr/>
        </p:nvSpPr>
        <p:spPr bwMode="auto">
          <a:xfrm>
            <a:off x="228600" y="54864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i="1"/>
              <a:t>U</a:t>
            </a:r>
            <a:r>
              <a:rPr lang="en-US"/>
              <a:t>-values at bottom of layer	</a:t>
            </a:r>
            <a:r>
              <a:rPr lang="en-US">
                <a:solidFill>
                  <a:srgbClr val="993366"/>
                </a:solidFill>
              </a:rPr>
              <a:t>(7.45)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533400" y="9144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Interpolation for vertical velocity term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(7.40)</a:t>
            </a:r>
            <a:endParaRPr lang="en-US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28600" y="1447800"/>
          <a:ext cx="8531225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Equation" r:id="rId3" imgW="4267200" imgH="1003300" progId="Equation.3">
                  <p:embed/>
                </p:oleObj>
              </mc:Choice>
              <mc:Fallback>
                <p:oleObj name="Equation" r:id="rId3" imgW="4267200" imgH="1003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531225" cy="200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362200" y="35052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0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5052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304800" y="1066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Coriolis and spherical grid conversion terms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(7.35)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304800" y="2209800"/>
          <a:ext cx="8556625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Equation" r:id="rId3" imgW="4279900" imgH="863600" progId="Equation.3">
                  <p:embed/>
                </p:oleObj>
              </mc:Choice>
              <mc:Fallback>
                <p:oleObj name="Equation" r:id="rId3" imgW="4279900" imgH="863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09800"/>
                        <a:ext cx="8556625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04800" y="1447800"/>
          <a:ext cx="2413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Equation" r:id="rId5" imgW="1206500" imgH="381000" progId="Equation.3">
                  <p:embed/>
                </p:oleObj>
              </mc:Choice>
              <mc:Fallback>
                <p:oleObj name="Equation" r:id="rId5" imgW="12065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47800"/>
                        <a:ext cx="2413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438400" y="3748088"/>
          <a:ext cx="4176713" cy="310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Document" r:id="rId7" imgW="4178808" imgH="3112008" progId="Word.Document.8">
                  <p:embed/>
                </p:oleObj>
              </mc:Choice>
              <mc:Fallback>
                <p:oleObj name="Document" r:id="rId7" imgW="4178808" imgH="31120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748088"/>
                        <a:ext cx="4176713" cy="310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39941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Pressure gradient terms	</a:t>
            </a:r>
            <a:r>
              <a:rPr lang="en-US">
                <a:solidFill>
                  <a:srgbClr val="993366"/>
                </a:solidFill>
              </a:rPr>
              <a:t>(7.36)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0" y="1447800"/>
          <a:ext cx="8937625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Equation" r:id="rId3" imgW="4470400" imgH="1549400" progId="Equation.3">
                  <p:embed/>
                </p:oleObj>
              </mc:Choice>
              <mc:Fallback>
                <p:oleObj name="Equation" r:id="rId3" imgW="4470400" imgH="1549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47800"/>
                        <a:ext cx="8937625" cy="309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3048000" y="4419600"/>
          <a:ext cx="2925763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19600"/>
                        <a:ext cx="2925763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304800" y="1981200"/>
          <a:ext cx="8378825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Equation" r:id="rId3" imgW="4191000" imgH="850900" progId="Equation.3">
                  <p:embed/>
                </p:oleObj>
              </mc:Choice>
              <mc:Fallback>
                <p:oleObj name="Equation" r:id="rId3" imgW="4191000" imgH="850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81200"/>
                        <a:ext cx="8378825" cy="170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304800" y="13716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Boundary conditions for pressure-gradient term	</a:t>
            </a:r>
            <a:r>
              <a:rPr lang="en-US">
                <a:solidFill>
                  <a:srgbClr val="993366"/>
                </a:solidFill>
              </a:rPr>
              <a:t>(7.46)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209800" y="35814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5814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West-East Momentum Equation</a:t>
            </a: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457200" y="11430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Eddy diffusion terms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(7.37)</a:t>
            </a:r>
            <a:endParaRPr lang="en-US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1447800" y="1676400"/>
          <a:ext cx="581501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Equation" r:id="rId3" imgW="2908300" imgH="546100" progId="Equation.3">
                  <p:embed/>
                </p:oleObj>
              </mc:Choice>
              <mc:Fallback>
                <p:oleObj name="Equation" r:id="rId3" imgW="2908300" imgH="546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76400"/>
                        <a:ext cx="581501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2362200" y="3276600"/>
          <a:ext cx="4176713" cy="310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Document" r:id="rId5" imgW="4178808" imgH="3112008" progId="Word.Document.8">
                  <p:embed/>
                </p:oleObj>
              </mc:Choice>
              <mc:Fallback>
                <p:oleObj name="Document" r:id="rId5" imgW="4178808" imgH="31120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276600"/>
                        <a:ext cx="4176713" cy="310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South-North Momentum Equation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762000" y="990600"/>
          <a:ext cx="7532688" cy="560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Document" r:id="rId3" imgW="4178808" imgH="3112008" progId="Word.Document.8">
                  <p:embed/>
                </p:oleObj>
              </mc:Choice>
              <mc:Fallback>
                <p:oleObj name="Document" r:id="rId3" imgW="4178808" imgH="31120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990600"/>
                        <a:ext cx="7532688" cy="560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7620000" y="17526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7.5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153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Vertical Momentum Equation</a:t>
            </a:r>
          </a:p>
        </p:txBody>
      </p:sp>
      <p:sp>
        <p:nvSpPr>
          <p:cNvPr id="44039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Hydrostatic equation</a:t>
            </a:r>
            <a:endParaRPr lang="en-US">
              <a:solidFill>
                <a:srgbClr val="993366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44040" name="Rectangle 4"/>
          <p:cNvSpPr>
            <a:spLocks noChangeArrowheads="1"/>
          </p:cNvSpPr>
          <p:nvPr/>
        </p:nvSpPr>
        <p:spPr bwMode="auto">
          <a:xfrm>
            <a:off x="457200" y="2209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Geopotential at vertical center of bottom layer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(7.61)</a:t>
            </a:r>
            <a:endParaRPr lang="en-US"/>
          </a:p>
        </p:txBody>
      </p:sp>
      <p:sp>
        <p:nvSpPr>
          <p:cNvPr id="44041" name="Rectangle 5"/>
          <p:cNvSpPr>
            <a:spLocks noChangeArrowheads="1"/>
          </p:cNvSpPr>
          <p:nvPr/>
        </p:nvSpPr>
        <p:spPr bwMode="auto">
          <a:xfrm>
            <a:off x="457200" y="3733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Geopotential at bottom of subsequent layers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(7.62)</a:t>
            </a:r>
            <a:endParaRPr lang="en-US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3124200" y="1524000"/>
          <a:ext cx="2254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2" name="Equation" r:id="rId3" imgW="901700" imgH="177800" progId="Equation.3">
                  <p:embed/>
                </p:oleObj>
              </mc:Choice>
              <mc:Fallback>
                <p:oleObj name="Equation" r:id="rId3" imgW="9017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524000"/>
                        <a:ext cx="2254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381000" y="2743200"/>
          <a:ext cx="8474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3" name="Equation" r:id="rId5" imgW="3390900" imgH="304800" progId="Equation.3">
                  <p:embed/>
                </p:oleObj>
              </mc:Choice>
              <mc:Fallback>
                <p:oleObj name="Equation" r:id="rId5" imgW="33909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43200"/>
                        <a:ext cx="84740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04800" y="4267200"/>
          <a:ext cx="8664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Equation" r:id="rId7" imgW="3467100" imgH="304800" progId="Equation.3">
                  <p:embed/>
                </p:oleObj>
              </mc:Choice>
              <mc:Fallback>
                <p:oleObj name="Equation" r:id="rId7" imgW="34671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267200"/>
                        <a:ext cx="86645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762000" y="5791200"/>
          <a:ext cx="7775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Equation" r:id="rId9" imgW="3111500" imgH="304800" progId="Equation.3">
                  <p:embed/>
                </p:oleObj>
              </mc:Choice>
              <mc:Fallback>
                <p:oleObj name="Equation" r:id="rId9" imgW="31115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791200"/>
                        <a:ext cx="77755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2" name="Rectangle 21"/>
          <p:cNvSpPr>
            <a:spLocks noChangeArrowheads="1"/>
          </p:cNvSpPr>
          <p:nvPr/>
        </p:nvSpPr>
        <p:spPr bwMode="auto">
          <a:xfrm>
            <a:off x="381000" y="51816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Geopotential at vertical midpoint of subsequent layers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(7.63)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Time-Stepping Schemes</a:t>
            </a:r>
            <a:endParaRPr lang="en-US" b="1" u="sng">
              <a:solidFill>
                <a:srgbClr val="0000FF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4" name="Rectangle 3"/>
          <p:cNvSpPr>
            <a:spLocks noChangeArrowheads="1"/>
          </p:cNvSpPr>
          <p:nvPr/>
        </p:nvSpPr>
        <p:spPr bwMode="auto">
          <a:xfrm>
            <a:off x="533400" y="22860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Matsuno scheme	</a:t>
            </a:r>
            <a:r>
              <a:rPr lang="en-US">
                <a:solidFill>
                  <a:srgbClr val="993366"/>
                </a:solidFill>
              </a:rPr>
              <a:t>(7.65-6)</a:t>
            </a:r>
            <a:endParaRPr lang="en-US"/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	</a:t>
            </a:r>
            <a:r>
              <a:rPr lang="en-US">
                <a:solidFill>
                  <a:srgbClr val="187534"/>
                </a:solidFill>
              </a:rPr>
              <a:t>Explicit forward difference to estimate final value followed by second forward difference to obtain final value</a:t>
            </a:r>
            <a:r>
              <a:rPr lang="en-US"/>
              <a:t>	</a:t>
            </a:r>
            <a:endParaRPr lang="en-US">
              <a:solidFill>
                <a:srgbClr val="993366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45065" name="Rectangle 12"/>
          <p:cNvSpPr>
            <a:spLocks noChangeArrowheads="1"/>
          </p:cNvSpPr>
          <p:nvPr/>
        </p:nvSpPr>
        <p:spPr bwMode="auto">
          <a:xfrm>
            <a:off x="533400" y="1066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Time derivative of an advected species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(7.64)</a:t>
            </a:r>
            <a:endParaRPr lang="en-US"/>
          </a:p>
        </p:txBody>
      </p:sp>
      <p:sp>
        <p:nvSpPr>
          <p:cNvPr id="45066" name="Rectangle 16"/>
          <p:cNvSpPr>
            <a:spLocks noChangeArrowheads="1"/>
          </p:cNvSpPr>
          <p:nvPr/>
        </p:nvSpPr>
        <p:spPr bwMode="auto">
          <a:xfrm>
            <a:off x="533400" y="4495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Leapfrog scheme	</a:t>
            </a:r>
            <a:r>
              <a:rPr lang="en-US">
                <a:solidFill>
                  <a:srgbClr val="993366"/>
                </a:solidFill>
              </a:rPr>
              <a:t>(7.67)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733800" y="1447800"/>
          <a:ext cx="1397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9" name="Equation" r:id="rId3" imgW="558800" imgH="304800" progId="Equation.3">
                  <p:embed/>
                </p:oleObj>
              </mc:Choice>
              <mc:Fallback>
                <p:oleObj name="Equation" r:id="rId3" imgW="5588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447800"/>
                        <a:ext cx="1397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685800" y="3581400"/>
          <a:ext cx="30781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0" name="Equation" r:id="rId5" imgW="1231900" imgH="190500" progId="Equation.3">
                  <p:embed/>
                </p:oleObj>
              </mc:Choice>
              <mc:Fallback>
                <p:oleObj name="Equation" r:id="rId5" imgW="12319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581400"/>
                        <a:ext cx="30781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5105400" y="3505200"/>
          <a:ext cx="27606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1" name="Equation" r:id="rId7" imgW="1104900" imgH="190500" progId="Equation.3">
                  <p:embed/>
                </p:oleObj>
              </mc:Choice>
              <mc:Fallback>
                <p:oleObj name="Equation" r:id="rId7" imgW="1104900" imgH="190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505200"/>
                        <a:ext cx="27606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3048000" y="4876800"/>
          <a:ext cx="30146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2" name="Equation" r:id="rId9" imgW="1206500" imgH="190500" progId="Equation.3">
                  <p:embed/>
                </p:oleObj>
              </mc:Choice>
              <mc:Fallback>
                <p:oleObj name="Equation" r:id="rId9" imgW="1206500" imgH="190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876800"/>
                        <a:ext cx="30146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1066800" y="5638800"/>
          <a:ext cx="6710363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3" name="Document" r:id="rId11" imgW="4471416" imgH="694944" progId="Word.Document.8">
                  <p:embed/>
                </p:oleObj>
              </mc:Choice>
              <mc:Fallback>
                <p:oleObj name="Document" r:id="rId11" imgW="4471416" imgH="694944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638800"/>
                        <a:ext cx="6710363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7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7696200" y="59436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  <a:ea typeface="ＭＳ Ｐゴシック" charset="0"/>
                <a:cs typeface="ＭＳ Ｐゴシック" charset="0"/>
              </a:rPr>
              <a:t>Fig. 7.6</a:t>
            </a:r>
            <a:endParaRPr lang="en-US" sz="2000">
              <a:solidFill>
                <a:srgbClr val="993366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20"/>
          <p:cNvSpPr>
            <a:spLocks noChangeArrowheads="1"/>
          </p:cNvSpPr>
          <p:nvPr/>
        </p:nvSpPr>
        <p:spPr bwMode="auto">
          <a:xfrm>
            <a:off x="2927350" y="152400"/>
            <a:ext cx="39576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35" tIns="46018" rIns="92035" bIns="46018">
            <a:spAutoFit/>
          </a:bodyPr>
          <a:lstStyle/>
          <a:p>
            <a:pPr algn="ctr">
              <a:buFontTx/>
              <a:buNone/>
            </a:pPr>
            <a:r>
              <a:rPr lang="en-US" sz="3200">
                <a:solidFill>
                  <a:srgbClr val="FFFFFF"/>
                </a:solidFill>
              </a:rPr>
              <a:t>Flow Around an Island</a:t>
            </a:r>
          </a:p>
        </p:txBody>
      </p:sp>
      <p:sp>
        <p:nvSpPr>
          <p:cNvPr id="46085" name="Rectangle 2"/>
          <p:cNvSpPr txBox="1">
            <a:spLocks noChangeArrowheads="1"/>
          </p:cNvSpPr>
          <p:nvPr/>
        </p:nvSpPr>
        <p:spPr bwMode="auto">
          <a:xfrm>
            <a:off x="0" y="9906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buFontTx/>
              <a:buNone/>
            </a:pPr>
            <a:r>
              <a:rPr lang="en-US" sz="2000">
                <a:solidFill>
                  <a:srgbClr val="000066"/>
                </a:solidFill>
              </a:rPr>
              <a:t>Dispersion of tracer in downtown Oklahoma City from simulation with nonhydrostatic z-coordinate model (t = 2,000 s)</a:t>
            </a:r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7478713" y="6534150"/>
            <a:ext cx="1665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660066"/>
                </a:solidFill>
              </a:rPr>
              <a:t>Gerard Ketefian</a:t>
            </a:r>
          </a:p>
        </p:txBody>
      </p:sp>
      <p:pic>
        <p:nvPicPr>
          <p:cNvPr id="46087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30325"/>
            <a:ext cx="7366000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Rectangle 20"/>
          <p:cNvSpPr>
            <a:spLocks noChangeArrowheads="1"/>
          </p:cNvSpPr>
          <p:nvPr/>
        </p:nvSpPr>
        <p:spPr bwMode="auto">
          <a:xfrm>
            <a:off x="2438400" y="228600"/>
            <a:ext cx="46307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35" tIns="46018" rIns="92035" bIns="46018">
            <a:spAutoFit/>
          </a:bodyPr>
          <a:lstStyle/>
          <a:p>
            <a:pPr algn="ctr">
              <a:buFontTx/>
              <a:buNone/>
            </a:pPr>
            <a:r>
              <a:rPr lang="en-US" sz="3200">
                <a:solidFill>
                  <a:srgbClr val="FFFFFF"/>
                </a:solidFill>
              </a:rPr>
              <a:t>3-D Nonhydrostatic Model</a:t>
            </a:r>
          </a:p>
        </p:txBody>
      </p:sp>
      <p:sp>
        <p:nvSpPr>
          <p:cNvPr id="48133" name="Rectangle 2"/>
          <p:cNvSpPr txBox="1">
            <a:spLocks noChangeArrowheads="1"/>
          </p:cNvSpPr>
          <p:nvPr/>
        </p:nvSpPr>
        <p:spPr bwMode="auto">
          <a:xfrm>
            <a:off x="0" y="9906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buFontTx/>
              <a:buNone/>
            </a:pPr>
            <a:r>
              <a:rPr lang="en-US" sz="2000">
                <a:solidFill>
                  <a:srgbClr val="000066"/>
                </a:solidFill>
              </a:rPr>
              <a:t>Dispersion of tracer in downtown Oklahoma City from simulation with nonhydrostatic z-coordinate model (t = 2,000 s; middle of 1</a:t>
            </a:r>
            <a:r>
              <a:rPr lang="en-US" sz="2000" baseline="30000">
                <a:solidFill>
                  <a:srgbClr val="000066"/>
                </a:solidFill>
              </a:rPr>
              <a:t>st</a:t>
            </a:r>
            <a:r>
              <a:rPr lang="en-US" sz="2000">
                <a:solidFill>
                  <a:srgbClr val="000066"/>
                </a:solidFill>
              </a:rPr>
              <a:t> level)</a:t>
            </a:r>
          </a:p>
        </p:txBody>
      </p:sp>
      <p:sp>
        <p:nvSpPr>
          <p:cNvPr id="48134" name="TextBox 19"/>
          <p:cNvSpPr txBox="1">
            <a:spLocks noChangeArrowheads="1"/>
          </p:cNvSpPr>
          <p:nvPr/>
        </p:nvSpPr>
        <p:spPr bwMode="auto">
          <a:xfrm>
            <a:off x="0" y="2133600"/>
            <a:ext cx="16764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l-GR" sz="1600">
                <a:solidFill>
                  <a:srgbClr val="000066"/>
                </a:solidFill>
              </a:rPr>
              <a:t>Δ</a:t>
            </a:r>
            <a:r>
              <a:rPr lang="en-US" sz="1600">
                <a:solidFill>
                  <a:srgbClr val="000066"/>
                </a:solidFill>
              </a:rPr>
              <a:t>x = 20 m</a:t>
            </a:r>
          </a:p>
          <a:p>
            <a:pPr eaLnBrk="1" hangingPunct="1">
              <a:buFontTx/>
              <a:buNone/>
            </a:pPr>
            <a:r>
              <a:rPr lang="el-GR" sz="1600">
                <a:solidFill>
                  <a:srgbClr val="000066"/>
                </a:solidFill>
              </a:rPr>
              <a:t>Δ</a:t>
            </a:r>
            <a:r>
              <a:rPr lang="en-US" sz="1600">
                <a:solidFill>
                  <a:srgbClr val="000066"/>
                </a:solidFill>
              </a:rPr>
              <a:t>y = 20 m </a:t>
            </a:r>
          </a:p>
          <a:p>
            <a:pPr eaLnBrk="1" hangingPunct="1">
              <a:buFontTx/>
              <a:buNone/>
            </a:pPr>
            <a:r>
              <a:rPr lang="el-GR" sz="1600">
                <a:solidFill>
                  <a:srgbClr val="000066"/>
                </a:solidFill>
              </a:rPr>
              <a:t>Δ</a:t>
            </a:r>
            <a:r>
              <a:rPr lang="en-US" sz="1600">
                <a:solidFill>
                  <a:srgbClr val="000066"/>
                </a:solidFill>
              </a:rPr>
              <a:t>z = 10 m</a:t>
            </a:r>
          </a:p>
        </p:txBody>
      </p:sp>
      <p:sp>
        <p:nvSpPr>
          <p:cNvPr id="48135" name="TextBox 12"/>
          <p:cNvSpPr txBox="1">
            <a:spLocks noChangeArrowheads="1"/>
          </p:cNvSpPr>
          <p:nvPr/>
        </p:nvSpPr>
        <p:spPr bwMode="auto">
          <a:xfrm>
            <a:off x="0" y="3048000"/>
            <a:ext cx="1905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>
                <a:solidFill>
                  <a:srgbClr val="000066"/>
                </a:solidFill>
              </a:rPr>
              <a:t>K</a:t>
            </a:r>
            <a:r>
              <a:rPr lang="en-US" sz="1600" baseline="-25000">
                <a:solidFill>
                  <a:srgbClr val="000066"/>
                </a:solidFill>
              </a:rPr>
              <a:t>x</a:t>
            </a:r>
            <a:r>
              <a:rPr lang="en-US" sz="1600">
                <a:solidFill>
                  <a:srgbClr val="000066"/>
                </a:solidFill>
              </a:rPr>
              <a:t> = 2 m</a:t>
            </a:r>
            <a:r>
              <a:rPr lang="en-US" sz="1600" baseline="30000">
                <a:solidFill>
                  <a:srgbClr val="000066"/>
                </a:solidFill>
              </a:rPr>
              <a:t>2</a:t>
            </a:r>
            <a:r>
              <a:rPr lang="en-US" sz="1600">
                <a:solidFill>
                  <a:srgbClr val="000066"/>
                </a:solidFill>
              </a:rPr>
              <a:t>/s</a:t>
            </a:r>
          </a:p>
          <a:p>
            <a:pPr eaLnBrk="1" hangingPunct="1">
              <a:buFontTx/>
              <a:buNone/>
            </a:pPr>
            <a:r>
              <a:rPr lang="en-US" sz="1600">
                <a:solidFill>
                  <a:srgbClr val="000066"/>
                </a:solidFill>
              </a:rPr>
              <a:t>K</a:t>
            </a:r>
            <a:r>
              <a:rPr lang="en-US" sz="1600" baseline="-25000">
                <a:solidFill>
                  <a:srgbClr val="000066"/>
                </a:solidFill>
              </a:rPr>
              <a:t>y</a:t>
            </a:r>
            <a:r>
              <a:rPr lang="en-US" sz="1600">
                <a:solidFill>
                  <a:srgbClr val="000066"/>
                </a:solidFill>
              </a:rPr>
              <a:t> = 2 m</a:t>
            </a:r>
            <a:r>
              <a:rPr lang="en-US" sz="1600" baseline="30000">
                <a:solidFill>
                  <a:srgbClr val="000066"/>
                </a:solidFill>
              </a:rPr>
              <a:t>2</a:t>
            </a:r>
            <a:r>
              <a:rPr lang="en-US" sz="1600">
                <a:solidFill>
                  <a:srgbClr val="000066"/>
                </a:solidFill>
              </a:rPr>
              <a:t>/s </a:t>
            </a:r>
          </a:p>
          <a:p>
            <a:pPr eaLnBrk="1" hangingPunct="1">
              <a:buFontTx/>
              <a:buNone/>
            </a:pPr>
            <a:r>
              <a:rPr lang="en-US" sz="1600">
                <a:solidFill>
                  <a:srgbClr val="000066"/>
                </a:solidFill>
              </a:rPr>
              <a:t>K</a:t>
            </a:r>
            <a:r>
              <a:rPr lang="en-US" sz="1600" baseline="-25000">
                <a:solidFill>
                  <a:srgbClr val="000066"/>
                </a:solidFill>
              </a:rPr>
              <a:t>z</a:t>
            </a:r>
            <a:r>
              <a:rPr lang="en-US" sz="1600">
                <a:solidFill>
                  <a:srgbClr val="000066"/>
                </a:solidFill>
              </a:rPr>
              <a:t> = 0.2 m</a:t>
            </a:r>
            <a:r>
              <a:rPr lang="en-US" sz="1600" baseline="30000">
                <a:solidFill>
                  <a:srgbClr val="000066"/>
                </a:solidFill>
              </a:rPr>
              <a:t>2</a:t>
            </a:r>
            <a:r>
              <a:rPr lang="en-US" sz="1600">
                <a:solidFill>
                  <a:srgbClr val="000066"/>
                </a:solidFill>
              </a:rPr>
              <a:t>/s</a:t>
            </a:r>
          </a:p>
        </p:txBody>
      </p:sp>
      <p:grpSp>
        <p:nvGrpSpPr>
          <p:cNvPr id="48136" name="Group 34"/>
          <p:cNvGrpSpPr>
            <a:grpSpLocks/>
          </p:cNvGrpSpPr>
          <p:nvPr/>
        </p:nvGrpSpPr>
        <p:grpSpPr bwMode="auto">
          <a:xfrm>
            <a:off x="1371600" y="1784350"/>
            <a:ext cx="6680200" cy="4921250"/>
            <a:chOff x="1447800" y="1828800"/>
            <a:chExt cx="6680869" cy="4920609"/>
          </a:xfrm>
        </p:grpSpPr>
        <p:pic>
          <p:nvPicPr>
            <p:cNvPr id="4813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9" t="5927" r="8377" b="2963"/>
            <a:stretch>
              <a:fillRect/>
            </a:stretch>
          </p:blipFill>
          <p:spPr bwMode="auto">
            <a:xfrm>
              <a:off x="1447800" y="1828800"/>
              <a:ext cx="6680869" cy="4920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9" name="TextBox 16"/>
            <p:cNvSpPr txBox="1">
              <a:spLocks noChangeArrowheads="1"/>
            </p:cNvSpPr>
            <p:nvPr/>
          </p:nvSpPr>
          <p:spPr bwMode="auto">
            <a:xfrm rot="-5400000">
              <a:off x="7391400" y="4130430"/>
              <a:ext cx="7585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000000"/>
                  </a:solidFill>
                </a:rPr>
                <a:t>c [kg/kg]</a:t>
              </a:r>
            </a:p>
          </p:txBody>
        </p:sp>
        <p:sp>
          <p:nvSpPr>
            <p:cNvPr id="48140" name="TextBox 14"/>
            <p:cNvSpPr txBox="1">
              <a:spLocks noChangeArrowheads="1"/>
            </p:cNvSpPr>
            <p:nvPr/>
          </p:nvSpPr>
          <p:spPr bwMode="auto">
            <a:xfrm>
              <a:off x="1447800" y="5410200"/>
              <a:ext cx="705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b="1">
                  <a:solidFill>
                    <a:srgbClr val="C00000"/>
                  </a:solidFill>
                </a:rPr>
                <a:t>Source</a:t>
              </a:r>
            </a:p>
          </p:txBody>
        </p:sp>
        <p:cxnSp>
          <p:nvCxnSpPr>
            <p:cNvPr id="48141" name="Straight Arrow Connector 20"/>
            <p:cNvCxnSpPr>
              <a:cxnSpLocks noChangeShapeType="1"/>
            </p:cNvCxnSpPr>
            <p:nvPr/>
          </p:nvCxnSpPr>
          <p:spPr bwMode="auto">
            <a:xfrm rot="16200000" flipH="1">
              <a:off x="2034540" y="5637276"/>
              <a:ext cx="384048" cy="338328"/>
            </a:xfrm>
            <a:prstGeom prst="straightConnector1">
              <a:avLst/>
            </a:prstGeom>
            <a:noFill/>
            <a:ln w="22225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8137" name="Rectangle 15"/>
          <p:cNvSpPr>
            <a:spLocks noChangeArrowheads="1"/>
          </p:cNvSpPr>
          <p:nvPr/>
        </p:nvSpPr>
        <p:spPr bwMode="auto">
          <a:xfrm>
            <a:off x="7478713" y="6534150"/>
            <a:ext cx="1665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660066"/>
                </a:solidFill>
              </a:rPr>
              <a:t>Gerard Ketefian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Rectangle 20"/>
          <p:cNvSpPr>
            <a:spLocks noChangeArrowheads="1"/>
          </p:cNvSpPr>
          <p:nvPr/>
        </p:nvSpPr>
        <p:spPr bwMode="auto">
          <a:xfrm>
            <a:off x="2590800" y="152400"/>
            <a:ext cx="46307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35" tIns="46018" rIns="92035" bIns="46018">
            <a:spAutoFit/>
          </a:bodyPr>
          <a:lstStyle/>
          <a:p>
            <a:pPr algn="ctr">
              <a:buFontTx/>
              <a:buNone/>
            </a:pPr>
            <a:r>
              <a:rPr lang="en-US" sz="3200">
                <a:solidFill>
                  <a:srgbClr val="FFFFFF"/>
                </a:solidFill>
              </a:rPr>
              <a:t>3-D Nonhydrostatic Model</a:t>
            </a:r>
          </a:p>
        </p:txBody>
      </p:sp>
      <p:sp>
        <p:nvSpPr>
          <p:cNvPr id="50181" name="Rectangle 2"/>
          <p:cNvSpPr txBox="1">
            <a:spLocks noChangeArrowheads="1"/>
          </p:cNvSpPr>
          <p:nvPr/>
        </p:nvSpPr>
        <p:spPr bwMode="auto">
          <a:xfrm>
            <a:off x="0" y="9906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buFontTx/>
              <a:buNone/>
            </a:pPr>
            <a:r>
              <a:rPr lang="en-US" sz="2000">
                <a:solidFill>
                  <a:srgbClr val="000066"/>
                </a:solidFill>
              </a:rPr>
              <a:t>Dispersion of tracer in downtown Oklahoma City from simulation with nonhydrostatic z-coordinate model (t = 2,000 s)</a:t>
            </a:r>
          </a:p>
        </p:txBody>
      </p:sp>
      <p:grpSp>
        <p:nvGrpSpPr>
          <p:cNvPr id="50182" name="Group 30"/>
          <p:cNvGrpSpPr>
            <a:grpSpLocks/>
          </p:cNvGrpSpPr>
          <p:nvPr/>
        </p:nvGrpSpPr>
        <p:grpSpPr bwMode="auto">
          <a:xfrm>
            <a:off x="1371600" y="1752600"/>
            <a:ext cx="6645275" cy="4946650"/>
            <a:chOff x="1371600" y="1761744"/>
            <a:chExt cx="6644640" cy="4946720"/>
          </a:xfrm>
        </p:grpSpPr>
        <p:grpSp>
          <p:nvGrpSpPr>
            <p:cNvPr id="50184" name="Group 22"/>
            <p:cNvGrpSpPr>
              <a:grpSpLocks/>
            </p:cNvGrpSpPr>
            <p:nvPr/>
          </p:nvGrpSpPr>
          <p:grpSpPr bwMode="auto">
            <a:xfrm>
              <a:off x="1371600" y="1761744"/>
              <a:ext cx="6644640" cy="4946720"/>
              <a:chOff x="1307592" y="1761744"/>
              <a:chExt cx="6644640" cy="4946720"/>
            </a:xfrm>
          </p:grpSpPr>
          <p:pic>
            <p:nvPicPr>
              <p:cNvPr id="50187" name="Picture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90" r="8733"/>
              <a:stretch>
                <a:fillRect/>
              </a:stretch>
            </p:blipFill>
            <p:spPr bwMode="auto">
              <a:xfrm>
                <a:off x="1307592" y="1761744"/>
                <a:ext cx="6594126" cy="4946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88" name="TextBox 13"/>
              <p:cNvSpPr txBox="1">
                <a:spLocks noChangeArrowheads="1"/>
              </p:cNvSpPr>
              <p:nvPr/>
            </p:nvSpPr>
            <p:spPr bwMode="auto">
              <a:xfrm>
                <a:off x="7406890" y="6282297"/>
                <a:ext cx="5453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00"/>
                    </a:solidFill>
                  </a:rPr>
                  <a:t>X [m]</a:t>
                </a:r>
              </a:p>
            </p:txBody>
          </p:sp>
          <p:sp>
            <p:nvSpPr>
              <p:cNvPr id="50189" name="TextBox 14"/>
              <p:cNvSpPr txBox="1">
                <a:spLocks noChangeArrowheads="1"/>
              </p:cNvSpPr>
              <p:nvPr/>
            </p:nvSpPr>
            <p:spPr bwMode="auto">
              <a:xfrm>
                <a:off x="1591016" y="5562600"/>
                <a:ext cx="54258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00"/>
                    </a:solidFill>
                  </a:rPr>
                  <a:t>Y [m]</a:t>
                </a:r>
              </a:p>
            </p:txBody>
          </p:sp>
          <p:sp>
            <p:nvSpPr>
              <p:cNvPr id="50190" name="TextBox 15"/>
              <p:cNvSpPr txBox="1">
                <a:spLocks noChangeArrowheads="1"/>
              </p:cNvSpPr>
              <p:nvPr/>
            </p:nvSpPr>
            <p:spPr bwMode="auto">
              <a:xfrm rot="-5400000">
                <a:off x="1241436" y="3101964"/>
                <a:ext cx="53732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00"/>
                    </a:solidFill>
                  </a:rPr>
                  <a:t>Z [m]</a:t>
                </a:r>
              </a:p>
            </p:txBody>
          </p:sp>
          <p:sp>
            <p:nvSpPr>
              <p:cNvPr id="50191" name="TextBox 16"/>
              <p:cNvSpPr txBox="1">
                <a:spLocks noChangeArrowheads="1"/>
              </p:cNvSpPr>
              <p:nvPr/>
            </p:nvSpPr>
            <p:spPr bwMode="auto">
              <a:xfrm rot="-5400000">
                <a:off x="7254629" y="4203171"/>
                <a:ext cx="75854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rgbClr val="FF0000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00"/>
                    </a:solidFill>
                  </a:rPr>
                  <a:t>c [kg/kg]</a:t>
                </a:r>
              </a:p>
            </p:txBody>
          </p:sp>
        </p:grpSp>
        <p:sp>
          <p:nvSpPr>
            <p:cNvPr id="50185" name="TextBox 23"/>
            <p:cNvSpPr txBox="1">
              <a:spLocks noChangeArrowheads="1"/>
            </p:cNvSpPr>
            <p:nvPr/>
          </p:nvSpPr>
          <p:spPr bwMode="auto">
            <a:xfrm>
              <a:off x="4453128" y="6263640"/>
              <a:ext cx="705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FF0000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b="1">
                  <a:solidFill>
                    <a:srgbClr val="C00000"/>
                  </a:solidFill>
                </a:rPr>
                <a:t>Source</a:t>
              </a:r>
            </a:p>
          </p:txBody>
        </p:sp>
        <p:cxnSp>
          <p:nvCxnSpPr>
            <p:cNvPr id="50186" name="Straight Arrow Connector 24"/>
            <p:cNvCxnSpPr>
              <a:cxnSpLocks noChangeShapeType="1"/>
            </p:cNvCxnSpPr>
            <p:nvPr/>
          </p:nvCxnSpPr>
          <p:spPr bwMode="auto">
            <a:xfrm rot="16200000" flipV="1">
              <a:off x="4297680" y="5861304"/>
              <a:ext cx="438912" cy="420624"/>
            </a:xfrm>
            <a:prstGeom prst="straightConnector1">
              <a:avLst/>
            </a:prstGeom>
            <a:noFill/>
            <a:ln w="22225">
              <a:solidFill>
                <a:srgbClr val="C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0183" name="Rectangle 19"/>
          <p:cNvSpPr>
            <a:spLocks noChangeArrowheads="1"/>
          </p:cNvSpPr>
          <p:nvPr/>
        </p:nvSpPr>
        <p:spPr bwMode="auto">
          <a:xfrm>
            <a:off x="7478713" y="6534150"/>
            <a:ext cx="1665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660066"/>
                </a:solidFill>
              </a:rPr>
              <a:t>Gerard Ketefian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30-Day Weather Predictions vs. Data </a:t>
            </a:r>
            <a:b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rgbClr val="FF1D19"/>
                </a:solidFill>
                <a:latin typeface="Arial" charset="0"/>
                <a:ea typeface="ＭＳ Ｐゴシック" charset="0"/>
                <a:cs typeface="ＭＳ Ｐゴシック" charset="0"/>
              </a:rPr>
              <a:t>Results with no model spinup or data assimilation</a:t>
            </a:r>
            <a:endParaRPr lang="en-US">
              <a:solidFill>
                <a:srgbClr val="FF1D1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0" y="1066800"/>
          <a:ext cx="5119688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4" name="Document" r:id="rId4" imgW="3657600" imgH="1097280" progId="Word.Document.8">
                  <p:embed/>
                </p:oleObj>
              </mc:Choice>
              <mc:Fallback>
                <p:oleObj name="Document" r:id="rId4" imgW="3657600" imgH="109728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66800"/>
                        <a:ext cx="5119688" cy="153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0" y="3810000"/>
          <a:ext cx="5119688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5" name="Document" r:id="rId6" imgW="3657600" imgH="1097280" progId="Word.Document.8">
                  <p:embed/>
                </p:oleObj>
              </mc:Choice>
              <mc:Fallback>
                <p:oleObj name="Document" r:id="rId6" imgW="3657600" imgH="10972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810000"/>
                        <a:ext cx="5119688" cy="153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4024313" y="5322888"/>
          <a:ext cx="5119687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6" name="Document" r:id="rId8" imgW="3657600" imgH="1097280" progId="Word.Document.8">
                  <p:embed/>
                </p:oleObj>
              </mc:Choice>
              <mc:Fallback>
                <p:oleObj name="Document" r:id="rId8" imgW="3657600" imgH="109728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5322888"/>
                        <a:ext cx="5119687" cy="153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4024313" y="2514600"/>
          <a:ext cx="5119687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7" name="Document" r:id="rId10" imgW="3657600" imgH="1097280" progId="Word.Document.8">
                  <p:embed/>
                </p:oleObj>
              </mc:Choice>
              <mc:Fallback>
                <p:oleObj name="Document" r:id="rId10" imgW="3657600" imgH="109728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2514600"/>
                        <a:ext cx="5119687" cy="153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04800" y="2667000"/>
            <a:ext cx="1227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/>
              <a:t>Pressure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7543800" y="2057400"/>
            <a:ext cx="987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/>
              <a:t>Ozone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304800" y="5410200"/>
            <a:ext cx="173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/>
              <a:t>Temperature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8001000" y="4876800"/>
            <a:ext cx="612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/>
              <a:t>RH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Model vs. Measured Solar Radiation</a:t>
            </a:r>
            <a:b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rgbClr val="FF1D19"/>
                </a:solidFill>
                <a:latin typeface="Arial" charset="0"/>
                <a:ea typeface="ＭＳ Ｐゴシック" charset="0"/>
                <a:cs typeface="ＭＳ Ｐゴシック" charset="0"/>
              </a:rPr>
              <a:t>Model predicted the location and magnitude of cloud reduction of sunlight for four days in a row</a:t>
            </a: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838200" y="4267200"/>
          <a:ext cx="694690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2" name="Document" r:id="rId4" imgW="3657600" imgH="1097280" progId="Word.Document.8">
                  <p:embed/>
                </p:oleObj>
              </mc:Choice>
              <mc:Fallback>
                <p:oleObj name="Document" r:id="rId4" imgW="3657600" imgH="109728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694690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762000" y="1905000"/>
          <a:ext cx="694690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3" name="Document" r:id="rId6" imgW="3657600" imgH="1097280" progId="Word.Document.8">
                  <p:embed/>
                </p:oleObj>
              </mc:Choice>
              <mc:Fallback>
                <p:oleObj name="Document" r:id="rId6" imgW="3657600" imgH="10972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694690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Modeled vs. Measured Paired in Space Monthly T and T</a:t>
            </a:r>
            <a:r>
              <a:rPr lang="en-US" b="1" baseline="-25000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sz="2400" baseline="-25000">
              <a:solidFill>
                <a:srgbClr val="FF1D1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334000" y="6172200"/>
            <a:ext cx="24765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000">
                <a:solidFill>
                  <a:srgbClr val="FF1D19"/>
                </a:solidFill>
              </a:rPr>
              <a:t>Data from FSL (2008)</a:t>
            </a:r>
            <a:endParaRPr lang="en-US">
              <a:solidFill>
                <a:srgbClr val="FF1D19"/>
              </a:solidFill>
            </a:endParaRP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764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57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Modeled vs. Measured Paired in Space Monthly Climatological Ozone</a:t>
            </a:r>
            <a:endParaRPr lang="en-US" sz="2400" baseline="-25000">
              <a:solidFill>
                <a:srgbClr val="FF1D1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5334000" y="6172200"/>
            <a:ext cx="32607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000">
                <a:solidFill>
                  <a:srgbClr val="FF1D19"/>
                </a:solidFill>
              </a:rPr>
              <a:t>Data from Logan et al. (1999)</a:t>
            </a:r>
            <a:endParaRPr lang="en-US">
              <a:solidFill>
                <a:srgbClr val="FF1D19"/>
              </a:solidFill>
            </a:endParaRPr>
          </a:p>
        </p:txBody>
      </p:sp>
      <p:pic>
        <p:nvPicPr>
          <p:cNvPr id="5837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9812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038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38600"/>
            <a:ext cx="1828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Modeled vs. Measured Thermal-IR</a:t>
            </a:r>
            <a:endParaRPr lang="en-US" sz="2400">
              <a:solidFill>
                <a:srgbClr val="FF1D1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5334000" y="6172200"/>
            <a:ext cx="3068638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000">
                <a:solidFill>
                  <a:srgbClr val="FF1D19"/>
                </a:solidFill>
              </a:rPr>
              <a:t>Data from Kiehl et al., 1998</a:t>
            </a:r>
            <a:endParaRPr lang="en-US">
              <a:solidFill>
                <a:srgbClr val="FF1D19"/>
              </a:solidFill>
            </a:endParaRP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1295400" y="1905000"/>
          <a:ext cx="5942013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Document" r:id="rId4" imgW="2971800" imgH="1828800" progId="Word.Document.8">
                  <p:embed/>
                </p:oleObj>
              </mc:Choice>
              <mc:Fallback>
                <p:oleObj name="Document" r:id="rId4" imgW="2971800" imgH="18288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5942013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  <a:t>Modeled vs. Measured Annual Precipitation</a:t>
            </a:r>
            <a:br>
              <a:rPr lang="en-US" b="1">
                <a:solidFill>
                  <a:srgbClr val="002E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b="1">
              <a:solidFill>
                <a:srgbClr val="002E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4719638" y="2819400"/>
          <a:ext cx="4424362" cy="229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3" name="Document" r:id="rId4" imgW="2947422" imgH="1527051" progId="Word.Document.8">
                  <p:embed/>
                </p:oleObj>
              </mc:Choice>
              <mc:Fallback>
                <p:oleObj name="Document" r:id="rId4" imgW="2947422" imgH="152705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638" y="2819400"/>
                        <a:ext cx="4424362" cy="229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5715000" y="6294438"/>
            <a:ext cx="277971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000">
                <a:solidFill>
                  <a:srgbClr val="FF1D19"/>
                </a:solidFill>
              </a:rPr>
              <a:t>Data from Huffman et al.</a:t>
            </a:r>
          </a:p>
        </p:txBody>
      </p:sp>
      <p:pic>
        <p:nvPicPr>
          <p:cNvPr id="6246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4876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2" t="26001" r="17419" b="19159"/>
          <a:stretch>
            <a:fillRect/>
          </a:stretch>
        </p:blipFill>
        <p:spPr bwMode="auto">
          <a:xfrm>
            <a:off x="304800" y="1676400"/>
            <a:ext cx="4060825" cy="47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Rectangle 20"/>
          <p:cNvSpPr>
            <a:spLocks noChangeArrowheads="1"/>
          </p:cNvSpPr>
          <p:nvPr/>
        </p:nvSpPr>
        <p:spPr bwMode="auto">
          <a:xfrm>
            <a:off x="2005013" y="152400"/>
            <a:ext cx="59007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35" tIns="46018" rIns="92035" bIns="46018">
            <a:spAutoFit/>
          </a:bodyPr>
          <a:lstStyle/>
          <a:p>
            <a:pPr algn="ctr">
              <a:buFontTx/>
              <a:buNone/>
            </a:pPr>
            <a:r>
              <a:rPr lang="en-US" sz="3200">
                <a:solidFill>
                  <a:srgbClr val="FFFFFF"/>
                </a:solidFill>
              </a:rPr>
              <a:t>Sample Height and Velocity Fields</a:t>
            </a:r>
          </a:p>
        </p:txBody>
      </p:sp>
      <p:sp>
        <p:nvSpPr>
          <p:cNvPr id="64518" name="TextBox 13"/>
          <p:cNvSpPr txBox="1">
            <a:spLocks noChangeArrowheads="1"/>
          </p:cNvSpPr>
          <p:nvPr/>
        </p:nvSpPr>
        <p:spPr bwMode="auto">
          <a:xfrm>
            <a:off x="304800" y="990600"/>
            <a:ext cx="85344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>
                <a:solidFill>
                  <a:srgbClr val="000066"/>
                </a:solidFill>
              </a:rPr>
              <a:t>Simulation of irrotational gravity waves in an annulus with an inviscid shallow water model</a:t>
            </a:r>
          </a:p>
        </p:txBody>
      </p:sp>
      <p:pic>
        <p:nvPicPr>
          <p:cNvPr id="645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2" t="26001" r="17419" b="19159"/>
          <a:stretch>
            <a:fillRect/>
          </a:stretch>
        </p:blipFill>
        <p:spPr bwMode="auto">
          <a:xfrm>
            <a:off x="4800600" y="1676400"/>
            <a:ext cx="4060825" cy="47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Rectangle 10"/>
          <p:cNvSpPr>
            <a:spLocks noChangeArrowheads="1"/>
          </p:cNvSpPr>
          <p:nvPr/>
        </p:nvSpPr>
        <p:spPr bwMode="auto">
          <a:xfrm>
            <a:off x="6705600" y="6457950"/>
            <a:ext cx="16652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660066"/>
                </a:solidFill>
              </a:rPr>
              <a:t>Gerard Ketefian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19"/>
          <p:cNvSpPr>
            <a:spLocks noChangeArrowheads="1"/>
          </p:cNvSpPr>
          <p:nvPr/>
        </p:nvSpPr>
        <p:spPr bwMode="auto">
          <a:xfrm>
            <a:off x="0" y="15875"/>
            <a:ext cx="9136063" cy="942975"/>
          </a:xfrm>
          <a:prstGeom prst="rect">
            <a:avLst/>
          </a:prstGeom>
          <a:solidFill>
            <a:srgbClr val="A50021"/>
          </a:solidFill>
          <a:ln w="127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Rectangle 20"/>
          <p:cNvSpPr>
            <a:spLocks noChangeArrowheads="1"/>
          </p:cNvSpPr>
          <p:nvPr/>
        </p:nvSpPr>
        <p:spPr bwMode="auto">
          <a:xfrm>
            <a:off x="2438400" y="228600"/>
            <a:ext cx="46307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35" tIns="46018" rIns="92035" bIns="46018">
            <a:spAutoFit/>
          </a:bodyPr>
          <a:lstStyle/>
          <a:p>
            <a:pPr algn="ctr">
              <a:buFontTx/>
              <a:buNone/>
            </a:pPr>
            <a:r>
              <a:rPr lang="en-US" sz="3200">
                <a:solidFill>
                  <a:srgbClr val="FFFFFF"/>
                </a:solidFill>
              </a:rPr>
              <a:t>3-D Nonhydrostatic Model</a:t>
            </a:r>
          </a:p>
        </p:txBody>
      </p:sp>
      <p:sp>
        <p:nvSpPr>
          <p:cNvPr id="66565" name="Rectangle 15"/>
          <p:cNvSpPr>
            <a:spLocks noChangeArrowheads="1"/>
          </p:cNvSpPr>
          <p:nvPr/>
        </p:nvSpPr>
        <p:spPr bwMode="auto">
          <a:xfrm>
            <a:off x="7478713" y="6534150"/>
            <a:ext cx="1665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660066"/>
                </a:solidFill>
              </a:rPr>
              <a:t>Gerard Ketefian</a:t>
            </a:r>
          </a:p>
        </p:txBody>
      </p:sp>
      <p:pic>
        <p:nvPicPr>
          <p:cNvPr id="6656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00722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pitchFamily="8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pitchFamily="8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4889</TotalTime>
  <Words>941</Words>
  <Application>Microsoft Macintosh PowerPoint</Application>
  <PresentationFormat>On-screen Show (4:3)</PresentationFormat>
  <Paragraphs>149</Paragraphs>
  <Slides>42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Symbol</vt:lpstr>
      <vt:lpstr>Times</vt:lpstr>
      <vt:lpstr>Default Design</vt:lpstr>
      <vt:lpstr>Document</vt:lpstr>
      <vt:lpstr>Equation</vt:lpstr>
      <vt:lpstr>Presentation Slides  for  Chapter 7 of  Fundamentals of Atmospheric Modeling 2nd Edition </vt:lpstr>
      <vt:lpstr>Vertical Model Grid</vt:lpstr>
      <vt:lpstr>Estimating Sigma Levels</vt:lpstr>
      <vt:lpstr>Estimating Sigma Levels</vt:lpstr>
      <vt:lpstr>Layer Midpoint Pressure</vt:lpstr>
      <vt:lpstr>Layer Midpoint Pressure</vt:lpstr>
      <vt:lpstr>Arakawa C Grid</vt:lpstr>
      <vt:lpstr>Continuity Equation For Air</vt:lpstr>
      <vt:lpstr>Prognostic Column Pressure</vt:lpstr>
      <vt:lpstr>Prognostic Column Pressure</vt:lpstr>
      <vt:lpstr>Diagnostic Vertical Velocity</vt:lpstr>
      <vt:lpstr>Diagnostic Vertical Velocity</vt:lpstr>
      <vt:lpstr>Species Continuity Equation</vt:lpstr>
      <vt:lpstr>Species Continuity Equation</vt:lpstr>
      <vt:lpstr>Thermodynamic Energy Equation</vt:lpstr>
      <vt:lpstr>Conservation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West-East Momentum Equation</vt:lpstr>
      <vt:lpstr>South-North Momentum Equation</vt:lpstr>
      <vt:lpstr>Vertical Momentum Equation</vt:lpstr>
      <vt:lpstr>Time-Stepping Schemes</vt:lpstr>
      <vt:lpstr>PowerPoint Presentation</vt:lpstr>
      <vt:lpstr>PowerPoint Presentation</vt:lpstr>
      <vt:lpstr>PowerPoint Presentation</vt:lpstr>
      <vt:lpstr>30-Day Weather Predictions vs. Data  Results with no model spinup or data assimilation</vt:lpstr>
      <vt:lpstr>Model vs. Measured Solar Radiation Model predicted the location and magnitude of cloud reduction of sunlight for four days in a row</vt:lpstr>
      <vt:lpstr>Modeled vs. Measured Paired in Space Monthly T and Td </vt:lpstr>
      <vt:lpstr>Modeled vs. Measured Paired in Space Monthly Climatological Ozone</vt:lpstr>
      <vt:lpstr>Modeled vs. Measured Thermal-IR</vt:lpstr>
      <vt:lpstr>Modeled vs. Measured Annual Precipitation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256</cp:revision>
  <dcterms:created xsi:type="dcterms:W3CDTF">2013-05-14T19:09:09Z</dcterms:created>
  <dcterms:modified xsi:type="dcterms:W3CDTF">2022-05-05T17:06:46Z</dcterms:modified>
</cp:coreProperties>
</file>