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310" r:id="rId3"/>
    <p:sldId id="312" r:id="rId4"/>
    <p:sldId id="313" r:id="rId5"/>
    <p:sldId id="311" r:id="rId6"/>
    <p:sldId id="372" r:id="rId7"/>
    <p:sldId id="375" r:id="rId8"/>
    <p:sldId id="376" r:id="rId9"/>
    <p:sldId id="374" r:id="rId10"/>
    <p:sldId id="318" r:id="rId11"/>
    <p:sldId id="319" r:id="rId12"/>
    <p:sldId id="320" r:id="rId13"/>
    <p:sldId id="321" r:id="rId14"/>
    <p:sldId id="322" r:id="rId15"/>
    <p:sldId id="379" r:id="rId16"/>
    <p:sldId id="380" r:id="rId17"/>
    <p:sldId id="381" r:id="rId18"/>
    <p:sldId id="323" r:id="rId19"/>
    <p:sldId id="324" r:id="rId20"/>
    <p:sldId id="325" r:id="rId21"/>
    <p:sldId id="326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41" r:id="rId36"/>
    <p:sldId id="342" r:id="rId37"/>
    <p:sldId id="343" r:id="rId38"/>
    <p:sldId id="344" r:id="rId39"/>
    <p:sldId id="345" r:id="rId40"/>
    <p:sldId id="346" r:id="rId41"/>
    <p:sldId id="347" r:id="rId42"/>
    <p:sldId id="348" r:id="rId43"/>
    <p:sldId id="349" r:id="rId44"/>
    <p:sldId id="350" r:id="rId45"/>
    <p:sldId id="351" r:id="rId46"/>
    <p:sldId id="352" r:id="rId47"/>
    <p:sldId id="353" r:id="rId48"/>
    <p:sldId id="354" r:id="rId49"/>
    <p:sldId id="382" r:id="rId50"/>
    <p:sldId id="355" r:id="rId51"/>
    <p:sldId id="356" r:id="rId52"/>
    <p:sldId id="357" r:id="rId53"/>
    <p:sldId id="358" r:id="rId54"/>
    <p:sldId id="359" r:id="rId55"/>
    <p:sldId id="360" r:id="rId56"/>
    <p:sldId id="361" r:id="rId57"/>
    <p:sldId id="362" r:id="rId58"/>
    <p:sldId id="363" r:id="rId59"/>
    <p:sldId id="364" r:id="rId60"/>
    <p:sldId id="365" r:id="rId61"/>
    <p:sldId id="366" r:id="rId62"/>
    <p:sldId id="367" r:id="rId63"/>
    <p:sldId id="368" r:id="rId64"/>
    <p:sldId id="369" r:id="rId65"/>
    <p:sldId id="370" r:id="rId66"/>
    <p:sldId id="371" r:id="rId67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rgbClr val="FF0000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4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4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4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image" Target="../media/image52.emf"/><Relationship Id="rId4" Type="http://schemas.openxmlformats.org/officeDocument/2006/relationships/image" Target="../media/image55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Relationship Id="rId4" Type="http://schemas.openxmlformats.org/officeDocument/2006/relationships/image" Target="../media/image61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image" Target="../media/image65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image" Target="../media/image67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image" Target="../media/image74.emf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image" Target="../media/image84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7" Type="http://schemas.openxmlformats.org/officeDocument/2006/relationships/image" Target="../media/image92.emf"/><Relationship Id="rId2" Type="http://schemas.openxmlformats.org/officeDocument/2006/relationships/image" Target="../media/image87.emf"/><Relationship Id="rId1" Type="http://schemas.openxmlformats.org/officeDocument/2006/relationships/image" Target="../media/image86.emf"/><Relationship Id="rId6" Type="http://schemas.openxmlformats.org/officeDocument/2006/relationships/image" Target="../media/image91.emf"/><Relationship Id="rId5" Type="http://schemas.openxmlformats.org/officeDocument/2006/relationships/image" Target="../media/image90.emf"/><Relationship Id="rId4" Type="http://schemas.openxmlformats.org/officeDocument/2006/relationships/image" Target="../media/image89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image" Target="../media/image94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image" Target="../media/image96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image" Target="../media/image98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image" Target="../media/image100.emf"/><Relationship Id="rId4" Type="http://schemas.openxmlformats.org/officeDocument/2006/relationships/image" Target="../media/image103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emf"/><Relationship Id="rId1" Type="http://schemas.openxmlformats.org/officeDocument/2006/relationships/image" Target="../media/image105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image" Target="../media/image110.emf"/><Relationship Id="rId1" Type="http://schemas.openxmlformats.org/officeDocument/2006/relationships/image" Target="../media/image109.emf"/><Relationship Id="rId4" Type="http://schemas.openxmlformats.org/officeDocument/2006/relationships/image" Target="../media/image112.e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image" Target="../media/image113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image" Target="../media/image116.emf"/><Relationship Id="rId1" Type="http://schemas.openxmlformats.org/officeDocument/2006/relationships/image" Target="../media/image115.e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123.emf"/><Relationship Id="rId1" Type="http://schemas.openxmlformats.org/officeDocument/2006/relationships/image" Target="../media/image122.emf"/><Relationship Id="rId4" Type="http://schemas.openxmlformats.org/officeDocument/2006/relationships/image" Target="../media/image125.e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image" Target="../media/image127.emf"/><Relationship Id="rId1" Type="http://schemas.openxmlformats.org/officeDocument/2006/relationships/image" Target="../media/image126.e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image" Target="../media/image130.emf"/><Relationship Id="rId1" Type="http://schemas.openxmlformats.org/officeDocument/2006/relationships/image" Target="../media/image129.emf"/><Relationship Id="rId6" Type="http://schemas.openxmlformats.org/officeDocument/2006/relationships/image" Target="../media/image134.emf"/><Relationship Id="rId5" Type="http://schemas.openxmlformats.org/officeDocument/2006/relationships/image" Target="../media/image133.emf"/><Relationship Id="rId4" Type="http://schemas.openxmlformats.org/officeDocument/2006/relationships/image" Target="../media/image132.e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136.emf"/><Relationship Id="rId1" Type="http://schemas.openxmlformats.org/officeDocument/2006/relationships/image" Target="../media/image135.emf"/><Relationship Id="rId4" Type="http://schemas.openxmlformats.org/officeDocument/2006/relationships/image" Target="../media/image138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9.e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emf"/><Relationship Id="rId1" Type="http://schemas.openxmlformats.org/officeDocument/2006/relationships/image" Target="../media/image140.e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emf"/><Relationship Id="rId1" Type="http://schemas.openxmlformats.org/officeDocument/2006/relationships/image" Target="../media/image142.e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image" Target="../media/image145.emf"/><Relationship Id="rId1" Type="http://schemas.openxmlformats.org/officeDocument/2006/relationships/image" Target="../media/image144.emf"/><Relationship Id="rId6" Type="http://schemas.openxmlformats.org/officeDocument/2006/relationships/image" Target="../media/image149.emf"/><Relationship Id="rId5" Type="http://schemas.openxmlformats.org/officeDocument/2006/relationships/image" Target="../media/image148.emf"/><Relationship Id="rId4" Type="http://schemas.openxmlformats.org/officeDocument/2006/relationships/image" Target="../media/image147.e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image" Target="../media/image151.emf"/><Relationship Id="rId1" Type="http://schemas.openxmlformats.org/officeDocument/2006/relationships/image" Target="../media/image150.emf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emf"/><Relationship Id="rId1" Type="http://schemas.openxmlformats.org/officeDocument/2006/relationships/image" Target="../media/image153.e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emf"/><Relationship Id="rId1" Type="http://schemas.openxmlformats.org/officeDocument/2006/relationships/image" Target="../media/image155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7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8.e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2" Type="http://schemas.openxmlformats.org/officeDocument/2006/relationships/image" Target="../media/image160.emf"/><Relationship Id="rId1" Type="http://schemas.openxmlformats.org/officeDocument/2006/relationships/image" Target="../media/image159.emf"/></Relationships>
</file>

<file path=ppt/drawings/_rels/vmlDrawing5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emf"/><Relationship Id="rId2" Type="http://schemas.openxmlformats.org/officeDocument/2006/relationships/image" Target="../media/image163.emf"/><Relationship Id="rId1" Type="http://schemas.openxmlformats.org/officeDocument/2006/relationships/image" Target="../media/image162.emf"/></Relationships>
</file>

<file path=ppt/drawings/_rels/vmlDrawing6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emf"/><Relationship Id="rId1" Type="http://schemas.openxmlformats.org/officeDocument/2006/relationships/image" Target="../media/image165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EB0FD-F737-764E-B29B-D85FBB35C0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449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72BFC4-BA13-7843-ABC2-D3F054EA59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5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CCBEE7-EE93-3845-82CA-DA0E724FE7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00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92F8F0-60E2-FC4B-B07A-BEB0AD211E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01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9540E-C02F-4F4E-A6A5-2A563A76C1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8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9E2A5E-70F2-AA47-92F9-34C1F76F71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3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57DAC4-8CC5-044A-8FAA-9901658534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0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77226F-620A-6144-BE23-9B9C6E29CB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1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F6751-7F53-E649-BD86-489E242C4D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33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D7CB6D-52D5-0B46-A723-D5FAA715D5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05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39240C-E6E9-E645-9F0C-EA6B00EA31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4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Arial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7D28B3A1-1F01-9B40-8005-FD8CAE42CD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1.e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2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8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4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4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9.e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1.e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4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5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5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7.e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49.emf"/><Relationship Id="rId4" Type="http://schemas.openxmlformats.org/officeDocument/2006/relationships/image" Target="../media/image46.emf"/><Relationship Id="rId9" Type="http://schemas.openxmlformats.org/officeDocument/2006/relationships/oleObject" Target="../embeddings/oleObject4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1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5.emf"/><Relationship Id="rId4" Type="http://schemas.openxmlformats.org/officeDocument/2006/relationships/image" Target="../media/image52.emf"/><Relationship Id="rId9" Type="http://schemas.openxmlformats.org/officeDocument/2006/relationships/oleObject" Target="../embeddings/oleObject5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6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1.emf"/><Relationship Id="rId4" Type="http://schemas.openxmlformats.org/officeDocument/2006/relationships/image" Target="../media/image58.emf"/><Relationship Id="rId9" Type="http://schemas.openxmlformats.org/officeDocument/2006/relationships/oleObject" Target="../embeddings/oleObject61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6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6.e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8.e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67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0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6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3.e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72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5.e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7.emf"/><Relationship Id="rId4" Type="http://schemas.openxmlformats.org/officeDocument/2006/relationships/image" Target="../media/image74.emf"/><Relationship Id="rId9" Type="http://schemas.openxmlformats.org/officeDocument/2006/relationships/oleObject" Target="../embeddings/oleObject7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79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80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8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84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13" Type="http://schemas.openxmlformats.org/officeDocument/2006/relationships/oleObject" Target="../embeddings/oleObject91.bin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12" Type="http://schemas.openxmlformats.org/officeDocument/2006/relationships/image" Target="../media/image90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2.emf"/><Relationship Id="rId1" Type="http://schemas.openxmlformats.org/officeDocument/2006/relationships/vmlDrawing" Target="../drawings/vmlDrawing34.vml"/><Relationship Id="rId6" Type="http://schemas.openxmlformats.org/officeDocument/2006/relationships/image" Target="../media/image87.emf"/><Relationship Id="rId11" Type="http://schemas.openxmlformats.org/officeDocument/2006/relationships/oleObject" Target="../embeddings/oleObject90.bin"/><Relationship Id="rId5" Type="http://schemas.openxmlformats.org/officeDocument/2006/relationships/oleObject" Target="../embeddings/oleObject87.bin"/><Relationship Id="rId15" Type="http://schemas.openxmlformats.org/officeDocument/2006/relationships/oleObject" Target="../embeddings/oleObject92.bin"/><Relationship Id="rId10" Type="http://schemas.openxmlformats.org/officeDocument/2006/relationships/image" Target="../media/image89.emf"/><Relationship Id="rId4" Type="http://schemas.openxmlformats.org/officeDocument/2006/relationships/image" Target="../media/image86.emf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9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93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95.e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9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97.e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9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99.e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98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01.emf"/><Relationship Id="rId11" Type="http://schemas.openxmlformats.org/officeDocument/2006/relationships/image" Target="../media/image104.emf"/><Relationship Id="rId5" Type="http://schemas.openxmlformats.org/officeDocument/2006/relationships/oleObject" Target="../embeddings/oleObject101.bin"/><Relationship Id="rId10" Type="http://schemas.openxmlformats.org/officeDocument/2006/relationships/image" Target="../media/image103.emf"/><Relationship Id="rId4" Type="http://schemas.openxmlformats.org/officeDocument/2006/relationships/image" Target="../media/image100.emf"/><Relationship Id="rId9" Type="http://schemas.openxmlformats.org/officeDocument/2006/relationships/oleObject" Target="../embeddings/oleObject103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emf"/><Relationship Id="rId3" Type="http://schemas.openxmlformats.org/officeDocument/2006/relationships/oleObject" Target="../embeddings/oleObject104.bin"/><Relationship Id="rId7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06.e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5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108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emf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10.emf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112.emf"/><Relationship Id="rId4" Type="http://schemas.openxmlformats.org/officeDocument/2006/relationships/image" Target="../media/image109.emf"/><Relationship Id="rId9" Type="http://schemas.openxmlformats.org/officeDocument/2006/relationships/oleObject" Target="../embeddings/oleObject111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14.emf"/><Relationship Id="rId5" Type="http://schemas.openxmlformats.org/officeDocument/2006/relationships/oleObject" Target="../embeddings/oleObject113.bin"/><Relationship Id="rId4" Type="http://schemas.openxmlformats.org/officeDocument/2006/relationships/image" Target="../media/image113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emf"/><Relationship Id="rId3" Type="http://schemas.openxmlformats.org/officeDocument/2006/relationships/oleObject" Target="../embeddings/oleObject114.bin"/><Relationship Id="rId7" Type="http://schemas.openxmlformats.org/officeDocument/2006/relationships/oleObject" Target="../embeddings/oleObject1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16.emf"/><Relationship Id="rId5" Type="http://schemas.openxmlformats.org/officeDocument/2006/relationships/oleObject" Target="../embeddings/oleObject115.bin"/><Relationship Id="rId4" Type="http://schemas.openxmlformats.org/officeDocument/2006/relationships/image" Target="../media/image115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emf"/><Relationship Id="rId4" Type="http://schemas.openxmlformats.org/officeDocument/2006/relationships/image" Target="../media/image120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emf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23.emf"/><Relationship Id="rId5" Type="http://schemas.openxmlformats.org/officeDocument/2006/relationships/oleObject" Target="../embeddings/oleObject118.bin"/><Relationship Id="rId10" Type="http://schemas.openxmlformats.org/officeDocument/2006/relationships/image" Target="../media/image125.emf"/><Relationship Id="rId4" Type="http://schemas.openxmlformats.org/officeDocument/2006/relationships/image" Target="../media/image122.emf"/><Relationship Id="rId9" Type="http://schemas.openxmlformats.org/officeDocument/2006/relationships/oleObject" Target="../embeddings/oleObject120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emf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27.emf"/><Relationship Id="rId5" Type="http://schemas.openxmlformats.org/officeDocument/2006/relationships/oleObject" Target="../embeddings/oleObject122.bin"/><Relationship Id="rId4" Type="http://schemas.openxmlformats.org/officeDocument/2006/relationships/image" Target="../media/image126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emf"/><Relationship Id="rId13" Type="http://schemas.openxmlformats.org/officeDocument/2006/relationships/oleObject" Target="../embeddings/oleObject129.bin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12" Type="http://schemas.openxmlformats.org/officeDocument/2006/relationships/image" Target="../media/image13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30.emf"/><Relationship Id="rId11" Type="http://schemas.openxmlformats.org/officeDocument/2006/relationships/oleObject" Target="../embeddings/oleObject128.bin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32.emf"/><Relationship Id="rId4" Type="http://schemas.openxmlformats.org/officeDocument/2006/relationships/image" Target="../media/image129.emf"/><Relationship Id="rId9" Type="http://schemas.openxmlformats.org/officeDocument/2006/relationships/oleObject" Target="../embeddings/oleObject127.bin"/><Relationship Id="rId14" Type="http://schemas.openxmlformats.org/officeDocument/2006/relationships/image" Target="../media/image134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3" Type="http://schemas.openxmlformats.org/officeDocument/2006/relationships/oleObject" Target="../embeddings/oleObject130.bin"/><Relationship Id="rId7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36.emf"/><Relationship Id="rId5" Type="http://schemas.openxmlformats.org/officeDocument/2006/relationships/oleObject" Target="../embeddings/oleObject131.bin"/><Relationship Id="rId10" Type="http://schemas.openxmlformats.org/officeDocument/2006/relationships/image" Target="../media/image138.emf"/><Relationship Id="rId4" Type="http://schemas.openxmlformats.org/officeDocument/2006/relationships/image" Target="../media/image135.emf"/><Relationship Id="rId9" Type="http://schemas.openxmlformats.org/officeDocument/2006/relationships/oleObject" Target="../embeddings/oleObject133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4" Type="http://schemas.openxmlformats.org/officeDocument/2006/relationships/image" Target="../media/image139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41.emf"/><Relationship Id="rId5" Type="http://schemas.openxmlformats.org/officeDocument/2006/relationships/oleObject" Target="../embeddings/oleObject136.bin"/><Relationship Id="rId4" Type="http://schemas.openxmlformats.org/officeDocument/2006/relationships/image" Target="../media/image140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43.emf"/><Relationship Id="rId5" Type="http://schemas.openxmlformats.org/officeDocument/2006/relationships/oleObject" Target="../embeddings/oleObject138.bin"/><Relationship Id="rId4" Type="http://schemas.openxmlformats.org/officeDocument/2006/relationships/image" Target="../media/image142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emf"/><Relationship Id="rId13" Type="http://schemas.openxmlformats.org/officeDocument/2006/relationships/oleObject" Target="../embeddings/oleObject144.bin"/><Relationship Id="rId3" Type="http://schemas.openxmlformats.org/officeDocument/2006/relationships/oleObject" Target="../embeddings/oleObject139.bin"/><Relationship Id="rId7" Type="http://schemas.openxmlformats.org/officeDocument/2006/relationships/oleObject" Target="../embeddings/oleObject141.bin"/><Relationship Id="rId12" Type="http://schemas.openxmlformats.org/officeDocument/2006/relationships/image" Target="../media/image14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45.emf"/><Relationship Id="rId11" Type="http://schemas.openxmlformats.org/officeDocument/2006/relationships/oleObject" Target="../embeddings/oleObject143.bin"/><Relationship Id="rId5" Type="http://schemas.openxmlformats.org/officeDocument/2006/relationships/oleObject" Target="../embeddings/oleObject140.bin"/><Relationship Id="rId10" Type="http://schemas.openxmlformats.org/officeDocument/2006/relationships/image" Target="../media/image147.emf"/><Relationship Id="rId4" Type="http://schemas.openxmlformats.org/officeDocument/2006/relationships/image" Target="../media/image144.emf"/><Relationship Id="rId9" Type="http://schemas.openxmlformats.org/officeDocument/2006/relationships/oleObject" Target="../embeddings/oleObject142.bin"/><Relationship Id="rId14" Type="http://schemas.openxmlformats.org/officeDocument/2006/relationships/image" Target="../media/image149.e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emf"/><Relationship Id="rId3" Type="http://schemas.openxmlformats.org/officeDocument/2006/relationships/oleObject" Target="../embeddings/oleObject145.bin"/><Relationship Id="rId7" Type="http://schemas.openxmlformats.org/officeDocument/2006/relationships/oleObject" Target="../embeddings/oleObject1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51.emf"/><Relationship Id="rId5" Type="http://schemas.openxmlformats.org/officeDocument/2006/relationships/oleObject" Target="../embeddings/oleObject146.bin"/><Relationship Id="rId4" Type="http://schemas.openxmlformats.org/officeDocument/2006/relationships/image" Target="../media/image15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54.emf"/><Relationship Id="rId5" Type="http://schemas.openxmlformats.org/officeDocument/2006/relationships/oleObject" Target="../embeddings/oleObject149.bin"/><Relationship Id="rId4" Type="http://schemas.openxmlformats.org/officeDocument/2006/relationships/image" Target="../media/image153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56.emf"/><Relationship Id="rId5" Type="http://schemas.openxmlformats.org/officeDocument/2006/relationships/oleObject" Target="../embeddings/oleObject151.bin"/><Relationship Id="rId4" Type="http://schemas.openxmlformats.org/officeDocument/2006/relationships/image" Target="../media/image155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4" Type="http://schemas.openxmlformats.org/officeDocument/2006/relationships/image" Target="../media/image157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4" Type="http://schemas.openxmlformats.org/officeDocument/2006/relationships/image" Target="../media/image158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emf"/><Relationship Id="rId3" Type="http://schemas.openxmlformats.org/officeDocument/2006/relationships/oleObject" Target="../embeddings/oleObject154.bin"/><Relationship Id="rId7" Type="http://schemas.openxmlformats.org/officeDocument/2006/relationships/oleObject" Target="../embeddings/oleObject1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60.emf"/><Relationship Id="rId5" Type="http://schemas.openxmlformats.org/officeDocument/2006/relationships/oleObject" Target="../embeddings/oleObject155.bin"/><Relationship Id="rId4" Type="http://schemas.openxmlformats.org/officeDocument/2006/relationships/image" Target="../media/image159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emf"/><Relationship Id="rId3" Type="http://schemas.openxmlformats.org/officeDocument/2006/relationships/oleObject" Target="../embeddings/oleObject157.bin"/><Relationship Id="rId7" Type="http://schemas.openxmlformats.org/officeDocument/2006/relationships/oleObject" Target="../embeddings/oleObject1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63.emf"/><Relationship Id="rId5" Type="http://schemas.openxmlformats.org/officeDocument/2006/relationships/oleObject" Target="../embeddings/oleObject158.bin"/><Relationship Id="rId4" Type="http://schemas.openxmlformats.org/officeDocument/2006/relationships/image" Target="../media/image162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166.emf"/><Relationship Id="rId5" Type="http://schemas.openxmlformats.org/officeDocument/2006/relationships/oleObject" Target="../embeddings/oleObject161.bin"/><Relationship Id="rId4" Type="http://schemas.openxmlformats.org/officeDocument/2006/relationships/image" Target="../media/image165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4" Type="http://schemas.openxmlformats.org/officeDocument/2006/relationships/image" Target="../media/image1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6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Mark Z. Jacobson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Stanford University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Stanford, CA 94305-4020</a:t>
            </a:r>
          </a:p>
          <a:p>
            <a:pPr algn="ctr">
              <a:buFontTx/>
              <a:buNone/>
            </a:pPr>
            <a:r>
              <a:rPr lang="en-US" sz="2800">
                <a:latin typeface="Times" charset="0"/>
              </a:rPr>
              <a:t>jacobson@stanford.edu</a:t>
            </a:r>
          </a:p>
          <a:p>
            <a:pPr algn="ctr">
              <a:buFontTx/>
              <a:buNone/>
            </a:pPr>
            <a:r>
              <a:rPr lang="en-US" sz="2800">
                <a:solidFill>
                  <a:srgbClr val="187534"/>
                </a:solidFill>
                <a:latin typeface="Times" charset="0"/>
              </a:rPr>
              <a:t>March 10, 2005</a:t>
            </a:r>
            <a:r>
              <a:rPr lang="en-US" sz="2000">
                <a:latin typeface="Times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Ordinary differential equation (ODE)</a:t>
            </a:r>
          </a:p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Equation with one independent variable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ODEs and PDEs</a:t>
            </a: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457200" y="21336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Partial differential equation (PDE)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Equation with more than one independent variable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158748" name="Rectangle 28"/>
          <p:cNvSpPr>
            <a:spLocks noChangeArrowheads="1"/>
          </p:cNvSpPr>
          <p:nvPr/>
        </p:nvSpPr>
        <p:spPr bwMode="auto">
          <a:xfrm>
            <a:off x="457200" y="29718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Order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Highest derivative of an equation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158755" name="Rectangle 35"/>
          <p:cNvSpPr>
            <a:spLocks noChangeArrowheads="1"/>
          </p:cNvSpPr>
          <p:nvPr/>
        </p:nvSpPr>
        <p:spPr bwMode="auto">
          <a:xfrm>
            <a:off x="457200" y="38862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Degree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Highest polynomial value of the highest derivative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158756" name="Rectangle 36"/>
          <p:cNvSpPr>
            <a:spLocks noChangeArrowheads="1"/>
          </p:cNvSpPr>
          <p:nvPr/>
        </p:nvSpPr>
        <p:spPr bwMode="auto">
          <a:xfrm>
            <a:off x="457200" y="47244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Initial value problem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Conditions are known at one end of domain but not other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158757" name="Rectangle 37"/>
          <p:cNvSpPr>
            <a:spLocks noChangeArrowheads="1"/>
          </p:cNvSpPr>
          <p:nvPr/>
        </p:nvSpPr>
        <p:spPr bwMode="auto">
          <a:xfrm>
            <a:off x="457200" y="55626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Boundary value problem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Conditions are known at both ends of domain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 build="p" autoUpdateAnimBg="0"/>
      <p:bldP spid="158727" grpId="0" build="p" autoUpdateAnimBg="0"/>
      <p:bldP spid="158748" grpId="0" build="p" autoUpdateAnimBg="0"/>
      <p:bldP spid="158755" grpId="0" build="p" autoUpdateAnimBg="0"/>
      <p:bldP spid="158756" grpId="0" build="p" autoUpdateAnimBg="0"/>
      <p:bldP spid="15875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ODEs and PDEs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457200" y="1635125"/>
          <a:ext cx="8305800" cy="418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Document" r:id="rId3" imgW="5596128" imgH="1917192" progId="Word.Document.8">
                  <p:embed/>
                </p:oleObj>
              </mc:Choice>
              <mc:Fallback>
                <p:oleObj name="Document" r:id="rId3" imgW="5596128" imgH="1917192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1999"/>
                      <a:stretch>
                        <a:fillRect/>
                      </a:stretch>
                    </p:blipFill>
                    <p:spPr bwMode="auto">
                      <a:xfrm>
                        <a:off x="457200" y="1635125"/>
                        <a:ext cx="8305800" cy="418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 Operator Splitting Scheme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0" y="6019800"/>
            <a:ext cx="1219200" cy="381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6.1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52400" y="2303463"/>
          <a:ext cx="8763000" cy="235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Document" r:id="rId3" imgW="4062984" imgH="1091184" progId="Word.Document.8">
                  <p:embed/>
                </p:oleObj>
              </mc:Choice>
              <mc:Fallback>
                <p:oleObj name="Document" r:id="rId3" imgW="4062984" imgH="1091184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303463"/>
                        <a:ext cx="8763000" cy="235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058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Operator-split advection-diffusion equations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(6.1-6.3)</a:t>
            </a:r>
          </a:p>
        </p:txBody>
      </p:sp>
      <p:sp>
        <p:nvSpPr>
          <p:cNvPr id="1741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Operator Splitting</a:t>
            </a:r>
          </a:p>
        </p:txBody>
      </p:sp>
      <p:sp>
        <p:nvSpPr>
          <p:cNvPr id="293893" name="Rectangle 5"/>
          <p:cNvSpPr>
            <a:spLocks noChangeArrowheads="1"/>
          </p:cNvSpPr>
          <p:nvPr/>
        </p:nvSpPr>
        <p:spPr bwMode="auto">
          <a:xfrm>
            <a:off x="533400" y="50292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Operator-split external source/sink terms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(6.4)</a:t>
            </a:r>
          </a:p>
        </p:txBody>
      </p:sp>
      <p:graphicFrame>
        <p:nvGraphicFramePr>
          <p:cNvPr id="293904" name="Object 2"/>
          <p:cNvGraphicFramePr>
            <a:graphicFrameLocks noChangeAspect="1"/>
          </p:cNvGraphicFramePr>
          <p:nvPr/>
        </p:nvGraphicFramePr>
        <p:xfrm>
          <a:off x="1828800" y="1524000"/>
          <a:ext cx="44751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0" name="Equation" r:id="rId3" imgW="1790700" imgH="342900" progId="Equation.3">
                  <p:embed/>
                </p:oleObj>
              </mc:Choice>
              <mc:Fallback>
                <p:oleObj name="Equation" r:id="rId3" imgW="17907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524000"/>
                        <a:ext cx="44751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905" name="Object 3"/>
          <p:cNvGraphicFramePr>
            <a:graphicFrameLocks noChangeAspect="1"/>
          </p:cNvGraphicFramePr>
          <p:nvPr/>
        </p:nvGraphicFramePr>
        <p:xfrm>
          <a:off x="1828800" y="2514600"/>
          <a:ext cx="44434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1" name="Equation" r:id="rId5" imgW="1778000" imgH="368300" progId="Equation.3">
                  <p:embed/>
                </p:oleObj>
              </mc:Choice>
              <mc:Fallback>
                <p:oleObj name="Equation" r:id="rId5" imgW="17780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514600"/>
                        <a:ext cx="44434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906" name="Object 4"/>
          <p:cNvGraphicFramePr>
            <a:graphicFrameLocks noChangeAspect="1"/>
          </p:cNvGraphicFramePr>
          <p:nvPr/>
        </p:nvGraphicFramePr>
        <p:xfrm>
          <a:off x="1828800" y="3733800"/>
          <a:ext cx="44434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2" name="Equation" r:id="rId7" imgW="1778000" imgH="342900" progId="Equation.3">
                  <p:embed/>
                </p:oleObj>
              </mc:Choice>
              <mc:Fallback>
                <p:oleObj name="Equation" r:id="rId7" imgW="1778000" imgH="342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733800"/>
                        <a:ext cx="44434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907" name="Object 5"/>
          <p:cNvGraphicFramePr>
            <a:graphicFrameLocks noChangeAspect="1"/>
          </p:cNvGraphicFramePr>
          <p:nvPr/>
        </p:nvGraphicFramePr>
        <p:xfrm>
          <a:off x="3200400" y="5410200"/>
          <a:ext cx="1773238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3" name="Equation" r:id="rId9" imgW="711200" imgH="508000" progId="Equation.3">
                  <p:embed/>
                </p:oleObj>
              </mc:Choice>
              <mc:Fallback>
                <p:oleObj name="Equation" r:id="rId9" imgW="711200" imgH="508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410200"/>
                        <a:ext cx="1773238" cy="1266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0" grpId="0" build="p" autoUpdateAnimBg="0"/>
      <p:bldP spid="29389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05800" cy="60960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800">
                <a:solidFill>
                  <a:srgbClr val="187534"/>
                </a:solidFill>
                <a:latin typeface="Times" charset="0"/>
              </a:rPr>
              <a:t>Replacement of continuous differential operator (d) with discrete difference analog (</a:t>
            </a:r>
            <a:r>
              <a:rPr lang="en-US" sz="2800">
                <a:solidFill>
                  <a:srgbClr val="187534"/>
                </a:solidFill>
                <a:latin typeface="Symbol" charset="0"/>
              </a:rPr>
              <a:t>D</a:t>
            </a:r>
            <a:r>
              <a:rPr lang="en-US" sz="2800">
                <a:solidFill>
                  <a:srgbClr val="187534"/>
                </a:solidFill>
                <a:latin typeface="Times" charset="0"/>
              </a:rPr>
              <a:t>) written in terms of a finite number of values along a temporal or spatial direction.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800">
              <a:solidFill>
                <a:srgbClr val="187534"/>
              </a:solidFill>
              <a:latin typeface="Times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800">
                <a:solidFill>
                  <a:srgbClr val="187534"/>
                </a:solidFill>
                <a:latin typeface="Times" charset="0"/>
              </a:rPr>
              <a:t>Examples:</a:t>
            </a:r>
            <a:r>
              <a:rPr lang="en-US" sz="2800">
                <a:latin typeface="Times" charset="0"/>
              </a:rPr>
              <a:t> 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Finite-Difference Approximation</a:t>
            </a:r>
          </a:p>
        </p:txBody>
      </p:sp>
      <p:graphicFrame>
        <p:nvGraphicFramePr>
          <p:cNvPr id="357386" name="Object 2"/>
          <p:cNvGraphicFramePr>
            <a:graphicFrameLocks noChangeAspect="1"/>
          </p:cNvGraphicFramePr>
          <p:nvPr/>
        </p:nvGraphicFramePr>
        <p:xfrm>
          <a:off x="1828800" y="4114800"/>
          <a:ext cx="5995988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Equation" r:id="rId3" imgW="2387600" imgH="304800" progId="Equation.3">
                  <p:embed/>
                </p:oleObj>
              </mc:Choice>
              <mc:Fallback>
                <p:oleObj name="Equation" r:id="rId3" imgW="23876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114800"/>
                        <a:ext cx="5995988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7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Finite Difference Example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0" y="6019800"/>
            <a:ext cx="1219200" cy="381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6.2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60452" name="Rectangle 4"/>
          <p:cNvSpPr>
            <a:spLocks noChangeArrowheads="1"/>
          </p:cNvSpPr>
          <p:nvPr/>
        </p:nvSpPr>
        <p:spPr bwMode="auto">
          <a:xfrm>
            <a:off x="5334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First, replace continuous function </a:t>
            </a:r>
            <a:r>
              <a:rPr lang="en-US" sz="2400" i="1">
                <a:latin typeface="Times" charset="0"/>
              </a:rPr>
              <a:t>u</a:t>
            </a:r>
            <a:r>
              <a:rPr lang="en-US" sz="2400" i="1" baseline="-25000">
                <a:latin typeface="Times" charset="0"/>
              </a:rPr>
              <a:t>x</a:t>
            </a:r>
            <a:r>
              <a:rPr lang="en-US" sz="2400">
                <a:latin typeface="Times" charset="0"/>
              </a:rPr>
              <a:t> with a finite number of values in the 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>
                <a:latin typeface="Times" charset="0"/>
              </a:rPr>
              <a:t> direction.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360453" name="Object 2"/>
          <p:cNvGraphicFramePr>
            <a:graphicFrameLocks noChangeAspect="1"/>
          </p:cNvGraphicFramePr>
          <p:nvPr/>
        </p:nvGraphicFramePr>
        <p:xfrm>
          <a:off x="1828800" y="1981200"/>
          <a:ext cx="5486400" cy="441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6" name="Document" r:id="rId3" imgW="2490216" imgH="2005584" progId="Word.Document.8">
                  <p:embed/>
                </p:oleObj>
              </mc:Choice>
              <mc:Fallback>
                <p:oleObj name="Document" r:id="rId3" imgW="2490216" imgH="2005584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486400" cy="441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2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Finite Difference Approximation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361475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Second, define differences of du at point 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 i="1" baseline="-25000">
                <a:latin typeface="Times" charset="0"/>
              </a:rPr>
              <a:t>i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61476" name="Rectangle 4"/>
          <p:cNvSpPr>
            <a:spLocks noChangeArrowheads="1"/>
          </p:cNvSpPr>
          <p:nvPr/>
        </p:nvSpPr>
        <p:spPr bwMode="auto">
          <a:xfrm>
            <a:off x="1219200" y="16002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--&gt;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61477" name="Rectangle 5"/>
          <p:cNvSpPr>
            <a:spLocks noChangeArrowheads="1"/>
          </p:cNvSpPr>
          <p:nvPr/>
        </p:nvSpPr>
        <p:spPr bwMode="auto">
          <a:xfrm>
            <a:off x="1219200" y="22860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--&gt;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61478" name="Rectangle 6"/>
          <p:cNvSpPr>
            <a:spLocks noChangeArrowheads="1"/>
          </p:cNvSpPr>
          <p:nvPr/>
        </p:nvSpPr>
        <p:spPr bwMode="auto">
          <a:xfrm>
            <a:off x="1219200" y="29718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--&gt;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361479" name="Object 2"/>
          <p:cNvGraphicFramePr>
            <a:graphicFrameLocks noChangeAspect="1"/>
          </p:cNvGraphicFramePr>
          <p:nvPr/>
        </p:nvGraphicFramePr>
        <p:xfrm>
          <a:off x="1828800" y="1600200"/>
          <a:ext cx="2286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2" name="Equation" r:id="rId3" imgW="914400" imgH="152400" progId="Equation.3">
                  <p:embed/>
                </p:oleObj>
              </mc:Choice>
              <mc:Fallback>
                <p:oleObj name="Equation" r:id="rId3" imgW="914400" imgH="152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600200"/>
                        <a:ext cx="22860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0" name="Object 3"/>
          <p:cNvGraphicFramePr>
            <a:graphicFrameLocks noChangeAspect="1"/>
          </p:cNvGraphicFramePr>
          <p:nvPr/>
        </p:nvGraphicFramePr>
        <p:xfrm>
          <a:off x="1828800" y="2273300"/>
          <a:ext cx="20002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3" name="Equation" r:id="rId5" imgW="800100" imgH="152400" progId="Equation.3">
                  <p:embed/>
                </p:oleObj>
              </mc:Choice>
              <mc:Fallback>
                <p:oleObj name="Equation" r:id="rId5" imgW="800100" imgH="152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273300"/>
                        <a:ext cx="200025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1" name="Object 4"/>
          <p:cNvGraphicFramePr>
            <a:graphicFrameLocks noChangeAspect="1"/>
          </p:cNvGraphicFramePr>
          <p:nvPr/>
        </p:nvGraphicFramePr>
        <p:xfrm>
          <a:off x="1828800" y="2959100"/>
          <a:ext cx="20002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4" name="Equation" r:id="rId7" imgW="800100" imgH="152400" progId="Equation.3">
                  <p:embed/>
                </p:oleObj>
              </mc:Choice>
              <mc:Fallback>
                <p:oleObj name="Equation" r:id="rId7" imgW="800100" imgH="15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959100"/>
                        <a:ext cx="200025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1482" name="Rectangle 10"/>
          <p:cNvSpPr>
            <a:spLocks noChangeArrowheads="1"/>
          </p:cNvSpPr>
          <p:nvPr/>
        </p:nvSpPr>
        <p:spPr bwMode="auto">
          <a:xfrm>
            <a:off x="4419600" y="2971800"/>
            <a:ext cx="3124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backward difference</a:t>
            </a:r>
          </a:p>
        </p:txBody>
      </p:sp>
      <p:sp>
        <p:nvSpPr>
          <p:cNvPr id="361483" name="Rectangle 11"/>
          <p:cNvSpPr>
            <a:spLocks noChangeArrowheads="1"/>
          </p:cNvSpPr>
          <p:nvPr/>
        </p:nvSpPr>
        <p:spPr bwMode="auto">
          <a:xfrm>
            <a:off x="4419600" y="2286000"/>
            <a:ext cx="3124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forward difference</a:t>
            </a:r>
          </a:p>
        </p:txBody>
      </p:sp>
      <p:sp>
        <p:nvSpPr>
          <p:cNvPr id="361484" name="Rectangle 12"/>
          <p:cNvSpPr>
            <a:spLocks noChangeArrowheads="1"/>
          </p:cNvSpPr>
          <p:nvPr/>
        </p:nvSpPr>
        <p:spPr bwMode="auto">
          <a:xfrm>
            <a:off x="4419600" y="1676400"/>
            <a:ext cx="3124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central difference</a:t>
            </a:r>
          </a:p>
        </p:txBody>
      </p:sp>
      <p:sp>
        <p:nvSpPr>
          <p:cNvPr id="361485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57200" y="3505200"/>
            <a:ext cx="80772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Central difference approximation to tangent slope at 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x</a:t>
            </a:r>
            <a:r>
              <a:rPr lang="en-US" sz="2400" i="1" baseline="-25000">
                <a:solidFill>
                  <a:srgbClr val="FF0000"/>
                </a:solidFill>
                <a:latin typeface="Times" charset="0"/>
              </a:rPr>
              <a:t>i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 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(6.10)</a:t>
            </a:r>
          </a:p>
        </p:txBody>
      </p:sp>
      <p:graphicFrame>
        <p:nvGraphicFramePr>
          <p:cNvPr id="361486" name="Object 5"/>
          <p:cNvGraphicFramePr>
            <a:graphicFrameLocks noChangeAspect="1"/>
          </p:cNvGraphicFramePr>
          <p:nvPr/>
        </p:nvGraphicFramePr>
        <p:xfrm>
          <a:off x="1219200" y="4114800"/>
          <a:ext cx="31623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5" name="Equation" r:id="rId9" imgW="1282700" imgH="342900" progId="Equation.3">
                  <p:embed/>
                </p:oleObj>
              </mc:Choice>
              <mc:Fallback>
                <p:oleObj name="Equation" r:id="rId9" imgW="1282700" imgH="342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14800"/>
                        <a:ext cx="3162300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7" name="Object 6"/>
          <p:cNvGraphicFramePr>
            <a:graphicFrameLocks noChangeAspect="1"/>
          </p:cNvGraphicFramePr>
          <p:nvPr/>
        </p:nvGraphicFramePr>
        <p:xfrm>
          <a:off x="5029200" y="3886200"/>
          <a:ext cx="3429000" cy="275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6" name="Document" r:id="rId11" imgW="2490216" imgH="2005584" progId="Word.Document.8">
                  <p:embed/>
                </p:oleObj>
              </mc:Choice>
              <mc:Fallback>
                <p:oleObj name="Document" r:id="rId11" imgW="2490216" imgH="2005584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886200"/>
                        <a:ext cx="3429000" cy="275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5" grpId="0" build="p" autoUpdateAnimBg="0"/>
      <p:bldP spid="361476" grpId="0" build="p" autoUpdateAnimBg="0"/>
      <p:bldP spid="361477" grpId="0" build="p" autoUpdateAnimBg="0"/>
      <p:bldP spid="361478" grpId="0" build="p" autoUpdateAnimBg="0"/>
      <p:bldP spid="361482" grpId="0" build="p" autoUpdateAnimBg="0"/>
      <p:bldP spid="361483" grpId="0" build="p" autoUpdateAnimBg="0"/>
      <p:bldP spid="361484" grpId="0" build="p" autoUpdateAnimBg="0"/>
      <p:bldP spid="36148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Finite-Difference Approximations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0" y="6096000"/>
            <a:ext cx="1219200" cy="381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6.3</a:t>
            </a:r>
            <a:endParaRPr lang="en-US" sz="20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59428" name="Rectangle 4"/>
          <p:cNvSpPr>
            <a:spLocks noChangeArrowheads="1"/>
          </p:cNvSpPr>
          <p:nvPr/>
        </p:nvSpPr>
        <p:spPr bwMode="auto">
          <a:xfrm>
            <a:off x="457200" y="10668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Central (AC), forward (BC), and backward (AB) approximations to slope of tangent at point B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359429" name="Object 2"/>
          <p:cNvGraphicFramePr>
            <a:graphicFrameLocks noChangeAspect="1"/>
          </p:cNvGraphicFramePr>
          <p:nvPr/>
        </p:nvGraphicFramePr>
        <p:xfrm>
          <a:off x="2057400" y="1828800"/>
          <a:ext cx="5410200" cy="484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" name="Document" r:id="rId3" imgW="2298192" imgH="2057400" progId="Word.Document.8">
                  <p:embed/>
                </p:oleObj>
              </mc:Choice>
              <mc:Fallback>
                <p:oleObj name="Document" r:id="rId3" imgW="2298192" imgH="20574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828800"/>
                        <a:ext cx="5410200" cy="484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8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Taylor series expansion at point 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+</a:t>
            </a:r>
            <a:r>
              <a:rPr lang="en-US" sz="2400">
                <a:solidFill>
                  <a:srgbClr val="FF0000"/>
                </a:solidFill>
                <a:latin typeface="Symbol" charset="0"/>
              </a:rPr>
              <a:t>D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 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(6.11)</a:t>
            </a:r>
          </a:p>
        </p:txBody>
      </p:sp>
      <p:sp>
        <p:nvSpPr>
          <p:cNvPr id="22534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868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Taylor Series Expansion</a:t>
            </a:r>
          </a:p>
        </p:txBody>
      </p:sp>
      <p:sp>
        <p:nvSpPr>
          <p:cNvPr id="301060" name="Rectangle 4"/>
          <p:cNvSpPr>
            <a:spLocks noChangeArrowheads="1"/>
          </p:cNvSpPr>
          <p:nvPr/>
        </p:nvSpPr>
        <p:spPr bwMode="auto">
          <a:xfrm>
            <a:off x="457200" y="25146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Taylor series expansion at point 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>
                <a:latin typeface="Times" charset="0"/>
              </a:rPr>
              <a:t>-</a:t>
            </a:r>
            <a:r>
              <a:rPr lang="en-US" sz="2400">
                <a:latin typeface="Symbol" charset="0"/>
              </a:rPr>
              <a:t>D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>
                <a:latin typeface="Times" charset="0"/>
              </a:rPr>
              <a:t>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(6.12)</a:t>
            </a:r>
          </a:p>
        </p:txBody>
      </p:sp>
      <p:graphicFrame>
        <p:nvGraphicFramePr>
          <p:cNvPr id="301071" name="Object 2"/>
          <p:cNvGraphicFramePr>
            <a:graphicFrameLocks noChangeAspect="1"/>
          </p:cNvGraphicFramePr>
          <p:nvPr/>
        </p:nvGraphicFramePr>
        <p:xfrm>
          <a:off x="0" y="1524000"/>
          <a:ext cx="8967788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6" name="Equation" r:id="rId3" imgW="3886200" imgH="381000" progId="Equation.3">
                  <p:embed/>
                </p:oleObj>
              </mc:Choice>
              <mc:Fallback>
                <p:oleObj name="Equation" r:id="rId3" imgW="38862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24000"/>
                        <a:ext cx="8967788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72" name="Object 3"/>
          <p:cNvGraphicFramePr>
            <a:graphicFrameLocks noChangeAspect="1"/>
          </p:cNvGraphicFramePr>
          <p:nvPr/>
        </p:nvGraphicFramePr>
        <p:xfrm>
          <a:off x="0" y="2971800"/>
          <a:ext cx="8967788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7" name="Equation" r:id="rId5" imgW="3886200" imgH="381000" progId="Equation.3">
                  <p:embed/>
                </p:oleObj>
              </mc:Choice>
              <mc:Fallback>
                <p:oleObj name="Equation" r:id="rId5" imgW="3886200" imgH="38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971800"/>
                        <a:ext cx="8967788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73" name="Object 4"/>
          <p:cNvGraphicFramePr>
            <a:graphicFrameLocks noChangeAspect="1"/>
          </p:cNvGraphicFramePr>
          <p:nvPr/>
        </p:nvGraphicFramePr>
        <p:xfrm>
          <a:off x="3429000" y="3763963"/>
          <a:ext cx="3455988" cy="309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8" name="Document" r:id="rId7" imgW="2298192" imgH="2057400" progId="Word.Document.8">
                  <p:embed/>
                </p:oleObj>
              </mc:Choice>
              <mc:Fallback>
                <p:oleObj name="Document" r:id="rId7" imgW="2298192" imgH="20574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763963"/>
                        <a:ext cx="3455988" cy="309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58" grpId="0" build="p" autoUpdateAnimBg="0"/>
      <p:bldP spid="301060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Sum the Taylor series expansions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(6.13)</a:t>
            </a:r>
          </a:p>
        </p:txBody>
      </p:sp>
      <p:sp>
        <p:nvSpPr>
          <p:cNvPr id="2355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Finite Difference Approximations</a:t>
            </a:r>
          </a:p>
        </p:txBody>
      </p:sp>
      <p:sp>
        <p:nvSpPr>
          <p:cNvPr id="302084" name="Rectangle 4"/>
          <p:cNvSpPr>
            <a:spLocks noChangeArrowheads="1"/>
          </p:cNvSpPr>
          <p:nvPr/>
        </p:nvSpPr>
        <p:spPr bwMode="auto">
          <a:xfrm>
            <a:off x="457200" y="2438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Rearrange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(6.14)</a:t>
            </a:r>
          </a:p>
        </p:txBody>
      </p:sp>
      <p:sp>
        <p:nvSpPr>
          <p:cNvPr id="302089" name="Rectangle 9"/>
          <p:cNvSpPr>
            <a:spLocks noChangeArrowheads="1"/>
          </p:cNvSpPr>
          <p:nvPr/>
        </p:nvSpPr>
        <p:spPr bwMode="auto">
          <a:xfrm>
            <a:off x="381000" y="38100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Truncation error (neglect 2</a:t>
            </a:r>
            <a:r>
              <a:rPr lang="en-US" sz="2400" baseline="30000">
                <a:latin typeface="Times" charset="0"/>
              </a:rPr>
              <a:t>nd</a:t>
            </a:r>
            <a:r>
              <a:rPr lang="en-US" sz="2400">
                <a:latin typeface="Times" charset="0"/>
              </a:rPr>
              <a:t>-order terms and higher)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(6.15)</a:t>
            </a:r>
          </a:p>
        </p:txBody>
      </p:sp>
      <p:sp>
        <p:nvSpPr>
          <p:cNvPr id="302090" name="Rectangle 10"/>
          <p:cNvSpPr>
            <a:spLocks noChangeArrowheads="1"/>
          </p:cNvSpPr>
          <p:nvPr/>
        </p:nvSpPr>
        <p:spPr bwMode="auto">
          <a:xfrm>
            <a:off x="381000" y="5181600"/>
            <a:ext cx="8001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2</a:t>
            </a:r>
            <a:r>
              <a:rPr lang="en-US" sz="2400" baseline="30000">
                <a:latin typeface="Times" charset="0"/>
              </a:rPr>
              <a:t>nd</a:t>
            </a:r>
            <a:r>
              <a:rPr lang="en-US" sz="2400">
                <a:latin typeface="Times" charset="0"/>
              </a:rPr>
              <a:t>-order central difference approx. of 2</a:t>
            </a:r>
            <a:r>
              <a:rPr lang="en-US" sz="2400" baseline="30000">
                <a:latin typeface="Times" charset="0"/>
              </a:rPr>
              <a:t>nd</a:t>
            </a:r>
            <a:r>
              <a:rPr lang="en-US" sz="2400">
                <a:latin typeface="Times" charset="0"/>
              </a:rPr>
              <a:t> derivative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(6.16)</a:t>
            </a:r>
          </a:p>
        </p:txBody>
      </p:sp>
      <p:graphicFrame>
        <p:nvGraphicFramePr>
          <p:cNvPr id="302095" name="Object 2"/>
          <p:cNvGraphicFramePr>
            <a:graphicFrameLocks noChangeAspect="1"/>
          </p:cNvGraphicFramePr>
          <p:nvPr/>
        </p:nvGraphicFramePr>
        <p:xfrm>
          <a:off x="827088" y="1447800"/>
          <a:ext cx="7554912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Equation" r:id="rId3" imgW="3022600" imgH="381000" progId="Equation.3">
                  <p:embed/>
                </p:oleObj>
              </mc:Choice>
              <mc:Fallback>
                <p:oleObj name="Equation" r:id="rId3" imgW="30226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447800"/>
                        <a:ext cx="7554912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2096" name="Object 3"/>
          <p:cNvGraphicFramePr>
            <a:graphicFrameLocks noChangeAspect="1"/>
          </p:cNvGraphicFramePr>
          <p:nvPr/>
        </p:nvGraphicFramePr>
        <p:xfrm>
          <a:off x="1371600" y="2819400"/>
          <a:ext cx="5681663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7" name="Equation" r:id="rId5" imgW="2273300" imgH="381000" progId="Equation.3">
                  <p:embed/>
                </p:oleObj>
              </mc:Choice>
              <mc:Fallback>
                <p:oleObj name="Equation" r:id="rId5" imgW="2273300" imgH="38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819400"/>
                        <a:ext cx="5681663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2097" name="Object 4"/>
          <p:cNvGraphicFramePr>
            <a:graphicFrameLocks noChangeAspect="1"/>
          </p:cNvGraphicFramePr>
          <p:nvPr/>
        </p:nvGraphicFramePr>
        <p:xfrm>
          <a:off x="2286000" y="4038600"/>
          <a:ext cx="3967163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Equation" r:id="rId7" imgW="1587500" imgH="381000" progId="Equation.3">
                  <p:embed/>
                </p:oleObj>
              </mc:Choice>
              <mc:Fallback>
                <p:oleObj name="Equation" r:id="rId7" imgW="1587500" imgH="38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038600"/>
                        <a:ext cx="3967163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2098" name="Object 5"/>
          <p:cNvGraphicFramePr>
            <a:graphicFrameLocks noChangeAspect="1"/>
          </p:cNvGraphicFramePr>
          <p:nvPr/>
        </p:nvGraphicFramePr>
        <p:xfrm>
          <a:off x="2057400" y="5486400"/>
          <a:ext cx="4379913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Equation" r:id="rId9" imgW="1752600" imgH="381000" progId="Equation.3">
                  <p:embed/>
                </p:oleObj>
              </mc:Choice>
              <mc:Fallback>
                <p:oleObj name="Equation" r:id="rId9" imgW="1752600" imgH="381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486400"/>
                        <a:ext cx="4379913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2" grpId="0" build="p" autoUpdateAnimBg="0"/>
      <p:bldP spid="302084" grpId="0" build="p" autoUpdateAnimBg="0"/>
      <p:bldP spid="302089" grpId="0" build="p" autoUpdateAnimBg="0"/>
      <p:bldP spid="30209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Subtract the Taylor series expansions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(6.17)</a:t>
            </a:r>
          </a:p>
        </p:txBody>
      </p:sp>
      <p:sp>
        <p:nvSpPr>
          <p:cNvPr id="2458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Finite Difference Approximations</a:t>
            </a:r>
          </a:p>
        </p:txBody>
      </p:sp>
      <p:sp>
        <p:nvSpPr>
          <p:cNvPr id="303108" name="Rectangle 4"/>
          <p:cNvSpPr>
            <a:spLocks noChangeArrowheads="1"/>
          </p:cNvSpPr>
          <p:nvPr/>
        </p:nvSpPr>
        <p:spPr bwMode="auto">
          <a:xfrm>
            <a:off x="457200" y="2438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Rearrange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(6.18)</a:t>
            </a:r>
          </a:p>
        </p:txBody>
      </p:sp>
      <p:sp>
        <p:nvSpPr>
          <p:cNvPr id="303109" name="Rectangle 5"/>
          <p:cNvSpPr>
            <a:spLocks noChangeArrowheads="1"/>
          </p:cNvSpPr>
          <p:nvPr/>
        </p:nvSpPr>
        <p:spPr bwMode="auto">
          <a:xfrm>
            <a:off x="457200" y="38100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Truncation error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(6.19)</a:t>
            </a:r>
          </a:p>
        </p:txBody>
      </p:sp>
      <p:sp>
        <p:nvSpPr>
          <p:cNvPr id="303110" name="Rectangle 6"/>
          <p:cNvSpPr>
            <a:spLocks noChangeArrowheads="1"/>
          </p:cNvSpPr>
          <p:nvPr/>
        </p:nvSpPr>
        <p:spPr bwMode="auto">
          <a:xfrm>
            <a:off x="457200" y="5181600"/>
            <a:ext cx="8077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2</a:t>
            </a:r>
            <a:r>
              <a:rPr lang="en-US" sz="2400" baseline="30000">
                <a:latin typeface="Times" charset="0"/>
              </a:rPr>
              <a:t>nd</a:t>
            </a:r>
            <a:r>
              <a:rPr lang="en-US" sz="2400">
                <a:latin typeface="Times" charset="0"/>
              </a:rPr>
              <a:t>-order central difference approx. of 1</a:t>
            </a:r>
            <a:r>
              <a:rPr lang="en-US" sz="2400" baseline="30000">
                <a:latin typeface="Times" charset="0"/>
              </a:rPr>
              <a:t>st</a:t>
            </a:r>
            <a:r>
              <a:rPr lang="en-US" sz="2400">
                <a:latin typeface="Times" charset="0"/>
              </a:rPr>
              <a:t> derivative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(6.20)</a:t>
            </a:r>
          </a:p>
        </p:txBody>
      </p:sp>
      <p:graphicFrame>
        <p:nvGraphicFramePr>
          <p:cNvPr id="303119" name="Object 2"/>
          <p:cNvGraphicFramePr>
            <a:graphicFrameLocks noChangeAspect="1"/>
          </p:cNvGraphicFramePr>
          <p:nvPr/>
        </p:nvGraphicFramePr>
        <p:xfrm>
          <a:off x="985838" y="1409700"/>
          <a:ext cx="625316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0" name="Equation" r:id="rId3" imgW="2501900" imgH="381000" progId="Equation.3">
                  <p:embed/>
                </p:oleObj>
              </mc:Choice>
              <mc:Fallback>
                <p:oleObj name="Equation" r:id="rId3" imgW="25019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5838" y="1409700"/>
                        <a:ext cx="6253162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3120" name="Object 3"/>
          <p:cNvGraphicFramePr>
            <a:graphicFrameLocks noChangeAspect="1"/>
          </p:cNvGraphicFramePr>
          <p:nvPr/>
        </p:nvGraphicFramePr>
        <p:xfrm>
          <a:off x="1828800" y="2895600"/>
          <a:ext cx="4570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" name="Equation" r:id="rId5" imgW="1828800" imgH="304800" progId="Equation.3">
                  <p:embed/>
                </p:oleObj>
              </mc:Choice>
              <mc:Fallback>
                <p:oleObj name="Equation" r:id="rId5" imgW="18288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895600"/>
                        <a:ext cx="4570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3121" name="Object 4"/>
          <p:cNvGraphicFramePr>
            <a:graphicFrameLocks noChangeAspect="1"/>
          </p:cNvGraphicFramePr>
          <p:nvPr/>
        </p:nvGraphicFramePr>
        <p:xfrm>
          <a:off x="2209800" y="4038600"/>
          <a:ext cx="38084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2" name="Equation" r:id="rId7" imgW="1524000" imgH="381000" progId="Equation.3">
                  <p:embed/>
                </p:oleObj>
              </mc:Choice>
              <mc:Fallback>
                <p:oleObj name="Equation" r:id="rId7" imgW="1524000" imgH="38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038600"/>
                        <a:ext cx="380841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3122" name="Object 5"/>
          <p:cNvGraphicFramePr>
            <a:graphicFrameLocks noChangeAspect="1"/>
          </p:cNvGraphicFramePr>
          <p:nvPr/>
        </p:nvGraphicFramePr>
        <p:xfrm>
          <a:off x="1371600" y="5638800"/>
          <a:ext cx="5300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3" name="Equation" r:id="rId9" imgW="2120900" imgH="304800" progId="Equation.3">
                  <p:embed/>
                </p:oleObj>
              </mc:Choice>
              <mc:Fallback>
                <p:oleObj name="Equation" r:id="rId9" imgW="2120900" imgH="304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638800"/>
                        <a:ext cx="53006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06" grpId="0" build="p" autoUpdateAnimBg="0"/>
      <p:bldP spid="303108" grpId="0" build="p" autoUpdateAnimBg="0"/>
      <p:bldP spid="303109" grpId="0" build="p" autoUpdateAnimBg="0"/>
      <p:bldP spid="303110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Finite Difference Approximations</a:t>
            </a:r>
          </a:p>
        </p:txBody>
      </p:sp>
      <p:sp>
        <p:nvSpPr>
          <p:cNvPr id="304134" name="Rectangle 6"/>
          <p:cNvSpPr>
            <a:spLocks noChangeArrowheads="1"/>
          </p:cNvSpPr>
          <p:nvPr/>
        </p:nvSpPr>
        <p:spPr bwMode="auto">
          <a:xfrm>
            <a:off x="304800" y="4114800"/>
            <a:ext cx="792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1</a:t>
            </a:r>
            <a:r>
              <a:rPr lang="en-US" sz="2400" baseline="30000">
                <a:latin typeface="Times" charset="0"/>
              </a:rPr>
              <a:t>st</a:t>
            </a:r>
            <a:r>
              <a:rPr lang="en-US" sz="2400">
                <a:latin typeface="Times" charset="0"/>
              </a:rPr>
              <a:t>-order backward difference approx. of 1</a:t>
            </a:r>
            <a:r>
              <a:rPr lang="en-US" sz="2400" baseline="30000">
                <a:latin typeface="Times" charset="0"/>
              </a:rPr>
              <a:t>st</a:t>
            </a:r>
            <a:r>
              <a:rPr lang="en-US" sz="2400">
                <a:latin typeface="Times" charset="0"/>
              </a:rPr>
              <a:t> derivative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(6.22)</a:t>
            </a:r>
          </a:p>
        </p:txBody>
      </p:sp>
      <p:sp>
        <p:nvSpPr>
          <p:cNvPr id="304139" name="Rectangle 11"/>
          <p:cNvSpPr>
            <a:spLocks noChangeArrowheads="1"/>
          </p:cNvSpPr>
          <p:nvPr/>
        </p:nvSpPr>
        <p:spPr bwMode="auto">
          <a:xfrm>
            <a:off x="457200" y="1371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First two terms of Taylor series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04141" name="Rectangle 13"/>
          <p:cNvSpPr>
            <a:spLocks noChangeArrowheads="1"/>
          </p:cNvSpPr>
          <p:nvPr/>
        </p:nvSpPr>
        <p:spPr bwMode="auto">
          <a:xfrm>
            <a:off x="304800" y="2057400"/>
            <a:ext cx="792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1</a:t>
            </a:r>
            <a:r>
              <a:rPr lang="en-US" sz="2400" baseline="30000">
                <a:latin typeface="Times" charset="0"/>
              </a:rPr>
              <a:t>st</a:t>
            </a:r>
            <a:r>
              <a:rPr lang="en-US" sz="2400">
                <a:latin typeface="Times" charset="0"/>
              </a:rPr>
              <a:t>-order forward difference approx. of 1</a:t>
            </a:r>
            <a:r>
              <a:rPr lang="en-US" sz="2400" baseline="30000">
                <a:latin typeface="Times" charset="0"/>
              </a:rPr>
              <a:t>st</a:t>
            </a:r>
            <a:r>
              <a:rPr lang="en-US" sz="2400">
                <a:latin typeface="Times" charset="0"/>
              </a:rPr>
              <a:t> derivative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(6.21)</a:t>
            </a:r>
          </a:p>
        </p:txBody>
      </p:sp>
      <p:graphicFrame>
        <p:nvGraphicFramePr>
          <p:cNvPr id="304144" name="Object 2"/>
          <p:cNvGraphicFramePr>
            <a:graphicFrameLocks noChangeAspect="1"/>
          </p:cNvGraphicFramePr>
          <p:nvPr/>
        </p:nvGraphicFramePr>
        <p:xfrm>
          <a:off x="1981200" y="2590800"/>
          <a:ext cx="4506913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" name="Equation" r:id="rId3" imgW="1790700" imgH="304800" progId="Equation.3">
                  <p:embed/>
                </p:oleObj>
              </mc:Choice>
              <mc:Fallback>
                <p:oleObj name="Equation" r:id="rId3" imgW="17907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590800"/>
                        <a:ext cx="4506913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4145" name="Object 3"/>
          <p:cNvGraphicFramePr>
            <a:graphicFrameLocks noChangeAspect="1"/>
          </p:cNvGraphicFramePr>
          <p:nvPr/>
        </p:nvGraphicFramePr>
        <p:xfrm>
          <a:off x="1905000" y="4800600"/>
          <a:ext cx="4506913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6" name="Equation" r:id="rId5" imgW="1790700" imgH="304800" progId="Equation.3">
                  <p:embed/>
                </p:oleObj>
              </mc:Choice>
              <mc:Fallback>
                <p:oleObj name="Equation" r:id="rId5" imgW="17907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800600"/>
                        <a:ext cx="4506913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4" grpId="0" build="p" autoUpdateAnimBg="0"/>
      <p:bldP spid="304139" grpId="0" build="p" autoUpdateAnimBg="0"/>
      <p:bldP spid="30414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Differencing Time Derivative</a:t>
            </a:r>
          </a:p>
        </p:txBody>
      </p:sp>
      <p:sp>
        <p:nvSpPr>
          <p:cNvPr id="305157" name="Rectangle 5"/>
          <p:cNvSpPr>
            <a:spLocks noChangeArrowheads="1"/>
          </p:cNvSpPr>
          <p:nvPr/>
        </p:nvSpPr>
        <p:spPr bwMode="auto">
          <a:xfrm>
            <a:off x="457200" y="1447800"/>
            <a:ext cx="8001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Central, forward, backward difference approximations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(6.23)</a:t>
            </a:r>
          </a:p>
        </p:txBody>
      </p:sp>
      <p:graphicFrame>
        <p:nvGraphicFramePr>
          <p:cNvPr id="305163" name="Object 2"/>
          <p:cNvGraphicFramePr>
            <a:graphicFrameLocks noChangeAspect="1"/>
          </p:cNvGraphicFramePr>
          <p:nvPr/>
        </p:nvGraphicFramePr>
        <p:xfrm>
          <a:off x="2667000" y="1981200"/>
          <a:ext cx="276066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Equation" r:id="rId3" imgW="1104900" imgH="304800" progId="Equation.3">
                  <p:embed/>
                </p:oleObj>
              </mc:Choice>
              <mc:Fallback>
                <p:oleObj name="Equation" r:id="rId3" imgW="11049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981200"/>
                        <a:ext cx="276066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5164" name="Object 3"/>
          <p:cNvGraphicFramePr>
            <a:graphicFrameLocks noChangeAspect="1"/>
          </p:cNvGraphicFramePr>
          <p:nvPr/>
        </p:nvGraphicFramePr>
        <p:xfrm>
          <a:off x="2743200" y="2971800"/>
          <a:ext cx="241300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2" name="Equation" r:id="rId5" imgW="965200" imgH="304800" progId="Equation.3">
                  <p:embed/>
                </p:oleObj>
              </mc:Choice>
              <mc:Fallback>
                <p:oleObj name="Equation" r:id="rId5" imgW="9652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971800"/>
                        <a:ext cx="241300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5165" name="Object 4"/>
          <p:cNvGraphicFramePr>
            <a:graphicFrameLocks noChangeAspect="1"/>
          </p:cNvGraphicFramePr>
          <p:nvPr/>
        </p:nvGraphicFramePr>
        <p:xfrm>
          <a:off x="2743200" y="4038600"/>
          <a:ext cx="241300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3" name="Equation" r:id="rId7" imgW="965200" imgH="304800" progId="Equation.3">
                  <p:embed/>
                </p:oleObj>
              </mc:Choice>
              <mc:Fallback>
                <p:oleObj name="Equation" r:id="rId7" imgW="9652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038600"/>
                        <a:ext cx="241300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Convergence of finite difference analog</a:t>
            </a:r>
            <a:r>
              <a:rPr lang="en-US" sz="20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(6.6)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Consistency, Convergence</a:t>
            </a:r>
          </a:p>
        </p:txBody>
      </p:sp>
      <p:sp>
        <p:nvSpPr>
          <p:cNvPr id="364548" name="Rectangle 4"/>
          <p:cNvSpPr>
            <a:spLocks noChangeArrowheads="1"/>
          </p:cNvSpPr>
          <p:nvPr/>
        </p:nvSpPr>
        <p:spPr bwMode="auto">
          <a:xfrm>
            <a:off x="457200" y="26670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Consistency of finite difference analog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(6.7)</a:t>
            </a:r>
          </a:p>
        </p:txBody>
      </p:sp>
      <p:sp>
        <p:nvSpPr>
          <p:cNvPr id="364549" name="Rectangle 5"/>
          <p:cNvSpPr>
            <a:spLocks noChangeArrowheads="1"/>
          </p:cNvSpPr>
          <p:nvPr/>
        </p:nvSpPr>
        <p:spPr bwMode="auto">
          <a:xfrm>
            <a:off x="457200" y="4343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Convergence of overall solution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(6.8)</a:t>
            </a:r>
          </a:p>
        </p:txBody>
      </p:sp>
      <p:graphicFrame>
        <p:nvGraphicFramePr>
          <p:cNvPr id="364550" name="Object 2"/>
          <p:cNvGraphicFramePr>
            <a:graphicFrameLocks noChangeAspect="1"/>
          </p:cNvGraphicFramePr>
          <p:nvPr/>
        </p:nvGraphicFramePr>
        <p:xfrm>
          <a:off x="2667000" y="1524000"/>
          <a:ext cx="23495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Equation" r:id="rId3" imgW="939800" imgH="342900" progId="Equation.3">
                  <p:embed/>
                </p:oleObj>
              </mc:Choice>
              <mc:Fallback>
                <p:oleObj name="Equation" r:id="rId3" imgW="9398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524000"/>
                        <a:ext cx="23495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4551" name="Object 3"/>
          <p:cNvGraphicFramePr>
            <a:graphicFrameLocks noChangeAspect="1"/>
          </p:cNvGraphicFramePr>
          <p:nvPr/>
        </p:nvGraphicFramePr>
        <p:xfrm>
          <a:off x="2514600" y="3124200"/>
          <a:ext cx="2887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8" name="Equation" r:id="rId5" imgW="1155700" imgH="368300" progId="Equation.3">
                  <p:embed/>
                </p:oleObj>
              </mc:Choice>
              <mc:Fallback>
                <p:oleObj name="Equation" r:id="rId5" imgW="11557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124200"/>
                        <a:ext cx="28876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4552" name="Object 4"/>
          <p:cNvGraphicFramePr>
            <a:graphicFrameLocks noChangeAspect="1"/>
          </p:cNvGraphicFramePr>
          <p:nvPr/>
        </p:nvGraphicFramePr>
        <p:xfrm>
          <a:off x="2133600" y="4876800"/>
          <a:ext cx="3840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Equation" r:id="rId7" imgW="1536700" imgH="304800" progId="Equation.3">
                  <p:embed/>
                </p:oleObj>
              </mc:Choice>
              <mc:Fallback>
                <p:oleObj name="Equation" r:id="rId7" imgW="15367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876800"/>
                        <a:ext cx="3840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6" grpId="0" build="p" autoUpdateAnimBg="0"/>
      <p:bldP spid="364548" grpId="0" build="p" autoUpdateAnimBg="0"/>
      <p:bldP spid="36454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Stability</a:t>
            </a:r>
          </a:p>
        </p:txBody>
      </p:sp>
      <p:sp>
        <p:nvSpPr>
          <p:cNvPr id="365571" name="Rectangle 3"/>
          <p:cNvSpPr>
            <a:spLocks noChangeArrowheads="1"/>
          </p:cNvSpPr>
          <p:nvPr/>
        </p:nvSpPr>
        <p:spPr bwMode="auto">
          <a:xfrm>
            <a:off x="304800" y="11430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Stability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(6.9)</a:t>
            </a:r>
          </a:p>
        </p:txBody>
      </p:sp>
      <p:graphicFrame>
        <p:nvGraphicFramePr>
          <p:cNvPr id="365572" name="Object 2"/>
          <p:cNvGraphicFramePr>
            <a:graphicFrameLocks noChangeAspect="1"/>
          </p:cNvGraphicFramePr>
          <p:nvPr/>
        </p:nvGraphicFramePr>
        <p:xfrm>
          <a:off x="2438400" y="1219200"/>
          <a:ext cx="33639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Equation" r:id="rId3" imgW="1346200" imgH="292100" progId="Equation.3">
                  <p:embed/>
                </p:oleObj>
              </mc:Choice>
              <mc:Fallback>
                <p:oleObj name="Equation" r:id="rId3" imgW="1346200" imgH="292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219200"/>
                        <a:ext cx="336391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5573" name="Rectangle 5"/>
          <p:cNvSpPr>
            <a:spLocks noChangeArrowheads="1"/>
          </p:cNvSpPr>
          <p:nvPr/>
        </p:nvSpPr>
        <p:spPr bwMode="auto">
          <a:xfrm>
            <a:off x="381000" y="22098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Conditionally stable: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Stable for limited time-step range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Unconditionally stable: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Stable for all time steps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Unconditionally unstable: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Unstable for all time steps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An unconditionally unstable scheme cannot be convergent overall, but individual finite-difference analogs in an unstable scheme may converge and may be consistent.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In other words, consistency and convergence of individual analogs do not guarantee stability.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Stability is guaranteed if a scheme is convergent overall and its finite-difference analogs are convergent and consistent.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5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 autoUpdateAnimBg="0"/>
      <p:bldP spid="36557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Numerical Diffusion, Dispersion</a:t>
            </a:r>
          </a:p>
        </p:txBody>
      </p:sp>
      <p:sp>
        <p:nvSpPr>
          <p:cNvPr id="366595" name="Rectangle 3"/>
          <p:cNvSpPr>
            <a:spLocks noChangeArrowheads="1"/>
          </p:cNvSpPr>
          <p:nvPr/>
        </p:nvSpPr>
        <p:spPr bwMode="auto">
          <a:xfrm>
            <a:off x="381000" y="1295400"/>
            <a:ext cx="876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Numerically diffusive scheme: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Peaks spread artificially across grid cells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Numerically dispersive (oscillatory) scheme: 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Waves appear ahead of or behind peaks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Unbounded scheme: 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Transported values artificially rise above the largest existing value or fall below the smallest existing value in domain.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Nonmonotonic scheme: 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Gradients are not preserved during transport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High Order Approximations</a:t>
            </a:r>
          </a:p>
        </p:txBody>
      </p:sp>
      <p:sp>
        <p:nvSpPr>
          <p:cNvPr id="306179" name="Rectangle 3"/>
          <p:cNvSpPr>
            <a:spLocks noChangeArrowheads="1"/>
          </p:cNvSpPr>
          <p:nvPr/>
        </p:nvSpPr>
        <p:spPr bwMode="auto">
          <a:xfrm>
            <a:off x="304800" y="1447800"/>
            <a:ext cx="914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Finite difference approximation of ∂</a:t>
            </a:r>
            <a:r>
              <a:rPr lang="en-US" sz="2400" i="1" baseline="30000">
                <a:latin typeface="Times" charset="0"/>
              </a:rPr>
              <a:t>m</a:t>
            </a:r>
            <a:r>
              <a:rPr lang="en-US" sz="2400" i="1">
                <a:latin typeface="Times" charset="0"/>
              </a:rPr>
              <a:t>N</a:t>
            </a:r>
            <a:r>
              <a:rPr lang="en-US" sz="2400">
                <a:latin typeface="Times" charset="0"/>
              </a:rPr>
              <a:t>/∂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 i="1" baseline="30000">
                <a:latin typeface="Times" charset="0"/>
              </a:rPr>
              <a:t>m</a:t>
            </a:r>
            <a:r>
              <a:rPr lang="en-US" sz="2400">
                <a:latin typeface="Times" charset="0"/>
              </a:rPr>
              <a:t> </a:t>
            </a:r>
          </a:p>
        </p:txBody>
      </p:sp>
      <p:sp>
        <p:nvSpPr>
          <p:cNvPr id="306184" name="Rectangle 8"/>
          <p:cNvSpPr>
            <a:spLocks noChangeArrowheads="1"/>
          </p:cNvSpPr>
          <p:nvPr/>
        </p:nvSpPr>
        <p:spPr bwMode="auto">
          <a:xfrm>
            <a:off x="914400" y="2057400"/>
            <a:ext cx="6934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Char char="•"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Order of derivative =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>
              <a:buFontTx/>
              <a:buChar char="•"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Approximation expanded across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discrete nodes</a:t>
            </a:r>
          </a:p>
          <a:p>
            <a:pPr marL="342900" indent="-342900">
              <a:buFontTx/>
              <a:buChar char="•"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Minimum number of nodes =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+ 1</a:t>
            </a:r>
          </a:p>
          <a:p>
            <a:pPr marL="342900" indent="-342900">
              <a:buFontTx/>
              <a:buChar char="•"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Maximum order of approximation =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-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</a:p>
        </p:txBody>
      </p:sp>
      <p:sp>
        <p:nvSpPr>
          <p:cNvPr id="306185" name="Rectangle 9"/>
          <p:cNvSpPr>
            <a:spLocks noChangeArrowheads="1"/>
          </p:cNvSpPr>
          <p:nvPr/>
        </p:nvSpPr>
        <p:spPr bwMode="auto">
          <a:xfrm>
            <a:off x="838200" y="4267200"/>
            <a:ext cx="6553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4572000" algn="l"/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Example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4572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Order of derivative: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1</a:t>
            </a:r>
            <a:endParaRPr lang="en-US" sz="2400" i="1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4572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Number of nodes: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5</a:t>
            </a:r>
          </a:p>
          <a:p>
            <a:pPr marL="342900" indent="-342900">
              <a:buFontTx/>
              <a:buNone/>
              <a:tabLst>
                <a:tab pos="45720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--&gt; Order of approximation: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-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79" grpId="0" build="p" autoUpdateAnimBg="0"/>
      <p:bldP spid="306184" grpId="0" build="p" autoUpdateAnimBg="0"/>
      <p:bldP spid="30618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High Order Approximations</a:t>
            </a:r>
          </a:p>
        </p:txBody>
      </p:sp>
      <p:sp>
        <p:nvSpPr>
          <p:cNvPr id="307203" name="Rectangle 3"/>
          <p:cNvSpPr>
            <a:spLocks noChangeArrowheads="1"/>
          </p:cNvSpPr>
          <p:nvPr/>
        </p:nvSpPr>
        <p:spPr bwMode="auto">
          <a:xfrm>
            <a:off x="304800" y="1295400"/>
            <a:ext cx="8077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Grid spacing where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=5.  Derivative is taken at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 baseline="-25000">
                <a:solidFill>
                  <a:srgbClr val="187534"/>
                </a:solidFill>
                <a:latin typeface="Times" charset="0"/>
              </a:rPr>
              <a:t>3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.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6.4</a:t>
            </a:r>
            <a:r>
              <a:rPr lang="en-US" sz="2400">
                <a:latin typeface="Times" charset="0"/>
              </a:rPr>
              <a:t> </a:t>
            </a:r>
          </a:p>
        </p:txBody>
      </p:sp>
      <p:sp>
        <p:nvSpPr>
          <p:cNvPr id="307205" name="Rectangle 5"/>
          <p:cNvSpPr>
            <a:spLocks noChangeArrowheads="1"/>
          </p:cNvSpPr>
          <p:nvPr/>
        </p:nvSpPr>
        <p:spPr bwMode="auto">
          <a:xfrm>
            <a:off x="304800" y="3276600"/>
            <a:ext cx="4267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Distance between two nodes</a:t>
            </a:r>
            <a:endParaRPr lang="en-US" sz="2400" i="1">
              <a:latin typeface="Times" charset="0"/>
            </a:endParaRPr>
          </a:p>
        </p:txBody>
      </p:sp>
      <p:sp>
        <p:nvSpPr>
          <p:cNvPr id="307207" name="Rectangle 7"/>
          <p:cNvSpPr>
            <a:spLocks noChangeArrowheads="1"/>
          </p:cNvSpPr>
          <p:nvPr/>
        </p:nvSpPr>
        <p:spPr bwMode="auto">
          <a:xfrm>
            <a:off x="304800" y="4724400"/>
            <a:ext cx="807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Approximation to the </a:t>
            </a:r>
            <a:r>
              <a:rPr lang="en-US" sz="2400" i="1">
                <a:latin typeface="Times" charset="0"/>
              </a:rPr>
              <a:t>m</a:t>
            </a:r>
            <a:r>
              <a:rPr lang="en-US" sz="2400" i="1" baseline="30000">
                <a:latin typeface="Times" charset="0"/>
              </a:rPr>
              <a:t>th</a:t>
            </a:r>
            <a:r>
              <a:rPr lang="en-US" sz="2400">
                <a:latin typeface="Times" charset="0"/>
              </a:rPr>
              <a:t> derivative across </a:t>
            </a:r>
            <a:r>
              <a:rPr lang="en-US" sz="2400" i="1">
                <a:latin typeface="Times" charset="0"/>
              </a:rPr>
              <a:t>q</a:t>
            </a:r>
            <a:r>
              <a:rPr lang="en-US" sz="2400">
                <a:latin typeface="Times" charset="0"/>
              </a:rPr>
              <a:t> nodes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(6.24)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307208" name="Object 2"/>
          <p:cNvGraphicFramePr>
            <a:graphicFrameLocks noChangeAspect="1"/>
          </p:cNvGraphicFramePr>
          <p:nvPr/>
        </p:nvGraphicFramePr>
        <p:xfrm>
          <a:off x="152400" y="1905000"/>
          <a:ext cx="8839200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3" name="Document" r:id="rId3" imgW="4495800" imgH="673608" progId="Word.Document.8">
                  <p:embed/>
                </p:oleObj>
              </mc:Choice>
              <mc:Fallback>
                <p:oleObj name="Document" r:id="rId3" imgW="4495800" imgH="67360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905000"/>
                        <a:ext cx="8839200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11" name="Object 3"/>
          <p:cNvGraphicFramePr>
            <a:graphicFrameLocks noChangeAspect="1"/>
          </p:cNvGraphicFramePr>
          <p:nvPr/>
        </p:nvGraphicFramePr>
        <p:xfrm>
          <a:off x="3124200" y="3886200"/>
          <a:ext cx="2032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4" name="Equation" r:id="rId5" imgW="812800" imgH="152400" progId="Equation.3">
                  <p:embed/>
                </p:oleObj>
              </mc:Choice>
              <mc:Fallback>
                <p:oleObj name="Equation" r:id="rId5" imgW="812800" imgH="152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886200"/>
                        <a:ext cx="2032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12" name="Object 4"/>
          <p:cNvGraphicFramePr>
            <a:graphicFrameLocks noChangeAspect="1"/>
          </p:cNvGraphicFramePr>
          <p:nvPr/>
        </p:nvGraphicFramePr>
        <p:xfrm>
          <a:off x="1295400" y="5105400"/>
          <a:ext cx="590391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5" name="Equation" r:id="rId7" imgW="2362200" imgH="495300" progId="Equation.3">
                  <p:embed/>
                </p:oleObj>
              </mc:Choice>
              <mc:Fallback>
                <p:oleObj name="Equation" r:id="rId7" imgW="2362200" imgH="495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105400"/>
                        <a:ext cx="590391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3" grpId="0" build="p" autoUpdateAnimBg="0"/>
      <p:bldP spid="307205" grpId="0" build="p" autoUpdateAnimBg="0"/>
      <p:bldP spid="30720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High Order Approximations</a:t>
            </a:r>
          </a:p>
        </p:txBody>
      </p:sp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228600" y="2438400"/>
            <a:ext cx="830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Taylor series expansion for each node about point 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 i="1" baseline="-25000">
                <a:latin typeface="Times" charset="0"/>
              </a:rPr>
              <a:t>*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(6.25)</a:t>
            </a:r>
            <a:r>
              <a:rPr lang="en-US" sz="2400">
                <a:latin typeface="Times" charset="0"/>
              </a:rPr>
              <a:t> </a:t>
            </a:r>
          </a:p>
        </p:txBody>
      </p:sp>
      <p:sp>
        <p:nvSpPr>
          <p:cNvPr id="308228" name="Rectangle 4"/>
          <p:cNvSpPr>
            <a:spLocks noChangeArrowheads="1"/>
          </p:cNvSpPr>
          <p:nvPr/>
        </p:nvSpPr>
        <p:spPr bwMode="auto">
          <a:xfrm>
            <a:off x="228600" y="3810000"/>
            <a:ext cx="8382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Combine (6.24) with (6.25) and gather terms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(6.26)</a:t>
            </a:r>
            <a:endParaRPr lang="en-US" sz="2400" i="1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08229" name="Rectangle 5"/>
          <p:cNvSpPr>
            <a:spLocks noChangeArrowheads="1"/>
          </p:cNvSpPr>
          <p:nvPr/>
        </p:nvSpPr>
        <p:spPr bwMode="auto">
          <a:xfrm>
            <a:off x="304800" y="53340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Redefine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(6.27)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308239" name="Object 2"/>
          <p:cNvGraphicFramePr>
            <a:graphicFrameLocks noChangeAspect="1"/>
          </p:cNvGraphicFramePr>
          <p:nvPr/>
        </p:nvGraphicFramePr>
        <p:xfrm>
          <a:off x="0" y="2819400"/>
          <a:ext cx="895826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6" name="Equation" r:id="rId3" imgW="3657600" imgH="368300" progId="Equation.3">
                  <p:embed/>
                </p:oleObj>
              </mc:Choice>
              <mc:Fallback>
                <p:oleObj name="Equation" r:id="rId3" imgW="36576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819400"/>
                        <a:ext cx="8958263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40" name="Object 3"/>
          <p:cNvGraphicFramePr>
            <a:graphicFrameLocks noChangeAspect="1"/>
          </p:cNvGraphicFramePr>
          <p:nvPr/>
        </p:nvGraphicFramePr>
        <p:xfrm>
          <a:off x="112713" y="4267200"/>
          <a:ext cx="9031287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7" name="Equation" r:id="rId5" imgW="4279900" imgH="495300" progId="Equation.3">
                  <p:embed/>
                </p:oleObj>
              </mc:Choice>
              <mc:Fallback>
                <p:oleObj name="Equation" r:id="rId5" imgW="4279900" imgH="495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3" y="4267200"/>
                        <a:ext cx="9031287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41" name="Object 4"/>
          <p:cNvGraphicFramePr>
            <a:graphicFrameLocks noChangeAspect="1"/>
          </p:cNvGraphicFramePr>
          <p:nvPr/>
        </p:nvGraphicFramePr>
        <p:xfrm>
          <a:off x="381000" y="5715000"/>
          <a:ext cx="4470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8" name="Equation" r:id="rId7" imgW="2235200" imgH="495300" progId="Equation.3">
                  <p:embed/>
                </p:oleObj>
              </mc:Choice>
              <mc:Fallback>
                <p:oleObj name="Equation" r:id="rId7" imgW="2235200" imgH="495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715000"/>
                        <a:ext cx="4470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42" name="Rectangle 18"/>
          <p:cNvSpPr>
            <a:spLocks noChangeArrowheads="1"/>
          </p:cNvSpPr>
          <p:nvPr/>
        </p:nvSpPr>
        <p:spPr bwMode="auto">
          <a:xfrm>
            <a:off x="228600" y="914400"/>
            <a:ext cx="7848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Approximation to the </a:t>
            </a:r>
            <a:r>
              <a:rPr lang="en-US" sz="2400" i="1">
                <a:latin typeface="Times" charset="0"/>
              </a:rPr>
              <a:t>m</a:t>
            </a:r>
            <a:r>
              <a:rPr lang="en-US" sz="2400" i="1" baseline="30000">
                <a:latin typeface="Times" charset="0"/>
              </a:rPr>
              <a:t>th</a:t>
            </a:r>
            <a:r>
              <a:rPr lang="en-US" sz="2400">
                <a:latin typeface="Times" charset="0"/>
              </a:rPr>
              <a:t> derivative across </a:t>
            </a:r>
            <a:r>
              <a:rPr lang="en-US" sz="2400" i="1">
                <a:latin typeface="Times" charset="0"/>
              </a:rPr>
              <a:t>q</a:t>
            </a:r>
            <a:r>
              <a:rPr lang="en-US" sz="2400">
                <a:latin typeface="Times" charset="0"/>
              </a:rPr>
              <a:t> nodes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(6.24)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308244" name="Object 5"/>
          <p:cNvGraphicFramePr>
            <a:graphicFrameLocks noChangeAspect="1"/>
          </p:cNvGraphicFramePr>
          <p:nvPr/>
        </p:nvGraphicFramePr>
        <p:xfrm>
          <a:off x="3124200" y="1143000"/>
          <a:ext cx="226695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9" name="Equation" r:id="rId9" imgW="901700" imgH="495300" progId="Equation.3">
                  <p:embed/>
                </p:oleObj>
              </mc:Choice>
              <mc:Fallback>
                <p:oleObj name="Equation" r:id="rId9" imgW="901700" imgH="495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143000"/>
                        <a:ext cx="2266950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45" name="Object 6"/>
          <p:cNvGraphicFramePr>
            <a:graphicFrameLocks noChangeAspect="1"/>
          </p:cNvGraphicFramePr>
          <p:nvPr/>
        </p:nvGraphicFramePr>
        <p:xfrm>
          <a:off x="5943600" y="5638800"/>
          <a:ext cx="26146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0" name="Equation" r:id="rId11" imgW="1308100" imgH="495300" progId="Equation.3">
                  <p:embed/>
                </p:oleObj>
              </mc:Choice>
              <mc:Fallback>
                <p:oleObj name="Equation" r:id="rId11" imgW="1308100" imgH="495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5638800"/>
                        <a:ext cx="2614613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7" grpId="0" build="p" autoUpdateAnimBg="0"/>
      <p:bldP spid="308228" grpId="0" build="p" autoUpdateAnimBg="0"/>
      <p:bldP spid="308229" grpId="0" build="p" autoUpdateAnimBg="0"/>
      <p:bldP spid="30824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sz="4000" b="1">
                <a:solidFill>
                  <a:srgbClr val="0000FF"/>
                </a:solidFill>
                <a:latin typeface="Times" charset="0"/>
              </a:rPr>
              <a:t>High Order Approximations</a:t>
            </a:r>
          </a:p>
        </p:txBody>
      </p:sp>
      <p:sp>
        <p:nvSpPr>
          <p:cNvPr id="309251" name="Rectangle 3"/>
          <p:cNvSpPr>
            <a:spLocks noChangeArrowheads="1"/>
          </p:cNvSpPr>
          <p:nvPr/>
        </p:nvSpPr>
        <p:spPr bwMode="auto">
          <a:xfrm>
            <a:off x="4267200" y="1295400"/>
            <a:ext cx="4267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2743200" algn="l"/>
                <a:tab pos="6804025" algn="l"/>
              </a:tabLst>
            </a:pPr>
            <a:r>
              <a:rPr lang="en-US" sz="2400">
                <a:latin typeface="Times" charset="0"/>
              </a:rPr>
              <a:t>                                                      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for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0…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- 1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(6.28)</a:t>
            </a:r>
            <a:r>
              <a:rPr lang="en-US" sz="2400">
                <a:latin typeface="Times" charset="0"/>
              </a:rPr>
              <a:t> </a:t>
            </a:r>
          </a:p>
        </p:txBody>
      </p:sp>
      <p:sp>
        <p:nvSpPr>
          <p:cNvPr id="309252" name="Rectangle 4"/>
          <p:cNvSpPr>
            <a:spLocks noChangeArrowheads="1"/>
          </p:cNvSpPr>
          <p:nvPr/>
        </p:nvSpPr>
        <p:spPr bwMode="auto">
          <a:xfrm>
            <a:off x="381000" y="5638800"/>
            <a:ext cx="5105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Char char="•"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Set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B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=0 for all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, except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</a:t>
            </a:r>
          </a:p>
          <a:p>
            <a:pPr marL="342900" indent="-342900">
              <a:buFontTx/>
              <a:buChar char="•"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Set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B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=1 when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</a:t>
            </a:r>
          </a:p>
        </p:txBody>
      </p:sp>
      <p:sp>
        <p:nvSpPr>
          <p:cNvPr id="309253" name="Rectangle 5"/>
          <p:cNvSpPr>
            <a:spLocks noChangeArrowheads="1"/>
          </p:cNvSpPr>
          <p:nvPr/>
        </p:nvSpPr>
        <p:spPr bwMode="auto">
          <a:xfrm>
            <a:off x="228600" y="2438400"/>
            <a:ext cx="853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Multiply (6.28) through by </a:t>
            </a:r>
            <a:r>
              <a:rPr lang="en-US" sz="2400" i="1">
                <a:latin typeface="Times" charset="0"/>
              </a:rPr>
              <a:t>n</a:t>
            </a:r>
            <a:r>
              <a:rPr lang="en-US" sz="2400">
                <a:latin typeface="Times" charset="0"/>
              </a:rPr>
              <a:t>! and set matrix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(6.29)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309264" name="Object 2"/>
          <p:cNvGraphicFramePr>
            <a:graphicFrameLocks noChangeAspect="1"/>
          </p:cNvGraphicFramePr>
          <p:nvPr/>
        </p:nvGraphicFramePr>
        <p:xfrm>
          <a:off x="838200" y="990600"/>
          <a:ext cx="3268663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7" name="Equation" r:id="rId3" imgW="1308100" imgH="495300" progId="Equation.3">
                  <p:embed/>
                </p:oleObj>
              </mc:Choice>
              <mc:Fallback>
                <p:oleObj name="Equation" r:id="rId3" imgW="1308100" imgH="495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990600"/>
                        <a:ext cx="3268663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265" name="Object 3"/>
          <p:cNvGraphicFramePr>
            <a:graphicFrameLocks noChangeAspect="1"/>
          </p:cNvGraphicFramePr>
          <p:nvPr/>
        </p:nvGraphicFramePr>
        <p:xfrm>
          <a:off x="0" y="2971800"/>
          <a:ext cx="8967788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8" name="Equation" r:id="rId5" imgW="4483100" imgH="1079500" progId="Equation.3">
                  <p:embed/>
                </p:oleObj>
              </mc:Choice>
              <mc:Fallback>
                <p:oleObj name="Equation" r:id="rId5" imgW="4483100" imgH="1079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971800"/>
                        <a:ext cx="8967788" cy="215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1" grpId="0" build="p" autoUpdateAnimBg="0" advAuto="0"/>
      <p:bldP spid="309252" grpId="0" build="p" autoUpdateAnimBg="0"/>
      <p:bldP spid="30925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2</a:t>
            </a:r>
            <a:r>
              <a:rPr lang="en-US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-Order Central Diff. Approx.</a:t>
            </a:r>
          </a:p>
        </p:txBody>
      </p:sp>
      <p:sp>
        <p:nvSpPr>
          <p:cNvPr id="311299" name="Rectangle 3"/>
          <p:cNvSpPr>
            <a:spLocks noChangeArrowheads="1"/>
          </p:cNvSpPr>
          <p:nvPr/>
        </p:nvSpPr>
        <p:spPr bwMode="auto">
          <a:xfrm>
            <a:off x="304800" y="1447800"/>
            <a:ext cx="6934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Find second-order central difference approx. to ∂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/∂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latin typeface="Times" charset="0"/>
              </a:rPr>
              <a:t> </a:t>
            </a:r>
          </a:p>
        </p:txBody>
      </p:sp>
      <p:sp>
        <p:nvSpPr>
          <p:cNvPr id="311302" name="Rectangle 6"/>
          <p:cNvSpPr>
            <a:spLocks noChangeArrowheads="1"/>
          </p:cNvSpPr>
          <p:nvPr/>
        </p:nvSpPr>
        <p:spPr bwMode="auto">
          <a:xfrm>
            <a:off x="304800" y="1828800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Order of derivative: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1</a:t>
            </a:r>
            <a:endParaRPr lang="en-US" sz="2400" i="1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Order of approximation: 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-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2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--&gt; Number of nodes: 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3</a:t>
            </a:r>
          </a:p>
        </p:txBody>
      </p:sp>
      <p:sp>
        <p:nvSpPr>
          <p:cNvPr id="311304" name="Rectangle 8"/>
          <p:cNvSpPr>
            <a:spLocks noChangeArrowheads="1"/>
          </p:cNvSpPr>
          <p:nvPr/>
        </p:nvSpPr>
        <p:spPr bwMode="auto">
          <a:xfrm>
            <a:off x="304800" y="990600"/>
            <a:ext cx="2133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Example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311311" name="Rectangle 15"/>
          <p:cNvSpPr>
            <a:spLocks noChangeArrowheads="1"/>
          </p:cNvSpPr>
          <p:nvPr/>
        </p:nvSpPr>
        <p:spPr bwMode="auto">
          <a:xfrm>
            <a:off x="304800" y="3657600"/>
            <a:ext cx="7848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Set matrix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(6.32)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311312" name="Object 2"/>
          <p:cNvGraphicFramePr>
            <a:graphicFrameLocks noChangeAspect="1"/>
          </p:cNvGraphicFramePr>
          <p:nvPr/>
        </p:nvGraphicFramePr>
        <p:xfrm>
          <a:off x="2133600" y="4191000"/>
          <a:ext cx="4414838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8" name="Equation" r:id="rId3" imgW="1778000" imgH="571500" progId="Equation.3">
                  <p:embed/>
                </p:oleObj>
              </mc:Choice>
              <mc:Fallback>
                <p:oleObj name="Equation" r:id="rId3" imgW="1778000" imgH="571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191000"/>
                        <a:ext cx="4414838" cy="141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99" grpId="0" build="p" autoUpdateAnimBg="0"/>
      <p:bldP spid="311302" grpId="0" build="p" autoUpdateAnimBg="0"/>
      <p:bldP spid="311304" grpId="0" build="p" autoUpdateAnimBg="0"/>
      <p:bldP spid="31131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2</a:t>
            </a:r>
            <a:r>
              <a:rPr lang="en-US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-Order Central Diff. Approx.</a:t>
            </a:r>
          </a:p>
        </p:txBody>
      </p:sp>
      <p:sp>
        <p:nvSpPr>
          <p:cNvPr id="313351" name="Rectangle 7"/>
          <p:cNvSpPr>
            <a:spLocks noChangeArrowheads="1"/>
          </p:cNvSpPr>
          <p:nvPr/>
        </p:nvSpPr>
        <p:spPr bwMode="auto">
          <a:xfrm>
            <a:off x="228600" y="2895600"/>
            <a:ext cx="5410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the </a:t>
            </a:r>
            <a:r>
              <a:rPr lang="en-US" sz="2400">
                <a:latin typeface="Symbol" charset="0"/>
              </a:rPr>
              <a:t>g</a:t>
            </a:r>
            <a:r>
              <a:rPr lang="en-US" sz="2400">
                <a:latin typeface="Times" charset="0"/>
              </a:rPr>
              <a:t>'s to (6.24)		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13352" name="Rectangle 8"/>
          <p:cNvSpPr>
            <a:spLocks noChangeArrowheads="1"/>
          </p:cNvSpPr>
          <p:nvPr/>
        </p:nvSpPr>
        <p:spPr bwMode="auto">
          <a:xfrm>
            <a:off x="152400" y="48006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</a:t>
            </a:r>
            <a:r>
              <a:rPr lang="en-US" sz="2400">
                <a:latin typeface="Symbol" charset="0"/>
              </a:rPr>
              <a:t>g</a:t>
            </a:r>
            <a:r>
              <a:rPr lang="en-US" sz="2400">
                <a:latin typeface="Times" charset="0"/>
              </a:rPr>
              <a:t>'s to obtain central difference approx.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Table 6.2 (c)</a:t>
            </a:r>
            <a:endParaRPr lang="en-US" sz="1000">
              <a:solidFill>
                <a:srgbClr val="993366"/>
              </a:solidFill>
              <a:latin typeface="Times" charset="0"/>
            </a:endParaRPr>
          </a:p>
        </p:txBody>
      </p:sp>
      <p:graphicFrame>
        <p:nvGraphicFramePr>
          <p:cNvPr id="313357" name="Object 2"/>
          <p:cNvGraphicFramePr>
            <a:graphicFrameLocks noChangeAspect="1"/>
          </p:cNvGraphicFramePr>
          <p:nvPr/>
        </p:nvGraphicFramePr>
        <p:xfrm>
          <a:off x="612775" y="3657600"/>
          <a:ext cx="761682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7" name="Equation" r:id="rId3" imgW="3048000" imgH="304800" progId="Equation.3">
                  <p:embed/>
                </p:oleObj>
              </mc:Choice>
              <mc:Fallback>
                <p:oleObj name="Equation" r:id="rId3" imgW="30480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3657600"/>
                        <a:ext cx="7616825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358" name="Object 3"/>
          <p:cNvGraphicFramePr>
            <a:graphicFrameLocks noChangeAspect="1"/>
          </p:cNvGraphicFramePr>
          <p:nvPr/>
        </p:nvGraphicFramePr>
        <p:xfrm>
          <a:off x="3124200" y="5410200"/>
          <a:ext cx="253841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8" name="Equation" r:id="rId5" imgW="1016000" imgH="304800" progId="Equation.3">
                  <p:embed/>
                </p:oleObj>
              </mc:Choice>
              <mc:Fallback>
                <p:oleObj name="Equation" r:id="rId5" imgW="10160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410200"/>
                        <a:ext cx="253841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359" name="Object 4"/>
          <p:cNvGraphicFramePr>
            <a:graphicFrameLocks noChangeAspect="1"/>
          </p:cNvGraphicFramePr>
          <p:nvPr/>
        </p:nvGraphicFramePr>
        <p:xfrm>
          <a:off x="6172200" y="1752600"/>
          <a:ext cx="16192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9" name="Equation" r:id="rId7" imgW="647700" imgH="304800" progId="Equation.3">
                  <p:embed/>
                </p:oleObj>
              </mc:Choice>
              <mc:Fallback>
                <p:oleObj name="Equation" r:id="rId7" imgW="6477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752600"/>
                        <a:ext cx="16192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360" name="Object 5"/>
          <p:cNvGraphicFramePr>
            <a:graphicFrameLocks noChangeAspect="1"/>
          </p:cNvGraphicFramePr>
          <p:nvPr/>
        </p:nvGraphicFramePr>
        <p:xfrm>
          <a:off x="2895600" y="1752600"/>
          <a:ext cx="1841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0" name="Equation" r:id="rId9" imgW="736600" imgH="304800" progId="Equation.3">
                  <p:embed/>
                </p:oleObj>
              </mc:Choice>
              <mc:Fallback>
                <p:oleObj name="Equation" r:id="rId9" imgW="736600" imgH="304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752600"/>
                        <a:ext cx="18415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3361" name="Object 6"/>
          <p:cNvGraphicFramePr>
            <a:graphicFrameLocks noChangeAspect="1"/>
          </p:cNvGraphicFramePr>
          <p:nvPr/>
        </p:nvGraphicFramePr>
        <p:xfrm>
          <a:off x="609600" y="1981200"/>
          <a:ext cx="889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1" name="Equation" r:id="rId11" imgW="355600" imgH="152400" progId="Equation.3">
                  <p:embed/>
                </p:oleObj>
              </mc:Choice>
              <mc:Fallback>
                <p:oleObj name="Equation" r:id="rId11" imgW="355600" imgH="152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81200"/>
                        <a:ext cx="889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3362" name="Rectangle 18"/>
          <p:cNvSpPr>
            <a:spLocks noChangeArrowheads="1"/>
          </p:cNvSpPr>
          <p:nvPr/>
        </p:nvSpPr>
        <p:spPr bwMode="auto">
          <a:xfrm>
            <a:off x="228600" y="13716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Solve matrix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51" grpId="0" build="p" autoUpdateAnimBg="0"/>
      <p:bldP spid="313352" grpId="0" build="p" autoUpdateAnimBg="0"/>
      <p:bldP spid="313362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1</a:t>
            </a:r>
            <a:r>
              <a:rPr lang="en-US" b="1" baseline="30000">
                <a:solidFill>
                  <a:srgbClr val="0000FF"/>
                </a:solidFill>
                <a:latin typeface="Times" charset="0"/>
              </a:rPr>
              <a:t>st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-Order Backward Diff. Approx.</a:t>
            </a:r>
          </a:p>
        </p:txBody>
      </p:sp>
      <p:sp>
        <p:nvSpPr>
          <p:cNvPr id="314371" name="Rectangle 3"/>
          <p:cNvSpPr>
            <a:spLocks noChangeArrowheads="1"/>
          </p:cNvSpPr>
          <p:nvPr/>
        </p:nvSpPr>
        <p:spPr bwMode="auto">
          <a:xfrm>
            <a:off x="304800" y="1676400"/>
            <a:ext cx="7239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Find first-order backward difference approx. to ∂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/∂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latin typeface="Times" charset="0"/>
              </a:rPr>
              <a:t> </a:t>
            </a:r>
          </a:p>
        </p:txBody>
      </p:sp>
      <p:sp>
        <p:nvSpPr>
          <p:cNvPr id="314372" name="Rectangle 4"/>
          <p:cNvSpPr>
            <a:spLocks noChangeArrowheads="1"/>
          </p:cNvSpPr>
          <p:nvPr/>
        </p:nvSpPr>
        <p:spPr bwMode="auto">
          <a:xfrm>
            <a:off x="304800" y="1981200"/>
            <a:ext cx="8001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5486400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5486400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Order of derivative: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1</a:t>
            </a:r>
            <a:endParaRPr lang="en-US" sz="2400" i="1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5486400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Order of approximation: 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-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1</a:t>
            </a:r>
          </a:p>
          <a:p>
            <a:pPr marL="342900" indent="-342900">
              <a:buFontTx/>
              <a:buNone/>
              <a:tabLst>
                <a:tab pos="5486400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--&gt; Number of nodes: 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2</a:t>
            </a:r>
          </a:p>
        </p:txBody>
      </p:sp>
      <p:sp>
        <p:nvSpPr>
          <p:cNvPr id="314374" name="Rectangle 6"/>
          <p:cNvSpPr>
            <a:spLocks noChangeArrowheads="1"/>
          </p:cNvSpPr>
          <p:nvPr/>
        </p:nvSpPr>
        <p:spPr bwMode="auto">
          <a:xfrm>
            <a:off x="304800" y="1219200"/>
            <a:ext cx="2133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Example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314375" name="Rectangle 7"/>
          <p:cNvSpPr>
            <a:spLocks noChangeArrowheads="1"/>
          </p:cNvSpPr>
          <p:nvPr/>
        </p:nvSpPr>
        <p:spPr bwMode="auto">
          <a:xfrm>
            <a:off x="304800" y="38862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Set matrix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(6.30)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314377" name="Object 2"/>
          <p:cNvGraphicFramePr>
            <a:graphicFrameLocks noChangeAspect="1"/>
          </p:cNvGraphicFramePr>
          <p:nvPr/>
        </p:nvGraphicFramePr>
        <p:xfrm>
          <a:off x="2895600" y="4572000"/>
          <a:ext cx="302577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6" name="Equation" r:id="rId3" imgW="1193800" imgH="368300" progId="Equation.3">
                  <p:embed/>
                </p:oleObj>
              </mc:Choice>
              <mc:Fallback>
                <p:oleObj name="Equation" r:id="rId3" imgW="11938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572000"/>
                        <a:ext cx="3025775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1" grpId="0" build="p" autoUpdateAnimBg="0"/>
      <p:bldP spid="314372" grpId="0" build="p" autoUpdateAnimBg="0"/>
      <p:bldP spid="314374" grpId="0" build="p" autoUpdateAnimBg="0"/>
      <p:bldP spid="314375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1</a:t>
            </a:r>
            <a:r>
              <a:rPr lang="en-US" b="1" baseline="30000">
                <a:solidFill>
                  <a:srgbClr val="0000FF"/>
                </a:solidFill>
                <a:latin typeface="Times" charset="0"/>
              </a:rPr>
              <a:t>st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-Order Backward Diff. Approx.</a:t>
            </a:r>
          </a:p>
        </p:txBody>
      </p:sp>
      <p:sp>
        <p:nvSpPr>
          <p:cNvPr id="315395" name="Rectangle 3"/>
          <p:cNvSpPr>
            <a:spLocks noChangeArrowheads="1"/>
          </p:cNvSpPr>
          <p:nvPr/>
        </p:nvSpPr>
        <p:spPr bwMode="auto">
          <a:xfrm>
            <a:off x="228600" y="28956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Apply the </a:t>
            </a:r>
            <a:r>
              <a:rPr lang="en-US" sz="2400">
                <a:latin typeface="Symbol" charset="0"/>
              </a:rPr>
              <a:t>g</a:t>
            </a:r>
            <a:r>
              <a:rPr lang="en-US" sz="2400">
                <a:latin typeface="Times" charset="0"/>
              </a:rPr>
              <a:t>'s to (6.24)		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15396" name="Rectangle 4"/>
          <p:cNvSpPr>
            <a:spLocks noChangeArrowheads="1"/>
          </p:cNvSpPr>
          <p:nvPr/>
        </p:nvSpPr>
        <p:spPr bwMode="auto">
          <a:xfrm>
            <a:off x="152400" y="48006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</a:t>
            </a:r>
            <a:r>
              <a:rPr lang="en-US" sz="2400">
                <a:latin typeface="Symbol" charset="0"/>
              </a:rPr>
              <a:t>g</a:t>
            </a:r>
            <a:r>
              <a:rPr lang="en-US" sz="2400">
                <a:latin typeface="Times" charset="0"/>
              </a:rPr>
              <a:t>'s to obtain backward difference approx.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Table 6.2 (a)</a:t>
            </a:r>
            <a:endParaRPr lang="en-US" sz="10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15402" name="Rectangle 10"/>
          <p:cNvSpPr>
            <a:spLocks noChangeArrowheads="1"/>
          </p:cNvSpPr>
          <p:nvPr/>
        </p:nvSpPr>
        <p:spPr bwMode="auto">
          <a:xfrm>
            <a:off x="228600" y="13716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Solve matrix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315403" name="Object 2"/>
          <p:cNvGraphicFramePr>
            <a:graphicFrameLocks noChangeAspect="1"/>
          </p:cNvGraphicFramePr>
          <p:nvPr/>
        </p:nvGraphicFramePr>
        <p:xfrm>
          <a:off x="2514600" y="1828800"/>
          <a:ext cx="16827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1" name="Equation" r:id="rId3" imgW="673100" imgH="304800" progId="Equation.3">
                  <p:embed/>
                </p:oleObj>
              </mc:Choice>
              <mc:Fallback>
                <p:oleObj name="Equation" r:id="rId3" imgW="6731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828800"/>
                        <a:ext cx="168275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5404" name="Object 3"/>
          <p:cNvGraphicFramePr>
            <a:graphicFrameLocks noChangeAspect="1"/>
          </p:cNvGraphicFramePr>
          <p:nvPr/>
        </p:nvGraphicFramePr>
        <p:xfrm>
          <a:off x="5257800" y="1828800"/>
          <a:ext cx="114300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2" name="Equation" r:id="rId5" imgW="457200" imgH="304800" progId="Equation.3">
                  <p:embed/>
                </p:oleObj>
              </mc:Choice>
              <mc:Fallback>
                <p:oleObj name="Equation" r:id="rId5" imgW="4572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828800"/>
                        <a:ext cx="114300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5405" name="Object 4"/>
          <p:cNvGraphicFramePr>
            <a:graphicFrameLocks noChangeAspect="1"/>
          </p:cNvGraphicFramePr>
          <p:nvPr/>
        </p:nvGraphicFramePr>
        <p:xfrm>
          <a:off x="3048000" y="3505200"/>
          <a:ext cx="298291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3" name="Equation" r:id="rId7" imgW="1193800" imgH="304800" progId="Equation.3">
                  <p:embed/>
                </p:oleObj>
              </mc:Choice>
              <mc:Fallback>
                <p:oleObj name="Equation" r:id="rId7" imgW="11938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505200"/>
                        <a:ext cx="298291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5406" name="Object 5"/>
          <p:cNvGraphicFramePr>
            <a:graphicFrameLocks noChangeAspect="1"/>
          </p:cNvGraphicFramePr>
          <p:nvPr/>
        </p:nvGraphicFramePr>
        <p:xfrm>
          <a:off x="3276600" y="5410200"/>
          <a:ext cx="22542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4" name="Equation" r:id="rId9" imgW="901700" imgH="304800" progId="Equation.3">
                  <p:embed/>
                </p:oleObj>
              </mc:Choice>
              <mc:Fallback>
                <p:oleObj name="Equation" r:id="rId9" imgW="901700" imgH="304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410200"/>
                        <a:ext cx="225425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5" grpId="0" build="p" autoUpdateAnimBg="0"/>
      <p:bldP spid="315396" grpId="0" build="p" autoUpdateAnimBg="0"/>
      <p:bldP spid="315402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2</a:t>
            </a:r>
            <a:r>
              <a:rPr lang="en-US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-Order Backward Diff. Approx.</a:t>
            </a:r>
          </a:p>
        </p:txBody>
      </p:sp>
      <p:sp>
        <p:nvSpPr>
          <p:cNvPr id="316419" name="Rectangle 3"/>
          <p:cNvSpPr>
            <a:spLocks noChangeArrowheads="1"/>
          </p:cNvSpPr>
          <p:nvPr/>
        </p:nvSpPr>
        <p:spPr bwMode="auto">
          <a:xfrm>
            <a:off x="304800" y="1752600"/>
            <a:ext cx="7315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Find second-order backward difference approx. to ∂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/∂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latin typeface="Times" charset="0"/>
              </a:rPr>
              <a:t> </a:t>
            </a:r>
          </a:p>
        </p:txBody>
      </p:sp>
      <p:sp>
        <p:nvSpPr>
          <p:cNvPr id="316420" name="Rectangle 4"/>
          <p:cNvSpPr>
            <a:spLocks noChangeArrowheads="1"/>
          </p:cNvSpPr>
          <p:nvPr/>
        </p:nvSpPr>
        <p:spPr bwMode="auto">
          <a:xfrm>
            <a:off x="304800" y="2057400"/>
            <a:ext cx="8382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5486400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5486400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Order of derivative: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1</a:t>
            </a:r>
            <a:endParaRPr lang="en-US" sz="2400" i="1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5486400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Order of approximation: 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-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m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= 2</a:t>
            </a:r>
          </a:p>
          <a:p>
            <a:pPr marL="342900" indent="-342900">
              <a:buFontTx/>
              <a:buNone/>
              <a:tabLst>
                <a:tab pos="5486400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--&gt; Number of nodes: 	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q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3</a:t>
            </a:r>
          </a:p>
        </p:txBody>
      </p:sp>
      <p:sp>
        <p:nvSpPr>
          <p:cNvPr id="316422" name="Rectangle 6"/>
          <p:cNvSpPr>
            <a:spLocks noChangeArrowheads="1"/>
          </p:cNvSpPr>
          <p:nvPr/>
        </p:nvSpPr>
        <p:spPr bwMode="auto">
          <a:xfrm>
            <a:off x="304800" y="1219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Example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</p:txBody>
      </p:sp>
      <p:sp>
        <p:nvSpPr>
          <p:cNvPr id="316423" name="Rectangle 7"/>
          <p:cNvSpPr>
            <a:spLocks noChangeArrowheads="1"/>
          </p:cNvSpPr>
          <p:nvPr/>
        </p:nvSpPr>
        <p:spPr bwMode="auto">
          <a:xfrm>
            <a:off x="304800" y="3657600"/>
            <a:ext cx="8001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Set matrix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(6.32)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316425" name="Object 2"/>
          <p:cNvGraphicFramePr>
            <a:graphicFrameLocks noChangeAspect="1"/>
          </p:cNvGraphicFramePr>
          <p:nvPr/>
        </p:nvGraphicFramePr>
        <p:xfrm>
          <a:off x="1905000" y="3962400"/>
          <a:ext cx="4772025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9" name="Equation" r:id="rId3" imgW="1930400" imgH="571500" progId="Equation.3">
                  <p:embed/>
                </p:oleObj>
              </mc:Choice>
              <mc:Fallback>
                <p:oleObj name="Equation" r:id="rId3" imgW="1930400" imgH="571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962400"/>
                        <a:ext cx="4772025" cy="141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6426" name="Object 3"/>
          <p:cNvGraphicFramePr>
            <a:graphicFrameLocks noChangeAspect="1"/>
          </p:cNvGraphicFramePr>
          <p:nvPr/>
        </p:nvGraphicFramePr>
        <p:xfrm>
          <a:off x="2667000" y="5867400"/>
          <a:ext cx="3582988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Equation" r:id="rId5" imgW="1422400" imgH="304800" progId="Equation.3">
                  <p:embed/>
                </p:oleObj>
              </mc:Choice>
              <mc:Fallback>
                <p:oleObj name="Equation" r:id="rId5" imgW="14224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67400"/>
                        <a:ext cx="3582988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27" name="Rectangle 11"/>
          <p:cNvSpPr>
            <a:spLocks noChangeArrowheads="1"/>
          </p:cNvSpPr>
          <p:nvPr/>
        </p:nvSpPr>
        <p:spPr bwMode="auto">
          <a:xfrm>
            <a:off x="381000" y="5562600"/>
            <a:ext cx="8001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172200" algn="l"/>
              </a:tabLst>
            </a:pPr>
            <a:r>
              <a:rPr lang="en-US" sz="2400">
                <a:latin typeface="Times" charset="0"/>
              </a:rPr>
              <a:t>Solve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(Table 6.2d)</a:t>
            </a:r>
            <a:endParaRPr lang="en-US" sz="1000">
              <a:solidFill>
                <a:srgbClr val="00000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9" grpId="0" build="p" autoUpdateAnimBg="0"/>
      <p:bldP spid="316420" grpId="0" build="p" autoUpdateAnimBg="0"/>
      <p:bldP spid="316422" grpId="0" build="p" autoUpdateAnimBg="0"/>
      <p:bldP spid="316423" grpId="0" build="p" autoUpdateAnimBg="0"/>
      <p:bldP spid="316427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Higher-Order Approximations</a:t>
            </a:r>
          </a:p>
        </p:txBody>
      </p:sp>
      <p:sp>
        <p:nvSpPr>
          <p:cNvPr id="317443" name="Rectangle 3"/>
          <p:cNvSpPr>
            <a:spLocks noChangeArrowheads="1"/>
          </p:cNvSpPr>
          <p:nvPr/>
        </p:nvSpPr>
        <p:spPr bwMode="auto">
          <a:xfrm>
            <a:off x="228600" y="24384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Third-order forward difference (</a:t>
            </a:r>
            <a:r>
              <a:rPr lang="en-US" sz="2400" i="1">
                <a:latin typeface="Times" charset="0"/>
              </a:rPr>
              <a:t>m </a:t>
            </a:r>
            <a:r>
              <a:rPr lang="en-US" sz="2400">
                <a:latin typeface="Times" charset="0"/>
              </a:rPr>
              <a:t>= 1, </a:t>
            </a:r>
            <a:r>
              <a:rPr lang="en-US" sz="2400" i="1">
                <a:latin typeface="Times" charset="0"/>
              </a:rPr>
              <a:t>q </a:t>
            </a:r>
            <a:r>
              <a:rPr lang="en-US" sz="2400">
                <a:latin typeface="Times" charset="0"/>
              </a:rPr>
              <a:t>= 4)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Table 6.2 (g)</a:t>
            </a:r>
            <a:r>
              <a:rPr lang="en-US" sz="2400">
                <a:latin typeface="Times" charset="0"/>
              </a:rPr>
              <a:t> 	</a:t>
            </a:r>
          </a:p>
        </p:txBody>
      </p:sp>
      <p:sp>
        <p:nvSpPr>
          <p:cNvPr id="317444" name="Rectangle 4"/>
          <p:cNvSpPr>
            <a:spLocks noChangeArrowheads="1"/>
          </p:cNvSpPr>
          <p:nvPr/>
        </p:nvSpPr>
        <p:spPr bwMode="auto">
          <a:xfrm>
            <a:off x="152400" y="3886200"/>
            <a:ext cx="9296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Fourth-order backward difference (</a:t>
            </a:r>
            <a:r>
              <a:rPr lang="en-US" sz="2400" i="1">
                <a:latin typeface="Times" charset="0"/>
              </a:rPr>
              <a:t>m </a:t>
            </a:r>
            <a:r>
              <a:rPr lang="en-US" sz="2400">
                <a:latin typeface="Times" charset="0"/>
              </a:rPr>
              <a:t>= 1, </a:t>
            </a:r>
            <a:r>
              <a:rPr lang="en-US" sz="2400" i="1">
                <a:latin typeface="Times" charset="0"/>
              </a:rPr>
              <a:t>q </a:t>
            </a:r>
            <a:r>
              <a:rPr lang="en-US" sz="2400">
                <a:latin typeface="Times" charset="0"/>
              </a:rPr>
              <a:t>= 5)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Table 6.2 (i)</a:t>
            </a:r>
          </a:p>
        </p:txBody>
      </p:sp>
      <p:sp>
        <p:nvSpPr>
          <p:cNvPr id="317445" name="Rectangle 5"/>
          <p:cNvSpPr>
            <a:spLocks noChangeArrowheads="1"/>
          </p:cNvSpPr>
          <p:nvPr/>
        </p:nvSpPr>
        <p:spPr bwMode="auto">
          <a:xfrm>
            <a:off x="152400" y="9906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Third-order backward difference (</a:t>
            </a:r>
            <a:r>
              <a:rPr lang="en-US" sz="2400" i="1">
                <a:latin typeface="Times" charset="0"/>
              </a:rPr>
              <a:t>m </a:t>
            </a:r>
            <a:r>
              <a:rPr lang="en-US" sz="2400">
                <a:latin typeface="Times" charset="0"/>
              </a:rPr>
              <a:t>= 1, </a:t>
            </a:r>
            <a:r>
              <a:rPr lang="en-US" sz="2400" i="1">
                <a:latin typeface="Times" charset="0"/>
              </a:rPr>
              <a:t>q </a:t>
            </a:r>
            <a:r>
              <a:rPr lang="en-US" sz="2400">
                <a:latin typeface="Times" charset="0"/>
              </a:rPr>
              <a:t>= 4)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Table 6.2 (f)</a:t>
            </a:r>
          </a:p>
        </p:txBody>
      </p:sp>
      <p:sp>
        <p:nvSpPr>
          <p:cNvPr id="317455" name="Rectangle 15"/>
          <p:cNvSpPr>
            <a:spLocks noChangeArrowheads="1"/>
          </p:cNvSpPr>
          <p:nvPr/>
        </p:nvSpPr>
        <p:spPr bwMode="auto">
          <a:xfrm>
            <a:off x="152400" y="5334000"/>
            <a:ext cx="9296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Fourth-order forward difference (</a:t>
            </a:r>
            <a:r>
              <a:rPr lang="en-US" sz="2400" i="1">
                <a:latin typeface="Times" charset="0"/>
              </a:rPr>
              <a:t>m </a:t>
            </a:r>
            <a:r>
              <a:rPr lang="en-US" sz="2400">
                <a:latin typeface="Times" charset="0"/>
              </a:rPr>
              <a:t>= 1, </a:t>
            </a:r>
            <a:r>
              <a:rPr lang="en-US" sz="2400" i="1">
                <a:latin typeface="Times" charset="0"/>
              </a:rPr>
              <a:t>q </a:t>
            </a:r>
            <a:r>
              <a:rPr lang="en-US" sz="2400">
                <a:latin typeface="Times" charset="0"/>
              </a:rPr>
              <a:t>= 5)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Table 6.2 (j)</a:t>
            </a:r>
          </a:p>
        </p:txBody>
      </p:sp>
      <p:graphicFrame>
        <p:nvGraphicFramePr>
          <p:cNvPr id="317456" name="Object 2"/>
          <p:cNvGraphicFramePr>
            <a:graphicFrameLocks noChangeAspect="1"/>
          </p:cNvGraphicFramePr>
          <p:nvPr/>
        </p:nvGraphicFramePr>
        <p:xfrm>
          <a:off x="2133600" y="1524000"/>
          <a:ext cx="466566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0" name="Equation" r:id="rId3" imgW="1866900" imgH="304800" progId="Equation.3">
                  <p:embed/>
                </p:oleObj>
              </mc:Choice>
              <mc:Fallback>
                <p:oleObj name="Equation" r:id="rId3" imgW="18669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524000"/>
                        <a:ext cx="466566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57" name="Object 3"/>
          <p:cNvGraphicFramePr>
            <a:graphicFrameLocks noChangeAspect="1"/>
          </p:cNvGraphicFramePr>
          <p:nvPr/>
        </p:nvGraphicFramePr>
        <p:xfrm>
          <a:off x="2133600" y="2895600"/>
          <a:ext cx="485616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1" name="Equation" r:id="rId5" imgW="1943100" imgH="304800" progId="Equation.3">
                  <p:embed/>
                </p:oleObj>
              </mc:Choice>
              <mc:Fallback>
                <p:oleObj name="Equation" r:id="rId5" imgW="19431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895600"/>
                        <a:ext cx="485616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58" name="Object 4"/>
          <p:cNvGraphicFramePr>
            <a:graphicFrameLocks noChangeAspect="1"/>
          </p:cNvGraphicFramePr>
          <p:nvPr/>
        </p:nvGraphicFramePr>
        <p:xfrm>
          <a:off x="1295400" y="4343400"/>
          <a:ext cx="625316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2" name="Equation" r:id="rId7" imgW="2501900" imgH="304800" progId="Equation.3">
                  <p:embed/>
                </p:oleObj>
              </mc:Choice>
              <mc:Fallback>
                <p:oleObj name="Equation" r:id="rId7" imgW="25019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343400"/>
                        <a:ext cx="625316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59" name="Object 5"/>
          <p:cNvGraphicFramePr>
            <a:graphicFrameLocks noChangeAspect="1"/>
          </p:cNvGraphicFramePr>
          <p:nvPr/>
        </p:nvGraphicFramePr>
        <p:xfrm>
          <a:off x="1219200" y="5791200"/>
          <a:ext cx="625316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3" name="Equation" r:id="rId9" imgW="2501900" imgH="304800" progId="Equation.3">
                  <p:embed/>
                </p:oleObj>
              </mc:Choice>
              <mc:Fallback>
                <p:oleObj name="Equation" r:id="rId9" imgW="2501900" imgH="304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791200"/>
                        <a:ext cx="625316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3" grpId="0" build="p" autoUpdateAnimBg="0"/>
      <p:bldP spid="317444" grpId="0" build="p" autoUpdateAnimBg="0"/>
      <p:bldP spid="317445" grpId="0" build="p" autoUpdateAnimBg="0"/>
      <p:bldP spid="317455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Fourth-Order Approximations</a:t>
            </a:r>
          </a:p>
        </p:txBody>
      </p:sp>
      <p:sp>
        <p:nvSpPr>
          <p:cNvPr id="318467" name="Rectangle 3"/>
          <p:cNvSpPr>
            <a:spLocks noChangeArrowheads="1"/>
          </p:cNvSpPr>
          <p:nvPr/>
        </p:nvSpPr>
        <p:spPr bwMode="auto">
          <a:xfrm>
            <a:off x="228600" y="14478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Fourth-order backward diff. scheme (</a:t>
            </a:r>
            <a:r>
              <a:rPr lang="en-US" sz="2400" i="1">
                <a:latin typeface="Times" charset="0"/>
              </a:rPr>
              <a:t>m </a:t>
            </a:r>
            <a:r>
              <a:rPr lang="en-US" sz="2400">
                <a:latin typeface="Times" charset="0"/>
              </a:rPr>
              <a:t>= 1, </a:t>
            </a:r>
            <a:r>
              <a:rPr lang="en-US" sz="2400" i="1">
                <a:latin typeface="Times" charset="0"/>
              </a:rPr>
              <a:t>q </a:t>
            </a:r>
            <a:r>
              <a:rPr lang="en-US" sz="2400">
                <a:latin typeface="Times" charset="0"/>
              </a:rPr>
              <a:t>= 5)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Table 6.2 (k)</a:t>
            </a:r>
            <a:r>
              <a:rPr lang="en-US" sz="2400">
                <a:latin typeface="Times" charset="0"/>
              </a:rPr>
              <a:t> 	</a:t>
            </a:r>
          </a:p>
        </p:txBody>
      </p:sp>
      <p:sp>
        <p:nvSpPr>
          <p:cNvPr id="318469" name="Rectangle 5"/>
          <p:cNvSpPr>
            <a:spLocks noChangeArrowheads="1"/>
          </p:cNvSpPr>
          <p:nvPr/>
        </p:nvSpPr>
        <p:spPr bwMode="auto">
          <a:xfrm>
            <a:off x="152400" y="9906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Discretize around furthest cell</a:t>
            </a:r>
            <a:endParaRPr lang="en-US" sz="2400">
              <a:solidFill>
                <a:srgbClr val="993366"/>
              </a:solidFill>
              <a:latin typeface="Times" charset="0"/>
            </a:endParaRPr>
          </a:p>
        </p:txBody>
      </p:sp>
      <p:sp>
        <p:nvSpPr>
          <p:cNvPr id="318470" name="Rectangle 6"/>
          <p:cNvSpPr>
            <a:spLocks noChangeArrowheads="1"/>
          </p:cNvSpPr>
          <p:nvPr/>
        </p:nvSpPr>
        <p:spPr bwMode="auto">
          <a:xfrm>
            <a:off x="228600" y="5334000"/>
            <a:ext cx="9296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Fourth-order forward difference (</a:t>
            </a:r>
            <a:r>
              <a:rPr lang="en-US" sz="2400" i="1">
                <a:latin typeface="Times" charset="0"/>
              </a:rPr>
              <a:t>m </a:t>
            </a:r>
            <a:r>
              <a:rPr lang="en-US" sz="2400">
                <a:latin typeface="Times" charset="0"/>
              </a:rPr>
              <a:t>= 1, </a:t>
            </a:r>
            <a:r>
              <a:rPr lang="en-US" sz="2400" i="1">
                <a:latin typeface="Times" charset="0"/>
              </a:rPr>
              <a:t>q </a:t>
            </a:r>
            <a:r>
              <a:rPr lang="en-US" sz="2400">
                <a:latin typeface="Times" charset="0"/>
              </a:rPr>
              <a:t>= 5)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Table 6.2 (l)</a:t>
            </a:r>
          </a:p>
        </p:txBody>
      </p:sp>
      <p:graphicFrame>
        <p:nvGraphicFramePr>
          <p:cNvPr id="318475" name="Object 2"/>
          <p:cNvGraphicFramePr>
            <a:graphicFrameLocks noChangeAspect="1"/>
          </p:cNvGraphicFramePr>
          <p:nvPr/>
        </p:nvGraphicFramePr>
        <p:xfrm>
          <a:off x="457200" y="1905000"/>
          <a:ext cx="7616825" cy="238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9" name="Equation" r:id="rId3" imgW="3048000" imgH="952500" progId="Equation.3">
                  <p:embed/>
                </p:oleObj>
              </mc:Choice>
              <mc:Fallback>
                <p:oleObj name="Equation" r:id="rId3" imgW="3048000" imgH="952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905000"/>
                        <a:ext cx="7616825" cy="238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476" name="Object 3"/>
          <p:cNvGraphicFramePr>
            <a:graphicFrameLocks noChangeAspect="1"/>
          </p:cNvGraphicFramePr>
          <p:nvPr/>
        </p:nvGraphicFramePr>
        <p:xfrm>
          <a:off x="838200" y="4419600"/>
          <a:ext cx="67929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0" name="Equation" r:id="rId5" imgW="2717800" imgH="304800" progId="Equation.3">
                  <p:embed/>
                </p:oleObj>
              </mc:Choice>
              <mc:Fallback>
                <p:oleObj name="Equation" r:id="rId5" imgW="27178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419600"/>
                        <a:ext cx="67929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477" name="Object 4"/>
          <p:cNvGraphicFramePr>
            <a:graphicFrameLocks noChangeAspect="1"/>
          </p:cNvGraphicFramePr>
          <p:nvPr/>
        </p:nvGraphicFramePr>
        <p:xfrm>
          <a:off x="838200" y="5791200"/>
          <a:ext cx="6634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1" name="Equation" r:id="rId7" imgW="2654300" imgH="304800" progId="Equation.3">
                  <p:embed/>
                </p:oleObj>
              </mc:Choice>
              <mc:Fallback>
                <p:oleObj name="Equation" r:id="rId7" imgW="26543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791200"/>
                        <a:ext cx="6634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build="p" autoUpdateAnimBg="0"/>
      <p:bldP spid="318469" grpId="0" build="p" autoUpdateAnimBg="0"/>
      <p:bldP spid="318470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Fourth-Order Central Diff. Approx.</a:t>
            </a:r>
          </a:p>
        </p:txBody>
      </p:sp>
      <p:sp>
        <p:nvSpPr>
          <p:cNvPr id="319491" name="Rectangle 3"/>
          <p:cNvSpPr>
            <a:spLocks noChangeArrowheads="1"/>
          </p:cNvSpPr>
          <p:nvPr/>
        </p:nvSpPr>
        <p:spPr bwMode="auto">
          <a:xfrm>
            <a:off x="228600" y="14478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Fourth-order central difference of ∂</a:t>
            </a:r>
            <a:r>
              <a:rPr lang="en-US" sz="2400" i="1">
                <a:latin typeface="Times" charset="0"/>
              </a:rPr>
              <a:t>N</a:t>
            </a:r>
            <a:r>
              <a:rPr lang="en-US" sz="2400">
                <a:latin typeface="Times" charset="0"/>
              </a:rPr>
              <a:t>/∂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>
                <a:latin typeface="Times" charset="0"/>
              </a:rPr>
              <a:t> (</a:t>
            </a:r>
            <a:r>
              <a:rPr lang="en-US" sz="2400" i="1">
                <a:latin typeface="Times" charset="0"/>
              </a:rPr>
              <a:t>m </a:t>
            </a:r>
            <a:r>
              <a:rPr lang="en-US" sz="2400">
                <a:latin typeface="Times" charset="0"/>
              </a:rPr>
              <a:t>= 1, </a:t>
            </a:r>
            <a:r>
              <a:rPr lang="en-US" sz="2400" i="1">
                <a:latin typeface="Times" charset="0"/>
              </a:rPr>
              <a:t>q </a:t>
            </a:r>
            <a:r>
              <a:rPr lang="en-US" sz="2400">
                <a:latin typeface="Times" charset="0"/>
              </a:rPr>
              <a:t>= 5)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(6.33)</a:t>
            </a:r>
            <a:r>
              <a:rPr lang="en-US" sz="2400">
                <a:latin typeface="Times" charset="0"/>
              </a:rPr>
              <a:t> 	</a:t>
            </a:r>
          </a:p>
        </p:txBody>
      </p:sp>
      <p:sp>
        <p:nvSpPr>
          <p:cNvPr id="319493" name="Rectangle 5"/>
          <p:cNvSpPr>
            <a:spLocks noChangeArrowheads="1"/>
          </p:cNvSpPr>
          <p:nvPr/>
        </p:nvSpPr>
        <p:spPr bwMode="auto">
          <a:xfrm>
            <a:off x="228600" y="48768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Table 6.2 (h)</a:t>
            </a:r>
          </a:p>
        </p:txBody>
      </p:sp>
      <p:graphicFrame>
        <p:nvGraphicFramePr>
          <p:cNvPr id="319500" name="Object 2"/>
          <p:cNvGraphicFramePr>
            <a:graphicFrameLocks noChangeAspect="1"/>
          </p:cNvGraphicFramePr>
          <p:nvPr/>
        </p:nvGraphicFramePr>
        <p:xfrm>
          <a:off x="914400" y="2057400"/>
          <a:ext cx="7110413" cy="238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8" name="Equation" r:id="rId3" imgW="2844800" imgH="952500" progId="Equation.3">
                  <p:embed/>
                </p:oleObj>
              </mc:Choice>
              <mc:Fallback>
                <p:oleObj name="Equation" r:id="rId3" imgW="2844800" imgH="952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057400"/>
                        <a:ext cx="7110413" cy="238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501" name="Object 3"/>
          <p:cNvGraphicFramePr>
            <a:graphicFrameLocks noChangeAspect="1"/>
          </p:cNvGraphicFramePr>
          <p:nvPr/>
        </p:nvGraphicFramePr>
        <p:xfrm>
          <a:off x="1600200" y="5486400"/>
          <a:ext cx="4824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9" name="Equation" r:id="rId5" imgW="1930400" imgH="304800" progId="Equation.3">
                  <p:embed/>
                </p:oleObj>
              </mc:Choice>
              <mc:Fallback>
                <p:oleObj name="Equation" r:id="rId5" imgW="19304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486400"/>
                        <a:ext cx="4824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1" grpId="0" build="p" autoUpdateAnimBg="0"/>
      <p:bldP spid="31949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Fourth-Order Central Diff. Approx.</a:t>
            </a:r>
          </a:p>
        </p:txBody>
      </p:sp>
      <p:sp>
        <p:nvSpPr>
          <p:cNvPr id="320515" name="Rectangle 3"/>
          <p:cNvSpPr>
            <a:spLocks noChangeArrowheads="1"/>
          </p:cNvSpPr>
          <p:nvPr/>
        </p:nvSpPr>
        <p:spPr bwMode="auto">
          <a:xfrm>
            <a:off x="228600" y="14478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Fourth-order central difference of ∂</a:t>
            </a:r>
            <a:r>
              <a:rPr lang="en-US" sz="2400" baseline="30000">
                <a:latin typeface="Times" charset="0"/>
              </a:rPr>
              <a:t>2</a:t>
            </a:r>
            <a:r>
              <a:rPr lang="en-US" sz="2400" i="1">
                <a:latin typeface="Times" charset="0"/>
              </a:rPr>
              <a:t>N</a:t>
            </a:r>
            <a:r>
              <a:rPr lang="en-US" sz="2400">
                <a:latin typeface="Times" charset="0"/>
              </a:rPr>
              <a:t>/∂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 baseline="30000">
                <a:latin typeface="Times" charset="0"/>
              </a:rPr>
              <a:t>2</a:t>
            </a:r>
            <a:r>
              <a:rPr lang="en-US" sz="2400">
                <a:latin typeface="Times" charset="0"/>
              </a:rPr>
              <a:t> (</a:t>
            </a:r>
            <a:r>
              <a:rPr lang="en-US" sz="2400" i="1">
                <a:latin typeface="Times" charset="0"/>
              </a:rPr>
              <a:t>m </a:t>
            </a:r>
            <a:r>
              <a:rPr lang="en-US" sz="2400">
                <a:latin typeface="Times" charset="0"/>
              </a:rPr>
              <a:t>= 2, </a:t>
            </a:r>
            <a:r>
              <a:rPr lang="en-US" sz="2400" i="1">
                <a:latin typeface="Times" charset="0"/>
              </a:rPr>
              <a:t>q </a:t>
            </a:r>
            <a:r>
              <a:rPr lang="en-US" sz="2400">
                <a:latin typeface="Times" charset="0"/>
              </a:rPr>
              <a:t>= 5) 	</a:t>
            </a:r>
          </a:p>
        </p:txBody>
      </p:sp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228600" y="48768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Table 6.2 (n)</a:t>
            </a:r>
          </a:p>
        </p:txBody>
      </p:sp>
      <p:graphicFrame>
        <p:nvGraphicFramePr>
          <p:cNvPr id="320523" name="Object 2"/>
          <p:cNvGraphicFramePr>
            <a:graphicFrameLocks noChangeAspect="1"/>
          </p:cNvGraphicFramePr>
          <p:nvPr/>
        </p:nvGraphicFramePr>
        <p:xfrm>
          <a:off x="685800" y="2133600"/>
          <a:ext cx="7110413" cy="238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2" name="Equation" r:id="rId3" imgW="2844800" imgH="952500" progId="Equation.3">
                  <p:embed/>
                </p:oleObj>
              </mc:Choice>
              <mc:Fallback>
                <p:oleObj name="Equation" r:id="rId3" imgW="2844800" imgH="952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110413" cy="238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0524" name="Object 3"/>
          <p:cNvGraphicFramePr>
            <a:graphicFrameLocks noChangeAspect="1"/>
          </p:cNvGraphicFramePr>
          <p:nvPr/>
        </p:nvGraphicFramePr>
        <p:xfrm>
          <a:off x="1066800" y="5486400"/>
          <a:ext cx="647541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3" name="Equation" r:id="rId5" imgW="2590800" imgH="368300" progId="Equation.3">
                  <p:embed/>
                </p:oleObj>
              </mc:Choice>
              <mc:Fallback>
                <p:oleObj name="Equation" r:id="rId5" imgW="25908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486400"/>
                        <a:ext cx="647541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 autoUpdateAnimBg="0"/>
      <p:bldP spid="320516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Advection-Diffusion Eqn. Solutions</a:t>
            </a:r>
          </a:p>
        </p:txBody>
      </p:sp>
      <p:sp>
        <p:nvSpPr>
          <p:cNvPr id="321539" name="Rectangle 3"/>
          <p:cNvSpPr>
            <a:spLocks noChangeArrowheads="1"/>
          </p:cNvSpPr>
          <p:nvPr/>
        </p:nvSpPr>
        <p:spPr bwMode="auto">
          <a:xfrm>
            <a:off x="304800" y="9906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Species continuity equation in west-east direction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(6.1)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21545" name="Rectangle 9"/>
          <p:cNvSpPr>
            <a:spLocks noChangeArrowheads="1"/>
          </p:cNvSpPr>
          <p:nvPr/>
        </p:nvSpPr>
        <p:spPr bwMode="auto">
          <a:xfrm>
            <a:off x="304800" y="2362200"/>
            <a:ext cx="5486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CFL stability criterion for advection	</a:t>
            </a:r>
          </a:p>
        </p:txBody>
      </p:sp>
      <p:sp>
        <p:nvSpPr>
          <p:cNvPr id="321546" name="Rectangle 10"/>
          <p:cNvSpPr>
            <a:spLocks noChangeArrowheads="1"/>
          </p:cNvSpPr>
          <p:nvPr/>
        </p:nvSpPr>
        <p:spPr bwMode="auto">
          <a:xfrm>
            <a:off x="304800" y="4724400"/>
            <a:ext cx="449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Stability criterion for diffusion	</a:t>
            </a:r>
          </a:p>
        </p:txBody>
      </p:sp>
      <p:graphicFrame>
        <p:nvGraphicFramePr>
          <p:cNvPr id="321550" name="Object 2"/>
          <p:cNvGraphicFramePr>
            <a:graphicFrameLocks noChangeAspect="1"/>
          </p:cNvGraphicFramePr>
          <p:nvPr/>
        </p:nvGraphicFramePr>
        <p:xfrm>
          <a:off x="2133600" y="1447800"/>
          <a:ext cx="44751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3" name="Equation" r:id="rId3" imgW="1790700" imgH="342900" progId="Equation.3">
                  <p:embed/>
                </p:oleObj>
              </mc:Choice>
              <mc:Fallback>
                <p:oleObj name="Equation" r:id="rId3" imgW="17907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447800"/>
                        <a:ext cx="44751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1551" name="Object 3"/>
          <p:cNvGraphicFramePr>
            <a:graphicFrameLocks noChangeAspect="1"/>
          </p:cNvGraphicFramePr>
          <p:nvPr/>
        </p:nvGraphicFramePr>
        <p:xfrm>
          <a:off x="3200400" y="2819400"/>
          <a:ext cx="23495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4" name="Equation" r:id="rId5" imgW="939800" imgH="190500" progId="Equation.3">
                  <p:embed/>
                </p:oleObj>
              </mc:Choice>
              <mc:Fallback>
                <p:oleObj name="Equation" r:id="rId5" imgW="939800" imgH="190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819400"/>
                        <a:ext cx="234950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1552" name="Object 4"/>
          <p:cNvGraphicFramePr>
            <a:graphicFrameLocks noChangeAspect="1"/>
          </p:cNvGraphicFramePr>
          <p:nvPr/>
        </p:nvGraphicFramePr>
        <p:xfrm>
          <a:off x="3200400" y="5257800"/>
          <a:ext cx="2349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5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257800"/>
                        <a:ext cx="23495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1553" name="Rectangle 17"/>
          <p:cNvSpPr>
            <a:spLocks noChangeArrowheads="1"/>
          </p:cNvSpPr>
          <p:nvPr/>
        </p:nvSpPr>
        <p:spPr bwMode="auto">
          <a:xfrm>
            <a:off x="304800" y="3429000"/>
            <a:ext cx="8534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Example: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Symbol" charset="0"/>
              </a:rPr>
              <a:t>D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 baseline="-25000">
                <a:solidFill>
                  <a:srgbClr val="187534"/>
                </a:solidFill>
                <a:latin typeface="Times" charset="0"/>
              </a:rPr>
              <a:t>min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=5 km, |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max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|=20 m/s --&gt;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h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=250 s (Hydrostatic model)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Symbol" charset="0"/>
              </a:rPr>
              <a:t>D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 baseline="-25000">
                <a:solidFill>
                  <a:srgbClr val="187534"/>
                </a:solidFill>
                <a:latin typeface="Times" charset="0"/>
              </a:rPr>
              <a:t>min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=5 km, |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max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|=346 m/s --&gt;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h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=14.5 s (Nonhydrostatic model)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21554" name="Rectangle 18"/>
          <p:cNvSpPr>
            <a:spLocks noChangeArrowheads="1"/>
          </p:cNvSpPr>
          <p:nvPr/>
        </p:nvSpPr>
        <p:spPr bwMode="auto">
          <a:xfrm>
            <a:off x="304800" y="5715000"/>
            <a:ext cx="838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Example: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Symbol" charset="0"/>
              </a:rPr>
              <a:t>D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z</a:t>
            </a:r>
            <a:r>
              <a:rPr lang="en-US" sz="2400" baseline="-25000">
                <a:solidFill>
                  <a:srgbClr val="187534"/>
                </a:solidFill>
                <a:latin typeface="Times" charset="0"/>
              </a:rPr>
              <a:t>min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=20 m,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max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=50 m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2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/s --&gt;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h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=8 s (in the vertical)</a:t>
            </a:r>
            <a:r>
              <a:rPr lang="en-US" sz="2400">
                <a:latin typeface="Times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 autoUpdateAnimBg="0"/>
      <p:bldP spid="321545" grpId="0" build="p" autoUpdateAnimBg="0"/>
      <p:bldP spid="321546" grpId="0" build="p" autoUpdateAnimBg="0"/>
      <p:bldP spid="321553" grpId="0" build="p" autoUpdateAnimBg="0"/>
      <p:bldP spid="321554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FTCS Solution</a:t>
            </a:r>
          </a:p>
        </p:txBody>
      </p:sp>
      <p:sp>
        <p:nvSpPr>
          <p:cNvPr id="322563" name="Rectangle 3"/>
          <p:cNvSpPr>
            <a:spLocks noChangeArrowheads="1"/>
          </p:cNvSpPr>
          <p:nvPr/>
        </p:nvSpPr>
        <p:spPr bwMode="auto">
          <a:xfrm>
            <a:off x="304800" y="990600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Forward in time, centered in space (FTCS) solution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(6.35)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993366"/>
              </a:solidFill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1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st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-order approximation in time</a:t>
            </a:r>
            <a:endParaRPr lang="en-US" sz="2400">
              <a:latin typeface="Times" charset="0"/>
            </a:endParaRPr>
          </a:p>
          <a:p>
            <a:pPr marL="342900" indent="-342900"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993366"/>
              </a:solidFill>
              <a:latin typeface="Times" charset="0"/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Unconditionally unstable for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=0, large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; otherwise conditionally stable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22571" name="Object 2"/>
          <p:cNvGraphicFramePr>
            <a:graphicFrameLocks noChangeAspect="1"/>
          </p:cNvGraphicFramePr>
          <p:nvPr/>
        </p:nvGraphicFramePr>
        <p:xfrm>
          <a:off x="838200" y="3733800"/>
          <a:ext cx="55546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9" name="Equation" r:id="rId3" imgW="2222500" imgH="342900" progId="Equation.3">
                  <p:embed/>
                </p:oleObj>
              </mc:Choice>
              <mc:Fallback>
                <p:oleObj name="Equation" r:id="rId3" imgW="22225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733800"/>
                        <a:ext cx="55546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72" name="Object 3"/>
          <p:cNvGraphicFramePr>
            <a:graphicFrameLocks noChangeAspect="1"/>
          </p:cNvGraphicFramePr>
          <p:nvPr/>
        </p:nvGraphicFramePr>
        <p:xfrm>
          <a:off x="2209800" y="4800600"/>
          <a:ext cx="50784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0" name="Equation" r:id="rId5" imgW="2032000" imgH="342900" progId="Equation.3">
                  <p:embed/>
                </p:oleObj>
              </mc:Choice>
              <mc:Fallback>
                <p:oleObj name="Equation" r:id="rId5" imgW="2032000" imgH="342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800600"/>
                        <a:ext cx="50784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3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Advection-Diffusion Eqn. Solutions</a:t>
            </a:r>
          </a:p>
        </p:txBody>
      </p:sp>
      <p:sp>
        <p:nvSpPr>
          <p:cNvPr id="323587" name="Rectangle 3"/>
          <p:cNvSpPr>
            <a:spLocks noChangeArrowheads="1"/>
          </p:cNvSpPr>
          <p:nvPr/>
        </p:nvSpPr>
        <p:spPr bwMode="auto">
          <a:xfrm>
            <a:off x="304800" y="10668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Implicit solution: 1</a:t>
            </a:r>
            <a:r>
              <a:rPr lang="en-US" sz="2400" baseline="30000">
                <a:latin typeface="Times" charset="0"/>
              </a:rPr>
              <a:t>st</a:t>
            </a:r>
            <a:r>
              <a:rPr lang="en-US" sz="2400">
                <a:latin typeface="Times" charset="0"/>
              </a:rPr>
              <a:t>-order approximation in time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(6.36)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Unconditionally stable for all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,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23591" name="Rectangle 7"/>
          <p:cNvSpPr>
            <a:spLocks noChangeArrowheads="1"/>
          </p:cNvSpPr>
          <p:nvPr/>
        </p:nvSpPr>
        <p:spPr bwMode="auto">
          <a:xfrm>
            <a:off x="304800" y="28956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Rearrange and write in tridiagonal matrix form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(6.37)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23593" name="Object 2"/>
          <p:cNvGraphicFramePr>
            <a:graphicFrameLocks noChangeAspect="1"/>
          </p:cNvGraphicFramePr>
          <p:nvPr/>
        </p:nvGraphicFramePr>
        <p:xfrm>
          <a:off x="685800" y="4267200"/>
          <a:ext cx="33004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7" name="Equation" r:id="rId3" imgW="1320800" imgH="381000" progId="Equation.3">
                  <p:embed/>
                </p:oleObj>
              </mc:Choice>
              <mc:Fallback>
                <p:oleObj name="Equation" r:id="rId3" imgW="13208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267200"/>
                        <a:ext cx="330041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3594" name="Object 3"/>
          <p:cNvGraphicFramePr>
            <a:graphicFrameLocks noChangeAspect="1"/>
          </p:cNvGraphicFramePr>
          <p:nvPr/>
        </p:nvGraphicFramePr>
        <p:xfrm>
          <a:off x="5029200" y="4305300"/>
          <a:ext cx="231775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8" name="Equation" r:id="rId5" imgW="927100" imgH="381000" progId="Equation.3">
                  <p:embed/>
                </p:oleObj>
              </mc:Choice>
              <mc:Fallback>
                <p:oleObj name="Equation" r:id="rId5" imgW="927100" imgH="38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4305300"/>
                        <a:ext cx="231775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3595" name="Object 4"/>
          <p:cNvGraphicFramePr>
            <a:graphicFrameLocks noChangeAspect="1"/>
          </p:cNvGraphicFramePr>
          <p:nvPr/>
        </p:nvGraphicFramePr>
        <p:xfrm>
          <a:off x="2743200" y="5486400"/>
          <a:ext cx="31099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9" name="Equation" r:id="rId7" imgW="1244600" imgH="381000" progId="Equation.3">
                  <p:embed/>
                </p:oleObj>
              </mc:Choice>
              <mc:Fallback>
                <p:oleObj name="Equation" r:id="rId7" imgW="1244600" imgH="38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486400"/>
                        <a:ext cx="310991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3597" name="Rectangle 13"/>
          <p:cNvSpPr>
            <a:spLocks noChangeArrowheads="1"/>
          </p:cNvSpPr>
          <p:nvPr/>
        </p:nvSpPr>
        <p:spPr bwMode="auto">
          <a:xfrm>
            <a:off x="304800" y="38100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(6.38)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23598" name="Object 5"/>
          <p:cNvGraphicFramePr>
            <a:graphicFrameLocks noChangeAspect="1"/>
          </p:cNvGraphicFramePr>
          <p:nvPr/>
        </p:nvGraphicFramePr>
        <p:xfrm>
          <a:off x="193675" y="1981200"/>
          <a:ext cx="895032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0" name="Equation" r:id="rId9" imgW="3581400" imgH="368300" progId="Equation.3">
                  <p:embed/>
                </p:oleObj>
              </mc:Choice>
              <mc:Fallback>
                <p:oleObj name="Equation" r:id="rId9" imgW="3581400" imgH="368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" y="1981200"/>
                        <a:ext cx="8950325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3599" name="Object 6"/>
          <p:cNvGraphicFramePr>
            <a:graphicFrameLocks noChangeAspect="1"/>
          </p:cNvGraphicFramePr>
          <p:nvPr/>
        </p:nvGraphicFramePr>
        <p:xfrm>
          <a:off x="1600200" y="3505200"/>
          <a:ext cx="49196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1" name="Equation" r:id="rId11" imgW="1968500" imgH="165100" progId="Equation.3">
                  <p:embed/>
                </p:oleObj>
              </mc:Choice>
              <mc:Fallback>
                <p:oleObj name="Equation" r:id="rId11" imgW="1968500" imgH="165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505200"/>
                        <a:ext cx="491966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 build="p" autoUpdateAnimBg="0"/>
      <p:bldP spid="323591" grpId="0" build="p" autoUpdateAnimBg="0"/>
      <p:bldP spid="323597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Advection-Diffusion Eqn. Solutions</a:t>
            </a:r>
          </a:p>
        </p:txBody>
      </p:sp>
      <p:sp>
        <p:nvSpPr>
          <p:cNvPr id="324613" name="Rectangle 5"/>
          <p:cNvSpPr>
            <a:spLocks noChangeArrowheads="1"/>
          </p:cNvSpPr>
          <p:nvPr/>
        </p:nvSpPr>
        <p:spPr bwMode="auto">
          <a:xfrm>
            <a:off x="304800" y="10668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Rearrange and write in tridiagonal matrix form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(6.39)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24619" name="Object 2"/>
          <p:cNvGraphicFramePr>
            <a:graphicFrameLocks noChangeAspect="1"/>
          </p:cNvGraphicFramePr>
          <p:nvPr/>
        </p:nvGraphicFramePr>
        <p:xfrm>
          <a:off x="12700" y="2057400"/>
          <a:ext cx="9131300" cy="315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3" name="Equation" r:id="rId3" imgW="4445000" imgH="1536700" progId="Equation.3">
                  <p:embed/>
                </p:oleObj>
              </mc:Choice>
              <mc:Fallback>
                <p:oleObj name="Equation" r:id="rId3" imgW="4445000" imgH="1536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" y="2057400"/>
                        <a:ext cx="9131300" cy="315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3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Tridiagonal Matrix Solution</a:t>
            </a:r>
          </a:p>
        </p:txBody>
      </p:sp>
      <p:sp>
        <p:nvSpPr>
          <p:cNvPr id="325635" name="Rectangle 3"/>
          <p:cNvSpPr>
            <a:spLocks noChangeArrowheads="1"/>
          </p:cNvSpPr>
          <p:nvPr/>
        </p:nvSpPr>
        <p:spPr bwMode="auto">
          <a:xfrm>
            <a:off x="304800" y="1066800"/>
            <a:ext cx="838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Matrix decomposition: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(6.40)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25642" name="Rectangle 10"/>
          <p:cNvSpPr>
            <a:spLocks noChangeArrowheads="1"/>
          </p:cNvSpPr>
          <p:nvPr/>
        </p:nvSpPr>
        <p:spPr bwMode="auto">
          <a:xfrm>
            <a:off x="6705600" y="1752600"/>
            <a:ext cx="114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i="1">
                <a:latin typeface="Times" charset="0"/>
              </a:rPr>
              <a:t>i </a:t>
            </a:r>
            <a:r>
              <a:rPr lang="en-US" sz="2400">
                <a:latin typeface="Times" charset="0"/>
              </a:rPr>
              <a:t>= 2..</a:t>
            </a:r>
            <a:r>
              <a:rPr lang="en-US" sz="2400" i="1">
                <a:latin typeface="Times" charset="0"/>
              </a:rPr>
              <a:t>I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25643" name="Rectangle 11"/>
          <p:cNvSpPr>
            <a:spLocks noChangeArrowheads="1"/>
          </p:cNvSpPr>
          <p:nvPr/>
        </p:nvSpPr>
        <p:spPr bwMode="auto">
          <a:xfrm>
            <a:off x="6705600" y="3124200"/>
            <a:ext cx="114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i="1">
                <a:latin typeface="Times" charset="0"/>
              </a:rPr>
              <a:t>i </a:t>
            </a:r>
            <a:r>
              <a:rPr lang="en-US" sz="2400">
                <a:latin typeface="Times" charset="0"/>
              </a:rPr>
              <a:t>= 2..</a:t>
            </a:r>
            <a:r>
              <a:rPr lang="en-US" sz="2400" i="1">
                <a:latin typeface="Times" charset="0"/>
              </a:rPr>
              <a:t>I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25644" name="Rectangle 12"/>
          <p:cNvSpPr>
            <a:spLocks noChangeArrowheads="1"/>
          </p:cNvSpPr>
          <p:nvPr/>
        </p:nvSpPr>
        <p:spPr bwMode="auto">
          <a:xfrm>
            <a:off x="304800" y="4114800"/>
            <a:ext cx="815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Matrix backsubstitution: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(6.41)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25647" name="Rectangle 15"/>
          <p:cNvSpPr>
            <a:spLocks noChangeArrowheads="1"/>
          </p:cNvSpPr>
          <p:nvPr/>
        </p:nvSpPr>
        <p:spPr bwMode="auto">
          <a:xfrm>
            <a:off x="6705600" y="4953000"/>
            <a:ext cx="2819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 i="1">
                <a:latin typeface="Times" charset="0"/>
              </a:rPr>
              <a:t>i </a:t>
            </a:r>
            <a:r>
              <a:rPr lang="en-US" sz="2400">
                <a:latin typeface="Times" charset="0"/>
              </a:rPr>
              <a:t>= </a:t>
            </a:r>
            <a:r>
              <a:rPr lang="en-US" sz="2400" i="1">
                <a:latin typeface="Times" charset="0"/>
              </a:rPr>
              <a:t>I</a:t>
            </a:r>
            <a:r>
              <a:rPr lang="en-US" sz="2400">
                <a:latin typeface="Times" charset="0"/>
              </a:rPr>
              <a:t> -1..1, -1	</a:t>
            </a:r>
          </a:p>
        </p:txBody>
      </p:sp>
      <p:graphicFrame>
        <p:nvGraphicFramePr>
          <p:cNvPr id="325648" name="Object 2"/>
          <p:cNvGraphicFramePr>
            <a:graphicFrameLocks noChangeAspect="1"/>
          </p:cNvGraphicFramePr>
          <p:nvPr/>
        </p:nvGraphicFramePr>
        <p:xfrm>
          <a:off x="381000" y="1676400"/>
          <a:ext cx="596741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9" name="Equation" r:id="rId3" imgW="2387600" imgH="342900" progId="Equation.3">
                  <p:embed/>
                </p:oleObj>
              </mc:Choice>
              <mc:Fallback>
                <p:oleObj name="Equation" r:id="rId3" imgW="23876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76400"/>
                        <a:ext cx="596741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49" name="Object 3"/>
          <p:cNvGraphicFramePr>
            <a:graphicFrameLocks noChangeAspect="1"/>
          </p:cNvGraphicFramePr>
          <p:nvPr/>
        </p:nvGraphicFramePr>
        <p:xfrm>
          <a:off x="363538" y="2952750"/>
          <a:ext cx="5808662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0" name="Equation" r:id="rId5" imgW="2324100" imgH="342900" progId="Equation.3">
                  <p:embed/>
                </p:oleObj>
              </mc:Choice>
              <mc:Fallback>
                <p:oleObj name="Equation" r:id="rId5" imgW="2324100" imgH="342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8" y="2952750"/>
                        <a:ext cx="5808662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50" name="Object 4"/>
          <p:cNvGraphicFramePr>
            <a:graphicFrameLocks noChangeAspect="1"/>
          </p:cNvGraphicFramePr>
          <p:nvPr/>
        </p:nvGraphicFramePr>
        <p:xfrm>
          <a:off x="381000" y="4876800"/>
          <a:ext cx="609441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1" name="Equation" r:id="rId7" imgW="2438400" imgH="165100" progId="Equation.3">
                  <p:embed/>
                </p:oleObj>
              </mc:Choice>
              <mc:Fallback>
                <p:oleObj name="Equation" r:id="rId7" imgW="2438400" imgH="165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876800"/>
                        <a:ext cx="609441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5" grpId="0" build="p" autoUpdateAnimBg="0"/>
      <p:bldP spid="325642" grpId="0" build="p" autoUpdateAnimBg="0" advAuto="0"/>
      <p:bldP spid="325643" grpId="0" build="p" autoUpdateAnimBg="0" advAuto="0"/>
      <p:bldP spid="325644" grpId="0" build="p" autoUpdateAnimBg="0"/>
      <p:bldP spid="325647" grpId="0" build="p" autoUpdateAnimBg="0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Tridiagonal Matrix Solution</a:t>
            </a:r>
          </a:p>
        </p:txBody>
      </p:sp>
      <p:sp>
        <p:nvSpPr>
          <p:cNvPr id="326659" name="Rectangle 3"/>
          <p:cNvSpPr>
            <a:spLocks noChangeArrowheads="1"/>
          </p:cNvSpPr>
          <p:nvPr/>
        </p:nvSpPr>
        <p:spPr bwMode="auto">
          <a:xfrm>
            <a:off x="304800" y="10668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Matrix for solution for periodic boundary conditions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(6.42)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26673" name="Object 2"/>
          <p:cNvGraphicFramePr>
            <a:graphicFrameLocks noChangeAspect="1"/>
          </p:cNvGraphicFramePr>
          <p:nvPr/>
        </p:nvGraphicFramePr>
        <p:xfrm>
          <a:off x="222250" y="1600200"/>
          <a:ext cx="8921750" cy="368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2" name="Equation" r:id="rId3" imgW="3721100" imgH="1536700" progId="Equation.3">
                  <p:embed/>
                </p:oleObj>
              </mc:Choice>
              <mc:Fallback>
                <p:oleObj name="Equation" r:id="rId3" imgW="3721100" imgH="1536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" y="1600200"/>
                        <a:ext cx="8921750" cy="3684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6675" name="Rectangle 19"/>
          <p:cNvSpPr>
            <a:spLocks noChangeArrowheads="1"/>
          </p:cNvSpPr>
          <p:nvPr/>
        </p:nvSpPr>
        <p:spPr bwMode="auto">
          <a:xfrm>
            <a:off x="304800" y="5638800"/>
            <a:ext cx="6172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Values at node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are adjacent to those at node 1</a:t>
            </a:r>
            <a:r>
              <a:rPr lang="en-US" sz="2400">
                <a:latin typeface="Times" charset="0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59" grpId="0" build="p" autoUpdateAnimBg="0"/>
      <p:bldP spid="326675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Crank-Nicolson Scheme</a:t>
            </a:r>
          </a:p>
        </p:txBody>
      </p:sp>
      <p:sp>
        <p:nvSpPr>
          <p:cNvPr id="327683" name="Rectangle 3"/>
          <p:cNvSpPr>
            <a:spLocks noChangeArrowheads="1"/>
          </p:cNvSpPr>
          <p:nvPr/>
        </p:nvSpPr>
        <p:spPr bwMode="auto">
          <a:xfrm>
            <a:off x="304800" y="1219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Crank-Nicolson form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(6.44)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27690" name="Rectangle 10"/>
          <p:cNvSpPr>
            <a:spLocks noChangeArrowheads="1"/>
          </p:cNvSpPr>
          <p:nvPr/>
        </p:nvSpPr>
        <p:spPr bwMode="auto">
          <a:xfrm>
            <a:off x="152400" y="4267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>
              <a:buFontTx/>
              <a:buNone/>
              <a:tabLst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Symbol" charset="0"/>
              </a:rPr>
              <a:t>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c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Crank-Nicolson parameter</a:t>
            </a:r>
          </a:p>
          <a:p>
            <a:pPr marL="457200" indent="-457200">
              <a:buFontTx/>
              <a:buNone/>
              <a:tabLst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= 0.5 --&gt; Crank-Nicolson solution (unconditionally stable all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,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</a:t>
            </a:r>
          </a:p>
          <a:p>
            <a:pPr marL="457200" indent="-457200">
              <a:buFontTx/>
              <a:buNone/>
              <a:tabLst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	 </a:t>
            </a:r>
            <a:r>
              <a:rPr lang="en-US" sz="2400">
                <a:latin typeface="Times" charset="0"/>
              </a:rPr>
              <a:t>2</a:t>
            </a:r>
            <a:r>
              <a:rPr lang="en-US" sz="2400" baseline="30000">
                <a:latin typeface="Times" charset="0"/>
              </a:rPr>
              <a:t>nd</a:t>
            </a:r>
            <a:r>
              <a:rPr lang="en-US" sz="2400">
                <a:latin typeface="Times" charset="0"/>
              </a:rPr>
              <a:t>-order approximation in time</a:t>
            </a:r>
            <a:r>
              <a:rPr lang="en-US" sz="3200">
                <a:solidFill>
                  <a:schemeClr val="tx1"/>
                </a:solidFill>
              </a:rPr>
              <a:t> 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457200" indent="-457200">
              <a:buFontTx/>
              <a:buNone/>
              <a:tabLst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= 0.   --&gt; explicit (FTCS) solution</a:t>
            </a:r>
          </a:p>
          <a:p>
            <a:pPr marL="457200" indent="-457200">
              <a:buFontTx/>
              <a:buNone/>
              <a:tabLst>
                <a:tab pos="1600200" algn="l"/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= 1    --&gt; implicit solution</a:t>
            </a:r>
          </a:p>
        </p:txBody>
      </p:sp>
      <p:graphicFrame>
        <p:nvGraphicFramePr>
          <p:cNvPr id="327692" name="Object 2"/>
          <p:cNvGraphicFramePr>
            <a:graphicFrameLocks noChangeAspect="1"/>
          </p:cNvGraphicFramePr>
          <p:nvPr/>
        </p:nvGraphicFramePr>
        <p:xfrm>
          <a:off x="0" y="1828800"/>
          <a:ext cx="9058275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0" name="Equation" r:id="rId3" imgW="4127500" imgH="419100" progId="Equation.3">
                  <p:embed/>
                </p:oleObj>
              </mc:Choice>
              <mc:Fallback>
                <p:oleObj name="Equation" r:id="rId3" imgW="41275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28800"/>
                        <a:ext cx="9058275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693" name="Object 3"/>
          <p:cNvGraphicFramePr>
            <a:graphicFrameLocks noChangeAspect="1"/>
          </p:cNvGraphicFramePr>
          <p:nvPr/>
        </p:nvGraphicFramePr>
        <p:xfrm>
          <a:off x="152400" y="2971800"/>
          <a:ext cx="8839200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1" name="Equation" r:id="rId5" imgW="4013200" imgH="368300" progId="Equation.3">
                  <p:embed/>
                </p:oleObj>
              </mc:Choice>
              <mc:Fallback>
                <p:oleObj name="Equation" r:id="rId5" imgW="40132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971800"/>
                        <a:ext cx="8839200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6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3" grpId="0" build="p" autoUpdateAnimBg="0"/>
      <p:bldP spid="327690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Crank-Nicolson Scheme</a:t>
            </a:r>
          </a:p>
        </p:txBody>
      </p:sp>
      <p:sp>
        <p:nvSpPr>
          <p:cNvPr id="328707" name="Rectangle 3"/>
          <p:cNvSpPr>
            <a:spLocks noChangeArrowheads="1"/>
          </p:cNvSpPr>
          <p:nvPr/>
        </p:nvSpPr>
        <p:spPr bwMode="auto">
          <a:xfrm>
            <a:off x="304800" y="1219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Tridiagonal form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(6.45)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28714" name="Object 2"/>
          <p:cNvGraphicFramePr>
            <a:graphicFrameLocks noChangeAspect="1"/>
          </p:cNvGraphicFramePr>
          <p:nvPr/>
        </p:nvGraphicFramePr>
        <p:xfrm>
          <a:off x="420688" y="2476500"/>
          <a:ext cx="361791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3" name="Equation" r:id="rId3" imgW="1447800" imgH="381000" progId="Equation.3">
                  <p:embed/>
                </p:oleObj>
              </mc:Choice>
              <mc:Fallback>
                <p:oleObj name="Equation" r:id="rId3" imgW="14478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2476500"/>
                        <a:ext cx="3617912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715" name="Object 3"/>
          <p:cNvGraphicFramePr>
            <a:graphicFrameLocks noChangeAspect="1"/>
          </p:cNvGraphicFramePr>
          <p:nvPr/>
        </p:nvGraphicFramePr>
        <p:xfrm>
          <a:off x="4495800" y="2552700"/>
          <a:ext cx="409416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4" name="Equation" r:id="rId5" imgW="1638300" imgH="381000" progId="Equation.3">
                  <p:embed/>
                </p:oleObj>
              </mc:Choice>
              <mc:Fallback>
                <p:oleObj name="Equation" r:id="rId5" imgW="1638300" imgH="38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552700"/>
                        <a:ext cx="409416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716" name="Object 4"/>
          <p:cNvGraphicFramePr>
            <a:graphicFrameLocks noChangeAspect="1"/>
          </p:cNvGraphicFramePr>
          <p:nvPr/>
        </p:nvGraphicFramePr>
        <p:xfrm>
          <a:off x="457200" y="3886200"/>
          <a:ext cx="26654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5" name="Equation" r:id="rId7" imgW="1066800" imgH="381000" progId="Equation.3">
                  <p:embed/>
                </p:oleObj>
              </mc:Choice>
              <mc:Fallback>
                <p:oleObj name="Equation" r:id="rId7" imgW="1066800" imgH="38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886200"/>
                        <a:ext cx="266541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717" name="Object 5"/>
          <p:cNvGraphicFramePr>
            <a:graphicFrameLocks noChangeAspect="1"/>
          </p:cNvGraphicFramePr>
          <p:nvPr/>
        </p:nvGraphicFramePr>
        <p:xfrm>
          <a:off x="4572000" y="3962400"/>
          <a:ext cx="326866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6" name="Equation" r:id="rId9" imgW="1308100" imgH="381000" progId="Equation.3">
                  <p:embed/>
                </p:oleObj>
              </mc:Choice>
              <mc:Fallback>
                <p:oleObj name="Equation" r:id="rId9" imgW="1308100" imgH="381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962400"/>
                        <a:ext cx="3268663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718" name="Object 6"/>
          <p:cNvGraphicFramePr>
            <a:graphicFrameLocks noChangeAspect="1"/>
          </p:cNvGraphicFramePr>
          <p:nvPr/>
        </p:nvGraphicFramePr>
        <p:xfrm>
          <a:off x="427038" y="5257800"/>
          <a:ext cx="345916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7" name="Equation" r:id="rId11" imgW="1384300" imgH="381000" progId="Equation.3">
                  <p:embed/>
                </p:oleObj>
              </mc:Choice>
              <mc:Fallback>
                <p:oleObj name="Equation" r:id="rId11" imgW="1384300" imgH="381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38" y="5257800"/>
                        <a:ext cx="3459162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719" name="Object 7"/>
          <p:cNvGraphicFramePr>
            <a:graphicFrameLocks noChangeAspect="1"/>
          </p:cNvGraphicFramePr>
          <p:nvPr/>
        </p:nvGraphicFramePr>
        <p:xfrm>
          <a:off x="4522788" y="5181600"/>
          <a:ext cx="431641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8" name="Equation" r:id="rId13" imgW="1727200" imgH="381000" progId="Equation.3">
                  <p:embed/>
                </p:oleObj>
              </mc:Choice>
              <mc:Fallback>
                <p:oleObj name="Equation" r:id="rId13" imgW="1727200" imgH="381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2788" y="5181600"/>
                        <a:ext cx="4316412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720" name="Object 8"/>
          <p:cNvGraphicFramePr>
            <a:graphicFrameLocks noChangeAspect="1"/>
          </p:cNvGraphicFramePr>
          <p:nvPr/>
        </p:nvGraphicFramePr>
        <p:xfrm>
          <a:off x="295275" y="1752600"/>
          <a:ext cx="869632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9" name="Equation" r:id="rId15" imgW="3479800" imgH="165100" progId="Equation.3">
                  <p:embed/>
                </p:oleObj>
              </mc:Choice>
              <mc:Fallback>
                <p:oleObj name="Equation" r:id="rId15" imgW="3479800" imgH="165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1752600"/>
                        <a:ext cx="8696325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7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Leapfrog Scheme</a:t>
            </a:r>
          </a:p>
        </p:txBody>
      </p:sp>
      <p:sp>
        <p:nvSpPr>
          <p:cNvPr id="329731" name="Rectangle 3"/>
          <p:cNvSpPr>
            <a:spLocks noChangeArrowheads="1"/>
          </p:cNvSpPr>
          <p:nvPr/>
        </p:nvSpPr>
        <p:spPr bwMode="auto">
          <a:xfrm>
            <a:off x="304800" y="12192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2</a:t>
            </a:r>
            <a:r>
              <a:rPr lang="en-US" sz="2400" baseline="30000">
                <a:latin typeface="Times" charset="0"/>
              </a:rPr>
              <a:t>nd</a:t>
            </a:r>
            <a:r>
              <a:rPr lang="en-US" sz="2400">
                <a:latin typeface="Times" charset="0"/>
              </a:rPr>
              <a:t>-order approximation in time</a:t>
            </a:r>
            <a:r>
              <a:rPr lang="en-US" sz="3200">
                <a:solidFill>
                  <a:schemeClr val="tx1"/>
                </a:solidFill>
              </a:rPr>
              <a:t> 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(6.48)</a:t>
            </a:r>
            <a:endParaRPr lang="en-US" sz="3200">
              <a:solidFill>
                <a:schemeClr val="tx1"/>
              </a:solidFill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3200">
              <a:solidFill>
                <a:schemeClr val="tx1"/>
              </a:solidFill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Unconditionally unstable for all nonzero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; conditionally stable for linear equations when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=0; unstable for nonlinear equations</a:t>
            </a:r>
            <a:r>
              <a:rPr lang="en-US" sz="2400">
                <a:latin typeface="Times" charset="0"/>
              </a:rPr>
              <a:t>		</a:t>
            </a:r>
          </a:p>
        </p:txBody>
      </p:sp>
      <p:graphicFrame>
        <p:nvGraphicFramePr>
          <p:cNvPr id="329740" name="Object 2"/>
          <p:cNvGraphicFramePr>
            <a:graphicFrameLocks noChangeAspect="1"/>
          </p:cNvGraphicFramePr>
          <p:nvPr/>
        </p:nvGraphicFramePr>
        <p:xfrm>
          <a:off x="0" y="3810000"/>
          <a:ext cx="89852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3" name="Equation" r:id="rId3" imgW="4330700" imgH="368300" progId="Equation.3">
                  <p:embed/>
                </p:oleObj>
              </mc:Choice>
              <mc:Fallback>
                <p:oleObj name="Equation" r:id="rId3" imgW="43307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810000"/>
                        <a:ext cx="898525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Matsuno Scheme</a:t>
            </a:r>
          </a:p>
        </p:txBody>
      </p:sp>
      <p:sp>
        <p:nvSpPr>
          <p:cNvPr id="330755" name="Rectangle 3"/>
          <p:cNvSpPr>
            <a:spLocks noChangeArrowheads="1"/>
          </p:cNvSpPr>
          <p:nvPr/>
        </p:nvSpPr>
        <p:spPr bwMode="auto">
          <a:xfrm>
            <a:off x="304800" y="2819400"/>
            <a:ext cx="883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Prediction step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(6.49)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30759" name="Rectangle 7"/>
          <p:cNvSpPr>
            <a:spLocks noChangeArrowheads="1"/>
          </p:cNvSpPr>
          <p:nvPr/>
        </p:nvSpPr>
        <p:spPr bwMode="auto">
          <a:xfrm>
            <a:off x="304800" y="4419600"/>
            <a:ext cx="883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	Correction step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(6.49)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30760" name="Object 2"/>
          <p:cNvGraphicFramePr>
            <a:graphicFrameLocks noChangeAspect="1"/>
          </p:cNvGraphicFramePr>
          <p:nvPr/>
        </p:nvGraphicFramePr>
        <p:xfrm>
          <a:off x="85725" y="3429000"/>
          <a:ext cx="905827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3" name="Equation" r:id="rId3" imgW="4368800" imgH="368300" progId="Equation.3">
                  <p:embed/>
                </p:oleObj>
              </mc:Choice>
              <mc:Fallback>
                <p:oleObj name="Equation" r:id="rId3" imgW="43688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" y="3429000"/>
                        <a:ext cx="9058275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0761" name="Object 3"/>
          <p:cNvGraphicFramePr>
            <a:graphicFrameLocks noChangeAspect="1"/>
          </p:cNvGraphicFramePr>
          <p:nvPr/>
        </p:nvGraphicFramePr>
        <p:xfrm>
          <a:off x="228600" y="4953000"/>
          <a:ext cx="8428038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4" name="Equation" r:id="rId5" imgW="4064000" imgH="368300" progId="Equation.3">
                  <p:embed/>
                </p:oleObj>
              </mc:Choice>
              <mc:Fallback>
                <p:oleObj name="Equation" r:id="rId5" imgW="40640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953000"/>
                        <a:ext cx="8428038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0762" name="Rectangle 10"/>
          <p:cNvSpPr>
            <a:spLocks noChangeArrowheads="1"/>
          </p:cNvSpPr>
          <p:nvPr/>
        </p:nvSpPr>
        <p:spPr bwMode="auto">
          <a:xfrm>
            <a:off x="685800" y="990600"/>
            <a:ext cx="70866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>
                <a:latin typeface="Times" charset="0"/>
              </a:rPr>
              <a:t>1</a:t>
            </a:r>
            <a:r>
              <a:rPr lang="en-US" sz="2400" baseline="30000">
                <a:latin typeface="Times" charset="0"/>
              </a:rPr>
              <a:t>st</a:t>
            </a:r>
            <a:r>
              <a:rPr lang="en-US" sz="2400">
                <a:latin typeface="Times" charset="0"/>
              </a:rPr>
              <a:t>-order approximation in time</a:t>
            </a:r>
            <a:r>
              <a:rPr lang="en-US" sz="3200">
                <a:solidFill>
                  <a:schemeClr val="tx1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Conditionally stable for all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when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=0 or small; unconditionally unstable for large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5" grpId="0" build="p" autoUpdateAnimBg="0"/>
      <p:bldP spid="330759" grpId="0" build="p" autoUpdateAnimBg="0"/>
      <p:bldP spid="330762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Heun Scheme</a:t>
            </a:r>
          </a:p>
        </p:txBody>
      </p:sp>
      <p:sp>
        <p:nvSpPr>
          <p:cNvPr id="331779" name="Rectangle 3"/>
          <p:cNvSpPr>
            <a:spLocks noChangeArrowheads="1"/>
          </p:cNvSpPr>
          <p:nvPr/>
        </p:nvSpPr>
        <p:spPr bwMode="auto">
          <a:xfrm>
            <a:off x="304800" y="12192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2</a:t>
            </a:r>
            <a:r>
              <a:rPr lang="en-US" sz="2400" baseline="30000">
                <a:latin typeface="Times" charset="0"/>
              </a:rPr>
              <a:t>nd</a:t>
            </a:r>
            <a:r>
              <a:rPr lang="en-US" sz="2400">
                <a:latin typeface="Times" charset="0"/>
              </a:rPr>
              <a:t>-order approximation in time</a:t>
            </a:r>
            <a:r>
              <a:rPr lang="en-US" sz="3200">
                <a:solidFill>
                  <a:schemeClr val="tx1"/>
                </a:solidFill>
              </a:rPr>
              <a:t> 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(6.51)</a:t>
            </a:r>
            <a:endParaRPr lang="en-US" sz="3200">
              <a:solidFill>
                <a:schemeClr val="tx1"/>
              </a:solidFill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Unconditionally unstable for all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when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=0 and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large; conditionally stable for other values of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latin typeface="Times" charset="0"/>
              </a:rPr>
              <a:t>			</a:t>
            </a:r>
          </a:p>
        </p:txBody>
      </p:sp>
      <p:graphicFrame>
        <p:nvGraphicFramePr>
          <p:cNvPr id="331785" name="Object 2"/>
          <p:cNvGraphicFramePr>
            <a:graphicFrameLocks noChangeAspect="1"/>
          </p:cNvGraphicFramePr>
          <p:nvPr/>
        </p:nvGraphicFramePr>
        <p:xfrm>
          <a:off x="152400" y="2819400"/>
          <a:ext cx="8837613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6" name="Equation" r:id="rId3" imgW="4000500" imgH="368300" progId="Equation.3">
                  <p:embed/>
                </p:oleObj>
              </mc:Choice>
              <mc:Fallback>
                <p:oleObj name="Equation" r:id="rId3" imgW="40005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819400"/>
                        <a:ext cx="8837613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1786" name="Object 3"/>
          <p:cNvGraphicFramePr>
            <a:graphicFrameLocks noChangeAspect="1"/>
          </p:cNvGraphicFramePr>
          <p:nvPr/>
        </p:nvGraphicFramePr>
        <p:xfrm>
          <a:off x="685800" y="3810000"/>
          <a:ext cx="81089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7" name="Equation" r:id="rId5" imgW="3670300" imgH="368300" progId="Equation.3">
                  <p:embed/>
                </p:oleObj>
              </mc:Choice>
              <mc:Fallback>
                <p:oleObj name="Equation" r:id="rId5" imgW="36703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810000"/>
                        <a:ext cx="810895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1787" name="Rectangle 11"/>
          <p:cNvSpPr>
            <a:spLocks noChangeArrowheads="1"/>
          </p:cNvSpPr>
          <p:nvPr/>
        </p:nvSpPr>
        <p:spPr bwMode="auto">
          <a:xfrm>
            <a:off x="457200" y="5410200"/>
            <a:ext cx="53101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latin typeface="Times" charset="0"/>
              </a:rPr>
              <a:t>Prediction step same as first Matsuno step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79" grpId="0" build="p" autoUpdateAnimBg="0"/>
      <p:bldP spid="331787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Adams-Bashforth Scheme</a:t>
            </a:r>
          </a:p>
        </p:txBody>
      </p:sp>
      <p:sp>
        <p:nvSpPr>
          <p:cNvPr id="332803" name="Rectangle 3"/>
          <p:cNvSpPr>
            <a:spLocks noChangeArrowheads="1"/>
          </p:cNvSpPr>
          <p:nvPr/>
        </p:nvSpPr>
        <p:spPr bwMode="auto">
          <a:xfrm>
            <a:off x="304800" y="1219200"/>
            <a:ext cx="838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2</a:t>
            </a:r>
            <a:r>
              <a:rPr lang="en-US" sz="2400" baseline="30000">
                <a:latin typeface="Times" charset="0"/>
              </a:rPr>
              <a:t>nd</a:t>
            </a:r>
            <a:r>
              <a:rPr lang="en-US" sz="2400">
                <a:latin typeface="Times" charset="0"/>
              </a:rPr>
              <a:t>-order approximation in time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(6.52)</a:t>
            </a: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187534"/>
              </a:solidFill>
              <a:latin typeface="Times" charset="0"/>
            </a:endParaRP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Unconditionally unstable for all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when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=0 and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large; conditionally stable for other values of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K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. 	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32808" name="Object 2"/>
          <p:cNvGraphicFramePr>
            <a:graphicFrameLocks noChangeAspect="1"/>
          </p:cNvGraphicFramePr>
          <p:nvPr/>
        </p:nvGraphicFramePr>
        <p:xfrm>
          <a:off x="115888" y="2819400"/>
          <a:ext cx="9028112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9" name="Equation" r:id="rId3" imgW="4279900" imgH="368300" progId="Equation.3">
                  <p:embed/>
                </p:oleObj>
              </mc:Choice>
              <mc:Fallback>
                <p:oleObj name="Equation" r:id="rId3" imgW="42799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8" y="2819400"/>
                        <a:ext cx="9028112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2809" name="Object 3"/>
          <p:cNvGraphicFramePr>
            <a:graphicFrameLocks noChangeAspect="1"/>
          </p:cNvGraphicFramePr>
          <p:nvPr/>
        </p:nvGraphicFramePr>
        <p:xfrm>
          <a:off x="381000" y="4038600"/>
          <a:ext cx="857250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0" name="Equation" r:id="rId5" imgW="4064000" imgH="368300" progId="Equation.3">
                  <p:embed/>
                </p:oleObj>
              </mc:Choice>
              <mc:Fallback>
                <p:oleObj name="Equation" r:id="rId5" imgW="40640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38600"/>
                        <a:ext cx="8572500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3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Fourth-Order Runge-Kutta Scheme</a:t>
            </a:r>
          </a:p>
        </p:txBody>
      </p:sp>
      <p:sp>
        <p:nvSpPr>
          <p:cNvPr id="333827" name="Rectangle 3"/>
          <p:cNvSpPr>
            <a:spLocks noChangeArrowheads="1"/>
          </p:cNvSpPr>
          <p:nvPr/>
        </p:nvSpPr>
        <p:spPr bwMode="auto">
          <a:xfrm>
            <a:off x="304800" y="1219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Conditionally stable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(6.53-5)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33839" name="Object 2"/>
          <p:cNvGraphicFramePr>
            <a:graphicFrameLocks noChangeAspect="1"/>
          </p:cNvGraphicFramePr>
          <p:nvPr/>
        </p:nvGraphicFramePr>
        <p:xfrm>
          <a:off x="1905000" y="1676400"/>
          <a:ext cx="452437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2" name="Equation" r:id="rId3" imgW="1803400" imgH="304800" progId="Equation.3">
                  <p:embed/>
                </p:oleObj>
              </mc:Choice>
              <mc:Fallback>
                <p:oleObj name="Equation" r:id="rId3" imgW="18034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676400"/>
                        <a:ext cx="4524375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40" name="Object 3"/>
          <p:cNvGraphicFramePr>
            <a:graphicFrameLocks noChangeAspect="1"/>
          </p:cNvGraphicFramePr>
          <p:nvPr/>
        </p:nvGraphicFramePr>
        <p:xfrm>
          <a:off x="0" y="2667000"/>
          <a:ext cx="8643938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3" name="Equation" r:id="rId5" imgW="3759200" imgH="419100" progId="Equation.3">
                  <p:embed/>
                </p:oleObj>
              </mc:Choice>
              <mc:Fallback>
                <p:oleObj name="Equation" r:id="rId5" imgW="37592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667000"/>
                        <a:ext cx="8643938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41" name="Object 4"/>
          <p:cNvGraphicFramePr>
            <a:graphicFrameLocks noChangeAspect="1"/>
          </p:cNvGraphicFramePr>
          <p:nvPr/>
        </p:nvGraphicFramePr>
        <p:xfrm>
          <a:off x="0" y="4724400"/>
          <a:ext cx="9021763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4" name="Equation" r:id="rId7" imgW="4102100" imgH="444500" progId="Equation.3">
                  <p:embed/>
                </p:oleObj>
              </mc:Choice>
              <mc:Fallback>
                <p:oleObj name="Equation" r:id="rId7" imgW="4102100" imgH="44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724400"/>
                        <a:ext cx="9021763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44" name="Object 5"/>
          <p:cNvGraphicFramePr>
            <a:graphicFrameLocks noChangeAspect="1"/>
          </p:cNvGraphicFramePr>
          <p:nvPr/>
        </p:nvGraphicFramePr>
        <p:xfrm>
          <a:off x="2819400" y="3657600"/>
          <a:ext cx="2824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5" name="Equation" r:id="rId9" imgW="1130300" imgH="304800" progId="Equation.3">
                  <p:embed/>
                </p:oleObj>
              </mc:Choice>
              <mc:Fallback>
                <p:oleObj name="Equation" r:id="rId9" imgW="1130300" imgH="304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657600"/>
                        <a:ext cx="2824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3845" name="Picture 2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791200"/>
            <a:ext cx="28876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7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Fourth-Order Runge-Kutta Scheme</a:t>
            </a:r>
          </a:p>
        </p:txBody>
      </p:sp>
      <p:graphicFrame>
        <p:nvGraphicFramePr>
          <p:cNvPr id="334859" name="Object 2"/>
          <p:cNvGraphicFramePr>
            <a:graphicFrameLocks noChangeAspect="1"/>
          </p:cNvGraphicFramePr>
          <p:nvPr/>
        </p:nvGraphicFramePr>
        <p:xfrm>
          <a:off x="3048000" y="2971800"/>
          <a:ext cx="279241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0" name="Equation" r:id="rId3" imgW="1117600" imgH="165100" progId="Equation.3">
                  <p:embed/>
                </p:oleObj>
              </mc:Choice>
              <mc:Fallback>
                <p:oleObj name="Equation" r:id="rId3" imgW="1117600" imgH="165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971800"/>
                        <a:ext cx="279241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861" name="Object 3"/>
          <p:cNvGraphicFramePr>
            <a:graphicFrameLocks noChangeAspect="1"/>
          </p:cNvGraphicFramePr>
          <p:nvPr/>
        </p:nvGraphicFramePr>
        <p:xfrm>
          <a:off x="0" y="3962400"/>
          <a:ext cx="9161463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1" name="Equation" r:id="rId5" imgW="4165600" imgH="444500" progId="Equation.3">
                  <p:embed/>
                </p:oleObj>
              </mc:Choice>
              <mc:Fallback>
                <p:oleObj name="Equation" r:id="rId5" imgW="41656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962400"/>
                        <a:ext cx="9161463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862" name="Object 4"/>
          <p:cNvGraphicFramePr>
            <a:graphicFrameLocks noChangeAspect="1"/>
          </p:cNvGraphicFramePr>
          <p:nvPr/>
        </p:nvGraphicFramePr>
        <p:xfrm>
          <a:off x="0" y="1676400"/>
          <a:ext cx="9217025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2" name="Equation" r:id="rId7" imgW="4191000" imgH="444500" progId="Equation.3">
                  <p:embed/>
                </p:oleObj>
              </mc:Choice>
              <mc:Fallback>
                <p:oleObj name="Equation" r:id="rId7" imgW="4191000" imgH="44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76400"/>
                        <a:ext cx="9217025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Convergence of Four Schemes</a:t>
            </a:r>
          </a:p>
        </p:txBody>
      </p:sp>
      <p:sp>
        <p:nvSpPr>
          <p:cNvPr id="335875" name="Rectangle 3"/>
          <p:cNvSpPr>
            <a:spLocks noChangeArrowheads="1"/>
          </p:cNvSpPr>
          <p:nvPr/>
        </p:nvSpPr>
        <p:spPr bwMode="auto">
          <a:xfrm>
            <a:off x="304800" y="62484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(Ketefian and Jacobson 2004b)	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Fig. 6.5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457200" y="1066800"/>
          <a:ext cx="8077200" cy="511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9" name="Document" r:id="rId3" imgW="2971800" imgH="1880616" progId="Word.Document.8">
                  <p:embed/>
                </p:oleObj>
              </mc:Choice>
              <mc:Fallback>
                <p:oleObj name="Document" r:id="rId3" imgW="2971800" imgH="1880616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066800"/>
                        <a:ext cx="8077200" cy="511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Rectangle 8"/>
          <p:cNvSpPr>
            <a:spLocks noChangeArrowheads="1"/>
          </p:cNvSpPr>
          <p:nvPr/>
        </p:nvSpPr>
        <p:spPr bwMode="auto">
          <a:xfrm>
            <a:off x="152400" y="2514600"/>
            <a:ext cx="6858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Rectangle 9"/>
          <p:cNvSpPr>
            <a:spLocks noChangeArrowheads="1"/>
          </p:cNvSpPr>
          <p:nvPr/>
        </p:nvSpPr>
        <p:spPr bwMode="auto">
          <a:xfrm rot="-5400000">
            <a:off x="0" y="3048000"/>
            <a:ext cx="1295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3200">
                <a:solidFill>
                  <a:srgbClr val="0000FF"/>
                </a:solidFill>
                <a:latin typeface="Times" charset="0"/>
              </a:rPr>
              <a:t>Error</a:t>
            </a:r>
            <a:r>
              <a:rPr lang="en-US" sz="2400">
                <a:latin typeface="Times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5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Fourth-Order in Space Solution</a:t>
            </a:r>
          </a:p>
        </p:txBody>
      </p:sp>
      <p:sp>
        <p:nvSpPr>
          <p:cNvPr id="336899" name="Rectangle 3"/>
          <p:cNvSpPr>
            <a:spLocks noChangeArrowheads="1"/>
          </p:cNvSpPr>
          <p:nvPr/>
        </p:nvSpPr>
        <p:spPr bwMode="auto">
          <a:xfrm>
            <a:off x="304800" y="1219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Central difference implicit solution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(6.56)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36905" name="Rectangle 9"/>
          <p:cNvSpPr>
            <a:spLocks noChangeArrowheads="1"/>
          </p:cNvSpPr>
          <p:nvPr/>
        </p:nvSpPr>
        <p:spPr bwMode="auto">
          <a:xfrm>
            <a:off x="304800" y="40386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Write in Crank-Nicolson and pentadiagonal form	</a:t>
            </a:r>
          </a:p>
        </p:txBody>
      </p:sp>
      <p:graphicFrame>
        <p:nvGraphicFramePr>
          <p:cNvPr id="336908" name="Object 2"/>
          <p:cNvGraphicFramePr>
            <a:graphicFrameLocks noChangeAspect="1"/>
          </p:cNvGraphicFramePr>
          <p:nvPr/>
        </p:nvGraphicFramePr>
        <p:xfrm>
          <a:off x="304800" y="1752600"/>
          <a:ext cx="825182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4" name="Equation" r:id="rId3" imgW="3302000" imgH="342900" progId="Equation.3">
                  <p:embed/>
                </p:oleObj>
              </mc:Choice>
              <mc:Fallback>
                <p:oleObj name="Equation" r:id="rId3" imgW="33020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752600"/>
                        <a:ext cx="825182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909" name="Object 3"/>
          <p:cNvGraphicFramePr>
            <a:graphicFrameLocks noChangeAspect="1"/>
          </p:cNvGraphicFramePr>
          <p:nvPr/>
        </p:nvGraphicFramePr>
        <p:xfrm>
          <a:off x="1354138" y="2876550"/>
          <a:ext cx="7332662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5" name="Equation" r:id="rId5" imgW="2933700" imgH="342900" progId="Equation.3">
                  <p:embed/>
                </p:oleObj>
              </mc:Choice>
              <mc:Fallback>
                <p:oleObj name="Equation" r:id="rId5" imgW="2933700" imgH="342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2876550"/>
                        <a:ext cx="7332662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910" name="Object 4"/>
          <p:cNvGraphicFramePr>
            <a:graphicFrameLocks noChangeAspect="1"/>
          </p:cNvGraphicFramePr>
          <p:nvPr/>
        </p:nvGraphicFramePr>
        <p:xfrm>
          <a:off x="457200" y="4692650"/>
          <a:ext cx="660241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6" name="Equation" r:id="rId7" imgW="2641600" imgH="165100" progId="Equation.3">
                  <p:embed/>
                </p:oleObj>
              </mc:Choice>
              <mc:Fallback>
                <p:oleObj name="Equation" r:id="rId7" imgW="2641600" imgH="165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692650"/>
                        <a:ext cx="660241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911" name="Object 5"/>
          <p:cNvGraphicFramePr>
            <a:graphicFrameLocks noChangeAspect="1"/>
          </p:cNvGraphicFramePr>
          <p:nvPr/>
        </p:nvGraphicFramePr>
        <p:xfrm>
          <a:off x="457200" y="5334000"/>
          <a:ext cx="847407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7" name="Equation" r:id="rId9" imgW="3390900" imgH="165100" progId="Equation.3">
                  <p:embed/>
                </p:oleObj>
              </mc:Choice>
              <mc:Fallback>
                <p:oleObj name="Equation" r:id="rId9" imgW="3390900" imgH="165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334000"/>
                        <a:ext cx="8474075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build="p" autoUpdateAnimBg="0"/>
      <p:bldP spid="336905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Variable Grid Spacing, Winds</a:t>
            </a:r>
          </a:p>
        </p:txBody>
      </p:sp>
      <p:sp>
        <p:nvSpPr>
          <p:cNvPr id="337923" name="Rectangle 3"/>
          <p:cNvSpPr>
            <a:spLocks noChangeArrowheads="1"/>
          </p:cNvSpPr>
          <p:nvPr/>
        </p:nvSpPr>
        <p:spPr bwMode="auto">
          <a:xfrm>
            <a:off x="304800" y="1219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Second-order central difference of advection term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(6.57)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37929" name="Rectangle 9"/>
          <p:cNvSpPr>
            <a:spLocks noChangeArrowheads="1"/>
          </p:cNvSpPr>
          <p:nvPr/>
        </p:nvSpPr>
        <p:spPr bwMode="auto">
          <a:xfrm>
            <a:off x="304800" y="3200400"/>
            <a:ext cx="8458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Solve matrix equation to obtain coefficients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(6.58)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37935" name="Object 2"/>
          <p:cNvGraphicFramePr>
            <a:graphicFrameLocks noChangeAspect="1"/>
          </p:cNvGraphicFramePr>
          <p:nvPr/>
        </p:nvGraphicFramePr>
        <p:xfrm>
          <a:off x="838200" y="1828800"/>
          <a:ext cx="67611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0" name="Equation" r:id="rId3" imgW="2705100" imgH="317500" progId="Equation.3">
                  <p:embed/>
                </p:oleObj>
              </mc:Choice>
              <mc:Fallback>
                <p:oleObj name="Equation" r:id="rId3" imgW="2705100" imgH="317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676116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36" name="Object 3"/>
          <p:cNvGraphicFramePr>
            <a:graphicFrameLocks noChangeAspect="1"/>
          </p:cNvGraphicFramePr>
          <p:nvPr/>
        </p:nvGraphicFramePr>
        <p:xfrm>
          <a:off x="1219200" y="3962400"/>
          <a:ext cx="6094413" cy="161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1" name="Equation" r:id="rId5" imgW="2438400" imgH="647700" progId="Equation.3">
                  <p:embed/>
                </p:oleObj>
              </mc:Choice>
              <mc:Fallback>
                <p:oleObj name="Equation" r:id="rId5" imgW="2438400" imgH="647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962400"/>
                        <a:ext cx="6094413" cy="161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3" grpId="0" build="p" autoUpdateAnimBg="0"/>
      <p:bldP spid="337929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Variable Grid Spacing, Winds</a:t>
            </a:r>
          </a:p>
        </p:txBody>
      </p:sp>
      <p:sp>
        <p:nvSpPr>
          <p:cNvPr id="338948" name="Rectangle 4"/>
          <p:cNvSpPr>
            <a:spLocks noChangeArrowheads="1"/>
          </p:cNvSpPr>
          <p:nvPr/>
        </p:nvSpPr>
        <p:spPr bwMode="auto">
          <a:xfrm>
            <a:off x="304800" y="13716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Solve matrix equation to obtain coefficients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(6.59)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38954" name="Object 2"/>
          <p:cNvGraphicFramePr>
            <a:graphicFrameLocks noChangeAspect="1"/>
          </p:cNvGraphicFramePr>
          <p:nvPr/>
        </p:nvGraphicFramePr>
        <p:xfrm>
          <a:off x="1752600" y="4953000"/>
          <a:ext cx="434816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7" name="Equation" r:id="rId3" imgW="1739900" imgH="355600" progId="Equation.3">
                  <p:embed/>
                </p:oleObj>
              </mc:Choice>
              <mc:Fallback>
                <p:oleObj name="Equation" r:id="rId3" imgW="1739900" imgH="355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953000"/>
                        <a:ext cx="434816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955" name="Object 3"/>
          <p:cNvGraphicFramePr>
            <a:graphicFrameLocks noChangeAspect="1"/>
          </p:cNvGraphicFramePr>
          <p:nvPr/>
        </p:nvGraphicFramePr>
        <p:xfrm>
          <a:off x="1828800" y="3429000"/>
          <a:ext cx="40624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8" name="Equation" r:id="rId5" imgW="1625600" imgH="393700" progId="Equation.3">
                  <p:embed/>
                </p:oleObj>
              </mc:Choice>
              <mc:Fallback>
                <p:oleObj name="Equation" r:id="rId5" imgW="16256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429000"/>
                        <a:ext cx="40624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956" name="Object 4"/>
          <p:cNvGraphicFramePr>
            <a:graphicFrameLocks noChangeAspect="1"/>
          </p:cNvGraphicFramePr>
          <p:nvPr/>
        </p:nvGraphicFramePr>
        <p:xfrm>
          <a:off x="1828800" y="1905000"/>
          <a:ext cx="43481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9" name="Equation" r:id="rId7" imgW="1739900" imgH="393700" progId="Equation.3">
                  <p:embed/>
                </p:oleObj>
              </mc:Choice>
              <mc:Fallback>
                <p:oleObj name="Equation" r:id="rId7" imgW="17399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05000"/>
                        <a:ext cx="43481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8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Results From Diffusion Scheme</a:t>
            </a: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304800" y="12192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Infinite Diffusion		</a:t>
            </a:r>
          </a:p>
        </p:txBody>
      </p:sp>
      <p:pic>
        <p:nvPicPr>
          <p:cNvPr id="62468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22860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00200"/>
            <a:ext cx="22860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394200"/>
            <a:ext cx="22860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94200"/>
            <a:ext cx="22860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381000" y="38862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Limited Diffusion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1" grpId="0" build="p" autoUpdateAnimBg="0"/>
      <p:bldP spid="14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Variable Grid Spacing, Diffusion</a:t>
            </a:r>
          </a:p>
        </p:txBody>
      </p:sp>
      <p:sp>
        <p:nvSpPr>
          <p:cNvPr id="339971" name="Rectangle 3"/>
          <p:cNvSpPr>
            <a:spLocks noChangeArrowheads="1"/>
          </p:cNvSpPr>
          <p:nvPr/>
        </p:nvSpPr>
        <p:spPr bwMode="auto">
          <a:xfrm>
            <a:off x="304800" y="12192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Expand analytical diffusion term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(6.60)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39980" name="Rectangle 12"/>
          <p:cNvSpPr>
            <a:spLocks noChangeArrowheads="1"/>
          </p:cNvSpPr>
          <p:nvPr/>
        </p:nvSpPr>
        <p:spPr bwMode="auto">
          <a:xfrm>
            <a:off x="304800" y="28194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Second-order central-difference approx. to terms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(6.61)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39981" name="Object 2"/>
          <p:cNvGraphicFramePr>
            <a:graphicFrameLocks noChangeAspect="1"/>
          </p:cNvGraphicFramePr>
          <p:nvPr/>
        </p:nvGraphicFramePr>
        <p:xfrm>
          <a:off x="2133600" y="1752600"/>
          <a:ext cx="40941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0" name="Equation" r:id="rId3" imgW="1638300" imgH="368300" progId="Equation.3">
                  <p:embed/>
                </p:oleObj>
              </mc:Choice>
              <mc:Fallback>
                <p:oleObj name="Equation" r:id="rId3" imgW="16383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752600"/>
                        <a:ext cx="40941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9982" name="Object 3"/>
          <p:cNvGraphicFramePr>
            <a:graphicFrameLocks noChangeAspect="1"/>
          </p:cNvGraphicFramePr>
          <p:nvPr/>
        </p:nvGraphicFramePr>
        <p:xfrm>
          <a:off x="1447800" y="3352800"/>
          <a:ext cx="51736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1" name="Equation" r:id="rId5" imgW="2070100" imgH="304800" progId="Equation.3">
                  <p:embed/>
                </p:oleObj>
              </mc:Choice>
              <mc:Fallback>
                <p:oleObj name="Equation" r:id="rId5" imgW="20701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352800"/>
                        <a:ext cx="51736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9983" name="Object 4"/>
          <p:cNvGraphicFramePr>
            <a:graphicFrameLocks noChangeAspect="1"/>
          </p:cNvGraphicFramePr>
          <p:nvPr/>
        </p:nvGraphicFramePr>
        <p:xfrm>
          <a:off x="1447800" y="4343400"/>
          <a:ext cx="5205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2" name="Equation" r:id="rId7" imgW="2082800" imgH="304800" progId="Equation.3">
                  <p:embed/>
                </p:oleObj>
              </mc:Choice>
              <mc:Fallback>
                <p:oleObj name="Equation" r:id="rId7" imgW="2082800" imgH="304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343400"/>
                        <a:ext cx="5205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9984" name="Object 5"/>
          <p:cNvGraphicFramePr>
            <a:graphicFrameLocks noChangeAspect="1"/>
          </p:cNvGraphicFramePr>
          <p:nvPr/>
        </p:nvGraphicFramePr>
        <p:xfrm>
          <a:off x="990600" y="5410200"/>
          <a:ext cx="63166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3" name="Equation" r:id="rId9" imgW="2527300" imgH="368300" progId="Equation.3">
                  <p:embed/>
                </p:oleObj>
              </mc:Choice>
              <mc:Fallback>
                <p:oleObj name="Equation" r:id="rId9" imgW="2527300" imgH="368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410200"/>
                        <a:ext cx="631666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1" grpId="0" build="p" autoUpdateAnimBg="0"/>
      <p:bldP spid="339980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Variable Grid Spacing, Diffusion</a:t>
            </a:r>
          </a:p>
        </p:txBody>
      </p:sp>
      <p:sp>
        <p:nvSpPr>
          <p:cNvPr id="340995" name="Rectangle 3"/>
          <p:cNvSpPr>
            <a:spLocks noChangeArrowheads="1"/>
          </p:cNvSpPr>
          <p:nvPr/>
        </p:nvSpPr>
        <p:spPr bwMode="auto">
          <a:xfrm>
            <a:off x="304800" y="1219200"/>
            <a:ext cx="8077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Solve matrix equation to obtain coefficients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(6.63)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41004" name="Object 2"/>
          <p:cNvGraphicFramePr>
            <a:graphicFrameLocks noChangeAspect="1"/>
          </p:cNvGraphicFramePr>
          <p:nvPr/>
        </p:nvGraphicFramePr>
        <p:xfrm>
          <a:off x="1905000" y="1828800"/>
          <a:ext cx="4348163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9" name="Equation" r:id="rId3" imgW="1739900" imgH="355600" progId="Equation.3">
                  <p:embed/>
                </p:oleObj>
              </mc:Choice>
              <mc:Fallback>
                <p:oleObj name="Equation" r:id="rId3" imgW="1739900" imgH="355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828800"/>
                        <a:ext cx="4348163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1005" name="Object 3"/>
          <p:cNvGraphicFramePr>
            <a:graphicFrameLocks noChangeAspect="1"/>
          </p:cNvGraphicFramePr>
          <p:nvPr/>
        </p:nvGraphicFramePr>
        <p:xfrm>
          <a:off x="2133600" y="3124200"/>
          <a:ext cx="3776663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0" name="Equation" r:id="rId5" imgW="1511300" imgH="355600" progId="Equation.3">
                  <p:embed/>
                </p:oleObj>
              </mc:Choice>
              <mc:Fallback>
                <p:oleObj name="Equation" r:id="rId5" imgW="1511300" imgH="355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124200"/>
                        <a:ext cx="3776663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1006" name="Object 4"/>
          <p:cNvGraphicFramePr>
            <a:graphicFrameLocks noChangeAspect="1"/>
          </p:cNvGraphicFramePr>
          <p:nvPr/>
        </p:nvGraphicFramePr>
        <p:xfrm>
          <a:off x="1828800" y="4495800"/>
          <a:ext cx="4348163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1" name="Equation" r:id="rId7" imgW="1739900" imgH="355600" progId="Equation.3">
                  <p:embed/>
                </p:oleObj>
              </mc:Choice>
              <mc:Fallback>
                <p:oleObj name="Equation" r:id="rId7" imgW="1739900" imgH="355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495800"/>
                        <a:ext cx="4348163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5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Variable Grid Spacing Solution</a:t>
            </a:r>
          </a:p>
        </p:txBody>
      </p:sp>
      <p:sp>
        <p:nvSpPr>
          <p:cNvPr id="342019" name="Rectangle 3"/>
          <p:cNvSpPr>
            <a:spLocks noChangeArrowheads="1"/>
          </p:cNvSpPr>
          <p:nvPr/>
        </p:nvSpPr>
        <p:spPr bwMode="auto">
          <a:xfrm>
            <a:off x="304800" y="11430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Crank-Nicolson form (</a:t>
            </a:r>
            <a:r>
              <a:rPr lang="en-US" sz="2400">
                <a:latin typeface="Symbol" charset="0"/>
              </a:rPr>
              <a:t></a:t>
            </a:r>
            <a:r>
              <a:rPr lang="en-US" sz="2400" i="1" baseline="-25000">
                <a:latin typeface="Times" charset="0"/>
              </a:rPr>
              <a:t>c</a:t>
            </a:r>
            <a:r>
              <a:rPr lang="en-US" sz="2400">
                <a:latin typeface="Times" charset="0"/>
              </a:rPr>
              <a:t>=0.5--&gt; 2</a:t>
            </a:r>
            <a:r>
              <a:rPr lang="en-US" sz="2400" baseline="30000">
                <a:latin typeface="Times" charset="0"/>
              </a:rPr>
              <a:t>nd</a:t>
            </a:r>
            <a:r>
              <a:rPr lang="en-US" sz="2400">
                <a:latin typeface="Times" charset="0"/>
              </a:rPr>
              <a:t> order time, space)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(6.66)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42029" name="Rectangle 13"/>
          <p:cNvSpPr>
            <a:spLocks noChangeArrowheads="1"/>
          </p:cNvSpPr>
          <p:nvPr/>
        </p:nvSpPr>
        <p:spPr bwMode="auto">
          <a:xfrm>
            <a:off x="304800" y="32766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Coefficients for diffusion term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(6.65)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42030" name="Rectangle 14"/>
          <p:cNvSpPr>
            <a:spLocks noChangeArrowheads="1"/>
          </p:cNvSpPr>
          <p:nvPr/>
        </p:nvSpPr>
        <p:spPr bwMode="auto">
          <a:xfrm>
            <a:off x="304800" y="57150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Write in tridiagonal form</a:t>
            </a:r>
          </a:p>
        </p:txBody>
      </p:sp>
      <p:graphicFrame>
        <p:nvGraphicFramePr>
          <p:cNvPr id="342031" name="Object 2"/>
          <p:cNvGraphicFramePr>
            <a:graphicFrameLocks noChangeAspect="1"/>
          </p:cNvGraphicFramePr>
          <p:nvPr/>
        </p:nvGraphicFramePr>
        <p:xfrm>
          <a:off x="23813" y="1493838"/>
          <a:ext cx="8967787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7" name="Equation" r:id="rId3" imgW="4140200" imgH="330200" progId="Equation.3">
                  <p:embed/>
                </p:oleObj>
              </mc:Choice>
              <mc:Fallback>
                <p:oleObj name="Equation" r:id="rId3" imgW="41402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3" y="1493838"/>
                        <a:ext cx="8967787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2032" name="Object 3"/>
          <p:cNvGraphicFramePr>
            <a:graphicFrameLocks noChangeAspect="1"/>
          </p:cNvGraphicFramePr>
          <p:nvPr/>
        </p:nvGraphicFramePr>
        <p:xfrm>
          <a:off x="119063" y="2362200"/>
          <a:ext cx="8948737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8" name="Equation" r:id="rId5" imgW="3695700" imgH="304800" progId="Equation.3">
                  <p:embed/>
                </p:oleObj>
              </mc:Choice>
              <mc:Fallback>
                <p:oleObj name="Equation" r:id="rId5" imgW="3695700" imgH="304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3" y="2362200"/>
                        <a:ext cx="8948737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2033" name="Object 4"/>
          <p:cNvGraphicFramePr>
            <a:graphicFrameLocks noChangeAspect="1"/>
          </p:cNvGraphicFramePr>
          <p:nvPr/>
        </p:nvGraphicFramePr>
        <p:xfrm>
          <a:off x="304800" y="3733800"/>
          <a:ext cx="81248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9" name="Equation" r:id="rId7" imgW="3251200" imgH="215900" progId="Equation.3">
                  <p:embed/>
                </p:oleObj>
              </mc:Choice>
              <mc:Fallback>
                <p:oleObj name="Equation" r:id="rId7" imgW="3251200" imgH="215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733800"/>
                        <a:ext cx="81248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2034" name="Object 5"/>
          <p:cNvGraphicFramePr>
            <a:graphicFrameLocks noChangeAspect="1"/>
          </p:cNvGraphicFramePr>
          <p:nvPr/>
        </p:nvGraphicFramePr>
        <p:xfrm>
          <a:off x="611188" y="4419600"/>
          <a:ext cx="7237412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0" name="Equation" r:id="rId9" imgW="2895600" imgH="215900" progId="Equation.3">
                  <p:embed/>
                </p:oleObj>
              </mc:Choice>
              <mc:Fallback>
                <p:oleObj name="Equation" r:id="rId9" imgW="2895600" imgH="215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419600"/>
                        <a:ext cx="7237412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2035" name="Object 6"/>
          <p:cNvGraphicFramePr>
            <a:graphicFrameLocks noChangeAspect="1"/>
          </p:cNvGraphicFramePr>
          <p:nvPr/>
        </p:nvGraphicFramePr>
        <p:xfrm>
          <a:off x="304800" y="5029200"/>
          <a:ext cx="81248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1" name="Equation" r:id="rId11" imgW="3251200" imgH="215900" progId="Equation.3">
                  <p:embed/>
                </p:oleObj>
              </mc:Choice>
              <mc:Fallback>
                <p:oleObj name="Equation" r:id="rId11" imgW="3251200" imgH="215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029200"/>
                        <a:ext cx="81248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2036" name="Object 7"/>
          <p:cNvGraphicFramePr>
            <a:graphicFrameLocks noChangeAspect="1"/>
          </p:cNvGraphicFramePr>
          <p:nvPr/>
        </p:nvGraphicFramePr>
        <p:xfrm>
          <a:off x="228600" y="6172200"/>
          <a:ext cx="87122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2" name="Equation" r:id="rId13" imgW="3479800" imgH="165100" progId="Equation.3">
                  <p:embed/>
                </p:oleObj>
              </mc:Choice>
              <mc:Fallback>
                <p:oleObj name="Equation" r:id="rId13" imgW="3479800" imgH="165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6172200"/>
                        <a:ext cx="87122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9" grpId="0" build="p" autoUpdateAnimBg="0"/>
      <p:bldP spid="342029" grpId="0" build="p" autoUpdateAnimBg="0"/>
      <p:bldP spid="342030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Two Dimensional Solution </a:t>
            </a:r>
          </a:p>
        </p:txBody>
      </p:sp>
      <p:sp>
        <p:nvSpPr>
          <p:cNvPr id="343043" name="Rectangle 3"/>
          <p:cNvSpPr>
            <a:spLocks noChangeArrowheads="1"/>
          </p:cNvSpPr>
          <p:nvPr/>
        </p:nvSpPr>
        <p:spPr bwMode="auto">
          <a:xfrm>
            <a:off x="304800" y="1143000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Advection-diffusion equation in two dimensions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(6.67)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43050" name="Rectangle 10"/>
          <p:cNvSpPr>
            <a:spLocks noChangeArrowheads="1"/>
          </p:cNvSpPr>
          <p:nvPr/>
        </p:nvSpPr>
        <p:spPr bwMode="auto">
          <a:xfrm>
            <a:off x="304800" y="2667000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Central difference approximation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(6.68)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43051" name="Rectangle 11"/>
          <p:cNvSpPr>
            <a:spLocks noChangeArrowheads="1"/>
          </p:cNvSpPr>
          <p:nvPr/>
        </p:nvSpPr>
        <p:spPr bwMode="auto">
          <a:xfrm>
            <a:off x="304800" y="53340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Solve</a:t>
            </a:r>
          </a:p>
        </p:txBody>
      </p:sp>
      <p:graphicFrame>
        <p:nvGraphicFramePr>
          <p:cNvPr id="343056" name="Object 2"/>
          <p:cNvGraphicFramePr>
            <a:graphicFrameLocks noChangeAspect="1"/>
          </p:cNvGraphicFramePr>
          <p:nvPr/>
        </p:nvGraphicFramePr>
        <p:xfrm>
          <a:off x="381000" y="1600200"/>
          <a:ext cx="783907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3" name="Equation" r:id="rId3" imgW="3136900" imgH="368300" progId="Equation.3">
                  <p:embed/>
                </p:oleObj>
              </mc:Choice>
              <mc:Fallback>
                <p:oleObj name="Equation" r:id="rId3" imgW="31369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00200"/>
                        <a:ext cx="7839075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3057" name="Object 3"/>
          <p:cNvGraphicFramePr>
            <a:graphicFrameLocks noChangeAspect="1"/>
          </p:cNvGraphicFramePr>
          <p:nvPr/>
        </p:nvGraphicFramePr>
        <p:xfrm>
          <a:off x="152400" y="3048000"/>
          <a:ext cx="88550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4" name="Equation" r:id="rId5" imgW="3543300" imgH="457200" progId="Equation.3">
                  <p:embed/>
                </p:oleObj>
              </mc:Choice>
              <mc:Fallback>
                <p:oleObj name="Equation" r:id="rId5" imgW="354330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048000"/>
                        <a:ext cx="885507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3058" name="Object 4"/>
          <p:cNvGraphicFramePr>
            <a:graphicFrameLocks noChangeAspect="1"/>
          </p:cNvGraphicFramePr>
          <p:nvPr/>
        </p:nvGraphicFramePr>
        <p:xfrm>
          <a:off x="100013" y="4224338"/>
          <a:ext cx="8967787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5" name="Equation" r:id="rId7" imgW="3746500" imgH="431800" progId="Equation.3">
                  <p:embed/>
                </p:oleObj>
              </mc:Choice>
              <mc:Fallback>
                <p:oleObj name="Equation" r:id="rId7" imgW="37465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4224338"/>
                        <a:ext cx="8967787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3059" name="Object 5"/>
          <p:cNvGraphicFramePr>
            <a:graphicFrameLocks noChangeAspect="1"/>
          </p:cNvGraphicFramePr>
          <p:nvPr/>
        </p:nvGraphicFramePr>
        <p:xfrm>
          <a:off x="85725" y="5943600"/>
          <a:ext cx="90582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6" name="Equation" r:id="rId9" imgW="4000500" imgH="177800" progId="Equation.3">
                  <p:embed/>
                </p:oleObj>
              </mc:Choice>
              <mc:Fallback>
                <p:oleObj name="Equation" r:id="rId9" imgW="4000500" imgH="177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" y="5943600"/>
                        <a:ext cx="905827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3" grpId="0" build="p" autoUpdateAnimBg="0"/>
      <p:bldP spid="343050" grpId="0" build="p" autoUpdateAnimBg="0"/>
      <p:bldP spid="343051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Semi-Lagrangian Method </a:t>
            </a:r>
          </a:p>
        </p:txBody>
      </p:sp>
      <p:graphicFrame>
        <p:nvGraphicFramePr>
          <p:cNvPr id="344075" name="Object 2"/>
          <p:cNvGraphicFramePr>
            <a:graphicFrameLocks noChangeAspect="1"/>
          </p:cNvGraphicFramePr>
          <p:nvPr/>
        </p:nvGraphicFramePr>
        <p:xfrm>
          <a:off x="2819400" y="2286000"/>
          <a:ext cx="24225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4" name="Equation" r:id="rId3" imgW="965200" imgH="165100" progId="Equation.3">
                  <p:embed/>
                </p:oleObj>
              </mc:Choice>
              <mc:Fallback>
                <p:oleObj name="Equation" r:id="rId3" imgW="965200" imgH="165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286000"/>
                        <a:ext cx="24225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4076" name="Rectangle 12"/>
          <p:cNvSpPr>
            <a:spLocks noChangeArrowheads="1"/>
          </p:cNvSpPr>
          <p:nvPr/>
        </p:nvSpPr>
        <p:spPr bwMode="auto">
          <a:xfrm>
            <a:off x="304800" y="1219200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Concentration at current time </a:t>
            </a:r>
            <a:r>
              <a:rPr lang="en-US" sz="2400" i="1">
                <a:latin typeface="Times" charset="0"/>
              </a:rPr>
              <a:t>t</a:t>
            </a:r>
            <a:r>
              <a:rPr lang="en-US" sz="2400">
                <a:latin typeface="Times" charset="0"/>
              </a:rPr>
              <a:t> and existing node 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>
                <a:latin typeface="Times" charset="0"/>
              </a:rPr>
              <a:t>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(6.69)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44077" name="Rectangle 13"/>
          <p:cNvSpPr>
            <a:spLocks noChangeArrowheads="1"/>
          </p:cNvSpPr>
          <p:nvPr/>
        </p:nvSpPr>
        <p:spPr bwMode="auto">
          <a:xfrm>
            <a:off x="304800" y="3429000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Values at time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x-uh, t-h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interpolated from existing nodes	</a:t>
            </a:r>
            <a:endParaRPr lang="en-US" sz="2400"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76" grpId="0" build="p" autoUpdateAnimBg="0"/>
      <p:bldP spid="344077" grpId="0" build="p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Finite Element Method </a:t>
            </a:r>
          </a:p>
        </p:txBody>
      </p:sp>
      <p:sp>
        <p:nvSpPr>
          <p:cNvPr id="345091" name="Rectangle 3"/>
          <p:cNvSpPr>
            <a:spLocks noChangeArrowheads="1"/>
          </p:cNvSpPr>
          <p:nvPr/>
        </p:nvSpPr>
        <p:spPr bwMode="auto">
          <a:xfrm>
            <a:off x="304800" y="1143000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Advection equation at node </a:t>
            </a:r>
            <a:r>
              <a:rPr lang="en-US" sz="2400" i="1">
                <a:latin typeface="Times" charset="0"/>
              </a:rPr>
              <a:t>i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(6.70)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45092" name="Rectangle 4"/>
          <p:cNvSpPr>
            <a:spLocks noChangeArrowheads="1"/>
          </p:cNvSpPr>
          <p:nvPr/>
        </p:nvSpPr>
        <p:spPr bwMode="auto">
          <a:xfrm>
            <a:off x="304800" y="2667000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Trial function  = series expansion approximation to </a:t>
            </a:r>
            <a:r>
              <a:rPr lang="en-US" sz="2400" i="1">
                <a:latin typeface="Times" charset="0"/>
              </a:rPr>
              <a:t>N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(6.71)</a:t>
            </a:r>
          </a:p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                        </a:t>
            </a:r>
            <a:r>
              <a:rPr lang="en-US" sz="2400">
                <a:latin typeface="Times" charset="0"/>
              </a:rPr>
              <a:t>= linear combination of basis functions	</a:t>
            </a:r>
          </a:p>
        </p:txBody>
      </p:sp>
      <p:sp>
        <p:nvSpPr>
          <p:cNvPr id="345093" name="Rectangle 5"/>
          <p:cNvSpPr>
            <a:spLocks noChangeArrowheads="1"/>
          </p:cNvSpPr>
          <p:nvPr/>
        </p:nvSpPr>
        <p:spPr bwMode="auto">
          <a:xfrm>
            <a:off x="304800" y="46482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e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j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(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  = basis function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j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	     = trial space</a:t>
            </a:r>
            <a:endParaRPr lang="en-US" sz="2400">
              <a:latin typeface="Times" charset="0"/>
            </a:endParaRPr>
          </a:p>
        </p:txBody>
      </p:sp>
      <p:graphicFrame>
        <p:nvGraphicFramePr>
          <p:cNvPr id="345100" name="Object 2"/>
          <p:cNvGraphicFramePr>
            <a:graphicFrameLocks noChangeAspect="1"/>
          </p:cNvGraphicFramePr>
          <p:nvPr/>
        </p:nvGraphicFramePr>
        <p:xfrm>
          <a:off x="3124200" y="1600200"/>
          <a:ext cx="23812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3" name="Equation" r:id="rId3" imgW="952500" imgH="330200" progId="Equation.3">
                  <p:embed/>
                </p:oleObj>
              </mc:Choice>
              <mc:Fallback>
                <p:oleObj name="Equation" r:id="rId3" imgW="9525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600200"/>
                        <a:ext cx="238125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5101" name="Object 3"/>
          <p:cNvGraphicFramePr>
            <a:graphicFrameLocks noChangeAspect="1"/>
          </p:cNvGraphicFramePr>
          <p:nvPr/>
        </p:nvGraphicFramePr>
        <p:xfrm>
          <a:off x="2590800" y="3505200"/>
          <a:ext cx="342741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4" name="Equation" r:id="rId5" imgW="1371600" imgH="393700" progId="Equation.3">
                  <p:embed/>
                </p:oleObj>
              </mc:Choice>
              <mc:Fallback>
                <p:oleObj name="Equation" r:id="rId5" imgW="13716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505200"/>
                        <a:ext cx="342741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0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build="p" autoUpdateAnimBg="0"/>
      <p:bldP spid="345092" grpId="0" build="p" autoUpdateAnimBg="0"/>
      <p:bldP spid="345093" grpId="0" build="p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Finite Element Method </a:t>
            </a:r>
          </a:p>
        </p:txBody>
      </p:sp>
      <p:sp>
        <p:nvSpPr>
          <p:cNvPr id="346115" name="Rectangle 3"/>
          <p:cNvSpPr>
            <a:spLocks noChangeArrowheads="1"/>
          </p:cNvSpPr>
          <p:nvPr/>
        </p:nvSpPr>
        <p:spPr bwMode="auto">
          <a:xfrm>
            <a:off x="228600" y="3048000"/>
            <a:ext cx="8077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Minimize residual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(6.72)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Force its weighted average to zero over domain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 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46116" name="Rectangle 4"/>
          <p:cNvSpPr>
            <a:spLocks noChangeArrowheads="1"/>
          </p:cNvSpPr>
          <p:nvPr/>
        </p:nvSpPr>
        <p:spPr bwMode="auto">
          <a:xfrm>
            <a:off x="228600" y="12192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Residual in advection equation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(6.73)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46117" name="Rectangle 5"/>
          <p:cNvSpPr>
            <a:spLocks noChangeArrowheads="1"/>
          </p:cNvSpPr>
          <p:nvPr/>
        </p:nvSpPr>
        <p:spPr bwMode="auto">
          <a:xfrm>
            <a:off x="304800" y="48768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e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(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 = weight function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e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(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 =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e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j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(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 --&gt; Galerkin method of weighted residuals</a:t>
            </a:r>
          </a:p>
          <a:p>
            <a:pPr marL="342900" indent="-342900">
              <a:lnSpc>
                <a:spcPct val="100000"/>
              </a:lnSpc>
              <a:buFontTx/>
              <a:buNone/>
              <a:tabLst>
                <a:tab pos="6804025" algn="l"/>
              </a:tabLst>
            </a:pPr>
            <a:r>
              <a:rPr lang="en-US" sz="2400" i="1">
                <a:solidFill>
                  <a:srgbClr val="187534"/>
                </a:solidFill>
                <a:latin typeface="Times" charset="0"/>
              </a:rPr>
              <a:t>e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i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(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 ≠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e</a:t>
            </a:r>
            <a:r>
              <a:rPr lang="en-US" sz="2400" i="1" baseline="-25000">
                <a:solidFill>
                  <a:srgbClr val="187534"/>
                </a:solidFill>
                <a:latin typeface="Times" charset="0"/>
              </a:rPr>
              <a:t>j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(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) --&gt; Petrov-Galerkin technique</a:t>
            </a:r>
          </a:p>
        </p:txBody>
      </p:sp>
      <p:graphicFrame>
        <p:nvGraphicFramePr>
          <p:cNvPr id="346122" name="Object 2"/>
          <p:cNvGraphicFramePr>
            <a:graphicFrameLocks noChangeAspect="1"/>
          </p:cNvGraphicFramePr>
          <p:nvPr/>
        </p:nvGraphicFramePr>
        <p:xfrm>
          <a:off x="2743200" y="3810000"/>
          <a:ext cx="26336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7" name="Equation" r:id="rId3" imgW="1054100" imgH="342900" progId="Equation.3">
                  <p:embed/>
                </p:oleObj>
              </mc:Choice>
              <mc:Fallback>
                <p:oleObj name="Equation" r:id="rId3" imgW="10541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810000"/>
                        <a:ext cx="26336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6123" name="Object 3"/>
          <p:cNvGraphicFramePr>
            <a:graphicFrameLocks noChangeAspect="1"/>
          </p:cNvGraphicFramePr>
          <p:nvPr/>
        </p:nvGraphicFramePr>
        <p:xfrm>
          <a:off x="0" y="1828800"/>
          <a:ext cx="892175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8" name="Equation" r:id="rId5" imgW="3797300" imgH="368300" progId="Equation.3">
                  <p:embed/>
                </p:oleObj>
              </mc:Choice>
              <mc:Fallback>
                <p:oleObj name="Equation" r:id="rId5" imgW="37973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28800"/>
                        <a:ext cx="8921750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5" grpId="0" build="p" autoUpdateAnimBg="0"/>
      <p:bldP spid="346116" grpId="0" build="p" autoUpdateAnimBg="0"/>
      <p:bldP spid="346117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Finite Element Method </a:t>
            </a:r>
          </a:p>
        </p:txBody>
      </p:sp>
      <p:sp>
        <p:nvSpPr>
          <p:cNvPr id="347139" name="Rectangle 3"/>
          <p:cNvSpPr>
            <a:spLocks noChangeArrowheads="1"/>
          </p:cNvSpPr>
          <p:nvPr/>
        </p:nvSpPr>
        <p:spPr bwMode="auto">
          <a:xfrm>
            <a:off x="457200" y="1143000"/>
            <a:ext cx="792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		</a:t>
            </a:r>
          </a:p>
        </p:txBody>
      </p:sp>
      <p:graphicFrame>
        <p:nvGraphicFramePr>
          <p:cNvPr id="347147" name="Object 2"/>
          <p:cNvGraphicFramePr>
            <a:graphicFrameLocks noChangeAspect="1"/>
          </p:cNvGraphicFramePr>
          <p:nvPr/>
        </p:nvGraphicFramePr>
        <p:xfrm>
          <a:off x="838200" y="3733800"/>
          <a:ext cx="330835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7" name="Equation" r:id="rId3" imgW="1651000" imgH="368300" progId="Equation.3">
                  <p:embed/>
                </p:oleObj>
              </mc:Choice>
              <mc:Fallback>
                <p:oleObj name="Equation" r:id="rId3" imgW="16510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733800"/>
                        <a:ext cx="3308350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148" name="Object 3"/>
          <p:cNvGraphicFramePr>
            <a:graphicFrameLocks noChangeAspect="1"/>
          </p:cNvGraphicFramePr>
          <p:nvPr/>
        </p:nvGraphicFramePr>
        <p:xfrm>
          <a:off x="1143000" y="4495800"/>
          <a:ext cx="5613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8" name="Equation" r:id="rId5" imgW="2806700" imgH="584200" progId="Equation.3">
                  <p:embed/>
                </p:oleObj>
              </mc:Choice>
              <mc:Fallback>
                <p:oleObj name="Equation" r:id="rId5" imgW="2806700" imgH="584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495800"/>
                        <a:ext cx="56134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149" name="Object 4"/>
          <p:cNvGraphicFramePr>
            <a:graphicFrameLocks noChangeAspect="1"/>
          </p:cNvGraphicFramePr>
          <p:nvPr/>
        </p:nvGraphicFramePr>
        <p:xfrm>
          <a:off x="1143000" y="5791200"/>
          <a:ext cx="66278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9" name="Equation" r:id="rId7" imgW="3314700" imgH="457200" progId="Equation.3">
                  <p:embed/>
                </p:oleObj>
              </mc:Choice>
              <mc:Fallback>
                <p:oleObj name="Equation" r:id="rId7" imgW="33147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791200"/>
                        <a:ext cx="662781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150" name="Object 5"/>
          <p:cNvGraphicFramePr>
            <a:graphicFrameLocks noChangeAspect="1"/>
          </p:cNvGraphicFramePr>
          <p:nvPr/>
        </p:nvGraphicFramePr>
        <p:xfrm>
          <a:off x="2743200" y="2362200"/>
          <a:ext cx="26336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0" name="Equation" r:id="rId9" imgW="1054100" imgH="342900" progId="Equation.3">
                  <p:embed/>
                </p:oleObj>
              </mc:Choice>
              <mc:Fallback>
                <p:oleObj name="Equation" r:id="rId9" imgW="1054100" imgH="342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362200"/>
                        <a:ext cx="26336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152" name="Object 6"/>
          <p:cNvGraphicFramePr>
            <a:graphicFrameLocks noChangeAspect="1"/>
          </p:cNvGraphicFramePr>
          <p:nvPr/>
        </p:nvGraphicFramePr>
        <p:xfrm>
          <a:off x="685800" y="1447800"/>
          <a:ext cx="3546475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1" name="Equation" r:id="rId11" imgW="1422400" imgH="317500" progId="Equation.3">
                  <p:embed/>
                </p:oleObj>
              </mc:Choice>
              <mc:Fallback>
                <p:oleObj name="Equation" r:id="rId11" imgW="1422400" imgH="317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447800"/>
                        <a:ext cx="3546475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153" name="Object 7"/>
          <p:cNvGraphicFramePr>
            <a:graphicFrameLocks noChangeAspect="1"/>
          </p:cNvGraphicFramePr>
          <p:nvPr/>
        </p:nvGraphicFramePr>
        <p:xfrm>
          <a:off x="4953000" y="1371600"/>
          <a:ext cx="277812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2" name="Equation" r:id="rId13" imgW="1104900" imgH="393700" progId="Equation.3">
                  <p:embed/>
                </p:oleObj>
              </mc:Choice>
              <mc:Fallback>
                <p:oleObj name="Equation" r:id="rId13" imgW="1104900" imgH="393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371600"/>
                        <a:ext cx="2778125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7154" name="Rectangle 18"/>
          <p:cNvSpPr>
            <a:spLocks noChangeArrowheads="1"/>
          </p:cNvSpPr>
          <p:nvPr/>
        </p:nvSpPr>
        <p:spPr bwMode="auto">
          <a:xfrm>
            <a:off x="457200" y="2514600"/>
            <a:ext cx="6572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latin typeface="Times" charset="0"/>
              </a:rPr>
              <a:t>into</a:t>
            </a:r>
          </a:p>
        </p:txBody>
      </p:sp>
      <p:sp>
        <p:nvSpPr>
          <p:cNvPr id="347155" name="Rectangle 19"/>
          <p:cNvSpPr>
            <a:spLocks noChangeArrowheads="1"/>
          </p:cNvSpPr>
          <p:nvPr/>
        </p:nvSpPr>
        <p:spPr bwMode="auto">
          <a:xfrm>
            <a:off x="457200" y="3276600"/>
            <a:ext cx="75438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6400800" algn="l"/>
              </a:tabLst>
            </a:pPr>
            <a:r>
              <a:rPr lang="en-US" sz="2400">
                <a:latin typeface="Times" charset="0"/>
              </a:rPr>
              <a:t>to obtain 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(6.74)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39" grpId="0" build="p" autoUpdateAnimBg="0"/>
      <p:bldP spid="347154" grpId="0" build="p" autoUpdateAnimBg="0"/>
      <p:bldP spid="347155" grpId="0" build="p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Finite Element Method </a:t>
            </a:r>
          </a:p>
        </p:txBody>
      </p:sp>
      <p:sp>
        <p:nvSpPr>
          <p:cNvPr id="348163" name="Rectangle 3"/>
          <p:cNvSpPr>
            <a:spLocks noChangeArrowheads="1"/>
          </p:cNvSpPr>
          <p:nvPr/>
        </p:nvSpPr>
        <p:spPr bwMode="auto">
          <a:xfrm>
            <a:off x="304800" y="1143000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Take time difference of (6.74) over three nodes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(6.75)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48170" name="Object 2"/>
          <p:cNvGraphicFramePr>
            <a:graphicFrameLocks noChangeAspect="1"/>
          </p:cNvGraphicFramePr>
          <p:nvPr/>
        </p:nvGraphicFramePr>
        <p:xfrm>
          <a:off x="88900" y="1752600"/>
          <a:ext cx="8902700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7" name="Equation" r:id="rId3" imgW="3733800" imgH="317500" progId="Equation.3">
                  <p:embed/>
                </p:oleObj>
              </mc:Choice>
              <mc:Fallback>
                <p:oleObj name="Equation" r:id="rId3" imgW="3733800" imgH="317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" y="1752600"/>
                        <a:ext cx="8902700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71" name="Object 3"/>
          <p:cNvGraphicFramePr>
            <a:graphicFrameLocks noChangeAspect="1"/>
          </p:cNvGraphicFramePr>
          <p:nvPr/>
        </p:nvGraphicFramePr>
        <p:xfrm>
          <a:off x="2057400" y="3016250"/>
          <a:ext cx="52689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8" name="Equation" r:id="rId5" imgW="2108200" imgH="317500" progId="Equation.3">
                  <p:embed/>
                </p:oleObj>
              </mc:Choice>
              <mc:Fallback>
                <p:oleObj name="Equation" r:id="rId5" imgW="2108200" imgH="317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016250"/>
                        <a:ext cx="526891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72" name="Object 4"/>
          <p:cNvGraphicFramePr>
            <a:graphicFrameLocks noChangeAspect="1"/>
          </p:cNvGraphicFramePr>
          <p:nvPr/>
        </p:nvGraphicFramePr>
        <p:xfrm>
          <a:off x="457200" y="4184650"/>
          <a:ext cx="8410575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9" name="Equation" r:id="rId7" imgW="3365500" imgH="825500" progId="Equation.3">
                  <p:embed/>
                </p:oleObj>
              </mc:Choice>
              <mc:Fallback>
                <p:oleObj name="Equation" r:id="rId7" imgW="3365500" imgH="825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184650"/>
                        <a:ext cx="8410575" cy="206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3" grpId="0" build="p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Finite Element Method </a:t>
            </a:r>
          </a:p>
        </p:txBody>
      </p:sp>
      <p:sp>
        <p:nvSpPr>
          <p:cNvPr id="349187" name="Rectangle 3"/>
          <p:cNvSpPr>
            <a:spLocks noChangeArrowheads="1"/>
          </p:cNvSpPr>
          <p:nvPr/>
        </p:nvSpPr>
        <p:spPr bwMode="auto">
          <a:xfrm>
            <a:off x="304800" y="11430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Define basis functions as chapeau functions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(6.76)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49193" name="Rectangle 9"/>
          <p:cNvSpPr>
            <a:spLocks noChangeArrowheads="1"/>
          </p:cNvSpPr>
          <p:nvPr/>
        </p:nvSpPr>
        <p:spPr bwMode="auto">
          <a:xfrm>
            <a:off x="304800" y="48006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Solve each integral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(6.77)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49194" name="Object 2"/>
          <p:cNvGraphicFramePr>
            <a:graphicFrameLocks noChangeAspect="1"/>
          </p:cNvGraphicFramePr>
          <p:nvPr/>
        </p:nvGraphicFramePr>
        <p:xfrm>
          <a:off x="1524000" y="1676400"/>
          <a:ext cx="5332413" cy="269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8" name="Equation" r:id="rId3" imgW="2133600" imgH="1079500" progId="Equation.3">
                  <p:embed/>
                </p:oleObj>
              </mc:Choice>
              <mc:Fallback>
                <p:oleObj name="Equation" r:id="rId3" imgW="2133600" imgH="1079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676400"/>
                        <a:ext cx="5332413" cy="2697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9195" name="Object 3"/>
          <p:cNvGraphicFramePr>
            <a:graphicFrameLocks noChangeAspect="1"/>
          </p:cNvGraphicFramePr>
          <p:nvPr/>
        </p:nvGraphicFramePr>
        <p:xfrm>
          <a:off x="381000" y="5334000"/>
          <a:ext cx="834707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9" name="Equation" r:id="rId5" imgW="3340100" imgH="393700" progId="Equation.3">
                  <p:embed/>
                </p:oleObj>
              </mc:Choice>
              <mc:Fallback>
                <p:oleObj name="Equation" r:id="rId5" imgW="33401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334000"/>
                        <a:ext cx="8347075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7" grpId="0" build="p" autoUpdateAnimBg="0"/>
      <p:bldP spid="349193" grpId="0" build="p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Finite Element Method </a:t>
            </a:r>
          </a:p>
        </p:txBody>
      </p:sp>
      <p:sp>
        <p:nvSpPr>
          <p:cNvPr id="350211" name="Rectangle 3"/>
          <p:cNvSpPr>
            <a:spLocks noChangeArrowheads="1"/>
          </p:cNvSpPr>
          <p:nvPr/>
        </p:nvSpPr>
        <p:spPr bwMode="auto">
          <a:xfrm>
            <a:off x="304800" y="11430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integral solutions back into (6.75)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(6.78)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50217" name="Object 2"/>
          <p:cNvGraphicFramePr>
            <a:graphicFrameLocks noChangeAspect="1"/>
          </p:cNvGraphicFramePr>
          <p:nvPr/>
        </p:nvGraphicFramePr>
        <p:xfrm>
          <a:off x="9525" y="1600200"/>
          <a:ext cx="90582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2" name="Equation" r:id="rId3" imgW="4305300" imgH="368300" progId="Equation.3">
                  <p:embed/>
                </p:oleObj>
              </mc:Choice>
              <mc:Fallback>
                <p:oleObj name="Equation" r:id="rId3" imgW="43053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" y="1600200"/>
                        <a:ext cx="90582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0218" name="Object 3"/>
          <p:cNvGraphicFramePr>
            <a:graphicFrameLocks noChangeAspect="1"/>
          </p:cNvGraphicFramePr>
          <p:nvPr/>
        </p:nvGraphicFramePr>
        <p:xfrm>
          <a:off x="3200400" y="2667000"/>
          <a:ext cx="25050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3" name="Equation" r:id="rId5" imgW="1193800" imgH="317500" progId="Equation.3">
                  <p:embed/>
                </p:oleObj>
              </mc:Choice>
              <mc:Fallback>
                <p:oleObj name="Equation" r:id="rId5" imgW="1193800" imgH="317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667000"/>
                        <a:ext cx="250507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0219" name="Rectangle 11"/>
          <p:cNvSpPr>
            <a:spLocks noChangeArrowheads="1"/>
          </p:cNvSpPr>
          <p:nvPr/>
        </p:nvSpPr>
        <p:spPr bwMode="auto">
          <a:xfrm>
            <a:off x="304800" y="38100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Solve with tridiagonal matrix solution --&gt; </a:t>
            </a:r>
          </a:p>
          <a:p>
            <a:pPr marL="342900" indent="-342900"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4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th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-order in space, 2</a:t>
            </a:r>
            <a:r>
              <a:rPr lang="en-US" sz="2400" baseline="30000">
                <a:solidFill>
                  <a:srgbClr val="187534"/>
                </a:solidFill>
                <a:latin typeface="Times" charset="0"/>
              </a:rPr>
              <a:t>nd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 order in time </a:t>
            </a:r>
            <a:r>
              <a:rPr lang="en-US" sz="2400">
                <a:latin typeface="Times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1" grpId="0" build="p" autoUpdateAnimBg="0"/>
      <p:bldP spid="350219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Tests with a Finite Element Method </a:t>
            </a:r>
          </a:p>
        </p:txBody>
      </p:sp>
      <p:sp>
        <p:nvSpPr>
          <p:cNvPr id="74756" name="Rectangle 3"/>
          <p:cNvSpPr>
            <a:spLocks noChangeArrowheads="1"/>
          </p:cNvSpPr>
          <p:nvPr/>
        </p:nvSpPr>
        <p:spPr bwMode="auto">
          <a:xfrm>
            <a:off x="304800" y="1143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Preservation of a Gaussian peak during finite element transport after eight revolutions around a circular grid when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uh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/</a:t>
            </a:r>
            <a:r>
              <a:rPr lang="en-US" sz="2400">
                <a:solidFill>
                  <a:srgbClr val="187534"/>
                </a:solidFill>
                <a:latin typeface="Symbol" charset="0"/>
              </a:rPr>
              <a:t>D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0.02</a:t>
            </a:r>
          </a:p>
        </p:txBody>
      </p:sp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2209800" y="1981200"/>
          <a:ext cx="4800600" cy="413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4" name="Document" r:id="rId3" imgW="2286000" imgH="1969008" progId="Word.Document.8">
                  <p:embed/>
                </p:oleObj>
              </mc:Choice>
              <mc:Fallback>
                <p:oleObj name="Document" r:id="rId3" imgW="2286000" imgH="196900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981200"/>
                        <a:ext cx="4800600" cy="413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7" name="Rectangle 9"/>
          <p:cNvSpPr>
            <a:spLocks noChangeArrowheads="1"/>
          </p:cNvSpPr>
          <p:nvPr/>
        </p:nvSpPr>
        <p:spPr bwMode="auto">
          <a:xfrm>
            <a:off x="6858000" y="6038850"/>
            <a:ext cx="1143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Fig. 6.8</a:t>
            </a:r>
            <a:endParaRPr lang="en-US" sz="2400">
              <a:latin typeface="Times" charset="0"/>
            </a:endParaRPr>
          </a:p>
        </p:txBody>
      </p:sp>
      <p:sp>
        <p:nvSpPr>
          <p:cNvPr id="74758" name="Rectangle 10"/>
          <p:cNvSpPr>
            <a:spLocks noChangeArrowheads="1"/>
          </p:cNvSpPr>
          <p:nvPr/>
        </p:nvSpPr>
        <p:spPr bwMode="auto">
          <a:xfrm>
            <a:off x="1981200" y="2228850"/>
            <a:ext cx="685800" cy="312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9" name="Rectangle 11"/>
          <p:cNvSpPr>
            <a:spLocks noChangeArrowheads="1"/>
          </p:cNvSpPr>
          <p:nvPr/>
        </p:nvSpPr>
        <p:spPr bwMode="auto">
          <a:xfrm rot="-5400000">
            <a:off x="1027112" y="3563938"/>
            <a:ext cx="27463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3200">
                <a:solidFill>
                  <a:srgbClr val="0000FF"/>
                </a:solidFill>
                <a:latin typeface="Times" charset="0"/>
              </a:rPr>
              <a:t>Concentration</a:t>
            </a:r>
            <a:r>
              <a:rPr lang="en-US" sz="2400">
                <a:latin typeface="Times" charset="0"/>
              </a:rPr>
              <a:t>	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Tests with a Finite Element Method </a:t>
            </a:r>
          </a:p>
        </p:txBody>
      </p:sp>
      <p:sp>
        <p:nvSpPr>
          <p:cNvPr id="75780" name="Rectangle 3"/>
          <p:cNvSpPr>
            <a:spLocks noChangeArrowheads="1"/>
          </p:cNvSpPr>
          <p:nvPr/>
        </p:nvSpPr>
        <p:spPr bwMode="auto">
          <a:xfrm>
            <a:off x="304800" y="11430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Preservation of a Gaussian peak during finite element transport after eight revolutions around a circular grid when 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uh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/</a:t>
            </a:r>
            <a:r>
              <a:rPr lang="en-US" sz="2400">
                <a:solidFill>
                  <a:srgbClr val="187534"/>
                </a:solidFill>
                <a:latin typeface="Symbol" charset="0"/>
              </a:rPr>
              <a:t>D</a:t>
            </a:r>
            <a:r>
              <a:rPr lang="en-US" sz="2400" i="1">
                <a:solidFill>
                  <a:srgbClr val="187534"/>
                </a:solidFill>
                <a:latin typeface="Times" charset="0"/>
              </a:rPr>
              <a:t>x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= 0.6</a:t>
            </a:r>
          </a:p>
        </p:txBody>
      </p:sp>
      <p:graphicFrame>
        <p:nvGraphicFramePr>
          <p:cNvPr id="75778" name="Object 2"/>
          <p:cNvGraphicFramePr>
            <a:graphicFrameLocks noChangeAspect="1"/>
          </p:cNvGraphicFramePr>
          <p:nvPr/>
        </p:nvGraphicFramePr>
        <p:xfrm>
          <a:off x="1981200" y="1828800"/>
          <a:ext cx="5181600" cy="446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8" name="Document" r:id="rId3" imgW="2286000" imgH="1969008" progId="Word.Document.8">
                  <p:embed/>
                </p:oleObj>
              </mc:Choice>
              <mc:Fallback>
                <p:oleObj name="Document" r:id="rId3" imgW="2286000" imgH="196900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828800"/>
                        <a:ext cx="5181600" cy="446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1" name="Rectangle 10"/>
          <p:cNvSpPr>
            <a:spLocks noChangeArrowheads="1"/>
          </p:cNvSpPr>
          <p:nvPr/>
        </p:nvSpPr>
        <p:spPr bwMode="auto">
          <a:xfrm>
            <a:off x="7010400" y="6019800"/>
            <a:ext cx="1143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Fig. 6.8</a:t>
            </a:r>
            <a:endParaRPr lang="en-US" sz="2400">
              <a:latin typeface="Times" charset="0"/>
            </a:endParaRPr>
          </a:p>
        </p:txBody>
      </p:sp>
      <p:sp>
        <p:nvSpPr>
          <p:cNvPr id="75782" name="Rectangle 11"/>
          <p:cNvSpPr>
            <a:spLocks noChangeArrowheads="1"/>
          </p:cNvSpPr>
          <p:nvPr/>
        </p:nvSpPr>
        <p:spPr bwMode="auto">
          <a:xfrm>
            <a:off x="1828800" y="2133600"/>
            <a:ext cx="685800" cy="312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3" name="Rectangle 12"/>
          <p:cNvSpPr>
            <a:spLocks noChangeArrowheads="1"/>
          </p:cNvSpPr>
          <p:nvPr/>
        </p:nvSpPr>
        <p:spPr bwMode="auto">
          <a:xfrm rot="-5400000">
            <a:off x="874712" y="3468688"/>
            <a:ext cx="27463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3200">
                <a:solidFill>
                  <a:srgbClr val="0000FF"/>
                </a:solidFill>
                <a:latin typeface="Times" charset="0"/>
              </a:rPr>
              <a:t>Concentration</a:t>
            </a:r>
            <a:r>
              <a:rPr lang="en-US" sz="2400">
                <a:latin typeface="Times" charset="0"/>
              </a:rPr>
              <a:t>	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Pseudospectral Method </a:t>
            </a:r>
          </a:p>
        </p:txBody>
      </p:sp>
      <p:sp>
        <p:nvSpPr>
          <p:cNvPr id="353283" name="Rectangle 3"/>
          <p:cNvSpPr>
            <a:spLocks noChangeArrowheads="1"/>
          </p:cNvSpPr>
          <p:nvPr/>
        </p:nvSpPr>
        <p:spPr bwMode="auto">
          <a:xfrm>
            <a:off x="304800" y="1143000"/>
            <a:ext cx="7848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Advection equation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(6.87)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53287" name="Object 2"/>
          <p:cNvGraphicFramePr>
            <a:graphicFrameLocks noChangeAspect="1"/>
          </p:cNvGraphicFramePr>
          <p:nvPr/>
        </p:nvGraphicFramePr>
        <p:xfrm>
          <a:off x="3200400" y="1676400"/>
          <a:ext cx="20002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9" name="Equation" r:id="rId3" imgW="800100" imgH="304800" progId="Equation.3">
                  <p:embed/>
                </p:oleObj>
              </mc:Choice>
              <mc:Fallback>
                <p:oleObj name="Equation" r:id="rId3" imgW="8001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676400"/>
                        <a:ext cx="20002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3288" name="Rectangle 8"/>
          <p:cNvSpPr>
            <a:spLocks noChangeArrowheads="1"/>
          </p:cNvSpPr>
          <p:nvPr/>
        </p:nvSpPr>
        <p:spPr bwMode="auto">
          <a:xfrm>
            <a:off x="304800" y="2667000"/>
            <a:ext cx="7848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Represent solution with infinite Fourier series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(6.88)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53289" name="Object 3"/>
          <p:cNvGraphicFramePr>
            <a:graphicFrameLocks noChangeAspect="1"/>
          </p:cNvGraphicFramePr>
          <p:nvPr/>
        </p:nvGraphicFramePr>
        <p:xfrm>
          <a:off x="2514600" y="3048000"/>
          <a:ext cx="358616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0" name="Equation" r:id="rId5" imgW="1435100" imgH="482600" progId="Equation.3">
                  <p:embed/>
                </p:oleObj>
              </mc:Choice>
              <mc:Fallback>
                <p:oleObj name="Equation" r:id="rId5" imgW="1435100" imgH="482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048000"/>
                        <a:ext cx="358616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3290" name="Rectangle 10"/>
          <p:cNvSpPr>
            <a:spLocks noChangeArrowheads="1"/>
          </p:cNvSpPr>
          <p:nvPr/>
        </p:nvSpPr>
        <p:spPr bwMode="auto">
          <a:xfrm>
            <a:off x="304800" y="4419600"/>
            <a:ext cx="7848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For </a:t>
            </a:r>
            <a:r>
              <a:rPr lang="en-US" sz="2400" i="1">
                <a:latin typeface="Times" charset="0"/>
              </a:rPr>
              <a:t>t</a:t>
            </a:r>
            <a:r>
              <a:rPr lang="en-US" sz="2400">
                <a:latin typeface="Times" charset="0"/>
              </a:rPr>
              <a:t>=0, integrate both sides of (6.88) from 0≤</a:t>
            </a:r>
            <a:r>
              <a:rPr lang="en-US" sz="2400" i="1">
                <a:latin typeface="Times" charset="0"/>
              </a:rPr>
              <a:t>x</a:t>
            </a:r>
            <a:r>
              <a:rPr lang="en-US" sz="2400">
                <a:latin typeface="Times" charset="0"/>
              </a:rPr>
              <a:t>≤</a:t>
            </a:r>
            <a:r>
              <a:rPr lang="en-US" sz="2400" i="1">
                <a:latin typeface="Times" charset="0"/>
              </a:rPr>
              <a:t>L</a:t>
            </a:r>
            <a:r>
              <a:rPr lang="en-US" sz="2400">
                <a:latin typeface="Times" charset="0"/>
              </a:rPr>
              <a:t>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(6.89)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53292" name="Object 4"/>
          <p:cNvGraphicFramePr>
            <a:graphicFrameLocks noChangeAspect="1"/>
          </p:cNvGraphicFramePr>
          <p:nvPr/>
        </p:nvGraphicFramePr>
        <p:xfrm>
          <a:off x="2362200" y="4953000"/>
          <a:ext cx="41894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1" name="Equation" r:id="rId7" imgW="1676400" imgH="355600" progId="Equation.3">
                  <p:embed/>
                </p:oleObj>
              </mc:Choice>
              <mc:Fallback>
                <p:oleObj name="Equation" r:id="rId7" imgW="1676400" imgH="355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953000"/>
                        <a:ext cx="41894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3" grpId="0" build="p" autoUpdateAnimBg="0"/>
      <p:bldP spid="353288" grpId="0" build="p" autoUpdateAnimBg="0"/>
      <p:bldP spid="353290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Pseudospectral Method </a:t>
            </a:r>
          </a:p>
        </p:txBody>
      </p:sp>
      <p:sp>
        <p:nvSpPr>
          <p:cNvPr id="354307" name="Rectangle 3"/>
          <p:cNvSpPr>
            <a:spLocks noChangeArrowheads="1"/>
          </p:cNvSpPr>
          <p:nvPr/>
        </p:nvSpPr>
        <p:spPr bwMode="auto">
          <a:xfrm>
            <a:off x="304800" y="11430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Truncate infinite series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(6.90)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54309" name="Rectangle 5"/>
          <p:cNvSpPr>
            <a:spLocks noChangeArrowheads="1"/>
          </p:cNvSpPr>
          <p:nvPr/>
        </p:nvSpPr>
        <p:spPr bwMode="auto">
          <a:xfrm>
            <a:off x="304800" y="2667000"/>
            <a:ext cx="7848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Central time-difference approximation of (6.90)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(6.91)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54311" name="Rectangle 7"/>
          <p:cNvSpPr>
            <a:spLocks noChangeArrowheads="1"/>
          </p:cNvSpPr>
          <p:nvPr/>
        </p:nvSpPr>
        <p:spPr bwMode="auto">
          <a:xfrm>
            <a:off x="304800" y="4343400"/>
            <a:ext cx="7848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Partial derivative of (6.90) with respect to space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(6.92)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54314" name="Object 2"/>
          <p:cNvGraphicFramePr>
            <a:graphicFrameLocks noChangeAspect="1"/>
          </p:cNvGraphicFramePr>
          <p:nvPr/>
        </p:nvGraphicFramePr>
        <p:xfrm>
          <a:off x="2590800" y="1524000"/>
          <a:ext cx="358616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3" name="Equation" r:id="rId3" imgW="1435100" imgH="482600" progId="Equation.3">
                  <p:embed/>
                </p:oleObj>
              </mc:Choice>
              <mc:Fallback>
                <p:oleObj name="Equation" r:id="rId3" imgW="1435100" imgH="482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524000"/>
                        <a:ext cx="358616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4315" name="Object 3"/>
          <p:cNvGraphicFramePr>
            <a:graphicFrameLocks noChangeAspect="1"/>
          </p:cNvGraphicFramePr>
          <p:nvPr/>
        </p:nvGraphicFramePr>
        <p:xfrm>
          <a:off x="1066800" y="3048000"/>
          <a:ext cx="669766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4" name="Equation" r:id="rId5" imgW="2679700" imgH="520700" progId="Equation.3">
                  <p:embed/>
                </p:oleObj>
              </mc:Choice>
              <mc:Fallback>
                <p:oleObj name="Equation" r:id="rId5" imgW="2679700" imgH="520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048000"/>
                        <a:ext cx="669766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4316" name="Object 4"/>
          <p:cNvGraphicFramePr>
            <a:graphicFrameLocks noChangeAspect="1"/>
          </p:cNvGraphicFramePr>
          <p:nvPr/>
        </p:nvGraphicFramePr>
        <p:xfrm>
          <a:off x="2362200" y="4876800"/>
          <a:ext cx="406241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45" name="Equation" r:id="rId7" imgW="1625600" imgH="482600" progId="Equation.3">
                  <p:embed/>
                </p:oleObj>
              </mc:Choice>
              <mc:Fallback>
                <p:oleObj name="Equation" r:id="rId7" imgW="1625600" imgH="482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876800"/>
                        <a:ext cx="4062413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7" grpId="0" build="p" autoUpdateAnimBg="0"/>
      <p:bldP spid="354309" grpId="0" build="p" autoUpdateAnimBg="0"/>
      <p:bldP spid="354311" grpId="0" build="p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Pseudospectral Method </a:t>
            </a:r>
          </a:p>
        </p:txBody>
      </p:sp>
      <p:sp>
        <p:nvSpPr>
          <p:cNvPr id="355331" name="Rectangle 3"/>
          <p:cNvSpPr>
            <a:spLocks noChangeArrowheads="1"/>
          </p:cNvSpPr>
          <p:nvPr/>
        </p:nvSpPr>
        <p:spPr bwMode="auto">
          <a:xfrm>
            <a:off x="304800" y="1371600"/>
            <a:ext cx="7848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Substitute (6.91) and (6.92) into (6.87)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(6.93)</a:t>
            </a:r>
            <a:r>
              <a:rPr lang="en-US" sz="2400">
                <a:latin typeface="Times" charset="0"/>
              </a:rPr>
              <a:t>	</a:t>
            </a:r>
          </a:p>
        </p:txBody>
      </p:sp>
      <p:sp>
        <p:nvSpPr>
          <p:cNvPr id="355332" name="Rectangle 4"/>
          <p:cNvSpPr>
            <a:spLocks noChangeArrowheads="1"/>
          </p:cNvSpPr>
          <p:nvPr/>
        </p:nvSpPr>
        <p:spPr bwMode="auto">
          <a:xfrm>
            <a:off x="304800" y="3581400"/>
            <a:ext cx="7848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Separate into </a:t>
            </a:r>
            <a:r>
              <a:rPr lang="en-US" sz="2400" i="1">
                <a:latin typeface="Times" charset="0"/>
              </a:rPr>
              <a:t>K</a:t>
            </a:r>
            <a:r>
              <a:rPr lang="en-US" sz="2400">
                <a:latin typeface="Times" charset="0"/>
              </a:rPr>
              <a:t> equations --&gt; solve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(6.94)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55337" name="Object 2"/>
          <p:cNvGraphicFramePr>
            <a:graphicFrameLocks noChangeAspect="1"/>
          </p:cNvGraphicFramePr>
          <p:nvPr/>
        </p:nvGraphicFramePr>
        <p:xfrm>
          <a:off x="533400" y="1905000"/>
          <a:ext cx="8093075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2" name="Equation" r:id="rId3" imgW="3238500" imgH="482600" progId="Equation.3">
                  <p:embed/>
                </p:oleObj>
              </mc:Choice>
              <mc:Fallback>
                <p:oleObj name="Equation" r:id="rId3" imgW="3238500" imgH="482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093075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5338" name="Object 3"/>
          <p:cNvGraphicFramePr>
            <a:graphicFrameLocks noChangeAspect="1"/>
          </p:cNvGraphicFramePr>
          <p:nvPr/>
        </p:nvGraphicFramePr>
        <p:xfrm>
          <a:off x="2438400" y="4114800"/>
          <a:ext cx="41894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3" name="Equation" r:id="rId5" imgW="1676400" imgH="317500" progId="Equation.3">
                  <p:embed/>
                </p:oleObj>
              </mc:Choice>
              <mc:Fallback>
                <p:oleObj name="Equation" r:id="rId5" imgW="1676400" imgH="317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114800"/>
                        <a:ext cx="418941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1" grpId="0" build="p" autoUpdateAnimBg="0"/>
      <p:bldP spid="355332" grpId="0" build="p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0000FF"/>
                </a:solidFill>
                <a:latin typeface="Times" charset="0"/>
              </a:rPr>
              <a:t>Traits of a Good Advection Scheme </a:t>
            </a:r>
          </a:p>
        </p:txBody>
      </p:sp>
      <p:sp>
        <p:nvSpPr>
          <p:cNvPr id="356360" name="Rectangle 8"/>
          <p:cNvSpPr>
            <a:spLocks noChangeArrowheads="1"/>
          </p:cNvSpPr>
          <p:nvPr/>
        </p:nvSpPr>
        <p:spPr bwMode="auto">
          <a:xfrm>
            <a:off x="304800" y="6248400"/>
            <a:ext cx="822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latin typeface="Times" charset="0"/>
              </a:rPr>
              <a:t>Final shape after six rotations around a 2-D grid.  Walcek (2000)	</a:t>
            </a:r>
          </a:p>
        </p:txBody>
      </p:sp>
      <p:sp>
        <p:nvSpPr>
          <p:cNvPr id="79877" name="Rectangle 9"/>
          <p:cNvSpPr>
            <a:spLocks noChangeArrowheads="1"/>
          </p:cNvSpPr>
          <p:nvPr/>
        </p:nvSpPr>
        <p:spPr bwMode="auto">
          <a:xfrm>
            <a:off x="152400" y="3124200"/>
            <a:ext cx="1295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Fig 6.9</a:t>
            </a:r>
            <a:r>
              <a:rPr lang="en-US" sz="2400">
                <a:latin typeface="Times" charset="0"/>
              </a:rPr>
              <a:t>	</a:t>
            </a:r>
          </a:p>
        </p:txBody>
      </p:sp>
      <p:graphicFrame>
        <p:nvGraphicFramePr>
          <p:cNvPr id="356362" name="Object 2"/>
          <p:cNvGraphicFramePr>
            <a:graphicFrameLocks noChangeAspect="1"/>
          </p:cNvGraphicFramePr>
          <p:nvPr/>
        </p:nvGraphicFramePr>
        <p:xfrm>
          <a:off x="1600200" y="1143000"/>
          <a:ext cx="7315200" cy="464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3" name="Document" r:id="rId3" imgW="4572000" imgH="2901696" progId="Word.Document.8">
                  <p:embed/>
                </p:oleObj>
              </mc:Choice>
              <mc:Fallback>
                <p:oleObj name="Document" r:id="rId3" imgW="4572000" imgH="2901696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143000"/>
                        <a:ext cx="7315200" cy="464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6355" name="Rectangle 3"/>
          <p:cNvSpPr>
            <a:spLocks noChangeArrowheads="1"/>
          </p:cNvSpPr>
          <p:nvPr/>
        </p:nvSpPr>
        <p:spPr bwMode="auto">
          <a:xfrm>
            <a:off x="228600" y="4572000"/>
            <a:ext cx="2438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Bounded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Nonoscillatory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Monotonic</a:t>
            </a:r>
            <a:endParaRPr lang="en-US" sz="2400"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60" grpId="0" build="p" autoUpdateAnimBg="0"/>
      <p:bldP spid="356355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pitchFamily="-110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6815</TotalTime>
  <Words>2321</Words>
  <Application>Microsoft Macintosh PowerPoint</Application>
  <PresentationFormat>On-screen Show (4:3)</PresentationFormat>
  <Paragraphs>306</Paragraphs>
  <Slides>66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Arial</vt:lpstr>
      <vt:lpstr>Symbol</vt:lpstr>
      <vt:lpstr>Times</vt:lpstr>
      <vt:lpstr>Default Design</vt:lpstr>
      <vt:lpstr>Document</vt:lpstr>
      <vt:lpstr>Equation</vt:lpstr>
      <vt:lpstr>Presentation Slides  for  Chapter 6 of  Fundamentals of Atmospheric Modeling 2nd Edition </vt:lpstr>
      <vt:lpstr>ODEs and PDEs</vt:lpstr>
      <vt:lpstr>ODEs and PDEs</vt:lpstr>
      <vt:lpstr> Operator Splitting Scheme</vt:lpstr>
      <vt:lpstr>Operator Splitting</vt:lpstr>
      <vt:lpstr>Finite-Difference Approximation</vt:lpstr>
      <vt:lpstr>Finite Difference Example</vt:lpstr>
      <vt:lpstr>Finite Difference Approximation</vt:lpstr>
      <vt:lpstr>Finite-Difference Approximations</vt:lpstr>
      <vt:lpstr>Taylor Series Expansion</vt:lpstr>
      <vt:lpstr>Finite Difference Approximations</vt:lpstr>
      <vt:lpstr>Finite Difference Approximations</vt:lpstr>
      <vt:lpstr>Finite Difference Approximations</vt:lpstr>
      <vt:lpstr>Differencing Time Derivative</vt:lpstr>
      <vt:lpstr>Consistency, Convergence</vt:lpstr>
      <vt:lpstr>Stability</vt:lpstr>
      <vt:lpstr>Numerical Diffusion, Dispersion</vt:lpstr>
      <vt:lpstr>High Order Approximations</vt:lpstr>
      <vt:lpstr>High Order Approximations</vt:lpstr>
      <vt:lpstr>High Order Approximations</vt:lpstr>
      <vt:lpstr>High Order Approximations</vt:lpstr>
      <vt:lpstr>2nd-Order Central Diff. Approx.</vt:lpstr>
      <vt:lpstr>2nd-Order Central Diff. Approx.</vt:lpstr>
      <vt:lpstr>1st-Order Backward Diff. Approx.</vt:lpstr>
      <vt:lpstr>1st-Order Backward Diff. Approx.</vt:lpstr>
      <vt:lpstr>2nd-Order Backward Diff. Approx.</vt:lpstr>
      <vt:lpstr>Higher-Order Approximations</vt:lpstr>
      <vt:lpstr>Fourth-Order Approximations</vt:lpstr>
      <vt:lpstr>Fourth-Order Central Diff. Approx.</vt:lpstr>
      <vt:lpstr>Fourth-Order Central Diff. Approx.</vt:lpstr>
      <vt:lpstr>Advection-Diffusion Eqn. Solutions</vt:lpstr>
      <vt:lpstr>FTCS Solution</vt:lpstr>
      <vt:lpstr>Advection-Diffusion Eqn. Solutions</vt:lpstr>
      <vt:lpstr>Advection-Diffusion Eqn. Solutions</vt:lpstr>
      <vt:lpstr>Tridiagonal Matrix Solution</vt:lpstr>
      <vt:lpstr>Tridiagonal Matrix Solution</vt:lpstr>
      <vt:lpstr>Crank-Nicolson Scheme</vt:lpstr>
      <vt:lpstr>Crank-Nicolson Scheme</vt:lpstr>
      <vt:lpstr>Leapfrog Scheme</vt:lpstr>
      <vt:lpstr>Matsuno Scheme</vt:lpstr>
      <vt:lpstr>Heun Scheme</vt:lpstr>
      <vt:lpstr>Adams-Bashforth Scheme</vt:lpstr>
      <vt:lpstr>Fourth-Order Runge-Kutta Scheme</vt:lpstr>
      <vt:lpstr>Fourth-Order Runge-Kutta Scheme</vt:lpstr>
      <vt:lpstr>Convergence of Four Schemes</vt:lpstr>
      <vt:lpstr>Fourth-Order in Space Solution</vt:lpstr>
      <vt:lpstr>Variable Grid Spacing, Winds</vt:lpstr>
      <vt:lpstr>Variable Grid Spacing, Winds</vt:lpstr>
      <vt:lpstr>Results From Diffusion Scheme</vt:lpstr>
      <vt:lpstr>Variable Grid Spacing, Diffusion</vt:lpstr>
      <vt:lpstr>Variable Grid Spacing, Diffusion</vt:lpstr>
      <vt:lpstr>Variable Grid Spacing Solution</vt:lpstr>
      <vt:lpstr>Two Dimensional Solution </vt:lpstr>
      <vt:lpstr>Semi-Lagrangian Method </vt:lpstr>
      <vt:lpstr>Finite Element Method </vt:lpstr>
      <vt:lpstr>Finite Element Method </vt:lpstr>
      <vt:lpstr>Finite Element Method </vt:lpstr>
      <vt:lpstr>Finite Element Method </vt:lpstr>
      <vt:lpstr>Finite Element Method </vt:lpstr>
      <vt:lpstr>Finite Element Method </vt:lpstr>
      <vt:lpstr>Tests with a Finite Element Method </vt:lpstr>
      <vt:lpstr>Tests with a Finite Element Method </vt:lpstr>
      <vt:lpstr>Pseudospectral Method </vt:lpstr>
      <vt:lpstr>Pseudospectral Method </vt:lpstr>
      <vt:lpstr>Pseudospectral Method </vt:lpstr>
      <vt:lpstr>Traits of a Good Advection Scheme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400</cp:revision>
  <dcterms:created xsi:type="dcterms:W3CDTF">2004-09-10T00:13:47Z</dcterms:created>
  <dcterms:modified xsi:type="dcterms:W3CDTF">2022-05-05T17:07:21Z</dcterms:modified>
</cp:coreProperties>
</file>