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388" r:id="rId3"/>
    <p:sldId id="310" r:id="rId4"/>
    <p:sldId id="387" r:id="rId5"/>
    <p:sldId id="386" r:id="rId6"/>
    <p:sldId id="309" r:id="rId7"/>
    <p:sldId id="389" r:id="rId8"/>
    <p:sldId id="313" r:id="rId9"/>
    <p:sldId id="390" r:id="rId10"/>
    <p:sldId id="391" r:id="rId11"/>
    <p:sldId id="316" r:id="rId12"/>
    <p:sldId id="392" r:id="rId13"/>
    <p:sldId id="393" r:id="rId14"/>
    <p:sldId id="434" r:id="rId15"/>
    <p:sldId id="394" r:id="rId16"/>
    <p:sldId id="395" r:id="rId17"/>
    <p:sldId id="436" r:id="rId18"/>
    <p:sldId id="396" r:id="rId19"/>
    <p:sldId id="397" r:id="rId20"/>
    <p:sldId id="398" r:id="rId21"/>
    <p:sldId id="399" r:id="rId22"/>
    <p:sldId id="400" r:id="rId23"/>
    <p:sldId id="401" r:id="rId24"/>
    <p:sldId id="438" r:id="rId25"/>
    <p:sldId id="402" r:id="rId26"/>
    <p:sldId id="408" r:id="rId27"/>
    <p:sldId id="409" r:id="rId28"/>
    <p:sldId id="410" r:id="rId29"/>
    <p:sldId id="411" r:id="rId30"/>
    <p:sldId id="437" r:id="rId31"/>
    <p:sldId id="412" r:id="rId32"/>
    <p:sldId id="435" r:id="rId33"/>
    <p:sldId id="414" r:id="rId34"/>
    <p:sldId id="415" r:id="rId35"/>
    <p:sldId id="413" r:id="rId36"/>
    <p:sldId id="416" r:id="rId37"/>
    <p:sldId id="417" r:id="rId38"/>
    <p:sldId id="418" r:id="rId39"/>
    <p:sldId id="419" r:id="rId40"/>
    <p:sldId id="420" r:id="rId41"/>
    <p:sldId id="421" r:id="rId42"/>
    <p:sldId id="422" r:id="rId43"/>
    <p:sldId id="423" r:id="rId44"/>
    <p:sldId id="424" r:id="rId45"/>
    <p:sldId id="425" r:id="rId46"/>
    <p:sldId id="426" r:id="rId47"/>
    <p:sldId id="427" r:id="rId48"/>
    <p:sldId id="428" r:id="rId49"/>
    <p:sldId id="429" r:id="rId50"/>
    <p:sldId id="430" r:id="rId51"/>
    <p:sldId id="431" r:id="rId52"/>
    <p:sldId id="432" r:id="rId53"/>
    <p:sldId id="433" r:id="rId54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37"/>
  </p:normalViewPr>
  <p:slideViewPr>
    <p:cSldViewPr>
      <p:cViewPr varScale="1">
        <p:scale>
          <a:sx n="97" d="100"/>
          <a:sy n="97" d="100"/>
        </p:scale>
        <p:origin x="100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6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4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Relationship Id="rId4" Type="http://schemas.openxmlformats.org/officeDocument/2006/relationships/image" Target="../media/image35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image" Target="../media/image36.emf"/><Relationship Id="rId4" Type="http://schemas.openxmlformats.org/officeDocument/2006/relationships/image" Target="../media/image39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image" Target="../media/image45.emf"/><Relationship Id="rId4" Type="http://schemas.openxmlformats.org/officeDocument/2006/relationships/image" Target="../media/image48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image" Target="../media/image60.emf"/><Relationship Id="rId6" Type="http://schemas.openxmlformats.org/officeDocument/2006/relationships/image" Target="../media/image65.emf"/><Relationship Id="rId5" Type="http://schemas.openxmlformats.org/officeDocument/2006/relationships/image" Target="../media/image64.emf"/><Relationship Id="rId4" Type="http://schemas.openxmlformats.org/officeDocument/2006/relationships/image" Target="../media/image63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7" Type="http://schemas.openxmlformats.org/officeDocument/2006/relationships/image" Target="../media/image72.emf"/><Relationship Id="rId2" Type="http://schemas.openxmlformats.org/officeDocument/2006/relationships/image" Target="../media/image67.emf"/><Relationship Id="rId1" Type="http://schemas.openxmlformats.org/officeDocument/2006/relationships/image" Target="../media/image66.emf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image" Target="../media/image75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image" Target="../media/image78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image" Target="../media/image83.emf"/><Relationship Id="rId6" Type="http://schemas.openxmlformats.org/officeDocument/2006/relationships/image" Target="../media/image88.emf"/><Relationship Id="rId5" Type="http://schemas.openxmlformats.org/officeDocument/2006/relationships/image" Target="../media/image87.emf"/><Relationship Id="rId4" Type="http://schemas.openxmlformats.org/officeDocument/2006/relationships/image" Target="../media/image86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emf"/><Relationship Id="rId1" Type="http://schemas.openxmlformats.org/officeDocument/2006/relationships/image" Target="../media/image41.emf"/><Relationship Id="rId4" Type="http://schemas.openxmlformats.org/officeDocument/2006/relationships/image" Target="../media/image91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image" Target="../media/image90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4.emf"/><Relationship Id="rId1" Type="http://schemas.openxmlformats.org/officeDocument/2006/relationships/image" Target="../media/image93.emf"/><Relationship Id="rId5" Type="http://schemas.openxmlformats.org/officeDocument/2006/relationships/image" Target="../media/image97.emf"/><Relationship Id="rId4" Type="http://schemas.openxmlformats.org/officeDocument/2006/relationships/image" Target="../media/image96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emf"/><Relationship Id="rId1" Type="http://schemas.openxmlformats.org/officeDocument/2006/relationships/image" Target="../media/image95.emf"/><Relationship Id="rId4" Type="http://schemas.openxmlformats.org/officeDocument/2006/relationships/image" Target="../media/image89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image" Target="../media/image101.emf"/><Relationship Id="rId1" Type="http://schemas.openxmlformats.org/officeDocument/2006/relationships/image" Target="../media/image100.emf"/><Relationship Id="rId4" Type="http://schemas.openxmlformats.org/officeDocument/2006/relationships/image" Target="../media/image103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" Type="http://schemas.openxmlformats.org/officeDocument/2006/relationships/image" Target="../media/image104.emf"/><Relationship Id="rId4" Type="http://schemas.openxmlformats.org/officeDocument/2006/relationships/image" Target="../media/image107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image" Target="../media/image108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2.emf"/><Relationship Id="rId1" Type="http://schemas.openxmlformats.org/officeDocument/2006/relationships/image" Target="../media/image111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image" Target="../media/image114.e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17.emf"/><Relationship Id="rId1" Type="http://schemas.openxmlformats.org/officeDocument/2006/relationships/image" Target="../media/image116.emf"/><Relationship Id="rId4" Type="http://schemas.openxmlformats.org/officeDocument/2006/relationships/image" Target="../media/image119.e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image" Target="../media/image121.emf"/><Relationship Id="rId1" Type="http://schemas.openxmlformats.org/officeDocument/2006/relationships/image" Target="../media/image120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image" Target="../media/image124.emf"/><Relationship Id="rId1" Type="http://schemas.openxmlformats.org/officeDocument/2006/relationships/image" Target="../media/image123.e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emf"/><Relationship Id="rId1" Type="http://schemas.openxmlformats.org/officeDocument/2006/relationships/image" Target="../media/image126.e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image" Target="../media/image129.emf"/><Relationship Id="rId1" Type="http://schemas.openxmlformats.org/officeDocument/2006/relationships/image" Target="../media/image128.emf"/><Relationship Id="rId4" Type="http://schemas.openxmlformats.org/officeDocument/2006/relationships/image" Target="../media/image131.e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2" Type="http://schemas.openxmlformats.org/officeDocument/2006/relationships/image" Target="../media/image133.emf"/><Relationship Id="rId1" Type="http://schemas.openxmlformats.org/officeDocument/2006/relationships/image" Target="../media/image132.emf"/><Relationship Id="rId6" Type="http://schemas.openxmlformats.org/officeDocument/2006/relationships/image" Target="../media/image137.emf"/><Relationship Id="rId5" Type="http://schemas.openxmlformats.org/officeDocument/2006/relationships/image" Target="../media/image136.emf"/><Relationship Id="rId4" Type="http://schemas.openxmlformats.org/officeDocument/2006/relationships/image" Target="../media/image135.e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emf"/><Relationship Id="rId2" Type="http://schemas.openxmlformats.org/officeDocument/2006/relationships/image" Target="../media/image139.emf"/><Relationship Id="rId1" Type="http://schemas.openxmlformats.org/officeDocument/2006/relationships/image" Target="../media/image138.e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emf"/><Relationship Id="rId2" Type="http://schemas.openxmlformats.org/officeDocument/2006/relationships/image" Target="../media/image142.emf"/><Relationship Id="rId1" Type="http://schemas.openxmlformats.org/officeDocument/2006/relationships/image" Target="../media/image141.e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2" Type="http://schemas.openxmlformats.org/officeDocument/2006/relationships/image" Target="../media/image145.emf"/><Relationship Id="rId1" Type="http://schemas.openxmlformats.org/officeDocument/2006/relationships/image" Target="../media/image144.emf"/><Relationship Id="rId4" Type="http://schemas.openxmlformats.org/officeDocument/2006/relationships/image" Target="../media/image147.e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emf"/><Relationship Id="rId2" Type="http://schemas.openxmlformats.org/officeDocument/2006/relationships/image" Target="../media/image149.emf"/><Relationship Id="rId1" Type="http://schemas.openxmlformats.org/officeDocument/2006/relationships/image" Target="../media/image148.emf"/><Relationship Id="rId5" Type="http://schemas.openxmlformats.org/officeDocument/2006/relationships/image" Target="../media/image152.emf"/><Relationship Id="rId4" Type="http://schemas.openxmlformats.org/officeDocument/2006/relationships/image" Target="../media/image151.e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emf"/><Relationship Id="rId2" Type="http://schemas.openxmlformats.org/officeDocument/2006/relationships/image" Target="../media/image154.emf"/><Relationship Id="rId1" Type="http://schemas.openxmlformats.org/officeDocument/2006/relationships/image" Target="../media/image153.emf"/><Relationship Id="rId5" Type="http://schemas.openxmlformats.org/officeDocument/2006/relationships/image" Target="../media/image157.emf"/><Relationship Id="rId4" Type="http://schemas.openxmlformats.org/officeDocument/2006/relationships/image" Target="../media/image156.e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emf"/><Relationship Id="rId2" Type="http://schemas.openxmlformats.org/officeDocument/2006/relationships/image" Target="../media/image159.emf"/><Relationship Id="rId1" Type="http://schemas.openxmlformats.org/officeDocument/2006/relationships/image" Target="../media/image158.emf"/><Relationship Id="rId5" Type="http://schemas.openxmlformats.org/officeDocument/2006/relationships/image" Target="../media/image162.emf"/><Relationship Id="rId4" Type="http://schemas.openxmlformats.org/officeDocument/2006/relationships/image" Target="../media/image161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3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4.emf"/></Relationships>
</file>

<file path=ppt/drawings/_rels/vmlDrawing5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emf"/><Relationship Id="rId2" Type="http://schemas.openxmlformats.org/officeDocument/2006/relationships/image" Target="../media/image166.emf"/><Relationship Id="rId1" Type="http://schemas.openxmlformats.org/officeDocument/2006/relationships/image" Target="../media/image165.emf"/><Relationship Id="rId5" Type="http://schemas.openxmlformats.org/officeDocument/2006/relationships/image" Target="../media/image169.emf"/><Relationship Id="rId4" Type="http://schemas.openxmlformats.org/officeDocument/2006/relationships/image" Target="../media/image168.e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emf"/><Relationship Id="rId2" Type="http://schemas.openxmlformats.org/officeDocument/2006/relationships/image" Target="../media/image171.emf"/><Relationship Id="rId1" Type="http://schemas.openxmlformats.org/officeDocument/2006/relationships/image" Target="../media/image170.emf"/><Relationship Id="rId4" Type="http://schemas.openxmlformats.org/officeDocument/2006/relationships/image" Target="../media/image17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13E5-01B3-B84E-823C-4C8F548525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36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89E8E-509A-3141-B8B5-6CA6D7FBE2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40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E08049-A082-DB47-AC72-9A65039D9B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43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D2FE5B-F4A0-AD4F-A3C1-BD7C5A311B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04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DCCEA-B319-4848-89E1-7470A425CA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0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37DE08-4C2E-1940-ADA6-6AA70EA551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61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EA876-8820-5943-832F-E63E27DFEF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474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02D57-2026-FE48-8DAF-7200AE4829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65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2F9633-75E7-514F-BCCA-356A139788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25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327E4-45FB-F84C-99A3-507E5CE896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9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36A002-1F74-0242-8291-2E483927120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125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D52C1CF8-D52A-584E-AE78-C7E43115A58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5.emf"/><Relationship Id="rId4" Type="http://schemas.openxmlformats.org/officeDocument/2006/relationships/image" Target="../media/image2.e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9.emf"/><Relationship Id="rId4" Type="http://schemas.openxmlformats.org/officeDocument/2006/relationships/image" Target="../media/image6.emf"/><Relationship Id="rId9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1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e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8.emf"/><Relationship Id="rId4" Type="http://schemas.openxmlformats.org/officeDocument/2006/relationships/image" Target="../media/image15.e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3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8.e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0.emf"/><Relationship Id="rId4" Type="http://schemas.openxmlformats.org/officeDocument/2006/relationships/image" Target="../media/image27.emf"/><Relationship Id="rId9" Type="http://schemas.openxmlformats.org/officeDocument/2006/relationships/oleObject" Target="../embeddings/oleObject30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35.emf"/><Relationship Id="rId4" Type="http://schemas.openxmlformats.org/officeDocument/2006/relationships/image" Target="../media/image32.emf"/><Relationship Id="rId9" Type="http://schemas.openxmlformats.org/officeDocument/2006/relationships/oleObject" Target="../embeddings/oleObject35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39.emf"/><Relationship Id="rId4" Type="http://schemas.openxmlformats.org/officeDocument/2006/relationships/image" Target="../media/image36.emf"/><Relationship Id="rId9" Type="http://schemas.openxmlformats.org/officeDocument/2006/relationships/oleObject" Target="../embeddings/oleObject3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48.emf"/><Relationship Id="rId4" Type="http://schemas.openxmlformats.org/officeDocument/2006/relationships/image" Target="../media/image45.emf"/><Relationship Id="rId9" Type="http://schemas.openxmlformats.org/officeDocument/2006/relationships/oleObject" Target="../embeddings/oleObject48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0.e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49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5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55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8.e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57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13" Type="http://schemas.openxmlformats.org/officeDocument/2006/relationships/oleObject" Target="../embeddings/oleObject65.bin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6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1.emf"/><Relationship Id="rId11" Type="http://schemas.openxmlformats.org/officeDocument/2006/relationships/oleObject" Target="../embeddings/oleObject64.bin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63.emf"/><Relationship Id="rId4" Type="http://schemas.openxmlformats.org/officeDocument/2006/relationships/image" Target="../media/image60.emf"/><Relationship Id="rId9" Type="http://schemas.openxmlformats.org/officeDocument/2006/relationships/oleObject" Target="../embeddings/oleObject63.bin"/><Relationship Id="rId14" Type="http://schemas.openxmlformats.org/officeDocument/2006/relationships/image" Target="../media/image65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13" Type="http://schemas.openxmlformats.org/officeDocument/2006/relationships/oleObject" Target="../embeddings/oleObject71.bin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70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2.emf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7.e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5" Type="http://schemas.openxmlformats.org/officeDocument/2006/relationships/oleObject" Target="../embeddings/oleObject72.bin"/><Relationship Id="rId10" Type="http://schemas.openxmlformats.org/officeDocument/2006/relationships/image" Target="../media/image69.emf"/><Relationship Id="rId4" Type="http://schemas.openxmlformats.org/officeDocument/2006/relationships/image" Target="../media/image66.emf"/><Relationship Id="rId9" Type="http://schemas.openxmlformats.org/officeDocument/2006/relationships/oleObject" Target="../embeddings/oleObject69.bin"/><Relationship Id="rId14" Type="http://schemas.openxmlformats.org/officeDocument/2006/relationships/image" Target="../media/image7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7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74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emf"/><Relationship Id="rId3" Type="http://schemas.openxmlformats.org/officeDocument/2006/relationships/oleObject" Target="../embeddings/oleObject75.bin"/><Relationship Id="rId7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76.emf"/><Relationship Id="rId5" Type="http://schemas.openxmlformats.org/officeDocument/2006/relationships/oleObject" Target="../embeddings/oleObject76.bin"/><Relationship Id="rId4" Type="http://schemas.openxmlformats.org/officeDocument/2006/relationships/image" Target="../media/image7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9.e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78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81.e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80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13" Type="http://schemas.openxmlformats.org/officeDocument/2006/relationships/oleObject" Target="../embeddings/oleObject88.bin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12" Type="http://schemas.openxmlformats.org/officeDocument/2006/relationships/image" Target="../media/image8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84.emf"/><Relationship Id="rId11" Type="http://schemas.openxmlformats.org/officeDocument/2006/relationships/oleObject" Target="../embeddings/oleObject87.bin"/><Relationship Id="rId5" Type="http://schemas.openxmlformats.org/officeDocument/2006/relationships/oleObject" Target="../embeddings/oleObject84.bin"/><Relationship Id="rId10" Type="http://schemas.openxmlformats.org/officeDocument/2006/relationships/image" Target="../media/image86.emf"/><Relationship Id="rId4" Type="http://schemas.openxmlformats.org/officeDocument/2006/relationships/image" Target="../media/image83.emf"/><Relationship Id="rId9" Type="http://schemas.openxmlformats.org/officeDocument/2006/relationships/oleObject" Target="../embeddings/oleObject86.bin"/><Relationship Id="rId14" Type="http://schemas.openxmlformats.org/officeDocument/2006/relationships/image" Target="../media/image88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3" Type="http://schemas.openxmlformats.org/officeDocument/2006/relationships/oleObject" Target="../embeddings/oleObject89.bin"/><Relationship Id="rId7" Type="http://schemas.openxmlformats.org/officeDocument/2006/relationships/oleObject" Target="../embeddings/oleObject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89.emf"/><Relationship Id="rId5" Type="http://schemas.openxmlformats.org/officeDocument/2006/relationships/oleObject" Target="../embeddings/oleObject90.bin"/><Relationship Id="rId10" Type="http://schemas.openxmlformats.org/officeDocument/2006/relationships/image" Target="../media/image91.emf"/><Relationship Id="rId4" Type="http://schemas.openxmlformats.org/officeDocument/2006/relationships/image" Target="../media/image41.emf"/><Relationship Id="rId9" Type="http://schemas.openxmlformats.org/officeDocument/2006/relationships/oleObject" Target="../embeddings/oleObject9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92.emf"/><Relationship Id="rId5" Type="http://schemas.openxmlformats.org/officeDocument/2006/relationships/oleObject" Target="../embeddings/oleObject94.bin"/><Relationship Id="rId4" Type="http://schemas.openxmlformats.org/officeDocument/2006/relationships/image" Target="../media/image90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emf"/><Relationship Id="rId3" Type="http://schemas.openxmlformats.org/officeDocument/2006/relationships/oleObject" Target="../embeddings/oleObject95.bin"/><Relationship Id="rId7" Type="http://schemas.openxmlformats.org/officeDocument/2006/relationships/oleObject" Target="../embeddings/oleObject97.bin"/><Relationship Id="rId12" Type="http://schemas.openxmlformats.org/officeDocument/2006/relationships/image" Target="../media/image9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94.emf"/><Relationship Id="rId11" Type="http://schemas.openxmlformats.org/officeDocument/2006/relationships/oleObject" Target="../embeddings/oleObject99.bin"/><Relationship Id="rId5" Type="http://schemas.openxmlformats.org/officeDocument/2006/relationships/oleObject" Target="../embeddings/oleObject96.bin"/><Relationship Id="rId10" Type="http://schemas.openxmlformats.org/officeDocument/2006/relationships/image" Target="../media/image96.emf"/><Relationship Id="rId4" Type="http://schemas.openxmlformats.org/officeDocument/2006/relationships/image" Target="../media/image93.emf"/><Relationship Id="rId9" Type="http://schemas.openxmlformats.org/officeDocument/2006/relationships/oleObject" Target="../embeddings/oleObject98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emf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98.emf"/><Relationship Id="rId5" Type="http://schemas.openxmlformats.org/officeDocument/2006/relationships/oleObject" Target="../embeddings/oleObject101.bin"/><Relationship Id="rId10" Type="http://schemas.openxmlformats.org/officeDocument/2006/relationships/image" Target="../media/image89.emf"/><Relationship Id="rId4" Type="http://schemas.openxmlformats.org/officeDocument/2006/relationships/image" Target="../media/image95.emf"/><Relationship Id="rId9" Type="http://schemas.openxmlformats.org/officeDocument/2006/relationships/oleObject" Target="../embeddings/oleObject103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emf"/><Relationship Id="rId3" Type="http://schemas.openxmlformats.org/officeDocument/2006/relationships/oleObject" Target="../embeddings/oleObject104.bin"/><Relationship Id="rId7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01.emf"/><Relationship Id="rId5" Type="http://schemas.openxmlformats.org/officeDocument/2006/relationships/oleObject" Target="../embeddings/oleObject105.bin"/><Relationship Id="rId10" Type="http://schemas.openxmlformats.org/officeDocument/2006/relationships/image" Target="../media/image103.emf"/><Relationship Id="rId4" Type="http://schemas.openxmlformats.org/officeDocument/2006/relationships/image" Target="../media/image100.emf"/><Relationship Id="rId9" Type="http://schemas.openxmlformats.org/officeDocument/2006/relationships/oleObject" Target="../embeddings/oleObject107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emf"/><Relationship Id="rId3" Type="http://schemas.openxmlformats.org/officeDocument/2006/relationships/oleObject" Target="../embeddings/oleObject108.bin"/><Relationship Id="rId7" Type="http://schemas.openxmlformats.org/officeDocument/2006/relationships/oleObject" Target="../embeddings/oleObject1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05.emf"/><Relationship Id="rId5" Type="http://schemas.openxmlformats.org/officeDocument/2006/relationships/oleObject" Target="../embeddings/oleObject109.bin"/><Relationship Id="rId10" Type="http://schemas.openxmlformats.org/officeDocument/2006/relationships/image" Target="../media/image107.emf"/><Relationship Id="rId4" Type="http://schemas.openxmlformats.org/officeDocument/2006/relationships/image" Target="../media/image104.emf"/><Relationship Id="rId9" Type="http://schemas.openxmlformats.org/officeDocument/2006/relationships/oleObject" Target="../embeddings/oleObject111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emf"/><Relationship Id="rId3" Type="http://schemas.openxmlformats.org/officeDocument/2006/relationships/oleObject" Target="../embeddings/oleObject112.bin"/><Relationship Id="rId7" Type="http://schemas.openxmlformats.org/officeDocument/2006/relationships/oleObject" Target="../embeddings/oleObject1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09.emf"/><Relationship Id="rId5" Type="http://schemas.openxmlformats.org/officeDocument/2006/relationships/oleObject" Target="../embeddings/oleObject113.bin"/><Relationship Id="rId4" Type="http://schemas.openxmlformats.org/officeDocument/2006/relationships/image" Target="../media/image108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emf"/><Relationship Id="rId3" Type="http://schemas.openxmlformats.org/officeDocument/2006/relationships/oleObject" Target="../embeddings/oleObject115.bin"/><Relationship Id="rId7" Type="http://schemas.openxmlformats.org/officeDocument/2006/relationships/oleObject" Target="../embeddings/oleObject1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12.emf"/><Relationship Id="rId5" Type="http://schemas.openxmlformats.org/officeDocument/2006/relationships/oleObject" Target="../embeddings/oleObject116.bin"/><Relationship Id="rId4" Type="http://schemas.openxmlformats.org/officeDocument/2006/relationships/image" Target="../media/image111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15.emf"/><Relationship Id="rId5" Type="http://schemas.openxmlformats.org/officeDocument/2006/relationships/oleObject" Target="../embeddings/oleObject119.bin"/><Relationship Id="rId4" Type="http://schemas.openxmlformats.org/officeDocument/2006/relationships/image" Target="../media/image114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emf"/><Relationship Id="rId3" Type="http://schemas.openxmlformats.org/officeDocument/2006/relationships/oleObject" Target="../embeddings/oleObject120.bin"/><Relationship Id="rId7" Type="http://schemas.openxmlformats.org/officeDocument/2006/relationships/oleObject" Target="../embeddings/oleObject1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17.emf"/><Relationship Id="rId5" Type="http://schemas.openxmlformats.org/officeDocument/2006/relationships/oleObject" Target="../embeddings/oleObject121.bin"/><Relationship Id="rId10" Type="http://schemas.openxmlformats.org/officeDocument/2006/relationships/image" Target="../media/image119.emf"/><Relationship Id="rId4" Type="http://schemas.openxmlformats.org/officeDocument/2006/relationships/image" Target="../media/image116.emf"/><Relationship Id="rId9" Type="http://schemas.openxmlformats.org/officeDocument/2006/relationships/oleObject" Target="../embeddings/oleObject123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e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21.emf"/><Relationship Id="rId5" Type="http://schemas.openxmlformats.org/officeDocument/2006/relationships/oleObject" Target="../embeddings/oleObject125.bin"/><Relationship Id="rId4" Type="http://schemas.openxmlformats.org/officeDocument/2006/relationships/image" Target="../media/image120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emf"/><Relationship Id="rId3" Type="http://schemas.openxmlformats.org/officeDocument/2006/relationships/oleObject" Target="../embeddings/oleObject127.bin"/><Relationship Id="rId7" Type="http://schemas.openxmlformats.org/officeDocument/2006/relationships/oleObject" Target="../embeddings/oleObject1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24.emf"/><Relationship Id="rId5" Type="http://schemas.openxmlformats.org/officeDocument/2006/relationships/oleObject" Target="../embeddings/oleObject128.bin"/><Relationship Id="rId4" Type="http://schemas.openxmlformats.org/officeDocument/2006/relationships/image" Target="../media/image123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27.emf"/><Relationship Id="rId5" Type="http://schemas.openxmlformats.org/officeDocument/2006/relationships/oleObject" Target="../embeddings/oleObject131.bin"/><Relationship Id="rId4" Type="http://schemas.openxmlformats.org/officeDocument/2006/relationships/image" Target="../media/image126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emf"/><Relationship Id="rId3" Type="http://schemas.openxmlformats.org/officeDocument/2006/relationships/oleObject" Target="../embeddings/oleObject132.bin"/><Relationship Id="rId7" Type="http://schemas.openxmlformats.org/officeDocument/2006/relationships/oleObject" Target="../embeddings/oleObject1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29.emf"/><Relationship Id="rId5" Type="http://schemas.openxmlformats.org/officeDocument/2006/relationships/oleObject" Target="../embeddings/oleObject133.bin"/><Relationship Id="rId10" Type="http://schemas.openxmlformats.org/officeDocument/2006/relationships/image" Target="../media/image131.emf"/><Relationship Id="rId4" Type="http://schemas.openxmlformats.org/officeDocument/2006/relationships/image" Target="../media/image128.emf"/><Relationship Id="rId9" Type="http://schemas.openxmlformats.org/officeDocument/2006/relationships/oleObject" Target="../embeddings/oleObject135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emf"/><Relationship Id="rId13" Type="http://schemas.openxmlformats.org/officeDocument/2006/relationships/oleObject" Target="../embeddings/oleObject141.bin"/><Relationship Id="rId3" Type="http://schemas.openxmlformats.org/officeDocument/2006/relationships/oleObject" Target="../embeddings/oleObject136.bin"/><Relationship Id="rId7" Type="http://schemas.openxmlformats.org/officeDocument/2006/relationships/oleObject" Target="../embeddings/oleObject138.bin"/><Relationship Id="rId12" Type="http://schemas.openxmlformats.org/officeDocument/2006/relationships/image" Target="../media/image13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33.emf"/><Relationship Id="rId11" Type="http://schemas.openxmlformats.org/officeDocument/2006/relationships/oleObject" Target="../embeddings/oleObject140.bin"/><Relationship Id="rId5" Type="http://schemas.openxmlformats.org/officeDocument/2006/relationships/oleObject" Target="../embeddings/oleObject137.bin"/><Relationship Id="rId10" Type="http://schemas.openxmlformats.org/officeDocument/2006/relationships/image" Target="../media/image135.emf"/><Relationship Id="rId4" Type="http://schemas.openxmlformats.org/officeDocument/2006/relationships/image" Target="../media/image132.emf"/><Relationship Id="rId9" Type="http://schemas.openxmlformats.org/officeDocument/2006/relationships/oleObject" Target="../embeddings/oleObject139.bin"/><Relationship Id="rId14" Type="http://schemas.openxmlformats.org/officeDocument/2006/relationships/image" Target="../media/image137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emf"/><Relationship Id="rId3" Type="http://schemas.openxmlformats.org/officeDocument/2006/relationships/oleObject" Target="../embeddings/oleObject142.bin"/><Relationship Id="rId7" Type="http://schemas.openxmlformats.org/officeDocument/2006/relationships/oleObject" Target="../embeddings/oleObject1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39.emf"/><Relationship Id="rId5" Type="http://schemas.openxmlformats.org/officeDocument/2006/relationships/oleObject" Target="../embeddings/oleObject143.bin"/><Relationship Id="rId4" Type="http://schemas.openxmlformats.org/officeDocument/2006/relationships/image" Target="../media/image138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emf"/><Relationship Id="rId3" Type="http://schemas.openxmlformats.org/officeDocument/2006/relationships/oleObject" Target="../embeddings/oleObject145.bin"/><Relationship Id="rId7" Type="http://schemas.openxmlformats.org/officeDocument/2006/relationships/oleObject" Target="../embeddings/oleObject1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42.emf"/><Relationship Id="rId5" Type="http://schemas.openxmlformats.org/officeDocument/2006/relationships/oleObject" Target="../embeddings/oleObject146.bin"/><Relationship Id="rId4" Type="http://schemas.openxmlformats.org/officeDocument/2006/relationships/image" Target="../media/image141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emf"/><Relationship Id="rId3" Type="http://schemas.openxmlformats.org/officeDocument/2006/relationships/oleObject" Target="../embeddings/oleObject148.bin"/><Relationship Id="rId7" Type="http://schemas.openxmlformats.org/officeDocument/2006/relationships/oleObject" Target="../embeddings/oleObject1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45.emf"/><Relationship Id="rId5" Type="http://schemas.openxmlformats.org/officeDocument/2006/relationships/oleObject" Target="../embeddings/oleObject149.bin"/><Relationship Id="rId10" Type="http://schemas.openxmlformats.org/officeDocument/2006/relationships/image" Target="../media/image147.emf"/><Relationship Id="rId4" Type="http://schemas.openxmlformats.org/officeDocument/2006/relationships/image" Target="../media/image144.emf"/><Relationship Id="rId9" Type="http://schemas.openxmlformats.org/officeDocument/2006/relationships/oleObject" Target="../embeddings/oleObject151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emf"/><Relationship Id="rId3" Type="http://schemas.openxmlformats.org/officeDocument/2006/relationships/oleObject" Target="../embeddings/oleObject152.bin"/><Relationship Id="rId7" Type="http://schemas.openxmlformats.org/officeDocument/2006/relationships/oleObject" Target="../embeddings/oleObject154.bin"/><Relationship Id="rId12" Type="http://schemas.openxmlformats.org/officeDocument/2006/relationships/image" Target="../media/image15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49.emf"/><Relationship Id="rId11" Type="http://schemas.openxmlformats.org/officeDocument/2006/relationships/oleObject" Target="../embeddings/oleObject156.bin"/><Relationship Id="rId5" Type="http://schemas.openxmlformats.org/officeDocument/2006/relationships/oleObject" Target="../embeddings/oleObject153.bin"/><Relationship Id="rId10" Type="http://schemas.openxmlformats.org/officeDocument/2006/relationships/image" Target="../media/image151.emf"/><Relationship Id="rId4" Type="http://schemas.openxmlformats.org/officeDocument/2006/relationships/image" Target="../media/image148.emf"/><Relationship Id="rId9" Type="http://schemas.openxmlformats.org/officeDocument/2006/relationships/oleObject" Target="../embeddings/oleObject155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emf"/><Relationship Id="rId3" Type="http://schemas.openxmlformats.org/officeDocument/2006/relationships/oleObject" Target="../embeddings/oleObject157.bin"/><Relationship Id="rId7" Type="http://schemas.openxmlformats.org/officeDocument/2006/relationships/oleObject" Target="../embeddings/oleObject159.bin"/><Relationship Id="rId12" Type="http://schemas.openxmlformats.org/officeDocument/2006/relationships/image" Target="../media/image15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54.emf"/><Relationship Id="rId11" Type="http://schemas.openxmlformats.org/officeDocument/2006/relationships/oleObject" Target="../embeddings/oleObject161.bin"/><Relationship Id="rId5" Type="http://schemas.openxmlformats.org/officeDocument/2006/relationships/oleObject" Target="../embeddings/oleObject158.bin"/><Relationship Id="rId10" Type="http://schemas.openxmlformats.org/officeDocument/2006/relationships/image" Target="../media/image156.emf"/><Relationship Id="rId4" Type="http://schemas.openxmlformats.org/officeDocument/2006/relationships/image" Target="../media/image153.emf"/><Relationship Id="rId9" Type="http://schemas.openxmlformats.org/officeDocument/2006/relationships/oleObject" Target="../embeddings/oleObject160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emf"/><Relationship Id="rId3" Type="http://schemas.openxmlformats.org/officeDocument/2006/relationships/oleObject" Target="../embeddings/oleObject162.bin"/><Relationship Id="rId7" Type="http://schemas.openxmlformats.org/officeDocument/2006/relationships/oleObject" Target="../embeddings/oleObject164.bin"/><Relationship Id="rId12" Type="http://schemas.openxmlformats.org/officeDocument/2006/relationships/image" Target="../media/image16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59.emf"/><Relationship Id="rId11" Type="http://schemas.openxmlformats.org/officeDocument/2006/relationships/oleObject" Target="../embeddings/oleObject166.bin"/><Relationship Id="rId5" Type="http://schemas.openxmlformats.org/officeDocument/2006/relationships/oleObject" Target="../embeddings/oleObject163.bin"/><Relationship Id="rId10" Type="http://schemas.openxmlformats.org/officeDocument/2006/relationships/image" Target="../media/image161.emf"/><Relationship Id="rId4" Type="http://schemas.openxmlformats.org/officeDocument/2006/relationships/image" Target="../media/image158.emf"/><Relationship Id="rId9" Type="http://schemas.openxmlformats.org/officeDocument/2006/relationships/oleObject" Target="../embeddings/oleObject165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4" Type="http://schemas.openxmlformats.org/officeDocument/2006/relationships/image" Target="../media/image163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4" Type="http://schemas.openxmlformats.org/officeDocument/2006/relationships/image" Target="../media/image164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emf"/><Relationship Id="rId3" Type="http://schemas.openxmlformats.org/officeDocument/2006/relationships/oleObject" Target="../embeddings/oleObject169.bin"/><Relationship Id="rId7" Type="http://schemas.openxmlformats.org/officeDocument/2006/relationships/oleObject" Target="../embeddings/oleObject171.bin"/><Relationship Id="rId12" Type="http://schemas.openxmlformats.org/officeDocument/2006/relationships/image" Target="../media/image16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66.emf"/><Relationship Id="rId11" Type="http://schemas.openxmlformats.org/officeDocument/2006/relationships/oleObject" Target="../embeddings/oleObject173.bin"/><Relationship Id="rId5" Type="http://schemas.openxmlformats.org/officeDocument/2006/relationships/oleObject" Target="../embeddings/oleObject170.bin"/><Relationship Id="rId10" Type="http://schemas.openxmlformats.org/officeDocument/2006/relationships/image" Target="../media/image168.emf"/><Relationship Id="rId4" Type="http://schemas.openxmlformats.org/officeDocument/2006/relationships/image" Target="../media/image165.emf"/><Relationship Id="rId9" Type="http://schemas.openxmlformats.org/officeDocument/2006/relationships/oleObject" Target="../embeddings/oleObject172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emf"/><Relationship Id="rId3" Type="http://schemas.openxmlformats.org/officeDocument/2006/relationships/oleObject" Target="../embeddings/oleObject174.bin"/><Relationship Id="rId7" Type="http://schemas.openxmlformats.org/officeDocument/2006/relationships/oleObject" Target="../embeddings/oleObject1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71.emf"/><Relationship Id="rId5" Type="http://schemas.openxmlformats.org/officeDocument/2006/relationships/oleObject" Target="../embeddings/oleObject175.bin"/><Relationship Id="rId10" Type="http://schemas.openxmlformats.org/officeDocument/2006/relationships/image" Target="../media/image173.emf"/><Relationship Id="rId4" Type="http://schemas.openxmlformats.org/officeDocument/2006/relationships/image" Target="../media/image170.emf"/><Relationship Id="rId9" Type="http://schemas.openxmlformats.org/officeDocument/2006/relationships/oleObject" Target="../embeddings/oleObject17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Chapter 5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Mark Z. Jacobson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Stanford University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Stanford, CA 94305-4020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jacobson@stanford.edu</a:t>
            </a:r>
          </a:p>
          <a:p>
            <a:pPr algn="ctr">
              <a:buFontTx/>
              <a:buNone/>
            </a:pPr>
            <a:r>
              <a:rPr lang="en-US" sz="2800">
                <a:solidFill>
                  <a:srgbClr val="187534"/>
                </a:solidFill>
                <a:latin typeface="Times" charset="0"/>
              </a:rPr>
              <a:t>March 10, 2005</a:t>
            </a:r>
            <a:r>
              <a:rPr lang="en-US" sz="2000">
                <a:latin typeface="Times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Altitude Coordinate Surfaces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0" y="6019800"/>
            <a:ext cx="1219200" cy="3810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5.1</a:t>
            </a:r>
            <a:endParaRPr lang="en-US" sz="200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242692" name="Object 4"/>
          <p:cNvGraphicFramePr>
            <a:graphicFrameLocks noChangeAspect="1"/>
          </p:cNvGraphicFramePr>
          <p:nvPr/>
        </p:nvGraphicFramePr>
        <p:xfrm>
          <a:off x="457200" y="1681163"/>
          <a:ext cx="8229600" cy="349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697" name="Document" r:id="rId3" imgW="3467100" imgH="1473200" progId="Word.Document.8">
                  <p:embed/>
                </p:oleObj>
              </mc:Choice>
              <mc:Fallback>
                <p:oleObj name="Document" r:id="rId3" imgW="3467100" imgH="147320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81163"/>
                        <a:ext cx="8229600" cy="349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58000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Decompose pressure into large-scale and perturbation term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(5.1)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Equation for Nonhydrostatic Pressure</a:t>
            </a:r>
          </a:p>
        </p:txBody>
      </p:sp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457200" y="19812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58000" algn="l"/>
              </a:tabLst>
            </a:pPr>
            <a:r>
              <a:rPr lang="en-US" sz="2400">
                <a:latin typeface="Times" charset="0"/>
              </a:rPr>
              <a:t>Large-scale atmosphere in hydrostatic balance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(5.2)</a:t>
            </a:r>
          </a:p>
        </p:txBody>
      </p:sp>
      <p:sp>
        <p:nvSpPr>
          <p:cNvPr id="158748" name="Rectangle 28"/>
          <p:cNvSpPr>
            <a:spLocks noChangeArrowheads="1"/>
          </p:cNvSpPr>
          <p:nvPr/>
        </p:nvSpPr>
        <p:spPr bwMode="auto">
          <a:xfrm>
            <a:off x="457200" y="35814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58000" algn="l"/>
              </a:tabLst>
            </a:pPr>
            <a:r>
              <a:rPr lang="en-US" sz="2400">
                <a:latin typeface="Times" charset="0"/>
              </a:rPr>
              <a:t>Decompose gravitational and pressure gradient term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(5.3)</a:t>
            </a:r>
          </a:p>
        </p:txBody>
      </p:sp>
      <p:sp>
        <p:nvSpPr>
          <p:cNvPr id="158749" name="Rectangle 29"/>
          <p:cNvSpPr>
            <a:spLocks noChangeArrowheads="1"/>
          </p:cNvSpPr>
          <p:nvPr/>
        </p:nvSpPr>
        <p:spPr bwMode="auto">
          <a:xfrm>
            <a:off x="457200" y="51816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58000" algn="l"/>
              </a:tabLst>
            </a:pPr>
            <a:r>
              <a:rPr lang="en-US" sz="2400">
                <a:latin typeface="Times" charset="0"/>
              </a:rPr>
              <a:t>Substitute (5.3) into vertical momentum equation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(5.4)</a:t>
            </a:r>
          </a:p>
        </p:txBody>
      </p:sp>
      <p:graphicFrame>
        <p:nvGraphicFramePr>
          <p:cNvPr id="158750" name="Object 30"/>
          <p:cNvGraphicFramePr>
            <a:graphicFrameLocks noChangeAspect="1"/>
          </p:cNvGraphicFramePr>
          <p:nvPr/>
        </p:nvGraphicFramePr>
        <p:xfrm>
          <a:off x="609600" y="1447800"/>
          <a:ext cx="180975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68" name="MathType Equation" r:id="rId3" imgW="723900" imgH="165100" progId="Equation">
                  <p:embed/>
                </p:oleObj>
              </mc:Choice>
              <mc:Fallback>
                <p:oleObj name="MathType Equation" r:id="rId3" imgW="723900" imgH="165100" progId="Equation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447800"/>
                        <a:ext cx="180975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751" name="Object 31"/>
          <p:cNvGraphicFramePr>
            <a:graphicFrameLocks noChangeAspect="1"/>
          </p:cNvGraphicFramePr>
          <p:nvPr/>
        </p:nvGraphicFramePr>
        <p:xfrm>
          <a:off x="609600" y="2438400"/>
          <a:ext cx="3135313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69" name="MathType Equation" r:id="rId5" imgW="1257300" imgH="355600" progId="Equation">
                  <p:embed/>
                </p:oleObj>
              </mc:Choice>
              <mc:Fallback>
                <p:oleObj name="MathType Equation" r:id="rId5" imgW="1257300" imgH="355600" progId="Equation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438400"/>
                        <a:ext cx="3135313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752" name="Object 32"/>
          <p:cNvGraphicFramePr>
            <a:graphicFrameLocks noChangeAspect="1"/>
          </p:cNvGraphicFramePr>
          <p:nvPr/>
        </p:nvGraphicFramePr>
        <p:xfrm>
          <a:off x="609600" y="4114800"/>
          <a:ext cx="759618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70" name="MathType Equation" r:id="rId7" imgW="3073400" imgH="342900" progId="Equation">
                  <p:embed/>
                </p:oleObj>
              </mc:Choice>
              <mc:Fallback>
                <p:oleObj name="MathType Equation" r:id="rId7" imgW="3073400" imgH="342900" progId="Equation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114800"/>
                        <a:ext cx="7596188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754" name="Object 34"/>
          <p:cNvGraphicFramePr>
            <a:graphicFrameLocks noChangeAspect="1"/>
          </p:cNvGraphicFramePr>
          <p:nvPr/>
        </p:nvGraphicFramePr>
        <p:xfrm>
          <a:off x="685800" y="5562600"/>
          <a:ext cx="5878513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71" name="Equation" r:id="rId9" imgW="2374900" imgH="342900" progId="Equation.3">
                  <p:embed/>
                </p:oleObj>
              </mc:Choice>
              <mc:Fallback>
                <p:oleObj name="Equation" r:id="rId9" imgW="2374900" imgH="34290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562600"/>
                        <a:ext cx="5878513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 build="p" autoUpdateAnimBg="0"/>
      <p:bldP spid="158727" grpId="0" build="p" autoUpdateAnimBg="0"/>
      <p:bldP spid="158748" grpId="0" build="p" autoUpdateAnimBg="0"/>
      <p:bldP spid="15874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58000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Take grad dot the sum of (5.4), (4.73), and (4.74)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(5.5)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Equation for Nonhydrostatic Pressure</a:t>
            </a:r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457200" y="3657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58000" algn="l"/>
              </a:tabLst>
            </a:pPr>
            <a:r>
              <a:rPr lang="en-US" sz="2400">
                <a:latin typeface="Times" charset="0"/>
              </a:rPr>
              <a:t>Note that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(5.6)</a:t>
            </a:r>
          </a:p>
        </p:txBody>
      </p:sp>
      <p:sp>
        <p:nvSpPr>
          <p:cNvPr id="239625" name="Rectangle 9"/>
          <p:cNvSpPr>
            <a:spLocks noChangeArrowheads="1"/>
          </p:cNvSpPr>
          <p:nvPr/>
        </p:nvSpPr>
        <p:spPr bwMode="auto">
          <a:xfrm>
            <a:off x="457200" y="5181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Remove local derivative from continuity equation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(5.7)</a:t>
            </a:r>
          </a:p>
        </p:txBody>
      </p:sp>
      <p:sp>
        <p:nvSpPr>
          <p:cNvPr id="239626" name="Rectangle 10"/>
          <p:cNvSpPr>
            <a:spLocks noChangeArrowheads="1"/>
          </p:cNvSpPr>
          <p:nvPr/>
        </p:nvSpPr>
        <p:spPr bwMode="auto">
          <a:xfrm>
            <a:off x="914400" y="5562600"/>
            <a:ext cx="4648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--&gt; Anelastic continuity equation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239635" name="Object 19"/>
          <p:cNvGraphicFramePr>
            <a:graphicFrameLocks noChangeAspect="1"/>
          </p:cNvGraphicFramePr>
          <p:nvPr/>
        </p:nvGraphicFramePr>
        <p:xfrm>
          <a:off x="609600" y="1676400"/>
          <a:ext cx="6389688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52" name="MathType Equation" r:id="rId3" imgW="2540000" imgH="304800" progId="Equation">
                  <p:embed/>
                </p:oleObj>
              </mc:Choice>
              <mc:Fallback>
                <p:oleObj name="MathType Equation" r:id="rId3" imgW="2540000" imgH="304800" progId="Equation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676400"/>
                        <a:ext cx="6389688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36" name="Object 20"/>
          <p:cNvGraphicFramePr>
            <a:graphicFrameLocks noChangeAspect="1"/>
          </p:cNvGraphicFramePr>
          <p:nvPr/>
        </p:nvGraphicFramePr>
        <p:xfrm>
          <a:off x="2286000" y="2514600"/>
          <a:ext cx="3784600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53" name="Equation" r:id="rId5" imgW="1511300" imgH="431800" progId="Equation.3">
                  <p:embed/>
                </p:oleObj>
              </mc:Choice>
              <mc:Fallback>
                <p:oleObj name="Equation" r:id="rId5" imgW="1511300" imgH="4318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514600"/>
                        <a:ext cx="3784600" cy="108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37" name="Object 21"/>
          <p:cNvGraphicFramePr>
            <a:graphicFrameLocks noChangeAspect="1"/>
          </p:cNvGraphicFramePr>
          <p:nvPr/>
        </p:nvGraphicFramePr>
        <p:xfrm>
          <a:off x="2971800" y="4191000"/>
          <a:ext cx="272415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54" name="Equation" r:id="rId7" imgW="1079500" imgH="368300" progId="Equation.3">
                  <p:embed/>
                </p:oleObj>
              </mc:Choice>
              <mc:Fallback>
                <p:oleObj name="Equation" r:id="rId7" imgW="1079500" imgH="3683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191000"/>
                        <a:ext cx="2724150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38" name="Object 22"/>
          <p:cNvGraphicFramePr>
            <a:graphicFrameLocks noChangeAspect="1"/>
          </p:cNvGraphicFramePr>
          <p:nvPr/>
        </p:nvGraphicFramePr>
        <p:xfrm>
          <a:off x="3505200" y="5943600"/>
          <a:ext cx="1836738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55" name="Equation" r:id="rId9" imgW="723900" imgH="203200" progId="Equation.3">
                  <p:embed/>
                </p:oleObj>
              </mc:Choice>
              <mc:Fallback>
                <p:oleObj name="Equation" r:id="rId9" imgW="723900" imgH="2032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5943600"/>
                        <a:ext cx="1836738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18" grpId="0" build="p" autoUpdateAnimBg="0"/>
      <p:bldP spid="239620" grpId="0" build="p" autoUpdateAnimBg="0"/>
      <p:bldP spid="239625" grpId="0" build="p" autoUpdateAnimBg="0"/>
      <p:bldP spid="239626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609600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Substitute (5.6) and (5.7) into (5.5)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(5.8)</a:t>
            </a:r>
          </a:p>
          <a:p>
            <a:pPr>
              <a:lnSpc>
                <a:spcPct val="90000"/>
              </a:lnSpc>
              <a:buFontTx/>
              <a:buNone/>
              <a:tabLst>
                <a:tab pos="6804025" algn="l"/>
              </a:tabLst>
            </a:pPr>
            <a:r>
              <a:rPr lang="en-US" sz="280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--&gt; Diagnostic equation for nonhydrostatic pressure</a:t>
            </a:r>
            <a:r>
              <a:rPr lang="en-US" sz="1800">
                <a:solidFill>
                  <a:srgbClr val="187534"/>
                </a:solidFill>
                <a:latin typeface="Times" charset="0"/>
              </a:rPr>
              <a:t>	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8392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Equation for Nonhydrostatic Pressure</a:t>
            </a:r>
          </a:p>
        </p:txBody>
      </p:sp>
      <p:graphicFrame>
        <p:nvGraphicFramePr>
          <p:cNvPr id="238606" name="Object 14"/>
          <p:cNvGraphicFramePr>
            <a:graphicFrameLocks noChangeAspect="1"/>
          </p:cNvGraphicFramePr>
          <p:nvPr/>
        </p:nvGraphicFramePr>
        <p:xfrm>
          <a:off x="457200" y="2590800"/>
          <a:ext cx="8220075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615" name="MathType Equation" r:id="rId3" imgW="3289300" imgH="393700" progId="Equation">
                  <p:embed/>
                </p:oleObj>
              </mc:Choice>
              <mc:Fallback>
                <p:oleObj name="MathType Equation" r:id="rId3" imgW="3289300" imgH="3937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590800"/>
                        <a:ext cx="8220075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607" name="Object 15"/>
          <p:cNvGraphicFramePr>
            <a:graphicFrameLocks noChangeAspect="1"/>
          </p:cNvGraphicFramePr>
          <p:nvPr/>
        </p:nvGraphicFramePr>
        <p:xfrm>
          <a:off x="1828800" y="3810000"/>
          <a:ext cx="577691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616" name="Equation" r:id="rId5" imgW="2311400" imgH="469900" progId="Equation.3">
                  <p:embed/>
                </p:oleObj>
              </mc:Choice>
              <mc:Fallback>
                <p:oleObj name="Equation" r:id="rId5" imgW="2311400" imgH="469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810000"/>
                        <a:ext cx="577691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4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Pressure Coordinate Surfaces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57714" name="Rectangle 18"/>
          <p:cNvSpPr>
            <a:spLocks noGrp="1" noChangeArrowheads="1"/>
          </p:cNvSpPr>
          <p:nvPr>
            <p:ph type="body" idx="1"/>
          </p:nvPr>
        </p:nvSpPr>
        <p:spPr>
          <a:xfrm>
            <a:off x="7239000" y="6019800"/>
            <a:ext cx="1219200" cy="3810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5.2</a:t>
            </a:r>
            <a:endParaRPr lang="en-US" sz="200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157716" name="Object 20"/>
          <p:cNvGraphicFramePr>
            <a:graphicFrameLocks noChangeAspect="1"/>
          </p:cNvGraphicFramePr>
          <p:nvPr/>
        </p:nvGraphicFramePr>
        <p:xfrm>
          <a:off x="304800" y="1893888"/>
          <a:ext cx="8458200" cy="309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21" name="Document" r:id="rId3" imgW="3987800" imgH="1460500" progId="Word.Document.8">
                  <p:embed/>
                </p:oleObj>
              </mc:Choice>
              <mc:Fallback>
                <p:oleObj name="Document" r:id="rId3" imgW="3987800" imgH="1460500" progId="Word.Document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893888"/>
                        <a:ext cx="8458200" cy="309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200" b="1">
                <a:solidFill>
                  <a:srgbClr val="0000FF"/>
                </a:solidFill>
                <a:latin typeface="Times" charset="0"/>
              </a:rPr>
              <a:t>Intersections of </a:t>
            </a:r>
            <a:r>
              <a:rPr lang="en-US" sz="4200" b="1" i="1">
                <a:solidFill>
                  <a:srgbClr val="0000FF"/>
                </a:solidFill>
                <a:latin typeface="Times" charset="0"/>
              </a:rPr>
              <a:t>z</a:t>
            </a:r>
            <a:r>
              <a:rPr lang="en-US" sz="4200" b="1">
                <a:solidFill>
                  <a:srgbClr val="0000FF"/>
                </a:solidFill>
                <a:latin typeface="Times" charset="0"/>
              </a:rPr>
              <a:t> and </a:t>
            </a:r>
            <a:r>
              <a:rPr lang="en-US" sz="42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200" b="1">
                <a:solidFill>
                  <a:srgbClr val="0000FF"/>
                </a:solidFill>
                <a:latin typeface="Times" charset="0"/>
              </a:rPr>
              <a:t> Surfaces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96200" y="1219200"/>
            <a:ext cx="1219200" cy="3810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5.3</a:t>
            </a:r>
            <a:endParaRPr lang="en-US" sz="200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243717" name="Object 5"/>
          <p:cNvGraphicFramePr>
            <a:graphicFrameLocks noChangeAspect="1"/>
          </p:cNvGraphicFramePr>
          <p:nvPr/>
        </p:nvGraphicFramePr>
        <p:xfrm>
          <a:off x="228600" y="1066800"/>
          <a:ext cx="8458200" cy="431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27" name="Document" r:id="rId3" imgW="3556000" imgH="1816100" progId="Word.Document.8">
                  <p:embed/>
                </p:oleObj>
              </mc:Choice>
              <mc:Fallback>
                <p:oleObj name="Document" r:id="rId3" imgW="3556000" imgH="18161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066800"/>
                        <a:ext cx="8458200" cy="431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3718" name="Rectangle 6"/>
          <p:cNvSpPr>
            <a:spLocks noChangeArrowheads="1"/>
          </p:cNvSpPr>
          <p:nvPr/>
        </p:nvSpPr>
        <p:spPr bwMode="auto">
          <a:xfrm>
            <a:off x="304800" y="5410200"/>
            <a:ext cx="7772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  <a:tab pos="6858000" algn="l"/>
              </a:tabLst>
            </a:pPr>
            <a:r>
              <a:rPr lang="en-US" sz="2400">
                <a:latin typeface="Times" charset="0"/>
              </a:rPr>
              <a:t>Change in mass mixing ratio over distance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(5.9) </a:t>
            </a:r>
            <a:endParaRPr lang="en-US" sz="28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  <a:tab pos="6858000" algn="l"/>
              </a:tabLst>
            </a:pPr>
            <a:endParaRPr lang="en-US" sz="2800">
              <a:solidFill>
                <a:srgbClr val="187534"/>
              </a:solidFill>
              <a:latin typeface="Times" charset="0"/>
            </a:endParaRPr>
          </a:p>
        </p:txBody>
      </p:sp>
      <p:graphicFrame>
        <p:nvGraphicFramePr>
          <p:cNvPr id="243719" name="Object 7"/>
          <p:cNvGraphicFramePr>
            <a:graphicFrameLocks noChangeAspect="1"/>
          </p:cNvGraphicFramePr>
          <p:nvPr/>
        </p:nvGraphicFramePr>
        <p:xfrm>
          <a:off x="1828800" y="5715000"/>
          <a:ext cx="55546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28" name="Equation" r:id="rId5" imgW="2222500" imgH="393700" progId="Equation.3">
                  <p:embed/>
                </p:oleObj>
              </mc:Choice>
              <mc:Fallback>
                <p:oleObj name="Equation" r:id="rId5" imgW="2222500" imgH="393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5715000"/>
                        <a:ext cx="555466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5" grpId="0" build="p" autoUpdateAnimBg="0"/>
      <p:bldP spid="243718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686800" cy="381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58000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Change in mass mixing ratio over distance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(5.9)</a:t>
            </a:r>
            <a:r>
              <a:rPr lang="en-US" sz="2000">
                <a:solidFill>
                  <a:srgbClr val="993366"/>
                </a:solidFill>
                <a:latin typeface="Times" charset="0"/>
              </a:rPr>
              <a:t> 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>
              <a:lnSpc>
                <a:spcPct val="80000"/>
              </a:lnSpc>
              <a:buFontTx/>
              <a:buNone/>
              <a:tabLst>
                <a:tab pos="6858000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>
                <a:solidFill>
                  <a:srgbClr val="0000FF"/>
                </a:solidFill>
                <a:latin typeface="Times" charset="0"/>
              </a:rPr>
              <a:t>z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to </a:t>
            </a:r>
            <a:r>
              <a:rPr lang="en-US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Coord. Gradient Conversion</a:t>
            </a:r>
          </a:p>
        </p:txBody>
      </p:sp>
      <p:sp>
        <p:nvSpPr>
          <p:cNvPr id="161796" name="Rectangle 4"/>
          <p:cNvSpPr>
            <a:spLocks noChangeArrowheads="1"/>
          </p:cNvSpPr>
          <p:nvPr/>
        </p:nvSpPr>
        <p:spPr bwMode="auto">
          <a:xfrm>
            <a:off x="457200" y="2514600"/>
            <a:ext cx="838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58000" algn="l"/>
              </a:tabLst>
            </a:pPr>
            <a:r>
              <a:rPr lang="en-US" sz="2400">
                <a:latin typeface="Times" charset="0"/>
              </a:rPr>
              <a:t>Approximate differences as </a:t>
            </a:r>
            <a:r>
              <a:rPr lang="en-US" sz="2400" i="1">
                <a:latin typeface="Times" charset="0"/>
              </a:rPr>
              <a:t>x</a:t>
            </a:r>
            <a:r>
              <a:rPr lang="en-US" sz="2400" baseline="-25000">
                <a:latin typeface="Times" charset="0"/>
              </a:rPr>
              <a:t>2</a:t>
            </a:r>
            <a:r>
              <a:rPr lang="en-US" sz="2400">
                <a:latin typeface="Times" charset="0"/>
              </a:rPr>
              <a:t>-</a:t>
            </a:r>
            <a:r>
              <a:rPr lang="en-US" sz="2400" i="1">
                <a:latin typeface="Times" charset="0"/>
              </a:rPr>
              <a:t>x</a:t>
            </a:r>
            <a:r>
              <a:rPr lang="en-US" sz="2400" baseline="-25000">
                <a:latin typeface="Times" charset="0"/>
              </a:rPr>
              <a:t>1</a:t>
            </a:r>
            <a:r>
              <a:rPr lang="en-US" sz="2400">
                <a:latin typeface="Times" charset="0"/>
              </a:rPr>
              <a:t>--&gt;0, 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 baseline="-25000">
                <a:latin typeface="Times" charset="0"/>
              </a:rPr>
              <a:t>1</a:t>
            </a:r>
            <a:r>
              <a:rPr lang="en-US" sz="2400">
                <a:latin typeface="Times" charset="0"/>
              </a:rPr>
              <a:t>-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 baseline="-25000">
                <a:latin typeface="Times" charset="0"/>
              </a:rPr>
              <a:t>2</a:t>
            </a:r>
            <a:r>
              <a:rPr lang="en-US" sz="2400">
                <a:latin typeface="Times" charset="0"/>
              </a:rPr>
              <a:t>--&gt;0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(5.10) </a:t>
            </a:r>
          </a:p>
        </p:txBody>
      </p:sp>
      <p:sp>
        <p:nvSpPr>
          <p:cNvPr id="161829" name="Rectangle 37"/>
          <p:cNvSpPr>
            <a:spLocks noChangeArrowheads="1"/>
          </p:cNvSpPr>
          <p:nvPr/>
        </p:nvSpPr>
        <p:spPr bwMode="auto">
          <a:xfrm>
            <a:off x="381000" y="5181600"/>
            <a:ext cx="8382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Gradient conversion from the 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 to 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 coordinate</a:t>
            </a:r>
            <a:r>
              <a:rPr lang="en-US" sz="28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(5.11) </a:t>
            </a:r>
            <a:endParaRPr lang="en-US" sz="28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800">
              <a:solidFill>
                <a:srgbClr val="187534"/>
              </a:solidFill>
              <a:latin typeface="Times" charset="0"/>
            </a:endParaRPr>
          </a:p>
        </p:txBody>
      </p:sp>
      <p:graphicFrame>
        <p:nvGraphicFramePr>
          <p:cNvPr id="161831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9295294"/>
              </p:ext>
            </p:extLst>
          </p:nvPr>
        </p:nvGraphicFramePr>
        <p:xfrm>
          <a:off x="1841500" y="1323975"/>
          <a:ext cx="491966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59" name="Equation" r:id="rId3" imgW="1968500" imgH="431800" progId="Equation.3">
                  <p:embed/>
                </p:oleObj>
              </mc:Choice>
              <mc:Fallback>
                <p:oleObj name="Equation" r:id="rId3" imgW="1968500" imgH="43180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0" y="1323975"/>
                        <a:ext cx="491966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34" name="Object 42"/>
          <p:cNvGraphicFramePr>
            <a:graphicFrameLocks noChangeAspect="1"/>
          </p:cNvGraphicFramePr>
          <p:nvPr/>
        </p:nvGraphicFramePr>
        <p:xfrm>
          <a:off x="685800" y="3048000"/>
          <a:ext cx="238125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60" name="MathType Equation" r:id="rId5" imgW="952500" imgH="355600" progId="Equation">
                  <p:embed/>
                </p:oleObj>
              </mc:Choice>
              <mc:Fallback>
                <p:oleObj name="MathType Equation" r:id="rId5" imgW="952500" imgH="355600" progId="Equation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048000"/>
                        <a:ext cx="238125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35" name="Object 43"/>
          <p:cNvGraphicFramePr>
            <a:graphicFrameLocks noChangeAspect="1"/>
          </p:cNvGraphicFramePr>
          <p:nvPr/>
        </p:nvGraphicFramePr>
        <p:xfrm>
          <a:off x="4800600" y="3048000"/>
          <a:ext cx="238125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61" name="MathType Equation" r:id="rId7" imgW="952500" imgH="381000" progId="Equation">
                  <p:embed/>
                </p:oleObj>
              </mc:Choice>
              <mc:Fallback>
                <p:oleObj name="MathType Equation" r:id="rId7" imgW="952500" imgH="381000" progId="Equation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048000"/>
                        <a:ext cx="238125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36" name="Object 44"/>
          <p:cNvGraphicFramePr>
            <a:graphicFrameLocks noChangeAspect="1"/>
          </p:cNvGraphicFramePr>
          <p:nvPr/>
        </p:nvGraphicFramePr>
        <p:xfrm>
          <a:off x="609600" y="4038600"/>
          <a:ext cx="250825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62" name="MathType Equation" r:id="rId9" imgW="1003300" imgH="355600" progId="Equation">
                  <p:embed/>
                </p:oleObj>
              </mc:Choice>
              <mc:Fallback>
                <p:oleObj name="MathType Equation" r:id="rId9" imgW="1003300" imgH="355600" progId="Equation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038600"/>
                        <a:ext cx="250825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37" name="Object 45"/>
          <p:cNvGraphicFramePr>
            <a:graphicFrameLocks noChangeAspect="1"/>
          </p:cNvGraphicFramePr>
          <p:nvPr/>
        </p:nvGraphicFramePr>
        <p:xfrm>
          <a:off x="4776788" y="4038600"/>
          <a:ext cx="2538412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63" name="MathType Equation" r:id="rId11" imgW="1016000" imgH="406400" progId="Equation">
                  <p:embed/>
                </p:oleObj>
              </mc:Choice>
              <mc:Fallback>
                <p:oleObj name="MathType Equation" r:id="rId11" imgW="1016000" imgH="406400" progId="Equation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6788" y="4038600"/>
                        <a:ext cx="2538412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39" name="Object 47"/>
          <p:cNvGraphicFramePr>
            <a:graphicFrameLocks noChangeAspect="1"/>
          </p:cNvGraphicFramePr>
          <p:nvPr/>
        </p:nvGraphicFramePr>
        <p:xfrm>
          <a:off x="1981200" y="5562600"/>
          <a:ext cx="45704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64" name="Equation" r:id="rId13" imgW="1828800" imgH="406400" progId="Equation.3">
                  <p:embed/>
                </p:oleObj>
              </mc:Choice>
              <mc:Fallback>
                <p:oleObj name="Equation" r:id="rId13" imgW="1828800" imgH="406400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562600"/>
                        <a:ext cx="45704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4" grpId="0" build="p" autoUpdateAnimBg="0"/>
      <p:bldP spid="161796" grpId="0" build="p" autoUpdateAnimBg="0"/>
      <p:bldP spid="16182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82000" cy="533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General equations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(5.12)</a:t>
            </a:r>
            <a:r>
              <a:rPr lang="en-US" sz="2000">
                <a:solidFill>
                  <a:srgbClr val="993366"/>
                </a:solidFill>
                <a:latin typeface="Times" charset="0"/>
              </a:rPr>
              <a:t> 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>
                <a:solidFill>
                  <a:srgbClr val="0000FF"/>
                </a:solidFill>
                <a:latin typeface="Times" charset="0"/>
              </a:rPr>
              <a:t>z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to </a:t>
            </a:r>
            <a:r>
              <a:rPr lang="en-US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Coord. Gradient Conversion</a:t>
            </a:r>
          </a:p>
        </p:txBody>
      </p:sp>
      <p:sp>
        <p:nvSpPr>
          <p:cNvPr id="244740" name="Rectangle 4"/>
          <p:cNvSpPr>
            <a:spLocks noChangeArrowheads="1"/>
          </p:cNvSpPr>
          <p:nvPr/>
        </p:nvSpPr>
        <p:spPr bwMode="auto">
          <a:xfrm>
            <a:off x="457200" y="2971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time for</a:t>
            </a:r>
            <a:r>
              <a:rPr lang="en-US" sz="3200">
                <a:latin typeface="Times" charset="0"/>
              </a:rPr>
              <a:t> </a:t>
            </a:r>
            <a:r>
              <a:rPr lang="en-US" sz="2400">
                <a:latin typeface="Times" charset="0"/>
              </a:rPr>
              <a:t>distance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(5.15) </a:t>
            </a:r>
          </a:p>
        </p:txBody>
      </p:sp>
      <p:graphicFrame>
        <p:nvGraphicFramePr>
          <p:cNvPr id="24475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5843213"/>
              </p:ext>
            </p:extLst>
          </p:nvPr>
        </p:nvGraphicFramePr>
        <p:xfrm>
          <a:off x="2479675" y="1628775"/>
          <a:ext cx="399891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70" name="Equation" r:id="rId3" imgW="1600200" imgH="444500" progId="Equation.3">
                  <p:embed/>
                </p:oleObj>
              </mc:Choice>
              <mc:Fallback>
                <p:oleObj name="Equation" r:id="rId3" imgW="1600200" imgH="4445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675" y="1628775"/>
                        <a:ext cx="399891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4756" name="Object 20"/>
          <p:cNvGraphicFramePr>
            <a:graphicFrameLocks noChangeAspect="1"/>
          </p:cNvGraphicFramePr>
          <p:nvPr/>
        </p:nvGraphicFramePr>
        <p:xfrm>
          <a:off x="2209800" y="3505200"/>
          <a:ext cx="43799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71" name="Equation" r:id="rId5" imgW="1752600" imgH="406400" progId="Equation.3">
                  <p:embed/>
                </p:oleObj>
              </mc:Choice>
              <mc:Fallback>
                <p:oleObj name="Equation" r:id="rId5" imgW="1752600" imgH="4064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505200"/>
                        <a:ext cx="43799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475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338155"/>
              </p:ext>
            </p:extLst>
          </p:nvPr>
        </p:nvGraphicFramePr>
        <p:xfrm>
          <a:off x="2989263" y="5499100"/>
          <a:ext cx="29527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72" name="Equation" r:id="rId7" imgW="1181100" imgH="393700" progId="Equation.3">
                  <p:embed/>
                </p:oleObj>
              </mc:Choice>
              <mc:Fallback>
                <p:oleObj name="Equation" r:id="rId7" imgW="1181100" imgH="3937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9263" y="5499100"/>
                        <a:ext cx="295275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4759" name="Rectangle 23"/>
          <p:cNvSpPr>
            <a:spLocks noChangeArrowheads="1"/>
          </p:cNvSpPr>
          <p:nvPr/>
        </p:nvSpPr>
        <p:spPr bwMode="auto">
          <a:xfrm>
            <a:off x="457200" y="51054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Gradient conversion altitude to pressure coordinate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(5.13)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38" grpId="0" build="p" autoUpdateAnimBg="0"/>
      <p:bldP spid="244740" grpId="0" build="p" autoUpdateAnimBg="0"/>
      <p:bldP spid="24475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4953000"/>
            <a:ext cx="7924800" cy="457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Horizontal gradient operator in the pressure coordinate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(5.14) </a:t>
            </a:r>
            <a:endParaRPr lang="en-US" sz="28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>
                <a:solidFill>
                  <a:srgbClr val="0000FF"/>
                </a:solidFill>
                <a:latin typeface="Times" charset="0"/>
              </a:rPr>
              <a:t>z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to </a:t>
            </a:r>
            <a:r>
              <a:rPr lang="en-US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Coord. Gradient Conversion</a:t>
            </a:r>
          </a:p>
        </p:txBody>
      </p:sp>
      <p:sp>
        <p:nvSpPr>
          <p:cNvPr id="245770" name="Rectangle 10"/>
          <p:cNvSpPr>
            <a:spLocks noChangeArrowheads="1"/>
          </p:cNvSpPr>
          <p:nvPr/>
        </p:nvSpPr>
        <p:spPr bwMode="auto">
          <a:xfrm>
            <a:off x="457200" y="11430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Gradient conversion altitude to pressure coordinate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(5.13) </a:t>
            </a:r>
          </a:p>
        </p:txBody>
      </p:sp>
      <p:graphicFrame>
        <p:nvGraphicFramePr>
          <p:cNvPr id="245772" name="Object 12"/>
          <p:cNvGraphicFramePr>
            <a:graphicFrameLocks noChangeAspect="1"/>
          </p:cNvGraphicFramePr>
          <p:nvPr/>
        </p:nvGraphicFramePr>
        <p:xfrm>
          <a:off x="2743200" y="5486400"/>
          <a:ext cx="31416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6" name="Equation" r:id="rId3" imgW="1257300" imgH="406400" progId="Equation.3">
                  <p:embed/>
                </p:oleObj>
              </mc:Choice>
              <mc:Fallback>
                <p:oleObj name="Equation" r:id="rId3" imgW="1257300" imgH="406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486400"/>
                        <a:ext cx="31416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73" name="Object 13"/>
          <p:cNvGraphicFramePr>
            <a:graphicFrameLocks noChangeAspect="1"/>
          </p:cNvGraphicFramePr>
          <p:nvPr/>
        </p:nvGraphicFramePr>
        <p:xfrm>
          <a:off x="2590800" y="1600200"/>
          <a:ext cx="31416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7" name="Equation" r:id="rId5" imgW="1257300" imgH="342900" progId="Equation.3">
                  <p:embed/>
                </p:oleObj>
              </mc:Choice>
              <mc:Fallback>
                <p:oleObj name="Equation" r:id="rId5" imgW="1257300" imgH="3429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600200"/>
                        <a:ext cx="31416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74" name="Object 14"/>
          <p:cNvGraphicFramePr>
            <a:graphicFrameLocks noChangeAspect="1"/>
          </p:cNvGraphicFramePr>
          <p:nvPr/>
        </p:nvGraphicFramePr>
        <p:xfrm>
          <a:off x="2819400" y="3581400"/>
          <a:ext cx="30146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8" name="Equation" r:id="rId7" imgW="1206500" imgH="393700" progId="Equation.3">
                  <p:embed/>
                </p:oleObj>
              </mc:Choice>
              <mc:Fallback>
                <p:oleObj name="Equation" r:id="rId7" imgW="1206500" imgH="3937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581400"/>
                        <a:ext cx="301466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75" name="Rectangle 15"/>
          <p:cNvSpPr>
            <a:spLocks noChangeArrowheads="1"/>
          </p:cNvSpPr>
          <p:nvPr/>
        </p:nvSpPr>
        <p:spPr bwMode="auto">
          <a:xfrm>
            <a:off x="533400" y="3200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Horizontal gradient operator in the altitude coordinate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(4.81)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2" grpId="0" build="p" autoUpdateAnimBg="0"/>
      <p:bldP spid="245770" grpId="0" autoUpdateAnimBg="0"/>
      <p:bldP spid="24577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077200" cy="457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Take gradient conversion of geopotential	 </a:t>
            </a:r>
            <a:r>
              <a:rPr lang="en-US" sz="2000">
                <a:solidFill>
                  <a:srgbClr val="993366"/>
                </a:solidFill>
                <a:latin typeface="Times" charset="0"/>
              </a:rPr>
              <a:t> 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Geopotential Gradient</a:t>
            </a:r>
          </a:p>
        </p:txBody>
      </p:sp>
      <p:sp>
        <p:nvSpPr>
          <p:cNvPr id="164868" name="Rectangle 4"/>
          <p:cNvSpPr>
            <a:spLocks noChangeArrowheads="1"/>
          </p:cNvSpPr>
          <p:nvPr/>
        </p:nvSpPr>
        <p:spPr bwMode="auto">
          <a:xfrm>
            <a:off x="4648200" y="18288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and note that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</a:p>
        </p:txBody>
      </p:sp>
      <p:sp>
        <p:nvSpPr>
          <p:cNvPr id="164893" name="Rectangle 29"/>
          <p:cNvSpPr>
            <a:spLocks noChangeArrowheads="1"/>
          </p:cNvSpPr>
          <p:nvPr/>
        </p:nvSpPr>
        <p:spPr bwMode="auto">
          <a:xfrm>
            <a:off x="457200" y="3048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Rearrange gradient conversion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(5.16) </a:t>
            </a:r>
          </a:p>
        </p:txBody>
      </p:sp>
      <p:sp>
        <p:nvSpPr>
          <p:cNvPr id="164894" name="Rectangle 30"/>
          <p:cNvSpPr>
            <a:spLocks noChangeArrowheads="1"/>
          </p:cNvSpPr>
          <p:nvPr/>
        </p:nvSpPr>
        <p:spPr bwMode="auto">
          <a:xfrm>
            <a:off x="457200" y="4648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--&gt; pressure gradient proportional to altitude gradient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(5.17) </a:t>
            </a:r>
          </a:p>
        </p:txBody>
      </p:sp>
      <p:graphicFrame>
        <p:nvGraphicFramePr>
          <p:cNvPr id="164895" name="Object 31"/>
          <p:cNvGraphicFramePr>
            <a:graphicFrameLocks noChangeAspect="1"/>
          </p:cNvGraphicFramePr>
          <p:nvPr/>
        </p:nvGraphicFramePr>
        <p:xfrm>
          <a:off x="762000" y="1676400"/>
          <a:ext cx="35861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18" name="Equation" r:id="rId3" imgW="1435100" imgH="342900" progId="Equation.3">
                  <p:embed/>
                </p:oleObj>
              </mc:Choice>
              <mc:Fallback>
                <p:oleObj name="Equation" r:id="rId3" imgW="1435100" imgH="3429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76400"/>
                        <a:ext cx="35861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897" name="Object 33"/>
          <p:cNvGraphicFramePr>
            <a:graphicFrameLocks noChangeAspect="1"/>
          </p:cNvGraphicFramePr>
          <p:nvPr/>
        </p:nvGraphicFramePr>
        <p:xfrm>
          <a:off x="6858000" y="1828800"/>
          <a:ext cx="12065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19" name="Equation" r:id="rId5" imgW="482600" imgH="165100" progId="Equation.3">
                  <p:embed/>
                </p:oleObj>
              </mc:Choice>
              <mc:Fallback>
                <p:oleObj name="Equation" r:id="rId5" imgW="482600" imgH="16510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1828800"/>
                        <a:ext cx="120650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898" name="Object 34"/>
          <p:cNvGraphicFramePr>
            <a:graphicFrameLocks noChangeAspect="1"/>
          </p:cNvGraphicFramePr>
          <p:nvPr/>
        </p:nvGraphicFramePr>
        <p:xfrm>
          <a:off x="1295400" y="3581400"/>
          <a:ext cx="606266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20" name="Equation" r:id="rId7" imgW="2425700" imgH="330200" progId="Equation.3">
                  <p:embed/>
                </p:oleObj>
              </mc:Choice>
              <mc:Fallback>
                <p:oleObj name="Equation" r:id="rId7" imgW="2425700" imgH="33020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581400"/>
                        <a:ext cx="606266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900" name="Object 36"/>
          <p:cNvGraphicFramePr>
            <a:graphicFrameLocks noChangeAspect="1"/>
          </p:cNvGraphicFramePr>
          <p:nvPr/>
        </p:nvGraphicFramePr>
        <p:xfrm>
          <a:off x="1295400" y="5257800"/>
          <a:ext cx="276066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21" name="Equation" r:id="rId9" imgW="1104900" imgH="381000" progId="Equation.3">
                  <p:embed/>
                </p:oleObj>
              </mc:Choice>
              <mc:Fallback>
                <p:oleObj name="Equation" r:id="rId9" imgW="1104900" imgH="3810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257800"/>
                        <a:ext cx="276066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901" name="Object 37"/>
          <p:cNvGraphicFramePr>
            <a:graphicFrameLocks noChangeAspect="1"/>
          </p:cNvGraphicFramePr>
          <p:nvPr/>
        </p:nvGraphicFramePr>
        <p:xfrm>
          <a:off x="4876800" y="5257800"/>
          <a:ext cx="27606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22" name="Equation" r:id="rId11" imgW="1104900" imgH="406400" progId="Equation.3">
                  <p:embed/>
                </p:oleObj>
              </mc:Choice>
              <mc:Fallback>
                <p:oleObj name="Equation" r:id="rId11" imgW="1104900" imgH="40640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5257800"/>
                        <a:ext cx="27606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6" grpId="0" build="p" autoUpdateAnimBg="0"/>
      <p:bldP spid="164868" grpId="0" build="p" autoUpdateAnimBg="0"/>
      <p:bldP spid="164893" grpId="0" build="p" autoUpdateAnimBg="0"/>
      <p:bldP spid="164894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Coordinate Continuity Eq. for Air</a:t>
            </a:r>
          </a:p>
        </p:txBody>
      </p:sp>
      <p:sp>
        <p:nvSpPr>
          <p:cNvPr id="246794" name="Rectangle 10"/>
          <p:cNvSpPr>
            <a:spLocks noChangeArrowheads="1"/>
          </p:cNvSpPr>
          <p:nvPr/>
        </p:nvSpPr>
        <p:spPr bwMode="auto">
          <a:xfrm>
            <a:off x="457200" y="2286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Expand with horizontal operators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(5.18) </a:t>
            </a:r>
          </a:p>
        </p:txBody>
      </p:sp>
      <p:sp>
        <p:nvSpPr>
          <p:cNvPr id="246795" name="Rectangle 11"/>
          <p:cNvSpPr>
            <a:spLocks noChangeArrowheads="1"/>
          </p:cNvSpPr>
          <p:nvPr/>
        </p:nvSpPr>
        <p:spPr bwMode="auto">
          <a:xfrm>
            <a:off x="457200" y="3810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Gradient conversion of velocity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(5.19) </a:t>
            </a:r>
          </a:p>
        </p:txBody>
      </p:sp>
      <p:sp>
        <p:nvSpPr>
          <p:cNvPr id="246797" name="Rectangle 13"/>
          <p:cNvSpPr>
            <a:spLocks noChangeArrowheads="1"/>
          </p:cNvSpPr>
          <p:nvPr/>
        </p:nvSpPr>
        <p:spPr bwMode="auto">
          <a:xfrm>
            <a:off x="457200" y="990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Continuity equation for air in the altitude coordinate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(3.20) </a:t>
            </a:r>
          </a:p>
        </p:txBody>
      </p:sp>
      <p:sp>
        <p:nvSpPr>
          <p:cNvPr id="246802" name="Rectangle 18"/>
          <p:cNvSpPr>
            <a:spLocks noChangeArrowheads="1"/>
          </p:cNvSpPr>
          <p:nvPr/>
        </p:nvSpPr>
        <p:spPr bwMode="auto">
          <a:xfrm>
            <a:off x="457200" y="5029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gradient conversion and hydrostatic equation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(5.20) </a:t>
            </a:r>
          </a:p>
        </p:txBody>
      </p:sp>
      <p:graphicFrame>
        <p:nvGraphicFramePr>
          <p:cNvPr id="246803" name="Object 19"/>
          <p:cNvGraphicFramePr>
            <a:graphicFrameLocks noChangeAspect="1"/>
          </p:cNvGraphicFramePr>
          <p:nvPr/>
        </p:nvGraphicFramePr>
        <p:xfrm>
          <a:off x="2133600" y="1371600"/>
          <a:ext cx="39036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20" name="Equation" r:id="rId3" imgW="1562100" imgH="304800" progId="Equation.3">
                  <p:embed/>
                </p:oleObj>
              </mc:Choice>
              <mc:Fallback>
                <p:oleObj name="Equation" r:id="rId3" imgW="1562100" imgH="3048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371600"/>
                        <a:ext cx="39036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804" name="Object 20"/>
          <p:cNvGraphicFramePr>
            <a:graphicFrameLocks noChangeAspect="1"/>
          </p:cNvGraphicFramePr>
          <p:nvPr/>
        </p:nvGraphicFramePr>
        <p:xfrm>
          <a:off x="762000" y="2743200"/>
          <a:ext cx="71104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21" name="Equation" r:id="rId5" imgW="2844800" imgH="355600" progId="Equation.3">
                  <p:embed/>
                </p:oleObj>
              </mc:Choice>
              <mc:Fallback>
                <p:oleObj name="Equation" r:id="rId5" imgW="2844800" imgH="3556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743200"/>
                        <a:ext cx="711041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805" name="Object 21"/>
          <p:cNvGraphicFramePr>
            <a:graphicFrameLocks noChangeAspect="1"/>
          </p:cNvGraphicFramePr>
          <p:nvPr/>
        </p:nvGraphicFramePr>
        <p:xfrm>
          <a:off x="2057400" y="4191000"/>
          <a:ext cx="46021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22" name="Equation" r:id="rId7" imgW="1841500" imgH="342900" progId="Equation.3">
                  <p:embed/>
                </p:oleObj>
              </mc:Choice>
              <mc:Fallback>
                <p:oleObj name="Equation" r:id="rId7" imgW="1841500" imgH="3429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191000"/>
                        <a:ext cx="46021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806" name="Object 22"/>
          <p:cNvGraphicFramePr>
            <a:graphicFrameLocks noChangeAspect="1"/>
          </p:cNvGraphicFramePr>
          <p:nvPr/>
        </p:nvGraphicFramePr>
        <p:xfrm>
          <a:off x="257175" y="5486400"/>
          <a:ext cx="8886825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23" name="Equation" r:id="rId9" imgW="3556000" imgH="419100" progId="Equation.3">
                  <p:embed/>
                </p:oleObj>
              </mc:Choice>
              <mc:Fallback>
                <p:oleObj name="Equation" r:id="rId9" imgW="3556000" imgH="4191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" y="5486400"/>
                        <a:ext cx="8886825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94" grpId="0" build="p" autoUpdateAnimBg="0"/>
      <p:bldP spid="246795" grpId="0" build="p" autoUpdateAnimBg="0"/>
      <p:bldP spid="246797" grpId="0" build="p" autoUpdateAnimBg="0"/>
      <p:bldP spid="246802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Coordinate Continuity Eq. for Air</a:t>
            </a:r>
          </a:p>
        </p:txBody>
      </p:sp>
      <p:sp>
        <p:nvSpPr>
          <p:cNvPr id="247811" name="Rectangle 3"/>
          <p:cNvSpPr>
            <a:spLocks noChangeArrowheads="1"/>
          </p:cNvSpPr>
          <p:nvPr/>
        </p:nvSpPr>
        <p:spPr bwMode="auto">
          <a:xfrm>
            <a:off x="457200" y="2438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∂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 i="1" baseline="-25000">
                <a:latin typeface="Times" charset="0"/>
              </a:rPr>
              <a:t>a</a:t>
            </a:r>
            <a:r>
              <a:rPr lang="en-US" sz="2400">
                <a:latin typeface="Times" charset="0"/>
              </a:rPr>
              <a:t>/∂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=-</a:t>
            </a:r>
            <a:r>
              <a:rPr lang="en-US" sz="2400">
                <a:latin typeface="Symbol" charset="0"/>
              </a:rPr>
              <a:t>r</a:t>
            </a:r>
            <a:r>
              <a:rPr lang="en-US" sz="2400" i="1" baseline="-25000">
                <a:latin typeface="Times" charset="0"/>
              </a:rPr>
              <a:t>a</a:t>
            </a:r>
            <a:r>
              <a:rPr lang="en-US" sz="2400" i="1">
                <a:latin typeface="Times" charset="0"/>
              </a:rPr>
              <a:t>g</a:t>
            </a:r>
            <a:r>
              <a:rPr lang="en-US" sz="2400">
                <a:latin typeface="Times" charset="0"/>
              </a:rPr>
              <a:t> (+</a:t>
            </a:r>
            <a:r>
              <a:rPr lang="en-US" sz="2400">
                <a:latin typeface="Helvetica" charset="0"/>
              </a:rPr>
              <a:t>w</a:t>
            </a:r>
            <a:r>
              <a:rPr lang="en-US" sz="2400" i="1" baseline="-25000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 downward, +</a:t>
            </a:r>
            <a:r>
              <a:rPr lang="en-US" sz="2400" i="1">
                <a:latin typeface="Times" charset="0"/>
              </a:rPr>
              <a:t>w</a:t>
            </a:r>
            <a:r>
              <a:rPr lang="en-US" sz="2400">
                <a:latin typeface="Times" charset="0"/>
              </a:rPr>
              <a:t> upward)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(5.22) </a:t>
            </a:r>
          </a:p>
        </p:txBody>
      </p:sp>
      <p:sp>
        <p:nvSpPr>
          <p:cNvPr id="247812" name="Rectangle 4"/>
          <p:cNvSpPr>
            <a:spLocks noChangeArrowheads="1"/>
          </p:cNvSpPr>
          <p:nvPr/>
        </p:nvSpPr>
        <p:spPr bwMode="auto">
          <a:xfrm>
            <a:off x="457200" y="3733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Differentiate vertical velocity with respect to altitude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(5.23) </a:t>
            </a:r>
          </a:p>
        </p:txBody>
      </p:sp>
      <p:sp>
        <p:nvSpPr>
          <p:cNvPr id="247813" name="Rectangle 5"/>
          <p:cNvSpPr>
            <a:spLocks noChangeArrowheads="1"/>
          </p:cNvSpPr>
          <p:nvPr/>
        </p:nvSpPr>
        <p:spPr bwMode="auto">
          <a:xfrm>
            <a:off x="457200" y="990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Vertical scalar velocity in the pressure coordinate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(5.21) </a:t>
            </a:r>
          </a:p>
        </p:txBody>
      </p:sp>
      <p:sp>
        <p:nvSpPr>
          <p:cNvPr id="247826" name="Rectangle 18"/>
          <p:cNvSpPr>
            <a:spLocks noChangeArrowheads="1"/>
          </p:cNvSpPr>
          <p:nvPr/>
        </p:nvSpPr>
        <p:spPr bwMode="auto">
          <a:xfrm>
            <a:off x="457200" y="5257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d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=-d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 i="1" baseline="-25000">
                <a:latin typeface="Times" charset="0"/>
              </a:rPr>
              <a:t>a</a:t>
            </a:r>
            <a:r>
              <a:rPr lang="en-US" sz="2400">
                <a:latin typeface="Times" charset="0"/>
              </a:rPr>
              <a:t>/</a:t>
            </a:r>
            <a:r>
              <a:rPr lang="en-US" sz="2400">
                <a:latin typeface="Symbol" charset="0"/>
              </a:rPr>
              <a:t>r</a:t>
            </a:r>
            <a:r>
              <a:rPr lang="en-US" sz="2400" i="1" baseline="-25000">
                <a:latin typeface="Times" charset="0"/>
              </a:rPr>
              <a:t>a</a:t>
            </a:r>
            <a:r>
              <a:rPr lang="en-US" sz="2400" i="1">
                <a:latin typeface="Times" charset="0"/>
              </a:rPr>
              <a:t>g</a:t>
            </a:r>
            <a:r>
              <a:rPr lang="en-US" sz="2400"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(5.24) </a:t>
            </a:r>
          </a:p>
        </p:txBody>
      </p:sp>
      <p:graphicFrame>
        <p:nvGraphicFramePr>
          <p:cNvPr id="247827" name="Object 19"/>
          <p:cNvGraphicFramePr>
            <a:graphicFrameLocks noChangeAspect="1"/>
          </p:cNvGraphicFramePr>
          <p:nvPr/>
        </p:nvGraphicFramePr>
        <p:xfrm>
          <a:off x="457200" y="1371600"/>
          <a:ext cx="8372475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47" name="Equation" r:id="rId3" imgW="3492500" imgH="355600" progId="Equation.3">
                  <p:embed/>
                </p:oleObj>
              </mc:Choice>
              <mc:Fallback>
                <p:oleObj name="Equation" r:id="rId3" imgW="3492500" imgH="355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371600"/>
                        <a:ext cx="8372475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7829" name="Object 21"/>
          <p:cNvGraphicFramePr>
            <a:graphicFrameLocks noChangeAspect="1"/>
          </p:cNvGraphicFramePr>
          <p:nvPr/>
        </p:nvGraphicFramePr>
        <p:xfrm>
          <a:off x="1981200" y="2819400"/>
          <a:ext cx="5146675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48" name="Equation" r:id="rId5" imgW="2146300" imgH="355600" progId="Equation.3">
                  <p:embed/>
                </p:oleObj>
              </mc:Choice>
              <mc:Fallback>
                <p:oleObj name="Equation" r:id="rId5" imgW="2146300" imgH="355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819400"/>
                        <a:ext cx="5146675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7830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457519"/>
              </p:ext>
            </p:extLst>
          </p:nvPr>
        </p:nvGraphicFramePr>
        <p:xfrm>
          <a:off x="838200" y="4100513"/>
          <a:ext cx="7351713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49" name="Equation" r:id="rId7" imgW="3060700" imgH="457200" progId="Equation.3">
                  <p:embed/>
                </p:oleObj>
              </mc:Choice>
              <mc:Fallback>
                <p:oleObj name="Equation" r:id="rId7" imgW="3060700" imgH="4572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100513"/>
                        <a:ext cx="7351713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783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3400"/>
              </p:ext>
            </p:extLst>
          </p:nvPr>
        </p:nvGraphicFramePr>
        <p:xfrm>
          <a:off x="655638" y="5700713"/>
          <a:ext cx="7689850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50" name="Equation" r:id="rId9" imgW="3200400" imgH="457200" progId="Equation.3">
                  <p:embed/>
                </p:oleObj>
              </mc:Choice>
              <mc:Fallback>
                <p:oleObj name="Equation" r:id="rId9" imgW="3200400" imgH="4572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638" y="5700713"/>
                        <a:ext cx="7689850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1" grpId="0" build="p" autoUpdateAnimBg="0"/>
      <p:bldP spid="247812" grpId="0" build="p" autoUpdateAnimBg="0"/>
      <p:bldP spid="247813" grpId="0" build="p" autoUpdateAnimBg="0"/>
      <p:bldP spid="247826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Coordinate Continuity Eq. for Air</a:t>
            </a:r>
          </a:p>
        </p:txBody>
      </p:sp>
      <p:sp>
        <p:nvSpPr>
          <p:cNvPr id="289798" name="Rectangle 6"/>
          <p:cNvSpPr>
            <a:spLocks noChangeArrowheads="1"/>
          </p:cNvSpPr>
          <p:nvPr/>
        </p:nvSpPr>
        <p:spPr bwMode="auto">
          <a:xfrm>
            <a:off x="304800" y="4876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Add (5.20) and (5.24) 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(5.25) </a:t>
            </a:r>
          </a:p>
        </p:txBody>
      </p:sp>
      <p:sp>
        <p:nvSpPr>
          <p:cNvPr id="289799" name="Rectangle 7"/>
          <p:cNvSpPr>
            <a:spLocks noChangeArrowheads="1"/>
          </p:cNvSpPr>
          <p:nvPr/>
        </p:nvSpPr>
        <p:spPr bwMode="auto">
          <a:xfrm>
            <a:off x="304800" y="2819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From previous page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(5.24) </a:t>
            </a:r>
          </a:p>
        </p:txBody>
      </p:sp>
      <p:graphicFrame>
        <p:nvGraphicFramePr>
          <p:cNvPr id="289804" name="Object 12"/>
          <p:cNvGraphicFramePr>
            <a:graphicFrameLocks noChangeAspect="1"/>
          </p:cNvGraphicFramePr>
          <p:nvPr/>
        </p:nvGraphicFramePr>
        <p:xfrm>
          <a:off x="304800" y="3352800"/>
          <a:ext cx="8391525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19" name="Equation" r:id="rId3" imgW="3492500" imgH="381000" progId="Equation.3">
                  <p:embed/>
                </p:oleObj>
              </mc:Choice>
              <mc:Fallback>
                <p:oleObj name="Equation" r:id="rId3" imgW="3492500" imgH="381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352800"/>
                        <a:ext cx="8391525" cy="91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9806" name="Object 14"/>
          <p:cNvGraphicFramePr>
            <a:graphicFrameLocks noChangeAspect="1"/>
          </p:cNvGraphicFramePr>
          <p:nvPr/>
        </p:nvGraphicFramePr>
        <p:xfrm>
          <a:off x="3124200" y="5562600"/>
          <a:ext cx="2532063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20" name="Equation" r:id="rId5" imgW="1054100" imgH="368300" progId="Equation.3">
                  <p:embed/>
                </p:oleObj>
              </mc:Choice>
              <mc:Fallback>
                <p:oleObj name="Equation" r:id="rId5" imgW="1054100" imgH="3683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562600"/>
                        <a:ext cx="2532063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9807" name="Object 15"/>
          <p:cNvGraphicFramePr>
            <a:graphicFrameLocks noChangeAspect="1"/>
          </p:cNvGraphicFramePr>
          <p:nvPr/>
        </p:nvGraphicFramePr>
        <p:xfrm>
          <a:off x="0" y="1524000"/>
          <a:ext cx="8886825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21" name="Equation" r:id="rId7" imgW="3556000" imgH="419100" progId="Equation.3">
                  <p:embed/>
                </p:oleObj>
              </mc:Choice>
              <mc:Fallback>
                <p:oleObj name="Equation" r:id="rId7" imgW="3556000" imgH="4191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24000"/>
                        <a:ext cx="8886825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9808" name="Rectangle 16"/>
          <p:cNvSpPr>
            <a:spLocks noChangeArrowheads="1"/>
          </p:cNvSpPr>
          <p:nvPr/>
        </p:nvSpPr>
        <p:spPr bwMode="auto">
          <a:xfrm>
            <a:off x="304800" y="1066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From two pages back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(5.20)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798" grpId="0" build="p" autoUpdateAnimBg="0"/>
      <p:bldP spid="289799" grpId="0" build="p" autoUpdateAnimBg="0"/>
      <p:bldP spid="289808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Coordinate Continuity Eq. for Air</a:t>
            </a:r>
          </a:p>
        </p:txBody>
      </p:sp>
      <p:sp>
        <p:nvSpPr>
          <p:cNvPr id="248836" name="Rectangle 4"/>
          <p:cNvSpPr>
            <a:spLocks noChangeArrowheads="1"/>
          </p:cNvSpPr>
          <p:nvPr/>
        </p:nvSpPr>
        <p:spPr bwMode="auto">
          <a:xfrm>
            <a:off x="457200" y="2514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Example 5.1 </a:t>
            </a:r>
          </a:p>
        </p:txBody>
      </p:sp>
      <p:sp>
        <p:nvSpPr>
          <p:cNvPr id="248837" name="Rectangle 5"/>
          <p:cNvSpPr>
            <a:spLocks noChangeArrowheads="1"/>
          </p:cNvSpPr>
          <p:nvPr/>
        </p:nvSpPr>
        <p:spPr bwMode="auto">
          <a:xfrm>
            <a:off x="457200" y="990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Expanded continuity equation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(5.26) </a:t>
            </a:r>
          </a:p>
        </p:txBody>
      </p:sp>
      <p:sp>
        <p:nvSpPr>
          <p:cNvPr id="248849" name="Rectangle 17"/>
          <p:cNvSpPr>
            <a:spLocks noChangeArrowheads="1"/>
          </p:cNvSpPr>
          <p:nvPr/>
        </p:nvSpPr>
        <p:spPr bwMode="auto">
          <a:xfrm>
            <a:off x="457200" y="3124200"/>
            <a:ext cx="82296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2743200" algn="l"/>
                <a:tab pos="5880100" algn="l"/>
              </a:tabLst>
            </a:pPr>
            <a:r>
              <a:rPr lang="en-US" sz="2400">
                <a:solidFill>
                  <a:srgbClr val="187534"/>
                </a:solidFill>
                <a:latin typeface="Symbol" charset="0"/>
              </a:rPr>
              <a:t>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 = 5 km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 	 </a:t>
            </a:r>
            <a:r>
              <a:rPr lang="en-US" sz="2400">
                <a:solidFill>
                  <a:srgbClr val="187534"/>
                </a:solidFill>
                <a:latin typeface="Symbol" charset="0"/>
              </a:rPr>
              <a:t>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y = 5 km	</a:t>
            </a:r>
            <a:r>
              <a:rPr lang="en-US" sz="2400">
                <a:solidFill>
                  <a:srgbClr val="187534"/>
                </a:solidFill>
                <a:latin typeface="Symbol" charset="0"/>
              </a:rPr>
              <a:t>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p</a:t>
            </a:r>
            <a:r>
              <a:rPr lang="en-US" i="1" baseline="-25000">
                <a:solidFill>
                  <a:srgbClr val="187534"/>
                </a:solidFill>
                <a:latin typeface="Times" charset="0"/>
              </a:rPr>
              <a:t>a   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-10 hPa </a:t>
            </a:r>
          </a:p>
          <a:p>
            <a:pPr marL="342900" indent="-342900">
              <a:buFontTx/>
              <a:buNone/>
              <a:tabLst>
                <a:tab pos="2743200" algn="l"/>
                <a:tab pos="5880100" algn="l"/>
              </a:tabLst>
            </a:pPr>
            <a:r>
              <a:rPr lang="en-US" sz="2400" i="1">
                <a:solidFill>
                  <a:srgbClr val="187534"/>
                </a:solidFill>
                <a:latin typeface="Times" charset="0"/>
              </a:rPr>
              <a:t>u</a:t>
            </a:r>
            <a:r>
              <a:rPr lang="en-US" sz="2400" baseline="-25000">
                <a:solidFill>
                  <a:srgbClr val="187534"/>
                </a:solidFill>
                <a:latin typeface="Times" charset="0"/>
              </a:rPr>
              <a:t>1    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-3 (west) 	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u</a:t>
            </a:r>
            <a:r>
              <a:rPr lang="en-US" sz="2400" baseline="-25000">
                <a:solidFill>
                  <a:srgbClr val="187534"/>
                </a:solidFill>
                <a:latin typeface="Times" charset="0"/>
              </a:rPr>
              <a:t>2    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-1 m s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(east) </a:t>
            </a:r>
          </a:p>
          <a:p>
            <a:pPr marL="342900" indent="-342900">
              <a:buFontTx/>
              <a:buNone/>
              <a:tabLst>
                <a:tab pos="2743200" algn="l"/>
                <a:tab pos="5880100" algn="l"/>
              </a:tabLst>
            </a:pPr>
            <a:r>
              <a:rPr lang="en-US" sz="2400" i="1">
                <a:solidFill>
                  <a:srgbClr val="187534"/>
                </a:solidFill>
                <a:latin typeface="Times" charset="0"/>
              </a:rPr>
              <a:t>v</a:t>
            </a:r>
            <a:r>
              <a:rPr lang="en-US" sz="2400" baseline="-25000">
                <a:solidFill>
                  <a:srgbClr val="187534"/>
                </a:solidFill>
                <a:latin typeface="Times" charset="0"/>
              </a:rPr>
              <a:t>3     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+2 (south)	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v</a:t>
            </a:r>
            <a:r>
              <a:rPr lang="en-US" sz="2400" baseline="-25000">
                <a:solidFill>
                  <a:srgbClr val="187534"/>
                </a:solidFill>
                <a:latin typeface="Times" charset="0"/>
              </a:rPr>
              <a:t>4     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 -2 m s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(north) </a:t>
            </a:r>
          </a:p>
          <a:p>
            <a:pPr marL="342900" indent="-342900">
              <a:buFontTx/>
              <a:buNone/>
              <a:tabLst>
                <a:tab pos="2743200" algn="l"/>
                <a:tab pos="5880100" algn="l"/>
              </a:tabLst>
            </a:pPr>
            <a:r>
              <a:rPr lang="en-US" sz="2400">
                <a:solidFill>
                  <a:srgbClr val="187534"/>
                </a:solidFill>
                <a:latin typeface="Helvetica" charset="0"/>
              </a:rPr>
              <a:t>w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p,5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= +0.02 hPa s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(lower boundary) </a:t>
            </a:r>
          </a:p>
          <a:p>
            <a:pPr marL="342900" indent="-342900">
              <a:buFontTx/>
              <a:buNone/>
              <a:tabLst>
                <a:tab pos="2743200" algn="l"/>
                <a:tab pos="5880100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--&gt;</a:t>
            </a:r>
          </a:p>
        </p:txBody>
      </p:sp>
      <p:graphicFrame>
        <p:nvGraphicFramePr>
          <p:cNvPr id="248853" name="Object 21"/>
          <p:cNvGraphicFramePr>
            <a:graphicFrameLocks noChangeAspect="1"/>
          </p:cNvGraphicFramePr>
          <p:nvPr/>
        </p:nvGraphicFramePr>
        <p:xfrm>
          <a:off x="3124200" y="1447800"/>
          <a:ext cx="31416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66" name="Equation" r:id="rId3" imgW="1257300" imgH="406400" progId="Equation.3">
                  <p:embed/>
                </p:oleObj>
              </mc:Choice>
              <mc:Fallback>
                <p:oleObj name="Equation" r:id="rId3" imgW="1257300" imgH="4064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447800"/>
                        <a:ext cx="31416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8855" name="Object 23"/>
          <p:cNvGraphicFramePr>
            <a:graphicFrameLocks noChangeAspect="1"/>
          </p:cNvGraphicFramePr>
          <p:nvPr/>
        </p:nvGraphicFramePr>
        <p:xfrm>
          <a:off x="381000" y="4953000"/>
          <a:ext cx="796607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67" name="Equation" r:id="rId5" imgW="3187700" imgH="381000" progId="Equation.3">
                  <p:embed/>
                </p:oleObj>
              </mc:Choice>
              <mc:Fallback>
                <p:oleObj name="Equation" r:id="rId5" imgW="3187700" imgH="3810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953000"/>
                        <a:ext cx="7966075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8858" name="Text Box 26"/>
          <p:cNvSpPr txBox="1">
            <a:spLocks noChangeArrowheads="1"/>
          </p:cNvSpPr>
          <p:nvPr/>
        </p:nvSpPr>
        <p:spPr bwMode="auto">
          <a:xfrm>
            <a:off x="2209800" y="6096000"/>
            <a:ext cx="4832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--&gt; </a:t>
            </a:r>
            <a:r>
              <a:rPr lang="en-US" sz="2400">
                <a:solidFill>
                  <a:srgbClr val="187534"/>
                </a:solidFill>
                <a:latin typeface="Helvetica" charset="0"/>
              </a:rPr>
              <a:t>w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p,6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= +0.016 hPa s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(downward)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6" grpId="0" build="p" autoUpdateAnimBg="0"/>
      <p:bldP spid="248837" grpId="0" build="p" autoUpdateAnimBg="0"/>
      <p:bldP spid="248849" grpId="0" build="p" autoUpdateAnimBg="0"/>
      <p:bldP spid="24885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Times" charset="0"/>
              </a:rPr>
              <a:t>Total Derivative in 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Coordinate</a:t>
            </a:r>
          </a:p>
        </p:txBody>
      </p:sp>
      <p:sp>
        <p:nvSpPr>
          <p:cNvPr id="249859" name="Rectangle 3"/>
          <p:cNvSpPr>
            <a:spLocks noChangeArrowheads="1"/>
          </p:cNvSpPr>
          <p:nvPr/>
        </p:nvSpPr>
        <p:spPr bwMode="auto">
          <a:xfrm>
            <a:off x="457200" y="5029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conversions into total derivative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(5.28) </a:t>
            </a:r>
          </a:p>
        </p:txBody>
      </p:sp>
      <p:sp>
        <p:nvSpPr>
          <p:cNvPr id="249860" name="Rectangle 4"/>
          <p:cNvSpPr>
            <a:spLocks noChangeArrowheads="1"/>
          </p:cNvSpPr>
          <p:nvPr/>
        </p:nvSpPr>
        <p:spPr bwMode="auto">
          <a:xfrm>
            <a:off x="457200" y="2590800"/>
            <a:ext cx="830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Time derivative and gradient operator conversions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(5.15, 13) </a:t>
            </a:r>
          </a:p>
        </p:txBody>
      </p:sp>
      <p:sp>
        <p:nvSpPr>
          <p:cNvPr id="249861" name="Rectangle 5"/>
          <p:cNvSpPr>
            <a:spLocks noChangeArrowheads="1"/>
          </p:cNvSpPr>
          <p:nvPr/>
        </p:nvSpPr>
        <p:spPr bwMode="auto">
          <a:xfrm>
            <a:off x="457200" y="990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Total derivative in Cartesian-altitude coordinate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(5.27) </a:t>
            </a:r>
          </a:p>
        </p:txBody>
      </p:sp>
      <p:graphicFrame>
        <p:nvGraphicFramePr>
          <p:cNvPr id="249867" name="Object 11"/>
          <p:cNvGraphicFramePr>
            <a:graphicFrameLocks noChangeAspect="1"/>
          </p:cNvGraphicFramePr>
          <p:nvPr/>
        </p:nvGraphicFramePr>
        <p:xfrm>
          <a:off x="2362200" y="1371600"/>
          <a:ext cx="39989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86" name="Equation" r:id="rId3" imgW="1600200" imgH="355600" progId="Equation.3">
                  <p:embed/>
                </p:oleObj>
              </mc:Choice>
              <mc:Fallback>
                <p:oleObj name="Equation" r:id="rId3" imgW="1600200" imgH="355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371600"/>
                        <a:ext cx="399891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68" name="Object 12"/>
          <p:cNvGraphicFramePr>
            <a:graphicFrameLocks noChangeAspect="1"/>
          </p:cNvGraphicFramePr>
          <p:nvPr/>
        </p:nvGraphicFramePr>
        <p:xfrm>
          <a:off x="152400" y="5486400"/>
          <a:ext cx="869632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87" name="Equation" r:id="rId5" imgW="3479800" imgH="381000" progId="Equation.3">
                  <p:embed/>
                </p:oleObj>
              </mc:Choice>
              <mc:Fallback>
                <p:oleObj name="Equation" r:id="rId5" imgW="3479800" imgH="381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5486400"/>
                        <a:ext cx="8696325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71" name="Object 15"/>
          <p:cNvGraphicFramePr>
            <a:graphicFrameLocks noChangeAspect="1"/>
          </p:cNvGraphicFramePr>
          <p:nvPr/>
        </p:nvGraphicFramePr>
        <p:xfrm>
          <a:off x="2057400" y="2971800"/>
          <a:ext cx="43799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88" name="Equation" r:id="rId7" imgW="1752600" imgH="406400" progId="Equation.3">
                  <p:embed/>
                </p:oleObj>
              </mc:Choice>
              <mc:Fallback>
                <p:oleObj name="Equation" r:id="rId7" imgW="1752600" imgH="406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971800"/>
                        <a:ext cx="43799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72" name="Object 16"/>
          <p:cNvGraphicFramePr>
            <a:graphicFrameLocks noChangeAspect="1"/>
          </p:cNvGraphicFramePr>
          <p:nvPr/>
        </p:nvGraphicFramePr>
        <p:xfrm>
          <a:off x="2667000" y="4114800"/>
          <a:ext cx="31416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89" name="Equation" r:id="rId9" imgW="1257300" imgH="342900" progId="Equation.3">
                  <p:embed/>
                </p:oleObj>
              </mc:Choice>
              <mc:Fallback>
                <p:oleObj name="Equation" r:id="rId9" imgW="1257300" imgH="3429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114800"/>
                        <a:ext cx="31416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9" grpId="0" build="p" autoUpdateAnimBg="0"/>
      <p:bldP spid="249860" grpId="0" build="p" autoUpdateAnimBg="0"/>
      <p:bldP spid="24986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Times" charset="0"/>
              </a:rPr>
              <a:t>Total Derivative in 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Coordinate</a:t>
            </a:r>
          </a:p>
        </p:txBody>
      </p:sp>
      <p:sp>
        <p:nvSpPr>
          <p:cNvPr id="291843" name="Rectangle 3"/>
          <p:cNvSpPr>
            <a:spLocks noChangeArrowheads="1"/>
          </p:cNvSpPr>
          <p:nvPr/>
        </p:nvSpPr>
        <p:spPr bwMode="auto">
          <a:xfrm>
            <a:off x="457200" y="1219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Total time derivative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(5.28) </a:t>
            </a:r>
          </a:p>
        </p:txBody>
      </p:sp>
      <p:sp>
        <p:nvSpPr>
          <p:cNvPr id="291844" name="Rectangle 4"/>
          <p:cNvSpPr>
            <a:spLocks noChangeArrowheads="1"/>
          </p:cNvSpPr>
          <p:nvPr/>
        </p:nvSpPr>
        <p:spPr bwMode="auto">
          <a:xfrm>
            <a:off x="457200" y="2895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Vertical velocity in altitude coordinate from (5.21)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(5.29) </a:t>
            </a:r>
          </a:p>
        </p:txBody>
      </p:sp>
      <p:sp>
        <p:nvSpPr>
          <p:cNvPr id="291846" name="Rectangle 6"/>
          <p:cNvSpPr>
            <a:spLocks noChangeArrowheads="1"/>
          </p:cNvSpPr>
          <p:nvPr/>
        </p:nvSpPr>
        <p:spPr bwMode="auto">
          <a:xfrm>
            <a:off x="457200" y="4800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(5.29) and hydrostatic equation into (5.28)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(5.30) </a:t>
            </a:r>
            <a:endParaRPr lang="en-US" sz="240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--&gt;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total derivative in Cartesian-pressure coordinates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291848" name="Object 8"/>
          <p:cNvGraphicFramePr>
            <a:graphicFrameLocks noChangeAspect="1"/>
          </p:cNvGraphicFramePr>
          <p:nvPr/>
        </p:nvGraphicFramePr>
        <p:xfrm>
          <a:off x="228600" y="1752600"/>
          <a:ext cx="869632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61" name="Equation" r:id="rId3" imgW="3479800" imgH="381000" progId="Equation.3">
                  <p:embed/>
                </p:oleObj>
              </mc:Choice>
              <mc:Fallback>
                <p:oleObj name="Equation" r:id="rId3" imgW="3479800" imgH="381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752600"/>
                        <a:ext cx="8696325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1849" name="Object 9"/>
          <p:cNvGraphicFramePr>
            <a:graphicFrameLocks noChangeAspect="1"/>
          </p:cNvGraphicFramePr>
          <p:nvPr/>
        </p:nvGraphicFramePr>
        <p:xfrm>
          <a:off x="1828800" y="3352800"/>
          <a:ext cx="4411663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62" name="Equation" r:id="rId5" imgW="1765300" imgH="546100" progId="Equation.3">
                  <p:embed/>
                </p:oleObj>
              </mc:Choice>
              <mc:Fallback>
                <p:oleObj name="Equation" r:id="rId5" imgW="1765300" imgH="546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352800"/>
                        <a:ext cx="4411663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1850" name="Object 10"/>
          <p:cNvGraphicFramePr>
            <a:graphicFrameLocks noChangeAspect="1"/>
          </p:cNvGraphicFramePr>
          <p:nvPr/>
        </p:nvGraphicFramePr>
        <p:xfrm>
          <a:off x="2057400" y="5715000"/>
          <a:ext cx="453866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63" name="Equation" r:id="rId7" imgW="1816100" imgH="381000" progId="Equation.3">
                  <p:embed/>
                </p:oleObj>
              </mc:Choice>
              <mc:Fallback>
                <p:oleObj name="Equation" r:id="rId7" imgW="1816100" imgH="381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715000"/>
                        <a:ext cx="453866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3" grpId="0" build="p" autoUpdateAnimBg="0"/>
      <p:bldP spid="291844" grpId="0" build="p" autoUpdateAnimBg="0"/>
      <p:bldP spid="291846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Coordinate Species Cont. Equation</a:t>
            </a:r>
          </a:p>
        </p:txBody>
      </p:sp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81000" y="28956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Apply Cartesian-pressure coordinate total derivative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(5.31) </a:t>
            </a:r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381000" y="4953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Convert mass mixing ratio to number concentration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(5.32) </a:t>
            </a:r>
          </a:p>
        </p:txBody>
      </p:sp>
      <p:sp>
        <p:nvSpPr>
          <p:cNvPr id="250885" name="Rectangle 5"/>
          <p:cNvSpPr>
            <a:spLocks noChangeArrowheads="1"/>
          </p:cNvSpPr>
          <p:nvPr/>
        </p:nvSpPr>
        <p:spPr bwMode="auto">
          <a:xfrm>
            <a:off x="457200" y="1143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Species continuity equation in the altitude coordinate	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250891" name="Object 11"/>
          <p:cNvGraphicFramePr>
            <a:graphicFrameLocks noChangeAspect="1"/>
          </p:cNvGraphicFramePr>
          <p:nvPr/>
        </p:nvGraphicFramePr>
        <p:xfrm>
          <a:off x="2209800" y="1600200"/>
          <a:ext cx="39036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04" name="Equation" r:id="rId3" imgW="1562100" imgH="457200" progId="Equation.3">
                  <p:embed/>
                </p:oleObj>
              </mc:Choice>
              <mc:Fallback>
                <p:oleObj name="Equation" r:id="rId3" imgW="1562100" imgH="457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600200"/>
                        <a:ext cx="390366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92" name="Object 12"/>
          <p:cNvGraphicFramePr>
            <a:graphicFrameLocks noChangeAspect="1"/>
          </p:cNvGraphicFramePr>
          <p:nvPr/>
        </p:nvGraphicFramePr>
        <p:xfrm>
          <a:off x="457200" y="3429000"/>
          <a:ext cx="82518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05" name="Equation" r:id="rId5" imgW="3302000" imgH="457200" progId="Equation.3">
                  <p:embed/>
                </p:oleObj>
              </mc:Choice>
              <mc:Fallback>
                <p:oleObj name="Equation" r:id="rId5" imgW="3302000" imgH="457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429000"/>
                        <a:ext cx="825182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93" name="Object 13"/>
          <p:cNvGraphicFramePr>
            <a:graphicFrameLocks noChangeAspect="1"/>
          </p:cNvGraphicFramePr>
          <p:nvPr/>
        </p:nvGraphicFramePr>
        <p:xfrm>
          <a:off x="3657600" y="5486400"/>
          <a:ext cx="12065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06" name="Equation" r:id="rId7" imgW="482600" imgH="342900" progId="Equation.3">
                  <p:embed/>
                </p:oleObj>
              </mc:Choice>
              <mc:Fallback>
                <p:oleObj name="Equation" r:id="rId7" imgW="482600" imgH="3429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486400"/>
                        <a:ext cx="12065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3" grpId="0" build="p" autoUpdateAnimBg="0"/>
      <p:bldP spid="250884" grpId="0" build="p" autoUpdateAnimBg="0"/>
      <p:bldP spid="25088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>
                <a:solidFill>
                  <a:srgbClr val="0000FF"/>
                </a:solidFill>
                <a:latin typeface="Times" charset="0"/>
              </a:rPr>
              <a:t>p 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Coordinate Thermo. Energy Eq.</a:t>
            </a:r>
          </a:p>
        </p:txBody>
      </p:sp>
      <p:sp>
        <p:nvSpPr>
          <p:cNvPr id="251907" name="Rectangle 3"/>
          <p:cNvSpPr>
            <a:spLocks noChangeArrowheads="1"/>
          </p:cNvSpPr>
          <p:nvPr/>
        </p:nvSpPr>
        <p:spPr bwMode="auto">
          <a:xfrm>
            <a:off x="381000" y="37338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Apply Cartesian-pressure coordinate total derivative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(5.34) </a:t>
            </a:r>
          </a:p>
        </p:txBody>
      </p:sp>
      <p:sp>
        <p:nvSpPr>
          <p:cNvPr id="251909" name="Rectangle 5"/>
          <p:cNvSpPr>
            <a:spLocks noChangeArrowheads="1"/>
          </p:cNvSpPr>
          <p:nvPr/>
        </p:nvSpPr>
        <p:spPr bwMode="auto">
          <a:xfrm>
            <a:off x="457200" y="1524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Thermodynamic energy equation in the altitude coordinate	</a:t>
            </a:r>
          </a:p>
        </p:txBody>
      </p:sp>
      <p:graphicFrame>
        <p:nvGraphicFramePr>
          <p:cNvPr id="251913" name="Object 9"/>
          <p:cNvGraphicFramePr>
            <a:graphicFrameLocks noChangeAspect="1"/>
          </p:cNvGraphicFramePr>
          <p:nvPr/>
        </p:nvGraphicFramePr>
        <p:xfrm>
          <a:off x="1447800" y="2057400"/>
          <a:ext cx="56181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22" name="Equation" r:id="rId3" imgW="2247900" imgH="457200" progId="Equation.3">
                  <p:embed/>
                </p:oleObj>
              </mc:Choice>
              <mc:Fallback>
                <p:oleObj name="Equation" r:id="rId3" imgW="2247900" imgH="457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057400"/>
                        <a:ext cx="561816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1914" name="Object 10"/>
          <p:cNvGraphicFramePr>
            <a:graphicFrameLocks noChangeAspect="1"/>
          </p:cNvGraphicFramePr>
          <p:nvPr/>
        </p:nvGraphicFramePr>
        <p:xfrm>
          <a:off x="93663" y="4572000"/>
          <a:ext cx="9050337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23" name="Equation" r:id="rId5" imgW="3771900" imgH="457200" progId="Equation.3">
                  <p:embed/>
                </p:oleObj>
              </mc:Choice>
              <mc:Fallback>
                <p:oleObj name="Equation" r:id="rId5" imgW="377190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63" y="4572000"/>
                        <a:ext cx="9050337" cy="1096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7" grpId="0" build="p" autoUpdateAnimBg="0"/>
      <p:bldP spid="25190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Coordinate Horiz. Momentum Eq.</a:t>
            </a:r>
          </a:p>
        </p:txBody>
      </p:sp>
      <p:sp>
        <p:nvSpPr>
          <p:cNvPr id="252931" name="Rectangle 3"/>
          <p:cNvSpPr>
            <a:spLocks noChangeArrowheads="1"/>
          </p:cNvSpPr>
          <p:nvPr/>
        </p:nvSpPr>
        <p:spPr bwMode="auto">
          <a:xfrm>
            <a:off x="381000" y="44958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Apply Cartesian-pressure coordinate total derivative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(5.35) </a:t>
            </a:r>
          </a:p>
        </p:txBody>
      </p:sp>
      <p:sp>
        <p:nvSpPr>
          <p:cNvPr id="252932" name="Rectangle 4"/>
          <p:cNvSpPr>
            <a:spLocks noChangeArrowheads="1"/>
          </p:cNvSpPr>
          <p:nvPr/>
        </p:nvSpPr>
        <p:spPr bwMode="auto">
          <a:xfrm>
            <a:off x="457200" y="1447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Horizontal momentum equation in the altitude coordinate	</a:t>
            </a:r>
          </a:p>
        </p:txBody>
      </p:sp>
      <p:sp>
        <p:nvSpPr>
          <p:cNvPr id="252935" name="Rectangle 7"/>
          <p:cNvSpPr>
            <a:spLocks noChangeArrowheads="1"/>
          </p:cNvSpPr>
          <p:nvPr/>
        </p:nvSpPr>
        <p:spPr bwMode="auto">
          <a:xfrm>
            <a:off x="457200" y="3124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from (5.16)</a:t>
            </a:r>
          </a:p>
        </p:txBody>
      </p:sp>
      <p:graphicFrame>
        <p:nvGraphicFramePr>
          <p:cNvPr id="252936" name="Object 8"/>
          <p:cNvGraphicFramePr>
            <a:graphicFrameLocks noChangeAspect="1"/>
          </p:cNvGraphicFramePr>
          <p:nvPr/>
        </p:nvGraphicFramePr>
        <p:xfrm>
          <a:off x="990600" y="1828800"/>
          <a:ext cx="638016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49" name="Equation" r:id="rId3" imgW="2552700" imgH="381000" progId="Equation.3">
                  <p:embed/>
                </p:oleObj>
              </mc:Choice>
              <mc:Fallback>
                <p:oleObj name="Equation" r:id="rId3" imgW="2552700" imgH="381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828800"/>
                        <a:ext cx="638016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2937" name="Object 9"/>
          <p:cNvGraphicFramePr>
            <a:graphicFrameLocks noChangeAspect="1"/>
          </p:cNvGraphicFramePr>
          <p:nvPr/>
        </p:nvGraphicFramePr>
        <p:xfrm>
          <a:off x="2971800" y="3581400"/>
          <a:ext cx="2413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50" name="Equation" r:id="rId5" imgW="965200" imgH="203200" progId="Equation.3">
                  <p:embed/>
                </p:oleObj>
              </mc:Choice>
              <mc:Fallback>
                <p:oleObj name="Equation" r:id="rId5" imgW="965200" imgH="203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581400"/>
                        <a:ext cx="24130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2938" name="Object 10"/>
          <p:cNvGraphicFramePr>
            <a:graphicFrameLocks noChangeAspect="1"/>
          </p:cNvGraphicFramePr>
          <p:nvPr/>
        </p:nvGraphicFramePr>
        <p:xfrm>
          <a:off x="0" y="5105400"/>
          <a:ext cx="9123363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51" name="MathType Equation" r:id="rId7" imgW="3784600" imgH="406400" progId="Equation">
                  <p:embed/>
                </p:oleObj>
              </mc:Choice>
              <mc:Fallback>
                <p:oleObj name="MathType Equation" r:id="rId7" imgW="3784600" imgH="4064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105400"/>
                        <a:ext cx="9123363" cy="97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1" grpId="0" build="p" autoUpdateAnimBg="0"/>
      <p:bldP spid="252932" grpId="0" build="p" autoUpdateAnimBg="0"/>
      <p:bldP spid="252935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Coordinate Vert. Momentum Eq.</a:t>
            </a:r>
          </a:p>
        </p:txBody>
      </p:sp>
      <p:sp>
        <p:nvSpPr>
          <p:cNvPr id="253955" name="Rectangle 3"/>
          <p:cNvSpPr>
            <a:spLocks noChangeArrowheads="1"/>
          </p:cNvSpPr>
          <p:nvPr/>
        </p:nvSpPr>
        <p:spPr bwMode="auto">
          <a:xfrm>
            <a:off x="381000" y="32004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--&gt; hydrostatic equation in the pressure coordinate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(5.37)</a:t>
            </a:r>
          </a:p>
        </p:txBody>
      </p:sp>
      <p:sp>
        <p:nvSpPr>
          <p:cNvPr id="253956" name="Rectangle 4"/>
          <p:cNvSpPr>
            <a:spLocks noChangeArrowheads="1"/>
          </p:cNvSpPr>
          <p:nvPr/>
        </p:nvSpPr>
        <p:spPr bwMode="auto">
          <a:xfrm>
            <a:off x="381000" y="1066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Assume hydrostatic equilibrium</a:t>
            </a:r>
          </a:p>
        </p:txBody>
      </p:sp>
      <p:sp>
        <p:nvSpPr>
          <p:cNvPr id="253957" name="Rectangle 5"/>
          <p:cNvSpPr>
            <a:spLocks noChangeArrowheads="1"/>
          </p:cNvSpPr>
          <p:nvPr/>
        </p:nvSpPr>
        <p:spPr bwMode="auto">
          <a:xfrm>
            <a:off x="381000" y="2286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</a:t>
            </a:r>
          </a:p>
        </p:txBody>
      </p:sp>
      <p:sp>
        <p:nvSpPr>
          <p:cNvPr id="253961" name="Rectangle 9"/>
          <p:cNvSpPr>
            <a:spLocks noChangeArrowheads="1"/>
          </p:cNvSpPr>
          <p:nvPr/>
        </p:nvSpPr>
        <p:spPr bwMode="auto">
          <a:xfrm>
            <a:off x="457200" y="4953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</a:t>
            </a:r>
            <a:r>
              <a:rPr lang="en-US" sz="2400">
                <a:latin typeface="Symbol" charset="0"/>
              </a:rPr>
              <a:t>k</a:t>
            </a:r>
            <a:r>
              <a:rPr lang="en-US" sz="2400">
                <a:latin typeface="Times" charset="0"/>
              </a:rPr>
              <a:t>=</a:t>
            </a:r>
            <a:r>
              <a:rPr lang="en-US" sz="2400" i="1">
                <a:latin typeface="Times" charset="0"/>
              </a:rPr>
              <a:t>R</a:t>
            </a:r>
            <a:r>
              <a:rPr lang="ja-JP" altLang="en-US" sz="2400">
                <a:latin typeface="Arial"/>
              </a:rPr>
              <a:t>’</a:t>
            </a:r>
            <a:r>
              <a:rPr lang="en-US" sz="2400">
                <a:latin typeface="Times" charset="0"/>
              </a:rPr>
              <a:t>/</a:t>
            </a:r>
            <a:r>
              <a:rPr lang="en-US" sz="2400" i="1">
                <a:latin typeface="Times" charset="0"/>
              </a:rPr>
              <a:t>c</a:t>
            </a:r>
            <a:r>
              <a:rPr lang="en-US" sz="2400" i="1" baseline="-25000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,</a:t>
            </a:r>
            <a:r>
              <a:rPr lang="en-US" sz="2400" i="1" baseline="-25000">
                <a:latin typeface="Times" charset="0"/>
              </a:rPr>
              <a:t>d</a:t>
            </a:r>
            <a:r>
              <a:rPr lang="en-US" sz="2400">
                <a:latin typeface="Times" charset="0"/>
              </a:rPr>
              <a:t> for final hydrostatic equation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(5.38) </a:t>
            </a:r>
          </a:p>
        </p:txBody>
      </p:sp>
      <p:graphicFrame>
        <p:nvGraphicFramePr>
          <p:cNvPr id="253962" name="Object 10"/>
          <p:cNvGraphicFramePr>
            <a:graphicFrameLocks noChangeAspect="1"/>
          </p:cNvGraphicFramePr>
          <p:nvPr/>
        </p:nvGraphicFramePr>
        <p:xfrm>
          <a:off x="3581400" y="1447800"/>
          <a:ext cx="16827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88" name="Equation" r:id="rId3" imgW="673100" imgH="304800" progId="Equation.3">
                  <p:embed/>
                </p:oleObj>
              </mc:Choice>
              <mc:Fallback>
                <p:oleObj name="Equation" r:id="rId3" imgW="673100" imgH="304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1447800"/>
                        <a:ext cx="16827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63" name="Object 11"/>
          <p:cNvGraphicFramePr>
            <a:graphicFrameLocks noChangeAspect="1"/>
          </p:cNvGraphicFramePr>
          <p:nvPr/>
        </p:nvGraphicFramePr>
        <p:xfrm>
          <a:off x="660400" y="2635250"/>
          <a:ext cx="13970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89" name="Equation" r:id="rId5" imgW="558800" imgH="165100" progId="Equation.3">
                  <p:embed/>
                </p:oleObj>
              </mc:Choice>
              <mc:Fallback>
                <p:oleObj name="Equation" r:id="rId5" imgW="558800" imgH="1651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" y="2635250"/>
                        <a:ext cx="139700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64" name="Object 12"/>
          <p:cNvGraphicFramePr>
            <a:graphicFrameLocks noChangeAspect="1"/>
          </p:cNvGraphicFramePr>
          <p:nvPr/>
        </p:nvGraphicFramePr>
        <p:xfrm>
          <a:off x="3657600" y="2590800"/>
          <a:ext cx="17145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90" name="Equation" r:id="rId7" imgW="685800" imgH="165100" progId="Equation.3">
                  <p:embed/>
                </p:oleObj>
              </mc:Choice>
              <mc:Fallback>
                <p:oleObj name="Equation" r:id="rId7" imgW="685800" imgH="1651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590800"/>
                        <a:ext cx="171450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65" name="Object 13"/>
          <p:cNvGraphicFramePr>
            <a:graphicFrameLocks noChangeAspect="1"/>
          </p:cNvGraphicFramePr>
          <p:nvPr/>
        </p:nvGraphicFramePr>
        <p:xfrm>
          <a:off x="6858000" y="2667000"/>
          <a:ext cx="1270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91" name="Equation" r:id="rId9" imgW="508000" imgH="152400" progId="Equation.3">
                  <p:embed/>
                </p:oleObj>
              </mc:Choice>
              <mc:Fallback>
                <p:oleObj name="Equation" r:id="rId9" imgW="508000" imgH="152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667000"/>
                        <a:ext cx="1270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66" name="Object 14"/>
          <p:cNvGraphicFramePr>
            <a:graphicFrameLocks noChangeAspect="1"/>
          </p:cNvGraphicFramePr>
          <p:nvPr/>
        </p:nvGraphicFramePr>
        <p:xfrm>
          <a:off x="1066800" y="3657600"/>
          <a:ext cx="65071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92" name="Equation" r:id="rId11" imgW="2603500" imgH="457200" progId="Equation.3">
                  <p:embed/>
                </p:oleObj>
              </mc:Choice>
              <mc:Fallback>
                <p:oleObj name="Equation" r:id="rId11" imgW="2603500" imgH="457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657600"/>
                        <a:ext cx="650716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68" name="Object 16"/>
          <p:cNvGraphicFramePr>
            <a:graphicFrameLocks noChangeAspect="1"/>
          </p:cNvGraphicFramePr>
          <p:nvPr/>
        </p:nvGraphicFramePr>
        <p:xfrm>
          <a:off x="1447800" y="5410200"/>
          <a:ext cx="593566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93" name="Equation" r:id="rId13" imgW="2374900" imgH="520700" progId="Equation.3">
                  <p:embed/>
                </p:oleObj>
              </mc:Choice>
              <mc:Fallback>
                <p:oleObj name="Equation" r:id="rId13" imgW="2374900" imgH="5207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410200"/>
                        <a:ext cx="5935663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 build="p" autoUpdateAnimBg="0"/>
      <p:bldP spid="253956" grpId="0" build="p" autoUpdateAnimBg="0"/>
      <p:bldP spid="253957" grpId="0" build="p" autoUpdateAnimBg="0"/>
      <p:bldP spid="253961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200" b="1">
                <a:solidFill>
                  <a:srgbClr val="0000FF"/>
                </a:solidFill>
                <a:latin typeface="Times" charset="0"/>
              </a:rPr>
              <a:t>Geostrophic Wind in </a:t>
            </a:r>
            <a:r>
              <a:rPr lang="en-US" sz="42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200" b="1">
                <a:solidFill>
                  <a:srgbClr val="0000FF"/>
                </a:solidFill>
                <a:latin typeface="Times" charset="0"/>
              </a:rPr>
              <a:t> Coordinate</a:t>
            </a:r>
          </a:p>
        </p:txBody>
      </p:sp>
      <p:sp>
        <p:nvSpPr>
          <p:cNvPr id="254979" name="Rectangle 3"/>
          <p:cNvSpPr>
            <a:spLocks noChangeArrowheads="1"/>
          </p:cNvSpPr>
          <p:nvPr/>
        </p:nvSpPr>
        <p:spPr bwMode="auto">
          <a:xfrm>
            <a:off x="381000" y="3886200"/>
            <a:ext cx="876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--&gt; Geostrophic wind in the pressure coordinate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(5.39) </a:t>
            </a:r>
          </a:p>
        </p:txBody>
      </p:sp>
      <p:sp>
        <p:nvSpPr>
          <p:cNvPr id="254980" name="Rectangle 4"/>
          <p:cNvSpPr>
            <a:spLocks noChangeArrowheads="1"/>
          </p:cNvSpPr>
          <p:nvPr/>
        </p:nvSpPr>
        <p:spPr bwMode="auto">
          <a:xfrm>
            <a:off x="381000" y="1066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(5.17) 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latin typeface="Times" charset="0"/>
            </a:endParaRPr>
          </a:p>
        </p:txBody>
      </p:sp>
      <p:sp>
        <p:nvSpPr>
          <p:cNvPr id="254981" name="Rectangle 5"/>
          <p:cNvSpPr>
            <a:spLocks noChangeArrowheads="1"/>
          </p:cNvSpPr>
          <p:nvPr/>
        </p:nvSpPr>
        <p:spPr bwMode="auto">
          <a:xfrm>
            <a:off x="381000" y="2590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into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(4.79) 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latin typeface="Times" charset="0"/>
            </a:endParaRPr>
          </a:p>
        </p:txBody>
      </p:sp>
      <p:sp>
        <p:nvSpPr>
          <p:cNvPr id="254982" name="Rectangle 6"/>
          <p:cNvSpPr>
            <a:spLocks noChangeArrowheads="1"/>
          </p:cNvSpPr>
          <p:nvPr/>
        </p:nvSpPr>
        <p:spPr bwMode="auto">
          <a:xfrm>
            <a:off x="457200" y="5257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Vector form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(5.40) </a:t>
            </a:r>
          </a:p>
        </p:txBody>
      </p:sp>
      <p:graphicFrame>
        <p:nvGraphicFramePr>
          <p:cNvPr id="254990" name="Object 14"/>
          <p:cNvGraphicFramePr>
            <a:graphicFrameLocks noChangeAspect="1"/>
          </p:cNvGraphicFramePr>
          <p:nvPr/>
        </p:nvGraphicFramePr>
        <p:xfrm>
          <a:off x="1143000" y="1524000"/>
          <a:ext cx="276066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19" name="Equation" r:id="rId3" imgW="1104900" imgH="381000" progId="Equation.3">
                  <p:embed/>
                </p:oleObj>
              </mc:Choice>
              <mc:Fallback>
                <p:oleObj name="Equation" r:id="rId3" imgW="1104900" imgH="3810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524000"/>
                        <a:ext cx="276066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4991" name="Object 15"/>
          <p:cNvGraphicFramePr>
            <a:graphicFrameLocks noChangeAspect="1"/>
          </p:cNvGraphicFramePr>
          <p:nvPr/>
        </p:nvGraphicFramePr>
        <p:xfrm>
          <a:off x="4800600" y="1524000"/>
          <a:ext cx="27606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20" name="Equation" r:id="rId5" imgW="1104900" imgH="406400" progId="Equation.3">
                  <p:embed/>
                </p:oleObj>
              </mc:Choice>
              <mc:Fallback>
                <p:oleObj name="Equation" r:id="rId5" imgW="1104900" imgH="406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524000"/>
                        <a:ext cx="27606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4992" name="Object 16"/>
          <p:cNvGraphicFramePr>
            <a:graphicFrameLocks noChangeAspect="1"/>
          </p:cNvGraphicFramePr>
          <p:nvPr/>
        </p:nvGraphicFramePr>
        <p:xfrm>
          <a:off x="1447800" y="2895600"/>
          <a:ext cx="19050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21" name="Equation" r:id="rId7" imgW="762000" imgH="342900" progId="Equation.3">
                  <p:embed/>
                </p:oleObj>
              </mc:Choice>
              <mc:Fallback>
                <p:oleObj name="Equation" r:id="rId7" imgW="762000" imgH="3429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895600"/>
                        <a:ext cx="19050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4993" name="Object 17"/>
          <p:cNvGraphicFramePr>
            <a:graphicFrameLocks noChangeAspect="1"/>
          </p:cNvGraphicFramePr>
          <p:nvPr/>
        </p:nvGraphicFramePr>
        <p:xfrm>
          <a:off x="4343400" y="2895600"/>
          <a:ext cx="21590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22" name="MathType Equation" r:id="rId9" imgW="863600" imgH="342900" progId="Equation">
                  <p:embed/>
                </p:oleObj>
              </mc:Choice>
              <mc:Fallback>
                <p:oleObj name="MathType Equation" r:id="rId9" imgW="863600" imgH="342900" progId="Equation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895600"/>
                        <a:ext cx="21590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4994" name="Object 18"/>
          <p:cNvGraphicFramePr>
            <a:graphicFrameLocks noChangeAspect="1"/>
          </p:cNvGraphicFramePr>
          <p:nvPr/>
        </p:nvGraphicFramePr>
        <p:xfrm>
          <a:off x="1371600" y="4267200"/>
          <a:ext cx="200025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23" name="Equation" r:id="rId11" imgW="800100" imgH="381000" progId="Equation.3">
                  <p:embed/>
                </p:oleObj>
              </mc:Choice>
              <mc:Fallback>
                <p:oleObj name="Equation" r:id="rId11" imgW="800100" imgH="3810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267200"/>
                        <a:ext cx="200025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4995" name="Object 19"/>
          <p:cNvGraphicFramePr>
            <a:graphicFrameLocks noChangeAspect="1"/>
          </p:cNvGraphicFramePr>
          <p:nvPr/>
        </p:nvGraphicFramePr>
        <p:xfrm>
          <a:off x="4343400" y="4267200"/>
          <a:ext cx="22542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24" name="Equation" r:id="rId13" imgW="901700" imgH="406400" progId="Equation.3">
                  <p:embed/>
                </p:oleObj>
              </mc:Choice>
              <mc:Fallback>
                <p:oleObj name="Equation" r:id="rId13" imgW="901700" imgH="4064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267200"/>
                        <a:ext cx="225425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4996" name="Object 20"/>
          <p:cNvGraphicFramePr>
            <a:graphicFrameLocks noChangeAspect="1"/>
          </p:cNvGraphicFramePr>
          <p:nvPr/>
        </p:nvGraphicFramePr>
        <p:xfrm>
          <a:off x="533400" y="5562600"/>
          <a:ext cx="7680325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25" name="Equation" r:id="rId15" imgW="3073400" imgH="406400" progId="Equation.3">
                  <p:embed/>
                </p:oleObj>
              </mc:Choice>
              <mc:Fallback>
                <p:oleObj name="Equation" r:id="rId15" imgW="3073400" imgH="4064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562600"/>
                        <a:ext cx="7680325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build="p" autoUpdateAnimBg="0"/>
      <p:bldP spid="254980" grpId="0" build="p" autoUpdateAnimBg="0"/>
      <p:bldP spid="254981" grpId="0" build="p" autoUpdateAnimBg="0"/>
      <p:bldP spid="254982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200" b="1">
                <a:solidFill>
                  <a:srgbClr val="0000FF"/>
                </a:solidFill>
                <a:latin typeface="Times" charset="0"/>
              </a:rPr>
              <a:t>Geostrophic Wind on a Surface of Constant Pressure</a:t>
            </a:r>
          </a:p>
        </p:txBody>
      </p:sp>
      <p:graphicFrame>
        <p:nvGraphicFramePr>
          <p:cNvPr id="256014" name="Object 14"/>
          <p:cNvGraphicFramePr>
            <a:graphicFrameLocks noChangeAspect="1"/>
          </p:cNvGraphicFramePr>
          <p:nvPr/>
        </p:nvGraphicFramePr>
        <p:xfrm>
          <a:off x="152400" y="1905000"/>
          <a:ext cx="8839200" cy="377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0" name="Document" r:id="rId3" imgW="4521200" imgH="1930400" progId="Word.Document.8">
                  <p:embed/>
                </p:oleObj>
              </mc:Choice>
              <mc:Fallback>
                <p:oleObj name="Document" r:id="rId3" imgW="4521200" imgH="1930400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905000"/>
                        <a:ext cx="8839200" cy="377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15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239000" y="6019800"/>
            <a:ext cx="1219200" cy="3810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5.4</a:t>
            </a:r>
            <a:endParaRPr lang="en-US" sz="2000">
              <a:solidFill>
                <a:srgbClr val="993366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200" b="1">
                <a:solidFill>
                  <a:srgbClr val="0000FF"/>
                </a:solidFill>
                <a:latin typeface="Times" charset="0"/>
              </a:rPr>
              <a:t>Sigma-Pressure Coordinate Surfaces</a:t>
            </a:r>
          </a:p>
        </p:txBody>
      </p:sp>
      <p:graphicFrame>
        <p:nvGraphicFramePr>
          <p:cNvPr id="293891" name="Object 1027"/>
          <p:cNvGraphicFramePr>
            <a:graphicFrameLocks noChangeAspect="1"/>
          </p:cNvGraphicFramePr>
          <p:nvPr/>
        </p:nvGraphicFramePr>
        <p:xfrm>
          <a:off x="152400" y="1839913"/>
          <a:ext cx="8839200" cy="329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897" name="Document" r:id="rId3" imgW="4025900" imgH="1498600" progId="Word.Document.8">
                  <p:embed/>
                </p:oleObj>
              </mc:Choice>
              <mc:Fallback>
                <p:oleObj name="Document" r:id="rId3" imgW="4025900" imgH="1498600" progId="Word.Document.8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839913"/>
                        <a:ext cx="8839200" cy="3290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3892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7239000" y="6019800"/>
            <a:ext cx="1219200" cy="3810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5.5</a:t>
            </a:r>
            <a:endParaRPr lang="en-US" sz="2000">
              <a:solidFill>
                <a:srgbClr val="993366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200" b="1">
                <a:solidFill>
                  <a:srgbClr val="0000FF"/>
                </a:solidFill>
                <a:latin typeface="Times" charset="0"/>
              </a:rPr>
              <a:t>The Sigma-Pressure Coordinate</a:t>
            </a:r>
          </a:p>
        </p:txBody>
      </p:sp>
      <p:sp>
        <p:nvSpPr>
          <p:cNvPr id="257027" name="Rectangle 3"/>
          <p:cNvSpPr>
            <a:spLocks noChangeArrowheads="1"/>
          </p:cNvSpPr>
          <p:nvPr/>
        </p:nvSpPr>
        <p:spPr bwMode="auto">
          <a:xfrm>
            <a:off x="381000" y="5029200"/>
            <a:ext cx="876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Pressure at a given sigma level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(5.42) </a:t>
            </a:r>
          </a:p>
        </p:txBody>
      </p:sp>
      <p:sp>
        <p:nvSpPr>
          <p:cNvPr id="257028" name="Rectangle 4"/>
          <p:cNvSpPr>
            <a:spLocks noChangeArrowheads="1"/>
          </p:cNvSpPr>
          <p:nvPr/>
        </p:nvSpPr>
        <p:spPr bwMode="auto">
          <a:xfrm>
            <a:off x="381000" y="1600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Definition of a sigma level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(5.41) 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latin typeface="Times" charset="0"/>
            </a:endParaRPr>
          </a:p>
        </p:txBody>
      </p:sp>
      <p:sp>
        <p:nvSpPr>
          <p:cNvPr id="257029" name="Rectangle 5"/>
          <p:cNvSpPr>
            <a:spLocks noChangeArrowheads="1"/>
          </p:cNvSpPr>
          <p:nvPr/>
        </p:nvSpPr>
        <p:spPr bwMode="auto">
          <a:xfrm>
            <a:off x="381000" y="3429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Pressure difference between column surface and top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latin typeface="Times" charset="0"/>
            </a:endParaRPr>
          </a:p>
        </p:txBody>
      </p:sp>
      <p:graphicFrame>
        <p:nvGraphicFramePr>
          <p:cNvPr id="257039" name="Object 15"/>
          <p:cNvGraphicFramePr>
            <a:graphicFrameLocks noChangeAspect="1"/>
          </p:cNvGraphicFramePr>
          <p:nvPr/>
        </p:nvGraphicFramePr>
        <p:xfrm>
          <a:off x="1828800" y="2057400"/>
          <a:ext cx="46339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52" name="Equation" r:id="rId3" imgW="1854200" imgH="368300" progId="Equation.3">
                  <p:embed/>
                </p:oleObj>
              </mc:Choice>
              <mc:Fallback>
                <p:oleObj name="Equation" r:id="rId3" imgW="1854200" imgH="3683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057400"/>
                        <a:ext cx="46339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7040" name="Object 16"/>
          <p:cNvGraphicFramePr>
            <a:graphicFrameLocks noChangeAspect="1"/>
          </p:cNvGraphicFramePr>
          <p:nvPr/>
        </p:nvGraphicFramePr>
        <p:xfrm>
          <a:off x="2590800" y="4038600"/>
          <a:ext cx="28241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53" name="Equation" r:id="rId5" imgW="1130300" imgH="177800" progId="Equation.3">
                  <p:embed/>
                </p:oleObj>
              </mc:Choice>
              <mc:Fallback>
                <p:oleObj name="Equation" r:id="rId5" imgW="1130300" imgH="1778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038600"/>
                        <a:ext cx="28241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7041" name="Object 17"/>
          <p:cNvGraphicFramePr>
            <a:graphicFrameLocks noChangeAspect="1"/>
          </p:cNvGraphicFramePr>
          <p:nvPr/>
        </p:nvGraphicFramePr>
        <p:xfrm>
          <a:off x="3124200" y="5562600"/>
          <a:ext cx="24447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54" name="Equation" r:id="rId7" imgW="977900" imgH="177800" progId="Equation.3">
                  <p:embed/>
                </p:oleObj>
              </mc:Choice>
              <mc:Fallback>
                <p:oleObj name="Equation" r:id="rId7" imgW="977900" imgH="177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562600"/>
                        <a:ext cx="24447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27" grpId="0" build="p" autoUpdateAnimBg="0"/>
      <p:bldP spid="257028" grpId="0" build="p" autoUpdateAnimBg="0"/>
      <p:bldP spid="257029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200" b="1">
                <a:solidFill>
                  <a:srgbClr val="0000FF"/>
                </a:solidFill>
                <a:latin typeface="Times" charset="0"/>
              </a:rPr>
              <a:t>Intersections of </a:t>
            </a:r>
            <a:r>
              <a:rPr lang="en-US" sz="42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200" b="1">
                <a:solidFill>
                  <a:srgbClr val="0000FF"/>
                </a:solidFill>
                <a:latin typeface="Times" charset="0"/>
              </a:rPr>
              <a:t>, </a:t>
            </a:r>
            <a:r>
              <a:rPr lang="en-US" sz="4200" b="1" i="1">
                <a:solidFill>
                  <a:srgbClr val="0000FF"/>
                </a:solidFill>
                <a:latin typeface="Times" charset="0"/>
              </a:rPr>
              <a:t>z</a:t>
            </a:r>
            <a:r>
              <a:rPr lang="en-US" sz="4200" b="1">
                <a:solidFill>
                  <a:srgbClr val="0000FF"/>
                </a:solidFill>
                <a:latin typeface="Times" charset="0"/>
              </a:rPr>
              <a:t> and </a:t>
            </a:r>
            <a:r>
              <a:rPr lang="en-US" sz="4200" b="1">
                <a:solidFill>
                  <a:srgbClr val="0000FF"/>
                </a:solidFill>
                <a:latin typeface="Symbol" charset="0"/>
              </a:rPr>
              <a:t>s</a:t>
            </a:r>
            <a:r>
              <a:rPr lang="en-US" sz="42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2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200" b="1">
                <a:solidFill>
                  <a:srgbClr val="0000FF"/>
                </a:solidFill>
                <a:latin typeface="Times" charset="0"/>
              </a:rPr>
              <a:t> Surfaces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43800" y="4114800"/>
            <a:ext cx="1219200" cy="3810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5.7</a:t>
            </a:r>
            <a:endParaRPr lang="en-US" sz="200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263173" name="Object 5"/>
          <p:cNvGraphicFramePr>
            <a:graphicFrameLocks noChangeAspect="1"/>
          </p:cNvGraphicFramePr>
          <p:nvPr/>
        </p:nvGraphicFramePr>
        <p:xfrm>
          <a:off x="152400" y="838200"/>
          <a:ext cx="8458200" cy="458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183" name="Document" r:id="rId3" imgW="3886200" imgH="2108200" progId="Word.Document.8">
                  <p:embed/>
                </p:oleObj>
              </mc:Choice>
              <mc:Fallback>
                <p:oleObj name="Document" r:id="rId3" imgW="3886200" imgH="21082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838200"/>
                        <a:ext cx="8458200" cy="458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3174" name="Rectangle 6"/>
          <p:cNvSpPr>
            <a:spLocks noChangeArrowheads="1"/>
          </p:cNvSpPr>
          <p:nvPr/>
        </p:nvSpPr>
        <p:spPr bwMode="auto">
          <a:xfrm>
            <a:off x="381000" y="5410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Change in mixing ratio per unit distance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(5.51) </a:t>
            </a:r>
          </a:p>
        </p:txBody>
      </p:sp>
      <p:graphicFrame>
        <p:nvGraphicFramePr>
          <p:cNvPr id="263175" name="Object 7"/>
          <p:cNvGraphicFramePr>
            <a:graphicFrameLocks noChangeAspect="1"/>
          </p:cNvGraphicFramePr>
          <p:nvPr/>
        </p:nvGraphicFramePr>
        <p:xfrm>
          <a:off x="1676400" y="5715000"/>
          <a:ext cx="56499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184" name="Equation" r:id="rId5" imgW="2260600" imgH="393700" progId="Equation.3">
                  <p:embed/>
                </p:oleObj>
              </mc:Choice>
              <mc:Fallback>
                <p:oleObj name="Equation" r:id="rId5" imgW="2260600" imgH="393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715000"/>
                        <a:ext cx="56499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1" grpId="0" build="p" autoUpdateAnimBg="0"/>
      <p:bldP spid="263174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Times" charset="0"/>
              </a:rPr>
              <a:t>Gradient Conversion 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to </a:t>
            </a:r>
            <a:r>
              <a:rPr lang="en-US" sz="4100" b="1">
                <a:solidFill>
                  <a:srgbClr val="0000FF"/>
                </a:solidFill>
                <a:latin typeface="Symbol" charset="0"/>
              </a:rPr>
              <a:t>s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Coord.</a:t>
            </a:r>
          </a:p>
        </p:txBody>
      </p:sp>
      <p:sp>
        <p:nvSpPr>
          <p:cNvPr id="264195" name="Rectangle 3"/>
          <p:cNvSpPr>
            <a:spLocks noChangeArrowheads="1"/>
          </p:cNvSpPr>
          <p:nvPr/>
        </p:nvSpPr>
        <p:spPr bwMode="auto">
          <a:xfrm>
            <a:off x="457200" y="3124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Gradient conversion from 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 to </a:t>
            </a:r>
            <a:r>
              <a:rPr lang="en-US" sz="2400">
                <a:latin typeface="Times" charset="0"/>
                <a:sym typeface="Symbol" charset="0"/>
              </a:rPr>
              <a:t></a:t>
            </a:r>
            <a:r>
              <a:rPr lang="en-US" sz="2400">
                <a:latin typeface="Times" charset="0"/>
              </a:rPr>
              <a:t>-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  coordinate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(5.52) </a:t>
            </a:r>
          </a:p>
        </p:txBody>
      </p:sp>
      <p:sp>
        <p:nvSpPr>
          <p:cNvPr id="264196" name="Rectangle 4"/>
          <p:cNvSpPr>
            <a:spLocks noChangeArrowheads="1"/>
          </p:cNvSpPr>
          <p:nvPr/>
        </p:nvSpPr>
        <p:spPr bwMode="auto">
          <a:xfrm>
            <a:off x="457200" y="4724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Generalize</a:t>
            </a:r>
            <a:r>
              <a:rPr lang="en-US" sz="3200">
                <a:latin typeface="Times" charset="0"/>
              </a:rPr>
              <a:t> 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(5.53) </a:t>
            </a:r>
          </a:p>
        </p:txBody>
      </p:sp>
      <p:sp>
        <p:nvSpPr>
          <p:cNvPr id="264197" name="Rectangle 5"/>
          <p:cNvSpPr>
            <a:spLocks noChangeArrowheads="1"/>
          </p:cNvSpPr>
          <p:nvPr/>
        </p:nvSpPr>
        <p:spPr bwMode="auto">
          <a:xfrm>
            <a:off x="457200" y="1371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Change in mixing ratio per unit distance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(5.51) </a:t>
            </a:r>
          </a:p>
        </p:txBody>
      </p:sp>
      <p:graphicFrame>
        <p:nvGraphicFramePr>
          <p:cNvPr id="264203" name="Object 11"/>
          <p:cNvGraphicFramePr>
            <a:graphicFrameLocks noChangeAspect="1"/>
          </p:cNvGraphicFramePr>
          <p:nvPr/>
        </p:nvGraphicFramePr>
        <p:xfrm>
          <a:off x="1447800" y="1676400"/>
          <a:ext cx="56499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3" imgW="2260600" imgH="393700" progId="Equation.3">
                  <p:embed/>
                </p:oleObj>
              </mc:Choice>
              <mc:Fallback>
                <p:oleObj name="Equation" r:id="rId3" imgW="2260600" imgH="393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676400"/>
                        <a:ext cx="56499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204" name="Object 12"/>
          <p:cNvGraphicFramePr>
            <a:graphicFrameLocks noChangeAspect="1"/>
          </p:cNvGraphicFramePr>
          <p:nvPr/>
        </p:nvGraphicFramePr>
        <p:xfrm>
          <a:off x="2209800" y="3581400"/>
          <a:ext cx="43799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5" imgW="1752600" imgH="381000" progId="Equation.3">
                  <p:embed/>
                </p:oleObj>
              </mc:Choice>
              <mc:Fallback>
                <p:oleObj name="Equation" r:id="rId5" imgW="1752600" imgH="381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581400"/>
                        <a:ext cx="437991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205" name="Object 13"/>
          <p:cNvGraphicFramePr>
            <a:graphicFrameLocks noChangeAspect="1"/>
          </p:cNvGraphicFramePr>
          <p:nvPr/>
        </p:nvGraphicFramePr>
        <p:xfrm>
          <a:off x="2895600" y="5257800"/>
          <a:ext cx="2919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7" imgW="1168400" imgH="304800" progId="Equation.3">
                  <p:embed/>
                </p:oleObj>
              </mc:Choice>
              <mc:Fallback>
                <p:oleObj name="Equation" r:id="rId7" imgW="1168400" imgH="304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257800"/>
                        <a:ext cx="29194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5" grpId="0" build="p" autoUpdateAnimBg="0"/>
      <p:bldP spid="264196" grpId="0" build="p" autoUpdateAnimBg="0"/>
      <p:bldP spid="264197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Times" charset="0"/>
              </a:rPr>
              <a:t>Gradient Conversion 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to </a:t>
            </a:r>
            <a:r>
              <a:rPr lang="en-US" sz="4100" b="1">
                <a:solidFill>
                  <a:srgbClr val="0000FF"/>
                </a:solidFill>
                <a:latin typeface="Symbol" charset="0"/>
              </a:rPr>
              <a:t>s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Coord.</a:t>
            </a:r>
          </a:p>
        </p:txBody>
      </p:sp>
      <p:sp>
        <p:nvSpPr>
          <p:cNvPr id="265219" name="Rectangle 3"/>
          <p:cNvSpPr>
            <a:spLocks noChangeArrowheads="1"/>
          </p:cNvSpPr>
          <p:nvPr/>
        </p:nvSpPr>
        <p:spPr bwMode="auto">
          <a:xfrm>
            <a:off x="381000" y="3581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Where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265220" name="Rectangle 4"/>
          <p:cNvSpPr>
            <a:spLocks noChangeArrowheads="1"/>
          </p:cNvSpPr>
          <p:nvPr/>
        </p:nvSpPr>
        <p:spPr bwMode="auto">
          <a:xfrm>
            <a:off x="457200" y="54102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(5.54) into (5.53)</a:t>
            </a:r>
            <a:r>
              <a:rPr lang="en-US" sz="3200">
                <a:latin typeface="Times" charset="0"/>
              </a:rPr>
              <a:t>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(5.55) </a:t>
            </a:r>
          </a:p>
        </p:txBody>
      </p:sp>
      <p:sp>
        <p:nvSpPr>
          <p:cNvPr id="265221" name="Rectangle 5"/>
          <p:cNvSpPr>
            <a:spLocks noChangeArrowheads="1"/>
          </p:cNvSpPr>
          <p:nvPr/>
        </p:nvSpPr>
        <p:spPr bwMode="auto">
          <a:xfrm>
            <a:off x="457200" y="2286000"/>
            <a:ext cx="7924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Gradient of sigma along surface of constant pressure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(5.54) </a:t>
            </a:r>
          </a:p>
        </p:txBody>
      </p:sp>
      <p:graphicFrame>
        <p:nvGraphicFramePr>
          <p:cNvPr id="265225" name="Object 9"/>
          <p:cNvGraphicFramePr>
            <a:graphicFrameLocks noChangeAspect="1"/>
          </p:cNvGraphicFramePr>
          <p:nvPr/>
        </p:nvGraphicFramePr>
        <p:xfrm>
          <a:off x="457200" y="2590800"/>
          <a:ext cx="828357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54" name="Equation" r:id="rId3" imgW="3314700" imgH="431800" progId="Equation.3">
                  <p:embed/>
                </p:oleObj>
              </mc:Choice>
              <mc:Fallback>
                <p:oleObj name="Equation" r:id="rId3" imgW="3314700" imgH="431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590800"/>
                        <a:ext cx="8283575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5226" name="Object 10"/>
          <p:cNvGraphicFramePr>
            <a:graphicFrameLocks noChangeAspect="1"/>
          </p:cNvGraphicFramePr>
          <p:nvPr/>
        </p:nvGraphicFramePr>
        <p:xfrm>
          <a:off x="4648200" y="4038600"/>
          <a:ext cx="1619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55" name="Equation" r:id="rId5" imgW="647700" imgH="203200" progId="Equation.3">
                  <p:embed/>
                </p:oleObj>
              </mc:Choice>
              <mc:Fallback>
                <p:oleObj name="Equation" r:id="rId5" imgW="647700" imgH="203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038600"/>
                        <a:ext cx="161925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5227" name="Object 11"/>
          <p:cNvGraphicFramePr>
            <a:graphicFrameLocks noChangeAspect="1"/>
          </p:cNvGraphicFramePr>
          <p:nvPr/>
        </p:nvGraphicFramePr>
        <p:xfrm>
          <a:off x="2286000" y="3962400"/>
          <a:ext cx="180975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56" name="Equation" r:id="rId7" imgW="723900" imgH="241300" progId="Equation.3">
                  <p:embed/>
                </p:oleObj>
              </mc:Choice>
              <mc:Fallback>
                <p:oleObj name="Equation" r:id="rId7" imgW="723900" imgH="241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962400"/>
                        <a:ext cx="180975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5228" name="Object 12"/>
          <p:cNvGraphicFramePr>
            <a:graphicFrameLocks noChangeAspect="1"/>
          </p:cNvGraphicFramePr>
          <p:nvPr/>
        </p:nvGraphicFramePr>
        <p:xfrm>
          <a:off x="2362200" y="4724400"/>
          <a:ext cx="38084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57" name="Equation" r:id="rId9" imgW="1524000" imgH="203200" progId="Equation.3">
                  <p:embed/>
                </p:oleObj>
              </mc:Choice>
              <mc:Fallback>
                <p:oleObj name="Equation" r:id="rId9" imgW="1524000" imgH="203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724400"/>
                        <a:ext cx="380841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5229" name="Object 13"/>
          <p:cNvGraphicFramePr>
            <a:graphicFrameLocks noChangeAspect="1"/>
          </p:cNvGraphicFramePr>
          <p:nvPr/>
        </p:nvGraphicFramePr>
        <p:xfrm>
          <a:off x="2667000" y="5867400"/>
          <a:ext cx="36179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58" name="Equation" r:id="rId11" imgW="1447800" imgH="342900" progId="Equation.3">
                  <p:embed/>
                </p:oleObj>
              </mc:Choice>
              <mc:Fallback>
                <p:oleObj name="Equation" r:id="rId11" imgW="1447800" imgH="3429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867400"/>
                        <a:ext cx="361791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5233" name="Rectangle 17"/>
          <p:cNvSpPr>
            <a:spLocks noChangeArrowheads="1"/>
          </p:cNvSpPr>
          <p:nvPr/>
        </p:nvSpPr>
        <p:spPr bwMode="auto">
          <a:xfrm>
            <a:off x="457200" y="1143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Gradient conversion</a:t>
            </a:r>
            <a:r>
              <a:rPr lang="en-US" sz="3200">
                <a:latin typeface="Times" charset="0"/>
              </a:rPr>
              <a:t> 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(5.53) </a:t>
            </a:r>
          </a:p>
        </p:txBody>
      </p:sp>
      <p:graphicFrame>
        <p:nvGraphicFramePr>
          <p:cNvPr id="265234" name="Object 18"/>
          <p:cNvGraphicFramePr>
            <a:graphicFrameLocks noChangeAspect="1"/>
          </p:cNvGraphicFramePr>
          <p:nvPr/>
        </p:nvGraphicFramePr>
        <p:xfrm>
          <a:off x="2667000" y="1524000"/>
          <a:ext cx="2919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59" name="Equation" r:id="rId13" imgW="1168400" imgH="304800" progId="Equation.3">
                  <p:embed/>
                </p:oleObj>
              </mc:Choice>
              <mc:Fallback>
                <p:oleObj name="Equation" r:id="rId13" imgW="1168400" imgH="3048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524000"/>
                        <a:ext cx="29194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19" grpId="0" build="p" autoUpdateAnimBg="0"/>
      <p:bldP spid="265220" grpId="0" build="p" autoUpdateAnimBg="0"/>
      <p:bldP spid="265221" grpId="0" build="p" autoUpdateAnimBg="0"/>
      <p:bldP spid="265233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Symbol" charset="0"/>
              </a:rPr>
              <a:t>s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Coord. Continuity Eq. for Air</a:t>
            </a:r>
          </a:p>
        </p:txBody>
      </p:sp>
      <p:sp>
        <p:nvSpPr>
          <p:cNvPr id="266244" name="Rectangle 4"/>
          <p:cNvSpPr>
            <a:spLocks noChangeArrowheads="1"/>
          </p:cNvSpPr>
          <p:nvPr/>
        </p:nvSpPr>
        <p:spPr bwMode="auto">
          <a:xfrm>
            <a:off x="457200" y="51816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 coordinate vertical velocity, where 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 i="1" baseline="-25000">
                <a:latin typeface="Times" charset="0"/>
              </a:rPr>
              <a:t>a</a:t>
            </a:r>
            <a:r>
              <a:rPr lang="en-US" sz="2400">
                <a:latin typeface="Times" charset="0"/>
              </a:rPr>
              <a:t> = 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 i="1" baseline="-25000">
                <a:latin typeface="Times" charset="0"/>
              </a:rPr>
              <a:t>a,top</a:t>
            </a:r>
            <a:r>
              <a:rPr lang="en-US" sz="2400">
                <a:latin typeface="Times" charset="0"/>
              </a:rPr>
              <a:t>+ </a:t>
            </a:r>
            <a:r>
              <a:rPr lang="en-US" sz="2400">
                <a:latin typeface="Symbol" charset="0"/>
              </a:rPr>
              <a:t>p</a:t>
            </a:r>
            <a:r>
              <a:rPr lang="en-US" sz="2400" i="1" baseline="-25000">
                <a:latin typeface="Times" charset="0"/>
              </a:rPr>
              <a:t>a</a:t>
            </a:r>
            <a:r>
              <a:rPr lang="en-US" sz="2400">
                <a:latin typeface="Symbol" charset="0"/>
              </a:rPr>
              <a:t>s</a:t>
            </a:r>
            <a:r>
              <a:rPr lang="en-US" sz="2400">
                <a:latin typeface="Times" charset="0"/>
              </a:rPr>
              <a:t> 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(5.58) </a:t>
            </a:r>
          </a:p>
        </p:txBody>
      </p:sp>
      <p:sp>
        <p:nvSpPr>
          <p:cNvPr id="266245" name="Rectangle 5"/>
          <p:cNvSpPr>
            <a:spLocks noChangeArrowheads="1"/>
          </p:cNvSpPr>
          <p:nvPr/>
        </p:nvSpPr>
        <p:spPr bwMode="auto">
          <a:xfrm>
            <a:off x="457200" y="1066800"/>
            <a:ext cx="8686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Continuity equation for air in the pressure coordinate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</a:p>
        </p:txBody>
      </p:sp>
      <p:sp>
        <p:nvSpPr>
          <p:cNvPr id="266252" name="Rectangle 12"/>
          <p:cNvSpPr>
            <a:spLocks noChangeArrowheads="1"/>
          </p:cNvSpPr>
          <p:nvPr/>
        </p:nvSpPr>
        <p:spPr bwMode="auto">
          <a:xfrm>
            <a:off x="457200" y="37338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gradient conversion and ∂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 i="1" baseline="-25000">
                <a:latin typeface="Times" charset="0"/>
              </a:rPr>
              <a:t>a</a:t>
            </a:r>
            <a:r>
              <a:rPr lang="en-US" sz="2400">
                <a:latin typeface="Times" charset="0"/>
              </a:rPr>
              <a:t>/∂</a:t>
            </a:r>
            <a:r>
              <a:rPr lang="en-US" sz="2400">
                <a:latin typeface="Symbol" charset="0"/>
              </a:rPr>
              <a:t>s</a:t>
            </a:r>
            <a:r>
              <a:rPr lang="en-US" sz="2400">
                <a:latin typeface="Times" charset="0"/>
              </a:rPr>
              <a:t>=</a:t>
            </a:r>
            <a:r>
              <a:rPr lang="en-US" sz="2400">
                <a:latin typeface="Symbol" charset="0"/>
              </a:rPr>
              <a:t>p</a:t>
            </a:r>
            <a:r>
              <a:rPr lang="en-US" sz="2400" i="1" baseline="-25000">
                <a:latin typeface="Times" charset="0"/>
              </a:rPr>
              <a:t>a</a:t>
            </a:r>
            <a:r>
              <a:rPr lang="en-US" sz="3200">
                <a:latin typeface="Times" charset="0"/>
              </a:rPr>
              <a:t>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(5.56) </a:t>
            </a:r>
          </a:p>
        </p:txBody>
      </p:sp>
      <p:graphicFrame>
        <p:nvGraphicFramePr>
          <p:cNvPr id="266253" name="Object 13"/>
          <p:cNvGraphicFramePr>
            <a:graphicFrameLocks noChangeAspect="1"/>
          </p:cNvGraphicFramePr>
          <p:nvPr/>
        </p:nvGraphicFramePr>
        <p:xfrm>
          <a:off x="2819400" y="1447800"/>
          <a:ext cx="26336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5" name="Equation" r:id="rId3" imgW="1054100" imgH="368300" progId="Equation.3">
                  <p:embed/>
                </p:oleObj>
              </mc:Choice>
              <mc:Fallback>
                <p:oleObj name="Equation" r:id="rId3" imgW="1054100" imgH="3683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447800"/>
                        <a:ext cx="26336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55" name="Object 15"/>
          <p:cNvGraphicFramePr>
            <a:graphicFrameLocks noChangeAspect="1"/>
          </p:cNvGraphicFramePr>
          <p:nvPr/>
        </p:nvGraphicFramePr>
        <p:xfrm>
          <a:off x="1447800" y="4267200"/>
          <a:ext cx="57769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6" name="Equation" r:id="rId5" imgW="2311400" imgH="368300" progId="Equation.3">
                  <p:embed/>
                </p:oleObj>
              </mc:Choice>
              <mc:Fallback>
                <p:oleObj name="Equation" r:id="rId5" imgW="2311400" imgH="3683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267200"/>
                        <a:ext cx="57769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56" name="Object 16"/>
          <p:cNvGraphicFramePr>
            <a:graphicFrameLocks noChangeAspect="1"/>
          </p:cNvGraphicFramePr>
          <p:nvPr/>
        </p:nvGraphicFramePr>
        <p:xfrm>
          <a:off x="1447800" y="5791200"/>
          <a:ext cx="5776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7" name="Equation" r:id="rId7" imgW="2311400" imgH="304800" progId="Equation.3">
                  <p:embed/>
                </p:oleObj>
              </mc:Choice>
              <mc:Fallback>
                <p:oleObj name="Equation" r:id="rId7" imgW="2311400" imgH="3048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791200"/>
                        <a:ext cx="57769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60" name="Object 20"/>
          <p:cNvGraphicFramePr>
            <a:graphicFrameLocks noChangeAspect="1"/>
          </p:cNvGraphicFramePr>
          <p:nvPr/>
        </p:nvGraphicFramePr>
        <p:xfrm>
          <a:off x="2438400" y="2895600"/>
          <a:ext cx="36179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8" name="Equation" r:id="rId9" imgW="1447800" imgH="342900" progId="Equation.3">
                  <p:embed/>
                </p:oleObj>
              </mc:Choice>
              <mc:Fallback>
                <p:oleObj name="Equation" r:id="rId9" imgW="1447800" imgH="3429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895600"/>
                        <a:ext cx="361791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61" name="Rectangle 21"/>
          <p:cNvSpPr>
            <a:spLocks noChangeArrowheads="1"/>
          </p:cNvSpPr>
          <p:nvPr/>
        </p:nvSpPr>
        <p:spPr bwMode="auto">
          <a:xfrm>
            <a:off x="457200" y="23622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Gradient conversion from 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 to </a:t>
            </a:r>
            <a:r>
              <a:rPr lang="en-US" sz="2400">
                <a:latin typeface="Symbol" charset="0"/>
              </a:rPr>
              <a:t>s</a:t>
            </a:r>
            <a:r>
              <a:rPr lang="en-US" sz="2400">
                <a:latin typeface="Times" charset="0"/>
              </a:rPr>
              <a:t>-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 coordinate</a:t>
            </a:r>
            <a:r>
              <a:rPr lang="en-US" sz="3200">
                <a:latin typeface="Times" charset="0"/>
              </a:rPr>
              <a:t>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(5.55)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4" grpId="0" build="p" autoUpdateAnimBg="0"/>
      <p:bldP spid="266245" grpId="0" build="p" autoUpdateAnimBg="0"/>
      <p:bldP spid="266252" grpId="0" build="p" autoUpdateAnimBg="0"/>
      <p:bldP spid="266261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Symbol" charset="0"/>
              </a:rPr>
              <a:t>s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Coord. Vertical Velocity</a:t>
            </a:r>
          </a:p>
        </p:txBody>
      </p:sp>
      <p:sp>
        <p:nvSpPr>
          <p:cNvPr id="292867" name="Rectangle 1027"/>
          <p:cNvSpPr>
            <a:spLocks noChangeArrowheads="1"/>
          </p:cNvSpPr>
          <p:nvPr/>
        </p:nvSpPr>
        <p:spPr bwMode="auto">
          <a:xfrm>
            <a:off x="457200" y="12954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 coordinate vertical velocity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(5.58) </a:t>
            </a:r>
          </a:p>
        </p:txBody>
      </p:sp>
      <p:graphicFrame>
        <p:nvGraphicFramePr>
          <p:cNvPr id="292872" name="Object 1032"/>
          <p:cNvGraphicFramePr>
            <a:graphicFrameLocks noChangeAspect="1"/>
          </p:cNvGraphicFramePr>
          <p:nvPr/>
        </p:nvGraphicFramePr>
        <p:xfrm>
          <a:off x="1143000" y="2057400"/>
          <a:ext cx="5776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882" name="Equation" r:id="rId3" imgW="2311400" imgH="304800" progId="Equation.3">
                  <p:embed/>
                </p:oleObj>
              </mc:Choice>
              <mc:Fallback>
                <p:oleObj name="Equation" r:id="rId3" imgW="2311400" imgH="304800" progId="Equation.3">
                  <p:embed/>
                  <p:pic>
                    <p:nvPicPr>
                      <p:cNvPr id="0" name="Object 10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057400"/>
                        <a:ext cx="57769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2873" name="Rectangle 1033"/>
          <p:cNvSpPr>
            <a:spLocks noChangeArrowheads="1"/>
          </p:cNvSpPr>
          <p:nvPr/>
        </p:nvSpPr>
        <p:spPr bwMode="auto">
          <a:xfrm>
            <a:off x="381000" y="32004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Sigma-pressure coordinate vertical velocity (+ is down)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(5.57) </a:t>
            </a:r>
          </a:p>
        </p:txBody>
      </p:sp>
      <p:graphicFrame>
        <p:nvGraphicFramePr>
          <p:cNvPr id="292874" name="Object 1034"/>
          <p:cNvGraphicFramePr>
            <a:graphicFrameLocks noChangeAspect="1"/>
          </p:cNvGraphicFramePr>
          <p:nvPr/>
        </p:nvGraphicFramePr>
        <p:xfrm>
          <a:off x="3581400" y="3886200"/>
          <a:ext cx="106045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883" name="Equation" r:id="rId5" imgW="419100" imgH="304800" progId="Equation.3">
                  <p:embed/>
                </p:oleObj>
              </mc:Choice>
              <mc:Fallback>
                <p:oleObj name="Equation" r:id="rId5" imgW="419100" imgH="304800" progId="Equation.3">
                  <p:embed/>
                  <p:pic>
                    <p:nvPicPr>
                      <p:cNvPr id="0" name="Object 10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3886200"/>
                        <a:ext cx="1060450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67" grpId="0" build="p" autoUpdateAnimBg="0"/>
      <p:bldP spid="292873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Symbol" charset="0"/>
              </a:rPr>
              <a:t>s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Coord. Continuity Eq. for Air</a:t>
            </a:r>
          </a:p>
        </p:txBody>
      </p:sp>
      <p:sp>
        <p:nvSpPr>
          <p:cNvPr id="267267" name="Rectangle 3"/>
          <p:cNvSpPr>
            <a:spLocks noChangeArrowheads="1"/>
          </p:cNvSpPr>
          <p:nvPr/>
        </p:nvSpPr>
        <p:spPr bwMode="auto">
          <a:xfrm>
            <a:off x="457200" y="54102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Take partial derivative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(5.61) </a:t>
            </a:r>
          </a:p>
        </p:txBody>
      </p:sp>
      <p:sp>
        <p:nvSpPr>
          <p:cNvPr id="267268" name="Rectangle 4"/>
          <p:cNvSpPr>
            <a:spLocks noChangeArrowheads="1"/>
          </p:cNvSpPr>
          <p:nvPr/>
        </p:nvSpPr>
        <p:spPr bwMode="auto">
          <a:xfrm>
            <a:off x="457200" y="838200"/>
            <a:ext cx="8686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Material time derivative in the </a:t>
            </a:r>
            <a:r>
              <a:rPr lang="en-US" sz="2400">
                <a:latin typeface="Symbol" charset="0"/>
              </a:rPr>
              <a:t>s</a:t>
            </a:r>
            <a:r>
              <a:rPr lang="en-US" sz="2400">
                <a:latin typeface="Times" charset="0"/>
              </a:rPr>
              <a:t>-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 coordinate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(5.59) </a:t>
            </a:r>
          </a:p>
        </p:txBody>
      </p:sp>
      <p:sp>
        <p:nvSpPr>
          <p:cNvPr id="267270" name="Rectangle 6"/>
          <p:cNvSpPr>
            <a:spLocks noChangeArrowheads="1"/>
          </p:cNvSpPr>
          <p:nvPr/>
        </p:nvSpPr>
        <p:spPr bwMode="auto">
          <a:xfrm>
            <a:off x="457200" y="41910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total derivative of </a:t>
            </a:r>
            <a:r>
              <a:rPr lang="en-US" sz="2400">
                <a:latin typeface="Times" charset="0"/>
                <a:sym typeface="Symbol" charset="0"/>
              </a:rPr>
              <a:t></a:t>
            </a:r>
            <a:r>
              <a:rPr lang="en-US" sz="2400" i="1" baseline="-25000">
                <a:latin typeface="Times" charset="0"/>
              </a:rPr>
              <a:t>a</a:t>
            </a:r>
            <a:r>
              <a:rPr lang="en-US" sz="2400">
                <a:latin typeface="Times" charset="0"/>
              </a:rPr>
              <a:t> into (5.58)</a:t>
            </a:r>
            <a:r>
              <a:rPr lang="en-US" sz="3200">
                <a:latin typeface="Times" charset="0"/>
              </a:rPr>
              <a:t>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(5.60) </a:t>
            </a:r>
          </a:p>
        </p:txBody>
      </p:sp>
      <p:graphicFrame>
        <p:nvGraphicFramePr>
          <p:cNvPr id="267278" name="Object 14"/>
          <p:cNvGraphicFramePr>
            <a:graphicFrameLocks noChangeAspect="1"/>
          </p:cNvGraphicFramePr>
          <p:nvPr/>
        </p:nvGraphicFramePr>
        <p:xfrm>
          <a:off x="2286000" y="1143000"/>
          <a:ext cx="41259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688" name="Equation" r:id="rId3" imgW="1651000" imgH="368300" progId="Equation.3">
                  <p:embed/>
                </p:oleObj>
              </mc:Choice>
              <mc:Fallback>
                <p:oleObj name="Equation" r:id="rId3" imgW="1651000" imgH="3683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143000"/>
                        <a:ext cx="41259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9" name="Object 15"/>
          <p:cNvGraphicFramePr>
            <a:graphicFrameLocks noChangeAspect="1"/>
          </p:cNvGraphicFramePr>
          <p:nvPr/>
        </p:nvGraphicFramePr>
        <p:xfrm>
          <a:off x="1752600" y="4572000"/>
          <a:ext cx="526891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689" name="Equation" r:id="rId5" imgW="2108200" imgH="419100" progId="Equation.3">
                  <p:embed/>
                </p:oleObj>
              </mc:Choice>
              <mc:Fallback>
                <p:oleObj name="Equation" r:id="rId5" imgW="2108200" imgH="4191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572000"/>
                        <a:ext cx="526891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80" name="Object 16"/>
          <p:cNvGraphicFramePr>
            <a:graphicFrameLocks noChangeAspect="1"/>
          </p:cNvGraphicFramePr>
          <p:nvPr/>
        </p:nvGraphicFramePr>
        <p:xfrm>
          <a:off x="685800" y="5905500"/>
          <a:ext cx="768032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690" name="Equation" r:id="rId7" imgW="3073400" imgH="381000" progId="Equation.3">
                  <p:embed/>
                </p:oleObj>
              </mc:Choice>
              <mc:Fallback>
                <p:oleObj name="Equation" r:id="rId7" imgW="3073400" imgH="3810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905500"/>
                        <a:ext cx="7680325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83" name="Object 19"/>
          <p:cNvGraphicFramePr>
            <a:graphicFrameLocks noChangeAspect="1"/>
          </p:cNvGraphicFramePr>
          <p:nvPr/>
        </p:nvGraphicFramePr>
        <p:xfrm>
          <a:off x="3048000" y="2362200"/>
          <a:ext cx="2595563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691" name="Equation" r:id="rId9" imgW="1028700" imgH="304800" progId="Equation.3">
                  <p:embed/>
                </p:oleObj>
              </mc:Choice>
              <mc:Fallback>
                <p:oleObj name="Equation" r:id="rId9" imgW="1028700" imgH="3048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362200"/>
                        <a:ext cx="2595563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84" name="Object 20"/>
          <p:cNvGraphicFramePr>
            <a:graphicFrameLocks noChangeAspect="1"/>
          </p:cNvGraphicFramePr>
          <p:nvPr/>
        </p:nvGraphicFramePr>
        <p:xfrm>
          <a:off x="1752600" y="3429000"/>
          <a:ext cx="528320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692" name="Equation" r:id="rId11" imgW="2095500" imgH="368300" progId="Equation.3">
                  <p:embed/>
                </p:oleObj>
              </mc:Choice>
              <mc:Fallback>
                <p:oleObj name="Equation" r:id="rId11" imgW="2095500" imgH="3683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429000"/>
                        <a:ext cx="5283200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7285" name="Rectangle 21"/>
          <p:cNvSpPr>
            <a:spLocks noChangeArrowheads="1"/>
          </p:cNvSpPr>
          <p:nvPr/>
        </p:nvSpPr>
        <p:spPr bwMode="auto">
          <a:xfrm>
            <a:off x="457200" y="19050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 coordinate vertical velocity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(5.58) </a:t>
            </a:r>
          </a:p>
        </p:txBody>
      </p:sp>
      <p:sp>
        <p:nvSpPr>
          <p:cNvPr id="267286" name="Rectangle 22"/>
          <p:cNvSpPr>
            <a:spLocks noChangeArrowheads="1"/>
          </p:cNvSpPr>
          <p:nvPr/>
        </p:nvSpPr>
        <p:spPr bwMode="auto">
          <a:xfrm>
            <a:off x="381000" y="30480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Total derivative of </a:t>
            </a:r>
            <a:r>
              <a:rPr lang="en-US" sz="2400">
                <a:latin typeface="Times" charset="0"/>
                <a:sym typeface="Symbol" charset="0"/>
              </a:rPr>
              <a:t></a:t>
            </a:r>
            <a:r>
              <a:rPr lang="en-US" sz="2400" i="1" baseline="-25000">
                <a:latin typeface="Times" charset="0"/>
              </a:rPr>
              <a:t>a</a:t>
            </a:r>
            <a:r>
              <a:rPr lang="en-US" sz="2400">
                <a:latin typeface="Times" charset="0"/>
              </a:rPr>
              <a:t> (note that ∂</a:t>
            </a:r>
            <a:r>
              <a:rPr lang="en-US" sz="2400">
                <a:latin typeface="Symbol" charset="0"/>
              </a:rPr>
              <a:t>p</a:t>
            </a:r>
            <a:r>
              <a:rPr lang="en-US" sz="2400" i="1" baseline="-25000">
                <a:latin typeface="Times" charset="0"/>
              </a:rPr>
              <a:t>a</a:t>
            </a:r>
            <a:r>
              <a:rPr lang="en-US" sz="2400">
                <a:latin typeface="Times" charset="0"/>
              </a:rPr>
              <a:t>/∂</a:t>
            </a:r>
            <a:r>
              <a:rPr lang="en-US" sz="2400">
                <a:latin typeface="Symbol" charset="0"/>
              </a:rPr>
              <a:t>s</a:t>
            </a:r>
            <a:r>
              <a:rPr lang="en-US" sz="2400">
                <a:latin typeface="Times" charset="0"/>
              </a:rPr>
              <a:t>=0)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7" grpId="0" build="p" autoUpdateAnimBg="0"/>
      <p:bldP spid="267268" grpId="0" build="p" autoUpdateAnimBg="0"/>
      <p:bldP spid="267270" grpId="0" build="p" autoUpdateAnimBg="0"/>
      <p:bldP spid="267285" grpId="0" build="p" autoUpdateAnimBg="0"/>
      <p:bldP spid="267286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Symbol" charset="0"/>
              </a:rPr>
              <a:t>s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Coord. Continuity Eq. for Air</a:t>
            </a:r>
          </a:p>
        </p:txBody>
      </p:sp>
      <p:sp>
        <p:nvSpPr>
          <p:cNvPr id="290819" name="Rectangle 1027"/>
          <p:cNvSpPr>
            <a:spLocks noChangeArrowheads="1"/>
          </p:cNvSpPr>
          <p:nvPr/>
        </p:nvSpPr>
        <p:spPr bwMode="auto">
          <a:xfrm>
            <a:off x="457200" y="9906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Partial derivative of vertical scalar velocity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(5.61) </a:t>
            </a:r>
          </a:p>
        </p:txBody>
      </p:sp>
      <p:sp>
        <p:nvSpPr>
          <p:cNvPr id="290821" name="Rectangle 1029"/>
          <p:cNvSpPr>
            <a:spLocks noChangeArrowheads="1"/>
          </p:cNvSpPr>
          <p:nvPr/>
        </p:nvSpPr>
        <p:spPr bwMode="auto">
          <a:xfrm>
            <a:off x="457200" y="37338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(5.61) into (5.56)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(5.62)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>
                <a:latin typeface="Times" charset="0"/>
              </a:rPr>
              <a:t> --&gt;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continuity equation for air in </a:t>
            </a:r>
            <a:r>
              <a:rPr lang="en-US" sz="2400">
                <a:solidFill>
                  <a:srgbClr val="187534"/>
                </a:solidFill>
                <a:latin typeface="Symbol" charset="0"/>
              </a:rPr>
              <a:t>s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-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p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coordinate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</a:p>
        </p:txBody>
      </p:sp>
      <p:sp>
        <p:nvSpPr>
          <p:cNvPr id="290823" name="Rectangle 1031"/>
          <p:cNvSpPr>
            <a:spLocks noChangeArrowheads="1"/>
          </p:cNvSpPr>
          <p:nvPr/>
        </p:nvSpPr>
        <p:spPr bwMode="auto">
          <a:xfrm>
            <a:off x="457200" y="53340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Convert to spherical-sigma-pressure coordinates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(5.63) </a:t>
            </a:r>
          </a:p>
        </p:txBody>
      </p:sp>
      <p:graphicFrame>
        <p:nvGraphicFramePr>
          <p:cNvPr id="290826" name="Object 1034"/>
          <p:cNvGraphicFramePr>
            <a:graphicFrameLocks noChangeAspect="1"/>
          </p:cNvGraphicFramePr>
          <p:nvPr/>
        </p:nvGraphicFramePr>
        <p:xfrm>
          <a:off x="838200" y="1447800"/>
          <a:ext cx="768032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373" name="Equation" r:id="rId3" imgW="3073400" imgH="381000" progId="Equation.3">
                  <p:embed/>
                </p:oleObj>
              </mc:Choice>
              <mc:Fallback>
                <p:oleObj name="Equation" r:id="rId3" imgW="3073400" imgH="381000" progId="Equation.3">
                  <p:embed/>
                  <p:pic>
                    <p:nvPicPr>
                      <p:cNvPr id="0" name="Object 10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447800"/>
                        <a:ext cx="7680325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0827" name="Object 1035"/>
          <p:cNvGraphicFramePr>
            <a:graphicFrameLocks noChangeAspect="1"/>
          </p:cNvGraphicFramePr>
          <p:nvPr/>
        </p:nvGraphicFramePr>
        <p:xfrm>
          <a:off x="2209800" y="4495800"/>
          <a:ext cx="47926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374" name="Equation" r:id="rId5" imgW="1917700" imgH="368300" progId="Equation.3">
                  <p:embed/>
                </p:oleObj>
              </mc:Choice>
              <mc:Fallback>
                <p:oleObj name="Equation" r:id="rId5" imgW="1917700" imgH="368300" progId="Equation.3">
                  <p:embed/>
                  <p:pic>
                    <p:nvPicPr>
                      <p:cNvPr id="0" name="Object 10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495800"/>
                        <a:ext cx="47926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0828" name="Object 1036"/>
          <p:cNvGraphicFramePr>
            <a:graphicFrameLocks noChangeAspect="1"/>
          </p:cNvGraphicFramePr>
          <p:nvPr/>
        </p:nvGraphicFramePr>
        <p:xfrm>
          <a:off x="381000" y="5867400"/>
          <a:ext cx="843756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375" name="Equation" r:id="rId7" imgW="4025900" imgH="406400" progId="Equation.3">
                  <p:embed/>
                </p:oleObj>
              </mc:Choice>
              <mc:Fallback>
                <p:oleObj name="Equation" r:id="rId7" imgW="4025900" imgH="406400" progId="Equation.3">
                  <p:embed/>
                  <p:pic>
                    <p:nvPicPr>
                      <p:cNvPr id="0" name="Object 10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867400"/>
                        <a:ext cx="8437563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0829" name="Rectangle 1037"/>
          <p:cNvSpPr>
            <a:spLocks noChangeArrowheads="1"/>
          </p:cNvSpPr>
          <p:nvPr/>
        </p:nvSpPr>
        <p:spPr bwMode="auto">
          <a:xfrm>
            <a:off x="457200" y="22098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Gradient conversion previously derived</a:t>
            </a:r>
            <a:r>
              <a:rPr lang="en-US" sz="3200">
                <a:latin typeface="Times" charset="0"/>
              </a:rPr>
              <a:t>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(5.56) </a:t>
            </a:r>
          </a:p>
        </p:txBody>
      </p:sp>
      <p:graphicFrame>
        <p:nvGraphicFramePr>
          <p:cNvPr id="290830" name="Object 1038"/>
          <p:cNvGraphicFramePr>
            <a:graphicFrameLocks noChangeAspect="1"/>
          </p:cNvGraphicFramePr>
          <p:nvPr/>
        </p:nvGraphicFramePr>
        <p:xfrm>
          <a:off x="1371600" y="2743200"/>
          <a:ext cx="57769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376" name="Equation" r:id="rId9" imgW="2311400" imgH="368300" progId="Equation.3">
                  <p:embed/>
                </p:oleObj>
              </mc:Choice>
              <mc:Fallback>
                <p:oleObj name="Equation" r:id="rId9" imgW="2311400" imgH="368300" progId="Equation.3">
                  <p:embed/>
                  <p:pic>
                    <p:nvPicPr>
                      <p:cNvPr id="0" name="Object 10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743200"/>
                        <a:ext cx="57769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19" grpId="0" build="p" autoUpdateAnimBg="0"/>
      <p:bldP spid="290821" grpId="0" build="p" autoUpdateAnimBg="0"/>
      <p:bldP spid="290823" grpId="0" autoUpdateAnimBg="0"/>
      <p:bldP spid="290829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Column Pressure</a:t>
            </a:r>
          </a:p>
        </p:txBody>
      </p:sp>
      <p:sp>
        <p:nvSpPr>
          <p:cNvPr id="269315" name="Rectangle 3"/>
          <p:cNvSpPr>
            <a:spLocks noChangeArrowheads="1"/>
          </p:cNvSpPr>
          <p:nvPr/>
        </p:nvSpPr>
        <p:spPr bwMode="auto">
          <a:xfrm>
            <a:off x="457200" y="36576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Prognostic equation for column pressure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(5.65) </a:t>
            </a:r>
          </a:p>
        </p:txBody>
      </p:sp>
      <p:sp>
        <p:nvSpPr>
          <p:cNvPr id="269316" name="Rectangle 4"/>
          <p:cNvSpPr>
            <a:spLocks noChangeArrowheads="1"/>
          </p:cNvSpPr>
          <p:nvPr/>
        </p:nvSpPr>
        <p:spPr bwMode="auto">
          <a:xfrm>
            <a:off x="457200" y="1066800"/>
            <a:ext cx="7848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Continuity equation for air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(5.62) </a:t>
            </a:r>
          </a:p>
        </p:txBody>
      </p:sp>
      <p:sp>
        <p:nvSpPr>
          <p:cNvPr id="269317" name="Rectangle 5"/>
          <p:cNvSpPr>
            <a:spLocks noChangeArrowheads="1"/>
          </p:cNvSpPr>
          <p:nvPr/>
        </p:nvSpPr>
        <p:spPr bwMode="auto">
          <a:xfrm>
            <a:off x="457200" y="51054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Analogous equation in spherical-</a:t>
            </a:r>
            <a:r>
              <a:rPr lang="en-US" sz="2400">
                <a:latin typeface="Symbol" charset="0"/>
              </a:rPr>
              <a:t>s</a:t>
            </a:r>
            <a:r>
              <a:rPr lang="en-US" sz="2400">
                <a:latin typeface="Times" charset="0"/>
              </a:rPr>
              <a:t>-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 coordinates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(5.66) </a:t>
            </a:r>
          </a:p>
        </p:txBody>
      </p:sp>
      <p:sp>
        <p:nvSpPr>
          <p:cNvPr id="269318" name="Rectangle 6"/>
          <p:cNvSpPr>
            <a:spLocks noChangeArrowheads="1"/>
          </p:cNvSpPr>
          <p:nvPr/>
        </p:nvSpPr>
        <p:spPr bwMode="auto">
          <a:xfrm>
            <a:off x="457200" y="23622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Rearrange and integrate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(5.64) </a:t>
            </a:r>
          </a:p>
        </p:txBody>
      </p:sp>
      <p:graphicFrame>
        <p:nvGraphicFramePr>
          <p:cNvPr id="269329" name="Object 17"/>
          <p:cNvGraphicFramePr>
            <a:graphicFrameLocks noChangeAspect="1"/>
          </p:cNvGraphicFramePr>
          <p:nvPr/>
        </p:nvGraphicFramePr>
        <p:xfrm>
          <a:off x="1752600" y="1447800"/>
          <a:ext cx="47926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397" name="Equation" r:id="rId3" imgW="1917700" imgH="368300" progId="Equation.3">
                  <p:embed/>
                </p:oleObj>
              </mc:Choice>
              <mc:Fallback>
                <p:oleObj name="Equation" r:id="rId3" imgW="1917700" imgH="3683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447800"/>
                        <a:ext cx="47926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9330" name="Object 18"/>
          <p:cNvGraphicFramePr>
            <a:graphicFrameLocks noChangeAspect="1"/>
          </p:cNvGraphicFramePr>
          <p:nvPr/>
        </p:nvGraphicFramePr>
        <p:xfrm>
          <a:off x="1371600" y="2819400"/>
          <a:ext cx="60309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398" name="Equation" r:id="rId5" imgW="2413000" imgH="381000" progId="Equation.3">
                  <p:embed/>
                </p:oleObj>
              </mc:Choice>
              <mc:Fallback>
                <p:oleObj name="Equation" r:id="rId5" imgW="2413000" imgH="3810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819400"/>
                        <a:ext cx="603091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9331" name="Object 19"/>
          <p:cNvGraphicFramePr>
            <a:graphicFrameLocks noChangeAspect="1"/>
          </p:cNvGraphicFramePr>
          <p:nvPr/>
        </p:nvGraphicFramePr>
        <p:xfrm>
          <a:off x="2438400" y="4114800"/>
          <a:ext cx="40624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399" name="Equation" r:id="rId7" imgW="1625600" imgH="381000" progId="Equation.3">
                  <p:embed/>
                </p:oleObj>
              </mc:Choice>
              <mc:Fallback>
                <p:oleObj name="Equation" r:id="rId7" imgW="1625600" imgH="3810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114800"/>
                        <a:ext cx="406241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9333" name="Object 21"/>
          <p:cNvGraphicFramePr>
            <a:graphicFrameLocks noChangeAspect="1"/>
          </p:cNvGraphicFramePr>
          <p:nvPr/>
        </p:nvGraphicFramePr>
        <p:xfrm>
          <a:off x="457200" y="5638800"/>
          <a:ext cx="8251825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400" name="Equation" r:id="rId9" imgW="3302000" imgH="406400" progId="Equation.3">
                  <p:embed/>
                </p:oleObj>
              </mc:Choice>
              <mc:Fallback>
                <p:oleObj name="Equation" r:id="rId9" imgW="3302000" imgH="4064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638800"/>
                        <a:ext cx="8251825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5" grpId="0" build="p" autoUpdateAnimBg="0"/>
      <p:bldP spid="269316" grpId="0" build="p" autoUpdateAnimBg="0"/>
      <p:bldP spid="269317" grpId="0" build="p" autoUpdateAnimBg="0"/>
      <p:bldP spid="269318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Vertical Scalar Velocity</a:t>
            </a:r>
          </a:p>
        </p:txBody>
      </p:sp>
      <p:sp>
        <p:nvSpPr>
          <p:cNvPr id="270339" name="Rectangle 3"/>
          <p:cNvSpPr>
            <a:spLocks noChangeArrowheads="1"/>
          </p:cNvSpPr>
          <p:nvPr/>
        </p:nvSpPr>
        <p:spPr bwMode="auto">
          <a:xfrm>
            <a:off x="457200" y="36576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Diagnostic equation for vertical velocity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(5.68) </a:t>
            </a:r>
          </a:p>
        </p:txBody>
      </p:sp>
      <p:sp>
        <p:nvSpPr>
          <p:cNvPr id="270340" name="Rectangle 4"/>
          <p:cNvSpPr>
            <a:spLocks noChangeArrowheads="1"/>
          </p:cNvSpPr>
          <p:nvPr/>
        </p:nvSpPr>
        <p:spPr bwMode="auto">
          <a:xfrm>
            <a:off x="457200" y="1066800"/>
            <a:ext cx="8001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Continuity equation for air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(5.62) </a:t>
            </a:r>
          </a:p>
        </p:txBody>
      </p:sp>
      <p:sp>
        <p:nvSpPr>
          <p:cNvPr id="270341" name="Rectangle 5"/>
          <p:cNvSpPr>
            <a:spLocks noChangeArrowheads="1"/>
          </p:cNvSpPr>
          <p:nvPr/>
        </p:nvSpPr>
        <p:spPr bwMode="auto">
          <a:xfrm>
            <a:off x="457200" y="52578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Analogous equation in spherical-</a:t>
            </a:r>
            <a:r>
              <a:rPr lang="en-US" sz="2400">
                <a:latin typeface="Symbol" charset="0"/>
              </a:rPr>
              <a:t>s</a:t>
            </a:r>
            <a:r>
              <a:rPr lang="en-US" sz="2400">
                <a:latin typeface="Times" charset="0"/>
              </a:rPr>
              <a:t>-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 coordinates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(5.69) </a:t>
            </a:r>
          </a:p>
        </p:txBody>
      </p:sp>
      <p:sp>
        <p:nvSpPr>
          <p:cNvPr id="270342" name="Rectangle 6"/>
          <p:cNvSpPr>
            <a:spLocks noChangeArrowheads="1"/>
          </p:cNvSpPr>
          <p:nvPr/>
        </p:nvSpPr>
        <p:spPr bwMode="auto">
          <a:xfrm>
            <a:off x="457200" y="22860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Rearrange and integrate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(5.67) </a:t>
            </a:r>
          </a:p>
        </p:txBody>
      </p:sp>
      <p:graphicFrame>
        <p:nvGraphicFramePr>
          <p:cNvPr id="270351" name="Object 15"/>
          <p:cNvGraphicFramePr>
            <a:graphicFrameLocks noChangeAspect="1"/>
          </p:cNvGraphicFramePr>
          <p:nvPr/>
        </p:nvGraphicFramePr>
        <p:xfrm>
          <a:off x="1752600" y="1371600"/>
          <a:ext cx="47926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69" name="Equation" r:id="rId3" imgW="1917700" imgH="368300" progId="Equation.3">
                  <p:embed/>
                </p:oleObj>
              </mc:Choice>
              <mc:Fallback>
                <p:oleObj name="Equation" r:id="rId3" imgW="1917700" imgH="3683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371600"/>
                        <a:ext cx="47926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52" name="Object 16"/>
          <p:cNvGraphicFramePr>
            <a:graphicFrameLocks noChangeAspect="1"/>
          </p:cNvGraphicFramePr>
          <p:nvPr/>
        </p:nvGraphicFramePr>
        <p:xfrm>
          <a:off x="1371600" y="2743200"/>
          <a:ext cx="61579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70" name="Equation" r:id="rId5" imgW="2463800" imgH="393700" progId="Equation.3">
                  <p:embed/>
                </p:oleObj>
              </mc:Choice>
              <mc:Fallback>
                <p:oleObj name="Equation" r:id="rId5" imgW="2463800" imgH="3937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743200"/>
                        <a:ext cx="61579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53" name="Object 17"/>
          <p:cNvGraphicFramePr>
            <a:graphicFrameLocks noChangeAspect="1"/>
          </p:cNvGraphicFramePr>
          <p:nvPr/>
        </p:nvGraphicFramePr>
        <p:xfrm>
          <a:off x="1905000" y="4191000"/>
          <a:ext cx="511016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71" name="Equation" r:id="rId7" imgW="2044700" imgH="381000" progId="Equation.3">
                  <p:embed/>
                </p:oleObj>
              </mc:Choice>
              <mc:Fallback>
                <p:oleObj name="Equation" r:id="rId7" imgW="2044700" imgH="3810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191000"/>
                        <a:ext cx="511016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54" name="Object 18"/>
          <p:cNvGraphicFramePr>
            <a:graphicFrameLocks noChangeAspect="1"/>
          </p:cNvGraphicFramePr>
          <p:nvPr/>
        </p:nvGraphicFramePr>
        <p:xfrm>
          <a:off x="457200" y="5715000"/>
          <a:ext cx="8372475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72" name="Equation" r:id="rId9" imgW="4178300" imgH="406400" progId="Equation.3">
                  <p:embed/>
                </p:oleObj>
              </mc:Choice>
              <mc:Fallback>
                <p:oleObj name="Equation" r:id="rId9" imgW="4178300" imgH="4064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715000"/>
                        <a:ext cx="8372475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39" grpId="0" build="p" autoUpdateAnimBg="0"/>
      <p:bldP spid="270340" grpId="0" build="p" autoUpdateAnimBg="0"/>
      <p:bldP spid="270341" grpId="0" build="p" autoUpdateAnimBg="0"/>
      <p:bldP spid="270342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Symbol" charset="0"/>
              </a:rPr>
              <a:t>s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Coord. 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Species Continuity Eq.</a:t>
            </a:r>
          </a:p>
        </p:txBody>
      </p:sp>
      <p:sp>
        <p:nvSpPr>
          <p:cNvPr id="268291" name="Rectangle 3"/>
          <p:cNvSpPr>
            <a:spLocks noChangeArrowheads="1"/>
          </p:cNvSpPr>
          <p:nvPr/>
        </p:nvSpPr>
        <p:spPr bwMode="auto">
          <a:xfrm>
            <a:off x="457200" y="45720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--&gt; Continuity equation in Cartesian-</a:t>
            </a:r>
            <a:r>
              <a:rPr lang="en-US" sz="2400">
                <a:latin typeface="Symbol" charset="0"/>
              </a:rPr>
              <a:t>s</a:t>
            </a:r>
            <a:r>
              <a:rPr lang="en-US" sz="2400">
                <a:latin typeface="Times" charset="0"/>
              </a:rPr>
              <a:t>-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 coordinates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(5.70) </a:t>
            </a:r>
          </a:p>
        </p:txBody>
      </p:sp>
      <p:sp>
        <p:nvSpPr>
          <p:cNvPr id="268292" name="Rectangle 4"/>
          <p:cNvSpPr>
            <a:spLocks noChangeArrowheads="1"/>
          </p:cNvSpPr>
          <p:nvPr/>
        </p:nvSpPr>
        <p:spPr bwMode="auto">
          <a:xfrm>
            <a:off x="457200" y="1219200"/>
            <a:ext cx="8686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Species continuity equation in Cartesian-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 coordinates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(3.54) </a:t>
            </a:r>
          </a:p>
        </p:txBody>
      </p:sp>
      <p:sp>
        <p:nvSpPr>
          <p:cNvPr id="268294" name="Rectangle 6"/>
          <p:cNvSpPr>
            <a:spLocks noChangeArrowheads="1"/>
          </p:cNvSpPr>
          <p:nvPr/>
        </p:nvSpPr>
        <p:spPr bwMode="auto">
          <a:xfrm>
            <a:off x="533400" y="2895600"/>
            <a:ext cx="708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Material time derivative is sigma-pressure coordinate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</a:p>
        </p:txBody>
      </p:sp>
      <p:graphicFrame>
        <p:nvGraphicFramePr>
          <p:cNvPr id="268307" name="Object 19"/>
          <p:cNvGraphicFramePr>
            <a:graphicFrameLocks noChangeAspect="1"/>
          </p:cNvGraphicFramePr>
          <p:nvPr/>
        </p:nvGraphicFramePr>
        <p:xfrm>
          <a:off x="1524000" y="1524000"/>
          <a:ext cx="564991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42" name="Equation" r:id="rId3" imgW="2260600" imgH="508000" progId="Equation.3">
                  <p:embed/>
                </p:oleObj>
              </mc:Choice>
              <mc:Fallback>
                <p:oleObj name="Equation" r:id="rId3" imgW="2260600" imgH="5080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524000"/>
                        <a:ext cx="5649913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8308" name="Object 20"/>
          <p:cNvGraphicFramePr>
            <a:graphicFrameLocks noChangeAspect="1"/>
          </p:cNvGraphicFramePr>
          <p:nvPr/>
        </p:nvGraphicFramePr>
        <p:xfrm>
          <a:off x="2286000" y="3505200"/>
          <a:ext cx="39354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43" name="Equation" r:id="rId5" imgW="1574800" imgH="368300" progId="Equation.3">
                  <p:embed/>
                </p:oleObj>
              </mc:Choice>
              <mc:Fallback>
                <p:oleObj name="Equation" r:id="rId5" imgW="1574800" imgH="3683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505200"/>
                        <a:ext cx="39354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8309" name="Object 21"/>
          <p:cNvGraphicFramePr>
            <a:graphicFrameLocks noChangeAspect="1"/>
          </p:cNvGraphicFramePr>
          <p:nvPr/>
        </p:nvGraphicFramePr>
        <p:xfrm>
          <a:off x="533400" y="5105400"/>
          <a:ext cx="787082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44" name="Equation" r:id="rId7" imgW="3149600" imgH="508000" progId="Equation.3">
                  <p:embed/>
                </p:oleObj>
              </mc:Choice>
              <mc:Fallback>
                <p:oleObj name="Equation" r:id="rId7" imgW="3149600" imgH="5080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105400"/>
                        <a:ext cx="7870825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1" grpId="0" build="p" autoUpdateAnimBg="0"/>
      <p:bldP spid="268292" grpId="0" build="p" autoUpdateAnimBg="0"/>
      <p:bldP spid="268294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Symbol" charset="0"/>
              </a:rPr>
              <a:t>s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Coord. 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Species Continuity Eq.</a:t>
            </a:r>
          </a:p>
        </p:txBody>
      </p:sp>
      <p:sp>
        <p:nvSpPr>
          <p:cNvPr id="271365" name="Rectangle 5"/>
          <p:cNvSpPr>
            <a:spLocks noChangeArrowheads="1"/>
          </p:cNvSpPr>
          <p:nvPr/>
        </p:nvSpPr>
        <p:spPr bwMode="auto">
          <a:xfrm>
            <a:off x="457200" y="12954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Combine species and air continuity equations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(5.72) </a:t>
            </a:r>
          </a:p>
        </p:txBody>
      </p:sp>
      <p:sp>
        <p:nvSpPr>
          <p:cNvPr id="271367" name="Rectangle 7"/>
          <p:cNvSpPr>
            <a:spLocks noChangeArrowheads="1"/>
          </p:cNvSpPr>
          <p:nvPr/>
        </p:nvSpPr>
        <p:spPr bwMode="auto">
          <a:xfrm>
            <a:off x="457200" y="35814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Apply spherical-coordinate transformations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(5.73) </a:t>
            </a:r>
          </a:p>
        </p:txBody>
      </p:sp>
      <p:graphicFrame>
        <p:nvGraphicFramePr>
          <p:cNvPr id="271374" name="Object 14"/>
          <p:cNvGraphicFramePr>
            <a:graphicFrameLocks noChangeAspect="1"/>
          </p:cNvGraphicFramePr>
          <p:nvPr/>
        </p:nvGraphicFramePr>
        <p:xfrm>
          <a:off x="685800" y="1981200"/>
          <a:ext cx="737711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466" name="Equation" r:id="rId3" imgW="3695700" imgH="546100" progId="Equation.3">
                  <p:embed/>
                </p:oleObj>
              </mc:Choice>
              <mc:Fallback>
                <p:oleObj name="Equation" r:id="rId3" imgW="3695700" imgH="5461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1200"/>
                        <a:ext cx="7377113" cy="109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375" name="Object 15"/>
          <p:cNvGraphicFramePr>
            <a:graphicFrameLocks noChangeAspect="1"/>
          </p:cNvGraphicFramePr>
          <p:nvPr/>
        </p:nvGraphicFramePr>
        <p:xfrm>
          <a:off x="457200" y="4343400"/>
          <a:ext cx="8061325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467" name="Equation" r:id="rId5" imgW="3225800" imgH="406400" progId="Equation.3">
                  <p:embed/>
                </p:oleObj>
              </mc:Choice>
              <mc:Fallback>
                <p:oleObj name="Equation" r:id="rId5" imgW="3225800" imgH="406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343400"/>
                        <a:ext cx="8061325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376" name="Object 16"/>
          <p:cNvGraphicFramePr>
            <a:graphicFrameLocks noChangeAspect="1"/>
          </p:cNvGraphicFramePr>
          <p:nvPr/>
        </p:nvGraphicFramePr>
        <p:xfrm>
          <a:off x="457200" y="5257800"/>
          <a:ext cx="7997825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468" name="Equation" r:id="rId7" imgW="3200400" imgH="546100" progId="Equation.3">
                  <p:embed/>
                </p:oleObj>
              </mc:Choice>
              <mc:Fallback>
                <p:oleObj name="Equation" r:id="rId7" imgW="3200400" imgH="5461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257800"/>
                        <a:ext cx="7997825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5" grpId="0" build="p" autoUpdateAnimBg="0"/>
      <p:bldP spid="271367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Symbol" charset="0"/>
              </a:rPr>
              <a:t>s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Coord. 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Thermodynamic En. Eq.</a:t>
            </a:r>
          </a:p>
        </p:txBody>
      </p:sp>
      <p:sp>
        <p:nvSpPr>
          <p:cNvPr id="272388" name="Rectangle 4"/>
          <p:cNvSpPr>
            <a:spLocks noChangeArrowheads="1"/>
          </p:cNvSpPr>
          <p:nvPr/>
        </p:nvSpPr>
        <p:spPr bwMode="auto">
          <a:xfrm>
            <a:off x="457200" y="1600200"/>
            <a:ext cx="8686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In Cartesian-altitude coordinates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(3.76) </a:t>
            </a:r>
          </a:p>
        </p:txBody>
      </p:sp>
      <p:sp>
        <p:nvSpPr>
          <p:cNvPr id="272390" name="Rectangle 6"/>
          <p:cNvSpPr>
            <a:spLocks noChangeArrowheads="1"/>
          </p:cNvSpPr>
          <p:nvPr/>
        </p:nvSpPr>
        <p:spPr bwMode="auto">
          <a:xfrm>
            <a:off x="457200" y="37338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Apply the </a:t>
            </a:r>
            <a:r>
              <a:rPr lang="en-US" sz="2400">
                <a:latin typeface="Symbol" charset="0"/>
              </a:rPr>
              <a:t>s</a:t>
            </a:r>
            <a:r>
              <a:rPr lang="en-US" sz="2400">
                <a:latin typeface="Times" charset="0"/>
              </a:rPr>
              <a:t>-</a:t>
            </a:r>
            <a:r>
              <a:rPr lang="en-US" sz="2400" i="1">
                <a:latin typeface="Times" charset="0"/>
              </a:rPr>
              <a:t>p</a:t>
            </a:r>
            <a:r>
              <a:rPr lang="en-US" sz="2400">
                <a:latin typeface="Times" charset="0"/>
              </a:rPr>
              <a:t> coordinate material time derivative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(5.74) </a:t>
            </a:r>
          </a:p>
        </p:txBody>
      </p:sp>
      <p:graphicFrame>
        <p:nvGraphicFramePr>
          <p:cNvPr id="272405" name="Object 21"/>
          <p:cNvGraphicFramePr>
            <a:graphicFrameLocks noChangeAspect="1"/>
          </p:cNvGraphicFramePr>
          <p:nvPr/>
        </p:nvGraphicFramePr>
        <p:xfrm>
          <a:off x="1524000" y="2209800"/>
          <a:ext cx="58658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487" name="Equation" r:id="rId3" imgW="2933700" imgH="508000" progId="Equation.3">
                  <p:embed/>
                </p:oleObj>
              </mc:Choice>
              <mc:Fallback>
                <p:oleObj name="Equation" r:id="rId3" imgW="2933700" imgH="5080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09800"/>
                        <a:ext cx="58658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2406" name="Object 22"/>
          <p:cNvGraphicFramePr>
            <a:graphicFrameLocks noChangeAspect="1"/>
          </p:cNvGraphicFramePr>
          <p:nvPr/>
        </p:nvGraphicFramePr>
        <p:xfrm>
          <a:off x="838200" y="4495800"/>
          <a:ext cx="72628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488" name="Equation" r:id="rId5" imgW="3632200" imgH="508000" progId="Equation.3">
                  <p:embed/>
                </p:oleObj>
              </mc:Choice>
              <mc:Fallback>
                <p:oleObj name="Equation" r:id="rId5" imgW="3632200" imgH="5080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495800"/>
                        <a:ext cx="72628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88" grpId="0" build="p" autoUpdateAnimBg="0"/>
      <p:bldP spid="272390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Symbol" charset="0"/>
              </a:rPr>
              <a:t>s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Coord. 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Thermodynamic En. Eq.</a:t>
            </a:r>
          </a:p>
        </p:txBody>
      </p:sp>
      <p:sp>
        <p:nvSpPr>
          <p:cNvPr id="273413" name="Rectangle 5"/>
          <p:cNvSpPr>
            <a:spLocks noChangeArrowheads="1"/>
          </p:cNvSpPr>
          <p:nvPr/>
        </p:nvSpPr>
        <p:spPr bwMode="auto">
          <a:xfrm>
            <a:off x="457200" y="10668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Combine with continuity equation for air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(5.75) </a:t>
            </a:r>
          </a:p>
        </p:txBody>
      </p:sp>
      <p:sp>
        <p:nvSpPr>
          <p:cNvPr id="273414" name="Rectangle 6"/>
          <p:cNvSpPr>
            <a:spLocks noChangeArrowheads="1"/>
          </p:cNvSpPr>
          <p:nvPr/>
        </p:nvSpPr>
        <p:spPr bwMode="auto">
          <a:xfrm>
            <a:off x="457200" y="38100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Apply spherical-coordinate transformations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(5.76) </a:t>
            </a:r>
          </a:p>
        </p:txBody>
      </p:sp>
      <p:graphicFrame>
        <p:nvGraphicFramePr>
          <p:cNvPr id="273421" name="Object 13"/>
          <p:cNvGraphicFramePr>
            <a:graphicFrameLocks noChangeAspect="1"/>
          </p:cNvGraphicFramePr>
          <p:nvPr/>
        </p:nvGraphicFramePr>
        <p:xfrm>
          <a:off x="762000" y="1600200"/>
          <a:ext cx="45196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438" name="Equation" r:id="rId3" imgW="2260600" imgH="431800" progId="Equation.3">
                  <p:embed/>
                </p:oleObj>
              </mc:Choice>
              <mc:Fallback>
                <p:oleObj name="Equation" r:id="rId3" imgW="2260600" imgH="431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00200"/>
                        <a:ext cx="4519613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3422" name="Object 14"/>
          <p:cNvGraphicFramePr>
            <a:graphicFrameLocks noChangeAspect="1"/>
          </p:cNvGraphicFramePr>
          <p:nvPr/>
        </p:nvGraphicFramePr>
        <p:xfrm>
          <a:off x="3276600" y="2438400"/>
          <a:ext cx="4443413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439" name="Equation" r:id="rId5" imgW="2222500" imgH="546100" progId="Equation.3">
                  <p:embed/>
                </p:oleObj>
              </mc:Choice>
              <mc:Fallback>
                <p:oleObj name="Equation" r:id="rId5" imgW="2222500" imgH="5461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438400"/>
                        <a:ext cx="4443413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3423" name="Object 15"/>
          <p:cNvGraphicFramePr>
            <a:graphicFrameLocks noChangeAspect="1"/>
          </p:cNvGraphicFramePr>
          <p:nvPr/>
        </p:nvGraphicFramePr>
        <p:xfrm>
          <a:off x="1066800" y="4419600"/>
          <a:ext cx="67040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440" name="Equation" r:id="rId7" imgW="3352800" imgH="393700" progId="Equation.3">
                  <p:embed/>
                </p:oleObj>
              </mc:Choice>
              <mc:Fallback>
                <p:oleObj name="Equation" r:id="rId7" imgW="3352800" imgH="3937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419600"/>
                        <a:ext cx="6704013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3424" name="Object 16"/>
          <p:cNvGraphicFramePr>
            <a:graphicFrameLocks noChangeAspect="1"/>
          </p:cNvGraphicFramePr>
          <p:nvPr/>
        </p:nvGraphicFramePr>
        <p:xfrm>
          <a:off x="762000" y="5334000"/>
          <a:ext cx="7693025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441" name="Equation" r:id="rId9" imgW="3848100" imgH="546100" progId="Equation.3">
                  <p:embed/>
                </p:oleObj>
              </mc:Choice>
              <mc:Fallback>
                <p:oleObj name="Equation" r:id="rId9" imgW="3848100" imgH="5461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334000"/>
                        <a:ext cx="7693025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3" grpId="0" build="p" autoUpdateAnimBg="0"/>
      <p:bldP spid="273414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Symbol" charset="0"/>
              </a:rPr>
              <a:t>s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Coord. 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Momentum Equation</a:t>
            </a:r>
          </a:p>
        </p:txBody>
      </p:sp>
      <p:sp>
        <p:nvSpPr>
          <p:cNvPr id="274435" name="Rectangle 3"/>
          <p:cNvSpPr>
            <a:spLocks noChangeArrowheads="1"/>
          </p:cNvSpPr>
          <p:nvPr/>
        </p:nvSpPr>
        <p:spPr bwMode="auto">
          <a:xfrm>
            <a:off x="381000" y="1371600"/>
            <a:ext cx="8077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In Cartesian-altitude coordinates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(4.70) </a:t>
            </a:r>
          </a:p>
        </p:txBody>
      </p:sp>
      <p:sp>
        <p:nvSpPr>
          <p:cNvPr id="274442" name="Rectangle 10"/>
          <p:cNvSpPr>
            <a:spLocks noChangeArrowheads="1"/>
          </p:cNvSpPr>
          <p:nvPr/>
        </p:nvSpPr>
        <p:spPr bwMode="auto">
          <a:xfrm>
            <a:off x="304800" y="44196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Apply to horizontal momentum equation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(5.77) </a:t>
            </a:r>
          </a:p>
        </p:txBody>
      </p:sp>
      <p:sp>
        <p:nvSpPr>
          <p:cNvPr id="274443" name="Rectangle 11"/>
          <p:cNvSpPr>
            <a:spLocks noChangeArrowheads="1"/>
          </p:cNvSpPr>
          <p:nvPr/>
        </p:nvSpPr>
        <p:spPr bwMode="auto">
          <a:xfrm>
            <a:off x="304800" y="2819400"/>
            <a:ext cx="571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Material time derivative of velocity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274450" name="Object 18"/>
          <p:cNvGraphicFramePr>
            <a:graphicFrameLocks noChangeAspect="1"/>
          </p:cNvGraphicFramePr>
          <p:nvPr/>
        </p:nvGraphicFramePr>
        <p:xfrm>
          <a:off x="1295400" y="1905000"/>
          <a:ext cx="634841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38" name="Equation" r:id="rId3" imgW="3175000" imgH="342900" progId="Equation.3">
                  <p:embed/>
                </p:oleObj>
              </mc:Choice>
              <mc:Fallback>
                <p:oleObj name="Equation" r:id="rId3" imgW="3175000" imgH="3429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05000"/>
                        <a:ext cx="634841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4451" name="Object 19"/>
          <p:cNvGraphicFramePr>
            <a:graphicFrameLocks noChangeAspect="1"/>
          </p:cNvGraphicFramePr>
          <p:nvPr/>
        </p:nvGraphicFramePr>
        <p:xfrm>
          <a:off x="2133600" y="3352800"/>
          <a:ext cx="4138613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39" name="Equation" r:id="rId5" imgW="2070100" imgH="368300" progId="Equation.3">
                  <p:embed/>
                </p:oleObj>
              </mc:Choice>
              <mc:Fallback>
                <p:oleObj name="Equation" r:id="rId5" imgW="2070100" imgH="3683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352800"/>
                        <a:ext cx="4138613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4452" name="Object 20"/>
          <p:cNvGraphicFramePr>
            <a:graphicFrameLocks noChangeAspect="1"/>
          </p:cNvGraphicFramePr>
          <p:nvPr/>
        </p:nvGraphicFramePr>
        <p:xfrm>
          <a:off x="381000" y="5105400"/>
          <a:ext cx="79978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40" name="Equation" r:id="rId7" imgW="4000500" imgH="393700" progId="Equation.3">
                  <p:embed/>
                </p:oleObj>
              </mc:Choice>
              <mc:Fallback>
                <p:oleObj name="Equation" r:id="rId7" imgW="4000500" imgH="3937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105400"/>
                        <a:ext cx="7997825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5" grpId="0" build="p" autoUpdateAnimBg="0"/>
      <p:bldP spid="274442" grpId="0" autoUpdateAnimBg="0"/>
      <p:bldP spid="274443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Symbol" charset="0"/>
              </a:rPr>
              <a:t>s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Coord. 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Momentum Equation</a:t>
            </a:r>
          </a:p>
        </p:txBody>
      </p:sp>
      <p:sp>
        <p:nvSpPr>
          <p:cNvPr id="275460" name="Rectangle 4"/>
          <p:cNvSpPr>
            <a:spLocks noChangeArrowheads="1"/>
          </p:cNvSpPr>
          <p:nvPr/>
        </p:nvSpPr>
        <p:spPr bwMode="auto">
          <a:xfrm>
            <a:off x="457200" y="38100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into momentum equation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(5.79) </a:t>
            </a:r>
          </a:p>
        </p:txBody>
      </p:sp>
      <p:sp>
        <p:nvSpPr>
          <p:cNvPr id="275461" name="Rectangle 5"/>
          <p:cNvSpPr>
            <a:spLocks noChangeArrowheads="1"/>
          </p:cNvSpPr>
          <p:nvPr/>
        </p:nvSpPr>
        <p:spPr bwMode="auto">
          <a:xfrm>
            <a:off x="457200" y="16764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Pressure gradient term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(5.78) </a:t>
            </a:r>
          </a:p>
        </p:txBody>
      </p:sp>
      <p:graphicFrame>
        <p:nvGraphicFramePr>
          <p:cNvPr id="275470" name="Object 14"/>
          <p:cNvGraphicFramePr>
            <a:graphicFrameLocks noChangeAspect="1"/>
          </p:cNvGraphicFramePr>
          <p:nvPr/>
        </p:nvGraphicFramePr>
        <p:xfrm>
          <a:off x="1447800" y="2362200"/>
          <a:ext cx="5886450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62" name="Equation" r:id="rId3" imgW="2349500" imgH="342900" progId="Equation.3">
                  <p:embed/>
                </p:oleObj>
              </mc:Choice>
              <mc:Fallback>
                <p:oleObj name="Equation" r:id="rId3" imgW="2349500" imgH="3429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362200"/>
                        <a:ext cx="5886450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5471" name="Object 15"/>
          <p:cNvGraphicFramePr>
            <a:graphicFrameLocks noChangeAspect="1"/>
          </p:cNvGraphicFramePr>
          <p:nvPr/>
        </p:nvGraphicFramePr>
        <p:xfrm>
          <a:off x="1219200" y="4343400"/>
          <a:ext cx="5484813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63" name="Equation" r:id="rId5" imgW="2197100" imgH="368300" progId="Equation.3">
                  <p:embed/>
                </p:oleObj>
              </mc:Choice>
              <mc:Fallback>
                <p:oleObj name="Equation" r:id="rId5" imgW="2197100" imgH="3683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343400"/>
                        <a:ext cx="5484813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5472" name="Object 16"/>
          <p:cNvGraphicFramePr>
            <a:graphicFrameLocks noChangeAspect="1"/>
          </p:cNvGraphicFramePr>
          <p:nvPr/>
        </p:nvGraphicFramePr>
        <p:xfrm>
          <a:off x="2362200" y="5257800"/>
          <a:ext cx="605155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64" name="Equation" r:id="rId7" imgW="2413000" imgH="381000" progId="Equation.3">
                  <p:embed/>
                </p:oleObj>
              </mc:Choice>
              <mc:Fallback>
                <p:oleObj name="Equation" r:id="rId7" imgW="2413000" imgH="3810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257800"/>
                        <a:ext cx="6051550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60" grpId="0" autoUpdateAnimBg="0"/>
      <p:bldP spid="275461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Coupling Hor./Vert. Momentum Eqs.</a:t>
            </a:r>
          </a:p>
        </p:txBody>
      </p:sp>
      <p:sp>
        <p:nvSpPr>
          <p:cNvPr id="276484" name="Rectangle 4"/>
          <p:cNvSpPr>
            <a:spLocks noChangeArrowheads="1"/>
          </p:cNvSpPr>
          <p:nvPr/>
        </p:nvSpPr>
        <p:spPr bwMode="auto">
          <a:xfrm>
            <a:off x="457200" y="13716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Hydrostatic equation in the pressure coordinate</a:t>
            </a:r>
            <a:r>
              <a:rPr lang="en-US" sz="32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(5.80) </a:t>
            </a:r>
          </a:p>
        </p:txBody>
      </p:sp>
      <p:sp>
        <p:nvSpPr>
          <p:cNvPr id="276488" name="Rectangle 8"/>
          <p:cNvSpPr>
            <a:spLocks noChangeArrowheads="1"/>
          </p:cNvSpPr>
          <p:nvPr/>
        </p:nvSpPr>
        <p:spPr bwMode="auto">
          <a:xfrm>
            <a:off x="457200" y="29718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Re-derive specific density</a:t>
            </a:r>
            <a:r>
              <a:rPr lang="en-US" sz="32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(5.82) </a:t>
            </a:r>
          </a:p>
        </p:txBody>
      </p:sp>
      <p:graphicFrame>
        <p:nvGraphicFramePr>
          <p:cNvPr id="276498" name="Object 18"/>
          <p:cNvGraphicFramePr>
            <a:graphicFrameLocks noChangeAspect="1"/>
          </p:cNvGraphicFramePr>
          <p:nvPr/>
        </p:nvGraphicFramePr>
        <p:xfrm>
          <a:off x="2133600" y="1981200"/>
          <a:ext cx="446087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583" name="Equation" r:id="rId3" imgW="1778000" imgH="342900" progId="Equation.3">
                  <p:embed/>
                </p:oleObj>
              </mc:Choice>
              <mc:Fallback>
                <p:oleObj name="Equation" r:id="rId3" imgW="1778000" imgH="3429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981200"/>
                        <a:ext cx="4460875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499" name="Object 19"/>
          <p:cNvGraphicFramePr>
            <a:graphicFrameLocks noChangeAspect="1"/>
          </p:cNvGraphicFramePr>
          <p:nvPr/>
        </p:nvGraphicFramePr>
        <p:xfrm>
          <a:off x="1219200" y="3810000"/>
          <a:ext cx="6746875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584" name="Equation" r:id="rId5" imgW="2705100" imgH="368300" progId="Equation.3">
                  <p:embed/>
                </p:oleObj>
              </mc:Choice>
              <mc:Fallback>
                <p:oleObj name="Equation" r:id="rId5" imgW="2705100" imgH="3683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810000"/>
                        <a:ext cx="6746875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4" grpId="0" autoUpdateAnimBg="0"/>
      <p:bldP spid="276488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Coupling Hor./Vert. Momentum Eqs.</a:t>
            </a:r>
          </a:p>
        </p:txBody>
      </p:sp>
      <p:sp>
        <p:nvSpPr>
          <p:cNvPr id="277510" name="Rectangle 6"/>
          <p:cNvSpPr>
            <a:spLocks noChangeArrowheads="1"/>
          </p:cNvSpPr>
          <p:nvPr/>
        </p:nvSpPr>
        <p:spPr bwMode="auto">
          <a:xfrm>
            <a:off x="228600" y="12954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Combine terms above with momentum/continuity eqs.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(5.83) </a:t>
            </a:r>
          </a:p>
        </p:txBody>
      </p:sp>
      <p:graphicFrame>
        <p:nvGraphicFramePr>
          <p:cNvPr id="277519" name="Object 15"/>
          <p:cNvGraphicFramePr>
            <a:graphicFrameLocks noChangeAspect="1"/>
          </p:cNvGraphicFramePr>
          <p:nvPr/>
        </p:nvGraphicFramePr>
        <p:xfrm>
          <a:off x="838200" y="1981200"/>
          <a:ext cx="66024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61" name="Equation" r:id="rId3" imgW="3302000" imgH="431800" progId="Equation.3">
                  <p:embed/>
                </p:oleObj>
              </mc:Choice>
              <mc:Fallback>
                <p:oleObj name="Equation" r:id="rId3" imgW="3302000" imgH="4318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81200"/>
                        <a:ext cx="6602413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52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8025765"/>
              </p:ext>
            </p:extLst>
          </p:nvPr>
        </p:nvGraphicFramePr>
        <p:xfrm>
          <a:off x="1739900" y="2997200"/>
          <a:ext cx="4494213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62" name="Equation" r:id="rId5" imgW="2247900" imgH="355600" progId="Equation.3">
                  <p:embed/>
                </p:oleObj>
              </mc:Choice>
              <mc:Fallback>
                <p:oleObj name="Equation" r:id="rId5" imgW="2247900" imgH="3556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9900" y="2997200"/>
                        <a:ext cx="4494213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521" name="Object 17"/>
          <p:cNvGraphicFramePr>
            <a:graphicFrameLocks noChangeAspect="1"/>
          </p:cNvGraphicFramePr>
          <p:nvPr/>
        </p:nvGraphicFramePr>
        <p:xfrm>
          <a:off x="6477000" y="2895600"/>
          <a:ext cx="2286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63" name="Equation" r:id="rId7" imgW="1143000" imgH="381000" progId="Equation.3">
                  <p:embed/>
                </p:oleObj>
              </mc:Choice>
              <mc:Fallback>
                <p:oleObj name="Equation" r:id="rId7" imgW="1143000" imgH="3810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2895600"/>
                        <a:ext cx="2286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525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7015746"/>
              </p:ext>
            </p:extLst>
          </p:nvPr>
        </p:nvGraphicFramePr>
        <p:xfrm>
          <a:off x="1778000" y="4860925"/>
          <a:ext cx="5424488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64" name="Equation" r:id="rId9" imgW="2171700" imgH="533400" progId="Equation.3">
                  <p:embed/>
                </p:oleObj>
              </mc:Choice>
              <mc:Fallback>
                <p:oleObj name="Equation" r:id="rId9" imgW="2171700" imgH="5334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0" y="4860925"/>
                        <a:ext cx="5424488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526" name="Rectangle 22"/>
          <p:cNvSpPr>
            <a:spLocks noChangeArrowheads="1"/>
          </p:cNvSpPr>
          <p:nvPr/>
        </p:nvSpPr>
        <p:spPr bwMode="auto">
          <a:xfrm>
            <a:off x="304800" y="42672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Now horizontal and vertical equations consistent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(5.38)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10" grpId="0" autoUpdateAnimBg="0"/>
      <p:bldP spid="277526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100" b="1">
                <a:solidFill>
                  <a:srgbClr val="0000FF"/>
                </a:solidFill>
                <a:latin typeface="Symbol" charset="0"/>
              </a:rPr>
              <a:t>s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100" b="1" i="1">
                <a:solidFill>
                  <a:srgbClr val="0000FF"/>
                </a:solidFill>
                <a:latin typeface="Times" charset="0"/>
              </a:rPr>
              <a:t>p</a:t>
            </a:r>
            <a:r>
              <a:rPr lang="en-US" sz="4100" b="1">
                <a:solidFill>
                  <a:srgbClr val="0000FF"/>
                </a:solidFill>
                <a:latin typeface="Times" charset="0"/>
              </a:rPr>
              <a:t> Coord. 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Momentum Equation</a:t>
            </a:r>
          </a:p>
        </p:txBody>
      </p:sp>
      <p:sp>
        <p:nvSpPr>
          <p:cNvPr id="278531" name="Rectangle 3"/>
          <p:cNvSpPr>
            <a:spLocks noChangeArrowheads="1"/>
          </p:cNvSpPr>
          <p:nvPr/>
        </p:nvSpPr>
        <p:spPr bwMode="auto">
          <a:xfrm>
            <a:off x="457200" y="36576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latin typeface="Times" charset="0"/>
              </a:rPr>
              <a:t>V</a:t>
            </a:r>
            <a:r>
              <a:rPr lang="en-US" sz="2400">
                <a:latin typeface="Times" charset="0"/>
              </a:rPr>
              <a:t>-direction momentum equation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(5.87) </a:t>
            </a:r>
          </a:p>
        </p:txBody>
      </p:sp>
      <p:sp>
        <p:nvSpPr>
          <p:cNvPr id="278533" name="Rectangle 5"/>
          <p:cNvSpPr>
            <a:spLocks noChangeArrowheads="1"/>
          </p:cNvSpPr>
          <p:nvPr/>
        </p:nvSpPr>
        <p:spPr bwMode="auto">
          <a:xfrm>
            <a:off x="381000" y="9906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latin typeface="Times" charset="0"/>
              </a:rPr>
              <a:t>U</a:t>
            </a:r>
            <a:r>
              <a:rPr lang="en-US" sz="2400">
                <a:latin typeface="Times" charset="0"/>
              </a:rPr>
              <a:t>-direction momentum equation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(5.86) </a:t>
            </a:r>
          </a:p>
        </p:txBody>
      </p:sp>
      <p:graphicFrame>
        <p:nvGraphicFramePr>
          <p:cNvPr id="278546" name="Object 18"/>
          <p:cNvGraphicFramePr>
            <a:graphicFrameLocks noChangeAspect="1"/>
          </p:cNvGraphicFramePr>
          <p:nvPr/>
        </p:nvGraphicFramePr>
        <p:xfrm>
          <a:off x="0" y="1447800"/>
          <a:ext cx="87598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43" name="Equation" r:id="rId3" imgW="4381500" imgH="406400" progId="Equation.3">
                  <p:embed/>
                </p:oleObj>
              </mc:Choice>
              <mc:Fallback>
                <p:oleObj name="Equation" r:id="rId3" imgW="4381500" imgH="4064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47800"/>
                        <a:ext cx="87598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8547" name="Object 19"/>
          <p:cNvGraphicFramePr>
            <a:graphicFrameLocks noChangeAspect="1"/>
          </p:cNvGraphicFramePr>
          <p:nvPr/>
        </p:nvGraphicFramePr>
        <p:xfrm>
          <a:off x="1143000" y="2209800"/>
          <a:ext cx="6932613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44" name="Equation" r:id="rId5" imgW="3467100" imgH="406400" progId="Equation.3">
                  <p:embed/>
                </p:oleObj>
              </mc:Choice>
              <mc:Fallback>
                <p:oleObj name="Equation" r:id="rId5" imgW="3467100" imgH="4064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209800"/>
                        <a:ext cx="6932613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8548" name="Object 20"/>
          <p:cNvGraphicFramePr>
            <a:graphicFrameLocks noChangeAspect="1"/>
          </p:cNvGraphicFramePr>
          <p:nvPr/>
        </p:nvGraphicFramePr>
        <p:xfrm>
          <a:off x="3048000" y="2971800"/>
          <a:ext cx="304641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45" name="Equation" r:id="rId7" imgW="1524000" imgH="342900" progId="Equation.3">
                  <p:embed/>
                </p:oleObj>
              </mc:Choice>
              <mc:Fallback>
                <p:oleObj name="Equation" r:id="rId7" imgW="1524000" imgH="3429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971800"/>
                        <a:ext cx="304641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8549" name="Object 21"/>
          <p:cNvGraphicFramePr>
            <a:graphicFrameLocks noChangeAspect="1"/>
          </p:cNvGraphicFramePr>
          <p:nvPr/>
        </p:nvGraphicFramePr>
        <p:xfrm>
          <a:off x="228600" y="4114800"/>
          <a:ext cx="873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46" name="Equation" r:id="rId9" imgW="4368800" imgH="406400" progId="Equation.3">
                  <p:embed/>
                </p:oleObj>
              </mc:Choice>
              <mc:Fallback>
                <p:oleObj name="Equation" r:id="rId9" imgW="4368800" imgH="4064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114800"/>
                        <a:ext cx="873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8550" name="Object 22"/>
          <p:cNvGraphicFramePr>
            <a:graphicFrameLocks noChangeAspect="1"/>
          </p:cNvGraphicFramePr>
          <p:nvPr/>
        </p:nvGraphicFramePr>
        <p:xfrm>
          <a:off x="762000" y="4800600"/>
          <a:ext cx="76168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47" name="Equation" r:id="rId11" imgW="3810000" imgH="406400" progId="Equation.3">
                  <p:embed/>
                </p:oleObj>
              </mc:Choice>
              <mc:Fallback>
                <p:oleObj name="Equation" r:id="rId11" imgW="3810000" imgH="4064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800600"/>
                        <a:ext cx="76168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8551" name="Object 23"/>
          <p:cNvGraphicFramePr>
            <a:graphicFrameLocks noChangeAspect="1"/>
          </p:cNvGraphicFramePr>
          <p:nvPr/>
        </p:nvGraphicFramePr>
        <p:xfrm>
          <a:off x="3276600" y="5715000"/>
          <a:ext cx="304641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48" name="Equation" r:id="rId13" imgW="1524000" imgH="342900" progId="Equation.3">
                  <p:embed/>
                </p:oleObj>
              </mc:Choice>
              <mc:Fallback>
                <p:oleObj name="Equation" r:id="rId13" imgW="1524000" imgH="3429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715000"/>
                        <a:ext cx="304641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1" grpId="0" autoUpdateAnimBg="0"/>
      <p:bldP spid="278533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Sigma-Altitude Coordinate</a:t>
            </a:r>
          </a:p>
        </p:txBody>
      </p:sp>
      <p:sp>
        <p:nvSpPr>
          <p:cNvPr id="279555" name="Rectangle 3"/>
          <p:cNvSpPr>
            <a:spLocks noChangeArrowheads="1"/>
          </p:cNvSpPr>
          <p:nvPr/>
        </p:nvSpPr>
        <p:spPr bwMode="auto">
          <a:xfrm>
            <a:off x="457200" y="1371600"/>
            <a:ext cx="9144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Sigma-altitude value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(5.89) </a:t>
            </a:r>
          </a:p>
        </p:txBody>
      </p:sp>
      <p:sp>
        <p:nvSpPr>
          <p:cNvPr id="279556" name="Rectangle 4"/>
          <p:cNvSpPr>
            <a:spLocks noChangeArrowheads="1"/>
          </p:cNvSpPr>
          <p:nvPr/>
        </p:nvSpPr>
        <p:spPr bwMode="auto">
          <a:xfrm>
            <a:off x="457200" y="45720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Altitude of a sigma surface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(5.90) </a:t>
            </a:r>
          </a:p>
        </p:txBody>
      </p:sp>
      <p:sp>
        <p:nvSpPr>
          <p:cNvPr id="279557" name="Rectangle 5"/>
          <p:cNvSpPr>
            <a:spLocks noChangeArrowheads="1"/>
          </p:cNvSpPr>
          <p:nvPr/>
        </p:nvSpPr>
        <p:spPr bwMode="auto">
          <a:xfrm>
            <a:off x="457200" y="28956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Altitude difference between column top and surface</a:t>
            </a:r>
            <a:r>
              <a:rPr lang="en-US" sz="32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</a:p>
        </p:txBody>
      </p:sp>
      <p:graphicFrame>
        <p:nvGraphicFramePr>
          <p:cNvPr id="279564" name="Object 12"/>
          <p:cNvGraphicFramePr>
            <a:graphicFrameLocks noChangeAspect="1"/>
          </p:cNvGraphicFramePr>
          <p:nvPr/>
        </p:nvGraphicFramePr>
        <p:xfrm>
          <a:off x="2514600" y="1905000"/>
          <a:ext cx="34909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658" name="Equation" r:id="rId3" imgW="1397000" imgH="368300" progId="Equation.3">
                  <p:embed/>
                </p:oleObj>
              </mc:Choice>
              <mc:Fallback>
                <p:oleObj name="Equation" r:id="rId3" imgW="1397000" imgH="368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905000"/>
                        <a:ext cx="34909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565" name="Object 13"/>
          <p:cNvGraphicFramePr>
            <a:graphicFrameLocks noChangeAspect="1"/>
          </p:cNvGraphicFramePr>
          <p:nvPr/>
        </p:nvGraphicFramePr>
        <p:xfrm>
          <a:off x="3505200" y="3810000"/>
          <a:ext cx="2222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659" name="Equation" r:id="rId5" imgW="889000" imgH="177800" progId="Equation.3">
                  <p:embed/>
                </p:oleObj>
              </mc:Choice>
              <mc:Fallback>
                <p:oleObj name="Equation" r:id="rId5" imgW="889000" imgH="177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810000"/>
                        <a:ext cx="22225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566" name="Object 14"/>
          <p:cNvGraphicFramePr>
            <a:graphicFrameLocks noChangeAspect="1"/>
          </p:cNvGraphicFramePr>
          <p:nvPr/>
        </p:nvGraphicFramePr>
        <p:xfrm>
          <a:off x="3733800" y="5486400"/>
          <a:ext cx="1841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660" name="Equation" r:id="rId7" imgW="736600" imgH="177800" progId="Equation.3">
                  <p:embed/>
                </p:oleObj>
              </mc:Choice>
              <mc:Fallback>
                <p:oleObj name="Equation" r:id="rId7" imgW="736600" imgH="1778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5486400"/>
                        <a:ext cx="18415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5" grpId="0" build="p" autoUpdateAnimBg="0"/>
      <p:bldP spid="279556" grpId="0" autoUpdateAnimBg="0"/>
      <p:bldP spid="279557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Gradient Conversion</a:t>
            </a:r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81000" y="1371600"/>
            <a:ext cx="784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Gradient conversion between 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 and </a:t>
            </a:r>
            <a:r>
              <a:rPr lang="en-US" sz="2400" i="1">
                <a:latin typeface="Times" charset="0"/>
              </a:rPr>
              <a:t>s</a:t>
            </a:r>
            <a:r>
              <a:rPr lang="en-US" sz="2400">
                <a:latin typeface="Times" charset="0"/>
              </a:rPr>
              <a:t>-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 coordinate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(5.91) </a:t>
            </a:r>
          </a:p>
        </p:txBody>
      </p:sp>
      <p:sp>
        <p:nvSpPr>
          <p:cNvPr id="280580" name="Rectangle 4"/>
          <p:cNvSpPr>
            <a:spLocks noChangeArrowheads="1"/>
          </p:cNvSpPr>
          <p:nvPr/>
        </p:nvSpPr>
        <p:spPr bwMode="auto">
          <a:xfrm>
            <a:off x="381000" y="45720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into gradient conversion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(5.93) </a:t>
            </a:r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381000" y="2895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Horiz. gradient of sigma along const. altitude surface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(5.92)  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</a:p>
        </p:txBody>
      </p:sp>
      <p:graphicFrame>
        <p:nvGraphicFramePr>
          <p:cNvPr id="280588" name="Object 12"/>
          <p:cNvGraphicFramePr>
            <a:graphicFrameLocks noChangeAspect="1"/>
          </p:cNvGraphicFramePr>
          <p:nvPr/>
        </p:nvGraphicFramePr>
        <p:xfrm>
          <a:off x="2819400" y="1905000"/>
          <a:ext cx="26336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706" name="Equation" r:id="rId3" imgW="1054100" imgH="304800" progId="Equation.3">
                  <p:embed/>
                </p:oleObj>
              </mc:Choice>
              <mc:Fallback>
                <p:oleObj name="Equation" r:id="rId3" imgW="1054100" imgH="304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905000"/>
                        <a:ext cx="26336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589" name="Object 13"/>
          <p:cNvGraphicFramePr>
            <a:graphicFrameLocks noChangeAspect="1"/>
          </p:cNvGraphicFramePr>
          <p:nvPr/>
        </p:nvGraphicFramePr>
        <p:xfrm>
          <a:off x="1600200" y="3505200"/>
          <a:ext cx="53324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707" name="Equation" r:id="rId5" imgW="2133600" imgH="368300" progId="Equation.3">
                  <p:embed/>
                </p:oleObj>
              </mc:Choice>
              <mc:Fallback>
                <p:oleObj name="Equation" r:id="rId5" imgW="2133600" imgH="3683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505200"/>
                        <a:ext cx="53324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590" name="Object 14"/>
          <p:cNvGraphicFramePr>
            <a:graphicFrameLocks noChangeAspect="1"/>
          </p:cNvGraphicFramePr>
          <p:nvPr/>
        </p:nvGraphicFramePr>
        <p:xfrm>
          <a:off x="2667000" y="5410200"/>
          <a:ext cx="32686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708" name="Equation" r:id="rId7" imgW="1308100" imgH="342900" progId="Equation.3">
                  <p:embed/>
                </p:oleObj>
              </mc:Choice>
              <mc:Fallback>
                <p:oleObj name="Equation" r:id="rId7" imgW="1308100" imgH="3429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410200"/>
                        <a:ext cx="32686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79" grpId="0" build="p" autoUpdateAnimBg="0"/>
      <p:bldP spid="280580" grpId="0" autoUpdateAnimBg="0"/>
      <p:bldP spid="280581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  <a:latin typeface="Times" charset="0"/>
              </a:rPr>
              <a:t>Conversions in </a:t>
            </a:r>
            <a:r>
              <a:rPr lang="en-US" b="1" i="1" dirty="0">
                <a:solidFill>
                  <a:srgbClr val="0000FF"/>
                </a:solidFill>
                <a:latin typeface="Times" charset="0"/>
              </a:rPr>
              <a:t>s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i="1" dirty="0">
                <a:solidFill>
                  <a:srgbClr val="0000FF"/>
                </a:solidFill>
                <a:latin typeface="Times" charset="0"/>
              </a:rPr>
              <a:t>z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 Coordinate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1000" y="1219200"/>
            <a:ext cx="9144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Time-derivative conversion between 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 and </a:t>
            </a:r>
            <a:r>
              <a:rPr lang="en-US" sz="2400" i="1">
                <a:latin typeface="Times" charset="0"/>
              </a:rPr>
              <a:t>s</a:t>
            </a:r>
            <a:r>
              <a:rPr lang="en-US" sz="2400">
                <a:latin typeface="Times" charset="0"/>
              </a:rPr>
              <a:t>-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 coordinate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(5.94) 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457200" y="51054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Material time derivative in the sigma-altitude coordinate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(5.96) </a:t>
            </a:r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381000" y="24384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Scalar velocity in the sigma-altitude coordinate</a:t>
            </a:r>
            <a:r>
              <a:rPr lang="en-US" sz="3200"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(5.95) 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</a:p>
        </p:txBody>
      </p:sp>
      <p:sp>
        <p:nvSpPr>
          <p:cNvPr id="281609" name="Rectangle 9"/>
          <p:cNvSpPr>
            <a:spLocks noChangeArrowheads="1"/>
          </p:cNvSpPr>
          <p:nvPr/>
        </p:nvSpPr>
        <p:spPr bwMode="auto">
          <a:xfrm>
            <a:off x="457200" y="38100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where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281614" name="Object 14"/>
          <p:cNvGraphicFramePr>
            <a:graphicFrameLocks noChangeAspect="1"/>
          </p:cNvGraphicFramePr>
          <p:nvPr/>
        </p:nvGraphicFramePr>
        <p:xfrm>
          <a:off x="3352800" y="1600200"/>
          <a:ext cx="19685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31" name="Equation" r:id="rId3" imgW="787400" imgH="368300" progId="Equation.3">
                  <p:embed/>
                </p:oleObj>
              </mc:Choice>
              <mc:Fallback>
                <p:oleObj name="Equation" r:id="rId3" imgW="787400" imgH="3683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600200"/>
                        <a:ext cx="196850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1615" name="Object 15"/>
          <p:cNvGraphicFramePr>
            <a:graphicFrameLocks noChangeAspect="1"/>
          </p:cNvGraphicFramePr>
          <p:nvPr/>
        </p:nvGraphicFramePr>
        <p:xfrm>
          <a:off x="1600200" y="3048000"/>
          <a:ext cx="59039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32" name="Equation" r:id="rId5" imgW="2362200" imgH="342900" progId="Equation.3">
                  <p:embed/>
                </p:oleObj>
              </mc:Choice>
              <mc:Fallback>
                <p:oleObj name="Equation" r:id="rId5" imgW="2362200" imgH="342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048000"/>
                        <a:ext cx="590391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1616" name="Object 16"/>
          <p:cNvGraphicFramePr>
            <a:graphicFrameLocks noChangeAspect="1"/>
          </p:cNvGraphicFramePr>
          <p:nvPr/>
        </p:nvGraphicFramePr>
        <p:xfrm>
          <a:off x="3429000" y="4191000"/>
          <a:ext cx="13970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33" name="Equation" r:id="rId7" imgW="558800" imgH="342900" progId="Equation.3">
                  <p:embed/>
                </p:oleObj>
              </mc:Choice>
              <mc:Fallback>
                <p:oleObj name="Equation" r:id="rId7" imgW="558800" imgH="3429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191000"/>
                        <a:ext cx="13970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1617" name="Object 17"/>
          <p:cNvGraphicFramePr>
            <a:graphicFrameLocks noChangeAspect="1"/>
          </p:cNvGraphicFramePr>
          <p:nvPr/>
        </p:nvGraphicFramePr>
        <p:xfrm>
          <a:off x="2362200" y="5638800"/>
          <a:ext cx="38719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34" name="Equation" r:id="rId9" imgW="1549400" imgH="368300" progId="Equation.3">
                  <p:embed/>
                </p:oleObj>
              </mc:Choice>
              <mc:Fallback>
                <p:oleObj name="Equation" r:id="rId9" imgW="1549400" imgH="3683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638800"/>
                        <a:ext cx="38719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3" grpId="0" build="p" autoUpdateAnimBg="0"/>
      <p:bldP spid="281604" grpId="0" autoUpdateAnimBg="0"/>
      <p:bldP spid="281605" grpId="0" autoUpdateAnimBg="0"/>
      <p:bldP spid="281609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 dirty="0">
                <a:solidFill>
                  <a:srgbClr val="0000FF"/>
                </a:solidFill>
                <a:latin typeface="Times" charset="0"/>
              </a:rPr>
              <a:t>s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b="1" i="1" dirty="0">
                <a:solidFill>
                  <a:srgbClr val="0000FF"/>
                </a:solidFill>
                <a:latin typeface="Times" charset="0"/>
              </a:rPr>
              <a:t>z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 Coord. Continuity Eq. For Air</a:t>
            </a:r>
          </a:p>
        </p:txBody>
      </p:sp>
      <p:sp>
        <p:nvSpPr>
          <p:cNvPr id="282627" name="Rectangle 3"/>
          <p:cNvSpPr>
            <a:spLocks noChangeArrowheads="1"/>
          </p:cNvSpPr>
          <p:nvPr/>
        </p:nvSpPr>
        <p:spPr bwMode="auto">
          <a:xfrm>
            <a:off x="381000" y="1219200"/>
            <a:ext cx="6400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Continuity equation for air in the 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 coordinate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282628" name="Rectangle 4"/>
          <p:cNvSpPr>
            <a:spLocks noChangeArrowheads="1"/>
          </p:cNvSpPr>
          <p:nvPr/>
        </p:nvSpPr>
        <p:spPr bwMode="auto">
          <a:xfrm>
            <a:off x="457200" y="51054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these terms into continuity equation above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(5.97) </a:t>
            </a:r>
          </a:p>
        </p:txBody>
      </p:sp>
      <p:sp>
        <p:nvSpPr>
          <p:cNvPr id="282629" name="Rectangle 5"/>
          <p:cNvSpPr>
            <a:spLocks noChangeArrowheads="1"/>
          </p:cNvSpPr>
          <p:nvPr/>
        </p:nvSpPr>
        <p:spPr bwMode="auto">
          <a:xfrm>
            <a:off x="381000" y="26670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Apply gradient conversion to horizontal velocity</a:t>
            </a:r>
            <a:r>
              <a:rPr lang="en-US" sz="3200"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</a:p>
        </p:txBody>
      </p:sp>
      <p:sp>
        <p:nvSpPr>
          <p:cNvPr id="282630" name="Rectangle 6"/>
          <p:cNvSpPr>
            <a:spLocks noChangeArrowheads="1"/>
          </p:cNvSpPr>
          <p:nvPr/>
        </p:nvSpPr>
        <p:spPr bwMode="auto">
          <a:xfrm>
            <a:off x="381000" y="38862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Apply gradient conversion to air</a:t>
            </a:r>
            <a:r>
              <a:rPr lang="en-US" sz="1000">
                <a:solidFill>
                  <a:srgbClr val="000000"/>
                </a:solidFill>
                <a:latin typeface="Times" charset="0"/>
              </a:rPr>
              <a:t>  </a:t>
            </a:r>
            <a:r>
              <a:rPr lang="en-US" sz="2400">
                <a:latin typeface="Times" charset="0"/>
              </a:rPr>
              <a:t>density</a:t>
            </a:r>
            <a:endParaRPr lang="en-US" sz="1000">
              <a:solidFill>
                <a:srgbClr val="000000"/>
              </a:solidFill>
              <a:latin typeface="Times" charset="0"/>
            </a:endParaRPr>
          </a:p>
        </p:txBody>
      </p:sp>
      <p:graphicFrame>
        <p:nvGraphicFramePr>
          <p:cNvPr id="282640" name="Object 16"/>
          <p:cNvGraphicFramePr>
            <a:graphicFrameLocks noChangeAspect="1"/>
          </p:cNvGraphicFramePr>
          <p:nvPr/>
        </p:nvGraphicFramePr>
        <p:xfrm>
          <a:off x="1066800" y="1752600"/>
          <a:ext cx="71104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60" name="Equation" r:id="rId3" imgW="2844800" imgH="355600" progId="Equation.3">
                  <p:embed/>
                </p:oleObj>
              </mc:Choice>
              <mc:Fallback>
                <p:oleObj name="Equation" r:id="rId3" imgW="2844800" imgH="3556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52600"/>
                        <a:ext cx="711041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2641" name="Object 17"/>
          <p:cNvGraphicFramePr>
            <a:graphicFrameLocks noChangeAspect="1"/>
          </p:cNvGraphicFramePr>
          <p:nvPr/>
        </p:nvGraphicFramePr>
        <p:xfrm>
          <a:off x="2133600" y="3200400"/>
          <a:ext cx="4094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61" name="Equation" r:id="rId5" imgW="1638300" imgH="304800" progId="Equation.3">
                  <p:embed/>
                </p:oleObj>
              </mc:Choice>
              <mc:Fallback>
                <p:oleObj name="Equation" r:id="rId5" imgW="1638300" imgH="304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200400"/>
                        <a:ext cx="4094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2642" name="Object 18"/>
          <p:cNvGraphicFramePr>
            <a:graphicFrameLocks noChangeAspect="1"/>
          </p:cNvGraphicFramePr>
          <p:nvPr/>
        </p:nvGraphicFramePr>
        <p:xfrm>
          <a:off x="2362200" y="4419600"/>
          <a:ext cx="3998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62" name="Equation" r:id="rId7" imgW="1600200" imgH="304800" progId="Equation.3">
                  <p:embed/>
                </p:oleObj>
              </mc:Choice>
              <mc:Fallback>
                <p:oleObj name="Equation" r:id="rId7" imgW="1600200" imgH="3048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419600"/>
                        <a:ext cx="39989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2643" name="Object 19"/>
          <p:cNvGraphicFramePr>
            <a:graphicFrameLocks noChangeAspect="1"/>
          </p:cNvGraphicFramePr>
          <p:nvPr/>
        </p:nvGraphicFramePr>
        <p:xfrm>
          <a:off x="152400" y="5867400"/>
          <a:ext cx="4579938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63" name="Equation" r:id="rId9" imgW="2286000" imgH="368300" progId="Equation.3">
                  <p:embed/>
                </p:oleObj>
              </mc:Choice>
              <mc:Fallback>
                <p:oleObj name="Equation" r:id="rId9" imgW="2286000" imgH="3683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5867400"/>
                        <a:ext cx="4579938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2644" name="Object 20"/>
          <p:cNvGraphicFramePr>
            <a:graphicFrameLocks noChangeAspect="1"/>
          </p:cNvGraphicFramePr>
          <p:nvPr/>
        </p:nvGraphicFramePr>
        <p:xfrm>
          <a:off x="4724400" y="5867400"/>
          <a:ext cx="3921125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64" name="Equation" r:id="rId11" imgW="1968500" imgH="342900" progId="Equation.3">
                  <p:embed/>
                </p:oleObj>
              </mc:Choice>
              <mc:Fallback>
                <p:oleObj name="Equation" r:id="rId11" imgW="1968500" imgH="3429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5867400"/>
                        <a:ext cx="3921125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7" grpId="0" build="p" autoUpdateAnimBg="0"/>
      <p:bldP spid="282628" grpId="0" autoUpdateAnimBg="0"/>
      <p:bldP spid="282629" grpId="0" autoUpdateAnimBg="0"/>
      <p:bldP spid="282630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 dirty="0">
                <a:solidFill>
                  <a:srgbClr val="0000FF"/>
                </a:solidFill>
                <a:latin typeface="Times" charset="0"/>
              </a:rPr>
              <a:t>s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b="1" i="1" dirty="0">
                <a:solidFill>
                  <a:srgbClr val="0000FF"/>
                </a:solidFill>
                <a:latin typeface="Times" charset="0"/>
              </a:rPr>
              <a:t>z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 Coord. Continuity Eq. For Air</a:t>
            </a:r>
          </a:p>
        </p:txBody>
      </p:sp>
      <p:sp>
        <p:nvSpPr>
          <p:cNvPr id="283651" name="Rectangle 3"/>
          <p:cNvSpPr>
            <a:spLocks noChangeArrowheads="1"/>
          </p:cNvSpPr>
          <p:nvPr/>
        </p:nvSpPr>
        <p:spPr bwMode="auto">
          <a:xfrm>
            <a:off x="381000" y="990600"/>
            <a:ext cx="9144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Rewrite vertical velocity</a:t>
            </a:r>
            <a:endParaRPr lang="en-US" sz="100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283652" name="Rectangle 4"/>
          <p:cNvSpPr>
            <a:spLocks noChangeArrowheads="1"/>
          </p:cNvSpPr>
          <p:nvPr/>
        </p:nvSpPr>
        <p:spPr bwMode="auto">
          <a:xfrm>
            <a:off x="457200" y="4876800"/>
            <a:ext cx="853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Sub.                                       , (5.99), ∂</a:t>
            </a:r>
            <a:r>
              <a:rPr lang="en-US" sz="2400" i="1">
                <a:latin typeface="Times" charset="0"/>
              </a:rPr>
              <a:t>s</a:t>
            </a:r>
            <a:r>
              <a:rPr lang="en-US" sz="2400">
                <a:latin typeface="Times" charset="0"/>
              </a:rPr>
              <a:t>/∂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=-1/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 i="1" baseline="-25000">
                <a:latin typeface="Times" charset="0"/>
              </a:rPr>
              <a:t>t</a:t>
            </a:r>
            <a:r>
              <a:rPr lang="en-US" sz="2400">
                <a:latin typeface="Times" charset="0"/>
              </a:rPr>
              <a:t> into (5.97)</a:t>
            </a:r>
            <a:r>
              <a:rPr lang="en-US" sz="3200"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(5.100) </a:t>
            </a:r>
          </a:p>
        </p:txBody>
      </p:sp>
      <p:sp>
        <p:nvSpPr>
          <p:cNvPr id="283653" name="Rectangle 5"/>
          <p:cNvSpPr>
            <a:spLocks noChangeArrowheads="1"/>
          </p:cNvSpPr>
          <p:nvPr/>
        </p:nvSpPr>
        <p:spPr bwMode="auto">
          <a:xfrm>
            <a:off x="381000" y="15240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Differentiate with respect to altitude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(5.98) </a:t>
            </a:r>
            <a:r>
              <a:rPr lang="en-US" sz="3200"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</a:p>
        </p:txBody>
      </p:sp>
      <p:sp>
        <p:nvSpPr>
          <p:cNvPr id="283654" name="Rectangle 6"/>
          <p:cNvSpPr>
            <a:spLocks noChangeArrowheads="1"/>
          </p:cNvSpPr>
          <p:nvPr/>
        </p:nvSpPr>
        <p:spPr bwMode="auto">
          <a:xfrm>
            <a:off x="381000" y="2895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∂</a:t>
            </a:r>
            <a:r>
              <a:rPr lang="en-US" sz="2400" i="1">
                <a:latin typeface="Times" charset="0"/>
              </a:rPr>
              <a:t>s</a:t>
            </a:r>
            <a:r>
              <a:rPr lang="en-US" sz="2400">
                <a:latin typeface="Times" charset="0"/>
              </a:rPr>
              <a:t>/∂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=-1/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 i="1" baseline="-25000">
                <a:latin typeface="Times" charset="0"/>
              </a:rPr>
              <a:t>t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(5.99) </a:t>
            </a:r>
          </a:p>
        </p:txBody>
      </p:sp>
      <p:graphicFrame>
        <p:nvGraphicFramePr>
          <p:cNvPr id="283667" name="Object 19"/>
          <p:cNvGraphicFramePr>
            <a:graphicFrameLocks noChangeAspect="1"/>
          </p:cNvGraphicFramePr>
          <p:nvPr/>
        </p:nvGraphicFramePr>
        <p:xfrm>
          <a:off x="3886200" y="990600"/>
          <a:ext cx="295116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784" name="Equation" r:id="rId3" imgW="1181100" imgH="190500" progId="Equation.3">
                  <p:embed/>
                </p:oleObj>
              </mc:Choice>
              <mc:Fallback>
                <p:oleObj name="Equation" r:id="rId3" imgW="1181100" imgH="1905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990600"/>
                        <a:ext cx="295116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3668" name="Object 20"/>
          <p:cNvGraphicFramePr>
            <a:graphicFrameLocks noChangeAspect="1"/>
          </p:cNvGraphicFramePr>
          <p:nvPr/>
        </p:nvGraphicFramePr>
        <p:xfrm>
          <a:off x="1676400" y="2057400"/>
          <a:ext cx="53959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785" name="Equation" r:id="rId5" imgW="2159000" imgH="342900" progId="Equation.3">
                  <p:embed/>
                </p:oleObj>
              </mc:Choice>
              <mc:Fallback>
                <p:oleObj name="Equation" r:id="rId5" imgW="2159000" imgH="3429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057400"/>
                        <a:ext cx="539591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3669" name="Object 21"/>
          <p:cNvGraphicFramePr>
            <a:graphicFrameLocks noChangeAspect="1"/>
          </p:cNvGraphicFramePr>
          <p:nvPr/>
        </p:nvGraphicFramePr>
        <p:xfrm>
          <a:off x="1752600" y="3581400"/>
          <a:ext cx="51101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786" name="Equation" r:id="rId7" imgW="2044700" imgH="342900" progId="Equation.3">
                  <p:embed/>
                </p:oleObj>
              </mc:Choice>
              <mc:Fallback>
                <p:oleObj name="Equation" r:id="rId7" imgW="2044700" imgH="3429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581400"/>
                        <a:ext cx="51101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3670" name="Object 22"/>
          <p:cNvGraphicFramePr>
            <a:graphicFrameLocks noChangeAspect="1"/>
          </p:cNvGraphicFramePr>
          <p:nvPr/>
        </p:nvGraphicFramePr>
        <p:xfrm>
          <a:off x="1143000" y="4953000"/>
          <a:ext cx="295116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787" name="Equation" r:id="rId9" imgW="1181100" imgH="190500" progId="Equation.3">
                  <p:embed/>
                </p:oleObj>
              </mc:Choice>
              <mc:Fallback>
                <p:oleObj name="Equation" r:id="rId9" imgW="1181100" imgH="1905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953000"/>
                        <a:ext cx="295116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3671" name="Object 23"/>
          <p:cNvGraphicFramePr>
            <a:graphicFrameLocks noChangeAspect="1"/>
          </p:cNvGraphicFramePr>
          <p:nvPr/>
        </p:nvGraphicFramePr>
        <p:xfrm>
          <a:off x="1066800" y="5638800"/>
          <a:ext cx="72771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788" name="Equation" r:id="rId11" imgW="3657600" imgH="393700" progId="Equation.3">
                  <p:embed/>
                </p:oleObj>
              </mc:Choice>
              <mc:Fallback>
                <p:oleObj name="Equation" r:id="rId11" imgW="3657600" imgH="3937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638800"/>
                        <a:ext cx="7277100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1" grpId="0" build="p" autoUpdateAnimBg="0"/>
      <p:bldP spid="283652" grpId="0" autoUpdateAnimBg="0"/>
      <p:bldP spid="283653" grpId="0" autoUpdateAnimBg="0"/>
      <p:bldP spid="283654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Non/Hydrostatic Continuity Eq.</a:t>
            </a:r>
          </a:p>
        </p:txBody>
      </p:sp>
      <p:sp>
        <p:nvSpPr>
          <p:cNvPr id="284675" name="Rectangle 3"/>
          <p:cNvSpPr>
            <a:spLocks noChangeArrowheads="1"/>
          </p:cNvSpPr>
          <p:nvPr/>
        </p:nvSpPr>
        <p:spPr bwMode="auto">
          <a:xfrm>
            <a:off x="381000" y="990600"/>
            <a:ext cx="8153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                                 and compress --&gt;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(5.101)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Nonhydrostatic continuity equation for air in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s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-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z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coordinate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</a:p>
        </p:txBody>
      </p:sp>
      <p:sp>
        <p:nvSpPr>
          <p:cNvPr id="284677" name="Rectangle 5"/>
          <p:cNvSpPr>
            <a:spLocks noChangeArrowheads="1"/>
          </p:cNvSpPr>
          <p:nvPr/>
        </p:nvSpPr>
        <p:spPr bwMode="auto">
          <a:xfrm>
            <a:off x="457200" y="36576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Hydrostatic equation in the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s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-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z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coordinate</a:t>
            </a:r>
            <a:r>
              <a:rPr lang="en-US" sz="2400"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(5.102)</a:t>
            </a:r>
            <a:r>
              <a:rPr lang="en-US" sz="32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</a:p>
        </p:txBody>
      </p:sp>
      <p:sp>
        <p:nvSpPr>
          <p:cNvPr id="284678" name="Rectangle 6"/>
          <p:cNvSpPr>
            <a:spLocks noChangeArrowheads="1"/>
          </p:cNvSpPr>
          <p:nvPr/>
        </p:nvSpPr>
        <p:spPr bwMode="auto">
          <a:xfrm>
            <a:off x="457200" y="51816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into (5.101) --&gt; Hydrostatic continuity eq.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(5.103) </a:t>
            </a:r>
          </a:p>
        </p:txBody>
      </p:sp>
      <p:graphicFrame>
        <p:nvGraphicFramePr>
          <p:cNvPr id="284691" name="Object 19"/>
          <p:cNvGraphicFramePr>
            <a:graphicFrameLocks noChangeAspect="1"/>
          </p:cNvGraphicFramePr>
          <p:nvPr/>
        </p:nvGraphicFramePr>
        <p:xfrm>
          <a:off x="1828800" y="990600"/>
          <a:ext cx="22542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32" name="Equation" r:id="rId3" imgW="901700" imgH="190500" progId="Equation.3">
                  <p:embed/>
                </p:oleObj>
              </mc:Choice>
              <mc:Fallback>
                <p:oleObj name="Equation" r:id="rId3" imgW="901700" imgH="1905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990600"/>
                        <a:ext cx="225425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692" name="Object 20"/>
          <p:cNvGraphicFramePr>
            <a:graphicFrameLocks noChangeAspect="1"/>
          </p:cNvGraphicFramePr>
          <p:nvPr/>
        </p:nvGraphicFramePr>
        <p:xfrm>
          <a:off x="655638" y="1905000"/>
          <a:ext cx="536416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33" name="Equation" r:id="rId5" imgW="2146300" imgH="368300" progId="Equation.3">
                  <p:embed/>
                </p:oleObj>
              </mc:Choice>
              <mc:Fallback>
                <p:oleObj name="Equation" r:id="rId5" imgW="2146300" imgH="3683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638" y="1905000"/>
                        <a:ext cx="5364162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693" name="Object 21"/>
          <p:cNvGraphicFramePr>
            <a:graphicFrameLocks noChangeAspect="1"/>
          </p:cNvGraphicFramePr>
          <p:nvPr/>
        </p:nvGraphicFramePr>
        <p:xfrm>
          <a:off x="1752600" y="2743200"/>
          <a:ext cx="54594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34" name="Equation" r:id="rId7" imgW="2184400" imgH="431800" progId="Equation.3">
                  <p:embed/>
                </p:oleObj>
              </mc:Choice>
              <mc:Fallback>
                <p:oleObj name="Equation" r:id="rId7" imgW="2184400" imgH="4318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743200"/>
                        <a:ext cx="545941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694" name="Object 22"/>
          <p:cNvGraphicFramePr>
            <a:graphicFrameLocks noChangeAspect="1"/>
          </p:cNvGraphicFramePr>
          <p:nvPr/>
        </p:nvGraphicFramePr>
        <p:xfrm>
          <a:off x="2590800" y="4267200"/>
          <a:ext cx="33004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35" name="Equation" r:id="rId9" imgW="1320800" imgH="342900" progId="Equation.3">
                  <p:embed/>
                </p:oleObj>
              </mc:Choice>
              <mc:Fallback>
                <p:oleObj name="Equation" r:id="rId9" imgW="1320800" imgH="3429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267200"/>
                        <a:ext cx="330041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695" name="Object 23"/>
          <p:cNvGraphicFramePr>
            <a:graphicFrameLocks noChangeAspect="1"/>
          </p:cNvGraphicFramePr>
          <p:nvPr/>
        </p:nvGraphicFramePr>
        <p:xfrm>
          <a:off x="1981200" y="5791200"/>
          <a:ext cx="54594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36" name="Equation" r:id="rId11" imgW="2184400" imgH="342900" progId="Equation.3">
                  <p:embed/>
                </p:oleObj>
              </mc:Choice>
              <mc:Fallback>
                <p:oleObj name="Equation" r:id="rId11" imgW="2184400" imgH="3429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791200"/>
                        <a:ext cx="545941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675" grpId="0" build="p" autoUpdateAnimBg="0"/>
      <p:bldP spid="284677" grpId="0" autoUpdateAnimBg="0"/>
      <p:bldP spid="284678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 dirty="0">
                <a:solidFill>
                  <a:srgbClr val="0000FF"/>
                </a:solidFill>
                <a:latin typeface="Times" charset="0"/>
              </a:rPr>
              <a:t>s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b="1" i="1" dirty="0">
                <a:solidFill>
                  <a:srgbClr val="0000FF"/>
                </a:solidFill>
                <a:latin typeface="Times" charset="0"/>
              </a:rPr>
              <a:t>z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 Coord. Species Continuity Eq.</a:t>
            </a:r>
          </a:p>
        </p:txBody>
      </p:sp>
      <p:sp>
        <p:nvSpPr>
          <p:cNvPr id="285701" name="Rectangle 5"/>
          <p:cNvSpPr>
            <a:spLocks noChangeArrowheads="1"/>
          </p:cNvSpPr>
          <p:nvPr/>
        </p:nvSpPr>
        <p:spPr bwMode="auto">
          <a:xfrm>
            <a:off x="304800" y="13716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Apply material derivative in the </a:t>
            </a:r>
            <a:r>
              <a:rPr lang="en-US" sz="2400" i="1">
                <a:latin typeface="Times" charset="0"/>
              </a:rPr>
              <a:t>s-z</a:t>
            </a:r>
            <a:r>
              <a:rPr lang="en-US" sz="2400">
                <a:latin typeface="Times" charset="0"/>
              </a:rPr>
              <a:t> coordinate to the continuity equation for a trace species in the 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 coordinate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(5.104) </a:t>
            </a:r>
          </a:p>
        </p:txBody>
      </p:sp>
      <p:graphicFrame>
        <p:nvGraphicFramePr>
          <p:cNvPr id="285708" name="Object 12"/>
          <p:cNvGraphicFramePr>
            <a:graphicFrameLocks noChangeAspect="1"/>
          </p:cNvGraphicFramePr>
          <p:nvPr/>
        </p:nvGraphicFramePr>
        <p:xfrm>
          <a:off x="609600" y="2895600"/>
          <a:ext cx="8080375" cy="126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44" name="Equation" r:id="rId3" imgW="3251200" imgH="508000" progId="Equation.3">
                  <p:embed/>
                </p:oleObj>
              </mc:Choice>
              <mc:Fallback>
                <p:oleObj name="Equation" r:id="rId3" imgW="3251200" imgH="508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895600"/>
                        <a:ext cx="8080375" cy="1262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701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 dirty="0">
                <a:solidFill>
                  <a:srgbClr val="0000FF"/>
                </a:solidFill>
                <a:latin typeface="Times" charset="0"/>
              </a:rPr>
              <a:t>s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b="1" i="1" dirty="0">
                <a:solidFill>
                  <a:srgbClr val="0000FF"/>
                </a:solidFill>
                <a:latin typeface="Times" charset="0"/>
              </a:rPr>
              <a:t>z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 Coord. Thermodynamic </a:t>
            </a:r>
            <a:r>
              <a:rPr lang="en-US" b="1" dirty="0" err="1">
                <a:solidFill>
                  <a:srgbClr val="0000FF"/>
                </a:solidFill>
                <a:latin typeface="Times" charset="0"/>
              </a:rPr>
              <a:t>En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. Eq.</a:t>
            </a:r>
          </a:p>
        </p:txBody>
      </p:sp>
      <p:sp>
        <p:nvSpPr>
          <p:cNvPr id="286723" name="Rectangle 3"/>
          <p:cNvSpPr>
            <a:spLocks noChangeArrowheads="1"/>
          </p:cNvSpPr>
          <p:nvPr/>
        </p:nvSpPr>
        <p:spPr bwMode="auto">
          <a:xfrm>
            <a:off x="304800" y="13716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Apply material derivative in the </a:t>
            </a:r>
            <a:r>
              <a:rPr lang="en-US" sz="2400" i="1">
                <a:latin typeface="Times" charset="0"/>
              </a:rPr>
              <a:t>s</a:t>
            </a:r>
            <a:r>
              <a:rPr lang="en-US" sz="2400">
                <a:latin typeface="Times" charset="0"/>
              </a:rPr>
              <a:t>-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 coordinate to the thermodynamic energy equation in the 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 coordinate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(5.106) </a:t>
            </a:r>
          </a:p>
        </p:txBody>
      </p:sp>
      <p:graphicFrame>
        <p:nvGraphicFramePr>
          <p:cNvPr id="286727" name="Object 7"/>
          <p:cNvGraphicFramePr>
            <a:graphicFrameLocks noChangeAspect="1"/>
          </p:cNvGraphicFramePr>
          <p:nvPr/>
        </p:nvGraphicFramePr>
        <p:xfrm>
          <a:off x="314325" y="3124200"/>
          <a:ext cx="8829675" cy="126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68" name="Equation" r:id="rId3" imgW="3556000" imgH="508000" progId="Equation.3">
                  <p:embed/>
                </p:oleObj>
              </mc:Choice>
              <mc:Fallback>
                <p:oleObj name="Equation" r:id="rId3" imgW="3556000" imgH="508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" y="3124200"/>
                        <a:ext cx="8829675" cy="1262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3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 dirty="0">
                <a:solidFill>
                  <a:srgbClr val="0000FF"/>
                </a:solidFill>
                <a:latin typeface="Times" charset="0"/>
              </a:rPr>
              <a:t>s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b="1" i="1" dirty="0">
                <a:solidFill>
                  <a:srgbClr val="0000FF"/>
                </a:solidFill>
                <a:latin typeface="Times" charset="0"/>
              </a:rPr>
              <a:t>z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 Coord. </a:t>
            </a:r>
            <a:r>
              <a:rPr lang="en-US" b="1" dirty="0" err="1">
                <a:solidFill>
                  <a:srgbClr val="0000FF"/>
                </a:solidFill>
                <a:latin typeface="Times" charset="0"/>
              </a:rPr>
              <a:t>Horiz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. Momentum </a:t>
            </a:r>
            <a:r>
              <a:rPr lang="en-US" b="1" dirty="0" err="1">
                <a:solidFill>
                  <a:srgbClr val="0000FF"/>
                </a:solidFill>
                <a:latin typeface="Times" charset="0"/>
              </a:rPr>
              <a:t>Eqs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.</a:t>
            </a:r>
          </a:p>
        </p:txBody>
      </p:sp>
      <p:sp>
        <p:nvSpPr>
          <p:cNvPr id="287747" name="Rectangle 3"/>
          <p:cNvSpPr>
            <a:spLocks noChangeArrowheads="1"/>
          </p:cNvSpPr>
          <p:nvPr/>
        </p:nvSpPr>
        <p:spPr bwMode="auto">
          <a:xfrm>
            <a:off x="304800" y="9906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Horizontal equation in the 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 coordinate	 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287749" name="Rectangle 5"/>
          <p:cNvSpPr>
            <a:spLocks noChangeArrowheads="1"/>
          </p:cNvSpPr>
          <p:nvPr/>
        </p:nvSpPr>
        <p:spPr bwMode="auto">
          <a:xfrm>
            <a:off x="381000" y="21336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Apply material time derivative of velocity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(5.107) </a:t>
            </a:r>
          </a:p>
        </p:txBody>
      </p:sp>
      <p:sp>
        <p:nvSpPr>
          <p:cNvPr id="287750" name="Rectangle 6"/>
          <p:cNvSpPr>
            <a:spLocks noChangeArrowheads="1"/>
          </p:cNvSpPr>
          <p:nvPr/>
        </p:nvSpPr>
        <p:spPr bwMode="auto">
          <a:xfrm>
            <a:off x="304800" y="35052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Gradient conversion of pressure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(5.108) </a:t>
            </a:r>
          </a:p>
        </p:txBody>
      </p:sp>
      <p:sp>
        <p:nvSpPr>
          <p:cNvPr id="287751" name="Rectangle 7"/>
          <p:cNvSpPr>
            <a:spLocks noChangeArrowheads="1"/>
          </p:cNvSpPr>
          <p:nvPr/>
        </p:nvSpPr>
        <p:spPr bwMode="auto">
          <a:xfrm>
            <a:off x="304800" y="45720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gradient conversion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(5.109) </a:t>
            </a:r>
          </a:p>
        </p:txBody>
      </p:sp>
      <p:graphicFrame>
        <p:nvGraphicFramePr>
          <p:cNvPr id="287757" name="Object 13"/>
          <p:cNvGraphicFramePr>
            <a:graphicFrameLocks noChangeAspect="1"/>
          </p:cNvGraphicFramePr>
          <p:nvPr/>
        </p:nvGraphicFramePr>
        <p:xfrm>
          <a:off x="1676400" y="1447800"/>
          <a:ext cx="51038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04" name="Equation" r:id="rId3" imgW="2552700" imgH="381000" progId="Equation.3">
                  <p:embed/>
                </p:oleObj>
              </mc:Choice>
              <mc:Fallback>
                <p:oleObj name="Equation" r:id="rId3" imgW="2552700" imgH="381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447800"/>
                        <a:ext cx="51038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758" name="Object 14"/>
          <p:cNvGraphicFramePr>
            <a:graphicFrameLocks noChangeAspect="1"/>
          </p:cNvGraphicFramePr>
          <p:nvPr/>
        </p:nvGraphicFramePr>
        <p:xfrm>
          <a:off x="381000" y="2667000"/>
          <a:ext cx="81248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05" name="Equation" r:id="rId5" imgW="4064000" imgH="393700" progId="Equation.3">
                  <p:embed/>
                </p:oleObj>
              </mc:Choice>
              <mc:Fallback>
                <p:oleObj name="Equation" r:id="rId5" imgW="4064000" imgH="3937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667000"/>
                        <a:ext cx="8124825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759" name="Object 15"/>
          <p:cNvGraphicFramePr>
            <a:graphicFrameLocks noChangeAspect="1"/>
          </p:cNvGraphicFramePr>
          <p:nvPr/>
        </p:nvGraphicFramePr>
        <p:xfrm>
          <a:off x="2514600" y="3962400"/>
          <a:ext cx="370681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06" name="Equation" r:id="rId7" imgW="1854200" imgH="342900" progId="Equation.3">
                  <p:embed/>
                </p:oleObj>
              </mc:Choice>
              <mc:Fallback>
                <p:oleObj name="Equation" r:id="rId7" imgW="1854200" imgH="342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962400"/>
                        <a:ext cx="370681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760" name="Object 16"/>
          <p:cNvGraphicFramePr>
            <a:graphicFrameLocks noChangeAspect="1"/>
          </p:cNvGraphicFramePr>
          <p:nvPr/>
        </p:nvGraphicFramePr>
        <p:xfrm>
          <a:off x="457200" y="5105400"/>
          <a:ext cx="3249613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07" name="Equation" r:id="rId9" imgW="1625600" imgH="368300" progId="Equation.3">
                  <p:embed/>
                </p:oleObj>
              </mc:Choice>
              <mc:Fallback>
                <p:oleObj name="Equation" r:id="rId9" imgW="1625600" imgH="3683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105400"/>
                        <a:ext cx="3249613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761" name="Object 17"/>
          <p:cNvGraphicFramePr>
            <a:graphicFrameLocks noChangeAspect="1"/>
          </p:cNvGraphicFramePr>
          <p:nvPr/>
        </p:nvGraphicFramePr>
        <p:xfrm>
          <a:off x="1371600" y="5867400"/>
          <a:ext cx="65516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08" name="Equation" r:id="rId11" imgW="3276600" imgH="393700" progId="Equation.3">
                  <p:embed/>
                </p:oleObj>
              </mc:Choice>
              <mc:Fallback>
                <p:oleObj name="Equation" r:id="rId11" imgW="3276600" imgH="3937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867400"/>
                        <a:ext cx="6551613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47" grpId="0" autoUpdateAnimBg="0"/>
      <p:bldP spid="287749" grpId="0" autoUpdateAnimBg="0"/>
      <p:bldP spid="287750" grpId="0" autoUpdateAnimBg="0"/>
      <p:bldP spid="287751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b="1" i="1">
                <a:solidFill>
                  <a:srgbClr val="0000FF"/>
                </a:solidFill>
                <a:latin typeface="Times" charset="0"/>
              </a:rPr>
              <a:t>s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b="1" i="1">
                <a:solidFill>
                  <a:srgbClr val="0000FF"/>
                </a:solidFill>
                <a:latin typeface="Times" charset="0"/>
              </a:rPr>
              <a:t>z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Coord. </a:t>
            </a:r>
            <a:r>
              <a:rPr lang="en-US" b="1" dirty="0">
                <a:solidFill>
                  <a:srgbClr val="0000FF"/>
                </a:solidFill>
                <a:latin typeface="Times" charset="0"/>
              </a:rPr>
              <a:t>Vertical Momentum Eq.</a:t>
            </a:r>
          </a:p>
        </p:txBody>
      </p:sp>
      <p:sp>
        <p:nvSpPr>
          <p:cNvPr id="288771" name="Rectangle 3"/>
          <p:cNvSpPr>
            <a:spLocks noChangeArrowheads="1"/>
          </p:cNvSpPr>
          <p:nvPr/>
        </p:nvSpPr>
        <p:spPr bwMode="auto">
          <a:xfrm>
            <a:off x="304800" y="9906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Sub. ∂</a:t>
            </a:r>
            <a:r>
              <a:rPr lang="en-US" sz="2400" i="1">
                <a:latin typeface="Times" charset="0"/>
              </a:rPr>
              <a:t>s</a:t>
            </a:r>
            <a:r>
              <a:rPr lang="en-US" sz="2400">
                <a:latin typeface="Times" charset="0"/>
              </a:rPr>
              <a:t>/∂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=-1/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 i="1" baseline="-25000">
                <a:latin typeface="Times" charset="0"/>
              </a:rPr>
              <a:t>t</a:t>
            </a:r>
            <a:r>
              <a:rPr lang="en-US" sz="2400">
                <a:latin typeface="Times" charset="0"/>
              </a:rPr>
              <a:t> into 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>
                <a:latin typeface="Times" charset="0"/>
              </a:rPr>
              <a:t>-coord. vertical momentum eq.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(5.113)</a:t>
            </a:r>
            <a:r>
              <a:rPr lang="en-US" sz="2400">
                <a:latin typeface="Times" charset="0"/>
              </a:rPr>
              <a:t>	 </a:t>
            </a:r>
          </a:p>
        </p:txBody>
      </p:sp>
      <p:sp>
        <p:nvSpPr>
          <p:cNvPr id="288772" name="Rectangle 4"/>
          <p:cNvSpPr>
            <a:spLocks noChangeArrowheads="1"/>
          </p:cNvSpPr>
          <p:nvPr/>
        </p:nvSpPr>
        <p:spPr bwMode="auto">
          <a:xfrm>
            <a:off x="304800" y="28194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288773" name="Rectangle 5"/>
          <p:cNvSpPr>
            <a:spLocks noChangeArrowheads="1"/>
          </p:cNvSpPr>
          <p:nvPr/>
        </p:nvSpPr>
        <p:spPr bwMode="auto">
          <a:xfrm>
            <a:off x="304800" y="41148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Another form of vertical momentum equation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(5.114) </a:t>
            </a:r>
          </a:p>
        </p:txBody>
      </p:sp>
      <p:graphicFrame>
        <p:nvGraphicFramePr>
          <p:cNvPr id="28878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7765177"/>
              </p:ext>
            </p:extLst>
          </p:nvPr>
        </p:nvGraphicFramePr>
        <p:xfrm>
          <a:off x="1282700" y="1562100"/>
          <a:ext cx="61706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25" name="Equation" r:id="rId3" imgW="3086100" imgH="444500" progId="Equation.3">
                  <p:embed/>
                </p:oleObj>
              </mc:Choice>
              <mc:Fallback>
                <p:oleObj name="Equation" r:id="rId3" imgW="3086100" imgH="4445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2700" y="1562100"/>
                        <a:ext cx="617061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878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269145"/>
              </p:ext>
            </p:extLst>
          </p:nvPr>
        </p:nvGraphicFramePr>
        <p:xfrm>
          <a:off x="3094038" y="3259138"/>
          <a:ext cx="2822575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26" name="Equation" r:id="rId5" imgW="1143000" imgH="266700" progId="Equation.3">
                  <p:embed/>
                </p:oleObj>
              </mc:Choice>
              <mc:Fallback>
                <p:oleObj name="Equation" r:id="rId5" imgW="1143000" imgH="2667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4038" y="3259138"/>
                        <a:ext cx="2822575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878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271200"/>
              </p:ext>
            </p:extLst>
          </p:nvPr>
        </p:nvGraphicFramePr>
        <p:xfrm>
          <a:off x="622300" y="4724400"/>
          <a:ext cx="784542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27" name="Equation" r:id="rId7" imgW="3924300" imgH="444500" progId="Equation.3">
                  <p:embed/>
                </p:oleObj>
              </mc:Choice>
              <mc:Fallback>
                <p:oleObj name="Equation" r:id="rId7" imgW="3924300" imgH="4445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4724400"/>
                        <a:ext cx="7845425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878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2835165"/>
              </p:ext>
            </p:extLst>
          </p:nvPr>
        </p:nvGraphicFramePr>
        <p:xfrm>
          <a:off x="2108200" y="5791200"/>
          <a:ext cx="47228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28" name="Equation" r:id="rId9" imgW="2362200" imgH="444500" progId="Equation.3">
                  <p:embed/>
                </p:oleObj>
              </mc:Choice>
              <mc:Fallback>
                <p:oleObj name="Equation" r:id="rId9" imgW="2362200" imgH="4445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8200" y="5791200"/>
                        <a:ext cx="472281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1" grpId="0" autoUpdateAnimBg="0"/>
      <p:bldP spid="288772" grpId="0" autoUpdateAnimBg="0"/>
      <p:bldP spid="288773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6232</TotalTime>
  <Words>1895</Words>
  <Application>Microsoft Macintosh PowerPoint</Application>
  <PresentationFormat>On-screen Show (4:3)</PresentationFormat>
  <Paragraphs>217</Paragraphs>
  <Slides>53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Arial</vt:lpstr>
      <vt:lpstr>Helvetica</vt:lpstr>
      <vt:lpstr>Symbol</vt:lpstr>
      <vt:lpstr>Times</vt:lpstr>
      <vt:lpstr>Default Design</vt:lpstr>
      <vt:lpstr>Document</vt:lpstr>
      <vt:lpstr>MathType Equation</vt:lpstr>
      <vt:lpstr>Equation</vt:lpstr>
      <vt:lpstr>Presentation Slides  for  Chapter 5 of  Fundamentals of Atmospheric Modeling 2nd Edition </vt:lpstr>
      <vt:lpstr>Altitude Coordinate Surfaces</vt:lpstr>
      <vt:lpstr>Equation for Nonhydrostatic Pressure</vt:lpstr>
      <vt:lpstr>Equation for Nonhydrostatic Pressure</vt:lpstr>
      <vt:lpstr>Equation for Nonhydrostatic Pressure</vt:lpstr>
      <vt:lpstr>Pressure Coordinate Surfaces</vt:lpstr>
      <vt:lpstr>Intersections of z and p Surfaces</vt:lpstr>
      <vt:lpstr>z to p Coord. Gradient Conversion</vt:lpstr>
      <vt:lpstr>z to p Coord. Gradient Conversion</vt:lpstr>
      <vt:lpstr>z to p Coord. Gradient Conversion</vt:lpstr>
      <vt:lpstr>Geopotential Gradient</vt:lpstr>
      <vt:lpstr>p Coordinate Continuity Eq. for Air</vt:lpstr>
      <vt:lpstr>p Coordinate Continuity Eq. for Air</vt:lpstr>
      <vt:lpstr>p Coordinate Continuity Eq. for Air</vt:lpstr>
      <vt:lpstr>p Coordinate Continuity Eq. for Air</vt:lpstr>
      <vt:lpstr>Total Derivative in p Coordinate</vt:lpstr>
      <vt:lpstr>Total Derivative in p Coordinate</vt:lpstr>
      <vt:lpstr>p Coordinate Species Cont. Equation</vt:lpstr>
      <vt:lpstr>p Coordinate Thermo. Energy Eq.</vt:lpstr>
      <vt:lpstr>p Coordinate Horiz. Momentum Eq.</vt:lpstr>
      <vt:lpstr>p Coordinate Vert. Momentum Eq.</vt:lpstr>
      <vt:lpstr>Geostrophic Wind in p Coordinate</vt:lpstr>
      <vt:lpstr>Geostrophic Wind on a Surface of Constant Pressure</vt:lpstr>
      <vt:lpstr>Sigma-Pressure Coordinate Surfaces</vt:lpstr>
      <vt:lpstr>The Sigma-Pressure Coordinate</vt:lpstr>
      <vt:lpstr>Intersections of p, z and s-p Surfaces</vt:lpstr>
      <vt:lpstr>Gradient Conversion p to s-p Coord.</vt:lpstr>
      <vt:lpstr>Gradient Conversion p to s-p Coord.</vt:lpstr>
      <vt:lpstr>s-p Coord. Continuity Eq. for Air</vt:lpstr>
      <vt:lpstr>s-p Coord. Vertical Velocity</vt:lpstr>
      <vt:lpstr>s-p Coord. Continuity Eq. for Air</vt:lpstr>
      <vt:lpstr>s-p Coord. Continuity Eq. for Air</vt:lpstr>
      <vt:lpstr>Column Pressure</vt:lpstr>
      <vt:lpstr>Vertical Scalar Velocity</vt:lpstr>
      <vt:lpstr>s-p Coord. Species Continuity Eq.</vt:lpstr>
      <vt:lpstr>s-p Coord. Species Continuity Eq.</vt:lpstr>
      <vt:lpstr>s-p Coord. Thermodynamic En. Eq.</vt:lpstr>
      <vt:lpstr>s-p Coord. Thermodynamic En. Eq.</vt:lpstr>
      <vt:lpstr>s-p Coord. Momentum Equation</vt:lpstr>
      <vt:lpstr>s-p Coord. Momentum Equation</vt:lpstr>
      <vt:lpstr>Coupling Hor./Vert. Momentum Eqs.</vt:lpstr>
      <vt:lpstr>Coupling Hor./Vert. Momentum Eqs.</vt:lpstr>
      <vt:lpstr>s-p Coord. Momentum Equation</vt:lpstr>
      <vt:lpstr>Sigma-Altitude Coordinate</vt:lpstr>
      <vt:lpstr>Gradient Conversion</vt:lpstr>
      <vt:lpstr>Conversions in s-z Coordinate</vt:lpstr>
      <vt:lpstr>s-z Coord. Continuity Eq. For Air</vt:lpstr>
      <vt:lpstr>s-z Coord. Continuity Eq. For Air</vt:lpstr>
      <vt:lpstr>Non/Hydrostatic Continuity Eq.</vt:lpstr>
      <vt:lpstr>s-z Coord. Species Continuity Eq.</vt:lpstr>
      <vt:lpstr>s-z Coord. Thermodynamic En. Eq.</vt:lpstr>
      <vt:lpstr>s-z Coord. Horiz. Momentum Eqs.</vt:lpstr>
      <vt:lpstr>s-z Coord. Vertical Momentum Eq.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347</cp:revision>
  <dcterms:created xsi:type="dcterms:W3CDTF">2004-09-10T00:13:47Z</dcterms:created>
  <dcterms:modified xsi:type="dcterms:W3CDTF">2022-05-05T17:07:43Z</dcterms:modified>
</cp:coreProperties>
</file>