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8" r:id="rId2"/>
    <p:sldId id="309" r:id="rId3"/>
    <p:sldId id="310" r:id="rId4"/>
    <p:sldId id="313" r:id="rId5"/>
    <p:sldId id="316" r:id="rId6"/>
    <p:sldId id="317" r:id="rId7"/>
    <p:sldId id="392" r:id="rId8"/>
    <p:sldId id="319" r:id="rId9"/>
    <p:sldId id="342" r:id="rId10"/>
    <p:sldId id="393" r:id="rId11"/>
    <p:sldId id="321" r:id="rId12"/>
    <p:sldId id="323" r:id="rId13"/>
    <p:sldId id="324" r:id="rId14"/>
    <p:sldId id="326" r:id="rId15"/>
    <p:sldId id="327" r:id="rId16"/>
    <p:sldId id="328" r:id="rId17"/>
    <p:sldId id="329" r:id="rId18"/>
    <p:sldId id="341" r:id="rId19"/>
    <p:sldId id="330" r:id="rId20"/>
    <p:sldId id="331" r:id="rId21"/>
    <p:sldId id="332" r:id="rId22"/>
    <p:sldId id="333" r:id="rId23"/>
    <p:sldId id="334" r:id="rId24"/>
    <p:sldId id="335" r:id="rId25"/>
    <p:sldId id="336" r:id="rId26"/>
    <p:sldId id="340" r:id="rId27"/>
    <p:sldId id="343" r:id="rId28"/>
    <p:sldId id="337" r:id="rId29"/>
    <p:sldId id="344" r:id="rId30"/>
    <p:sldId id="345" r:id="rId31"/>
    <p:sldId id="338" r:id="rId32"/>
    <p:sldId id="339" r:id="rId33"/>
    <p:sldId id="381" r:id="rId34"/>
    <p:sldId id="346" r:id="rId35"/>
    <p:sldId id="382" r:id="rId36"/>
    <p:sldId id="347" r:id="rId37"/>
    <p:sldId id="348" r:id="rId38"/>
    <p:sldId id="349" r:id="rId39"/>
    <p:sldId id="350" r:id="rId40"/>
    <p:sldId id="383" r:id="rId41"/>
    <p:sldId id="351" r:id="rId42"/>
    <p:sldId id="384" r:id="rId43"/>
    <p:sldId id="352" r:id="rId44"/>
    <p:sldId id="385" r:id="rId45"/>
    <p:sldId id="354" r:id="rId46"/>
    <p:sldId id="355" r:id="rId47"/>
    <p:sldId id="356" r:id="rId48"/>
    <p:sldId id="357" r:id="rId49"/>
    <p:sldId id="358" r:id="rId50"/>
    <p:sldId id="359" r:id="rId51"/>
    <p:sldId id="360" r:id="rId52"/>
    <p:sldId id="363" r:id="rId53"/>
    <p:sldId id="364" r:id="rId54"/>
    <p:sldId id="365" r:id="rId55"/>
    <p:sldId id="386" r:id="rId56"/>
    <p:sldId id="366" r:id="rId57"/>
    <p:sldId id="367" r:id="rId58"/>
    <p:sldId id="368" r:id="rId59"/>
    <p:sldId id="387" r:id="rId60"/>
    <p:sldId id="369" r:id="rId61"/>
    <p:sldId id="370" r:id="rId62"/>
    <p:sldId id="388" r:id="rId63"/>
    <p:sldId id="371" r:id="rId64"/>
    <p:sldId id="372" r:id="rId65"/>
    <p:sldId id="389" r:id="rId66"/>
    <p:sldId id="373" r:id="rId67"/>
    <p:sldId id="374" r:id="rId68"/>
    <p:sldId id="375" r:id="rId69"/>
    <p:sldId id="376" r:id="rId70"/>
    <p:sldId id="377" r:id="rId71"/>
    <p:sldId id="390" r:id="rId72"/>
    <p:sldId id="378" r:id="rId73"/>
    <p:sldId id="379" r:id="rId74"/>
    <p:sldId id="380" r:id="rId75"/>
  </p:sldIdLst>
  <p:sldSz cx="9144000" cy="6858000" type="screen4x3"/>
  <p:notesSz cx="6858000" cy="9144000"/>
  <p:defaultTextStyle>
    <a:defPPr>
      <a:defRPr lang="en-US"/>
    </a:defPPr>
    <a:lvl1pPr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ＭＳ Ｐゴシック" charset="0"/>
      </a:defRPr>
    </a:lvl1pPr>
    <a:lvl2pPr marL="4572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ＭＳ Ｐゴシック" charset="0"/>
      </a:defRPr>
    </a:lvl2pPr>
    <a:lvl3pPr marL="9144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ＭＳ Ｐゴシック" charset="0"/>
      </a:defRPr>
    </a:lvl3pPr>
    <a:lvl4pPr marL="13716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ＭＳ Ｐゴシック" charset="0"/>
      </a:defRPr>
    </a:lvl4pPr>
    <a:lvl5pPr marL="1828800" algn="l" rtl="0" fontAlgn="base">
      <a:lnSpc>
        <a:spcPct val="80000"/>
      </a:lnSpc>
      <a:spcBef>
        <a:spcPct val="20000"/>
      </a:spcBef>
      <a:spcAft>
        <a:spcPct val="0"/>
      </a:spcAft>
      <a:buChar char="–"/>
      <a:defRPr sz="2400" kern="1200">
        <a:solidFill>
          <a:srgbClr val="FF0000"/>
        </a:solidFill>
        <a:latin typeface="Times" charset="0"/>
        <a:ea typeface="ＭＳ Ｐゴシック" charset="0"/>
        <a:cs typeface="ＭＳ Ｐゴシック" charset="0"/>
      </a:defRPr>
    </a:lvl5pPr>
    <a:lvl6pPr marL="2286000" algn="l" defTabSz="457200" rtl="0" eaLnBrk="1" latinLnBrk="0" hangingPunct="1">
      <a:defRPr sz="2400" kern="1200">
        <a:solidFill>
          <a:srgbClr val="FF0000"/>
        </a:solidFill>
        <a:latin typeface="Times" charset="0"/>
        <a:ea typeface="ＭＳ Ｐゴシック" charset="0"/>
        <a:cs typeface="ＭＳ Ｐゴシック" charset="0"/>
      </a:defRPr>
    </a:lvl6pPr>
    <a:lvl7pPr marL="2743200" algn="l" defTabSz="457200" rtl="0" eaLnBrk="1" latinLnBrk="0" hangingPunct="1">
      <a:defRPr sz="2400" kern="1200">
        <a:solidFill>
          <a:srgbClr val="FF0000"/>
        </a:solidFill>
        <a:latin typeface="Times" charset="0"/>
        <a:ea typeface="ＭＳ Ｐゴシック" charset="0"/>
        <a:cs typeface="ＭＳ Ｐゴシック" charset="0"/>
      </a:defRPr>
    </a:lvl7pPr>
    <a:lvl8pPr marL="3200400" algn="l" defTabSz="457200" rtl="0" eaLnBrk="1" latinLnBrk="0" hangingPunct="1">
      <a:defRPr sz="2400" kern="1200">
        <a:solidFill>
          <a:srgbClr val="FF0000"/>
        </a:solidFill>
        <a:latin typeface="Times" charset="0"/>
        <a:ea typeface="ＭＳ Ｐゴシック" charset="0"/>
        <a:cs typeface="ＭＳ Ｐゴシック" charset="0"/>
      </a:defRPr>
    </a:lvl8pPr>
    <a:lvl9pPr marL="3657600" algn="l" defTabSz="457200" rtl="0" eaLnBrk="1" latinLnBrk="0" hangingPunct="1">
      <a:defRPr sz="2400" kern="1200">
        <a:solidFill>
          <a:srgbClr val="FF0000"/>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87534"/>
    <a:srgbClr val="993366"/>
    <a:srgbClr val="9900CC"/>
    <a:srgbClr val="33CC33"/>
    <a:srgbClr val="FF7C80"/>
    <a:srgbClr val="80808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p:cViewPr varScale="1">
        <p:scale>
          <a:sx n="102" d="100"/>
          <a:sy n="102" d="100"/>
        </p:scale>
        <p:origin x="18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 Id="rId4"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5" Type="http://schemas.openxmlformats.org/officeDocument/2006/relationships/image" Target="../media/image11.emf"/><Relationship Id="rId4"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4"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5" Type="http://schemas.openxmlformats.org/officeDocument/2006/relationships/image" Target="../media/image20.emf"/><Relationship Id="rId4"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 Id="rId4"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image" Target="../media/image29.emf"/><Relationship Id="rId5" Type="http://schemas.openxmlformats.org/officeDocument/2006/relationships/image" Target="../media/image33.emf"/><Relationship Id="rId4" Type="http://schemas.openxmlformats.org/officeDocument/2006/relationships/image" Target="../media/image32.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 Id="rId5" Type="http://schemas.openxmlformats.org/officeDocument/2006/relationships/image" Target="../media/image42.emf"/><Relationship Id="rId4" Type="http://schemas.openxmlformats.org/officeDocument/2006/relationships/image" Target="../media/image41.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 Id="rId4" Type="http://schemas.openxmlformats.org/officeDocument/2006/relationships/image" Target="../media/image46.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image" Target="../media/image47.emf"/><Relationship Id="rId4" Type="http://schemas.openxmlformats.org/officeDocument/2006/relationships/image" Target="../media/image50.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image" Target="../media/image51.emf"/><Relationship Id="rId5" Type="http://schemas.openxmlformats.org/officeDocument/2006/relationships/image" Target="../media/image55.emf"/><Relationship Id="rId4" Type="http://schemas.openxmlformats.org/officeDocument/2006/relationships/image" Target="../media/image54.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 Id="rId5" Type="http://schemas.openxmlformats.org/officeDocument/2006/relationships/image" Target="../media/image66.emf"/><Relationship Id="rId4" Type="http://schemas.openxmlformats.org/officeDocument/2006/relationships/image" Target="../media/image65.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 Id="rId4" Type="http://schemas.openxmlformats.org/officeDocument/2006/relationships/image" Target="../media/image70.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image" Target="../media/image71.emf"/><Relationship Id="rId4" Type="http://schemas.openxmlformats.org/officeDocument/2006/relationships/image" Target="../media/image74.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image" Target="../media/image75.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image" Target="../media/image78.emf"/><Relationship Id="rId4" Type="http://schemas.openxmlformats.org/officeDocument/2006/relationships/image" Target="../media/image81.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image" Target="../media/image82.emf"/><Relationship Id="rId6" Type="http://schemas.openxmlformats.org/officeDocument/2006/relationships/image" Target="../media/image87.emf"/><Relationship Id="rId5" Type="http://schemas.openxmlformats.org/officeDocument/2006/relationships/image" Target="../media/image86.emf"/><Relationship Id="rId4" Type="http://schemas.openxmlformats.org/officeDocument/2006/relationships/image" Target="../media/image85.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image" Target="../media/image88.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image" Target="../media/image90.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image" Target="../media/image9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image" Target="../media/image96.emf"/><Relationship Id="rId5" Type="http://schemas.openxmlformats.org/officeDocument/2006/relationships/image" Target="../media/image100.emf"/><Relationship Id="rId4" Type="http://schemas.openxmlformats.org/officeDocument/2006/relationships/image" Target="../media/image99.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image" Target="../media/image101.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image" Target="../media/image10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109.emf"/><Relationship Id="rId1" Type="http://schemas.openxmlformats.org/officeDocument/2006/relationships/image" Target="../media/image108.emf"/><Relationship Id="rId6" Type="http://schemas.openxmlformats.org/officeDocument/2006/relationships/image" Target="../media/image113.emf"/><Relationship Id="rId5" Type="http://schemas.openxmlformats.org/officeDocument/2006/relationships/image" Target="../media/image112.emf"/><Relationship Id="rId4" Type="http://schemas.openxmlformats.org/officeDocument/2006/relationships/image" Target="../media/image111.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image" Target="../media/image114.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emf"/><Relationship Id="rId1" Type="http://schemas.openxmlformats.org/officeDocument/2006/relationships/image" Target="../media/image117.emf"/><Relationship Id="rId4" Type="http://schemas.openxmlformats.org/officeDocument/2006/relationships/image" Target="../media/image120.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image" Target="../media/image121.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image" Target="../media/image12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image" Target="../media/image128.emf"/><Relationship Id="rId1" Type="http://schemas.openxmlformats.org/officeDocument/2006/relationships/image" Target="../media/image127.emf"/><Relationship Id="rId6" Type="http://schemas.openxmlformats.org/officeDocument/2006/relationships/image" Target="../media/image132.emf"/><Relationship Id="rId5" Type="http://schemas.openxmlformats.org/officeDocument/2006/relationships/image" Target="../media/image131.emf"/><Relationship Id="rId4" Type="http://schemas.openxmlformats.org/officeDocument/2006/relationships/image" Target="../media/image130.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image" Target="../media/image134.emf"/><Relationship Id="rId1" Type="http://schemas.openxmlformats.org/officeDocument/2006/relationships/image" Target="../media/image133.emf"/><Relationship Id="rId6" Type="http://schemas.openxmlformats.org/officeDocument/2006/relationships/image" Target="../media/image138.emf"/><Relationship Id="rId5" Type="http://schemas.openxmlformats.org/officeDocument/2006/relationships/image" Target="../media/image137.emf"/><Relationship Id="rId4" Type="http://schemas.openxmlformats.org/officeDocument/2006/relationships/image" Target="../media/image13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39.e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42.emf"/><Relationship Id="rId2" Type="http://schemas.openxmlformats.org/officeDocument/2006/relationships/image" Target="../media/image141.emf"/><Relationship Id="rId1" Type="http://schemas.openxmlformats.org/officeDocument/2006/relationships/image" Target="../media/image140.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emf"/><Relationship Id="rId1" Type="http://schemas.openxmlformats.org/officeDocument/2006/relationships/image" Target="../media/image143.e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image" Target="../media/image146.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image" Target="../media/image148.e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image" Target="../media/image151.emf"/><Relationship Id="rId1" Type="http://schemas.openxmlformats.org/officeDocument/2006/relationships/image" Target="../media/image150.emf"/><Relationship Id="rId5" Type="http://schemas.openxmlformats.org/officeDocument/2006/relationships/image" Target="../media/image154.emf"/><Relationship Id="rId4" Type="http://schemas.openxmlformats.org/officeDocument/2006/relationships/image" Target="../media/image153.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image" Target="../media/image155.emf"/><Relationship Id="rId4" Type="http://schemas.openxmlformats.org/officeDocument/2006/relationships/image" Target="../media/image158.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image" Target="../media/image161.emf"/><Relationship Id="rId1" Type="http://schemas.openxmlformats.org/officeDocument/2006/relationships/image" Target="../media/image160.emf"/><Relationship Id="rId4" Type="http://schemas.openxmlformats.org/officeDocument/2006/relationships/image" Target="../media/image163.e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66.emf"/><Relationship Id="rId2" Type="http://schemas.openxmlformats.org/officeDocument/2006/relationships/image" Target="../media/image165.emf"/><Relationship Id="rId1" Type="http://schemas.openxmlformats.org/officeDocument/2006/relationships/image" Target="../media/image164.e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168.emf"/><Relationship Id="rId1" Type="http://schemas.openxmlformats.org/officeDocument/2006/relationships/image" Target="../media/image167.e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image" Target="../media/image169.emf"/><Relationship Id="rId5" Type="http://schemas.openxmlformats.org/officeDocument/2006/relationships/image" Target="../media/image173.emf"/><Relationship Id="rId4" Type="http://schemas.openxmlformats.org/officeDocument/2006/relationships/image" Target="../media/image172.e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image" Target="../media/image175.emf"/><Relationship Id="rId1" Type="http://schemas.openxmlformats.org/officeDocument/2006/relationships/image" Target="../media/image174.e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79.emf"/><Relationship Id="rId2" Type="http://schemas.openxmlformats.org/officeDocument/2006/relationships/image" Target="../media/image178.emf"/><Relationship Id="rId1" Type="http://schemas.openxmlformats.org/officeDocument/2006/relationships/image" Target="../media/image177.emf"/><Relationship Id="rId6" Type="http://schemas.openxmlformats.org/officeDocument/2006/relationships/image" Target="../media/image182.emf"/><Relationship Id="rId5" Type="http://schemas.openxmlformats.org/officeDocument/2006/relationships/image" Target="../media/image181.emf"/><Relationship Id="rId4" Type="http://schemas.openxmlformats.org/officeDocument/2006/relationships/image" Target="../media/image180.e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185.emf"/><Relationship Id="rId2" Type="http://schemas.openxmlformats.org/officeDocument/2006/relationships/image" Target="../media/image184.emf"/><Relationship Id="rId1" Type="http://schemas.openxmlformats.org/officeDocument/2006/relationships/image" Target="../media/image183.e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188.emf"/><Relationship Id="rId2" Type="http://schemas.openxmlformats.org/officeDocument/2006/relationships/image" Target="../media/image187.emf"/><Relationship Id="rId1" Type="http://schemas.openxmlformats.org/officeDocument/2006/relationships/image" Target="../media/image186.emf"/><Relationship Id="rId4" Type="http://schemas.openxmlformats.org/officeDocument/2006/relationships/image" Target="../media/image189.e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image" Target="../media/image191.emf"/><Relationship Id="rId1" Type="http://schemas.openxmlformats.org/officeDocument/2006/relationships/image" Target="../media/image190.emf"/><Relationship Id="rId5" Type="http://schemas.openxmlformats.org/officeDocument/2006/relationships/image" Target="../media/image194.emf"/><Relationship Id="rId4" Type="http://schemas.openxmlformats.org/officeDocument/2006/relationships/image" Target="../media/image193.e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197.emf"/><Relationship Id="rId2" Type="http://schemas.openxmlformats.org/officeDocument/2006/relationships/image" Target="../media/image196.emf"/><Relationship Id="rId1" Type="http://schemas.openxmlformats.org/officeDocument/2006/relationships/image" Target="../media/image195.e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199.emf"/><Relationship Id="rId1" Type="http://schemas.openxmlformats.org/officeDocument/2006/relationships/image" Target="../media/image198.e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201.emf"/><Relationship Id="rId1" Type="http://schemas.openxmlformats.org/officeDocument/2006/relationships/image" Target="../media/image200.e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203.emf"/><Relationship Id="rId1" Type="http://schemas.openxmlformats.org/officeDocument/2006/relationships/image" Target="../media/image202.e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image" Target="../media/image205.emf"/><Relationship Id="rId1" Type="http://schemas.openxmlformats.org/officeDocument/2006/relationships/image" Target="../media/image204.emf"/><Relationship Id="rId4" Type="http://schemas.openxmlformats.org/officeDocument/2006/relationships/image" Target="../media/image207.e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image" Target="../media/image209.emf"/><Relationship Id="rId1" Type="http://schemas.openxmlformats.org/officeDocument/2006/relationships/image" Target="../media/image208.emf"/><Relationship Id="rId4" Type="http://schemas.openxmlformats.org/officeDocument/2006/relationships/image" Target="../media/image21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12.e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215.emf"/><Relationship Id="rId2" Type="http://schemas.openxmlformats.org/officeDocument/2006/relationships/image" Target="../media/image214.emf"/><Relationship Id="rId1" Type="http://schemas.openxmlformats.org/officeDocument/2006/relationships/image" Target="../media/image213.emf"/><Relationship Id="rId4" Type="http://schemas.openxmlformats.org/officeDocument/2006/relationships/image" Target="../media/image216.e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219.emf"/><Relationship Id="rId2" Type="http://schemas.openxmlformats.org/officeDocument/2006/relationships/image" Target="../media/image218.emf"/><Relationship Id="rId1" Type="http://schemas.openxmlformats.org/officeDocument/2006/relationships/image" Target="../media/image217.emf"/><Relationship Id="rId5" Type="http://schemas.openxmlformats.org/officeDocument/2006/relationships/image" Target="../media/image221.emf"/><Relationship Id="rId4" Type="http://schemas.openxmlformats.org/officeDocument/2006/relationships/image" Target="../media/image220.emf"/></Relationships>
</file>

<file path=ppt/drawings/_rels/vmlDrawing67.v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image" Target="../media/image223.emf"/><Relationship Id="rId1" Type="http://schemas.openxmlformats.org/officeDocument/2006/relationships/image" Target="../media/image222.e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image" Target="../media/image226.emf"/><Relationship Id="rId1" Type="http://schemas.openxmlformats.org/officeDocument/2006/relationships/image" Target="../media/image225.e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230.emf"/><Relationship Id="rId2" Type="http://schemas.openxmlformats.org/officeDocument/2006/relationships/image" Target="../media/image229.emf"/><Relationship Id="rId1" Type="http://schemas.openxmlformats.org/officeDocument/2006/relationships/image" Target="../media/image228.emf"/><Relationship Id="rId5" Type="http://schemas.openxmlformats.org/officeDocument/2006/relationships/image" Target="../media/image232.emf"/><Relationship Id="rId4" Type="http://schemas.openxmlformats.org/officeDocument/2006/relationships/image" Target="../media/image231.e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image" Target="../media/image234.emf"/><Relationship Id="rId1" Type="http://schemas.openxmlformats.org/officeDocument/2006/relationships/image" Target="../media/image233.emf"/><Relationship Id="rId6" Type="http://schemas.openxmlformats.org/officeDocument/2006/relationships/image" Target="../media/image238.emf"/><Relationship Id="rId5" Type="http://schemas.openxmlformats.org/officeDocument/2006/relationships/image" Target="../media/image237.emf"/><Relationship Id="rId4" Type="http://schemas.openxmlformats.org/officeDocument/2006/relationships/image" Target="../media/image23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D156E9-78CE-204A-8FF5-FF3C90767607}" type="slidenum">
              <a:rPr lang="en-US"/>
              <a:pPr>
                <a:defRPr/>
              </a:pPr>
              <a:t>‹#›</a:t>
            </a:fld>
            <a:endParaRPr lang="en-US"/>
          </a:p>
        </p:txBody>
      </p:sp>
    </p:spTree>
    <p:extLst>
      <p:ext uri="{BB962C8B-B14F-4D97-AF65-F5344CB8AC3E}">
        <p14:creationId xmlns:p14="http://schemas.microsoft.com/office/powerpoint/2010/main" val="1889657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800DE0-ED6E-CA4E-A6B7-6CD69C15BDF5}" type="slidenum">
              <a:rPr lang="en-US"/>
              <a:pPr>
                <a:defRPr/>
              </a:pPr>
              <a:t>‹#›</a:t>
            </a:fld>
            <a:endParaRPr lang="en-US"/>
          </a:p>
        </p:txBody>
      </p:sp>
    </p:spTree>
    <p:extLst>
      <p:ext uri="{BB962C8B-B14F-4D97-AF65-F5344CB8AC3E}">
        <p14:creationId xmlns:p14="http://schemas.microsoft.com/office/powerpoint/2010/main" val="664617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A2FF21-2A8D-6D46-9680-685174552D4D}" type="slidenum">
              <a:rPr lang="en-US"/>
              <a:pPr>
                <a:defRPr/>
              </a:pPr>
              <a:t>‹#›</a:t>
            </a:fld>
            <a:endParaRPr lang="en-US"/>
          </a:p>
        </p:txBody>
      </p:sp>
    </p:spTree>
    <p:extLst>
      <p:ext uri="{BB962C8B-B14F-4D97-AF65-F5344CB8AC3E}">
        <p14:creationId xmlns:p14="http://schemas.microsoft.com/office/powerpoint/2010/main" val="3366839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0DE500-FBAF-8645-93B8-1E084ED60453}" type="slidenum">
              <a:rPr lang="en-US"/>
              <a:pPr>
                <a:defRPr/>
              </a:pPr>
              <a:t>‹#›</a:t>
            </a:fld>
            <a:endParaRPr lang="en-US"/>
          </a:p>
        </p:txBody>
      </p:sp>
    </p:spTree>
    <p:extLst>
      <p:ext uri="{BB962C8B-B14F-4D97-AF65-F5344CB8AC3E}">
        <p14:creationId xmlns:p14="http://schemas.microsoft.com/office/powerpoint/2010/main" val="3978017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BC5F18-C83F-E642-8300-10EEF397DE0D}" type="slidenum">
              <a:rPr lang="en-US"/>
              <a:pPr>
                <a:defRPr/>
              </a:pPr>
              <a:t>‹#›</a:t>
            </a:fld>
            <a:endParaRPr lang="en-US"/>
          </a:p>
        </p:txBody>
      </p:sp>
    </p:spTree>
    <p:extLst>
      <p:ext uri="{BB962C8B-B14F-4D97-AF65-F5344CB8AC3E}">
        <p14:creationId xmlns:p14="http://schemas.microsoft.com/office/powerpoint/2010/main" val="2527002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3B19D3D-A8D6-D94D-92D4-F8AF7598B96D}" type="slidenum">
              <a:rPr lang="en-US"/>
              <a:pPr>
                <a:defRPr/>
              </a:pPr>
              <a:t>‹#›</a:t>
            </a:fld>
            <a:endParaRPr lang="en-US"/>
          </a:p>
        </p:txBody>
      </p:sp>
    </p:spTree>
    <p:extLst>
      <p:ext uri="{BB962C8B-B14F-4D97-AF65-F5344CB8AC3E}">
        <p14:creationId xmlns:p14="http://schemas.microsoft.com/office/powerpoint/2010/main" val="2247889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F315A27-41AF-C443-8F8F-BC264CFFB862}" type="slidenum">
              <a:rPr lang="en-US"/>
              <a:pPr>
                <a:defRPr/>
              </a:pPr>
              <a:t>‹#›</a:t>
            </a:fld>
            <a:endParaRPr lang="en-US"/>
          </a:p>
        </p:txBody>
      </p:sp>
    </p:spTree>
    <p:extLst>
      <p:ext uri="{BB962C8B-B14F-4D97-AF65-F5344CB8AC3E}">
        <p14:creationId xmlns:p14="http://schemas.microsoft.com/office/powerpoint/2010/main" val="207231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7BC64C-BC96-D94C-9895-3E0780B92996}" type="slidenum">
              <a:rPr lang="en-US"/>
              <a:pPr>
                <a:defRPr/>
              </a:pPr>
              <a:t>‹#›</a:t>
            </a:fld>
            <a:endParaRPr lang="en-US"/>
          </a:p>
        </p:txBody>
      </p:sp>
    </p:spTree>
    <p:extLst>
      <p:ext uri="{BB962C8B-B14F-4D97-AF65-F5344CB8AC3E}">
        <p14:creationId xmlns:p14="http://schemas.microsoft.com/office/powerpoint/2010/main" val="2373194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29E6EA-26E2-D44A-8AA1-B521E04CB467}" type="slidenum">
              <a:rPr lang="en-US"/>
              <a:pPr>
                <a:defRPr/>
              </a:pPr>
              <a:t>‹#›</a:t>
            </a:fld>
            <a:endParaRPr lang="en-US"/>
          </a:p>
        </p:txBody>
      </p:sp>
    </p:spTree>
    <p:extLst>
      <p:ext uri="{BB962C8B-B14F-4D97-AF65-F5344CB8AC3E}">
        <p14:creationId xmlns:p14="http://schemas.microsoft.com/office/powerpoint/2010/main" val="1362433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746CA8-952F-664A-967D-230FA90A33D6}" type="slidenum">
              <a:rPr lang="en-US"/>
              <a:pPr>
                <a:defRPr/>
              </a:pPr>
              <a:t>‹#›</a:t>
            </a:fld>
            <a:endParaRPr lang="en-US"/>
          </a:p>
        </p:txBody>
      </p:sp>
    </p:spTree>
    <p:extLst>
      <p:ext uri="{BB962C8B-B14F-4D97-AF65-F5344CB8AC3E}">
        <p14:creationId xmlns:p14="http://schemas.microsoft.com/office/powerpoint/2010/main" val="9959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EF74CA-88D7-2745-8A4E-62A92F3E1C47}" type="slidenum">
              <a:rPr lang="en-US"/>
              <a:pPr>
                <a:defRPr/>
              </a:pPr>
              <a:t>‹#›</a:t>
            </a:fld>
            <a:endParaRPr lang="en-US"/>
          </a:p>
        </p:txBody>
      </p:sp>
    </p:spTree>
    <p:extLst>
      <p:ext uri="{BB962C8B-B14F-4D97-AF65-F5344CB8AC3E}">
        <p14:creationId xmlns:p14="http://schemas.microsoft.com/office/powerpoint/2010/main" val="4136939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D0FAA4-ABFF-C647-B360-AFAFE3F1FE16}" type="slidenum">
              <a:rPr lang="en-US"/>
              <a:pPr>
                <a:defRPr/>
              </a:pPr>
              <a:t>‹#›</a:t>
            </a:fld>
            <a:endParaRPr lang="en-US"/>
          </a:p>
        </p:txBody>
      </p:sp>
    </p:spTree>
    <p:extLst>
      <p:ext uri="{BB962C8B-B14F-4D97-AF65-F5344CB8AC3E}">
        <p14:creationId xmlns:p14="http://schemas.microsoft.com/office/powerpoint/2010/main" val="3294716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A6C33A-69FB-314D-9CF9-D2EA3F665BD5}" type="slidenum">
              <a:rPr lang="en-US"/>
              <a:pPr>
                <a:defRPr/>
              </a:pPr>
              <a:t>‹#›</a:t>
            </a:fld>
            <a:endParaRPr lang="en-US"/>
          </a:p>
        </p:txBody>
      </p:sp>
    </p:spTree>
    <p:extLst>
      <p:ext uri="{BB962C8B-B14F-4D97-AF65-F5344CB8AC3E}">
        <p14:creationId xmlns:p14="http://schemas.microsoft.com/office/powerpoint/2010/main" val="1854090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a:solidFill>
                  <a:schemeClr val="tx1"/>
                </a:solidFill>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FontTx/>
              <a:buNone/>
              <a:defRPr sz="1400">
                <a:solidFill>
                  <a:schemeClr val="tx1"/>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a:solidFill>
                  <a:schemeClr val="tx1"/>
                </a:solidFill>
                <a:latin typeface="+mn-lt"/>
                <a:cs typeface="+mn-cs"/>
              </a:defRPr>
            </a:lvl1pPr>
          </a:lstStyle>
          <a:p>
            <a:pPr>
              <a:defRPr/>
            </a:pPr>
            <a:fld id="{F2E2A15D-4EC0-DA48-9980-6663BC711D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4.bin"/><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emf"/><Relationship Id="rId5" Type="http://schemas.openxmlformats.org/officeDocument/2006/relationships/oleObject" Target="../embeddings/oleObject13.bin"/><Relationship Id="rId10" Type="http://schemas.openxmlformats.org/officeDocument/2006/relationships/image" Target="../media/image15.emf"/><Relationship Id="rId4" Type="http://schemas.openxmlformats.org/officeDocument/2006/relationships/image" Target="../media/image12.emf"/><Relationship Id="rId9" Type="http://schemas.openxmlformats.org/officeDocument/2006/relationships/oleObject" Target="../embeddings/oleObject15.bin"/></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image" Target="../media/image20.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7.emf"/><Relationship Id="rId11" Type="http://schemas.openxmlformats.org/officeDocument/2006/relationships/oleObject" Target="../embeddings/oleObject20.bin"/><Relationship Id="rId5" Type="http://schemas.openxmlformats.org/officeDocument/2006/relationships/oleObject" Target="../embeddings/oleObject17.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19.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3.emf"/><Relationship Id="rId5" Type="http://schemas.openxmlformats.org/officeDocument/2006/relationships/oleObject" Target="../embeddings/oleObject23.bin"/><Relationship Id="rId4" Type="http://schemas.openxmlformats.org/officeDocument/2006/relationships/image" Target="../media/image22.emf"/></Relationships>
</file>

<file path=ppt/slides/_rels/slide11.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6.emf"/><Relationship Id="rId5" Type="http://schemas.openxmlformats.org/officeDocument/2006/relationships/oleObject" Target="../embeddings/oleObject26.bin"/><Relationship Id="rId10" Type="http://schemas.openxmlformats.org/officeDocument/2006/relationships/image" Target="../media/image28.emf"/><Relationship Id="rId4" Type="http://schemas.openxmlformats.org/officeDocument/2006/relationships/image" Target="../media/image25.emf"/><Relationship Id="rId9" Type="http://schemas.openxmlformats.org/officeDocument/2006/relationships/oleObject" Target="../embeddings/oleObject28.bin"/></Relationships>
</file>

<file path=ppt/slides/_rels/slide12.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oleObject" Target="../embeddings/oleObject29.bin"/><Relationship Id="rId7" Type="http://schemas.openxmlformats.org/officeDocument/2006/relationships/oleObject" Target="../embeddings/oleObject31.bin"/><Relationship Id="rId12"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30.emf"/><Relationship Id="rId11" Type="http://schemas.openxmlformats.org/officeDocument/2006/relationships/oleObject" Target="../embeddings/oleObject33.bin"/><Relationship Id="rId5" Type="http://schemas.openxmlformats.org/officeDocument/2006/relationships/oleObject" Target="../embeddings/oleObject30.bin"/><Relationship Id="rId10" Type="http://schemas.openxmlformats.org/officeDocument/2006/relationships/image" Target="../media/image32.emf"/><Relationship Id="rId4" Type="http://schemas.openxmlformats.org/officeDocument/2006/relationships/image" Target="../media/image29.emf"/><Relationship Id="rId9" Type="http://schemas.openxmlformats.org/officeDocument/2006/relationships/oleObject" Target="../embeddings/oleObject32.bin"/></Relationships>
</file>

<file path=ppt/slides/_rels/slide13.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5.emf"/><Relationship Id="rId5" Type="http://schemas.openxmlformats.org/officeDocument/2006/relationships/oleObject" Target="../embeddings/oleObject35.bin"/><Relationship Id="rId10" Type="http://schemas.openxmlformats.org/officeDocument/2006/relationships/image" Target="../media/image37.emf"/><Relationship Id="rId4" Type="http://schemas.openxmlformats.org/officeDocument/2006/relationships/image" Target="../media/image34.emf"/><Relationship Id="rId9" Type="http://schemas.openxmlformats.org/officeDocument/2006/relationships/oleObject" Target="../embeddings/oleObject37.bin"/></Relationships>
</file>

<file path=ppt/slides/_rels/slide1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38.bin"/><Relationship Id="rId7" Type="http://schemas.openxmlformats.org/officeDocument/2006/relationships/oleObject" Target="../embeddings/oleObject40.bin"/><Relationship Id="rId12" Type="http://schemas.openxmlformats.org/officeDocument/2006/relationships/image" Target="../media/image42.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9.emf"/><Relationship Id="rId11" Type="http://schemas.openxmlformats.org/officeDocument/2006/relationships/oleObject" Target="../embeddings/oleObject42.bin"/><Relationship Id="rId5" Type="http://schemas.openxmlformats.org/officeDocument/2006/relationships/oleObject" Target="../embeddings/oleObject39.bin"/><Relationship Id="rId10" Type="http://schemas.openxmlformats.org/officeDocument/2006/relationships/image" Target="../media/image41.emf"/><Relationship Id="rId4" Type="http://schemas.openxmlformats.org/officeDocument/2006/relationships/image" Target="../media/image38.emf"/><Relationship Id="rId9" Type="http://schemas.openxmlformats.org/officeDocument/2006/relationships/oleObject" Target="../embeddings/oleObject41.bin"/></Relationships>
</file>

<file path=ppt/slides/_rels/slide15.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4.emf"/><Relationship Id="rId5" Type="http://schemas.openxmlformats.org/officeDocument/2006/relationships/oleObject" Target="../embeddings/oleObject44.bin"/><Relationship Id="rId10" Type="http://schemas.openxmlformats.org/officeDocument/2006/relationships/image" Target="../media/image46.emf"/><Relationship Id="rId4" Type="http://schemas.openxmlformats.org/officeDocument/2006/relationships/image" Target="../media/image43.emf"/><Relationship Id="rId9" Type="http://schemas.openxmlformats.org/officeDocument/2006/relationships/oleObject" Target="../embeddings/oleObject46.bin"/></Relationships>
</file>

<file path=ppt/slides/_rels/slide16.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48.emf"/><Relationship Id="rId5" Type="http://schemas.openxmlformats.org/officeDocument/2006/relationships/oleObject" Target="../embeddings/oleObject48.bin"/><Relationship Id="rId10" Type="http://schemas.openxmlformats.org/officeDocument/2006/relationships/image" Target="../media/image50.emf"/><Relationship Id="rId4" Type="http://schemas.openxmlformats.org/officeDocument/2006/relationships/image" Target="../media/image47.emf"/><Relationship Id="rId9" Type="http://schemas.openxmlformats.org/officeDocument/2006/relationships/oleObject" Target="../embeddings/oleObject50.bin"/></Relationships>
</file>

<file path=ppt/slides/_rels/slide17.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55.e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2.emf"/><Relationship Id="rId11" Type="http://schemas.openxmlformats.org/officeDocument/2006/relationships/oleObject" Target="../embeddings/oleObject55.bin"/><Relationship Id="rId5" Type="http://schemas.openxmlformats.org/officeDocument/2006/relationships/oleObject" Target="../embeddings/oleObject52.bin"/><Relationship Id="rId10" Type="http://schemas.openxmlformats.org/officeDocument/2006/relationships/image" Target="../media/image54.emf"/><Relationship Id="rId4" Type="http://schemas.openxmlformats.org/officeDocument/2006/relationships/image" Target="../media/image51.emf"/><Relationship Id="rId9" Type="http://schemas.openxmlformats.org/officeDocument/2006/relationships/oleObject" Target="../embeddings/oleObject54.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58.emf"/><Relationship Id="rId13" Type="http://schemas.openxmlformats.org/officeDocument/2006/relationships/oleObject" Target="../embeddings/oleObject61.bin"/><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60.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57.emf"/><Relationship Id="rId11" Type="http://schemas.openxmlformats.org/officeDocument/2006/relationships/oleObject" Target="../embeddings/oleObject60.bin"/><Relationship Id="rId5" Type="http://schemas.openxmlformats.org/officeDocument/2006/relationships/oleObject" Target="../embeddings/oleObject57.bin"/><Relationship Id="rId10" Type="http://schemas.openxmlformats.org/officeDocument/2006/relationships/image" Target="../media/image59.emf"/><Relationship Id="rId4" Type="http://schemas.openxmlformats.org/officeDocument/2006/relationships/image" Target="../media/image56.emf"/><Relationship Id="rId9" Type="http://schemas.openxmlformats.org/officeDocument/2006/relationships/oleObject" Target="../embeddings/oleObject59.bin"/><Relationship Id="rId14" Type="http://schemas.openxmlformats.org/officeDocument/2006/relationships/image" Target="../media/image61.emf"/></Relationships>
</file>

<file path=ppt/slides/_rels/slide20.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oleObject" Target="../embeddings/oleObject62.bin"/><Relationship Id="rId7" Type="http://schemas.openxmlformats.org/officeDocument/2006/relationships/oleObject" Target="../embeddings/oleObject64.bin"/><Relationship Id="rId12" Type="http://schemas.openxmlformats.org/officeDocument/2006/relationships/image" Target="../media/image66.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63.emf"/><Relationship Id="rId11" Type="http://schemas.openxmlformats.org/officeDocument/2006/relationships/oleObject" Target="../embeddings/oleObject66.bin"/><Relationship Id="rId5" Type="http://schemas.openxmlformats.org/officeDocument/2006/relationships/oleObject" Target="../embeddings/oleObject63.bin"/><Relationship Id="rId10" Type="http://schemas.openxmlformats.org/officeDocument/2006/relationships/image" Target="../media/image65.emf"/><Relationship Id="rId4" Type="http://schemas.openxmlformats.org/officeDocument/2006/relationships/image" Target="../media/image62.emf"/><Relationship Id="rId9" Type="http://schemas.openxmlformats.org/officeDocument/2006/relationships/oleObject" Target="../embeddings/oleObject65.bin"/></Relationships>
</file>

<file path=ppt/slides/_rels/slide21.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oleObject" Target="../embeddings/oleObject67.bin"/><Relationship Id="rId7"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68.emf"/><Relationship Id="rId5" Type="http://schemas.openxmlformats.org/officeDocument/2006/relationships/oleObject" Target="../embeddings/oleObject68.bin"/><Relationship Id="rId10" Type="http://schemas.openxmlformats.org/officeDocument/2006/relationships/image" Target="../media/image70.emf"/><Relationship Id="rId4" Type="http://schemas.openxmlformats.org/officeDocument/2006/relationships/image" Target="../media/image67.emf"/><Relationship Id="rId9" Type="http://schemas.openxmlformats.org/officeDocument/2006/relationships/oleObject" Target="../embeddings/oleObject70.bin"/></Relationships>
</file>

<file path=ppt/slides/_rels/slide22.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oleObject" Target="../embeddings/oleObject71.bin"/><Relationship Id="rId7"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72.emf"/><Relationship Id="rId5" Type="http://schemas.openxmlformats.org/officeDocument/2006/relationships/oleObject" Target="../embeddings/oleObject72.bin"/><Relationship Id="rId10" Type="http://schemas.openxmlformats.org/officeDocument/2006/relationships/image" Target="../media/image74.emf"/><Relationship Id="rId4" Type="http://schemas.openxmlformats.org/officeDocument/2006/relationships/image" Target="../media/image71.emf"/><Relationship Id="rId9" Type="http://schemas.openxmlformats.org/officeDocument/2006/relationships/oleObject" Target="../embeddings/oleObject74.bin"/></Relationships>
</file>

<file path=ppt/slides/_rels/slide23.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oleObject" Target="../embeddings/oleObject75.bin"/><Relationship Id="rId7"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76.emf"/><Relationship Id="rId5" Type="http://schemas.openxmlformats.org/officeDocument/2006/relationships/oleObject" Target="../embeddings/oleObject76.bin"/><Relationship Id="rId4" Type="http://schemas.openxmlformats.org/officeDocument/2006/relationships/image" Target="../media/image7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oleObject" Target="../embeddings/oleObject78.bin"/><Relationship Id="rId7"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79.emf"/><Relationship Id="rId5" Type="http://schemas.openxmlformats.org/officeDocument/2006/relationships/oleObject" Target="../embeddings/oleObject79.bin"/><Relationship Id="rId10" Type="http://schemas.openxmlformats.org/officeDocument/2006/relationships/image" Target="../media/image81.emf"/><Relationship Id="rId4" Type="http://schemas.openxmlformats.org/officeDocument/2006/relationships/image" Target="../media/image78.emf"/><Relationship Id="rId9" Type="http://schemas.openxmlformats.org/officeDocument/2006/relationships/oleObject" Target="../embeddings/oleObject81.bin"/></Relationships>
</file>

<file path=ppt/slides/_rels/slide26.xml.rels><?xml version="1.0" encoding="UTF-8" standalone="yes"?>
<Relationships xmlns="http://schemas.openxmlformats.org/package/2006/relationships"><Relationship Id="rId8" Type="http://schemas.openxmlformats.org/officeDocument/2006/relationships/image" Target="../media/image84.emf"/><Relationship Id="rId13" Type="http://schemas.openxmlformats.org/officeDocument/2006/relationships/oleObject" Target="../embeddings/oleObject87.bin"/><Relationship Id="rId3" Type="http://schemas.openxmlformats.org/officeDocument/2006/relationships/oleObject" Target="../embeddings/oleObject82.bin"/><Relationship Id="rId7" Type="http://schemas.openxmlformats.org/officeDocument/2006/relationships/oleObject" Target="../embeddings/oleObject84.bin"/><Relationship Id="rId12" Type="http://schemas.openxmlformats.org/officeDocument/2006/relationships/image" Target="../media/image86.e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83.emf"/><Relationship Id="rId11" Type="http://schemas.openxmlformats.org/officeDocument/2006/relationships/oleObject" Target="../embeddings/oleObject86.bin"/><Relationship Id="rId5" Type="http://schemas.openxmlformats.org/officeDocument/2006/relationships/oleObject" Target="../embeddings/oleObject83.bin"/><Relationship Id="rId10" Type="http://schemas.openxmlformats.org/officeDocument/2006/relationships/image" Target="../media/image85.emf"/><Relationship Id="rId4" Type="http://schemas.openxmlformats.org/officeDocument/2006/relationships/image" Target="../media/image82.emf"/><Relationship Id="rId9" Type="http://schemas.openxmlformats.org/officeDocument/2006/relationships/oleObject" Target="../embeddings/oleObject85.bin"/><Relationship Id="rId14" Type="http://schemas.openxmlformats.org/officeDocument/2006/relationships/image" Target="../media/image87.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13.xml"/><Relationship Id="rId1" Type="http://schemas.openxmlformats.org/officeDocument/2006/relationships/vmlDrawing" Target="../drawings/vmlDrawing23.vml"/><Relationship Id="rId6" Type="http://schemas.openxmlformats.org/officeDocument/2006/relationships/image" Target="../media/image89.emf"/><Relationship Id="rId5" Type="http://schemas.openxmlformats.org/officeDocument/2006/relationships/oleObject" Target="../embeddings/oleObject89.bin"/><Relationship Id="rId4" Type="http://schemas.openxmlformats.org/officeDocument/2006/relationships/image" Target="../media/image88.emf"/></Relationships>
</file>

<file path=ppt/slides/_rels/slide28.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oleObject" Target="../embeddings/oleObject90.bin"/><Relationship Id="rId7" Type="http://schemas.openxmlformats.org/officeDocument/2006/relationships/oleObject" Target="../embeddings/oleObject92.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91.emf"/><Relationship Id="rId5" Type="http://schemas.openxmlformats.org/officeDocument/2006/relationships/oleObject" Target="../embeddings/oleObject91.bin"/><Relationship Id="rId4" Type="http://schemas.openxmlformats.org/officeDocument/2006/relationships/image" Target="../media/image90.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Layout" Target="../slideLayouts/slideLayout12.xml"/><Relationship Id="rId1" Type="http://schemas.openxmlformats.org/officeDocument/2006/relationships/vmlDrawing" Target="../drawings/vmlDrawing25.vml"/><Relationship Id="rId6" Type="http://schemas.openxmlformats.org/officeDocument/2006/relationships/image" Target="../media/image94.emf"/><Relationship Id="rId5" Type="http://schemas.openxmlformats.org/officeDocument/2006/relationships/oleObject" Target="../embeddings/oleObject94.bin"/><Relationship Id="rId4" Type="http://schemas.openxmlformats.org/officeDocument/2006/relationships/image" Target="../media/image93.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12.xml"/><Relationship Id="rId1" Type="http://schemas.openxmlformats.org/officeDocument/2006/relationships/vmlDrawing" Target="../drawings/vmlDrawing26.vml"/><Relationship Id="rId4" Type="http://schemas.openxmlformats.org/officeDocument/2006/relationships/image" Target="../media/image95.emf"/></Relationships>
</file>

<file path=ppt/slides/_rels/slide31.xml.rels><?xml version="1.0" encoding="UTF-8" standalone="yes"?>
<Relationships xmlns="http://schemas.openxmlformats.org/package/2006/relationships"><Relationship Id="rId8" Type="http://schemas.openxmlformats.org/officeDocument/2006/relationships/image" Target="../media/image98.emf"/><Relationship Id="rId3" Type="http://schemas.openxmlformats.org/officeDocument/2006/relationships/oleObject" Target="../embeddings/oleObject96.bin"/><Relationship Id="rId7" Type="http://schemas.openxmlformats.org/officeDocument/2006/relationships/oleObject" Target="../embeddings/oleObject98.bin"/><Relationship Id="rId12" Type="http://schemas.openxmlformats.org/officeDocument/2006/relationships/image" Target="../media/image100.e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97.emf"/><Relationship Id="rId11" Type="http://schemas.openxmlformats.org/officeDocument/2006/relationships/oleObject" Target="../embeddings/oleObject100.bin"/><Relationship Id="rId5" Type="http://schemas.openxmlformats.org/officeDocument/2006/relationships/oleObject" Target="../embeddings/oleObject97.bin"/><Relationship Id="rId10" Type="http://schemas.openxmlformats.org/officeDocument/2006/relationships/image" Target="../media/image99.emf"/><Relationship Id="rId4" Type="http://schemas.openxmlformats.org/officeDocument/2006/relationships/image" Target="../media/image96.emf"/><Relationship Id="rId9" Type="http://schemas.openxmlformats.org/officeDocument/2006/relationships/oleObject" Target="../embeddings/oleObject99.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02.emf"/><Relationship Id="rId5" Type="http://schemas.openxmlformats.org/officeDocument/2006/relationships/oleObject" Target="../embeddings/oleObject102.bin"/><Relationship Id="rId4" Type="http://schemas.openxmlformats.org/officeDocument/2006/relationships/image" Target="../media/image101.emf"/></Relationships>
</file>

<file path=ppt/slides/_rels/slide33.xml.rels><?xml version="1.0" encoding="UTF-8" standalone="yes"?>
<Relationships xmlns="http://schemas.openxmlformats.org/package/2006/relationships"><Relationship Id="rId8" Type="http://schemas.openxmlformats.org/officeDocument/2006/relationships/image" Target="../media/image105.emf"/><Relationship Id="rId3" Type="http://schemas.openxmlformats.org/officeDocument/2006/relationships/oleObject" Target="../embeddings/oleObject103.bin"/><Relationship Id="rId7" Type="http://schemas.openxmlformats.org/officeDocument/2006/relationships/oleObject" Target="../embeddings/oleObject105.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104.emf"/><Relationship Id="rId5" Type="http://schemas.openxmlformats.org/officeDocument/2006/relationships/oleObject" Target="../embeddings/oleObject104.bin"/><Relationship Id="rId4" Type="http://schemas.openxmlformats.org/officeDocument/2006/relationships/image" Target="../media/image103.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image" Target="../media/image106.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107.emf"/></Relationships>
</file>

<file path=ppt/slides/_rels/slide36.xml.rels><?xml version="1.0" encoding="UTF-8" standalone="yes"?>
<Relationships xmlns="http://schemas.openxmlformats.org/package/2006/relationships"><Relationship Id="rId8" Type="http://schemas.openxmlformats.org/officeDocument/2006/relationships/image" Target="../media/image110.emf"/><Relationship Id="rId13" Type="http://schemas.openxmlformats.org/officeDocument/2006/relationships/oleObject" Target="../embeddings/oleObject113.bin"/><Relationship Id="rId3" Type="http://schemas.openxmlformats.org/officeDocument/2006/relationships/oleObject" Target="../embeddings/oleObject108.bin"/><Relationship Id="rId7" Type="http://schemas.openxmlformats.org/officeDocument/2006/relationships/oleObject" Target="../embeddings/oleObject110.bin"/><Relationship Id="rId12" Type="http://schemas.openxmlformats.org/officeDocument/2006/relationships/image" Target="../media/image112.emf"/><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image" Target="../media/image109.emf"/><Relationship Id="rId11" Type="http://schemas.openxmlformats.org/officeDocument/2006/relationships/oleObject" Target="../embeddings/oleObject112.bin"/><Relationship Id="rId5" Type="http://schemas.openxmlformats.org/officeDocument/2006/relationships/oleObject" Target="../embeddings/oleObject109.bin"/><Relationship Id="rId10" Type="http://schemas.openxmlformats.org/officeDocument/2006/relationships/image" Target="../media/image111.emf"/><Relationship Id="rId4" Type="http://schemas.openxmlformats.org/officeDocument/2006/relationships/image" Target="../media/image108.emf"/><Relationship Id="rId9" Type="http://schemas.openxmlformats.org/officeDocument/2006/relationships/oleObject" Target="../embeddings/oleObject111.bin"/><Relationship Id="rId14" Type="http://schemas.openxmlformats.org/officeDocument/2006/relationships/image" Target="../media/image113.emf"/></Relationships>
</file>

<file path=ppt/slides/_rels/slide37.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oleObject" Target="../embeddings/oleObject114.bin"/><Relationship Id="rId7" Type="http://schemas.openxmlformats.org/officeDocument/2006/relationships/oleObject" Target="../embeddings/oleObject116.bin"/><Relationship Id="rId2" Type="http://schemas.openxmlformats.org/officeDocument/2006/relationships/slideLayout" Target="../slideLayouts/slideLayout6.xml"/><Relationship Id="rId1" Type="http://schemas.openxmlformats.org/officeDocument/2006/relationships/vmlDrawing" Target="../drawings/vmlDrawing33.vml"/><Relationship Id="rId6" Type="http://schemas.openxmlformats.org/officeDocument/2006/relationships/image" Target="../media/image115.emf"/><Relationship Id="rId5" Type="http://schemas.openxmlformats.org/officeDocument/2006/relationships/oleObject" Target="../embeddings/oleObject115.bin"/><Relationship Id="rId4" Type="http://schemas.openxmlformats.org/officeDocument/2006/relationships/image" Target="../media/image114.emf"/></Relationships>
</file>

<file path=ppt/slides/_rels/slide38.xml.rels><?xml version="1.0" encoding="UTF-8" standalone="yes"?>
<Relationships xmlns="http://schemas.openxmlformats.org/package/2006/relationships"><Relationship Id="rId8" Type="http://schemas.openxmlformats.org/officeDocument/2006/relationships/image" Target="../media/image119.emf"/><Relationship Id="rId3" Type="http://schemas.openxmlformats.org/officeDocument/2006/relationships/oleObject" Target="../embeddings/oleObject117.bin"/><Relationship Id="rId7" Type="http://schemas.openxmlformats.org/officeDocument/2006/relationships/oleObject" Target="../embeddings/oleObject119.bin"/><Relationship Id="rId2" Type="http://schemas.openxmlformats.org/officeDocument/2006/relationships/slideLayout" Target="../slideLayouts/slideLayout6.xml"/><Relationship Id="rId1" Type="http://schemas.openxmlformats.org/officeDocument/2006/relationships/vmlDrawing" Target="../drawings/vmlDrawing34.vml"/><Relationship Id="rId6" Type="http://schemas.openxmlformats.org/officeDocument/2006/relationships/image" Target="../media/image118.emf"/><Relationship Id="rId5" Type="http://schemas.openxmlformats.org/officeDocument/2006/relationships/oleObject" Target="../embeddings/oleObject118.bin"/><Relationship Id="rId10" Type="http://schemas.openxmlformats.org/officeDocument/2006/relationships/image" Target="../media/image120.emf"/><Relationship Id="rId4" Type="http://schemas.openxmlformats.org/officeDocument/2006/relationships/image" Target="../media/image117.emf"/><Relationship Id="rId9" Type="http://schemas.openxmlformats.org/officeDocument/2006/relationships/oleObject" Target="../embeddings/oleObject120.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image" Target="../media/image122.emf"/><Relationship Id="rId5" Type="http://schemas.openxmlformats.org/officeDocument/2006/relationships/oleObject" Target="../embeddings/oleObject122.bin"/><Relationship Id="rId4" Type="http://schemas.openxmlformats.org/officeDocument/2006/relationships/image" Target="../media/image121.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23.bin"/><Relationship Id="rId2" Type="http://schemas.openxmlformats.org/officeDocument/2006/relationships/slideLayout" Target="../slideLayouts/slideLayout6.xml"/><Relationship Id="rId1" Type="http://schemas.openxmlformats.org/officeDocument/2006/relationships/vmlDrawing" Target="../drawings/vmlDrawing36.vml"/><Relationship Id="rId6" Type="http://schemas.openxmlformats.org/officeDocument/2006/relationships/image" Target="../media/image124.emf"/><Relationship Id="rId5" Type="http://schemas.openxmlformats.org/officeDocument/2006/relationships/oleObject" Target="../embeddings/oleObject124.bin"/><Relationship Id="rId4" Type="http://schemas.openxmlformats.org/officeDocument/2006/relationships/image" Target="../media/image123.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25.bin"/><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image" Target="../media/image125.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26.bin"/><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image" Target="../media/image126.emf"/></Relationships>
</file>

<file path=ppt/slides/_rels/slide43.xml.rels><?xml version="1.0" encoding="UTF-8" standalone="yes"?>
<Relationships xmlns="http://schemas.openxmlformats.org/package/2006/relationships"><Relationship Id="rId8" Type="http://schemas.openxmlformats.org/officeDocument/2006/relationships/image" Target="../media/image129.emf"/><Relationship Id="rId13" Type="http://schemas.openxmlformats.org/officeDocument/2006/relationships/oleObject" Target="../embeddings/oleObject132.bin"/><Relationship Id="rId3" Type="http://schemas.openxmlformats.org/officeDocument/2006/relationships/oleObject" Target="../embeddings/oleObject127.bin"/><Relationship Id="rId7" Type="http://schemas.openxmlformats.org/officeDocument/2006/relationships/oleObject" Target="../embeddings/oleObject129.bin"/><Relationship Id="rId12" Type="http://schemas.openxmlformats.org/officeDocument/2006/relationships/image" Target="../media/image131.emf"/><Relationship Id="rId2" Type="http://schemas.openxmlformats.org/officeDocument/2006/relationships/slideLayout" Target="../slideLayouts/slideLayout6.xml"/><Relationship Id="rId1" Type="http://schemas.openxmlformats.org/officeDocument/2006/relationships/vmlDrawing" Target="../drawings/vmlDrawing39.vml"/><Relationship Id="rId6" Type="http://schemas.openxmlformats.org/officeDocument/2006/relationships/image" Target="../media/image128.emf"/><Relationship Id="rId11" Type="http://schemas.openxmlformats.org/officeDocument/2006/relationships/oleObject" Target="../embeddings/oleObject131.bin"/><Relationship Id="rId5" Type="http://schemas.openxmlformats.org/officeDocument/2006/relationships/oleObject" Target="../embeddings/oleObject128.bin"/><Relationship Id="rId10" Type="http://schemas.openxmlformats.org/officeDocument/2006/relationships/image" Target="../media/image130.emf"/><Relationship Id="rId4" Type="http://schemas.openxmlformats.org/officeDocument/2006/relationships/image" Target="../media/image127.emf"/><Relationship Id="rId9" Type="http://schemas.openxmlformats.org/officeDocument/2006/relationships/oleObject" Target="../embeddings/oleObject130.bin"/><Relationship Id="rId14" Type="http://schemas.openxmlformats.org/officeDocument/2006/relationships/image" Target="../media/image132.emf"/></Relationships>
</file>

<file path=ppt/slides/_rels/slide44.xml.rels><?xml version="1.0" encoding="UTF-8" standalone="yes"?>
<Relationships xmlns="http://schemas.openxmlformats.org/package/2006/relationships"><Relationship Id="rId8" Type="http://schemas.openxmlformats.org/officeDocument/2006/relationships/image" Target="../media/image135.emf"/><Relationship Id="rId13" Type="http://schemas.openxmlformats.org/officeDocument/2006/relationships/oleObject" Target="../embeddings/oleObject138.bin"/><Relationship Id="rId3" Type="http://schemas.openxmlformats.org/officeDocument/2006/relationships/oleObject" Target="../embeddings/oleObject133.bin"/><Relationship Id="rId7" Type="http://schemas.openxmlformats.org/officeDocument/2006/relationships/oleObject" Target="../embeddings/oleObject135.bin"/><Relationship Id="rId12" Type="http://schemas.openxmlformats.org/officeDocument/2006/relationships/image" Target="../media/image137.emf"/><Relationship Id="rId2" Type="http://schemas.openxmlformats.org/officeDocument/2006/relationships/slideLayout" Target="../slideLayouts/slideLayout6.xml"/><Relationship Id="rId1" Type="http://schemas.openxmlformats.org/officeDocument/2006/relationships/vmlDrawing" Target="../drawings/vmlDrawing40.vml"/><Relationship Id="rId6" Type="http://schemas.openxmlformats.org/officeDocument/2006/relationships/image" Target="../media/image134.emf"/><Relationship Id="rId11" Type="http://schemas.openxmlformats.org/officeDocument/2006/relationships/oleObject" Target="../embeddings/oleObject137.bin"/><Relationship Id="rId5" Type="http://schemas.openxmlformats.org/officeDocument/2006/relationships/oleObject" Target="../embeddings/oleObject134.bin"/><Relationship Id="rId10" Type="http://schemas.openxmlformats.org/officeDocument/2006/relationships/image" Target="../media/image136.emf"/><Relationship Id="rId4" Type="http://schemas.openxmlformats.org/officeDocument/2006/relationships/image" Target="../media/image133.emf"/><Relationship Id="rId9" Type="http://schemas.openxmlformats.org/officeDocument/2006/relationships/oleObject" Target="../embeddings/oleObject136.bin"/><Relationship Id="rId14" Type="http://schemas.openxmlformats.org/officeDocument/2006/relationships/image" Target="../media/image138.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39.bin"/><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image" Target="../media/image139.emf"/></Relationships>
</file>

<file path=ppt/slides/_rels/slide46.xml.rels><?xml version="1.0" encoding="UTF-8" standalone="yes"?>
<Relationships xmlns="http://schemas.openxmlformats.org/package/2006/relationships"><Relationship Id="rId8" Type="http://schemas.openxmlformats.org/officeDocument/2006/relationships/image" Target="../media/image142.emf"/><Relationship Id="rId3" Type="http://schemas.openxmlformats.org/officeDocument/2006/relationships/oleObject" Target="../embeddings/oleObject140.bin"/><Relationship Id="rId7" Type="http://schemas.openxmlformats.org/officeDocument/2006/relationships/oleObject" Target="../embeddings/oleObject142.bin"/><Relationship Id="rId2" Type="http://schemas.openxmlformats.org/officeDocument/2006/relationships/slideLayout" Target="../slideLayouts/slideLayout6.xml"/><Relationship Id="rId1" Type="http://schemas.openxmlformats.org/officeDocument/2006/relationships/vmlDrawing" Target="../drawings/vmlDrawing42.vml"/><Relationship Id="rId6" Type="http://schemas.openxmlformats.org/officeDocument/2006/relationships/image" Target="../media/image141.emf"/><Relationship Id="rId5" Type="http://schemas.openxmlformats.org/officeDocument/2006/relationships/oleObject" Target="../embeddings/oleObject141.bin"/><Relationship Id="rId4" Type="http://schemas.openxmlformats.org/officeDocument/2006/relationships/image" Target="../media/image140.emf"/></Relationships>
</file>

<file path=ppt/slides/_rels/slide47.xml.rels><?xml version="1.0" encoding="UTF-8" standalone="yes"?>
<Relationships xmlns="http://schemas.openxmlformats.org/package/2006/relationships"><Relationship Id="rId8" Type="http://schemas.openxmlformats.org/officeDocument/2006/relationships/image" Target="../media/image145.emf"/><Relationship Id="rId3" Type="http://schemas.openxmlformats.org/officeDocument/2006/relationships/oleObject" Target="../embeddings/oleObject143.bin"/><Relationship Id="rId7" Type="http://schemas.openxmlformats.org/officeDocument/2006/relationships/oleObject" Target="../embeddings/oleObject145.bin"/><Relationship Id="rId2" Type="http://schemas.openxmlformats.org/officeDocument/2006/relationships/slideLayout" Target="../slideLayouts/slideLayout6.xml"/><Relationship Id="rId1" Type="http://schemas.openxmlformats.org/officeDocument/2006/relationships/vmlDrawing" Target="../drawings/vmlDrawing43.vml"/><Relationship Id="rId6" Type="http://schemas.openxmlformats.org/officeDocument/2006/relationships/image" Target="../media/image144.emf"/><Relationship Id="rId5" Type="http://schemas.openxmlformats.org/officeDocument/2006/relationships/oleObject" Target="../embeddings/oleObject144.bin"/><Relationship Id="rId4" Type="http://schemas.openxmlformats.org/officeDocument/2006/relationships/image" Target="../media/image143.e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46.bin"/><Relationship Id="rId2" Type="http://schemas.openxmlformats.org/officeDocument/2006/relationships/slideLayout" Target="../slideLayouts/slideLayout6.xml"/><Relationship Id="rId1" Type="http://schemas.openxmlformats.org/officeDocument/2006/relationships/vmlDrawing" Target="../drawings/vmlDrawing44.vml"/><Relationship Id="rId6" Type="http://schemas.openxmlformats.org/officeDocument/2006/relationships/image" Target="../media/image147.emf"/><Relationship Id="rId5" Type="http://schemas.openxmlformats.org/officeDocument/2006/relationships/oleObject" Target="../embeddings/oleObject147.bin"/><Relationship Id="rId4" Type="http://schemas.openxmlformats.org/officeDocument/2006/relationships/image" Target="../media/image146.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48.bin"/><Relationship Id="rId2" Type="http://schemas.openxmlformats.org/officeDocument/2006/relationships/slideLayout" Target="../slideLayouts/slideLayout6.xml"/><Relationship Id="rId1" Type="http://schemas.openxmlformats.org/officeDocument/2006/relationships/vmlDrawing" Target="../drawings/vmlDrawing45.vml"/><Relationship Id="rId6" Type="http://schemas.openxmlformats.org/officeDocument/2006/relationships/image" Target="../media/image149.emf"/><Relationship Id="rId5" Type="http://schemas.openxmlformats.org/officeDocument/2006/relationships/oleObject" Target="../embeddings/oleObject149.bin"/><Relationship Id="rId4" Type="http://schemas.openxmlformats.org/officeDocument/2006/relationships/image" Target="../media/image148.emf"/></Relationships>
</file>

<file path=ppt/slides/_rels/slide50.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oleObject" Target="../embeddings/oleObject150.bin"/><Relationship Id="rId7" Type="http://schemas.openxmlformats.org/officeDocument/2006/relationships/oleObject" Target="../embeddings/oleObject152.bin"/><Relationship Id="rId12" Type="http://schemas.openxmlformats.org/officeDocument/2006/relationships/image" Target="../media/image154.emf"/><Relationship Id="rId2" Type="http://schemas.openxmlformats.org/officeDocument/2006/relationships/slideLayout" Target="../slideLayouts/slideLayout6.xml"/><Relationship Id="rId1" Type="http://schemas.openxmlformats.org/officeDocument/2006/relationships/vmlDrawing" Target="../drawings/vmlDrawing46.vml"/><Relationship Id="rId6" Type="http://schemas.openxmlformats.org/officeDocument/2006/relationships/image" Target="../media/image151.emf"/><Relationship Id="rId11" Type="http://schemas.openxmlformats.org/officeDocument/2006/relationships/oleObject" Target="../embeddings/oleObject154.bin"/><Relationship Id="rId5" Type="http://schemas.openxmlformats.org/officeDocument/2006/relationships/oleObject" Target="../embeddings/oleObject151.bin"/><Relationship Id="rId10" Type="http://schemas.openxmlformats.org/officeDocument/2006/relationships/image" Target="../media/image153.emf"/><Relationship Id="rId4" Type="http://schemas.openxmlformats.org/officeDocument/2006/relationships/image" Target="../media/image150.emf"/><Relationship Id="rId9" Type="http://schemas.openxmlformats.org/officeDocument/2006/relationships/oleObject" Target="../embeddings/oleObject153.bin"/></Relationships>
</file>

<file path=ppt/slides/_rels/slide51.xml.rels><?xml version="1.0" encoding="UTF-8" standalone="yes"?>
<Relationships xmlns="http://schemas.openxmlformats.org/package/2006/relationships"><Relationship Id="rId8" Type="http://schemas.openxmlformats.org/officeDocument/2006/relationships/image" Target="../media/image157.emf"/><Relationship Id="rId3" Type="http://schemas.openxmlformats.org/officeDocument/2006/relationships/oleObject" Target="../embeddings/oleObject155.bin"/><Relationship Id="rId7" Type="http://schemas.openxmlformats.org/officeDocument/2006/relationships/oleObject" Target="../embeddings/oleObject157.bin"/><Relationship Id="rId2" Type="http://schemas.openxmlformats.org/officeDocument/2006/relationships/slideLayout" Target="../slideLayouts/slideLayout6.xml"/><Relationship Id="rId1" Type="http://schemas.openxmlformats.org/officeDocument/2006/relationships/vmlDrawing" Target="../drawings/vmlDrawing47.vml"/><Relationship Id="rId6" Type="http://schemas.openxmlformats.org/officeDocument/2006/relationships/image" Target="../media/image156.emf"/><Relationship Id="rId5" Type="http://schemas.openxmlformats.org/officeDocument/2006/relationships/oleObject" Target="../embeddings/oleObject156.bin"/><Relationship Id="rId10" Type="http://schemas.openxmlformats.org/officeDocument/2006/relationships/image" Target="../media/image158.emf"/><Relationship Id="rId4" Type="http://schemas.openxmlformats.org/officeDocument/2006/relationships/image" Target="../media/image155.emf"/><Relationship Id="rId9" Type="http://schemas.openxmlformats.org/officeDocument/2006/relationships/oleObject" Target="../embeddings/oleObject158.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59.bin"/><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image" Target="../media/image159.emf"/></Relationships>
</file>

<file path=ppt/slides/_rels/slide53.xml.rels><?xml version="1.0" encoding="UTF-8" standalone="yes"?>
<Relationships xmlns="http://schemas.openxmlformats.org/package/2006/relationships"><Relationship Id="rId8" Type="http://schemas.openxmlformats.org/officeDocument/2006/relationships/image" Target="../media/image162.emf"/><Relationship Id="rId3" Type="http://schemas.openxmlformats.org/officeDocument/2006/relationships/oleObject" Target="../embeddings/oleObject160.bin"/><Relationship Id="rId7" Type="http://schemas.openxmlformats.org/officeDocument/2006/relationships/oleObject" Target="../embeddings/oleObject162.bin"/><Relationship Id="rId2" Type="http://schemas.openxmlformats.org/officeDocument/2006/relationships/slideLayout" Target="../slideLayouts/slideLayout6.xml"/><Relationship Id="rId1" Type="http://schemas.openxmlformats.org/officeDocument/2006/relationships/vmlDrawing" Target="../drawings/vmlDrawing49.vml"/><Relationship Id="rId6" Type="http://schemas.openxmlformats.org/officeDocument/2006/relationships/image" Target="../media/image161.emf"/><Relationship Id="rId5" Type="http://schemas.openxmlformats.org/officeDocument/2006/relationships/oleObject" Target="../embeddings/oleObject161.bin"/><Relationship Id="rId10" Type="http://schemas.openxmlformats.org/officeDocument/2006/relationships/image" Target="../media/image163.emf"/><Relationship Id="rId4" Type="http://schemas.openxmlformats.org/officeDocument/2006/relationships/image" Target="../media/image160.emf"/><Relationship Id="rId9" Type="http://schemas.openxmlformats.org/officeDocument/2006/relationships/oleObject" Target="../embeddings/oleObject163.bin"/></Relationships>
</file>

<file path=ppt/slides/_rels/slide54.xml.rels><?xml version="1.0" encoding="UTF-8" standalone="yes"?>
<Relationships xmlns="http://schemas.openxmlformats.org/package/2006/relationships"><Relationship Id="rId8" Type="http://schemas.openxmlformats.org/officeDocument/2006/relationships/image" Target="../media/image166.emf"/><Relationship Id="rId3" Type="http://schemas.openxmlformats.org/officeDocument/2006/relationships/oleObject" Target="../embeddings/oleObject164.bin"/><Relationship Id="rId7" Type="http://schemas.openxmlformats.org/officeDocument/2006/relationships/oleObject" Target="../embeddings/oleObject166.bin"/><Relationship Id="rId2" Type="http://schemas.openxmlformats.org/officeDocument/2006/relationships/slideLayout" Target="../slideLayouts/slideLayout6.xml"/><Relationship Id="rId1" Type="http://schemas.openxmlformats.org/officeDocument/2006/relationships/vmlDrawing" Target="../drawings/vmlDrawing50.vml"/><Relationship Id="rId6" Type="http://schemas.openxmlformats.org/officeDocument/2006/relationships/image" Target="../media/image165.emf"/><Relationship Id="rId5" Type="http://schemas.openxmlformats.org/officeDocument/2006/relationships/oleObject" Target="../embeddings/oleObject165.bin"/><Relationship Id="rId4" Type="http://schemas.openxmlformats.org/officeDocument/2006/relationships/image" Target="../media/image164.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67.bin"/><Relationship Id="rId2" Type="http://schemas.openxmlformats.org/officeDocument/2006/relationships/slideLayout" Target="../slideLayouts/slideLayout6.xml"/><Relationship Id="rId1" Type="http://schemas.openxmlformats.org/officeDocument/2006/relationships/vmlDrawing" Target="../drawings/vmlDrawing51.vml"/><Relationship Id="rId6" Type="http://schemas.openxmlformats.org/officeDocument/2006/relationships/image" Target="../media/image168.emf"/><Relationship Id="rId5" Type="http://schemas.openxmlformats.org/officeDocument/2006/relationships/oleObject" Target="../embeddings/oleObject168.bin"/><Relationship Id="rId4" Type="http://schemas.openxmlformats.org/officeDocument/2006/relationships/image" Target="../media/image167.emf"/></Relationships>
</file>

<file path=ppt/slides/_rels/slide56.xml.rels><?xml version="1.0" encoding="UTF-8" standalone="yes"?>
<Relationships xmlns="http://schemas.openxmlformats.org/package/2006/relationships"><Relationship Id="rId8" Type="http://schemas.openxmlformats.org/officeDocument/2006/relationships/image" Target="../media/image171.emf"/><Relationship Id="rId3" Type="http://schemas.openxmlformats.org/officeDocument/2006/relationships/oleObject" Target="../embeddings/oleObject169.bin"/><Relationship Id="rId7" Type="http://schemas.openxmlformats.org/officeDocument/2006/relationships/oleObject" Target="../embeddings/oleObject171.bin"/><Relationship Id="rId12" Type="http://schemas.openxmlformats.org/officeDocument/2006/relationships/image" Target="../media/image173.emf"/><Relationship Id="rId2" Type="http://schemas.openxmlformats.org/officeDocument/2006/relationships/slideLayout" Target="../slideLayouts/slideLayout6.xml"/><Relationship Id="rId1" Type="http://schemas.openxmlformats.org/officeDocument/2006/relationships/vmlDrawing" Target="../drawings/vmlDrawing52.vml"/><Relationship Id="rId6" Type="http://schemas.openxmlformats.org/officeDocument/2006/relationships/image" Target="../media/image170.emf"/><Relationship Id="rId11" Type="http://schemas.openxmlformats.org/officeDocument/2006/relationships/oleObject" Target="../embeddings/oleObject173.bin"/><Relationship Id="rId5" Type="http://schemas.openxmlformats.org/officeDocument/2006/relationships/oleObject" Target="../embeddings/oleObject170.bin"/><Relationship Id="rId10" Type="http://schemas.openxmlformats.org/officeDocument/2006/relationships/image" Target="../media/image172.emf"/><Relationship Id="rId4" Type="http://schemas.openxmlformats.org/officeDocument/2006/relationships/image" Target="../media/image169.emf"/><Relationship Id="rId9" Type="http://schemas.openxmlformats.org/officeDocument/2006/relationships/oleObject" Target="../embeddings/oleObject172.bin"/></Relationships>
</file>

<file path=ppt/slides/_rels/slide57.xml.rels><?xml version="1.0" encoding="UTF-8" standalone="yes"?>
<Relationships xmlns="http://schemas.openxmlformats.org/package/2006/relationships"><Relationship Id="rId8" Type="http://schemas.openxmlformats.org/officeDocument/2006/relationships/image" Target="../media/image176.emf"/><Relationship Id="rId3" Type="http://schemas.openxmlformats.org/officeDocument/2006/relationships/oleObject" Target="../embeddings/oleObject174.bin"/><Relationship Id="rId7" Type="http://schemas.openxmlformats.org/officeDocument/2006/relationships/oleObject" Target="../embeddings/oleObject176.bin"/><Relationship Id="rId2" Type="http://schemas.openxmlformats.org/officeDocument/2006/relationships/slideLayout" Target="../slideLayouts/slideLayout6.xml"/><Relationship Id="rId1" Type="http://schemas.openxmlformats.org/officeDocument/2006/relationships/vmlDrawing" Target="../drawings/vmlDrawing53.vml"/><Relationship Id="rId6" Type="http://schemas.openxmlformats.org/officeDocument/2006/relationships/image" Target="../media/image175.emf"/><Relationship Id="rId5" Type="http://schemas.openxmlformats.org/officeDocument/2006/relationships/oleObject" Target="../embeddings/oleObject175.bin"/><Relationship Id="rId4" Type="http://schemas.openxmlformats.org/officeDocument/2006/relationships/image" Target="../media/image174.emf"/></Relationships>
</file>

<file path=ppt/slides/_rels/slide58.xml.rels><?xml version="1.0" encoding="UTF-8" standalone="yes"?>
<Relationships xmlns="http://schemas.openxmlformats.org/package/2006/relationships"><Relationship Id="rId8" Type="http://schemas.openxmlformats.org/officeDocument/2006/relationships/image" Target="../media/image179.emf"/><Relationship Id="rId13" Type="http://schemas.openxmlformats.org/officeDocument/2006/relationships/oleObject" Target="../embeddings/oleObject182.bin"/><Relationship Id="rId3" Type="http://schemas.openxmlformats.org/officeDocument/2006/relationships/oleObject" Target="../embeddings/oleObject177.bin"/><Relationship Id="rId7" Type="http://schemas.openxmlformats.org/officeDocument/2006/relationships/oleObject" Target="../embeddings/oleObject179.bin"/><Relationship Id="rId12" Type="http://schemas.openxmlformats.org/officeDocument/2006/relationships/image" Target="../media/image181.emf"/><Relationship Id="rId2" Type="http://schemas.openxmlformats.org/officeDocument/2006/relationships/slideLayout" Target="../slideLayouts/slideLayout6.xml"/><Relationship Id="rId1" Type="http://schemas.openxmlformats.org/officeDocument/2006/relationships/vmlDrawing" Target="../drawings/vmlDrawing54.vml"/><Relationship Id="rId6" Type="http://schemas.openxmlformats.org/officeDocument/2006/relationships/image" Target="../media/image178.emf"/><Relationship Id="rId11" Type="http://schemas.openxmlformats.org/officeDocument/2006/relationships/oleObject" Target="../embeddings/oleObject181.bin"/><Relationship Id="rId5" Type="http://schemas.openxmlformats.org/officeDocument/2006/relationships/oleObject" Target="../embeddings/oleObject178.bin"/><Relationship Id="rId10" Type="http://schemas.openxmlformats.org/officeDocument/2006/relationships/image" Target="../media/image180.emf"/><Relationship Id="rId4" Type="http://schemas.openxmlformats.org/officeDocument/2006/relationships/image" Target="../media/image177.emf"/><Relationship Id="rId9" Type="http://schemas.openxmlformats.org/officeDocument/2006/relationships/oleObject" Target="../embeddings/oleObject180.bin"/><Relationship Id="rId14" Type="http://schemas.openxmlformats.org/officeDocument/2006/relationships/image" Target="../media/image182.emf"/></Relationships>
</file>

<file path=ppt/slides/_rels/slide59.xml.rels><?xml version="1.0" encoding="UTF-8" standalone="yes"?>
<Relationships xmlns="http://schemas.openxmlformats.org/package/2006/relationships"><Relationship Id="rId8" Type="http://schemas.openxmlformats.org/officeDocument/2006/relationships/image" Target="../media/image185.emf"/><Relationship Id="rId3" Type="http://schemas.openxmlformats.org/officeDocument/2006/relationships/oleObject" Target="../embeddings/oleObject183.bin"/><Relationship Id="rId7" Type="http://schemas.openxmlformats.org/officeDocument/2006/relationships/oleObject" Target="../embeddings/oleObject185.bin"/><Relationship Id="rId2" Type="http://schemas.openxmlformats.org/officeDocument/2006/relationships/slideLayout" Target="../slideLayouts/slideLayout6.xml"/><Relationship Id="rId1" Type="http://schemas.openxmlformats.org/officeDocument/2006/relationships/vmlDrawing" Target="../drawings/vmlDrawing55.vml"/><Relationship Id="rId6" Type="http://schemas.openxmlformats.org/officeDocument/2006/relationships/image" Target="../media/image184.emf"/><Relationship Id="rId5" Type="http://schemas.openxmlformats.org/officeDocument/2006/relationships/oleObject" Target="../embeddings/oleObject184.bin"/><Relationship Id="rId4" Type="http://schemas.openxmlformats.org/officeDocument/2006/relationships/image" Target="../media/image183.emf"/></Relationships>
</file>

<file path=ppt/slides/_rels/slide60.xml.rels><?xml version="1.0" encoding="UTF-8" standalone="yes"?>
<Relationships xmlns="http://schemas.openxmlformats.org/package/2006/relationships"><Relationship Id="rId8" Type="http://schemas.openxmlformats.org/officeDocument/2006/relationships/image" Target="../media/image188.emf"/><Relationship Id="rId3" Type="http://schemas.openxmlformats.org/officeDocument/2006/relationships/oleObject" Target="../embeddings/oleObject186.bin"/><Relationship Id="rId7" Type="http://schemas.openxmlformats.org/officeDocument/2006/relationships/oleObject" Target="../embeddings/oleObject188.bin"/><Relationship Id="rId2" Type="http://schemas.openxmlformats.org/officeDocument/2006/relationships/slideLayout" Target="../slideLayouts/slideLayout6.xml"/><Relationship Id="rId1" Type="http://schemas.openxmlformats.org/officeDocument/2006/relationships/vmlDrawing" Target="../drawings/vmlDrawing56.vml"/><Relationship Id="rId6" Type="http://schemas.openxmlformats.org/officeDocument/2006/relationships/image" Target="../media/image187.emf"/><Relationship Id="rId5" Type="http://schemas.openxmlformats.org/officeDocument/2006/relationships/oleObject" Target="../embeddings/oleObject187.bin"/><Relationship Id="rId10" Type="http://schemas.openxmlformats.org/officeDocument/2006/relationships/image" Target="../media/image189.emf"/><Relationship Id="rId4" Type="http://schemas.openxmlformats.org/officeDocument/2006/relationships/image" Target="../media/image186.emf"/><Relationship Id="rId9" Type="http://schemas.openxmlformats.org/officeDocument/2006/relationships/oleObject" Target="../embeddings/oleObject189.bin"/></Relationships>
</file>

<file path=ppt/slides/_rels/slide61.xml.rels><?xml version="1.0" encoding="UTF-8" standalone="yes"?>
<Relationships xmlns="http://schemas.openxmlformats.org/package/2006/relationships"><Relationship Id="rId8" Type="http://schemas.openxmlformats.org/officeDocument/2006/relationships/image" Target="../media/image192.emf"/><Relationship Id="rId3" Type="http://schemas.openxmlformats.org/officeDocument/2006/relationships/oleObject" Target="../embeddings/oleObject190.bin"/><Relationship Id="rId7" Type="http://schemas.openxmlformats.org/officeDocument/2006/relationships/oleObject" Target="../embeddings/oleObject192.bin"/><Relationship Id="rId12" Type="http://schemas.openxmlformats.org/officeDocument/2006/relationships/image" Target="../media/image194.emf"/><Relationship Id="rId2" Type="http://schemas.openxmlformats.org/officeDocument/2006/relationships/slideLayout" Target="../slideLayouts/slideLayout6.xml"/><Relationship Id="rId1" Type="http://schemas.openxmlformats.org/officeDocument/2006/relationships/vmlDrawing" Target="../drawings/vmlDrawing57.vml"/><Relationship Id="rId6" Type="http://schemas.openxmlformats.org/officeDocument/2006/relationships/image" Target="../media/image191.emf"/><Relationship Id="rId11" Type="http://schemas.openxmlformats.org/officeDocument/2006/relationships/oleObject" Target="../embeddings/oleObject194.bin"/><Relationship Id="rId5" Type="http://schemas.openxmlformats.org/officeDocument/2006/relationships/oleObject" Target="../embeddings/oleObject191.bin"/><Relationship Id="rId10" Type="http://schemas.openxmlformats.org/officeDocument/2006/relationships/image" Target="../media/image193.emf"/><Relationship Id="rId4" Type="http://schemas.openxmlformats.org/officeDocument/2006/relationships/image" Target="../media/image190.emf"/><Relationship Id="rId9" Type="http://schemas.openxmlformats.org/officeDocument/2006/relationships/oleObject" Target="../embeddings/oleObject193.bin"/></Relationships>
</file>

<file path=ppt/slides/_rels/slide62.xml.rels><?xml version="1.0" encoding="UTF-8" standalone="yes"?>
<Relationships xmlns="http://schemas.openxmlformats.org/package/2006/relationships"><Relationship Id="rId8" Type="http://schemas.openxmlformats.org/officeDocument/2006/relationships/image" Target="../media/image197.emf"/><Relationship Id="rId3" Type="http://schemas.openxmlformats.org/officeDocument/2006/relationships/oleObject" Target="../embeddings/oleObject195.bin"/><Relationship Id="rId7" Type="http://schemas.openxmlformats.org/officeDocument/2006/relationships/oleObject" Target="../embeddings/oleObject197.bin"/><Relationship Id="rId2" Type="http://schemas.openxmlformats.org/officeDocument/2006/relationships/slideLayout" Target="../slideLayouts/slideLayout6.xml"/><Relationship Id="rId1" Type="http://schemas.openxmlformats.org/officeDocument/2006/relationships/vmlDrawing" Target="../drawings/vmlDrawing58.vml"/><Relationship Id="rId6" Type="http://schemas.openxmlformats.org/officeDocument/2006/relationships/image" Target="../media/image196.emf"/><Relationship Id="rId5" Type="http://schemas.openxmlformats.org/officeDocument/2006/relationships/oleObject" Target="../embeddings/oleObject196.bin"/><Relationship Id="rId4" Type="http://schemas.openxmlformats.org/officeDocument/2006/relationships/image" Target="../media/image195.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8.bin"/><Relationship Id="rId2" Type="http://schemas.openxmlformats.org/officeDocument/2006/relationships/slideLayout" Target="../slideLayouts/slideLayout6.xml"/><Relationship Id="rId1" Type="http://schemas.openxmlformats.org/officeDocument/2006/relationships/vmlDrawing" Target="../drawings/vmlDrawing59.vml"/><Relationship Id="rId6" Type="http://schemas.openxmlformats.org/officeDocument/2006/relationships/image" Target="../media/image199.emf"/><Relationship Id="rId5" Type="http://schemas.openxmlformats.org/officeDocument/2006/relationships/oleObject" Target="../embeddings/oleObject199.bin"/><Relationship Id="rId4" Type="http://schemas.openxmlformats.org/officeDocument/2006/relationships/image" Target="../media/image198.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0.bin"/><Relationship Id="rId2" Type="http://schemas.openxmlformats.org/officeDocument/2006/relationships/slideLayout" Target="../slideLayouts/slideLayout6.xml"/><Relationship Id="rId1" Type="http://schemas.openxmlformats.org/officeDocument/2006/relationships/vmlDrawing" Target="../drawings/vmlDrawing60.vml"/><Relationship Id="rId6" Type="http://schemas.openxmlformats.org/officeDocument/2006/relationships/image" Target="../media/image201.emf"/><Relationship Id="rId5" Type="http://schemas.openxmlformats.org/officeDocument/2006/relationships/oleObject" Target="../embeddings/oleObject201.bin"/><Relationship Id="rId4" Type="http://schemas.openxmlformats.org/officeDocument/2006/relationships/image" Target="../media/image200.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02.bin"/><Relationship Id="rId2" Type="http://schemas.openxmlformats.org/officeDocument/2006/relationships/slideLayout" Target="../slideLayouts/slideLayout6.xml"/><Relationship Id="rId1" Type="http://schemas.openxmlformats.org/officeDocument/2006/relationships/vmlDrawing" Target="../drawings/vmlDrawing61.vml"/><Relationship Id="rId6" Type="http://schemas.openxmlformats.org/officeDocument/2006/relationships/image" Target="../media/image203.emf"/><Relationship Id="rId5" Type="http://schemas.openxmlformats.org/officeDocument/2006/relationships/oleObject" Target="../embeddings/oleObject203.bin"/><Relationship Id="rId4" Type="http://schemas.openxmlformats.org/officeDocument/2006/relationships/image" Target="../media/image202.emf"/></Relationships>
</file>

<file path=ppt/slides/_rels/slide66.xml.rels><?xml version="1.0" encoding="UTF-8" standalone="yes"?>
<Relationships xmlns="http://schemas.openxmlformats.org/package/2006/relationships"><Relationship Id="rId8" Type="http://schemas.openxmlformats.org/officeDocument/2006/relationships/image" Target="../media/image206.emf"/><Relationship Id="rId3" Type="http://schemas.openxmlformats.org/officeDocument/2006/relationships/oleObject" Target="../embeddings/oleObject204.bin"/><Relationship Id="rId7" Type="http://schemas.openxmlformats.org/officeDocument/2006/relationships/oleObject" Target="../embeddings/oleObject206.bin"/><Relationship Id="rId2" Type="http://schemas.openxmlformats.org/officeDocument/2006/relationships/slideLayout" Target="../slideLayouts/slideLayout6.xml"/><Relationship Id="rId1" Type="http://schemas.openxmlformats.org/officeDocument/2006/relationships/vmlDrawing" Target="../drawings/vmlDrawing62.vml"/><Relationship Id="rId6" Type="http://schemas.openxmlformats.org/officeDocument/2006/relationships/image" Target="../media/image205.emf"/><Relationship Id="rId5" Type="http://schemas.openxmlformats.org/officeDocument/2006/relationships/oleObject" Target="../embeddings/oleObject205.bin"/><Relationship Id="rId10" Type="http://schemas.openxmlformats.org/officeDocument/2006/relationships/image" Target="../media/image207.emf"/><Relationship Id="rId4" Type="http://schemas.openxmlformats.org/officeDocument/2006/relationships/image" Target="../media/image204.emf"/><Relationship Id="rId9" Type="http://schemas.openxmlformats.org/officeDocument/2006/relationships/oleObject" Target="../embeddings/oleObject207.bin"/></Relationships>
</file>

<file path=ppt/slides/_rels/slide67.xml.rels><?xml version="1.0" encoding="UTF-8" standalone="yes"?>
<Relationships xmlns="http://schemas.openxmlformats.org/package/2006/relationships"><Relationship Id="rId8" Type="http://schemas.openxmlformats.org/officeDocument/2006/relationships/image" Target="../media/image210.emf"/><Relationship Id="rId3" Type="http://schemas.openxmlformats.org/officeDocument/2006/relationships/oleObject" Target="../embeddings/oleObject208.bin"/><Relationship Id="rId7" Type="http://schemas.openxmlformats.org/officeDocument/2006/relationships/oleObject" Target="../embeddings/oleObject210.bin"/><Relationship Id="rId2" Type="http://schemas.openxmlformats.org/officeDocument/2006/relationships/slideLayout" Target="../slideLayouts/slideLayout6.xml"/><Relationship Id="rId1" Type="http://schemas.openxmlformats.org/officeDocument/2006/relationships/vmlDrawing" Target="../drawings/vmlDrawing63.vml"/><Relationship Id="rId6" Type="http://schemas.openxmlformats.org/officeDocument/2006/relationships/image" Target="../media/image209.emf"/><Relationship Id="rId5" Type="http://schemas.openxmlformats.org/officeDocument/2006/relationships/oleObject" Target="../embeddings/oleObject209.bin"/><Relationship Id="rId10" Type="http://schemas.openxmlformats.org/officeDocument/2006/relationships/image" Target="../media/image211.emf"/><Relationship Id="rId4" Type="http://schemas.openxmlformats.org/officeDocument/2006/relationships/image" Target="../media/image208.emf"/><Relationship Id="rId9" Type="http://schemas.openxmlformats.org/officeDocument/2006/relationships/oleObject" Target="../embeddings/oleObject211.bin"/></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2.bin"/><Relationship Id="rId2" Type="http://schemas.openxmlformats.org/officeDocument/2006/relationships/slideLayout" Target="../slideLayouts/slideLayout6.xml"/><Relationship Id="rId1" Type="http://schemas.openxmlformats.org/officeDocument/2006/relationships/vmlDrawing" Target="../drawings/vmlDrawing64.vml"/><Relationship Id="rId4" Type="http://schemas.openxmlformats.org/officeDocument/2006/relationships/image" Target="../media/image212.emf"/></Relationships>
</file>

<file path=ppt/slides/_rels/slide69.xml.rels><?xml version="1.0" encoding="UTF-8" standalone="yes"?>
<Relationships xmlns="http://schemas.openxmlformats.org/package/2006/relationships"><Relationship Id="rId8" Type="http://schemas.openxmlformats.org/officeDocument/2006/relationships/image" Target="../media/image215.emf"/><Relationship Id="rId3" Type="http://schemas.openxmlformats.org/officeDocument/2006/relationships/oleObject" Target="../embeddings/oleObject213.bin"/><Relationship Id="rId7" Type="http://schemas.openxmlformats.org/officeDocument/2006/relationships/oleObject" Target="../embeddings/oleObject215.bin"/><Relationship Id="rId2" Type="http://schemas.openxmlformats.org/officeDocument/2006/relationships/slideLayout" Target="../slideLayouts/slideLayout6.xml"/><Relationship Id="rId1" Type="http://schemas.openxmlformats.org/officeDocument/2006/relationships/vmlDrawing" Target="../drawings/vmlDrawing65.vml"/><Relationship Id="rId6" Type="http://schemas.openxmlformats.org/officeDocument/2006/relationships/image" Target="../media/image214.emf"/><Relationship Id="rId5" Type="http://schemas.openxmlformats.org/officeDocument/2006/relationships/oleObject" Target="../embeddings/oleObject214.bin"/><Relationship Id="rId10" Type="http://schemas.openxmlformats.org/officeDocument/2006/relationships/image" Target="../media/image216.emf"/><Relationship Id="rId4" Type="http://schemas.openxmlformats.org/officeDocument/2006/relationships/image" Target="../media/image213.emf"/><Relationship Id="rId9" Type="http://schemas.openxmlformats.org/officeDocument/2006/relationships/oleObject" Target="../embeddings/oleObject216.bin"/></Relationships>
</file>

<file path=ppt/slides/_rels/slide70.xml.rels><?xml version="1.0" encoding="UTF-8" standalone="yes"?>
<Relationships xmlns="http://schemas.openxmlformats.org/package/2006/relationships"><Relationship Id="rId8" Type="http://schemas.openxmlformats.org/officeDocument/2006/relationships/image" Target="../media/image219.emf"/><Relationship Id="rId3" Type="http://schemas.openxmlformats.org/officeDocument/2006/relationships/oleObject" Target="../embeddings/oleObject217.bin"/><Relationship Id="rId7" Type="http://schemas.openxmlformats.org/officeDocument/2006/relationships/oleObject" Target="../embeddings/oleObject219.bin"/><Relationship Id="rId12" Type="http://schemas.openxmlformats.org/officeDocument/2006/relationships/image" Target="../media/image221.emf"/><Relationship Id="rId2" Type="http://schemas.openxmlformats.org/officeDocument/2006/relationships/slideLayout" Target="../slideLayouts/slideLayout6.xml"/><Relationship Id="rId1" Type="http://schemas.openxmlformats.org/officeDocument/2006/relationships/vmlDrawing" Target="../drawings/vmlDrawing66.vml"/><Relationship Id="rId6" Type="http://schemas.openxmlformats.org/officeDocument/2006/relationships/image" Target="../media/image218.emf"/><Relationship Id="rId11" Type="http://schemas.openxmlformats.org/officeDocument/2006/relationships/oleObject" Target="../embeddings/oleObject221.bin"/><Relationship Id="rId5" Type="http://schemas.openxmlformats.org/officeDocument/2006/relationships/oleObject" Target="../embeddings/oleObject218.bin"/><Relationship Id="rId10" Type="http://schemas.openxmlformats.org/officeDocument/2006/relationships/image" Target="../media/image220.emf"/><Relationship Id="rId4" Type="http://schemas.openxmlformats.org/officeDocument/2006/relationships/image" Target="../media/image217.emf"/><Relationship Id="rId9" Type="http://schemas.openxmlformats.org/officeDocument/2006/relationships/oleObject" Target="../embeddings/oleObject220.bin"/></Relationships>
</file>

<file path=ppt/slides/_rels/slide71.xml.rels><?xml version="1.0" encoding="UTF-8" standalone="yes"?>
<Relationships xmlns="http://schemas.openxmlformats.org/package/2006/relationships"><Relationship Id="rId8" Type="http://schemas.openxmlformats.org/officeDocument/2006/relationships/image" Target="../media/image224.emf"/><Relationship Id="rId3" Type="http://schemas.openxmlformats.org/officeDocument/2006/relationships/oleObject" Target="../embeddings/oleObject222.bin"/><Relationship Id="rId7" Type="http://schemas.openxmlformats.org/officeDocument/2006/relationships/oleObject" Target="../embeddings/oleObject224.bin"/><Relationship Id="rId2" Type="http://schemas.openxmlformats.org/officeDocument/2006/relationships/slideLayout" Target="../slideLayouts/slideLayout6.xml"/><Relationship Id="rId1" Type="http://schemas.openxmlformats.org/officeDocument/2006/relationships/vmlDrawing" Target="../drawings/vmlDrawing67.vml"/><Relationship Id="rId6" Type="http://schemas.openxmlformats.org/officeDocument/2006/relationships/image" Target="../media/image223.emf"/><Relationship Id="rId5" Type="http://schemas.openxmlformats.org/officeDocument/2006/relationships/oleObject" Target="../embeddings/oleObject223.bin"/><Relationship Id="rId4" Type="http://schemas.openxmlformats.org/officeDocument/2006/relationships/image" Target="../media/image222.emf"/></Relationships>
</file>

<file path=ppt/slides/_rels/slide72.xml.rels><?xml version="1.0" encoding="UTF-8" standalone="yes"?>
<Relationships xmlns="http://schemas.openxmlformats.org/package/2006/relationships"><Relationship Id="rId8" Type="http://schemas.openxmlformats.org/officeDocument/2006/relationships/image" Target="../media/image227.emf"/><Relationship Id="rId3" Type="http://schemas.openxmlformats.org/officeDocument/2006/relationships/oleObject" Target="../embeddings/oleObject225.bin"/><Relationship Id="rId7" Type="http://schemas.openxmlformats.org/officeDocument/2006/relationships/oleObject" Target="../embeddings/oleObject227.bin"/><Relationship Id="rId2" Type="http://schemas.openxmlformats.org/officeDocument/2006/relationships/slideLayout" Target="../slideLayouts/slideLayout6.xml"/><Relationship Id="rId1" Type="http://schemas.openxmlformats.org/officeDocument/2006/relationships/vmlDrawing" Target="../drawings/vmlDrawing68.vml"/><Relationship Id="rId6" Type="http://schemas.openxmlformats.org/officeDocument/2006/relationships/image" Target="../media/image226.emf"/><Relationship Id="rId5" Type="http://schemas.openxmlformats.org/officeDocument/2006/relationships/oleObject" Target="../embeddings/oleObject226.bin"/><Relationship Id="rId4" Type="http://schemas.openxmlformats.org/officeDocument/2006/relationships/image" Target="../media/image225.emf"/></Relationships>
</file>

<file path=ppt/slides/_rels/slide73.xml.rels><?xml version="1.0" encoding="UTF-8" standalone="yes"?>
<Relationships xmlns="http://schemas.openxmlformats.org/package/2006/relationships"><Relationship Id="rId8" Type="http://schemas.openxmlformats.org/officeDocument/2006/relationships/image" Target="../media/image230.emf"/><Relationship Id="rId3" Type="http://schemas.openxmlformats.org/officeDocument/2006/relationships/oleObject" Target="../embeddings/oleObject228.bin"/><Relationship Id="rId7" Type="http://schemas.openxmlformats.org/officeDocument/2006/relationships/oleObject" Target="../embeddings/oleObject230.bin"/><Relationship Id="rId12" Type="http://schemas.openxmlformats.org/officeDocument/2006/relationships/image" Target="../media/image232.emf"/><Relationship Id="rId2" Type="http://schemas.openxmlformats.org/officeDocument/2006/relationships/slideLayout" Target="../slideLayouts/slideLayout6.xml"/><Relationship Id="rId1" Type="http://schemas.openxmlformats.org/officeDocument/2006/relationships/vmlDrawing" Target="../drawings/vmlDrawing69.vml"/><Relationship Id="rId6" Type="http://schemas.openxmlformats.org/officeDocument/2006/relationships/image" Target="../media/image229.emf"/><Relationship Id="rId11" Type="http://schemas.openxmlformats.org/officeDocument/2006/relationships/oleObject" Target="../embeddings/oleObject232.bin"/><Relationship Id="rId5" Type="http://schemas.openxmlformats.org/officeDocument/2006/relationships/oleObject" Target="../embeddings/oleObject229.bin"/><Relationship Id="rId10" Type="http://schemas.openxmlformats.org/officeDocument/2006/relationships/image" Target="../media/image231.emf"/><Relationship Id="rId4" Type="http://schemas.openxmlformats.org/officeDocument/2006/relationships/image" Target="../media/image228.emf"/><Relationship Id="rId9" Type="http://schemas.openxmlformats.org/officeDocument/2006/relationships/oleObject" Target="../embeddings/oleObject231.bin"/></Relationships>
</file>

<file path=ppt/slides/_rels/slide74.xml.rels><?xml version="1.0" encoding="UTF-8" standalone="yes"?>
<Relationships xmlns="http://schemas.openxmlformats.org/package/2006/relationships"><Relationship Id="rId8" Type="http://schemas.openxmlformats.org/officeDocument/2006/relationships/image" Target="../media/image235.emf"/><Relationship Id="rId13" Type="http://schemas.openxmlformats.org/officeDocument/2006/relationships/oleObject" Target="../embeddings/oleObject238.bin"/><Relationship Id="rId3" Type="http://schemas.openxmlformats.org/officeDocument/2006/relationships/oleObject" Target="../embeddings/oleObject233.bin"/><Relationship Id="rId7" Type="http://schemas.openxmlformats.org/officeDocument/2006/relationships/oleObject" Target="../embeddings/oleObject235.bin"/><Relationship Id="rId12" Type="http://schemas.openxmlformats.org/officeDocument/2006/relationships/image" Target="../media/image237.emf"/><Relationship Id="rId2" Type="http://schemas.openxmlformats.org/officeDocument/2006/relationships/slideLayout" Target="../slideLayouts/slideLayout6.xml"/><Relationship Id="rId1" Type="http://schemas.openxmlformats.org/officeDocument/2006/relationships/vmlDrawing" Target="../drawings/vmlDrawing70.vml"/><Relationship Id="rId6" Type="http://schemas.openxmlformats.org/officeDocument/2006/relationships/image" Target="../media/image234.emf"/><Relationship Id="rId11" Type="http://schemas.openxmlformats.org/officeDocument/2006/relationships/oleObject" Target="../embeddings/oleObject237.bin"/><Relationship Id="rId5" Type="http://schemas.openxmlformats.org/officeDocument/2006/relationships/oleObject" Target="../embeddings/oleObject234.bin"/><Relationship Id="rId10" Type="http://schemas.openxmlformats.org/officeDocument/2006/relationships/image" Target="../media/image236.emf"/><Relationship Id="rId4" Type="http://schemas.openxmlformats.org/officeDocument/2006/relationships/image" Target="../media/image233.emf"/><Relationship Id="rId9" Type="http://schemas.openxmlformats.org/officeDocument/2006/relationships/oleObject" Target="../embeddings/oleObject236.bin"/><Relationship Id="rId14" Type="http://schemas.openxmlformats.org/officeDocument/2006/relationships/image" Target="../media/image2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1295400"/>
            <a:ext cx="9144000" cy="1143000"/>
          </a:xfrm>
        </p:spPr>
        <p:txBody>
          <a:bodyPr/>
          <a:lstStyle/>
          <a:p>
            <a:pPr eaLnBrk="1" hangingPunct="1">
              <a:defRPr/>
            </a:pPr>
            <a:r>
              <a:rPr lang="en-US" sz="4000" b="1">
                <a:solidFill>
                  <a:srgbClr val="0000FF"/>
                </a:solidFill>
                <a:latin typeface="Times" charset="0"/>
                <a:cs typeface="+mj-cs"/>
              </a:rPr>
              <a:t>Presentation Slides</a:t>
            </a:r>
            <a:r>
              <a:rPr lang="en-US" b="1">
                <a:solidFill>
                  <a:srgbClr val="187534"/>
                </a:solidFill>
                <a:latin typeface="Times" charset="0"/>
                <a:cs typeface="+mj-cs"/>
              </a:rPr>
              <a:t> </a:t>
            </a:r>
            <a:br>
              <a:rPr lang="en-US" b="1">
                <a:solidFill>
                  <a:srgbClr val="187534"/>
                </a:solidFill>
                <a:latin typeface="Times" charset="0"/>
                <a:cs typeface="+mj-cs"/>
              </a:rPr>
            </a:br>
            <a:r>
              <a:rPr lang="en-US" sz="2800" b="1">
                <a:solidFill>
                  <a:srgbClr val="187534"/>
                </a:solidFill>
                <a:latin typeface="Times" charset="0"/>
                <a:cs typeface="+mj-cs"/>
              </a:rPr>
              <a:t>for</a:t>
            </a:r>
            <a:r>
              <a:rPr lang="en-US" b="1">
                <a:solidFill>
                  <a:srgbClr val="187534"/>
                </a:solidFill>
                <a:latin typeface="Times" charset="0"/>
                <a:cs typeface="+mj-cs"/>
              </a:rPr>
              <a:t> </a:t>
            </a:r>
            <a:br>
              <a:rPr lang="en-US" b="1">
                <a:solidFill>
                  <a:srgbClr val="187534"/>
                </a:solidFill>
                <a:latin typeface="Times" charset="0"/>
                <a:cs typeface="+mj-cs"/>
              </a:rPr>
            </a:br>
            <a:r>
              <a:rPr lang="en-US" sz="4000" b="1">
                <a:solidFill>
                  <a:srgbClr val="0000FF"/>
                </a:solidFill>
                <a:latin typeface="Times" charset="0"/>
                <a:cs typeface="+mj-cs"/>
              </a:rPr>
              <a:t>Chapter 4</a:t>
            </a:r>
            <a:br>
              <a:rPr lang="en-US" b="1">
                <a:solidFill>
                  <a:srgbClr val="187534"/>
                </a:solidFill>
                <a:latin typeface="Times" charset="0"/>
                <a:cs typeface="+mj-cs"/>
              </a:rPr>
            </a:br>
            <a:r>
              <a:rPr lang="en-US" sz="2800" b="1">
                <a:solidFill>
                  <a:srgbClr val="187534"/>
                </a:solidFill>
                <a:latin typeface="Times" charset="0"/>
                <a:cs typeface="+mj-cs"/>
              </a:rPr>
              <a:t>of</a:t>
            </a:r>
            <a:r>
              <a:rPr lang="en-US" b="1">
                <a:solidFill>
                  <a:srgbClr val="0000FF"/>
                </a:solidFill>
                <a:latin typeface="Times" charset="0"/>
                <a:cs typeface="+mj-cs"/>
              </a:rPr>
              <a:t> </a:t>
            </a:r>
            <a:br>
              <a:rPr lang="en-US" b="1">
                <a:solidFill>
                  <a:srgbClr val="0000FF"/>
                </a:solidFill>
                <a:latin typeface="Times" charset="0"/>
                <a:cs typeface="+mj-cs"/>
              </a:rPr>
            </a:br>
            <a:r>
              <a:rPr lang="en-US" sz="4000" b="1">
                <a:solidFill>
                  <a:srgbClr val="0000FF"/>
                </a:solidFill>
                <a:latin typeface="Times" charset="0"/>
                <a:cs typeface="+mj-cs"/>
              </a:rPr>
              <a:t>Fundamentals of Atmospheric Modeling 2</a:t>
            </a:r>
            <a:r>
              <a:rPr lang="en-US" sz="4000" b="1" baseline="30000">
                <a:solidFill>
                  <a:srgbClr val="0000FF"/>
                </a:solidFill>
                <a:latin typeface="Times" charset="0"/>
                <a:cs typeface="+mj-cs"/>
              </a:rPr>
              <a:t>nd</a:t>
            </a:r>
            <a:r>
              <a:rPr lang="en-US" sz="4000" b="1">
                <a:solidFill>
                  <a:srgbClr val="0000FF"/>
                </a:solidFill>
                <a:latin typeface="Times" charset="0"/>
                <a:cs typeface="+mj-cs"/>
              </a:rPr>
              <a:t> Edition</a:t>
            </a:r>
            <a:r>
              <a:rPr lang="en-US" b="1">
                <a:solidFill>
                  <a:srgbClr val="0000FF"/>
                </a:solidFill>
                <a:latin typeface="Times" charset="0"/>
                <a:cs typeface="+mj-cs"/>
              </a:rPr>
              <a:t> </a:t>
            </a:r>
          </a:p>
        </p:txBody>
      </p:sp>
      <p:sp>
        <p:nvSpPr>
          <p:cNvPr id="78851" name="Rectangle 3"/>
          <p:cNvSpPr>
            <a:spLocks noChangeArrowheads="1"/>
          </p:cNvSpPr>
          <p:nvPr/>
        </p:nvSpPr>
        <p:spPr bwMode="auto">
          <a:xfrm>
            <a:off x="685800" y="3962400"/>
            <a:ext cx="7435850" cy="2568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buFontTx/>
              <a:buNone/>
              <a:defRPr/>
            </a:pPr>
            <a:r>
              <a:rPr lang="en-US" sz="2800">
                <a:cs typeface="+mn-cs"/>
              </a:rPr>
              <a:t>Mark Z. Jacobson</a:t>
            </a:r>
          </a:p>
          <a:p>
            <a:pPr algn="ctr">
              <a:buFontTx/>
              <a:buNone/>
              <a:defRPr/>
            </a:pPr>
            <a:r>
              <a:rPr lang="en-US" sz="2800">
                <a:cs typeface="+mn-cs"/>
              </a:rPr>
              <a:t>Department of Civil &amp; Environmental Engineering</a:t>
            </a:r>
          </a:p>
          <a:p>
            <a:pPr algn="ctr">
              <a:buFontTx/>
              <a:buNone/>
              <a:defRPr/>
            </a:pPr>
            <a:r>
              <a:rPr lang="en-US" sz="2800">
                <a:cs typeface="+mn-cs"/>
              </a:rPr>
              <a:t>Stanford University</a:t>
            </a:r>
          </a:p>
          <a:p>
            <a:pPr algn="ctr">
              <a:buFontTx/>
              <a:buNone/>
              <a:defRPr/>
            </a:pPr>
            <a:r>
              <a:rPr lang="en-US" sz="2800">
                <a:cs typeface="+mn-cs"/>
              </a:rPr>
              <a:t>Stanford, CA 94305-4020</a:t>
            </a:r>
          </a:p>
          <a:p>
            <a:pPr algn="ctr">
              <a:buFontTx/>
              <a:buNone/>
              <a:defRPr/>
            </a:pPr>
            <a:r>
              <a:rPr lang="en-US" sz="2800">
                <a:cs typeface="+mn-cs"/>
              </a:rPr>
              <a:t>jacobson@stanford.edu</a:t>
            </a:r>
          </a:p>
          <a:p>
            <a:pPr algn="ctr">
              <a:buFontTx/>
              <a:buNone/>
              <a:defRPr/>
            </a:pPr>
            <a:r>
              <a:rPr lang="en-US" sz="2800">
                <a:solidFill>
                  <a:srgbClr val="187534"/>
                </a:solidFill>
                <a:cs typeface="+mn-cs"/>
              </a:rPr>
              <a:t>March 10, 2005</a:t>
            </a:r>
            <a:r>
              <a:rPr lang="en-US" sz="2000">
                <a:cs typeface="+mn-c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9" name="Rectangle 3"/>
          <p:cNvSpPr>
            <a:spLocks noGrp="1" noChangeArrowheads="1"/>
          </p:cNvSpPr>
          <p:nvPr>
            <p:ph type="title"/>
          </p:nvPr>
        </p:nvSpPr>
        <p:spPr>
          <a:xfrm>
            <a:off x="457200" y="76200"/>
            <a:ext cx="8229600" cy="1143000"/>
          </a:xfrm>
        </p:spPr>
        <p:txBody>
          <a:bodyPr/>
          <a:lstStyle/>
          <a:p>
            <a:pPr eaLnBrk="1" hangingPunct="1">
              <a:defRPr/>
            </a:pPr>
            <a:r>
              <a:rPr lang="en-US" b="1">
                <a:solidFill>
                  <a:srgbClr val="0000FF"/>
                </a:solidFill>
                <a:latin typeface="Times" charset="0"/>
                <a:cs typeface="+mj-cs"/>
              </a:rPr>
              <a:t>Spherical Horizontal Coordinates</a:t>
            </a:r>
            <a:endParaRPr lang="en-US" b="1" u="sng">
              <a:solidFill>
                <a:srgbClr val="0000FF"/>
              </a:solidFill>
              <a:latin typeface="Times" charset="0"/>
              <a:cs typeface="+mj-cs"/>
            </a:endParaRPr>
          </a:p>
        </p:txBody>
      </p:sp>
      <p:graphicFrame>
        <p:nvGraphicFramePr>
          <p:cNvPr id="16386" name="Object 17"/>
          <p:cNvGraphicFramePr>
            <a:graphicFrameLocks noChangeAspect="1"/>
          </p:cNvGraphicFramePr>
          <p:nvPr/>
        </p:nvGraphicFramePr>
        <p:xfrm>
          <a:off x="1905000" y="1295400"/>
          <a:ext cx="4643438" cy="4994275"/>
        </p:xfrm>
        <a:graphic>
          <a:graphicData uri="http://schemas.openxmlformats.org/presentationml/2006/ole">
            <mc:AlternateContent xmlns:mc="http://schemas.openxmlformats.org/markup-compatibility/2006">
              <mc:Choice xmlns:v="urn:schemas-microsoft-com:vml" Requires="v">
                <p:oleObj spid="_x0000_s16391" name="Document" r:id="rId3" imgW="1854200" imgH="1993900" progId="Word.Document.8">
                  <p:embed/>
                </p:oleObj>
              </mc:Choice>
              <mc:Fallback>
                <p:oleObj name="Document" r:id="rId3" imgW="1854200" imgH="1993900" progId="Word.Document.8">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295400"/>
                        <a:ext cx="4643438" cy="4994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7714" name="Rectangle 18"/>
          <p:cNvSpPr>
            <a:spLocks noGrp="1" noChangeArrowheads="1"/>
          </p:cNvSpPr>
          <p:nvPr>
            <p:ph type="body" idx="1"/>
          </p:nvPr>
        </p:nvSpPr>
        <p:spPr>
          <a:xfrm>
            <a:off x="7239000" y="6019800"/>
            <a:ext cx="1219200" cy="381000"/>
          </a:xfrm>
        </p:spPr>
        <p:txBody>
          <a:bodyPr/>
          <a:lstStyle/>
          <a:p>
            <a:pPr eaLnBrk="1" hangingPunct="1">
              <a:lnSpc>
                <a:spcPct val="80000"/>
              </a:lnSpc>
              <a:buFontTx/>
              <a:buNone/>
              <a:tabLst>
                <a:tab pos="6804025" algn="l"/>
              </a:tabLst>
              <a:defRPr/>
            </a:pPr>
            <a:r>
              <a:rPr lang="en-US" sz="2400">
                <a:solidFill>
                  <a:srgbClr val="187534"/>
                </a:solidFill>
                <a:latin typeface="Times" charset="0"/>
                <a:cs typeface="+mn-cs"/>
              </a:rPr>
              <a:t> </a:t>
            </a:r>
            <a:r>
              <a:rPr lang="en-US" sz="2400">
                <a:solidFill>
                  <a:srgbClr val="993366"/>
                </a:solidFill>
                <a:latin typeface="Times" charset="0"/>
                <a:cs typeface="+mn-cs"/>
              </a:rPr>
              <a:t>Fig. 4.1</a:t>
            </a:r>
            <a:endParaRPr lang="en-US" sz="2000">
              <a:solidFill>
                <a:srgbClr val="993366"/>
              </a:solidFill>
              <a:latin typeface="Times" charset="0"/>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Rectangle 2"/>
          <p:cNvSpPr>
            <a:spLocks noGrp="1" noChangeArrowheads="1"/>
          </p:cNvSpPr>
          <p:nvPr>
            <p:ph type="body" idx="1"/>
          </p:nvPr>
        </p:nvSpPr>
        <p:spPr>
          <a:xfrm>
            <a:off x="457200" y="1219200"/>
            <a:ext cx="8077200" cy="609600"/>
          </a:xfrm>
        </p:spPr>
        <p:txBody>
          <a:bodyPr/>
          <a:lstStyle/>
          <a:p>
            <a:pPr eaLnBrk="1" hangingPunct="1">
              <a:lnSpc>
                <a:spcPct val="80000"/>
              </a:lnSpc>
              <a:buFontTx/>
              <a:buNone/>
              <a:tabLst>
                <a:tab pos="6804025" algn="l"/>
              </a:tabLst>
              <a:defRPr/>
            </a:pPr>
            <a:r>
              <a:rPr lang="en-US" sz="2400">
                <a:solidFill>
                  <a:srgbClr val="FF0000"/>
                </a:solidFill>
                <a:latin typeface="Times" charset="0"/>
                <a:cs typeface="+mn-cs"/>
              </a:rPr>
              <a:t>West-east and south-north increments</a:t>
            </a:r>
            <a:r>
              <a:rPr lang="en-US" sz="2400">
                <a:solidFill>
                  <a:srgbClr val="993366"/>
                </a:solidFill>
                <a:latin typeface="Times" charset="0"/>
                <a:cs typeface="+mn-cs"/>
              </a:rPr>
              <a:t> </a:t>
            </a:r>
            <a:r>
              <a:rPr lang="en-US" sz="2400">
                <a:solidFill>
                  <a:srgbClr val="187534"/>
                </a:solidFill>
                <a:latin typeface="Times" charset="0"/>
                <a:cs typeface="+mn-cs"/>
              </a:rPr>
              <a:t>	 </a:t>
            </a:r>
            <a:r>
              <a:rPr lang="en-US" sz="2400">
                <a:solidFill>
                  <a:srgbClr val="993366"/>
                </a:solidFill>
                <a:latin typeface="Times" charset="0"/>
                <a:cs typeface="+mn-cs"/>
              </a:rPr>
              <a:t>(4.1)</a:t>
            </a:r>
          </a:p>
        </p:txBody>
      </p:sp>
      <p:sp>
        <p:nvSpPr>
          <p:cNvPr id="158723" name="Rectangle 3"/>
          <p:cNvSpPr>
            <a:spLocks noGrp="1" noChangeArrowheads="1"/>
          </p:cNvSpPr>
          <p:nvPr>
            <p:ph type="title"/>
          </p:nvPr>
        </p:nvSpPr>
        <p:spPr>
          <a:xfrm>
            <a:off x="304800" y="0"/>
            <a:ext cx="8458200" cy="1143000"/>
          </a:xfrm>
        </p:spPr>
        <p:txBody>
          <a:bodyPr/>
          <a:lstStyle/>
          <a:p>
            <a:pPr eaLnBrk="1" hangingPunct="1">
              <a:defRPr/>
            </a:pPr>
            <a:r>
              <a:rPr lang="en-US" b="1">
                <a:solidFill>
                  <a:srgbClr val="0000FF"/>
                </a:solidFill>
                <a:latin typeface="Times" charset="0"/>
                <a:cs typeface="+mj-cs"/>
              </a:rPr>
              <a:t>Spherical Coordinate Conversions</a:t>
            </a:r>
          </a:p>
        </p:txBody>
      </p:sp>
      <p:graphicFrame>
        <p:nvGraphicFramePr>
          <p:cNvPr id="17411" name="Object 15"/>
          <p:cNvGraphicFramePr>
            <a:graphicFrameLocks noChangeAspect="1"/>
          </p:cNvGraphicFramePr>
          <p:nvPr/>
        </p:nvGraphicFramePr>
        <p:xfrm>
          <a:off x="1981200" y="1828800"/>
          <a:ext cx="4845050" cy="471488"/>
        </p:xfrm>
        <a:graphic>
          <a:graphicData uri="http://schemas.openxmlformats.org/presentationml/2006/ole">
            <mc:AlternateContent xmlns:mc="http://schemas.openxmlformats.org/markup-compatibility/2006">
              <mc:Choice xmlns:v="urn:schemas-microsoft-com:vml" Requires="v">
                <p:oleObj spid="_x0000_s17416" name="MathType Equation" r:id="rId3" imgW="1955800" imgH="190500" progId="Equation">
                  <p:embed/>
                </p:oleObj>
              </mc:Choice>
              <mc:Fallback>
                <p:oleObj name="MathType Equation" r:id="rId3" imgW="1955800" imgH="190500" progId="Equation">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828800"/>
                        <a:ext cx="4845050" cy="4714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8736" name="Rectangle 16"/>
          <p:cNvSpPr>
            <a:spLocks noChangeArrowheads="1"/>
          </p:cNvSpPr>
          <p:nvPr/>
        </p:nvSpPr>
        <p:spPr bwMode="auto">
          <a:xfrm>
            <a:off x="457200" y="3505200"/>
            <a:ext cx="8539163"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buFontTx/>
              <a:buNone/>
              <a:tabLst>
                <a:tab pos="454025" algn="l"/>
                <a:tab pos="2289175" algn="l"/>
                <a:tab pos="2806700" algn="l"/>
              </a:tabLst>
              <a:defRPr/>
            </a:pPr>
            <a:r>
              <a:rPr lang="en-US">
                <a:solidFill>
                  <a:srgbClr val="993366"/>
                </a:solidFill>
                <a:cs typeface="+mn-cs"/>
              </a:rPr>
              <a:t>Example 4.1</a:t>
            </a:r>
            <a:r>
              <a:rPr lang="en-US">
                <a:solidFill>
                  <a:srgbClr val="187534"/>
                </a:solidFill>
                <a:cs typeface="+mn-cs"/>
              </a:rPr>
              <a:t> 	d</a:t>
            </a:r>
            <a:r>
              <a:rPr lang="en-US">
                <a:solidFill>
                  <a:srgbClr val="187534"/>
                </a:solidFill>
                <a:latin typeface="Symbol" charset="0"/>
                <a:cs typeface="+mn-cs"/>
              </a:rPr>
              <a:t>l</a:t>
            </a:r>
            <a:r>
              <a:rPr lang="en-US" i="1" baseline="-25000">
                <a:solidFill>
                  <a:srgbClr val="187534"/>
                </a:solidFill>
                <a:cs typeface="+mn-cs"/>
              </a:rPr>
              <a:t>e</a:t>
            </a:r>
            <a:r>
              <a:rPr lang="en-US">
                <a:solidFill>
                  <a:srgbClr val="187534"/>
                </a:solidFill>
                <a:cs typeface="+mn-cs"/>
              </a:rPr>
              <a:t> 	= 5</a:t>
            </a:r>
            <a:r>
              <a:rPr lang="en-US" baseline="30000">
                <a:solidFill>
                  <a:srgbClr val="187534"/>
                </a:solidFill>
                <a:cs typeface="+mn-cs"/>
              </a:rPr>
              <a:t>o </a:t>
            </a:r>
            <a:r>
              <a:rPr lang="en-US">
                <a:solidFill>
                  <a:srgbClr val="187534"/>
                </a:solidFill>
                <a:cs typeface="+mn-cs"/>
              </a:rPr>
              <a:t>= 5</a:t>
            </a:r>
            <a:r>
              <a:rPr lang="en-US" baseline="30000">
                <a:solidFill>
                  <a:srgbClr val="187534"/>
                </a:solidFill>
                <a:cs typeface="+mn-cs"/>
              </a:rPr>
              <a:t>o </a:t>
            </a:r>
            <a:r>
              <a:rPr lang="en-US">
                <a:solidFill>
                  <a:srgbClr val="187534"/>
                </a:solidFill>
                <a:cs typeface="+mn-cs"/>
              </a:rPr>
              <a:t>x </a:t>
            </a:r>
            <a:r>
              <a:rPr lang="en-US">
                <a:solidFill>
                  <a:srgbClr val="187534"/>
                </a:solidFill>
                <a:latin typeface="Symbol" charset="0"/>
                <a:cs typeface="+mn-cs"/>
              </a:rPr>
              <a:t>p</a:t>
            </a:r>
            <a:r>
              <a:rPr lang="en-US">
                <a:solidFill>
                  <a:srgbClr val="187534"/>
                </a:solidFill>
                <a:cs typeface="+mn-cs"/>
              </a:rPr>
              <a:t>/ 180</a:t>
            </a:r>
            <a:r>
              <a:rPr lang="en-US" baseline="30000">
                <a:solidFill>
                  <a:srgbClr val="187534"/>
                </a:solidFill>
                <a:cs typeface="+mn-cs"/>
              </a:rPr>
              <a:t>o</a:t>
            </a:r>
            <a:r>
              <a:rPr lang="en-US">
                <a:solidFill>
                  <a:srgbClr val="187534"/>
                </a:solidFill>
                <a:cs typeface="+mn-cs"/>
              </a:rPr>
              <a:t>=0.0873 rad</a:t>
            </a:r>
          </a:p>
          <a:p>
            <a:pPr>
              <a:buFontTx/>
              <a:buNone/>
              <a:tabLst>
                <a:tab pos="454025" algn="l"/>
                <a:tab pos="2289175" algn="l"/>
                <a:tab pos="2806700" algn="l"/>
              </a:tabLst>
              <a:defRPr/>
            </a:pPr>
            <a:r>
              <a:rPr lang="en-US">
                <a:solidFill>
                  <a:srgbClr val="187534"/>
                </a:solidFill>
                <a:cs typeface="+mn-cs"/>
              </a:rPr>
              <a:t>		d</a:t>
            </a:r>
            <a:r>
              <a:rPr lang="en-US">
                <a:solidFill>
                  <a:srgbClr val="187534"/>
                </a:solidFill>
                <a:latin typeface="Symbol" charset="0"/>
                <a:cs typeface="+mn-cs"/>
              </a:rPr>
              <a:t></a:t>
            </a:r>
            <a:r>
              <a:rPr lang="en-US">
                <a:solidFill>
                  <a:srgbClr val="187534"/>
                </a:solidFill>
                <a:cs typeface="+mn-cs"/>
              </a:rPr>
              <a:t> 	= 5</a:t>
            </a:r>
            <a:r>
              <a:rPr lang="en-US" baseline="30000">
                <a:solidFill>
                  <a:srgbClr val="187534"/>
                </a:solidFill>
                <a:cs typeface="+mn-cs"/>
              </a:rPr>
              <a:t>o </a:t>
            </a:r>
            <a:r>
              <a:rPr lang="en-US">
                <a:solidFill>
                  <a:srgbClr val="187534"/>
                </a:solidFill>
                <a:cs typeface="+mn-cs"/>
              </a:rPr>
              <a:t>=0.0873 rad</a:t>
            </a:r>
          </a:p>
          <a:p>
            <a:pPr>
              <a:buFontTx/>
              <a:buNone/>
              <a:tabLst>
                <a:tab pos="454025" algn="l"/>
                <a:tab pos="2289175" algn="l"/>
                <a:tab pos="2806700" algn="l"/>
              </a:tabLst>
              <a:defRPr/>
            </a:pPr>
            <a:r>
              <a:rPr lang="en-US">
                <a:solidFill>
                  <a:srgbClr val="187534"/>
                </a:solidFill>
                <a:cs typeface="+mn-cs"/>
              </a:rPr>
              <a:t>		</a:t>
            </a:r>
            <a:r>
              <a:rPr lang="en-US">
                <a:solidFill>
                  <a:srgbClr val="187534"/>
                </a:solidFill>
                <a:latin typeface="Symbol" charset="0"/>
                <a:cs typeface="+mn-cs"/>
              </a:rPr>
              <a:t></a:t>
            </a:r>
            <a:r>
              <a:rPr lang="en-US" i="1" baseline="-25000">
                <a:solidFill>
                  <a:srgbClr val="187534"/>
                </a:solidFill>
                <a:cs typeface="+mn-cs"/>
              </a:rPr>
              <a:t> </a:t>
            </a:r>
            <a:r>
              <a:rPr lang="en-US">
                <a:solidFill>
                  <a:srgbClr val="187534"/>
                </a:solidFill>
                <a:cs typeface="+mn-cs"/>
              </a:rPr>
              <a:t>	= 30 </a:t>
            </a:r>
            <a:r>
              <a:rPr lang="en-US" baseline="30000">
                <a:solidFill>
                  <a:srgbClr val="187534"/>
                </a:solidFill>
                <a:cs typeface="+mn-cs"/>
              </a:rPr>
              <a:t>o</a:t>
            </a:r>
            <a:r>
              <a:rPr lang="en-US">
                <a:solidFill>
                  <a:srgbClr val="187534"/>
                </a:solidFill>
                <a:cs typeface="+mn-cs"/>
              </a:rPr>
              <a:t>N</a:t>
            </a:r>
          </a:p>
          <a:p>
            <a:pPr>
              <a:buFontTx/>
              <a:buNone/>
              <a:tabLst>
                <a:tab pos="454025" algn="l"/>
                <a:tab pos="2289175" algn="l"/>
                <a:tab pos="2806700" algn="l"/>
              </a:tabLst>
              <a:defRPr/>
            </a:pPr>
            <a:r>
              <a:rPr lang="en-US">
                <a:solidFill>
                  <a:srgbClr val="187534"/>
                </a:solidFill>
                <a:cs typeface="+mn-cs"/>
              </a:rPr>
              <a:t>	--&gt;	d</a:t>
            </a:r>
            <a:r>
              <a:rPr lang="en-US" i="1">
                <a:solidFill>
                  <a:srgbClr val="187534"/>
                </a:solidFill>
                <a:cs typeface="+mn-cs"/>
              </a:rPr>
              <a:t>x</a:t>
            </a:r>
            <a:r>
              <a:rPr lang="en-US">
                <a:solidFill>
                  <a:srgbClr val="187534"/>
                </a:solidFill>
                <a:cs typeface="+mn-cs"/>
              </a:rPr>
              <a:t> 	= (6371 km)(0.866)(0.0873 rad) = 482 km</a:t>
            </a:r>
          </a:p>
          <a:p>
            <a:pPr>
              <a:buFontTx/>
              <a:buNone/>
              <a:tabLst>
                <a:tab pos="454025" algn="l"/>
                <a:tab pos="2289175" algn="l"/>
                <a:tab pos="2806700" algn="l"/>
              </a:tabLst>
              <a:defRPr/>
            </a:pPr>
            <a:r>
              <a:rPr lang="en-US">
                <a:solidFill>
                  <a:srgbClr val="187534"/>
                </a:solidFill>
                <a:cs typeface="+mn-cs"/>
              </a:rPr>
              <a:t>	--&gt;	d</a:t>
            </a:r>
            <a:r>
              <a:rPr lang="en-US" i="1">
                <a:solidFill>
                  <a:srgbClr val="187534"/>
                </a:solidFill>
                <a:cs typeface="+mn-cs"/>
              </a:rPr>
              <a:t>y</a:t>
            </a:r>
            <a:r>
              <a:rPr lang="en-US">
                <a:solidFill>
                  <a:srgbClr val="187534"/>
                </a:solidFill>
                <a:cs typeface="+mn-cs"/>
              </a:rPr>
              <a:t>	= (6371 km)(0.0873 rad) = 556 km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a:xfrm>
            <a:off x="457200" y="1371600"/>
            <a:ext cx="8077200" cy="457200"/>
          </a:xfrm>
        </p:spPr>
        <p:txBody>
          <a:bodyPr/>
          <a:lstStyle/>
          <a:p>
            <a:pPr eaLnBrk="1" hangingPunct="1">
              <a:lnSpc>
                <a:spcPct val="80000"/>
              </a:lnSpc>
              <a:buFontTx/>
              <a:buNone/>
              <a:tabLst>
                <a:tab pos="6804025" algn="l"/>
              </a:tabLst>
              <a:defRPr/>
            </a:pPr>
            <a:r>
              <a:rPr lang="en-US" sz="2400">
                <a:solidFill>
                  <a:srgbClr val="FF0000"/>
                </a:solidFill>
                <a:latin typeface="Times" charset="0"/>
                <a:cs typeface="+mn-cs"/>
              </a:rPr>
              <a:t>Spherical coord. total and horizontal velocity vectors	 </a:t>
            </a:r>
            <a:r>
              <a:rPr lang="en-US" sz="2400">
                <a:solidFill>
                  <a:srgbClr val="993366"/>
                </a:solidFill>
                <a:latin typeface="Times" charset="0"/>
                <a:cs typeface="+mn-cs"/>
              </a:rPr>
              <a:t>(4.2)</a:t>
            </a:r>
            <a:r>
              <a:rPr lang="en-US" sz="2000">
                <a:solidFill>
                  <a:srgbClr val="993366"/>
                </a:solidFill>
                <a:latin typeface="Times" charset="0"/>
                <a:cs typeface="+mn-cs"/>
              </a:rPr>
              <a:t> </a:t>
            </a:r>
            <a:endParaRPr lang="en-US" sz="2400">
              <a:solidFill>
                <a:srgbClr val="187534"/>
              </a:solidFill>
              <a:latin typeface="Times" charset="0"/>
              <a:cs typeface="+mn-cs"/>
            </a:endParaRPr>
          </a:p>
          <a:p>
            <a:pPr eaLnBrk="1" hangingPunct="1">
              <a:lnSpc>
                <a:spcPct val="80000"/>
              </a:lnSpc>
              <a:buFontTx/>
              <a:buNone/>
              <a:tabLst>
                <a:tab pos="6804025" algn="l"/>
              </a:tabLst>
              <a:defRPr/>
            </a:pPr>
            <a:endParaRPr lang="en-US" sz="2400">
              <a:solidFill>
                <a:srgbClr val="187534"/>
              </a:solidFill>
              <a:latin typeface="Times" charset="0"/>
              <a:cs typeface="+mn-cs"/>
            </a:endParaRPr>
          </a:p>
        </p:txBody>
      </p:sp>
      <p:sp>
        <p:nvSpPr>
          <p:cNvPr id="161795" name="Rectangle 3"/>
          <p:cNvSpPr>
            <a:spLocks noGrp="1" noChangeArrowheads="1"/>
          </p:cNvSpPr>
          <p:nvPr>
            <p:ph type="title"/>
          </p:nvPr>
        </p:nvSpPr>
        <p:spPr>
          <a:xfrm>
            <a:off x="0" y="76200"/>
            <a:ext cx="9144000" cy="1143000"/>
          </a:xfrm>
        </p:spPr>
        <p:txBody>
          <a:bodyPr/>
          <a:lstStyle/>
          <a:p>
            <a:pPr eaLnBrk="1" hangingPunct="1">
              <a:defRPr/>
            </a:pPr>
            <a:r>
              <a:rPr lang="en-US" b="1">
                <a:solidFill>
                  <a:srgbClr val="0000FF"/>
                </a:solidFill>
                <a:latin typeface="Times" charset="0"/>
                <a:cs typeface="+mj-cs"/>
              </a:rPr>
              <a:t>Spherical Coordinate Conversions</a:t>
            </a:r>
          </a:p>
        </p:txBody>
      </p:sp>
      <p:sp>
        <p:nvSpPr>
          <p:cNvPr id="161796" name="Rectangle 4"/>
          <p:cNvSpPr>
            <a:spLocks noChangeArrowheads="1"/>
          </p:cNvSpPr>
          <p:nvPr/>
        </p:nvSpPr>
        <p:spPr bwMode="auto">
          <a:xfrm>
            <a:off x="457200" y="2667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Scalar velocities	 </a:t>
            </a:r>
            <a:r>
              <a:rPr lang="en-US">
                <a:solidFill>
                  <a:srgbClr val="993366"/>
                </a:solidFill>
                <a:cs typeface="+mn-cs"/>
              </a:rPr>
              <a:t>(4.3) </a:t>
            </a:r>
          </a:p>
        </p:txBody>
      </p:sp>
      <p:graphicFrame>
        <p:nvGraphicFramePr>
          <p:cNvPr id="18436" name="Object 20"/>
          <p:cNvGraphicFramePr>
            <a:graphicFrameLocks noChangeAspect="1"/>
          </p:cNvGraphicFramePr>
          <p:nvPr/>
        </p:nvGraphicFramePr>
        <p:xfrm>
          <a:off x="1447800" y="1981200"/>
          <a:ext cx="5630863" cy="458788"/>
        </p:xfrm>
        <a:graphic>
          <a:graphicData uri="http://schemas.openxmlformats.org/presentationml/2006/ole">
            <mc:AlternateContent xmlns:mc="http://schemas.openxmlformats.org/markup-compatibility/2006">
              <mc:Choice xmlns:v="urn:schemas-microsoft-com:vml" Requires="v">
                <p:oleObj spid="_x0000_s18449" name="MathType Equation" r:id="rId3" imgW="2184400" imgH="177800" progId="Equation">
                  <p:embed/>
                </p:oleObj>
              </mc:Choice>
              <mc:Fallback>
                <p:oleObj name="MathType Equation" r:id="rId3" imgW="2184400" imgH="177800" progId="Equation">
                  <p:embed/>
                  <p:pic>
                    <p:nvPicPr>
                      <p:cNvPr id="0"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981200"/>
                        <a:ext cx="5630863" cy="4587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437" name="Object 21"/>
          <p:cNvGraphicFramePr>
            <a:graphicFrameLocks noChangeAspect="1"/>
          </p:cNvGraphicFramePr>
          <p:nvPr/>
        </p:nvGraphicFramePr>
        <p:xfrm>
          <a:off x="2667000" y="3124200"/>
          <a:ext cx="3006725" cy="768350"/>
        </p:xfrm>
        <a:graphic>
          <a:graphicData uri="http://schemas.openxmlformats.org/presentationml/2006/ole">
            <mc:AlternateContent xmlns:mc="http://schemas.openxmlformats.org/markup-compatibility/2006">
              <mc:Choice xmlns:v="urn:schemas-microsoft-com:vml" Requires="v">
                <p:oleObj spid="_x0000_s18450" name="MathType Equation" r:id="rId5" imgW="1193800" imgH="304800" progId="Equation">
                  <p:embed/>
                </p:oleObj>
              </mc:Choice>
              <mc:Fallback>
                <p:oleObj name="MathType Equation" r:id="rId5" imgW="1193800" imgH="304800" progId="Equation">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3124200"/>
                        <a:ext cx="3006725" cy="768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438" name="Object 23"/>
          <p:cNvGraphicFramePr>
            <a:graphicFrameLocks noChangeAspect="1"/>
          </p:cNvGraphicFramePr>
          <p:nvPr/>
        </p:nvGraphicFramePr>
        <p:xfrm>
          <a:off x="3124200" y="4038600"/>
          <a:ext cx="2138363" cy="766763"/>
        </p:xfrm>
        <a:graphic>
          <a:graphicData uri="http://schemas.openxmlformats.org/presentationml/2006/ole">
            <mc:AlternateContent xmlns:mc="http://schemas.openxmlformats.org/markup-compatibility/2006">
              <mc:Choice xmlns:v="urn:schemas-microsoft-com:vml" Requires="v">
                <p:oleObj spid="_x0000_s18451" name="MathType Equation" r:id="rId7" imgW="850900" imgH="304800" progId="Equation">
                  <p:embed/>
                </p:oleObj>
              </mc:Choice>
              <mc:Fallback>
                <p:oleObj name="MathType Equation" r:id="rId7" imgW="850900" imgH="304800" progId="Equation">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4038600"/>
                        <a:ext cx="2138363"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439" name="Object 24"/>
          <p:cNvGraphicFramePr>
            <a:graphicFrameLocks noChangeAspect="1"/>
          </p:cNvGraphicFramePr>
          <p:nvPr/>
        </p:nvGraphicFramePr>
        <p:xfrm>
          <a:off x="3733800" y="5181600"/>
          <a:ext cx="1014413" cy="762000"/>
        </p:xfrm>
        <a:graphic>
          <a:graphicData uri="http://schemas.openxmlformats.org/presentationml/2006/ole">
            <mc:AlternateContent xmlns:mc="http://schemas.openxmlformats.org/markup-compatibility/2006">
              <mc:Choice xmlns:v="urn:schemas-microsoft-com:vml" Requires="v">
                <p:oleObj spid="_x0000_s18452" name="MathType Equation" r:id="rId9" imgW="406400" imgH="304800" progId="Equation">
                  <p:embed/>
                </p:oleObj>
              </mc:Choice>
              <mc:Fallback>
                <p:oleObj name="MathType Equation" r:id="rId9" imgW="406400" imgH="304800" progId="Equation">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3800" y="5181600"/>
                        <a:ext cx="1014413"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457200" y="1066800"/>
            <a:ext cx="8077200" cy="457200"/>
          </a:xfrm>
        </p:spPr>
        <p:txBody>
          <a:bodyPr/>
          <a:lstStyle/>
          <a:p>
            <a:pPr eaLnBrk="1" hangingPunct="1">
              <a:lnSpc>
                <a:spcPct val="80000"/>
              </a:lnSpc>
              <a:buFontTx/>
              <a:buNone/>
              <a:tabLst>
                <a:tab pos="6804025" algn="l"/>
              </a:tabLst>
              <a:defRPr/>
            </a:pPr>
            <a:r>
              <a:rPr lang="en-US" sz="2400">
                <a:solidFill>
                  <a:srgbClr val="FF0000"/>
                </a:solidFill>
                <a:latin typeface="Times" charset="0"/>
                <a:cs typeface="+mn-cs"/>
              </a:rPr>
              <a:t>Gradient operator in spherical coordinates	 </a:t>
            </a:r>
            <a:r>
              <a:rPr lang="en-US" sz="2400">
                <a:solidFill>
                  <a:srgbClr val="993366"/>
                </a:solidFill>
                <a:latin typeface="Times" charset="0"/>
                <a:cs typeface="+mn-cs"/>
              </a:rPr>
              <a:t>(4.4)</a:t>
            </a:r>
            <a:r>
              <a:rPr lang="en-US" sz="2000">
                <a:solidFill>
                  <a:srgbClr val="993366"/>
                </a:solidFill>
                <a:latin typeface="Times" charset="0"/>
                <a:cs typeface="+mn-cs"/>
              </a:rPr>
              <a:t> </a:t>
            </a:r>
            <a:endParaRPr lang="en-US" sz="2400">
              <a:solidFill>
                <a:srgbClr val="187534"/>
              </a:solidFill>
              <a:latin typeface="Times" charset="0"/>
              <a:cs typeface="+mn-cs"/>
            </a:endParaRPr>
          </a:p>
          <a:p>
            <a:pPr eaLnBrk="1" hangingPunct="1">
              <a:lnSpc>
                <a:spcPct val="80000"/>
              </a:lnSpc>
              <a:buFontTx/>
              <a:buNone/>
              <a:tabLst>
                <a:tab pos="6804025" algn="l"/>
              </a:tabLst>
              <a:defRPr/>
            </a:pPr>
            <a:endParaRPr lang="en-US" sz="2400">
              <a:solidFill>
                <a:srgbClr val="187534"/>
              </a:solidFill>
              <a:latin typeface="Times" charset="0"/>
              <a:cs typeface="+mn-cs"/>
            </a:endParaRPr>
          </a:p>
        </p:txBody>
      </p:sp>
      <p:sp>
        <p:nvSpPr>
          <p:cNvPr id="164867" name="Rectangle 3"/>
          <p:cNvSpPr>
            <a:spLocks noGrp="1" noChangeArrowheads="1"/>
          </p:cNvSpPr>
          <p:nvPr>
            <p:ph type="title"/>
          </p:nvPr>
        </p:nvSpPr>
        <p:spPr>
          <a:xfrm>
            <a:off x="228600" y="76200"/>
            <a:ext cx="8686800" cy="1143000"/>
          </a:xfrm>
        </p:spPr>
        <p:txBody>
          <a:bodyPr/>
          <a:lstStyle/>
          <a:p>
            <a:pPr eaLnBrk="1" hangingPunct="1">
              <a:defRPr/>
            </a:pPr>
            <a:r>
              <a:rPr lang="en-US" b="1">
                <a:solidFill>
                  <a:srgbClr val="0000FF"/>
                </a:solidFill>
                <a:latin typeface="Times" charset="0"/>
                <a:cs typeface="+mj-cs"/>
              </a:rPr>
              <a:t>Spherical Coordinate Conversions</a:t>
            </a:r>
          </a:p>
        </p:txBody>
      </p:sp>
      <p:sp>
        <p:nvSpPr>
          <p:cNvPr id="164868" name="Rectangle 4"/>
          <p:cNvSpPr>
            <a:spLocks noChangeArrowheads="1"/>
          </p:cNvSpPr>
          <p:nvPr/>
        </p:nvSpPr>
        <p:spPr bwMode="auto">
          <a:xfrm>
            <a:off x="533400" y="2209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Dot product of gradient operator with velocity vector 	 </a:t>
            </a:r>
            <a:r>
              <a:rPr lang="en-US">
                <a:solidFill>
                  <a:srgbClr val="993366"/>
                </a:solidFill>
                <a:cs typeface="+mn-cs"/>
              </a:rPr>
              <a:t>(4.5) </a:t>
            </a:r>
          </a:p>
        </p:txBody>
      </p:sp>
      <p:graphicFrame>
        <p:nvGraphicFramePr>
          <p:cNvPr id="19460" name="Object 19"/>
          <p:cNvGraphicFramePr>
            <a:graphicFrameLocks noChangeAspect="1"/>
          </p:cNvGraphicFramePr>
          <p:nvPr/>
        </p:nvGraphicFramePr>
        <p:xfrm>
          <a:off x="1828800" y="1371600"/>
          <a:ext cx="5311775" cy="849313"/>
        </p:xfrm>
        <a:graphic>
          <a:graphicData uri="http://schemas.openxmlformats.org/presentationml/2006/ole">
            <mc:AlternateContent xmlns:mc="http://schemas.openxmlformats.org/markup-compatibility/2006">
              <mc:Choice xmlns:v="urn:schemas-microsoft-com:vml" Requires="v">
                <p:oleObj spid="_x0000_s19476" name="MathType Equation" r:id="rId3" imgW="2146300" imgH="342900" progId="Equation">
                  <p:embed/>
                </p:oleObj>
              </mc:Choice>
              <mc:Fallback>
                <p:oleObj name="MathType Equation" r:id="rId3" imgW="2146300" imgH="342900" progId="Equation">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371600"/>
                        <a:ext cx="5311775"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461" name="Object 20"/>
          <p:cNvGraphicFramePr>
            <a:graphicFrameLocks noChangeAspect="1"/>
          </p:cNvGraphicFramePr>
          <p:nvPr/>
        </p:nvGraphicFramePr>
        <p:xfrm>
          <a:off x="487363" y="2743200"/>
          <a:ext cx="8656637" cy="990600"/>
        </p:xfrm>
        <a:graphic>
          <a:graphicData uri="http://schemas.openxmlformats.org/presentationml/2006/ole">
            <mc:AlternateContent xmlns:mc="http://schemas.openxmlformats.org/markup-compatibility/2006">
              <mc:Choice xmlns:v="urn:schemas-microsoft-com:vml" Requires="v">
                <p:oleObj spid="_x0000_s19477" name="MathType Equation" r:id="rId5" imgW="3441700" imgH="393700" progId="Equation">
                  <p:embed/>
                </p:oleObj>
              </mc:Choice>
              <mc:Fallback>
                <p:oleObj name="MathType Equation" r:id="rId5" imgW="3441700" imgH="393700" progId="Equation">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363" y="2743200"/>
                        <a:ext cx="8656637" cy="990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462" name="Object 21"/>
          <p:cNvGraphicFramePr>
            <a:graphicFrameLocks noChangeAspect="1"/>
          </p:cNvGraphicFramePr>
          <p:nvPr/>
        </p:nvGraphicFramePr>
        <p:xfrm>
          <a:off x="762000" y="3733800"/>
          <a:ext cx="8016875" cy="785813"/>
        </p:xfrm>
        <a:graphic>
          <a:graphicData uri="http://schemas.openxmlformats.org/presentationml/2006/ole">
            <mc:AlternateContent xmlns:mc="http://schemas.openxmlformats.org/markup-compatibility/2006">
              <mc:Choice xmlns:v="urn:schemas-microsoft-com:vml" Requires="v">
                <p:oleObj spid="_x0000_s19478" name="MathType Equation" r:id="rId7" imgW="4013200" imgH="393700" progId="Equation">
                  <p:embed/>
                </p:oleObj>
              </mc:Choice>
              <mc:Fallback>
                <p:oleObj name="MathType Equation" r:id="rId7" imgW="4013200" imgH="393700" progId="Equation">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733800"/>
                        <a:ext cx="8016875" cy="785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463" name="Object 22"/>
          <p:cNvGraphicFramePr>
            <a:graphicFrameLocks noChangeAspect="1"/>
          </p:cNvGraphicFramePr>
          <p:nvPr/>
        </p:nvGraphicFramePr>
        <p:xfrm>
          <a:off x="1828800" y="4648200"/>
          <a:ext cx="5613400" cy="787400"/>
        </p:xfrm>
        <a:graphic>
          <a:graphicData uri="http://schemas.openxmlformats.org/presentationml/2006/ole">
            <mc:AlternateContent xmlns:mc="http://schemas.openxmlformats.org/markup-compatibility/2006">
              <mc:Choice xmlns:v="urn:schemas-microsoft-com:vml" Requires="v">
                <p:oleObj spid="_x0000_s19479" name="MathType Equation" r:id="rId9" imgW="2806700" imgH="393700" progId="Equation">
                  <p:embed/>
                </p:oleObj>
              </mc:Choice>
              <mc:Fallback>
                <p:oleObj name="MathType Equation" r:id="rId9" imgW="2806700" imgH="393700" progId="Equation">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8800" y="4648200"/>
                        <a:ext cx="5613400"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464" name="Object 23"/>
          <p:cNvGraphicFramePr>
            <a:graphicFrameLocks noChangeAspect="1"/>
          </p:cNvGraphicFramePr>
          <p:nvPr/>
        </p:nvGraphicFramePr>
        <p:xfrm>
          <a:off x="2362200" y="5562600"/>
          <a:ext cx="4168775" cy="787400"/>
        </p:xfrm>
        <a:graphic>
          <a:graphicData uri="http://schemas.openxmlformats.org/presentationml/2006/ole">
            <mc:AlternateContent xmlns:mc="http://schemas.openxmlformats.org/markup-compatibility/2006">
              <mc:Choice xmlns:v="urn:schemas-microsoft-com:vml" Requires="v">
                <p:oleObj spid="_x0000_s19480" name="MathType Equation" r:id="rId11" imgW="2082800" imgH="393700" progId="Equation">
                  <p:embed/>
                </p:oleObj>
              </mc:Choice>
              <mc:Fallback>
                <p:oleObj name="MathType Equation" r:id="rId11" imgW="2082800" imgH="393700" progId="Equation">
                  <p:embed/>
                  <p:pic>
                    <p:nvPicPr>
                      <p:cNvPr id="0"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62200" y="5562600"/>
                        <a:ext cx="4168775"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1" name="Rectangle 3"/>
          <p:cNvSpPr>
            <a:spLocks noGrp="1" noChangeArrowheads="1"/>
          </p:cNvSpPr>
          <p:nvPr>
            <p:ph type="title"/>
          </p:nvPr>
        </p:nvSpPr>
        <p:spPr>
          <a:xfrm>
            <a:off x="228600" y="76200"/>
            <a:ext cx="8686800" cy="1143000"/>
          </a:xfrm>
        </p:spPr>
        <p:txBody>
          <a:bodyPr/>
          <a:lstStyle/>
          <a:p>
            <a:pPr eaLnBrk="1" hangingPunct="1">
              <a:defRPr/>
            </a:pPr>
            <a:r>
              <a:rPr lang="en-US" b="1">
                <a:solidFill>
                  <a:srgbClr val="0000FF"/>
                </a:solidFill>
                <a:latin typeface="Times" charset="0"/>
                <a:cs typeface="+mj-cs"/>
              </a:rPr>
              <a:t>Spherical Coordinate Conversions</a:t>
            </a:r>
          </a:p>
        </p:txBody>
      </p:sp>
      <p:sp>
        <p:nvSpPr>
          <p:cNvPr id="165903" name="Rectangle 15"/>
          <p:cNvSpPr>
            <a:spLocks noGrp="1" noChangeArrowheads="1"/>
          </p:cNvSpPr>
          <p:nvPr>
            <p:ph type="body" idx="1"/>
          </p:nvPr>
        </p:nvSpPr>
        <p:spPr>
          <a:xfrm>
            <a:off x="7315200" y="2209800"/>
            <a:ext cx="1600200" cy="381000"/>
          </a:xfrm>
        </p:spPr>
        <p:txBody>
          <a:bodyPr/>
          <a:lstStyle/>
          <a:p>
            <a:pPr eaLnBrk="1" hangingPunct="1">
              <a:lnSpc>
                <a:spcPct val="80000"/>
              </a:lnSpc>
              <a:buFontTx/>
              <a:buNone/>
              <a:tabLst>
                <a:tab pos="6804025" algn="l"/>
              </a:tabLst>
              <a:defRPr/>
            </a:pPr>
            <a:r>
              <a:rPr lang="en-US" sz="2400">
                <a:solidFill>
                  <a:srgbClr val="187534"/>
                </a:solidFill>
                <a:latin typeface="Times" charset="0"/>
                <a:cs typeface="+mn-cs"/>
              </a:rPr>
              <a:t> </a:t>
            </a:r>
            <a:r>
              <a:rPr lang="en-US" sz="2400">
                <a:solidFill>
                  <a:srgbClr val="993366"/>
                </a:solidFill>
                <a:latin typeface="Times" charset="0"/>
                <a:cs typeface="+mn-cs"/>
              </a:rPr>
              <a:t>Fig. 4.2a,b</a:t>
            </a:r>
            <a:endParaRPr lang="en-US" sz="2000">
              <a:solidFill>
                <a:srgbClr val="993366"/>
              </a:solidFill>
              <a:latin typeface="Times" charset="0"/>
              <a:cs typeface="+mn-cs"/>
            </a:endParaRPr>
          </a:p>
        </p:txBody>
      </p:sp>
      <p:grpSp>
        <p:nvGrpSpPr>
          <p:cNvPr id="20483" name="Group 18"/>
          <p:cNvGrpSpPr>
            <a:grpSpLocks/>
          </p:cNvGrpSpPr>
          <p:nvPr/>
        </p:nvGrpSpPr>
        <p:grpSpPr bwMode="auto">
          <a:xfrm>
            <a:off x="762000" y="1066800"/>
            <a:ext cx="3729038" cy="3983038"/>
            <a:chOff x="480" y="864"/>
            <a:chExt cx="2349" cy="2509"/>
          </a:xfrm>
        </p:grpSpPr>
        <p:graphicFrame>
          <p:nvGraphicFramePr>
            <p:cNvPr id="20491" name="Object 13"/>
            <p:cNvGraphicFramePr>
              <a:graphicFrameLocks noChangeAspect="1"/>
            </p:cNvGraphicFramePr>
            <p:nvPr/>
          </p:nvGraphicFramePr>
          <p:xfrm>
            <a:off x="480" y="1152"/>
            <a:ext cx="2349" cy="2221"/>
          </p:xfrm>
          <a:graphic>
            <a:graphicData uri="http://schemas.openxmlformats.org/presentationml/2006/ole">
              <mc:AlternateContent xmlns:mc="http://schemas.openxmlformats.org/markup-compatibility/2006">
                <mc:Choice xmlns:v="urn:schemas-microsoft-com:vml" Requires="v">
                  <p:oleObj spid="_x0000_s20502" name="Document" r:id="rId3" imgW="1866900" imgH="1765300" progId="Word.Document.8">
                    <p:embed/>
                  </p:oleObj>
                </mc:Choice>
                <mc:Fallback>
                  <p:oleObj name="Document" r:id="rId3" imgW="1866900" imgH="1765300" progId="Word.Document.8">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 y="1152"/>
                          <a:ext cx="2349" cy="22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5904" name="Rectangle 16"/>
            <p:cNvSpPr>
              <a:spLocks noChangeArrowheads="1"/>
            </p:cNvSpPr>
            <p:nvPr/>
          </p:nvSpPr>
          <p:spPr bwMode="auto">
            <a:xfrm>
              <a:off x="912" y="864"/>
              <a:ext cx="9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Top view</a:t>
              </a:r>
              <a:r>
                <a:rPr lang="en-US">
                  <a:solidFill>
                    <a:srgbClr val="993366"/>
                  </a:solidFill>
                  <a:cs typeface="+mn-cs"/>
                </a:rPr>
                <a:t> </a:t>
              </a:r>
            </a:p>
          </p:txBody>
        </p:sp>
      </p:grpSp>
      <p:grpSp>
        <p:nvGrpSpPr>
          <p:cNvPr id="20484" name="Group 19"/>
          <p:cNvGrpSpPr>
            <a:grpSpLocks/>
          </p:cNvGrpSpPr>
          <p:nvPr/>
        </p:nvGrpSpPr>
        <p:grpSpPr bwMode="auto">
          <a:xfrm>
            <a:off x="4953000" y="990600"/>
            <a:ext cx="3271838" cy="4033838"/>
            <a:chOff x="3120" y="864"/>
            <a:chExt cx="2061" cy="2541"/>
          </a:xfrm>
        </p:grpSpPr>
        <p:graphicFrame>
          <p:nvGraphicFramePr>
            <p:cNvPr id="20489" name="Object 14"/>
            <p:cNvGraphicFramePr>
              <a:graphicFrameLocks noChangeAspect="1"/>
            </p:cNvGraphicFramePr>
            <p:nvPr/>
          </p:nvGraphicFramePr>
          <p:xfrm>
            <a:off x="3120" y="1152"/>
            <a:ext cx="2061" cy="2253"/>
          </p:xfrm>
          <a:graphic>
            <a:graphicData uri="http://schemas.openxmlformats.org/presentationml/2006/ole">
              <mc:AlternateContent xmlns:mc="http://schemas.openxmlformats.org/markup-compatibility/2006">
                <mc:Choice xmlns:v="urn:schemas-microsoft-com:vml" Requires="v">
                  <p:oleObj spid="_x0000_s20503" name="Document" r:id="rId5" imgW="1638300" imgH="1790700" progId="Word.Document.8">
                    <p:embed/>
                  </p:oleObj>
                </mc:Choice>
                <mc:Fallback>
                  <p:oleObj name="Document" r:id="rId5" imgW="1638300" imgH="1790700" progId="Word.Document.8">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0" y="1152"/>
                          <a:ext cx="2061" cy="22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5905" name="Rectangle 17"/>
            <p:cNvSpPr>
              <a:spLocks noChangeArrowheads="1"/>
            </p:cNvSpPr>
            <p:nvPr/>
          </p:nvSpPr>
          <p:spPr bwMode="auto">
            <a:xfrm>
              <a:off x="3552" y="864"/>
              <a:ext cx="9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Side view</a:t>
              </a:r>
              <a:r>
                <a:rPr lang="en-US">
                  <a:solidFill>
                    <a:srgbClr val="993366"/>
                  </a:solidFill>
                  <a:cs typeface="+mn-cs"/>
                </a:rPr>
                <a:t> </a:t>
              </a:r>
            </a:p>
          </p:txBody>
        </p:sp>
      </p:grpSp>
      <p:graphicFrame>
        <p:nvGraphicFramePr>
          <p:cNvPr id="20485" name="Object 20"/>
          <p:cNvGraphicFramePr>
            <a:graphicFrameLocks noChangeAspect="1"/>
          </p:cNvGraphicFramePr>
          <p:nvPr/>
        </p:nvGraphicFramePr>
        <p:xfrm>
          <a:off x="2514600" y="5867400"/>
          <a:ext cx="4533900" cy="517525"/>
        </p:xfrm>
        <a:graphic>
          <a:graphicData uri="http://schemas.openxmlformats.org/presentationml/2006/ole">
            <mc:AlternateContent xmlns:mc="http://schemas.openxmlformats.org/markup-compatibility/2006">
              <mc:Choice xmlns:v="urn:schemas-microsoft-com:vml" Requires="v">
                <p:oleObj spid="_x0000_s20504" name="MathType Equation" r:id="rId7" imgW="1778000" imgH="203200" progId="Equation">
                  <p:embed/>
                </p:oleObj>
              </mc:Choice>
              <mc:Fallback>
                <p:oleObj name="MathType Equation" r:id="rId7" imgW="1778000" imgH="203200" progId="Equation">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5867400"/>
                        <a:ext cx="4533900" cy="517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5910" name="Rectangle 22"/>
          <p:cNvSpPr>
            <a:spLocks noChangeArrowheads="1"/>
          </p:cNvSpPr>
          <p:nvPr/>
        </p:nvSpPr>
        <p:spPr bwMode="auto">
          <a:xfrm>
            <a:off x="304800" y="5334000"/>
            <a:ext cx="807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From Fig. 4.2a 	 </a:t>
            </a:r>
            <a:r>
              <a:rPr lang="en-US">
                <a:solidFill>
                  <a:srgbClr val="993366"/>
                </a:solidFill>
                <a:cs typeface="+mn-cs"/>
              </a:rPr>
              <a:t>(4.6)</a:t>
            </a:r>
            <a:endParaRPr lang="en-US" sz="2800">
              <a:solidFill>
                <a:srgbClr val="187534"/>
              </a:solidFill>
              <a:cs typeface="+mn-cs"/>
            </a:endParaRPr>
          </a:p>
          <a:p>
            <a:pPr marL="342900" indent="-342900">
              <a:buFontTx/>
              <a:buNone/>
              <a:tabLst>
                <a:tab pos="6804025" algn="l"/>
              </a:tabLst>
              <a:defRPr/>
            </a:pPr>
            <a:endParaRPr lang="en-US" sz="2800">
              <a:solidFill>
                <a:srgbClr val="187534"/>
              </a:solidFill>
              <a:cs typeface="+mn-cs"/>
            </a:endParaRPr>
          </a:p>
        </p:txBody>
      </p:sp>
      <p:graphicFrame>
        <p:nvGraphicFramePr>
          <p:cNvPr id="20487" name="Object 23"/>
          <p:cNvGraphicFramePr>
            <a:graphicFrameLocks noChangeAspect="1"/>
          </p:cNvGraphicFramePr>
          <p:nvPr/>
        </p:nvGraphicFramePr>
        <p:xfrm>
          <a:off x="2971800" y="5257800"/>
          <a:ext cx="2806700" cy="473075"/>
        </p:xfrm>
        <a:graphic>
          <a:graphicData uri="http://schemas.openxmlformats.org/presentationml/2006/ole">
            <mc:AlternateContent xmlns:mc="http://schemas.openxmlformats.org/markup-compatibility/2006">
              <mc:Choice xmlns:v="urn:schemas-microsoft-com:vml" Requires="v">
                <p:oleObj spid="_x0000_s20505" name="MathType Equation" r:id="rId9" imgW="1130300" imgH="190500" progId="Equation">
                  <p:embed/>
                </p:oleObj>
              </mc:Choice>
              <mc:Fallback>
                <p:oleObj name="MathType Equation" r:id="rId9" imgW="1130300" imgH="190500" progId="Equation">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5257800"/>
                        <a:ext cx="2806700" cy="473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5912" name="Rectangle 24"/>
          <p:cNvSpPr>
            <a:spLocks noChangeArrowheads="1"/>
          </p:cNvSpPr>
          <p:nvPr/>
        </p:nvSpPr>
        <p:spPr bwMode="auto">
          <a:xfrm>
            <a:off x="304800" y="5943600"/>
            <a:ext cx="807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From Fig. 4.2b 	 </a:t>
            </a:r>
            <a:r>
              <a:rPr lang="en-US">
                <a:solidFill>
                  <a:srgbClr val="993366"/>
                </a:solidFill>
                <a:cs typeface="+mn-cs"/>
              </a:rPr>
              <a:t>(4.7)</a:t>
            </a:r>
            <a:endParaRPr lang="en-US" sz="2800">
              <a:solidFill>
                <a:srgbClr val="187534"/>
              </a:solidFill>
              <a:cs typeface="+mn-cs"/>
            </a:endParaRPr>
          </a:p>
          <a:p>
            <a:pPr marL="342900" indent="-342900">
              <a:buFontTx/>
              <a:buNone/>
              <a:tabLst>
                <a:tab pos="6804025" algn="l"/>
              </a:tabLst>
              <a:defRPr/>
            </a:pPr>
            <a:endParaRPr lang="en-US" sz="2800">
              <a:solidFill>
                <a:srgbClr val="187534"/>
              </a:solidFill>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304800" y="76200"/>
            <a:ext cx="8534400" cy="1143000"/>
          </a:xfrm>
        </p:spPr>
        <p:txBody>
          <a:bodyPr/>
          <a:lstStyle/>
          <a:p>
            <a:pPr eaLnBrk="1" hangingPunct="1">
              <a:defRPr/>
            </a:pPr>
            <a:r>
              <a:rPr lang="en-US" b="1">
                <a:solidFill>
                  <a:srgbClr val="0000FF"/>
                </a:solidFill>
                <a:latin typeface="Times" charset="0"/>
                <a:cs typeface="+mj-cs"/>
              </a:rPr>
              <a:t>Spherical Coordinate Conversions</a:t>
            </a:r>
            <a:endParaRPr lang="en-US" b="1" u="sng">
              <a:solidFill>
                <a:srgbClr val="0000FF"/>
              </a:solidFill>
              <a:latin typeface="Times" charset="0"/>
              <a:cs typeface="+mj-cs"/>
            </a:endParaRPr>
          </a:p>
        </p:txBody>
      </p:sp>
      <p:sp>
        <p:nvSpPr>
          <p:cNvPr id="244739" name="Rectangle 3"/>
          <p:cNvSpPr>
            <a:spLocks noChangeArrowheads="1"/>
          </p:cNvSpPr>
          <p:nvPr/>
        </p:nvSpPr>
        <p:spPr bwMode="auto">
          <a:xfrm>
            <a:off x="457200" y="3962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Dot product of gradient operator and velocity vector</a:t>
            </a:r>
            <a:r>
              <a:rPr lang="en-US" i="1">
                <a:cs typeface="+mn-cs"/>
              </a:rPr>
              <a:t>	 </a:t>
            </a:r>
            <a:r>
              <a:rPr lang="en-US">
                <a:solidFill>
                  <a:srgbClr val="993366"/>
                </a:solidFill>
                <a:cs typeface="+mn-cs"/>
              </a:rPr>
              <a:t>(4.5)</a:t>
            </a:r>
          </a:p>
        </p:txBody>
      </p:sp>
      <p:graphicFrame>
        <p:nvGraphicFramePr>
          <p:cNvPr id="21507" name="Object 4"/>
          <p:cNvGraphicFramePr>
            <a:graphicFrameLocks noChangeAspect="1"/>
          </p:cNvGraphicFramePr>
          <p:nvPr/>
        </p:nvGraphicFramePr>
        <p:xfrm>
          <a:off x="990600" y="2895600"/>
          <a:ext cx="7248525" cy="930275"/>
        </p:xfrm>
        <a:graphic>
          <a:graphicData uri="http://schemas.openxmlformats.org/presentationml/2006/ole">
            <mc:AlternateContent xmlns:mc="http://schemas.openxmlformats.org/markup-compatibility/2006">
              <mc:Choice xmlns:v="urn:schemas-microsoft-com:vml" Requires="v">
                <p:oleObj spid="_x0000_s21528" name="MathType Equation" r:id="rId3" imgW="2870200" imgH="368300" progId="Equation">
                  <p:embed/>
                </p:oleObj>
              </mc:Choice>
              <mc:Fallback>
                <p:oleObj name="MathType Equation" r:id="rId3" imgW="2870200" imgH="3683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895600"/>
                        <a:ext cx="7248525" cy="930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4741" name="Rectangle 5"/>
          <p:cNvSpPr>
            <a:spLocks noChangeArrowheads="1"/>
          </p:cNvSpPr>
          <p:nvPr/>
        </p:nvSpPr>
        <p:spPr bwMode="auto">
          <a:xfrm>
            <a:off x="457200" y="2514600"/>
            <a:ext cx="7848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(4.6) into (4.7), divide by </a:t>
            </a:r>
            <a:r>
              <a:rPr lang="en-US">
                <a:latin typeface="Symbol" charset="0"/>
                <a:cs typeface="+mn-cs"/>
              </a:rPr>
              <a:t>Dl</a:t>
            </a:r>
            <a:r>
              <a:rPr lang="en-US" i="1" baseline="-25000">
                <a:cs typeface="+mn-cs"/>
              </a:rPr>
              <a:t>e</a:t>
            </a:r>
            <a:r>
              <a:rPr lang="en-US">
                <a:cs typeface="+mn-cs"/>
              </a:rPr>
              <a:t>	 </a:t>
            </a:r>
            <a:r>
              <a:rPr lang="en-US">
                <a:solidFill>
                  <a:srgbClr val="993366"/>
                </a:solidFill>
                <a:cs typeface="+mn-cs"/>
              </a:rPr>
              <a:t>(4.8)</a:t>
            </a:r>
            <a:endParaRPr lang="en-US" sz="2800">
              <a:solidFill>
                <a:srgbClr val="993366"/>
              </a:solidFill>
              <a:cs typeface="+mn-cs"/>
            </a:endParaRPr>
          </a:p>
        </p:txBody>
      </p:sp>
      <p:graphicFrame>
        <p:nvGraphicFramePr>
          <p:cNvPr id="21509" name="Object 6"/>
          <p:cNvGraphicFramePr>
            <a:graphicFrameLocks noChangeAspect="1"/>
          </p:cNvGraphicFramePr>
          <p:nvPr/>
        </p:nvGraphicFramePr>
        <p:xfrm>
          <a:off x="457200" y="5791200"/>
          <a:ext cx="7778750" cy="885825"/>
        </p:xfrm>
        <a:graphic>
          <a:graphicData uri="http://schemas.openxmlformats.org/presentationml/2006/ole">
            <mc:AlternateContent xmlns:mc="http://schemas.openxmlformats.org/markup-compatibility/2006">
              <mc:Choice xmlns:v="urn:schemas-microsoft-com:vml" Requires="v">
                <p:oleObj spid="_x0000_s21529" name="MathType Equation" r:id="rId5" imgW="3124200" imgH="355600" progId="Equation">
                  <p:embed/>
                </p:oleObj>
              </mc:Choice>
              <mc:Fallback>
                <p:oleObj name="MathType Equation" r:id="rId5" imgW="3124200" imgH="3556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5791200"/>
                        <a:ext cx="7778750" cy="885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1510" name="Group 7"/>
          <p:cNvGrpSpPr>
            <a:grpSpLocks/>
          </p:cNvGrpSpPr>
          <p:nvPr/>
        </p:nvGrpSpPr>
        <p:grpSpPr bwMode="auto">
          <a:xfrm>
            <a:off x="381000" y="1143000"/>
            <a:ext cx="8077200" cy="1127125"/>
            <a:chOff x="240" y="720"/>
            <a:chExt cx="5088" cy="710"/>
          </a:xfrm>
        </p:grpSpPr>
        <p:graphicFrame>
          <p:nvGraphicFramePr>
            <p:cNvPr id="21513" name="Object 8"/>
            <p:cNvGraphicFramePr>
              <a:graphicFrameLocks noChangeAspect="1"/>
            </p:cNvGraphicFramePr>
            <p:nvPr/>
          </p:nvGraphicFramePr>
          <p:xfrm>
            <a:off x="1632" y="1104"/>
            <a:ext cx="2856" cy="326"/>
          </p:xfrm>
          <a:graphic>
            <a:graphicData uri="http://schemas.openxmlformats.org/presentationml/2006/ole">
              <mc:AlternateContent xmlns:mc="http://schemas.openxmlformats.org/markup-compatibility/2006">
                <mc:Choice xmlns:v="urn:schemas-microsoft-com:vml" Requires="v">
                  <p:oleObj spid="_x0000_s21530" name="MathType Equation" r:id="rId7" imgW="1778000" imgH="203200" progId="Equation">
                    <p:embed/>
                  </p:oleObj>
                </mc:Choice>
                <mc:Fallback>
                  <p:oleObj name="MathType Equation" r:id="rId7" imgW="1778000" imgH="203200" progId="Equation">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2" y="1104"/>
                          <a:ext cx="2856" cy="32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4745" name="Rectangle 9"/>
            <p:cNvSpPr>
              <a:spLocks noChangeArrowheads="1"/>
            </p:cNvSpPr>
            <p:nvPr/>
          </p:nvSpPr>
          <p:spPr bwMode="auto">
            <a:xfrm>
              <a:off x="240" y="768"/>
              <a:ext cx="5088"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From Fig. 4.2a 	 </a:t>
              </a:r>
              <a:r>
                <a:rPr lang="en-US">
                  <a:solidFill>
                    <a:srgbClr val="993366"/>
                  </a:solidFill>
                  <a:cs typeface="+mn-cs"/>
                </a:rPr>
                <a:t>(4.6)</a:t>
              </a:r>
              <a:endParaRPr lang="en-US" sz="2800">
                <a:solidFill>
                  <a:srgbClr val="187534"/>
                </a:solidFill>
                <a:cs typeface="+mn-cs"/>
              </a:endParaRPr>
            </a:p>
            <a:p>
              <a:pPr marL="342900" indent="-342900">
                <a:buFontTx/>
                <a:buNone/>
                <a:tabLst>
                  <a:tab pos="6804025" algn="l"/>
                </a:tabLst>
                <a:defRPr/>
              </a:pPr>
              <a:endParaRPr lang="en-US" sz="2800">
                <a:solidFill>
                  <a:srgbClr val="187534"/>
                </a:solidFill>
                <a:cs typeface="+mn-cs"/>
              </a:endParaRPr>
            </a:p>
          </p:txBody>
        </p:sp>
        <p:graphicFrame>
          <p:nvGraphicFramePr>
            <p:cNvPr id="21515" name="Object 10"/>
            <p:cNvGraphicFramePr>
              <a:graphicFrameLocks noChangeAspect="1"/>
            </p:cNvGraphicFramePr>
            <p:nvPr/>
          </p:nvGraphicFramePr>
          <p:xfrm>
            <a:off x="1920" y="720"/>
            <a:ext cx="1768" cy="298"/>
          </p:xfrm>
          <a:graphic>
            <a:graphicData uri="http://schemas.openxmlformats.org/presentationml/2006/ole">
              <mc:AlternateContent xmlns:mc="http://schemas.openxmlformats.org/markup-compatibility/2006">
                <mc:Choice xmlns:v="urn:schemas-microsoft-com:vml" Requires="v">
                  <p:oleObj spid="_x0000_s21531" name="MathType Equation" r:id="rId9" imgW="1130300" imgH="190500" progId="Equation">
                    <p:embed/>
                  </p:oleObj>
                </mc:Choice>
                <mc:Fallback>
                  <p:oleObj name="MathType Equation" r:id="rId9" imgW="1130300" imgH="190500" progId="Equation">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0" y="720"/>
                          <a:ext cx="1768" cy="29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4747" name="Rectangle 11"/>
            <p:cNvSpPr>
              <a:spLocks noChangeArrowheads="1"/>
            </p:cNvSpPr>
            <p:nvPr/>
          </p:nvSpPr>
          <p:spPr bwMode="auto">
            <a:xfrm>
              <a:off x="240" y="1152"/>
              <a:ext cx="5088"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From Fig. 4.2b 	 </a:t>
              </a:r>
              <a:r>
                <a:rPr lang="en-US">
                  <a:solidFill>
                    <a:srgbClr val="993366"/>
                  </a:solidFill>
                  <a:cs typeface="+mn-cs"/>
                </a:rPr>
                <a:t>(4.7)</a:t>
              </a:r>
              <a:endParaRPr lang="en-US" sz="2800">
                <a:solidFill>
                  <a:srgbClr val="187534"/>
                </a:solidFill>
                <a:cs typeface="+mn-cs"/>
              </a:endParaRPr>
            </a:p>
            <a:p>
              <a:pPr marL="342900" indent="-342900">
                <a:buFontTx/>
                <a:buNone/>
                <a:tabLst>
                  <a:tab pos="6804025" algn="l"/>
                </a:tabLst>
                <a:defRPr/>
              </a:pPr>
              <a:endParaRPr lang="en-US" sz="2800">
                <a:solidFill>
                  <a:srgbClr val="187534"/>
                </a:solidFill>
                <a:cs typeface="+mn-cs"/>
              </a:endParaRPr>
            </a:p>
          </p:txBody>
        </p:sp>
      </p:grpSp>
      <p:graphicFrame>
        <p:nvGraphicFramePr>
          <p:cNvPr id="21511" name="Object 12"/>
          <p:cNvGraphicFramePr>
            <a:graphicFrameLocks noChangeAspect="1"/>
          </p:cNvGraphicFramePr>
          <p:nvPr/>
        </p:nvGraphicFramePr>
        <p:xfrm>
          <a:off x="1371600" y="4343400"/>
          <a:ext cx="5922963" cy="987425"/>
        </p:xfrm>
        <a:graphic>
          <a:graphicData uri="http://schemas.openxmlformats.org/presentationml/2006/ole">
            <mc:AlternateContent xmlns:mc="http://schemas.openxmlformats.org/markup-compatibility/2006">
              <mc:Choice xmlns:v="urn:schemas-microsoft-com:vml" Requires="v">
                <p:oleObj spid="_x0000_s21532" name="MathType Equation" r:id="rId11" imgW="2362200" imgH="393700" progId="Equation">
                  <p:embed/>
                </p:oleObj>
              </mc:Choice>
              <mc:Fallback>
                <p:oleObj name="MathType Equation" r:id="rId11" imgW="2362200" imgH="393700" progId="Equation">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71600" y="4343400"/>
                        <a:ext cx="5922963" cy="987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4749" name="Rectangle 13"/>
          <p:cNvSpPr>
            <a:spLocks noChangeArrowheads="1"/>
          </p:cNvSpPr>
          <p:nvPr/>
        </p:nvSpPr>
        <p:spPr bwMode="auto">
          <a:xfrm>
            <a:off x="381000" y="5486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(4.8) and other terms into (4.5)</a:t>
            </a:r>
            <a:r>
              <a:rPr lang="en-US" i="1">
                <a:cs typeface="+mn-cs"/>
              </a:rPr>
              <a:t>	 </a:t>
            </a:r>
            <a:r>
              <a:rPr lang="en-US">
                <a:solidFill>
                  <a:srgbClr val="993366"/>
                </a:solidFill>
                <a:cs typeface="+mn-cs"/>
              </a:rPr>
              <a:t>(4.10)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p:cNvSpPr>
            <a:spLocks noGrp="1" noChangeArrowheads="1"/>
          </p:cNvSpPr>
          <p:nvPr>
            <p:ph type="body" idx="1"/>
          </p:nvPr>
        </p:nvSpPr>
        <p:spPr>
          <a:xfrm>
            <a:off x="381000" y="1371600"/>
            <a:ext cx="8077200" cy="457200"/>
          </a:xfrm>
        </p:spPr>
        <p:txBody>
          <a:bodyPr/>
          <a:lstStyle/>
          <a:p>
            <a:pPr eaLnBrk="1" hangingPunct="1">
              <a:lnSpc>
                <a:spcPct val="80000"/>
              </a:lnSpc>
              <a:buFontTx/>
              <a:buNone/>
              <a:tabLst>
                <a:tab pos="6804025" algn="l"/>
              </a:tabLst>
              <a:defRPr/>
            </a:pPr>
            <a:r>
              <a:rPr lang="en-US" sz="2400">
                <a:solidFill>
                  <a:srgbClr val="FF0000"/>
                </a:solidFill>
                <a:latin typeface="Times" charset="0"/>
                <a:cs typeface="+mn-cs"/>
              </a:rPr>
              <a:t>Assume </a:t>
            </a:r>
            <a:r>
              <a:rPr lang="en-US" sz="2400" i="1">
                <a:solidFill>
                  <a:srgbClr val="FF0000"/>
                </a:solidFill>
                <a:latin typeface="Times" charset="0"/>
                <a:cs typeface="+mn-cs"/>
              </a:rPr>
              <a:t>R</a:t>
            </a:r>
            <a:r>
              <a:rPr lang="en-US" sz="2400" i="1" baseline="-25000">
                <a:solidFill>
                  <a:srgbClr val="FF0000"/>
                </a:solidFill>
                <a:latin typeface="Times" charset="0"/>
                <a:cs typeface="+mn-cs"/>
              </a:rPr>
              <a:t>e</a:t>
            </a:r>
            <a:r>
              <a:rPr lang="en-US" sz="2400">
                <a:solidFill>
                  <a:srgbClr val="FF0000"/>
                </a:solidFill>
                <a:latin typeface="Times" charset="0"/>
                <a:cs typeface="+mn-cs"/>
              </a:rPr>
              <a:t> constant	 </a:t>
            </a:r>
            <a:r>
              <a:rPr lang="en-US" sz="2400">
                <a:solidFill>
                  <a:srgbClr val="993366"/>
                </a:solidFill>
                <a:latin typeface="Times" charset="0"/>
                <a:cs typeface="+mn-cs"/>
              </a:rPr>
              <a:t>(4.11)</a:t>
            </a:r>
            <a:endParaRPr lang="en-US" sz="2400">
              <a:solidFill>
                <a:srgbClr val="187534"/>
              </a:solidFill>
              <a:latin typeface="Times" charset="0"/>
              <a:cs typeface="+mn-cs"/>
            </a:endParaRPr>
          </a:p>
          <a:p>
            <a:pPr eaLnBrk="1" hangingPunct="1">
              <a:lnSpc>
                <a:spcPct val="80000"/>
              </a:lnSpc>
              <a:buFontTx/>
              <a:buNone/>
              <a:tabLst>
                <a:tab pos="6804025" algn="l"/>
              </a:tabLst>
              <a:defRPr/>
            </a:pPr>
            <a:endParaRPr lang="en-US" sz="2400">
              <a:solidFill>
                <a:srgbClr val="187534"/>
              </a:solidFill>
              <a:latin typeface="Times" charset="0"/>
              <a:cs typeface="+mn-cs"/>
            </a:endParaRPr>
          </a:p>
        </p:txBody>
      </p:sp>
      <p:sp>
        <p:nvSpPr>
          <p:cNvPr id="167939" name="Rectangle 3"/>
          <p:cNvSpPr>
            <a:spLocks noGrp="1" noChangeArrowheads="1"/>
          </p:cNvSpPr>
          <p:nvPr>
            <p:ph type="title"/>
          </p:nvPr>
        </p:nvSpPr>
        <p:spPr>
          <a:xfrm>
            <a:off x="304800" y="76200"/>
            <a:ext cx="8534400" cy="1143000"/>
          </a:xfrm>
        </p:spPr>
        <p:txBody>
          <a:bodyPr/>
          <a:lstStyle/>
          <a:p>
            <a:pPr eaLnBrk="1" hangingPunct="1">
              <a:defRPr/>
            </a:pPr>
            <a:r>
              <a:rPr lang="en-US" b="1">
                <a:solidFill>
                  <a:srgbClr val="0000FF"/>
                </a:solidFill>
                <a:latin typeface="Times" charset="0"/>
                <a:cs typeface="+mj-cs"/>
              </a:rPr>
              <a:t>Spherical Coordinate Conversions</a:t>
            </a:r>
          </a:p>
        </p:txBody>
      </p:sp>
      <p:graphicFrame>
        <p:nvGraphicFramePr>
          <p:cNvPr id="22531" name="Object 12"/>
          <p:cNvGraphicFramePr>
            <a:graphicFrameLocks noChangeAspect="1"/>
          </p:cNvGraphicFramePr>
          <p:nvPr/>
        </p:nvGraphicFramePr>
        <p:xfrm>
          <a:off x="1295400" y="1905000"/>
          <a:ext cx="6462713" cy="847725"/>
        </p:xfrm>
        <a:graphic>
          <a:graphicData uri="http://schemas.openxmlformats.org/presentationml/2006/ole">
            <mc:AlternateContent xmlns:mc="http://schemas.openxmlformats.org/markup-compatibility/2006">
              <mc:Choice xmlns:v="urn:schemas-microsoft-com:vml" Requires="v">
                <p:oleObj spid="_x0000_s22535" name="MathType Equation" r:id="rId3" imgW="2616200" imgH="342900" progId="Equation">
                  <p:embed/>
                </p:oleObj>
              </mc:Choice>
              <mc:Fallback>
                <p:oleObj name="MathType Equation" r:id="rId3" imgW="2616200" imgH="342900" progId="Equation">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905000"/>
                        <a:ext cx="6462713" cy="84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838200" y="0"/>
            <a:ext cx="7391400" cy="1143000"/>
          </a:xfrm>
        </p:spPr>
        <p:txBody>
          <a:bodyPr/>
          <a:lstStyle/>
          <a:p>
            <a:pPr eaLnBrk="1" hangingPunct="1">
              <a:defRPr/>
            </a:pPr>
            <a:r>
              <a:rPr lang="en-US" b="1">
                <a:solidFill>
                  <a:srgbClr val="0000FF"/>
                </a:solidFill>
                <a:latin typeface="Times" charset="0"/>
                <a:cs typeface="+mj-cs"/>
              </a:rPr>
              <a:t>Inertial Reference Frame</a:t>
            </a:r>
            <a:endParaRPr lang="en-US" sz="3600" b="1">
              <a:solidFill>
                <a:srgbClr val="0000FF"/>
              </a:solidFill>
              <a:cs typeface="+mj-cs"/>
            </a:endParaRPr>
          </a:p>
        </p:txBody>
      </p:sp>
      <p:sp>
        <p:nvSpPr>
          <p:cNvPr id="192515" name="Rectangle 3"/>
          <p:cNvSpPr>
            <a:spLocks noChangeArrowheads="1"/>
          </p:cNvSpPr>
          <p:nvPr/>
        </p:nvSpPr>
        <p:spPr bwMode="auto">
          <a:xfrm>
            <a:off x="228600" y="914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reference frame</a:t>
            </a:r>
          </a:p>
          <a:p>
            <a:pPr marL="342900" indent="-342900">
              <a:buFontTx/>
              <a:buNone/>
              <a:tabLst>
                <a:tab pos="6804025" algn="l"/>
              </a:tabLst>
              <a:defRPr/>
            </a:pPr>
            <a:r>
              <a:rPr lang="en-US">
                <a:cs typeface="+mn-cs"/>
              </a:rPr>
              <a:t>	</a:t>
            </a:r>
            <a:r>
              <a:rPr lang="en-US">
                <a:solidFill>
                  <a:srgbClr val="187534"/>
                </a:solidFill>
                <a:cs typeface="+mn-cs"/>
              </a:rPr>
              <a:t>Reference frame at rest or at constant velocity, such as one fixed in space</a:t>
            </a:r>
            <a:endParaRPr lang="en-US">
              <a:cs typeface="+mn-cs"/>
            </a:endParaRPr>
          </a:p>
          <a:p>
            <a:pPr marL="342900" indent="-342900">
              <a:lnSpc>
                <a:spcPct val="20000"/>
              </a:lnSpc>
              <a:buFontTx/>
              <a:buNone/>
              <a:tabLst>
                <a:tab pos="6804025" algn="l"/>
              </a:tabLst>
              <a:defRPr/>
            </a:pPr>
            <a:endParaRPr lang="en-US">
              <a:cs typeface="+mn-cs"/>
            </a:endParaRPr>
          </a:p>
          <a:p>
            <a:pPr marL="342900" indent="-342900">
              <a:buFontTx/>
              <a:buNone/>
              <a:tabLst>
                <a:tab pos="6804025" algn="l"/>
              </a:tabLst>
              <a:defRPr/>
            </a:pPr>
            <a:r>
              <a:rPr lang="en-US">
                <a:cs typeface="+mn-cs"/>
              </a:rPr>
              <a:t>Noninertial reference frame</a:t>
            </a:r>
          </a:p>
          <a:p>
            <a:pPr marL="342900" indent="-342900">
              <a:buFontTx/>
              <a:buNone/>
              <a:tabLst>
                <a:tab pos="6804025" algn="l"/>
              </a:tabLst>
              <a:defRPr/>
            </a:pPr>
            <a:r>
              <a:rPr lang="en-US">
                <a:cs typeface="+mn-cs"/>
              </a:rPr>
              <a:t>	</a:t>
            </a:r>
            <a:r>
              <a:rPr lang="en-US">
                <a:solidFill>
                  <a:srgbClr val="187534"/>
                </a:solidFill>
                <a:cs typeface="+mn-cs"/>
              </a:rPr>
              <a:t>Reference frame accelerating or rotating, such as on an object at rest on Earth or in motion relative to the Earth</a:t>
            </a:r>
            <a:endParaRPr lang="en-US">
              <a:cs typeface="+mn-cs"/>
            </a:endParaRPr>
          </a:p>
          <a:p>
            <a:pPr marL="342900" indent="-342900">
              <a:lnSpc>
                <a:spcPct val="20000"/>
              </a:lnSpc>
              <a:buFontTx/>
              <a:buNone/>
              <a:tabLst>
                <a:tab pos="6804025" algn="l"/>
              </a:tabLst>
              <a:defRPr/>
            </a:pPr>
            <a:endParaRPr lang="en-US">
              <a:cs typeface="+mn-cs"/>
            </a:endParaRPr>
          </a:p>
          <a:p>
            <a:pPr marL="342900" indent="-342900">
              <a:buFontTx/>
              <a:buNone/>
              <a:tabLst>
                <a:tab pos="6804025" algn="l"/>
              </a:tabLst>
              <a:defRPr/>
            </a:pPr>
            <a:r>
              <a:rPr lang="en-US">
                <a:cs typeface="+mn-cs"/>
              </a:rPr>
              <a:t>True force</a:t>
            </a:r>
          </a:p>
          <a:p>
            <a:pPr marL="342900" indent="-342900">
              <a:buFontTx/>
              <a:buNone/>
              <a:tabLst>
                <a:tab pos="6804025" algn="l"/>
              </a:tabLst>
              <a:defRPr/>
            </a:pPr>
            <a:r>
              <a:rPr lang="en-US">
                <a:cs typeface="+mn-cs"/>
              </a:rPr>
              <a:t>	</a:t>
            </a:r>
            <a:r>
              <a:rPr lang="en-US">
                <a:solidFill>
                  <a:srgbClr val="187534"/>
                </a:solidFill>
                <a:cs typeface="+mn-cs"/>
              </a:rPr>
              <a:t>Force that exists when an observation is made from an inertial reference frame</a:t>
            </a:r>
            <a:endParaRPr lang="en-US" sz="3200">
              <a:solidFill>
                <a:schemeClr val="tx1"/>
              </a:solidFill>
              <a:cs typeface="+mn-cs"/>
            </a:endParaRPr>
          </a:p>
          <a:p>
            <a:pPr marL="342900" indent="-342900">
              <a:buFontTx/>
              <a:buNone/>
              <a:tabLst>
                <a:tab pos="6804025" algn="l"/>
              </a:tabLst>
              <a:defRPr/>
            </a:pPr>
            <a:r>
              <a:rPr lang="en-US">
                <a:solidFill>
                  <a:srgbClr val="993366"/>
                </a:solidFill>
                <a:cs typeface="+mn-cs"/>
              </a:rPr>
              <a:t>	-Gravitational force, pressure-gradient force, viscous force</a:t>
            </a:r>
          </a:p>
          <a:p>
            <a:pPr marL="342900" indent="-342900">
              <a:lnSpc>
                <a:spcPct val="20000"/>
              </a:lnSpc>
              <a:buFontTx/>
              <a:buNone/>
              <a:tabLst>
                <a:tab pos="6804025" algn="l"/>
              </a:tabLst>
              <a:defRPr/>
            </a:pPr>
            <a:endParaRPr lang="en-US">
              <a:cs typeface="+mn-cs"/>
            </a:endParaRPr>
          </a:p>
          <a:p>
            <a:pPr marL="342900" indent="-342900">
              <a:buFontTx/>
              <a:buNone/>
              <a:tabLst>
                <a:tab pos="6804025" algn="l"/>
              </a:tabLst>
              <a:defRPr/>
            </a:pPr>
            <a:r>
              <a:rPr lang="en-US">
                <a:cs typeface="+mn-cs"/>
              </a:rPr>
              <a:t>Apparent (inertial) force</a:t>
            </a:r>
          </a:p>
          <a:p>
            <a:pPr marL="342900" indent="-342900">
              <a:buFontTx/>
              <a:buNone/>
              <a:tabLst>
                <a:tab pos="6804025" algn="l"/>
              </a:tabLst>
              <a:defRPr/>
            </a:pPr>
            <a:r>
              <a:rPr lang="en-US">
                <a:cs typeface="+mn-cs"/>
              </a:rPr>
              <a:t>	</a:t>
            </a:r>
            <a:r>
              <a:rPr lang="en-US">
                <a:solidFill>
                  <a:srgbClr val="187534"/>
                </a:solidFill>
                <a:cs typeface="+mn-cs"/>
              </a:rPr>
              <a:t>Fictitious force that appears to exist when an observation is made from a noninertial reference frame but is an acceleration from an inertial reference frame</a:t>
            </a:r>
          </a:p>
          <a:p>
            <a:pPr marL="342900" indent="-342900">
              <a:buFontTx/>
              <a:buNone/>
              <a:tabLst>
                <a:tab pos="6804025" algn="l"/>
              </a:tabLst>
              <a:defRPr/>
            </a:pPr>
            <a:r>
              <a:rPr lang="en-US">
                <a:solidFill>
                  <a:srgbClr val="187534"/>
                </a:solidFill>
                <a:cs typeface="+mn-cs"/>
              </a:rPr>
              <a:t>	</a:t>
            </a:r>
            <a:r>
              <a:rPr lang="en-US">
                <a:solidFill>
                  <a:srgbClr val="993366"/>
                </a:solidFill>
                <a:cs typeface="+mn-cs"/>
              </a:rPr>
              <a:t>-Apparent centrifugal force, apparent Coriolis force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76200"/>
            <a:ext cx="8229600" cy="1143000"/>
          </a:xfrm>
        </p:spPr>
        <p:txBody>
          <a:bodyPr/>
          <a:lstStyle/>
          <a:p>
            <a:pPr eaLnBrk="1" hangingPunct="1">
              <a:defRPr/>
            </a:pPr>
            <a:r>
              <a:rPr lang="en-US" b="1">
                <a:solidFill>
                  <a:srgbClr val="0000FF"/>
                </a:solidFill>
                <a:latin typeface="Times" charset="0"/>
                <a:cs typeface="+mj-cs"/>
              </a:rPr>
              <a:t>Angular Velocity</a:t>
            </a:r>
            <a:endParaRPr lang="en-US" b="1" u="sng">
              <a:solidFill>
                <a:srgbClr val="0000FF"/>
              </a:solidFill>
              <a:latin typeface="Times" charset="0"/>
              <a:cs typeface="+mj-cs"/>
            </a:endParaRPr>
          </a:p>
        </p:txBody>
      </p:sp>
      <p:sp>
        <p:nvSpPr>
          <p:cNvPr id="171011" name="Rectangle 3"/>
          <p:cNvSpPr>
            <a:spLocks noChangeArrowheads="1"/>
          </p:cNvSpPr>
          <p:nvPr/>
        </p:nvSpPr>
        <p:spPr bwMode="auto">
          <a:xfrm>
            <a:off x="304800" y="2209800"/>
            <a:ext cx="381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Angular velocity magnitude</a:t>
            </a:r>
            <a:endParaRPr lang="en-US">
              <a:solidFill>
                <a:srgbClr val="993366"/>
              </a:solidFill>
              <a:cs typeface="+mn-cs"/>
            </a:endParaRPr>
          </a:p>
        </p:txBody>
      </p:sp>
      <p:graphicFrame>
        <p:nvGraphicFramePr>
          <p:cNvPr id="24579" name="Object 18"/>
          <p:cNvGraphicFramePr>
            <a:graphicFrameLocks noChangeAspect="1"/>
          </p:cNvGraphicFramePr>
          <p:nvPr/>
        </p:nvGraphicFramePr>
        <p:xfrm>
          <a:off x="2514600" y="1600200"/>
          <a:ext cx="3556000" cy="457200"/>
        </p:xfrm>
        <a:graphic>
          <a:graphicData uri="http://schemas.openxmlformats.org/presentationml/2006/ole">
            <mc:AlternateContent xmlns:mc="http://schemas.openxmlformats.org/markup-compatibility/2006">
              <mc:Choice xmlns:v="urn:schemas-microsoft-com:vml" Requires="v">
                <p:oleObj spid="_x0000_s24592" name="Equation" r:id="rId3" imgW="1384300" imgH="177800" progId="Equation.3">
                  <p:embed/>
                </p:oleObj>
              </mc:Choice>
              <mc:Fallback>
                <p:oleObj name="Equation" r:id="rId3" imgW="1384300" imgH="17780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600200"/>
                        <a:ext cx="35560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4580" name="Group 20"/>
          <p:cNvGrpSpPr>
            <a:grpSpLocks/>
          </p:cNvGrpSpPr>
          <p:nvPr/>
        </p:nvGrpSpPr>
        <p:grpSpPr bwMode="auto">
          <a:xfrm>
            <a:off x="0" y="2743200"/>
            <a:ext cx="5859463" cy="3751263"/>
            <a:chOff x="336" y="1680"/>
            <a:chExt cx="3691" cy="2363"/>
          </a:xfrm>
        </p:grpSpPr>
        <p:sp>
          <p:nvSpPr>
            <p:cNvPr id="171021" name="Rectangle 13"/>
            <p:cNvSpPr>
              <a:spLocks noChangeArrowheads="1"/>
            </p:cNvSpPr>
            <p:nvPr/>
          </p:nvSpPr>
          <p:spPr bwMode="auto">
            <a:xfrm>
              <a:off x="336" y="2784"/>
              <a:ext cx="8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 </a:t>
              </a:r>
              <a:r>
                <a:rPr lang="en-US">
                  <a:solidFill>
                    <a:srgbClr val="993366"/>
                  </a:solidFill>
                  <a:cs typeface="+mn-cs"/>
                </a:rPr>
                <a:t>Fig. 4.3</a:t>
              </a:r>
              <a:endParaRPr lang="en-US">
                <a:cs typeface="+mn-cs"/>
              </a:endParaRPr>
            </a:p>
          </p:txBody>
        </p:sp>
        <p:graphicFrame>
          <p:nvGraphicFramePr>
            <p:cNvPr id="24584" name="Object 19"/>
            <p:cNvGraphicFramePr>
              <a:graphicFrameLocks noChangeAspect="1"/>
            </p:cNvGraphicFramePr>
            <p:nvPr/>
          </p:nvGraphicFramePr>
          <p:xfrm>
            <a:off x="1344" y="1680"/>
            <a:ext cx="2683" cy="2363"/>
          </p:xfrm>
          <a:graphic>
            <a:graphicData uri="http://schemas.openxmlformats.org/presentationml/2006/ole">
              <mc:AlternateContent xmlns:mc="http://schemas.openxmlformats.org/markup-compatibility/2006">
                <mc:Choice xmlns:v="urn:schemas-microsoft-com:vml" Requires="v">
                  <p:oleObj spid="_x0000_s24593" name="Document" r:id="rId5" imgW="2133600" imgH="1879600" progId="Word.Document.8">
                    <p:embed/>
                  </p:oleObj>
                </mc:Choice>
                <mc:Fallback>
                  <p:oleObj name="Document" r:id="rId5" imgW="2133600" imgH="1879600" progId="Word.Document.8">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4" y="1680"/>
                          <a:ext cx="2683" cy="2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24581" name="Object 21"/>
          <p:cNvGraphicFramePr>
            <a:graphicFrameLocks noChangeAspect="1"/>
          </p:cNvGraphicFramePr>
          <p:nvPr/>
        </p:nvGraphicFramePr>
        <p:xfrm>
          <a:off x="4114800" y="2133600"/>
          <a:ext cx="4341813" cy="823913"/>
        </p:xfrm>
        <a:graphic>
          <a:graphicData uri="http://schemas.openxmlformats.org/presentationml/2006/ole">
            <mc:AlternateContent xmlns:mc="http://schemas.openxmlformats.org/markup-compatibility/2006">
              <mc:Choice xmlns:v="urn:schemas-microsoft-com:vml" Requires="v">
                <p:oleObj spid="_x0000_s24594" name="Equation" r:id="rId7" imgW="1739900" imgH="330200" progId="Equation.3">
                  <p:embed/>
                </p:oleObj>
              </mc:Choice>
              <mc:Fallback>
                <p:oleObj name="Equation" r:id="rId7" imgW="1739900" imgH="330200"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0" y="2133600"/>
                        <a:ext cx="4341813" cy="8239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1030" name="Rectangle 22"/>
          <p:cNvSpPr>
            <a:spLocks noChangeArrowheads="1"/>
          </p:cNvSpPr>
          <p:nvPr/>
        </p:nvSpPr>
        <p:spPr bwMode="auto">
          <a:xfrm>
            <a:off x="304800" y="1143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Angular velocity vector</a:t>
            </a:r>
            <a:r>
              <a:rPr lang="en-US" i="1">
                <a:cs typeface="+mn-cs"/>
              </a:rPr>
              <a:t>	 </a:t>
            </a:r>
            <a:r>
              <a:rPr lang="en-US">
                <a:solidFill>
                  <a:srgbClr val="993366"/>
                </a:solidFill>
                <a:cs typeface="+mn-cs"/>
              </a:rPr>
              <a:t>(4.14)</a:t>
            </a:r>
            <a:endParaRPr lang="en-US">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76200"/>
            <a:ext cx="8229600" cy="1143000"/>
          </a:xfrm>
        </p:spPr>
        <p:txBody>
          <a:bodyPr/>
          <a:lstStyle/>
          <a:p>
            <a:pPr eaLnBrk="1" hangingPunct="1">
              <a:defRPr/>
            </a:pPr>
            <a:r>
              <a:rPr lang="en-US" b="1">
                <a:solidFill>
                  <a:srgbClr val="0000FF"/>
                </a:solidFill>
                <a:latin typeface="Times" charset="0"/>
                <a:cs typeface="+mj-cs"/>
              </a:rPr>
              <a:t>Newton</a:t>
            </a:r>
            <a:r>
              <a:rPr lang="ja-JP" altLang="en-US" b="1">
                <a:solidFill>
                  <a:srgbClr val="0000FF"/>
                </a:solidFill>
                <a:latin typeface="Times" charset="0"/>
                <a:cs typeface="+mj-cs"/>
              </a:rPr>
              <a:t>’</a:t>
            </a:r>
            <a:r>
              <a:rPr lang="en-US" b="1">
                <a:solidFill>
                  <a:srgbClr val="0000FF"/>
                </a:solidFill>
                <a:latin typeface="Times" charset="0"/>
                <a:cs typeface="+mj-cs"/>
              </a:rPr>
              <a:t>s Second Law of Motion</a:t>
            </a:r>
            <a:endParaRPr lang="en-US" b="1" u="sng">
              <a:solidFill>
                <a:srgbClr val="0000FF"/>
              </a:solidFill>
              <a:latin typeface="Times" charset="0"/>
              <a:cs typeface="+mj-cs"/>
            </a:endParaRPr>
          </a:p>
        </p:txBody>
      </p:sp>
      <p:sp>
        <p:nvSpPr>
          <p:cNvPr id="169987" name="Rectangle 3"/>
          <p:cNvSpPr>
            <a:spLocks noChangeArrowheads="1"/>
          </p:cNvSpPr>
          <p:nvPr/>
        </p:nvSpPr>
        <p:spPr bwMode="auto">
          <a:xfrm>
            <a:off x="457200" y="1143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Newton</a:t>
            </a:r>
            <a:r>
              <a:rPr lang="ja-JP" altLang="en-US">
                <a:latin typeface="Arial"/>
                <a:cs typeface="+mn-cs"/>
              </a:rPr>
              <a:t>’</a:t>
            </a:r>
            <a:r>
              <a:rPr lang="en-US">
                <a:cs typeface="+mn-cs"/>
              </a:rPr>
              <a:t>s second law of motion</a:t>
            </a:r>
            <a:r>
              <a:rPr lang="en-US" i="1">
                <a:cs typeface="+mn-cs"/>
              </a:rPr>
              <a:t>	 </a:t>
            </a:r>
            <a:endParaRPr lang="en-US">
              <a:solidFill>
                <a:srgbClr val="993366"/>
              </a:solidFill>
              <a:cs typeface="+mn-cs"/>
            </a:endParaRPr>
          </a:p>
        </p:txBody>
      </p:sp>
      <p:sp>
        <p:nvSpPr>
          <p:cNvPr id="169990" name="Rectangle 6"/>
          <p:cNvSpPr>
            <a:spLocks noChangeArrowheads="1"/>
          </p:cNvSpPr>
          <p:nvPr/>
        </p:nvSpPr>
        <p:spPr bwMode="auto">
          <a:xfrm>
            <a:off x="457200" y="2438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acceleration</a:t>
            </a:r>
            <a:r>
              <a:rPr lang="en-US" i="1">
                <a:cs typeface="+mn-cs"/>
              </a:rPr>
              <a:t>	 </a:t>
            </a:r>
            <a:r>
              <a:rPr lang="en-US">
                <a:solidFill>
                  <a:srgbClr val="993366"/>
                </a:solidFill>
                <a:cs typeface="+mn-cs"/>
              </a:rPr>
              <a:t>(4.12)</a:t>
            </a:r>
          </a:p>
          <a:p>
            <a:pPr marL="342900" indent="-342900">
              <a:buFontTx/>
              <a:buNone/>
              <a:tabLst>
                <a:tab pos="6804025" algn="l"/>
              </a:tabLst>
              <a:defRPr/>
            </a:pPr>
            <a:r>
              <a:rPr lang="en-US">
                <a:solidFill>
                  <a:srgbClr val="993366"/>
                </a:solidFill>
                <a:cs typeface="+mn-cs"/>
              </a:rPr>
              <a:t>	Momentum equation in inertial reference frame</a:t>
            </a:r>
          </a:p>
        </p:txBody>
      </p:sp>
      <p:sp>
        <p:nvSpPr>
          <p:cNvPr id="169993" name="Rectangle 9"/>
          <p:cNvSpPr>
            <a:spLocks noChangeArrowheads="1"/>
          </p:cNvSpPr>
          <p:nvPr/>
        </p:nvSpPr>
        <p:spPr bwMode="auto">
          <a:xfrm>
            <a:off x="457200" y="4191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left side of momentum equation</a:t>
            </a:r>
            <a:r>
              <a:rPr lang="en-US" i="1">
                <a:cs typeface="+mn-cs"/>
              </a:rPr>
              <a:t>	 </a:t>
            </a:r>
            <a:r>
              <a:rPr lang="en-US">
                <a:solidFill>
                  <a:srgbClr val="993366"/>
                </a:solidFill>
                <a:cs typeface="+mn-cs"/>
              </a:rPr>
              <a:t>(4.15,6)</a:t>
            </a:r>
            <a:endParaRPr lang="en-US">
              <a:cs typeface="+mn-cs"/>
            </a:endParaRPr>
          </a:p>
        </p:txBody>
      </p:sp>
      <p:graphicFrame>
        <p:nvGraphicFramePr>
          <p:cNvPr id="25605" name="Object 10"/>
          <p:cNvGraphicFramePr>
            <a:graphicFrameLocks noChangeAspect="1"/>
          </p:cNvGraphicFramePr>
          <p:nvPr/>
        </p:nvGraphicFramePr>
        <p:xfrm>
          <a:off x="3581400" y="1905000"/>
          <a:ext cx="1077913" cy="317500"/>
        </p:xfrm>
        <a:graphic>
          <a:graphicData uri="http://schemas.openxmlformats.org/presentationml/2006/ole">
            <mc:AlternateContent xmlns:mc="http://schemas.openxmlformats.org/markup-compatibility/2006">
              <mc:Choice xmlns:v="urn:schemas-microsoft-com:vml" Requires="v">
                <p:oleObj spid="_x0000_s25619" name="MathType Equation" r:id="rId3" imgW="431800" imgH="127000" progId="Equation">
                  <p:embed/>
                </p:oleObj>
              </mc:Choice>
              <mc:Fallback>
                <p:oleObj name="MathType Equation" r:id="rId3" imgW="431800" imgH="127000" progId="Equation">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905000"/>
                        <a:ext cx="1077913"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606" name="Object 11"/>
          <p:cNvGraphicFramePr>
            <a:graphicFrameLocks noChangeAspect="1"/>
          </p:cNvGraphicFramePr>
          <p:nvPr/>
        </p:nvGraphicFramePr>
        <p:xfrm>
          <a:off x="3276600" y="3276600"/>
          <a:ext cx="1873250" cy="842963"/>
        </p:xfrm>
        <a:graphic>
          <a:graphicData uri="http://schemas.openxmlformats.org/presentationml/2006/ole">
            <mc:AlternateContent xmlns:mc="http://schemas.openxmlformats.org/markup-compatibility/2006">
              <mc:Choice xmlns:v="urn:schemas-microsoft-com:vml" Requires="v">
                <p:oleObj spid="_x0000_s25620" name="MathType Equation" r:id="rId5" imgW="762000" imgH="342900" progId="Equation">
                  <p:embed/>
                </p:oleObj>
              </mc:Choice>
              <mc:Fallback>
                <p:oleObj name="MathType Equation" r:id="rId5" imgW="762000" imgH="342900" progId="Equation">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276600"/>
                        <a:ext cx="1873250" cy="8429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9997" name="Rectangle 13"/>
          <p:cNvSpPr>
            <a:spLocks noChangeArrowheads="1"/>
          </p:cNvSpPr>
          <p:nvPr/>
        </p:nvSpPr>
        <p:spPr bwMode="auto">
          <a:xfrm>
            <a:off x="457200" y="5562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Absolute velocity </a:t>
            </a:r>
            <a:r>
              <a:rPr lang="en-US" i="1">
                <a:cs typeface="+mn-cs"/>
              </a:rPr>
              <a:t>	 </a:t>
            </a:r>
            <a:r>
              <a:rPr lang="en-US">
                <a:solidFill>
                  <a:srgbClr val="993366"/>
                </a:solidFill>
                <a:cs typeface="+mn-cs"/>
              </a:rPr>
              <a:t>(4.13)</a:t>
            </a:r>
            <a:endParaRPr lang="en-US">
              <a:cs typeface="+mn-cs"/>
            </a:endParaRPr>
          </a:p>
        </p:txBody>
      </p:sp>
      <p:graphicFrame>
        <p:nvGraphicFramePr>
          <p:cNvPr id="25608" name="Object 15"/>
          <p:cNvGraphicFramePr>
            <a:graphicFrameLocks noChangeAspect="1"/>
          </p:cNvGraphicFramePr>
          <p:nvPr/>
        </p:nvGraphicFramePr>
        <p:xfrm>
          <a:off x="3124200" y="6096000"/>
          <a:ext cx="2193925" cy="376238"/>
        </p:xfrm>
        <a:graphic>
          <a:graphicData uri="http://schemas.openxmlformats.org/presentationml/2006/ole">
            <mc:AlternateContent xmlns:mc="http://schemas.openxmlformats.org/markup-compatibility/2006">
              <mc:Choice xmlns:v="urn:schemas-microsoft-com:vml" Requires="v">
                <p:oleObj spid="_x0000_s25621" name="MathType Equation" r:id="rId7" imgW="889000" imgH="152400" progId="Equation">
                  <p:embed/>
                </p:oleObj>
              </mc:Choice>
              <mc:Fallback>
                <p:oleObj name="MathType Equation" r:id="rId7" imgW="889000" imgH="152400" progId="Equation">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6096000"/>
                        <a:ext cx="2193925" cy="3762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609" name="Object 16"/>
          <p:cNvGraphicFramePr>
            <a:graphicFrameLocks noChangeAspect="1"/>
          </p:cNvGraphicFramePr>
          <p:nvPr/>
        </p:nvGraphicFramePr>
        <p:xfrm>
          <a:off x="533400" y="4648200"/>
          <a:ext cx="7861300" cy="766763"/>
        </p:xfrm>
        <a:graphic>
          <a:graphicData uri="http://schemas.openxmlformats.org/presentationml/2006/ole">
            <mc:AlternateContent xmlns:mc="http://schemas.openxmlformats.org/markup-compatibility/2006">
              <mc:Choice xmlns:v="urn:schemas-microsoft-com:vml" Requires="v">
                <p:oleObj spid="_x0000_s25622" name="MathType Equation" r:id="rId9" imgW="3124200" imgH="304800" progId="Equation">
                  <p:embed/>
                </p:oleObj>
              </mc:Choice>
              <mc:Fallback>
                <p:oleObj name="MathType Equation" r:id="rId9" imgW="3124200" imgH="304800" progId="Equation">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4648200"/>
                        <a:ext cx="7861300"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Inertial Acceleration</a:t>
            </a:r>
            <a:endParaRPr lang="en-US" b="1" u="sng">
              <a:solidFill>
                <a:srgbClr val="0000FF"/>
              </a:solidFill>
              <a:latin typeface="Times" charset="0"/>
              <a:cs typeface="+mj-cs"/>
            </a:endParaRPr>
          </a:p>
        </p:txBody>
      </p:sp>
      <p:sp>
        <p:nvSpPr>
          <p:cNvPr id="172035" name="Rectangle 3"/>
          <p:cNvSpPr>
            <a:spLocks noChangeArrowheads="1"/>
          </p:cNvSpPr>
          <p:nvPr/>
        </p:nvSpPr>
        <p:spPr bwMode="auto">
          <a:xfrm>
            <a:off x="533400" y="1143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acceleration</a:t>
            </a:r>
            <a:r>
              <a:rPr lang="en-US" i="1">
                <a:cs typeface="+mn-cs"/>
              </a:rPr>
              <a:t>	 </a:t>
            </a:r>
            <a:r>
              <a:rPr lang="en-US">
                <a:solidFill>
                  <a:srgbClr val="993366"/>
                </a:solidFill>
                <a:cs typeface="+mn-cs"/>
              </a:rPr>
              <a:t>(4.16)</a:t>
            </a:r>
          </a:p>
        </p:txBody>
      </p:sp>
      <p:sp>
        <p:nvSpPr>
          <p:cNvPr id="172036" name="Rectangle 4"/>
          <p:cNvSpPr>
            <a:spLocks noChangeArrowheads="1"/>
          </p:cNvSpPr>
          <p:nvPr/>
        </p:nvSpPr>
        <p:spPr bwMode="auto">
          <a:xfrm>
            <a:off x="533400" y="3429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Total derivative of radius of the Earth vector </a:t>
            </a:r>
            <a:r>
              <a:rPr lang="en-US" i="1">
                <a:cs typeface="+mn-cs"/>
              </a:rPr>
              <a:t>	</a:t>
            </a:r>
            <a:r>
              <a:rPr lang="en-US">
                <a:solidFill>
                  <a:srgbClr val="993366"/>
                </a:solidFill>
                <a:cs typeface="+mn-cs"/>
              </a:rPr>
              <a:t>(4.17)</a:t>
            </a:r>
            <a:endParaRPr lang="en-US">
              <a:cs typeface="+mn-cs"/>
            </a:endParaRPr>
          </a:p>
        </p:txBody>
      </p:sp>
      <p:sp>
        <p:nvSpPr>
          <p:cNvPr id="172038" name="Rectangle 6"/>
          <p:cNvSpPr>
            <a:spLocks noChangeArrowheads="1"/>
          </p:cNvSpPr>
          <p:nvPr/>
        </p:nvSpPr>
        <p:spPr bwMode="auto">
          <a:xfrm>
            <a:off x="533400" y="23622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Vector giving radius of Earth </a:t>
            </a:r>
            <a:r>
              <a:rPr lang="en-US" i="1">
                <a:cs typeface="+mn-cs"/>
              </a:rPr>
              <a:t>	 </a:t>
            </a:r>
            <a:r>
              <a:rPr lang="en-US">
                <a:solidFill>
                  <a:srgbClr val="993366"/>
                </a:solidFill>
                <a:cs typeface="+mn-cs"/>
              </a:rPr>
              <a:t>(4.14)</a:t>
            </a:r>
            <a:endParaRPr lang="en-US">
              <a:cs typeface="+mn-cs"/>
            </a:endParaRPr>
          </a:p>
        </p:txBody>
      </p:sp>
      <p:sp>
        <p:nvSpPr>
          <p:cNvPr id="172048" name="Rectangle 16"/>
          <p:cNvSpPr>
            <a:spLocks noChangeArrowheads="1"/>
          </p:cNvSpPr>
          <p:nvPr/>
        </p:nvSpPr>
        <p:spPr bwMode="auto">
          <a:xfrm>
            <a:off x="533400" y="5486400"/>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--&gt; Inertial acceleration </a:t>
            </a:r>
            <a:r>
              <a:rPr lang="en-US" i="1">
                <a:cs typeface="+mn-cs"/>
              </a:rPr>
              <a:t> 	</a:t>
            </a:r>
            <a:r>
              <a:rPr lang="en-US">
                <a:solidFill>
                  <a:srgbClr val="993366"/>
                </a:solidFill>
                <a:cs typeface="+mn-cs"/>
              </a:rPr>
              <a:t>(4.18)</a:t>
            </a:r>
            <a:endParaRPr lang="en-US">
              <a:cs typeface="+mn-cs"/>
            </a:endParaRPr>
          </a:p>
        </p:txBody>
      </p:sp>
      <p:graphicFrame>
        <p:nvGraphicFramePr>
          <p:cNvPr id="26630" name="Object 18"/>
          <p:cNvGraphicFramePr>
            <a:graphicFrameLocks noChangeAspect="1"/>
          </p:cNvGraphicFramePr>
          <p:nvPr/>
        </p:nvGraphicFramePr>
        <p:xfrm>
          <a:off x="1676400" y="1600200"/>
          <a:ext cx="5657850" cy="766763"/>
        </p:xfrm>
        <a:graphic>
          <a:graphicData uri="http://schemas.openxmlformats.org/presentationml/2006/ole">
            <mc:AlternateContent xmlns:mc="http://schemas.openxmlformats.org/markup-compatibility/2006">
              <mc:Choice xmlns:v="urn:schemas-microsoft-com:vml" Requires="v">
                <p:oleObj spid="_x0000_s26646" name="MathType Equation" r:id="rId3" imgW="2247900" imgH="304800" progId="Equation">
                  <p:embed/>
                </p:oleObj>
              </mc:Choice>
              <mc:Fallback>
                <p:oleObj name="MathType Equation" r:id="rId3" imgW="2247900" imgH="304800" progId="Equation">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600200"/>
                        <a:ext cx="5657850"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631" name="Object 19"/>
          <p:cNvGraphicFramePr>
            <a:graphicFrameLocks noChangeAspect="1"/>
          </p:cNvGraphicFramePr>
          <p:nvPr/>
        </p:nvGraphicFramePr>
        <p:xfrm>
          <a:off x="3581400" y="2895600"/>
          <a:ext cx="1471613" cy="376238"/>
        </p:xfrm>
        <a:graphic>
          <a:graphicData uri="http://schemas.openxmlformats.org/presentationml/2006/ole">
            <mc:AlternateContent xmlns:mc="http://schemas.openxmlformats.org/markup-compatibility/2006">
              <mc:Choice xmlns:v="urn:schemas-microsoft-com:vml" Requires="v">
                <p:oleObj spid="_x0000_s26647" name="MathType Equation" r:id="rId5" imgW="596900" imgH="152400" progId="Equation">
                  <p:embed/>
                </p:oleObj>
              </mc:Choice>
              <mc:Fallback>
                <p:oleObj name="MathType Equation" r:id="rId5" imgW="596900" imgH="152400" progId="Equation">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895600"/>
                        <a:ext cx="1471613" cy="3762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632" name="Object 20"/>
          <p:cNvGraphicFramePr>
            <a:graphicFrameLocks noChangeAspect="1"/>
          </p:cNvGraphicFramePr>
          <p:nvPr/>
        </p:nvGraphicFramePr>
        <p:xfrm>
          <a:off x="2438400" y="3886200"/>
          <a:ext cx="4095750" cy="768350"/>
        </p:xfrm>
        <a:graphic>
          <a:graphicData uri="http://schemas.openxmlformats.org/presentationml/2006/ole">
            <mc:AlternateContent xmlns:mc="http://schemas.openxmlformats.org/markup-compatibility/2006">
              <mc:Choice xmlns:v="urn:schemas-microsoft-com:vml" Requires="v">
                <p:oleObj spid="_x0000_s26648" name="MathType Equation" r:id="rId7" imgW="1625600" imgH="304800" progId="Equation">
                  <p:embed/>
                </p:oleObj>
              </mc:Choice>
              <mc:Fallback>
                <p:oleObj name="MathType Equation" r:id="rId7" imgW="1625600" imgH="304800" progId="Equation">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3886200"/>
                        <a:ext cx="4095750" cy="768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633" name="Object 21"/>
          <p:cNvGraphicFramePr>
            <a:graphicFrameLocks noChangeAspect="1"/>
          </p:cNvGraphicFramePr>
          <p:nvPr/>
        </p:nvGraphicFramePr>
        <p:xfrm>
          <a:off x="2971800" y="4724400"/>
          <a:ext cx="2824163" cy="847725"/>
        </p:xfrm>
        <a:graphic>
          <a:graphicData uri="http://schemas.openxmlformats.org/presentationml/2006/ole">
            <mc:AlternateContent xmlns:mc="http://schemas.openxmlformats.org/markup-compatibility/2006">
              <mc:Choice xmlns:v="urn:schemas-microsoft-com:vml" Requires="v">
                <p:oleObj spid="_x0000_s26649" name="MathType Equation" r:id="rId9" imgW="1143000" imgH="342900" progId="Equation">
                  <p:embed/>
                </p:oleObj>
              </mc:Choice>
              <mc:Fallback>
                <p:oleObj name="MathType Equation" r:id="rId9" imgW="1143000" imgH="342900" progId="Equation">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4724400"/>
                        <a:ext cx="2824163" cy="84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634" name="Object 22"/>
          <p:cNvGraphicFramePr>
            <a:graphicFrameLocks noChangeAspect="1"/>
          </p:cNvGraphicFramePr>
          <p:nvPr/>
        </p:nvGraphicFramePr>
        <p:xfrm>
          <a:off x="1524000" y="5867400"/>
          <a:ext cx="6234113" cy="766763"/>
        </p:xfrm>
        <a:graphic>
          <a:graphicData uri="http://schemas.openxmlformats.org/presentationml/2006/ole">
            <mc:AlternateContent xmlns:mc="http://schemas.openxmlformats.org/markup-compatibility/2006">
              <mc:Choice xmlns:v="urn:schemas-microsoft-com:vml" Requires="v">
                <p:oleObj spid="_x0000_s26650" name="MathType Equation" r:id="rId11" imgW="2476500" imgH="304800" progId="Equation">
                  <p:embed/>
                </p:oleObj>
              </mc:Choice>
              <mc:Fallback>
                <p:oleObj name="MathType Equation" r:id="rId11" imgW="2476500" imgH="304800" progId="Equation">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0" y="5867400"/>
                        <a:ext cx="6234113"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Inertial Acceleration</a:t>
            </a:r>
          </a:p>
        </p:txBody>
      </p:sp>
      <p:sp>
        <p:nvSpPr>
          <p:cNvPr id="173059" name="Rectangle 3"/>
          <p:cNvSpPr>
            <a:spLocks noChangeArrowheads="1"/>
          </p:cNvSpPr>
          <p:nvPr/>
        </p:nvSpPr>
        <p:spPr bwMode="auto">
          <a:xfrm>
            <a:off x="4572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Local, Coriolis, Earth</a:t>
            </a:r>
            <a:r>
              <a:rPr lang="ja-JP" altLang="en-US">
                <a:latin typeface="Arial"/>
                <a:cs typeface="+mn-cs"/>
              </a:rPr>
              <a:t>’</a:t>
            </a:r>
            <a:r>
              <a:rPr lang="en-US">
                <a:cs typeface="+mn-cs"/>
              </a:rPr>
              <a:t>s centripetal acceleration vectors	</a:t>
            </a:r>
            <a:r>
              <a:rPr lang="en-US">
                <a:solidFill>
                  <a:srgbClr val="993366"/>
                </a:solidFill>
                <a:cs typeface="+mn-cs"/>
              </a:rPr>
              <a:t>(4.19)</a:t>
            </a:r>
          </a:p>
          <a:p>
            <a:pPr marL="342900" indent="-342900">
              <a:buFontTx/>
              <a:buNone/>
              <a:tabLst>
                <a:tab pos="6804025" algn="l"/>
              </a:tabLst>
              <a:defRPr/>
            </a:pPr>
            <a:endParaRPr lang="en-US">
              <a:solidFill>
                <a:srgbClr val="187534"/>
              </a:solidFill>
              <a:cs typeface="+mn-cs"/>
            </a:endParaRPr>
          </a:p>
        </p:txBody>
      </p:sp>
      <p:sp>
        <p:nvSpPr>
          <p:cNvPr id="173061" name="Rectangle 5"/>
          <p:cNvSpPr>
            <a:spLocks noChangeArrowheads="1"/>
          </p:cNvSpPr>
          <p:nvPr/>
        </p:nvSpPr>
        <p:spPr bwMode="auto">
          <a:xfrm>
            <a:off x="381000" y="4114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Treat Coriolis, centripetal accelerations as apparent forces </a:t>
            </a:r>
          </a:p>
        </p:txBody>
      </p:sp>
      <p:sp>
        <p:nvSpPr>
          <p:cNvPr id="173070" name="Rectangle 14"/>
          <p:cNvSpPr>
            <a:spLocks noChangeArrowheads="1"/>
          </p:cNvSpPr>
          <p:nvPr/>
        </p:nvSpPr>
        <p:spPr bwMode="auto">
          <a:xfrm>
            <a:off x="457200" y="2514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both sides of momentum equation (4.12)</a:t>
            </a:r>
            <a:r>
              <a:rPr lang="en-US" i="1">
                <a:cs typeface="+mn-cs"/>
              </a:rPr>
              <a:t>	</a:t>
            </a:r>
            <a:r>
              <a:rPr lang="en-US">
                <a:solidFill>
                  <a:srgbClr val="993366"/>
                </a:solidFill>
                <a:cs typeface="+mn-cs"/>
              </a:rPr>
              <a:t>(4.20)</a:t>
            </a:r>
            <a:endParaRPr lang="en-US">
              <a:solidFill>
                <a:srgbClr val="187534"/>
              </a:solidFill>
              <a:cs typeface="+mn-cs"/>
            </a:endParaRPr>
          </a:p>
        </p:txBody>
      </p:sp>
      <p:graphicFrame>
        <p:nvGraphicFramePr>
          <p:cNvPr id="27653" name="Object 22"/>
          <p:cNvGraphicFramePr>
            <a:graphicFrameLocks noChangeAspect="1"/>
          </p:cNvGraphicFramePr>
          <p:nvPr/>
        </p:nvGraphicFramePr>
        <p:xfrm>
          <a:off x="1981200" y="3048000"/>
          <a:ext cx="4433888" cy="849313"/>
        </p:xfrm>
        <a:graphic>
          <a:graphicData uri="http://schemas.openxmlformats.org/presentationml/2006/ole">
            <mc:AlternateContent xmlns:mc="http://schemas.openxmlformats.org/markup-compatibility/2006">
              <mc:Choice xmlns:v="urn:schemas-microsoft-com:vml" Requires="v">
                <p:oleObj spid="_x0000_s27667" name="MathType Equation" r:id="rId3" imgW="1790700" imgH="342900" progId="Equation">
                  <p:embed/>
                </p:oleObj>
              </mc:Choice>
              <mc:Fallback>
                <p:oleObj name="MathType Equation" r:id="rId3" imgW="1790700" imgH="342900" progId="Equation">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048000"/>
                        <a:ext cx="4433888"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7654" name="Object 23"/>
          <p:cNvGraphicFramePr>
            <a:graphicFrameLocks noChangeAspect="1"/>
          </p:cNvGraphicFramePr>
          <p:nvPr/>
        </p:nvGraphicFramePr>
        <p:xfrm>
          <a:off x="2286000" y="4800600"/>
          <a:ext cx="4113213" cy="376238"/>
        </p:xfrm>
        <a:graphic>
          <a:graphicData uri="http://schemas.openxmlformats.org/presentationml/2006/ole">
            <mc:AlternateContent xmlns:mc="http://schemas.openxmlformats.org/markup-compatibility/2006">
              <mc:Choice xmlns:v="urn:schemas-microsoft-com:vml" Requires="v">
                <p:oleObj spid="_x0000_s27668" name="MathType Equation" r:id="rId5" imgW="1663700" imgH="152400" progId="Equation">
                  <p:embed/>
                </p:oleObj>
              </mc:Choice>
              <mc:Fallback>
                <p:oleObj name="MathType Equation" r:id="rId5" imgW="1663700" imgH="152400" progId="Equation">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4800600"/>
                        <a:ext cx="4113213" cy="3762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7655" name="Object 24"/>
          <p:cNvGraphicFramePr>
            <a:graphicFrameLocks noChangeAspect="1"/>
          </p:cNvGraphicFramePr>
          <p:nvPr/>
        </p:nvGraphicFramePr>
        <p:xfrm>
          <a:off x="838200" y="1600200"/>
          <a:ext cx="7085013" cy="765175"/>
        </p:xfrm>
        <a:graphic>
          <a:graphicData uri="http://schemas.openxmlformats.org/presentationml/2006/ole">
            <mc:AlternateContent xmlns:mc="http://schemas.openxmlformats.org/markup-compatibility/2006">
              <mc:Choice xmlns:v="urn:schemas-microsoft-com:vml" Requires="v">
                <p:oleObj spid="_x0000_s27669" name="MathType Equation" r:id="rId7" imgW="2819400" imgH="304800" progId="Equation">
                  <p:embed/>
                </p:oleObj>
              </mc:Choice>
              <mc:Fallback>
                <p:oleObj name="MathType Equation" r:id="rId7" imgW="2819400" imgH="304800" progId="Equation">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1600200"/>
                        <a:ext cx="7085013" cy="765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3081" name="Rectangle 25"/>
          <p:cNvSpPr>
            <a:spLocks noChangeArrowheads="1"/>
          </p:cNvSpPr>
          <p:nvPr/>
        </p:nvSpPr>
        <p:spPr bwMode="auto">
          <a:xfrm>
            <a:off x="457200" y="5410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Momentum equation from Earth</a:t>
            </a:r>
            <a:r>
              <a:rPr lang="ja-JP" altLang="en-US">
                <a:latin typeface="Arial"/>
                <a:cs typeface="+mn-cs"/>
              </a:rPr>
              <a:t>’</a:t>
            </a:r>
            <a:r>
              <a:rPr lang="en-US">
                <a:cs typeface="+mn-cs"/>
              </a:rPr>
              <a:t>s reference frame</a:t>
            </a:r>
            <a:r>
              <a:rPr lang="en-US" i="1">
                <a:cs typeface="+mn-cs"/>
              </a:rPr>
              <a:t>	</a:t>
            </a:r>
            <a:r>
              <a:rPr lang="en-US">
                <a:solidFill>
                  <a:srgbClr val="993366"/>
                </a:solidFill>
                <a:cs typeface="+mn-cs"/>
              </a:rPr>
              <a:t>(4.21)</a:t>
            </a:r>
            <a:endParaRPr lang="en-US">
              <a:solidFill>
                <a:srgbClr val="187534"/>
              </a:solidFill>
              <a:cs typeface="+mn-cs"/>
            </a:endParaRPr>
          </a:p>
        </p:txBody>
      </p:sp>
      <p:graphicFrame>
        <p:nvGraphicFramePr>
          <p:cNvPr id="27657" name="Object 26"/>
          <p:cNvGraphicFramePr>
            <a:graphicFrameLocks noChangeAspect="1"/>
          </p:cNvGraphicFramePr>
          <p:nvPr/>
        </p:nvGraphicFramePr>
        <p:xfrm>
          <a:off x="2209800" y="5791200"/>
          <a:ext cx="4433888" cy="849313"/>
        </p:xfrm>
        <a:graphic>
          <a:graphicData uri="http://schemas.openxmlformats.org/presentationml/2006/ole">
            <mc:AlternateContent xmlns:mc="http://schemas.openxmlformats.org/markup-compatibility/2006">
              <mc:Choice xmlns:v="urn:schemas-microsoft-com:vml" Requires="v">
                <p:oleObj spid="_x0000_s27670" name="MathType Equation" r:id="rId9" imgW="1790700" imgH="342900" progId="Equation">
                  <p:embed/>
                </p:oleObj>
              </mc:Choice>
              <mc:Fallback>
                <p:oleObj name="MathType Equation" r:id="rId9" imgW="1790700" imgH="342900" progId="Equation">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5791200"/>
                        <a:ext cx="4433888"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Local Acceleration</a:t>
            </a:r>
          </a:p>
        </p:txBody>
      </p:sp>
      <p:sp>
        <p:nvSpPr>
          <p:cNvPr id="175107" name="Rectangle 3"/>
          <p:cNvSpPr>
            <a:spLocks noChangeArrowheads="1"/>
          </p:cNvSpPr>
          <p:nvPr/>
        </p:nvSpPr>
        <p:spPr bwMode="auto">
          <a:xfrm>
            <a:off x="304800" y="1066800"/>
            <a:ext cx="845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local acceleration	</a:t>
            </a:r>
            <a:r>
              <a:rPr lang="en-US">
                <a:solidFill>
                  <a:srgbClr val="993366"/>
                </a:solidFill>
                <a:cs typeface="+mn-cs"/>
              </a:rPr>
              <a:t>(4.22)</a:t>
            </a:r>
          </a:p>
          <a:p>
            <a:pPr marL="342900" indent="-342900">
              <a:buFontTx/>
              <a:buNone/>
              <a:tabLst>
                <a:tab pos="6804025" algn="l"/>
              </a:tabLst>
              <a:defRPr/>
            </a:pPr>
            <a:endParaRPr lang="en-US">
              <a:solidFill>
                <a:srgbClr val="187534"/>
              </a:solidFill>
              <a:cs typeface="+mn-cs"/>
            </a:endParaRPr>
          </a:p>
        </p:txBody>
      </p:sp>
      <p:graphicFrame>
        <p:nvGraphicFramePr>
          <p:cNvPr id="28675" name="Object 14"/>
          <p:cNvGraphicFramePr>
            <a:graphicFrameLocks noChangeAspect="1"/>
          </p:cNvGraphicFramePr>
          <p:nvPr/>
        </p:nvGraphicFramePr>
        <p:xfrm>
          <a:off x="2895600" y="1371600"/>
          <a:ext cx="3171825" cy="768350"/>
        </p:xfrm>
        <a:graphic>
          <a:graphicData uri="http://schemas.openxmlformats.org/presentationml/2006/ole">
            <mc:AlternateContent xmlns:mc="http://schemas.openxmlformats.org/markup-compatibility/2006">
              <mc:Choice xmlns:v="urn:schemas-microsoft-com:vml" Requires="v">
                <p:oleObj spid="_x0000_s28693" name="Equation" r:id="rId3" imgW="1257300" imgH="304800" progId="Equation.3">
                  <p:embed/>
                </p:oleObj>
              </mc:Choice>
              <mc:Fallback>
                <p:oleObj name="Equation" r:id="rId3" imgW="1257300" imgH="304800"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371600"/>
                        <a:ext cx="3171825" cy="768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8676" name="Object 15"/>
          <p:cNvGraphicFramePr>
            <a:graphicFrameLocks noChangeAspect="1"/>
          </p:cNvGraphicFramePr>
          <p:nvPr/>
        </p:nvGraphicFramePr>
        <p:xfrm>
          <a:off x="1828800" y="2667000"/>
          <a:ext cx="5465763" cy="825500"/>
        </p:xfrm>
        <a:graphic>
          <a:graphicData uri="http://schemas.openxmlformats.org/presentationml/2006/ole">
            <mc:AlternateContent xmlns:mc="http://schemas.openxmlformats.org/markup-compatibility/2006">
              <mc:Choice xmlns:v="urn:schemas-microsoft-com:vml" Requires="v">
                <p:oleObj spid="_x0000_s28694" name="Equation" r:id="rId5" imgW="2184400" imgH="330200" progId="Equation.3">
                  <p:embed/>
                </p:oleObj>
              </mc:Choice>
              <mc:Fallback>
                <p:oleObj name="Equation" r:id="rId5" imgW="2184400" imgH="330200"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667000"/>
                        <a:ext cx="5465763"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5120" name="Rectangle 16"/>
          <p:cNvSpPr>
            <a:spLocks noChangeArrowheads="1"/>
          </p:cNvSpPr>
          <p:nvPr/>
        </p:nvSpPr>
        <p:spPr bwMode="auto">
          <a:xfrm>
            <a:off x="304800" y="2209800"/>
            <a:ext cx="845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left side in Cartesian/altitude coordinates	</a:t>
            </a:r>
            <a:r>
              <a:rPr lang="en-US">
                <a:solidFill>
                  <a:srgbClr val="993366"/>
                </a:solidFill>
                <a:cs typeface="+mn-cs"/>
              </a:rPr>
              <a:t>(4.23)</a:t>
            </a:r>
          </a:p>
          <a:p>
            <a:pPr marL="342900" indent="-342900">
              <a:buFontTx/>
              <a:buNone/>
              <a:tabLst>
                <a:tab pos="6804025" algn="l"/>
              </a:tabLst>
              <a:defRPr/>
            </a:pPr>
            <a:endParaRPr lang="en-US">
              <a:solidFill>
                <a:srgbClr val="187534"/>
              </a:solidFill>
              <a:cs typeface="+mn-cs"/>
            </a:endParaRPr>
          </a:p>
        </p:txBody>
      </p:sp>
      <p:sp>
        <p:nvSpPr>
          <p:cNvPr id="175122" name="Rectangle 18"/>
          <p:cNvSpPr>
            <a:spLocks noChangeArrowheads="1"/>
          </p:cNvSpPr>
          <p:nvPr/>
        </p:nvSpPr>
        <p:spPr bwMode="auto">
          <a:xfrm>
            <a:off x="304800" y="3657600"/>
            <a:ext cx="845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further in terms of local derivative	</a:t>
            </a:r>
            <a:r>
              <a:rPr lang="en-US">
                <a:solidFill>
                  <a:srgbClr val="993366"/>
                </a:solidFill>
                <a:cs typeface="+mn-cs"/>
              </a:rPr>
              <a:t>(4.24)</a:t>
            </a:r>
          </a:p>
          <a:p>
            <a:pPr marL="342900" indent="-342900">
              <a:buFontTx/>
              <a:buNone/>
              <a:tabLst>
                <a:tab pos="6804025" algn="l"/>
              </a:tabLst>
              <a:defRPr/>
            </a:pPr>
            <a:endParaRPr lang="en-US">
              <a:solidFill>
                <a:srgbClr val="187534"/>
              </a:solidFill>
              <a:cs typeface="+mn-cs"/>
            </a:endParaRPr>
          </a:p>
        </p:txBody>
      </p:sp>
      <p:graphicFrame>
        <p:nvGraphicFramePr>
          <p:cNvPr id="28679" name="Object 20"/>
          <p:cNvGraphicFramePr>
            <a:graphicFrameLocks noChangeAspect="1"/>
          </p:cNvGraphicFramePr>
          <p:nvPr/>
        </p:nvGraphicFramePr>
        <p:xfrm>
          <a:off x="2514600" y="5715000"/>
          <a:ext cx="4132263" cy="928688"/>
        </p:xfrm>
        <a:graphic>
          <a:graphicData uri="http://schemas.openxmlformats.org/presentationml/2006/ole">
            <mc:AlternateContent xmlns:mc="http://schemas.openxmlformats.org/markup-compatibility/2006">
              <mc:Choice xmlns:v="urn:schemas-microsoft-com:vml" Requires="v">
                <p:oleObj spid="_x0000_s28695" name="Equation" r:id="rId7" imgW="1638300" imgH="368300" progId="Equation.3">
                  <p:embed/>
                </p:oleObj>
              </mc:Choice>
              <mc:Fallback>
                <p:oleObj name="Equation" r:id="rId7" imgW="1638300" imgH="3683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5715000"/>
                        <a:ext cx="4132263" cy="928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8680" name="Object 21"/>
          <p:cNvGraphicFramePr>
            <a:graphicFrameLocks noChangeAspect="1"/>
          </p:cNvGraphicFramePr>
          <p:nvPr/>
        </p:nvGraphicFramePr>
        <p:xfrm>
          <a:off x="533400" y="4876800"/>
          <a:ext cx="7688263" cy="928688"/>
        </p:xfrm>
        <a:graphic>
          <a:graphicData uri="http://schemas.openxmlformats.org/presentationml/2006/ole">
            <mc:AlternateContent xmlns:mc="http://schemas.openxmlformats.org/markup-compatibility/2006">
              <mc:Choice xmlns:v="urn:schemas-microsoft-com:vml" Requires="v">
                <p:oleObj spid="_x0000_s28696" name="Equation" r:id="rId9" imgW="3048000" imgH="368300" progId="Equation.3">
                  <p:embed/>
                </p:oleObj>
              </mc:Choice>
              <mc:Fallback>
                <p:oleObj name="Equation" r:id="rId9" imgW="3048000" imgH="368300" progId="Equation.3">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4876800"/>
                        <a:ext cx="7688263" cy="928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8681" name="Object 22"/>
          <p:cNvGraphicFramePr>
            <a:graphicFrameLocks noChangeAspect="1"/>
          </p:cNvGraphicFramePr>
          <p:nvPr/>
        </p:nvGraphicFramePr>
        <p:xfrm>
          <a:off x="381000" y="3962400"/>
          <a:ext cx="7989888" cy="930275"/>
        </p:xfrm>
        <a:graphic>
          <a:graphicData uri="http://schemas.openxmlformats.org/presentationml/2006/ole">
            <mc:AlternateContent xmlns:mc="http://schemas.openxmlformats.org/markup-compatibility/2006">
              <mc:Choice xmlns:v="urn:schemas-microsoft-com:vml" Requires="v">
                <p:oleObj spid="_x0000_s28697" name="Equation" r:id="rId11" imgW="3162300" imgH="368300" progId="Equation.3">
                  <p:embed/>
                </p:oleObj>
              </mc:Choice>
              <mc:Fallback>
                <p:oleObj name="Equation" r:id="rId11" imgW="3162300" imgH="368300"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 y="3962400"/>
                        <a:ext cx="7989888" cy="930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Local Acceleration</a:t>
            </a:r>
          </a:p>
        </p:txBody>
      </p:sp>
      <p:sp>
        <p:nvSpPr>
          <p:cNvPr id="176131" name="Rectangle 3"/>
          <p:cNvSpPr>
            <a:spLocks noChangeArrowheads="1"/>
          </p:cNvSpPr>
          <p:nvPr/>
        </p:nvSpPr>
        <p:spPr bwMode="auto">
          <a:xfrm>
            <a:off x="4572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left side in spherical-altitude coordinates	</a:t>
            </a:r>
            <a:r>
              <a:rPr lang="en-US">
                <a:solidFill>
                  <a:srgbClr val="993366"/>
                </a:solidFill>
                <a:cs typeface="+mn-cs"/>
              </a:rPr>
              <a:t>(4.25)</a:t>
            </a:r>
          </a:p>
          <a:p>
            <a:pPr marL="342900" indent="-342900">
              <a:buFontTx/>
              <a:buNone/>
              <a:tabLst>
                <a:tab pos="6804025" algn="l"/>
              </a:tabLst>
              <a:defRPr/>
            </a:pPr>
            <a:endParaRPr lang="en-US">
              <a:solidFill>
                <a:srgbClr val="187534"/>
              </a:solidFill>
              <a:cs typeface="+mn-cs"/>
            </a:endParaRPr>
          </a:p>
        </p:txBody>
      </p:sp>
      <p:sp>
        <p:nvSpPr>
          <p:cNvPr id="176132" name="Rectangle 4"/>
          <p:cNvSpPr>
            <a:spLocks noChangeArrowheads="1"/>
          </p:cNvSpPr>
          <p:nvPr/>
        </p:nvSpPr>
        <p:spPr bwMode="auto">
          <a:xfrm>
            <a:off x="381000" y="2590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Total derivative in spherical-altitude coordinates</a:t>
            </a:r>
            <a:r>
              <a:rPr lang="en-US" i="1">
                <a:cs typeface="+mn-cs"/>
              </a:rPr>
              <a:t>	</a:t>
            </a:r>
            <a:r>
              <a:rPr lang="en-US">
                <a:solidFill>
                  <a:srgbClr val="993366"/>
                </a:solidFill>
                <a:cs typeface="+mn-cs"/>
              </a:rPr>
              <a:t>(4.26)</a:t>
            </a:r>
            <a:endParaRPr lang="en-US">
              <a:cs typeface="+mn-cs"/>
            </a:endParaRPr>
          </a:p>
        </p:txBody>
      </p:sp>
      <p:graphicFrame>
        <p:nvGraphicFramePr>
          <p:cNvPr id="29700" name="Object 14"/>
          <p:cNvGraphicFramePr>
            <a:graphicFrameLocks noChangeAspect="1"/>
          </p:cNvGraphicFramePr>
          <p:nvPr/>
        </p:nvGraphicFramePr>
        <p:xfrm>
          <a:off x="1600200" y="3048000"/>
          <a:ext cx="5567363" cy="849313"/>
        </p:xfrm>
        <a:graphic>
          <a:graphicData uri="http://schemas.openxmlformats.org/presentationml/2006/ole">
            <mc:AlternateContent xmlns:mc="http://schemas.openxmlformats.org/markup-compatibility/2006">
              <mc:Choice xmlns:v="urn:schemas-microsoft-com:vml" Requires="v">
                <p:oleObj spid="_x0000_s29715" name="MathType Equation" r:id="rId3" imgW="2247900" imgH="342900" progId="Equation">
                  <p:embed/>
                </p:oleObj>
              </mc:Choice>
              <mc:Fallback>
                <p:oleObj name="MathType Equation" r:id="rId3" imgW="2247900" imgH="342900" progId="Equation">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048000"/>
                        <a:ext cx="5567363"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9701" name="Object 15"/>
          <p:cNvGraphicFramePr>
            <a:graphicFrameLocks noChangeAspect="1"/>
          </p:cNvGraphicFramePr>
          <p:nvPr/>
        </p:nvGraphicFramePr>
        <p:xfrm>
          <a:off x="304800" y="4495800"/>
          <a:ext cx="8574088" cy="746125"/>
        </p:xfrm>
        <a:graphic>
          <a:graphicData uri="http://schemas.openxmlformats.org/presentationml/2006/ole">
            <mc:AlternateContent xmlns:mc="http://schemas.openxmlformats.org/markup-compatibility/2006">
              <mc:Choice xmlns:v="urn:schemas-microsoft-com:vml" Requires="v">
                <p:oleObj spid="_x0000_s29716" name="MathType Equation" r:id="rId5" imgW="4229100" imgH="368300" progId="Equation">
                  <p:embed/>
                </p:oleObj>
              </mc:Choice>
              <mc:Fallback>
                <p:oleObj name="MathType Equation" r:id="rId5" imgW="4229100" imgH="368300" progId="Equation">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495800"/>
                        <a:ext cx="8574088" cy="746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9702" name="Object 16"/>
          <p:cNvGraphicFramePr>
            <a:graphicFrameLocks noChangeAspect="1"/>
          </p:cNvGraphicFramePr>
          <p:nvPr/>
        </p:nvGraphicFramePr>
        <p:xfrm>
          <a:off x="228600" y="1524000"/>
          <a:ext cx="8556625" cy="863600"/>
        </p:xfrm>
        <a:graphic>
          <a:graphicData uri="http://schemas.openxmlformats.org/presentationml/2006/ole">
            <mc:AlternateContent xmlns:mc="http://schemas.openxmlformats.org/markup-compatibility/2006">
              <mc:Choice xmlns:v="urn:schemas-microsoft-com:vml" Requires="v">
                <p:oleObj spid="_x0000_s29717" name="MathType Equation" r:id="rId7" imgW="4279900" imgH="431800" progId="Equation">
                  <p:embed/>
                </p:oleObj>
              </mc:Choice>
              <mc:Fallback>
                <p:oleObj name="MathType Equation" r:id="rId7" imgW="4279900" imgH="431800" progId="Equation">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524000"/>
                        <a:ext cx="8556625"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6145" name="Rectangle 17"/>
          <p:cNvSpPr>
            <a:spLocks noChangeArrowheads="1"/>
          </p:cNvSpPr>
          <p:nvPr/>
        </p:nvSpPr>
        <p:spPr bwMode="auto">
          <a:xfrm>
            <a:off x="457200" y="4038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Total derivative of unit vectors</a:t>
            </a:r>
            <a:r>
              <a:rPr lang="en-US" i="1">
                <a:cs typeface="+mn-cs"/>
              </a:rPr>
              <a:t>	</a:t>
            </a:r>
            <a:r>
              <a:rPr lang="en-US">
                <a:solidFill>
                  <a:srgbClr val="993366"/>
                </a:solidFill>
                <a:cs typeface="+mn-cs"/>
              </a:rPr>
              <a:t>(4.28)</a:t>
            </a:r>
            <a:endParaRPr lang="en-US">
              <a:cs typeface="+mn-cs"/>
            </a:endParaRPr>
          </a:p>
        </p:txBody>
      </p:sp>
      <p:sp>
        <p:nvSpPr>
          <p:cNvPr id="176146" name="Rectangle 18"/>
          <p:cNvSpPr>
            <a:spLocks noChangeArrowheads="1"/>
          </p:cNvSpPr>
          <p:nvPr/>
        </p:nvSpPr>
        <p:spPr bwMode="auto">
          <a:xfrm>
            <a:off x="533400" y="5334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into (4.25)</a:t>
            </a:r>
            <a:r>
              <a:rPr lang="en-US" i="1">
                <a:cs typeface="+mn-cs"/>
              </a:rPr>
              <a:t>	</a:t>
            </a:r>
            <a:r>
              <a:rPr lang="en-US">
                <a:solidFill>
                  <a:srgbClr val="993366"/>
                </a:solidFill>
                <a:cs typeface="+mn-cs"/>
              </a:rPr>
              <a:t>(4.29)</a:t>
            </a:r>
            <a:endParaRPr lang="en-US">
              <a:cs typeface="+mn-cs"/>
            </a:endParaRPr>
          </a:p>
        </p:txBody>
      </p:sp>
      <p:graphicFrame>
        <p:nvGraphicFramePr>
          <p:cNvPr id="29705" name="Object 19"/>
          <p:cNvGraphicFramePr>
            <a:graphicFrameLocks noChangeAspect="1"/>
          </p:cNvGraphicFramePr>
          <p:nvPr/>
        </p:nvGraphicFramePr>
        <p:xfrm>
          <a:off x="381000" y="5791200"/>
          <a:ext cx="8153400" cy="838200"/>
        </p:xfrm>
        <a:graphic>
          <a:graphicData uri="http://schemas.openxmlformats.org/presentationml/2006/ole">
            <mc:AlternateContent xmlns:mc="http://schemas.openxmlformats.org/markup-compatibility/2006">
              <mc:Choice xmlns:v="urn:schemas-microsoft-com:vml" Requires="v">
                <p:oleObj spid="_x0000_s29718" name="MathType Equation" r:id="rId9" imgW="4076700" imgH="419100" progId="Equation">
                  <p:embed/>
                </p:oleObj>
              </mc:Choice>
              <mc:Fallback>
                <p:oleObj name="MathType Equation" r:id="rId9" imgW="4076700" imgH="419100" progId="Equation">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5791200"/>
                        <a:ext cx="8153400" cy="838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Example 4.2</a:t>
            </a:r>
            <a:endParaRPr lang="en-US" b="1" u="sng">
              <a:solidFill>
                <a:srgbClr val="0000FF"/>
              </a:solidFill>
              <a:latin typeface="Times" charset="0"/>
              <a:cs typeface="+mj-cs"/>
            </a:endParaRPr>
          </a:p>
        </p:txBody>
      </p:sp>
      <p:sp>
        <p:nvSpPr>
          <p:cNvPr id="177155" name="Rectangle 3"/>
          <p:cNvSpPr>
            <a:spLocks noChangeArrowheads="1"/>
          </p:cNvSpPr>
          <p:nvPr/>
        </p:nvSpPr>
        <p:spPr bwMode="auto">
          <a:xfrm>
            <a:off x="4572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2743200" algn="l"/>
                <a:tab pos="5880100" algn="l"/>
              </a:tabLst>
              <a:defRPr/>
            </a:pPr>
            <a:r>
              <a:rPr lang="en-US" i="1">
                <a:solidFill>
                  <a:srgbClr val="187534"/>
                </a:solidFill>
                <a:cs typeface="+mn-cs"/>
              </a:rPr>
              <a:t>u</a:t>
            </a:r>
            <a:r>
              <a:rPr lang="en-US">
                <a:solidFill>
                  <a:srgbClr val="187534"/>
                </a:solidFill>
                <a:cs typeface="+mn-cs"/>
              </a:rPr>
              <a:t>	= 20 m s</a:t>
            </a:r>
            <a:r>
              <a:rPr lang="en-US" baseline="30000">
                <a:solidFill>
                  <a:srgbClr val="187534"/>
                </a:solidFill>
                <a:cs typeface="+mn-cs"/>
              </a:rPr>
              <a:t>-1</a:t>
            </a:r>
            <a:r>
              <a:rPr lang="en-US">
                <a:solidFill>
                  <a:srgbClr val="187534"/>
                </a:solidFill>
                <a:cs typeface="+mn-cs"/>
              </a:rPr>
              <a:t> 	</a:t>
            </a:r>
            <a:r>
              <a:rPr lang="en-US">
                <a:solidFill>
                  <a:srgbClr val="187534"/>
                </a:solidFill>
                <a:latin typeface="Symbol" charset="0"/>
                <a:cs typeface="+mn-cs"/>
              </a:rPr>
              <a:t></a:t>
            </a:r>
            <a:r>
              <a:rPr lang="en-US" i="1">
                <a:solidFill>
                  <a:srgbClr val="187534"/>
                </a:solidFill>
                <a:cs typeface="+mn-cs"/>
              </a:rPr>
              <a:t>x</a:t>
            </a:r>
            <a:r>
              <a:rPr lang="en-US">
                <a:solidFill>
                  <a:srgbClr val="187534"/>
                </a:solidFill>
                <a:cs typeface="+mn-cs"/>
              </a:rPr>
              <a:t> = 500 km	 </a:t>
            </a:r>
            <a:r>
              <a:rPr lang="en-US" i="1">
                <a:solidFill>
                  <a:srgbClr val="187534"/>
                </a:solidFill>
                <a:cs typeface="+mn-cs"/>
              </a:rPr>
              <a:t>R</a:t>
            </a:r>
            <a:r>
              <a:rPr lang="en-US" i="1" baseline="-25000">
                <a:solidFill>
                  <a:srgbClr val="187534"/>
                </a:solidFill>
                <a:cs typeface="+mn-cs"/>
              </a:rPr>
              <a:t>e</a:t>
            </a:r>
            <a:r>
              <a:rPr lang="en-US">
                <a:solidFill>
                  <a:srgbClr val="187534"/>
                </a:solidFill>
                <a:cs typeface="+mn-cs"/>
              </a:rPr>
              <a:t> 	= 6371 km</a:t>
            </a:r>
          </a:p>
          <a:p>
            <a:pPr marL="342900" indent="-342900">
              <a:buFontTx/>
              <a:buNone/>
              <a:tabLst>
                <a:tab pos="2743200" algn="l"/>
                <a:tab pos="5880100" algn="l"/>
              </a:tabLst>
              <a:defRPr/>
            </a:pPr>
            <a:r>
              <a:rPr lang="en-US" i="1">
                <a:solidFill>
                  <a:srgbClr val="187534"/>
                </a:solidFill>
                <a:cs typeface="+mn-cs"/>
              </a:rPr>
              <a:t>v</a:t>
            </a:r>
            <a:r>
              <a:rPr lang="en-US">
                <a:solidFill>
                  <a:srgbClr val="187534"/>
                </a:solidFill>
                <a:cs typeface="+mn-cs"/>
              </a:rPr>
              <a:t>	= 10 m s</a:t>
            </a:r>
            <a:r>
              <a:rPr lang="en-US" baseline="30000">
                <a:solidFill>
                  <a:srgbClr val="187534"/>
                </a:solidFill>
                <a:cs typeface="+mn-cs"/>
              </a:rPr>
              <a:t>-1</a:t>
            </a:r>
            <a:r>
              <a:rPr lang="en-US">
                <a:solidFill>
                  <a:srgbClr val="187534"/>
                </a:solidFill>
                <a:cs typeface="+mn-cs"/>
              </a:rPr>
              <a:t> 	</a:t>
            </a:r>
            <a:r>
              <a:rPr lang="en-US">
                <a:solidFill>
                  <a:srgbClr val="187534"/>
                </a:solidFill>
                <a:latin typeface="Symbol" charset="0"/>
                <a:cs typeface="+mn-cs"/>
              </a:rPr>
              <a:t></a:t>
            </a:r>
            <a:r>
              <a:rPr lang="en-US" i="1">
                <a:solidFill>
                  <a:srgbClr val="187534"/>
                </a:solidFill>
                <a:cs typeface="+mn-cs"/>
              </a:rPr>
              <a:t>y</a:t>
            </a:r>
            <a:r>
              <a:rPr lang="en-US">
                <a:solidFill>
                  <a:srgbClr val="187534"/>
                </a:solidFill>
                <a:cs typeface="+mn-cs"/>
              </a:rPr>
              <a:t> = 500 km	 </a:t>
            </a:r>
            <a:r>
              <a:rPr lang="en-US">
                <a:solidFill>
                  <a:srgbClr val="187534"/>
                </a:solidFill>
                <a:latin typeface="Symbol" charset="0"/>
                <a:cs typeface="+mn-cs"/>
              </a:rPr>
              <a:t></a:t>
            </a:r>
            <a:r>
              <a:rPr lang="en-US">
                <a:solidFill>
                  <a:srgbClr val="187534"/>
                </a:solidFill>
                <a:cs typeface="+mn-cs"/>
              </a:rPr>
              <a:t> 	= 45 </a:t>
            </a:r>
            <a:r>
              <a:rPr lang="en-US" baseline="30000">
                <a:solidFill>
                  <a:srgbClr val="187534"/>
                </a:solidFill>
                <a:cs typeface="+mn-cs"/>
              </a:rPr>
              <a:t>o</a:t>
            </a:r>
            <a:r>
              <a:rPr lang="en-US">
                <a:solidFill>
                  <a:srgbClr val="187534"/>
                </a:solidFill>
                <a:cs typeface="+mn-cs"/>
              </a:rPr>
              <a:t>N</a:t>
            </a:r>
          </a:p>
          <a:p>
            <a:pPr marL="342900" indent="-342900">
              <a:buFontTx/>
              <a:buNone/>
              <a:tabLst>
                <a:tab pos="2743200" algn="l"/>
                <a:tab pos="5880100" algn="l"/>
              </a:tabLst>
              <a:defRPr/>
            </a:pPr>
            <a:r>
              <a:rPr lang="en-US" i="1">
                <a:solidFill>
                  <a:srgbClr val="187534"/>
                </a:solidFill>
                <a:cs typeface="+mn-cs"/>
              </a:rPr>
              <a:t>w</a:t>
            </a:r>
            <a:r>
              <a:rPr lang="en-US">
                <a:solidFill>
                  <a:srgbClr val="187534"/>
                </a:solidFill>
                <a:cs typeface="+mn-cs"/>
              </a:rPr>
              <a:t>	= 0.01 m s</a:t>
            </a:r>
            <a:r>
              <a:rPr lang="en-US" baseline="30000">
                <a:solidFill>
                  <a:srgbClr val="187534"/>
                </a:solidFill>
                <a:cs typeface="+mn-cs"/>
              </a:rPr>
              <a:t>-1</a:t>
            </a:r>
            <a:r>
              <a:rPr lang="en-US">
                <a:solidFill>
                  <a:srgbClr val="187534"/>
                </a:solidFill>
                <a:cs typeface="+mn-cs"/>
              </a:rPr>
              <a:t>	</a:t>
            </a:r>
            <a:r>
              <a:rPr lang="en-US">
                <a:solidFill>
                  <a:srgbClr val="187534"/>
                </a:solidFill>
                <a:latin typeface="Symbol" charset="0"/>
                <a:cs typeface="+mn-cs"/>
              </a:rPr>
              <a:t></a:t>
            </a:r>
            <a:r>
              <a:rPr lang="en-US" i="1">
                <a:solidFill>
                  <a:srgbClr val="187534"/>
                </a:solidFill>
                <a:cs typeface="+mn-cs"/>
              </a:rPr>
              <a:t>z </a:t>
            </a:r>
            <a:r>
              <a:rPr lang="en-US">
                <a:solidFill>
                  <a:srgbClr val="187534"/>
                </a:solidFill>
                <a:cs typeface="+mn-cs"/>
              </a:rPr>
              <a:t>= 10 km		--&gt;</a:t>
            </a:r>
            <a:endParaRPr lang="en-US">
              <a:solidFill>
                <a:srgbClr val="993366"/>
              </a:solidFill>
              <a:cs typeface="+mn-cs"/>
            </a:endParaRPr>
          </a:p>
          <a:p>
            <a:pPr marL="342900" indent="-342900">
              <a:buFontTx/>
              <a:buNone/>
              <a:tabLst>
                <a:tab pos="2743200" algn="l"/>
                <a:tab pos="5880100" algn="l"/>
              </a:tabLst>
              <a:defRPr/>
            </a:pPr>
            <a:endParaRPr lang="en-US">
              <a:solidFill>
                <a:srgbClr val="187534"/>
              </a:solidFill>
              <a:cs typeface="+mn-cs"/>
            </a:endParaRPr>
          </a:p>
        </p:txBody>
      </p:sp>
      <p:sp>
        <p:nvSpPr>
          <p:cNvPr id="177163" name="Rectangle 11"/>
          <p:cNvSpPr>
            <a:spLocks noChangeArrowheads="1"/>
          </p:cNvSpPr>
          <p:nvPr/>
        </p:nvSpPr>
        <p:spPr bwMode="auto">
          <a:xfrm>
            <a:off x="381000" y="5257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Simplify local acceleration </a:t>
            </a:r>
            <a:r>
              <a:rPr lang="en-US" i="1">
                <a:cs typeface="+mn-cs"/>
              </a:rPr>
              <a:t>	</a:t>
            </a:r>
            <a:r>
              <a:rPr lang="en-US">
                <a:solidFill>
                  <a:srgbClr val="993366"/>
                </a:solidFill>
                <a:cs typeface="+mn-cs"/>
              </a:rPr>
              <a:t>(4.30)</a:t>
            </a:r>
            <a:endParaRPr lang="en-US">
              <a:cs typeface="+mn-cs"/>
            </a:endParaRPr>
          </a:p>
        </p:txBody>
      </p:sp>
      <p:graphicFrame>
        <p:nvGraphicFramePr>
          <p:cNvPr id="30724" name="Object 12"/>
          <p:cNvGraphicFramePr>
            <a:graphicFrameLocks noChangeAspect="1"/>
          </p:cNvGraphicFramePr>
          <p:nvPr/>
        </p:nvGraphicFramePr>
        <p:xfrm>
          <a:off x="533400" y="2362200"/>
          <a:ext cx="7797800" cy="849313"/>
        </p:xfrm>
        <a:graphic>
          <a:graphicData uri="http://schemas.openxmlformats.org/presentationml/2006/ole">
            <mc:AlternateContent xmlns:mc="http://schemas.openxmlformats.org/markup-compatibility/2006">
              <mc:Choice xmlns:v="urn:schemas-microsoft-com:vml" Requires="v">
                <p:oleObj spid="_x0000_s30737" name="MathType Equation" r:id="rId3" imgW="3149600" imgH="342900" progId="Equation">
                  <p:embed/>
                </p:oleObj>
              </mc:Choice>
              <mc:Fallback>
                <p:oleObj name="MathType Equation" r:id="rId3" imgW="3149600" imgH="342900" progId="Equation">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362200"/>
                        <a:ext cx="7797800"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0725" name="Object 13"/>
          <p:cNvGraphicFramePr>
            <a:graphicFrameLocks noChangeAspect="1"/>
          </p:cNvGraphicFramePr>
          <p:nvPr/>
        </p:nvGraphicFramePr>
        <p:xfrm>
          <a:off x="533400" y="3200400"/>
          <a:ext cx="7805738" cy="944563"/>
        </p:xfrm>
        <a:graphic>
          <a:graphicData uri="http://schemas.openxmlformats.org/presentationml/2006/ole">
            <mc:AlternateContent xmlns:mc="http://schemas.openxmlformats.org/markup-compatibility/2006">
              <mc:Choice xmlns:v="urn:schemas-microsoft-com:vml" Requires="v">
                <p:oleObj spid="_x0000_s30738" name="MathType Equation" r:id="rId5" imgW="3149600" imgH="381000" progId="Equation">
                  <p:embed/>
                </p:oleObj>
              </mc:Choice>
              <mc:Fallback>
                <p:oleObj name="MathType Equation" r:id="rId5" imgW="3149600" imgH="381000" progId="Equation">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200400"/>
                        <a:ext cx="7805738" cy="944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0726" name="Object 14"/>
          <p:cNvGraphicFramePr>
            <a:graphicFrameLocks noChangeAspect="1"/>
          </p:cNvGraphicFramePr>
          <p:nvPr/>
        </p:nvGraphicFramePr>
        <p:xfrm>
          <a:off x="609600" y="4191000"/>
          <a:ext cx="7805738" cy="944563"/>
        </p:xfrm>
        <a:graphic>
          <a:graphicData uri="http://schemas.openxmlformats.org/presentationml/2006/ole">
            <mc:AlternateContent xmlns:mc="http://schemas.openxmlformats.org/markup-compatibility/2006">
              <mc:Choice xmlns:v="urn:schemas-microsoft-com:vml" Requires="v">
                <p:oleObj spid="_x0000_s30739" name="MathType Equation" r:id="rId7" imgW="3149600" imgH="381000" progId="Equation">
                  <p:embed/>
                </p:oleObj>
              </mc:Choice>
              <mc:Fallback>
                <p:oleObj name="MathType Equation" r:id="rId7" imgW="3149600" imgH="381000" progId="Equation">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4191000"/>
                        <a:ext cx="7805738" cy="944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0727" name="Object 15"/>
          <p:cNvGraphicFramePr>
            <a:graphicFrameLocks noChangeAspect="1"/>
          </p:cNvGraphicFramePr>
          <p:nvPr/>
        </p:nvGraphicFramePr>
        <p:xfrm>
          <a:off x="1066800" y="5562600"/>
          <a:ext cx="7019925" cy="1047750"/>
        </p:xfrm>
        <a:graphic>
          <a:graphicData uri="http://schemas.openxmlformats.org/presentationml/2006/ole">
            <mc:AlternateContent xmlns:mc="http://schemas.openxmlformats.org/markup-compatibility/2006">
              <mc:Choice xmlns:v="urn:schemas-microsoft-com:vml" Requires="v">
                <p:oleObj spid="_x0000_s30740" name="MathType Equation" r:id="rId9" imgW="2806700" imgH="419100" progId="Equation">
                  <p:embed/>
                </p:oleObj>
              </mc:Choice>
              <mc:Fallback>
                <p:oleObj name="MathType Equation" r:id="rId9" imgW="2806700" imgH="419100" progId="Equation">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6800" y="5562600"/>
                        <a:ext cx="7019925"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Local Acceleration</a:t>
            </a:r>
            <a:endParaRPr lang="en-US" b="1" u="sng">
              <a:solidFill>
                <a:srgbClr val="0000FF"/>
              </a:solidFill>
              <a:latin typeface="Times" charset="0"/>
              <a:cs typeface="+mj-cs"/>
            </a:endParaRPr>
          </a:p>
        </p:txBody>
      </p:sp>
      <p:sp>
        <p:nvSpPr>
          <p:cNvPr id="178179" name="Rectangle 3"/>
          <p:cNvSpPr>
            <a:spLocks noChangeArrowheads="1"/>
          </p:cNvSpPr>
          <p:nvPr/>
        </p:nvSpPr>
        <p:spPr bwMode="auto">
          <a:xfrm>
            <a:off x="304800" y="4038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Local acceleration in spherical-altitude coordinates	</a:t>
            </a:r>
            <a:r>
              <a:rPr lang="en-US">
                <a:solidFill>
                  <a:srgbClr val="993366"/>
                </a:solidFill>
                <a:cs typeface="+mn-cs"/>
              </a:rPr>
              <a:t>(4.31)</a:t>
            </a:r>
          </a:p>
          <a:p>
            <a:pPr marL="342900" indent="-342900">
              <a:buFontTx/>
              <a:buNone/>
              <a:tabLst>
                <a:tab pos="6804025" algn="l"/>
              </a:tabLst>
              <a:defRPr/>
            </a:pPr>
            <a:endParaRPr lang="en-US">
              <a:solidFill>
                <a:srgbClr val="187534"/>
              </a:solidFill>
              <a:cs typeface="+mn-cs"/>
            </a:endParaRPr>
          </a:p>
        </p:txBody>
      </p:sp>
      <p:graphicFrame>
        <p:nvGraphicFramePr>
          <p:cNvPr id="31747" name="Object 15"/>
          <p:cNvGraphicFramePr>
            <a:graphicFrameLocks noChangeAspect="1"/>
          </p:cNvGraphicFramePr>
          <p:nvPr/>
        </p:nvGraphicFramePr>
        <p:xfrm>
          <a:off x="1371600" y="5257800"/>
          <a:ext cx="5484813" cy="838200"/>
        </p:xfrm>
        <a:graphic>
          <a:graphicData uri="http://schemas.openxmlformats.org/presentationml/2006/ole">
            <mc:AlternateContent xmlns:mc="http://schemas.openxmlformats.org/markup-compatibility/2006">
              <mc:Choice xmlns:v="urn:schemas-microsoft-com:vml" Requires="v">
                <p:oleObj spid="_x0000_s31765" name="MathType Equation" r:id="rId3" imgW="2743200" imgH="419100" progId="Equation">
                  <p:embed/>
                </p:oleObj>
              </mc:Choice>
              <mc:Fallback>
                <p:oleObj name="MathType Equation" r:id="rId3" imgW="2743200" imgH="419100" progId="Equation">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5257800"/>
                        <a:ext cx="5484813" cy="838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748" name="Object 16"/>
          <p:cNvGraphicFramePr>
            <a:graphicFrameLocks noChangeAspect="1"/>
          </p:cNvGraphicFramePr>
          <p:nvPr/>
        </p:nvGraphicFramePr>
        <p:xfrm>
          <a:off x="2057400" y="6070600"/>
          <a:ext cx="4516438" cy="787400"/>
        </p:xfrm>
        <a:graphic>
          <a:graphicData uri="http://schemas.openxmlformats.org/presentationml/2006/ole">
            <mc:AlternateContent xmlns:mc="http://schemas.openxmlformats.org/markup-compatibility/2006">
              <mc:Choice xmlns:v="urn:schemas-microsoft-com:vml" Requires="v">
                <p:oleObj spid="_x0000_s31766" name="MathType Equation" r:id="rId5" imgW="2260600" imgH="393700" progId="Equation">
                  <p:embed/>
                </p:oleObj>
              </mc:Choice>
              <mc:Fallback>
                <p:oleObj name="MathType Equation" r:id="rId5" imgW="2260600" imgH="393700" progId="Equation">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6070600"/>
                        <a:ext cx="4516438"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749" name="Object 17"/>
          <p:cNvGraphicFramePr>
            <a:graphicFrameLocks noChangeAspect="1"/>
          </p:cNvGraphicFramePr>
          <p:nvPr/>
        </p:nvGraphicFramePr>
        <p:xfrm>
          <a:off x="1524000" y="3048000"/>
          <a:ext cx="5567363" cy="849313"/>
        </p:xfrm>
        <a:graphic>
          <a:graphicData uri="http://schemas.openxmlformats.org/presentationml/2006/ole">
            <mc:AlternateContent xmlns:mc="http://schemas.openxmlformats.org/markup-compatibility/2006">
              <mc:Choice xmlns:v="urn:schemas-microsoft-com:vml" Requires="v">
                <p:oleObj spid="_x0000_s31767" name="MathType Equation" r:id="rId7" imgW="2247900" imgH="342900" progId="Equation">
                  <p:embed/>
                </p:oleObj>
              </mc:Choice>
              <mc:Fallback>
                <p:oleObj name="MathType Equation" r:id="rId7" imgW="2247900" imgH="342900" progId="Equation">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3048000"/>
                        <a:ext cx="5567363"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750" name="Object 18"/>
          <p:cNvGraphicFramePr>
            <a:graphicFrameLocks noChangeAspect="1"/>
          </p:cNvGraphicFramePr>
          <p:nvPr/>
        </p:nvGraphicFramePr>
        <p:xfrm>
          <a:off x="838200" y="1447800"/>
          <a:ext cx="7019925" cy="1047750"/>
        </p:xfrm>
        <a:graphic>
          <a:graphicData uri="http://schemas.openxmlformats.org/presentationml/2006/ole">
            <mc:AlternateContent xmlns:mc="http://schemas.openxmlformats.org/markup-compatibility/2006">
              <mc:Choice xmlns:v="urn:schemas-microsoft-com:vml" Requires="v">
                <p:oleObj spid="_x0000_s31768" name="MathType Equation" r:id="rId9" imgW="2806700" imgH="419100" progId="Equation">
                  <p:embed/>
                </p:oleObj>
              </mc:Choice>
              <mc:Fallback>
                <p:oleObj name="MathType Equation" r:id="rId9" imgW="2806700" imgH="419100" progId="Equation">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1447800"/>
                        <a:ext cx="7019925"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751" name="Object 19"/>
          <p:cNvGraphicFramePr>
            <a:graphicFrameLocks noChangeAspect="1"/>
          </p:cNvGraphicFramePr>
          <p:nvPr/>
        </p:nvGraphicFramePr>
        <p:xfrm>
          <a:off x="1219200" y="4495800"/>
          <a:ext cx="5868988" cy="787400"/>
        </p:xfrm>
        <a:graphic>
          <a:graphicData uri="http://schemas.openxmlformats.org/presentationml/2006/ole">
            <mc:AlternateContent xmlns:mc="http://schemas.openxmlformats.org/markup-compatibility/2006">
              <mc:Choice xmlns:v="urn:schemas-microsoft-com:vml" Requires="v">
                <p:oleObj spid="_x0000_s31769" name="MathType Equation" r:id="rId11" imgW="2933700" imgH="393700" progId="Equation">
                  <p:embed/>
                </p:oleObj>
              </mc:Choice>
              <mc:Fallback>
                <p:oleObj name="MathType Equation" r:id="rId11" imgW="2933700" imgH="393700" progId="Equation">
                  <p:embed/>
                  <p:pic>
                    <p:nvPicPr>
                      <p:cNvPr id="0"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9200" y="4495800"/>
                        <a:ext cx="5868988"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8196" name="Rectangle 20"/>
          <p:cNvSpPr>
            <a:spLocks noChangeArrowheads="1"/>
          </p:cNvSpPr>
          <p:nvPr/>
        </p:nvSpPr>
        <p:spPr bwMode="auto">
          <a:xfrm>
            <a:off x="2286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dirty="0">
                <a:cs typeface="+mn-cs"/>
              </a:rPr>
              <a:t>Local </a:t>
            </a:r>
            <a:r>
              <a:rPr lang="en-US">
                <a:cs typeface="+mn-cs"/>
              </a:rPr>
              <a:t>acceleration spherical-</a:t>
            </a:r>
            <a:r>
              <a:rPr lang="en-US" dirty="0">
                <a:cs typeface="+mn-cs"/>
              </a:rPr>
              <a:t>altitude coordinates 	</a:t>
            </a:r>
            <a:r>
              <a:rPr lang="en-US" dirty="0">
                <a:solidFill>
                  <a:srgbClr val="993366"/>
                </a:solidFill>
                <a:cs typeface="+mn-cs"/>
              </a:rPr>
              <a:t>(4.30)</a:t>
            </a:r>
          </a:p>
          <a:p>
            <a:pPr marL="342900" indent="-342900">
              <a:buFontTx/>
              <a:buNone/>
              <a:tabLst>
                <a:tab pos="6804025" algn="l"/>
              </a:tabLst>
              <a:defRPr/>
            </a:pPr>
            <a:endParaRPr lang="en-US" dirty="0">
              <a:solidFill>
                <a:srgbClr val="187534"/>
              </a:solidFill>
              <a:cs typeface="+mn-cs"/>
            </a:endParaRPr>
          </a:p>
        </p:txBody>
      </p:sp>
      <p:sp>
        <p:nvSpPr>
          <p:cNvPr id="178197" name="Rectangle 21"/>
          <p:cNvSpPr>
            <a:spLocks noChangeArrowheads="1"/>
          </p:cNvSpPr>
          <p:nvPr/>
        </p:nvSpPr>
        <p:spPr bwMode="auto">
          <a:xfrm>
            <a:off x="228600" y="2590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Total derivative in spherical-altitude coordinates	</a:t>
            </a:r>
            <a:r>
              <a:rPr lang="en-US">
                <a:solidFill>
                  <a:srgbClr val="993366"/>
                </a:solidFill>
                <a:cs typeface="+mn-cs"/>
              </a:rPr>
              <a:t>(4.26)</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466" name="Group 2"/>
          <p:cNvGrpSpPr>
            <a:grpSpLocks/>
          </p:cNvGrpSpPr>
          <p:nvPr/>
        </p:nvGrpSpPr>
        <p:grpSpPr bwMode="auto">
          <a:xfrm>
            <a:off x="2057400" y="990600"/>
            <a:ext cx="4826000" cy="5715000"/>
            <a:chOff x="1344" y="624"/>
            <a:chExt cx="3040" cy="3600"/>
          </a:xfrm>
        </p:grpSpPr>
        <p:sp>
          <p:nvSpPr>
            <p:cNvPr id="190467" name="Oval 3"/>
            <p:cNvSpPr>
              <a:spLocks noChangeArrowheads="1"/>
            </p:cNvSpPr>
            <p:nvPr/>
          </p:nvSpPr>
          <p:spPr bwMode="auto">
            <a:xfrm>
              <a:off x="1344" y="877"/>
              <a:ext cx="3039" cy="3039"/>
            </a:xfrm>
            <a:prstGeom prst="ellipse">
              <a:avLst/>
            </a:prstGeom>
            <a:solidFill>
              <a:schemeClr val="bg1"/>
            </a:solidFill>
            <a:ln w="57150">
              <a:solidFill>
                <a:srgbClr val="187534"/>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defRPr/>
              </a:pPr>
              <a:endParaRPr lang="en-US" sz="1800">
                <a:solidFill>
                  <a:schemeClr val="tx1"/>
                </a:solidFill>
                <a:latin typeface="Arial" charset="0"/>
                <a:cs typeface="+mn-cs"/>
              </a:endParaRPr>
            </a:p>
          </p:txBody>
        </p:sp>
        <p:sp>
          <p:nvSpPr>
            <p:cNvPr id="190468" name="Line 4"/>
            <p:cNvSpPr>
              <a:spLocks noChangeShapeType="1"/>
            </p:cNvSpPr>
            <p:nvPr/>
          </p:nvSpPr>
          <p:spPr bwMode="auto">
            <a:xfrm>
              <a:off x="1766" y="1342"/>
              <a:ext cx="2196" cy="0"/>
            </a:xfrm>
            <a:prstGeom prst="line">
              <a:avLst/>
            </a:prstGeom>
            <a:noFill/>
            <a:ln w="57150">
              <a:solidFill>
                <a:srgbClr val="18753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69" name="Line 5"/>
            <p:cNvSpPr>
              <a:spLocks noChangeShapeType="1"/>
            </p:cNvSpPr>
            <p:nvPr/>
          </p:nvSpPr>
          <p:spPr bwMode="auto">
            <a:xfrm>
              <a:off x="1766" y="3453"/>
              <a:ext cx="2196" cy="0"/>
            </a:xfrm>
            <a:prstGeom prst="line">
              <a:avLst/>
            </a:prstGeom>
            <a:noFill/>
            <a:ln w="57150">
              <a:solidFill>
                <a:srgbClr val="18753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0" name="Line 6"/>
            <p:cNvSpPr>
              <a:spLocks noChangeShapeType="1"/>
            </p:cNvSpPr>
            <p:nvPr/>
          </p:nvSpPr>
          <p:spPr bwMode="auto">
            <a:xfrm>
              <a:off x="1344" y="2397"/>
              <a:ext cx="3040" cy="0"/>
            </a:xfrm>
            <a:prstGeom prst="line">
              <a:avLst/>
            </a:prstGeom>
            <a:noFill/>
            <a:ln w="57150">
              <a:solidFill>
                <a:srgbClr val="18753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1" name="Line 7"/>
            <p:cNvSpPr>
              <a:spLocks noChangeShapeType="1"/>
            </p:cNvSpPr>
            <p:nvPr/>
          </p:nvSpPr>
          <p:spPr bwMode="auto">
            <a:xfrm>
              <a:off x="1428" y="2904"/>
              <a:ext cx="2872" cy="0"/>
            </a:xfrm>
            <a:prstGeom prst="line">
              <a:avLst/>
            </a:prstGeom>
            <a:noFill/>
            <a:ln w="57150">
              <a:solidFill>
                <a:srgbClr val="18753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2" name="Line 8"/>
            <p:cNvSpPr>
              <a:spLocks noChangeShapeType="1"/>
            </p:cNvSpPr>
            <p:nvPr/>
          </p:nvSpPr>
          <p:spPr bwMode="auto">
            <a:xfrm>
              <a:off x="1428" y="1891"/>
              <a:ext cx="2872" cy="0"/>
            </a:xfrm>
            <a:prstGeom prst="line">
              <a:avLst/>
            </a:prstGeom>
            <a:noFill/>
            <a:ln w="57150">
              <a:solidFill>
                <a:srgbClr val="18753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3" name="Arc 9"/>
            <p:cNvSpPr>
              <a:spLocks/>
            </p:cNvSpPr>
            <p:nvPr/>
          </p:nvSpPr>
          <p:spPr bwMode="auto">
            <a:xfrm flipH="1">
              <a:off x="2357" y="877"/>
              <a:ext cx="465" cy="15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57150">
              <a:solidFill>
                <a:srgbClr val="18753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4" name="Arc 10"/>
            <p:cNvSpPr>
              <a:spLocks/>
            </p:cNvSpPr>
            <p:nvPr/>
          </p:nvSpPr>
          <p:spPr bwMode="auto">
            <a:xfrm rot="10800000" flipH="1">
              <a:off x="2906" y="2397"/>
              <a:ext cx="465" cy="15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57150">
              <a:solidFill>
                <a:srgbClr val="18753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5" name="Arc 11"/>
            <p:cNvSpPr>
              <a:spLocks/>
            </p:cNvSpPr>
            <p:nvPr/>
          </p:nvSpPr>
          <p:spPr bwMode="auto">
            <a:xfrm>
              <a:off x="2906" y="877"/>
              <a:ext cx="465" cy="15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57150">
              <a:solidFill>
                <a:srgbClr val="18753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6" name="Arc 12"/>
            <p:cNvSpPr>
              <a:spLocks/>
            </p:cNvSpPr>
            <p:nvPr/>
          </p:nvSpPr>
          <p:spPr bwMode="auto">
            <a:xfrm rot="10800000">
              <a:off x="2357" y="2397"/>
              <a:ext cx="465" cy="15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57150">
              <a:solidFill>
                <a:srgbClr val="18753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77" name="Text Box 13"/>
            <p:cNvSpPr txBox="1">
              <a:spLocks noChangeArrowheads="1"/>
            </p:cNvSpPr>
            <p:nvPr/>
          </p:nvSpPr>
          <p:spPr bwMode="auto">
            <a:xfrm>
              <a:off x="1386" y="2144"/>
              <a:ext cx="72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187534"/>
                  </a:solidFill>
                  <a:cs typeface="+mn-cs"/>
                </a:rPr>
                <a:t>Equator</a:t>
              </a:r>
              <a:endParaRPr lang="en-US" sz="1800">
                <a:solidFill>
                  <a:schemeClr val="tx1"/>
                </a:solidFill>
                <a:latin typeface="Arial" charset="0"/>
                <a:cs typeface="+mn-cs"/>
              </a:endParaRPr>
            </a:p>
          </p:txBody>
        </p:sp>
        <p:sp>
          <p:nvSpPr>
            <p:cNvPr id="190478" name="Text Box 14"/>
            <p:cNvSpPr txBox="1">
              <a:spLocks noChangeArrowheads="1"/>
            </p:cNvSpPr>
            <p:nvPr/>
          </p:nvSpPr>
          <p:spPr bwMode="auto">
            <a:xfrm>
              <a:off x="2400" y="3936"/>
              <a:ext cx="95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187534"/>
                  </a:solidFill>
                  <a:cs typeface="+mn-cs"/>
                </a:rPr>
                <a:t>South Pole</a:t>
              </a:r>
              <a:endParaRPr lang="en-US" sz="1800">
                <a:solidFill>
                  <a:schemeClr val="tx1"/>
                </a:solidFill>
                <a:latin typeface="Arial" charset="0"/>
                <a:cs typeface="+mn-cs"/>
              </a:endParaRPr>
            </a:p>
          </p:txBody>
        </p:sp>
        <p:sp>
          <p:nvSpPr>
            <p:cNvPr id="190479" name="Text Box 15"/>
            <p:cNvSpPr txBox="1">
              <a:spLocks noChangeArrowheads="1"/>
            </p:cNvSpPr>
            <p:nvPr/>
          </p:nvSpPr>
          <p:spPr bwMode="auto">
            <a:xfrm>
              <a:off x="2485" y="624"/>
              <a:ext cx="95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187534"/>
                  </a:solidFill>
                  <a:cs typeface="+mn-cs"/>
                </a:rPr>
                <a:t>North Pole</a:t>
              </a:r>
              <a:endParaRPr lang="en-US" sz="1800">
                <a:solidFill>
                  <a:schemeClr val="tx1"/>
                </a:solidFill>
                <a:latin typeface="Arial" charset="0"/>
                <a:cs typeface="+mn-cs"/>
              </a:endParaRPr>
            </a:p>
          </p:txBody>
        </p:sp>
      </p:grpSp>
      <p:sp>
        <p:nvSpPr>
          <p:cNvPr id="190480" name="Rectangle 16"/>
          <p:cNvSpPr>
            <a:spLocks noGrp="1" noChangeArrowheads="1"/>
          </p:cNvSpPr>
          <p:nvPr>
            <p:ph type="title"/>
          </p:nvPr>
        </p:nvSpPr>
        <p:spPr>
          <a:xfrm>
            <a:off x="838200" y="0"/>
            <a:ext cx="7391400" cy="1143000"/>
          </a:xfrm>
        </p:spPr>
        <p:txBody>
          <a:bodyPr/>
          <a:lstStyle/>
          <a:p>
            <a:pPr eaLnBrk="1" hangingPunct="1">
              <a:defRPr/>
            </a:pPr>
            <a:r>
              <a:rPr lang="en-US" b="1">
                <a:solidFill>
                  <a:srgbClr val="0000FF"/>
                </a:solidFill>
                <a:latin typeface="Times" charset="0"/>
                <a:cs typeface="+mj-cs"/>
              </a:rPr>
              <a:t>Apparent Coriolis Force</a:t>
            </a:r>
            <a:endParaRPr lang="en-US" sz="3600" b="1">
              <a:solidFill>
                <a:srgbClr val="0000FF"/>
              </a:solidFill>
              <a:cs typeface="+mj-cs"/>
            </a:endParaRPr>
          </a:p>
        </p:txBody>
      </p:sp>
      <p:grpSp>
        <p:nvGrpSpPr>
          <p:cNvPr id="190481" name="Group 17"/>
          <p:cNvGrpSpPr>
            <a:grpSpLocks/>
          </p:cNvGrpSpPr>
          <p:nvPr/>
        </p:nvGrpSpPr>
        <p:grpSpPr bwMode="auto">
          <a:xfrm>
            <a:off x="1143000" y="2057400"/>
            <a:ext cx="7124700" cy="1981200"/>
            <a:chOff x="720" y="1296"/>
            <a:chExt cx="4488" cy="1248"/>
          </a:xfrm>
        </p:grpSpPr>
        <p:sp>
          <p:nvSpPr>
            <p:cNvPr id="190482" name="Line 18"/>
            <p:cNvSpPr>
              <a:spLocks noChangeShapeType="1"/>
            </p:cNvSpPr>
            <p:nvPr/>
          </p:nvSpPr>
          <p:spPr bwMode="auto">
            <a:xfrm>
              <a:off x="3360" y="1680"/>
              <a:ext cx="720" cy="0"/>
            </a:xfrm>
            <a:prstGeom prst="line">
              <a:avLst/>
            </a:prstGeom>
            <a:noFill/>
            <a:ln w="57150">
              <a:solidFill>
                <a:srgbClr val="9900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83" name="Text Box 19"/>
            <p:cNvSpPr txBox="1">
              <a:spLocks noChangeArrowheads="1"/>
            </p:cNvSpPr>
            <p:nvPr/>
          </p:nvSpPr>
          <p:spPr bwMode="auto">
            <a:xfrm>
              <a:off x="4416" y="2256"/>
              <a:ext cx="44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9900CC"/>
                  </a:solidFill>
                  <a:cs typeface="+mn-cs"/>
                </a:rPr>
                <a:t>East</a:t>
              </a:r>
              <a:endParaRPr lang="en-US" sz="1800">
                <a:solidFill>
                  <a:schemeClr val="tx1"/>
                </a:solidFill>
                <a:latin typeface="Arial" charset="0"/>
                <a:cs typeface="+mn-cs"/>
              </a:endParaRPr>
            </a:p>
          </p:txBody>
        </p:sp>
        <p:sp>
          <p:nvSpPr>
            <p:cNvPr id="190484" name="Text Box 20"/>
            <p:cNvSpPr txBox="1">
              <a:spLocks noChangeArrowheads="1"/>
            </p:cNvSpPr>
            <p:nvPr/>
          </p:nvSpPr>
          <p:spPr bwMode="auto">
            <a:xfrm>
              <a:off x="720" y="2256"/>
              <a:ext cx="51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9900CC"/>
                  </a:solidFill>
                  <a:cs typeface="+mn-cs"/>
                </a:rPr>
                <a:t>West</a:t>
              </a:r>
              <a:endParaRPr lang="en-US" sz="1800">
                <a:solidFill>
                  <a:schemeClr val="tx1"/>
                </a:solidFill>
                <a:latin typeface="Arial" charset="0"/>
                <a:cs typeface="+mn-cs"/>
              </a:endParaRPr>
            </a:p>
          </p:txBody>
        </p:sp>
        <p:sp>
          <p:nvSpPr>
            <p:cNvPr id="190485" name="Text Box 21"/>
            <p:cNvSpPr txBox="1">
              <a:spLocks noChangeArrowheads="1"/>
            </p:cNvSpPr>
            <p:nvPr/>
          </p:nvSpPr>
          <p:spPr bwMode="auto">
            <a:xfrm>
              <a:off x="4320" y="1296"/>
              <a:ext cx="888" cy="7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9900CC"/>
                  </a:solidFill>
                  <a:cs typeface="+mn-cs"/>
                </a:rPr>
                <a:t>Direction </a:t>
              </a:r>
            </a:p>
            <a:p>
              <a:pPr>
                <a:lnSpc>
                  <a:spcPct val="100000"/>
                </a:lnSpc>
                <a:spcBef>
                  <a:spcPct val="0"/>
                </a:spcBef>
                <a:buFontTx/>
                <a:buNone/>
                <a:defRPr/>
              </a:pPr>
              <a:r>
                <a:rPr lang="en-US">
                  <a:solidFill>
                    <a:srgbClr val="9900CC"/>
                  </a:solidFill>
                  <a:cs typeface="+mn-cs"/>
                </a:rPr>
                <a:t>of Earth</a:t>
              </a:r>
              <a:r>
                <a:rPr lang="ja-JP" altLang="en-US">
                  <a:solidFill>
                    <a:srgbClr val="9900CC"/>
                  </a:solidFill>
                  <a:latin typeface="Arial"/>
                  <a:cs typeface="+mn-cs"/>
                </a:rPr>
                <a:t>’</a:t>
              </a:r>
              <a:r>
                <a:rPr lang="en-US">
                  <a:solidFill>
                    <a:srgbClr val="9900CC"/>
                  </a:solidFill>
                  <a:cs typeface="+mn-cs"/>
                </a:rPr>
                <a:t>s</a:t>
              </a:r>
            </a:p>
            <a:p>
              <a:pPr>
                <a:lnSpc>
                  <a:spcPct val="100000"/>
                </a:lnSpc>
                <a:spcBef>
                  <a:spcPct val="0"/>
                </a:spcBef>
                <a:buFontTx/>
                <a:buNone/>
                <a:defRPr/>
              </a:pPr>
              <a:r>
                <a:rPr lang="en-US">
                  <a:solidFill>
                    <a:srgbClr val="9900CC"/>
                  </a:solidFill>
                  <a:cs typeface="+mn-cs"/>
                </a:rPr>
                <a:t>rotation</a:t>
              </a:r>
              <a:endParaRPr lang="en-US" sz="1800">
                <a:solidFill>
                  <a:schemeClr val="tx1"/>
                </a:solidFill>
                <a:latin typeface="Arial" charset="0"/>
                <a:cs typeface="+mn-cs"/>
              </a:endParaRPr>
            </a:p>
          </p:txBody>
        </p:sp>
      </p:grpSp>
      <p:sp>
        <p:nvSpPr>
          <p:cNvPr id="190486" name="Rectangle 22"/>
          <p:cNvSpPr>
            <a:spLocks noChangeArrowheads="1"/>
          </p:cNvSpPr>
          <p:nvPr/>
        </p:nvSpPr>
        <p:spPr bwMode="auto">
          <a:xfrm>
            <a:off x="3276600" y="2971800"/>
            <a:ext cx="4048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8C6136"/>
                </a:solidFill>
                <a:cs typeface="+mn-cs"/>
              </a:rPr>
              <a:t>A</a:t>
            </a:r>
          </a:p>
        </p:txBody>
      </p:sp>
      <p:sp>
        <p:nvSpPr>
          <p:cNvPr id="190487" name="Rectangle 23"/>
          <p:cNvSpPr>
            <a:spLocks noChangeArrowheads="1"/>
          </p:cNvSpPr>
          <p:nvPr/>
        </p:nvSpPr>
        <p:spPr bwMode="auto">
          <a:xfrm>
            <a:off x="3505200" y="1676400"/>
            <a:ext cx="387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B</a:t>
            </a:r>
            <a:endParaRPr lang="en-US">
              <a:solidFill>
                <a:srgbClr val="8C6136"/>
              </a:solidFill>
              <a:cs typeface="+mn-cs"/>
            </a:endParaRPr>
          </a:p>
        </p:txBody>
      </p:sp>
      <p:grpSp>
        <p:nvGrpSpPr>
          <p:cNvPr id="190488" name="Group 24"/>
          <p:cNvGrpSpPr>
            <a:grpSpLocks/>
          </p:cNvGrpSpPr>
          <p:nvPr/>
        </p:nvGrpSpPr>
        <p:grpSpPr bwMode="auto">
          <a:xfrm>
            <a:off x="3733800" y="1676400"/>
            <a:ext cx="1371600" cy="1295400"/>
            <a:chOff x="2352" y="1056"/>
            <a:chExt cx="864" cy="816"/>
          </a:xfrm>
        </p:grpSpPr>
        <p:sp>
          <p:nvSpPr>
            <p:cNvPr id="190489" name="Line 25"/>
            <p:cNvSpPr>
              <a:spLocks noChangeShapeType="1"/>
            </p:cNvSpPr>
            <p:nvPr/>
          </p:nvSpPr>
          <p:spPr bwMode="auto">
            <a:xfrm flipV="1">
              <a:off x="2352" y="1344"/>
              <a:ext cx="864" cy="52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90" name="Rectangle 26"/>
            <p:cNvSpPr>
              <a:spLocks noChangeArrowheads="1"/>
            </p:cNvSpPr>
            <p:nvPr/>
          </p:nvSpPr>
          <p:spPr bwMode="auto">
            <a:xfrm>
              <a:off x="2832" y="1056"/>
              <a:ext cx="30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B</a:t>
              </a:r>
              <a:r>
                <a:rPr lang="ja-JP" altLang="en-US">
                  <a:solidFill>
                    <a:srgbClr val="0000FF"/>
                  </a:solidFill>
                  <a:latin typeface="Arial"/>
                  <a:cs typeface="+mn-cs"/>
                </a:rPr>
                <a:t>’</a:t>
              </a:r>
              <a:endParaRPr lang="en-US">
                <a:solidFill>
                  <a:srgbClr val="8C6136"/>
                </a:solidFill>
                <a:cs typeface="+mn-cs"/>
              </a:endParaRPr>
            </a:p>
          </p:txBody>
        </p:sp>
      </p:grpSp>
      <p:grpSp>
        <p:nvGrpSpPr>
          <p:cNvPr id="190491" name="Group 27"/>
          <p:cNvGrpSpPr>
            <a:grpSpLocks/>
          </p:cNvGrpSpPr>
          <p:nvPr/>
        </p:nvGrpSpPr>
        <p:grpSpPr bwMode="auto">
          <a:xfrm>
            <a:off x="3733800" y="1676400"/>
            <a:ext cx="1911350" cy="1295400"/>
            <a:chOff x="2352" y="1056"/>
            <a:chExt cx="1204" cy="816"/>
          </a:xfrm>
        </p:grpSpPr>
        <p:sp>
          <p:nvSpPr>
            <p:cNvPr id="190492" name="Rectangle 28"/>
            <p:cNvSpPr>
              <a:spLocks noChangeArrowheads="1"/>
            </p:cNvSpPr>
            <p:nvPr/>
          </p:nvSpPr>
          <p:spPr bwMode="auto">
            <a:xfrm>
              <a:off x="3312" y="1056"/>
              <a:ext cx="244" cy="28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cs typeface="+mn-cs"/>
                </a:rPr>
                <a:t>C</a:t>
              </a:r>
              <a:endParaRPr lang="en-US">
                <a:solidFill>
                  <a:srgbClr val="8C6136"/>
                </a:solidFill>
                <a:cs typeface="+mn-cs"/>
              </a:endParaRPr>
            </a:p>
          </p:txBody>
        </p:sp>
        <p:sp>
          <p:nvSpPr>
            <p:cNvPr id="190493" name="Line 29"/>
            <p:cNvSpPr>
              <a:spLocks noChangeShapeType="1"/>
            </p:cNvSpPr>
            <p:nvPr/>
          </p:nvSpPr>
          <p:spPr bwMode="auto">
            <a:xfrm flipV="1">
              <a:off x="2352" y="1344"/>
              <a:ext cx="1104" cy="52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190494" name="Group 30"/>
          <p:cNvGrpSpPr>
            <a:grpSpLocks/>
          </p:cNvGrpSpPr>
          <p:nvPr/>
        </p:nvGrpSpPr>
        <p:grpSpPr bwMode="auto">
          <a:xfrm>
            <a:off x="3886200" y="2133600"/>
            <a:ext cx="1243013" cy="1295400"/>
            <a:chOff x="2448" y="1344"/>
            <a:chExt cx="783" cy="816"/>
          </a:xfrm>
        </p:grpSpPr>
        <p:sp>
          <p:nvSpPr>
            <p:cNvPr id="190495" name="Line 31"/>
            <p:cNvSpPr>
              <a:spLocks noChangeShapeType="1"/>
            </p:cNvSpPr>
            <p:nvPr/>
          </p:nvSpPr>
          <p:spPr bwMode="auto">
            <a:xfrm>
              <a:off x="2448" y="1344"/>
              <a:ext cx="672" cy="52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96" name="Rectangle 32"/>
            <p:cNvSpPr>
              <a:spLocks noChangeArrowheads="1"/>
            </p:cNvSpPr>
            <p:nvPr/>
          </p:nvSpPr>
          <p:spPr bwMode="auto">
            <a:xfrm>
              <a:off x="2976" y="1872"/>
              <a:ext cx="255"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100000"/>
                </a:lnSpc>
                <a:spcBef>
                  <a:spcPct val="0"/>
                </a:spcBef>
                <a:buFontTx/>
                <a:buNone/>
                <a:defRPr/>
              </a:pPr>
              <a:r>
                <a:rPr lang="en-US">
                  <a:cs typeface="+mn-cs"/>
                </a:rPr>
                <a:t>D</a:t>
              </a:r>
              <a:endParaRPr lang="en-US">
                <a:solidFill>
                  <a:srgbClr val="0000FF"/>
                </a:solidFill>
                <a:cs typeface="+mn-cs"/>
              </a:endParaRPr>
            </a:p>
          </p:txBody>
        </p:sp>
      </p:grpSp>
      <p:grpSp>
        <p:nvGrpSpPr>
          <p:cNvPr id="190497" name="Group 33"/>
          <p:cNvGrpSpPr>
            <a:grpSpLocks/>
          </p:cNvGrpSpPr>
          <p:nvPr/>
        </p:nvGrpSpPr>
        <p:grpSpPr bwMode="auto">
          <a:xfrm>
            <a:off x="3886200" y="2133600"/>
            <a:ext cx="1878013" cy="1295400"/>
            <a:chOff x="2448" y="1344"/>
            <a:chExt cx="1183" cy="816"/>
          </a:xfrm>
        </p:grpSpPr>
        <p:sp>
          <p:nvSpPr>
            <p:cNvPr id="190498" name="Line 34"/>
            <p:cNvSpPr>
              <a:spLocks noChangeShapeType="1"/>
            </p:cNvSpPr>
            <p:nvPr/>
          </p:nvSpPr>
          <p:spPr bwMode="auto">
            <a:xfrm>
              <a:off x="2448" y="1344"/>
              <a:ext cx="864" cy="52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499" name="Rectangle 35"/>
            <p:cNvSpPr>
              <a:spLocks noChangeArrowheads="1"/>
            </p:cNvSpPr>
            <p:nvPr/>
          </p:nvSpPr>
          <p:spPr bwMode="auto">
            <a:xfrm>
              <a:off x="3312" y="1872"/>
              <a:ext cx="319"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A</a:t>
              </a:r>
              <a:r>
                <a:rPr lang="ja-JP" altLang="en-US">
                  <a:solidFill>
                    <a:srgbClr val="0000FF"/>
                  </a:solidFill>
                  <a:latin typeface="Arial"/>
                  <a:cs typeface="+mn-cs"/>
                </a:rPr>
                <a:t>’</a:t>
              </a:r>
              <a:endParaRPr lang="en-US">
                <a:solidFill>
                  <a:srgbClr val="0000FF"/>
                </a:solidFill>
                <a:cs typeface="+mn-cs"/>
              </a:endParaRPr>
            </a:p>
          </p:txBody>
        </p:sp>
      </p:grpSp>
      <p:sp>
        <p:nvSpPr>
          <p:cNvPr id="190500" name="Rectangle 36"/>
          <p:cNvSpPr>
            <a:spLocks noChangeArrowheads="1"/>
          </p:cNvSpPr>
          <p:nvPr/>
        </p:nvSpPr>
        <p:spPr bwMode="auto">
          <a:xfrm>
            <a:off x="3276600" y="4114800"/>
            <a:ext cx="3698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8C6136"/>
                </a:solidFill>
                <a:cs typeface="+mn-cs"/>
              </a:rPr>
              <a:t>E</a:t>
            </a:r>
          </a:p>
        </p:txBody>
      </p:sp>
      <p:sp>
        <p:nvSpPr>
          <p:cNvPr id="190501" name="Rectangle 37"/>
          <p:cNvSpPr>
            <a:spLocks noChangeArrowheads="1"/>
          </p:cNvSpPr>
          <p:nvPr/>
        </p:nvSpPr>
        <p:spPr bwMode="auto">
          <a:xfrm>
            <a:off x="3505200" y="5486400"/>
            <a:ext cx="3540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F</a:t>
            </a:r>
            <a:endParaRPr lang="en-US">
              <a:solidFill>
                <a:srgbClr val="8C6136"/>
              </a:solidFill>
              <a:cs typeface="+mn-cs"/>
            </a:endParaRPr>
          </a:p>
        </p:txBody>
      </p:sp>
      <p:grpSp>
        <p:nvGrpSpPr>
          <p:cNvPr id="190502" name="Group 38"/>
          <p:cNvGrpSpPr>
            <a:grpSpLocks/>
          </p:cNvGrpSpPr>
          <p:nvPr/>
        </p:nvGrpSpPr>
        <p:grpSpPr bwMode="auto">
          <a:xfrm>
            <a:off x="3733800" y="4648200"/>
            <a:ext cx="1371600" cy="1295400"/>
            <a:chOff x="2352" y="2928"/>
            <a:chExt cx="864" cy="816"/>
          </a:xfrm>
        </p:grpSpPr>
        <p:sp>
          <p:nvSpPr>
            <p:cNvPr id="190503" name="Line 39"/>
            <p:cNvSpPr>
              <a:spLocks noChangeShapeType="1"/>
            </p:cNvSpPr>
            <p:nvPr/>
          </p:nvSpPr>
          <p:spPr bwMode="auto">
            <a:xfrm>
              <a:off x="2352" y="2928"/>
              <a:ext cx="864" cy="52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504" name="Rectangle 40"/>
            <p:cNvSpPr>
              <a:spLocks noChangeArrowheads="1"/>
            </p:cNvSpPr>
            <p:nvPr/>
          </p:nvSpPr>
          <p:spPr bwMode="auto">
            <a:xfrm>
              <a:off x="2832" y="3456"/>
              <a:ext cx="287"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F</a:t>
              </a:r>
              <a:r>
                <a:rPr lang="ja-JP" altLang="en-US">
                  <a:solidFill>
                    <a:srgbClr val="0000FF"/>
                  </a:solidFill>
                  <a:latin typeface="Arial"/>
                  <a:cs typeface="+mn-cs"/>
                </a:rPr>
                <a:t>’</a:t>
              </a:r>
              <a:endParaRPr lang="en-US">
                <a:solidFill>
                  <a:srgbClr val="0000FF"/>
                </a:solidFill>
                <a:cs typeface="+mn-cs"/>
              </a:endParaRPr>
            </a:p>
          </p:txBody>
        </p:sp>
      </p:grpSp>
      <p:grpSp>
        <p:nvGrpSpPr>
          <p:cNvPr id="190505" name="Group 41"/>
          <p:cNvGrpSpPr>
            <a:grpSpLocks/>
          </p:cNvGrpSpPr>
          <p:nvPr/>
        </p:nvGrpSpPr>
        <p:grpSpPr bwMode="auto">
          <a:xfrm>
            <a:off x="3733800" y="4648200"/>
            <a:ext cx="1776413" cy="1295400"/>
            <a:chOff x="2352" y="2928"/>
            <a:chExt cx="1119" cy="816"/>
          </a:xfrm>
        </p:grpSpPr>
        <p:sp>
          <p:nvSpPr>
            <p:cNvPr id="190506" name="Line 42"/>
            <p:cNvSpPr>
              <a:spLocks noChangeShapeType="1"/>
            </p:cNvSpPr>
            <p:nvPr/>
          </p:nvSpPr>
          <p:spPr bwMode="auto">
            <a:xfrm>
              <a:off x="2352" y="2928"/>
              <a:ext cx="1056" cy="52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507" name="Rectangle 43"/>
            <p:cNvSpPr>
              <a:spLocks noChangeArrowheads="1"/>
            </p:cNvSpPr>
            <p:nvPr/>
          </p:nvSpPr>
          <p:spPr bwMode="auto">
            <a:xfrm>
              <a:off x="3216" y="3456"/>
              <a:ext cx="255"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100000"/>
                </a:lnSpc>
                <a:spcBef>
                  <a:spcPct val="0"/>
                </a:spcBef>
                <a:buFontTx/>
                <a:buNone/>
                <a:defRPr/>
              </a:pPr>
              <a:r>
                <a:rPr lang="en-US">
                  <a:cs typeface="+mn-cs"/>
                </a:rPr>
                <a:t>G</a:t>
              </a:r>
              <a:endParaRPr lang="en-US">
                <a:solidFill>
                  <a:srgbClr val="0000FF"/>
                </a:solidFill>
                <a:cs typeface="+mn-cs"/>
              </a:endParaRPr>
            </a:p>
          </p:txBody>
        </p:sp>
      </p:grpSp>
      <p:grpSp>
        <p:nvGrpSpPr>
          <p:cNvPr id="190508" name="Group 44"/>
          <p:cNvGrpSpPr>
            <a:grpSpLocks/>
          </p:cNvGrpSpPr>
          <p:nvPr/>
        </p:nvGrpSpPr>
        <p:grpSpPr bwMode="auto">
          <a:xfrm>
            <a:off x="3810000" y="4191000"/>
            <a:ext cx="1919288" cy="1295400"/>
            <a:chOff x="2400" y="2640"/>
            <a:chExt cx="1209" cy="816"/>
          </a:xfrm>
        </p:grpSpPr>
        <p:sp>
          <p:nvSpPr>
            <p:cNvPr id="190509" name="Line 45"/>
            <p:cNvSpPr>
              <a:spLocks noChangeShapeType="1"/>
            </p:cNvSpPr>
            <p:nvPr/>
          </p:nvSpPr>
          <p:spPr bwMode="auto">
            <a:xfrm flipV="1">
              <a:off x="2400" y="2880"/>
              <a:ext cx="912" cy="576"/>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90510" name="Rectangle 46"/>
            <p:cNvSpPr>
              <a:spLocks noChangeArrowheads="1"/>
            </p:cNvSpPr>
            <p:nvPr/>
          </p:nvSpPr>
          <p:spPr bwMode="auto">
            <a:xfrm>
              <a:off x="3312" y="2640"/>
              <a:ext cx="297"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solidFill>
                    <a:srgbClr val="0000FF"/>
                  </a:solidFill>
                  <a:cs typeface="+mn-cs"/>
                </a:rPr>
                <a:t>E</a:t>
              </a:r>
              <a:r>
                <a:rPr lang="ja-JP" altLang="en-US">
                  <a:solidFill>
                    <a:srgbClr val="0000FF"/>
                  </a:solidFill>
                  <a:latin typeface="Arial"/>
                  <a:cs typeface="+mn-cs"/>
                </a:rPr>
                <a:t>’</a:t>
              </a:r>
              <a:endParaRPr lang="en-US">
                <a:solidFill>
                  <a:srgbClr val="8C6136"/>
                </a:solidFill>
                <a:cs typeface="+mn-cs"/>
              </a:endParaRPr>
            </a:p>
          </p:txBody>
        </p:sp>
      </p:grpSp>
      <p:grpSp>
        <p:nvGrpSpPr>
          <p:cNvPr id="190511" name="Group 47"/>
          <p:cNvGrpSpPr>
            <a:grpSpLocks/>
          </p:cNvGrpSpPr>
          <p:nvPr/>
        </p:nvGrpSpPr>
        <p:grpSpPr bwMode="auto">
          <a:xfrm>
            <a:off x="3886200" y="4191000"/>
            <a:ext cx="1166813" cy="1219200"/>
            <a:chOff x="2448" y="2640"/>
            <a:chExt cx="735" cy="768"/>
          </a:xfrm>
        </p:grpSpPr>
        <p:sp>
          <p:nvSpPr>
            <p:cNvPr id="190512" name="Rectangle 48"/>
            <p:cNvSpPr>
              <a:spLocks noChangeArrowheads="1"/>
            </p:cNvSpPr>
            <p:nvPr/>
          </p:nvSpPr>
          <p:spPr bwMode="auto">
            <a:xfrm>
              <a:off x="2928" y="2640"/>
              <a:ext cx="255" cy="288"/>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nSpc>
                  <a:spcPct val="100000"/>
                </a:lnSpc>
                <a:spcBef>
                  <a:spcPct val="0"/>
                </a:spcBef>
                <a:buFontTx/>
                <a:buNone/>
                <a:defRPr/>
              </a:pPr>
              <a:r>
                <a:rPr lang="en-US">
                  <a:cs typeface="+mn-cs"/>
                </a:rPr>
                <a:t>H</a:t>
              </a:r>
              <a:endParaRPr lang="en-US">
                <a:solidFill>
                  <a:srgbClr val="8C6136"/>
                </a:solidFill>
                <a:cs typeface="+mn-cs"/>
              </a:endParaRPr>
            </a:p>
          </p:txBody>
        </p:sp>
        <p:sp>
          <p:nvSpPr>
            <p:cNvPr id="190513" name="Line 49"/>
            <p:cNvSpPr>
              <a:spLocks noChangeShapeType="1"/>
            </p:cNvSpPr>
            <p:nvPr/>
          </p:nvSpPr>
          <p:spPr bwMode="auto">
            <a:xfrm flipV="1">
              <a:off x="2448" y="2880"/>
              <a:ext cx="624" cy="52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904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904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0486">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0487">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904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90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9049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9049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90500">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90501">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9050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9050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19050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190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86" grpId="0" build="p" autoUpdateAnimBg="0"/>
      <p:bldP spid="190487" grpId="0" build="p" autoUpdateAnimBg="0"/>
      <p:bldP spid="190500" grpId="0" build="p" autoUpdateAnimBg="0"/>
      <p:bldP spid="19050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Apparent Coriolis Force</a:t>
            </a:r>
            <a:endParaRPr lang="en-US">
              <a:solidFill>
                <a:srgbClr val="0000FF"/>
              </a:solidFill>
              <a:latin typeface="Times" charset="0"/>
              <a:cs typeface="+mj-cs"/>
            </a:endParaRPr>
          </a:p>
        </p:txBody>
      </p:sp>
      <p:sp>
        <p:nvSpPr>
          <p:cNvPr id="179204" name="Rectangle 4"/>
          <p:cNvSpPr>
            <a:spLocks noChangeArrowheads="1"/>
          </p:cNvSpPr>
          <p:nvPr/>
        </p:nvSpPr>
        <p:spPr bwMode="auto">
          <a:xfrm>
            <a:off x="0" y="1066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Apparent Coriolis force per unit mass 	</a:t>
            </a:r>
            <a:r>
              <a:rPr lang="en-US">
                <a:solidFill>
                  <a:srgbClr val="993366"/>
                </a:solidFill>
                <a:cs typeface="+mn-cs"/>
              </a:rPr>
              <a:t>(4.32)</a:t>
            </a:r>
            <a:endParaRPr lang="en-US">
              <a:cs typeface="+mn-cs"/>
            </a:endParaRPr>
          </a:p>
        </p:txBody>
      </p:sp>
      <p:sp>
        <p:nvSpPr>
          <p:cNvPr id="179209" name="Rectangle 9"/>
          <p:cNvSpPr>
            <a:spLocks noChangeArrowheads="1"/>
          </p:cNvSpPr>
          <p:nvPr/>
        </p:nvSpPr>
        <p:spPr bwMode="auto">
          <a:xfrm>
            <a:off x="0" y="3733800"/>
            <a:ext cx="5562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Consider only zonal (west-east) wind </a:t>
            </a:r>
            <a:r>
              <a:rPr lang="en-US">
                <a:solidFill>
                  <a:srgbClr val="993366"/>
                </a:solidFill>
                <a:cs typeface="+mn-cs"/>
              </a:rPr>
              <a:t>(4.33)</a:t>
            </a:r>
            <a:endParaRPr lang="en-US">
              <a:cs typeface="+mn-cs"/>
            </a:endParaRPr>
          </a:p>
        </p:txBody>
      </p:sp>
      <p:graphicFrame>
        <p:nvGraphicFramePr>
          <p:cNvPr id="33796" name="Object 19"/>
          <p:cNvGraphicFramePr>
            <a:graphicFrameLocks noChangeAspect="1"/>
          </p:cNvGraphicFramePr>
          <p:nvPr/>
        </p:nvGraphicFramePr>
        <p:xfrm>
          <a:off x="381000" y="6010275"/>
          <a:ext cx="6151563" cy="847725"/>
        </p:xfrm>
        <a:graphic>
          <a:graphicData uri="http://schemas.openxmlformats.org/presentationml/2006/ole">
            <mc:AlternateContent xmlns:mc="http://schemas.openxmlformats.org/markup-compatibility/2006">
              <mc:Choice xmlns:v="urn:schemas-microsoft-com:vml" Requires="v">
                <p:oleObj spid="_x0000_s33817" name="MathType Equation" r:id="rId3" imgW="2489200" imgH="342900" progId="Equation">
                  <p:embed/>
                </p:oleObj>
              </mc:Choice>
              <mc:Fallback>
                <p:oleObj name="MathType Equation" r:id="rId3" imgW="2489200" imgH="342900" progId="Equation">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010275"/>
                        <a:ext cx="6151563" cy="84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9220" name="Rectangle 20"/>
          <p:cNvSpPr>
            <a:spLocks noChangeArrowheads="1"/>
          </p:cNvSpPr>
          <p:nvPr/>
        </p:nvSpPr>
        <p:spPr bwMode="auto">
          <a:xfrm>
            <a:off x="0" y="5562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Equate local acceleration (4.21) with Coriolis force</a:t>
            </a:r>
          </a:p>
        </p:txBody>
      </p:sp>
      <p:graphicFrame>
        <p:nvGraphicFramePr>
          <p:cNvPr id="33798" name="Object 21"/>
          <p:cNvGraphicFramePr>
            <a:graphicFrameLocks noChangeAspect="1"/>
          </p:cNvGraphicFramePr>
          <p:nvPr/>
        </p:nvGraphicFramePr>
        <p:xfrm>
          <a:off x="5222875" y="2590800"/>
          <a:ext cx="3921125" cy="3251200"/>
        </p:xfrm>
        <a:graphic>
          <a:graphicData uri="http://schemas.openxmlformats.org/presentationml/2006/ole">
            <mc:AlternateContent xmlns:mc="http://schemas.openxmlformats.org/markup-compatibility/2006">
              <mc:Choice xmlns:v="urn:schemas-microsoft-com:vml" Requires="v">
                <p:oleObj spid="_x0000_s33818" name="Document" r:id="rId5" imgW="2235200" imgH="1854200" progId="Word.Document.8">
                  <p:embed/>
                </p:oleObj>
              </mc:Choice>
              <mc:Fallback>
                <p:oleObj name="Document" r:id="rId5" imgW="2235200" imgH="1854200" progId="Word.Document.8">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2875" y="2590800"/>
                        <a:ext cx="3921125" cy="3251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3799" name="Object 23"/>
          <p:cNvGraphicFramePr>
            <a:graphicFrameLocks noChangeAspect="1"/>
          </p:cNvGraphicFramePr>
          <p:nvPr/>
        </p:nvGraphicFramePr>
        <p:xfrm>
          <a:off x="838200" y="3048000"/>
          <a:ext cx="3894138" cy="458788"/>
        </p:xfrm>
        <a:graphic>
          <a:graphicData uri="http://schemas.openxmlformats.org/presentationml/2006/ole">
            <mc:AlternateContent xmlns:mc="http://schemas.openxmlformats.org/markup-compatibility/2006">
              <mc:Choice xmlns:v="urn:schemas-microsoft-com:vml" Requires="v">
                <p:oleObj spid="_x0000_s33819" name="MathType Equation" r:id="rId7" imgW="1511300" imgH="177800" progId="Equation">
                  <p:embed/>
                </p:oleObj>
              </mc:Choice>
              <mc:Fallback>
                <p:oleObj name="MathType Equation" r:id="rId7" imgW="1511300" imgH="177800" progId="Equation">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3048000"/>
                        <a:ext cx="3894138" cy="4587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3800" name="Object 24"/>
          <p:cNvGraphicFramePr>
            <a:graphicFrameLocks noChangeAspect="1"/>
          </p:cNvGraphicFramePr>
          <p:nvPr/>
        </p:nvGraphicFramePr>
        <p:xfrm>
          <a:off x="304800" y="1524000"/>
          <a:ext cx="8062913" cy="1417638"/>
        </p:xfrm>
        <a:graphic>
          <a:graphicData uri="http://schemas.openxmlformats.org/presentationml/2006/ole">
            <mc:AlternateContent xmlns:mc="http://schemas.openxmlformats.org/markup-compatibility/2006">
              <mc:Choice xmlns:v="urn:schemas-microsoft-com:vml" Requires="v">
                <p:oleObj spid="_x0000_s33820" name="MathType Equation" r:id="rId9" imgW="3251200" imgH="571500" progId="Equation">
                  <p:embed/>
                </p:oleObj>
              </mc:Choice>
              <mc:Fallback>
                <p:oleObj name="MathType Equation" r:id="rId9" imgW="3251200" imgH="571500" progId="Equation">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1524000"/>
                        <a:ext cx="8062913" cy="1417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3801" name="Object 25"/>
          <p:cNvGraphicFramePr>
            <a:graphicFrameLocks noChangeAspect="1"/>
          </p:cNvGraphicFramePr>
          <p:nvPr/>
        </p:nvGraphicFramePr>
        <p:xfrm>
          <a:off x="381000" y="4267200"/>
          <a:ext cx="1828800" cy="850900"/>
        </p:xfrm>
        <a:graphic>
          <a:graphicData uri="http://schemas.openxmlformats.org/presentationml/2006/ole">
            <mc:AlternateContent xmlns:mc="http://schemas.openxmlformats.org/markup-compatibility/2006">
              <mc:Choice xmlns:v="urn:schemas-microsoft-com:vml" Requires="v">
                <p:oleObj spid="_x0000_s33821" name="MathType Equation" r:id="rId11" imgW="736600" imgH="342900" progId="Equation">
                  <p:embed/>
                </p:oleObj>
              </mc:Choice>
              <mc:Fallback>
                <p:oleObj name="MathType Equation" r:id="rId11" imgW="736600" imgH="342900" progId="Equation">
                  <p:embed/>
                  <p:pic>
                    <p:nvPicPr>
                      <p:cNvPr id="0" name="Object 2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 y="4267200"/>
                        <a:ext cx="1828800" cy="850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3802" name="Object 26"/>
          <p:cNvGraphicFramePr>
            <a:graphicFrameLocks noChangeAspect="1"/>
          </p:cNvGraphicFramePr>
          <p:nvPr/>
        </p:nvGraphicFramePr>
        <p:xfrm>
          <a:off x="990600" y="4953000"/>
          <a:ext cx="3957638" cy="457200"/>
        </p:xfrm>
        <a:graphic>
          <a:graphicData uri="http://schemas.openxmlformats.org/presentationml/2006/ole">
            <mc:AlternateContent xmlns:mc="http://schemas.openxmlformats.org/markup-compatibility/2006">
              <mc:Choice xmlns:v="urn:schemas-microsoft-com:vml" Requires="v">
                <p:oleObj spid="_x0000_s33822" name="Equation" r:id="rId13" imgW="1536700" imgH="177800" progId="Equation.3">
                  <p:embed/>
                </p:oleObj>
              </mc:Choice>
              <mc:Fallback>
                <p:oleObj name="Equation" r:id="rId13" imgW="1536700" imgH="177800" progId="Equation.3">
                  <p:embed/>
                  <p:pic>
                    <p:nvPicPr>
                      <p:cNvPr id="0" name="Object 2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90600" y="4953000"/>
                        <a:ext cx="3957638"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9227" name="Rectangle 27"/>
          <p:cNvSpPr>
            <a:spLocks noChangeArrowheads="1"/>
          </p:cNvSpPr>
          <p:nvPr/>
        </p:nvSpPr>
        <p:spPr bwMode="auto">
          <a:xfrm>
            <a:off x="7543800" y="57150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4.5</a:t>
            </a:r>
            <a:endParaRPr lang="en-US">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Apparent Coriolis Force</a:t>
            </a:r>
            <a:endParaRPr lang="en-US" b="1" u="sng">
              <a:solidFill>
                <a:srgbClr val="0000FF"/>
              </a:solidFill>
              <a:latin typeface="Times" charset="0"/>
              <a:cs typeface="+mj-cs"/>
            </a:endParaRPr>
          </a:p>
        </p:txBody>
      </p:sp>
      <p:sp>
        <p:nvSpPr>
          <p:cNvPr id="180228" name="Rectangle 4"/>
          <p:cNvSpPr>
            <a:spLocks noChangeArrowheads="1"/>
          </p:cNvSpPr>
          <p:nvPr/>
        </p:nvSpPr>
        <p:spPr bwMode="auto">
          <a:xfrm>
            <a:off x="457200" y="2971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Coriolis parameter </a:t>
            </a:r>
            <a:r>
              <a:rPr lang="en-US" i="1">
                <a:cs typeface="+mn-cs"/>
              </a:rPr>
              <a:t>	</a:t>
            </a:r>
            <a:r>
              <a:rPr lang="en-US">
                <a:solidFill>
                  <a:srgbClr val="993366"/>
                </a:solidFill>
                <a:cs typeface="+mn-cs"/>
              </a:rPr>
              <a:t>(4.35)</a:t>
            </a:r>
            <a:endParaRPr lang="en-US">
              <a:cs typeface="+mn-cs"/>
            </a:endParaRPr>
          </a:p>
        </p:txBody>
      </p:sp>
      <p:sp>
        <p:nvSpPr>
          <p:cNvPr id="180229" name="Rectangle 5"/>
          <p:cNvSpPr>
            <a:spLocks noChangeArrowheads="1"/>
          </p:cNvSpPr>
          <p:nvPr/>
        </p:nvSpPr>
        <p:spPr bwMode="auto">
          <a:xfrm>
            <a:off x="457200" y="3429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Rewrite (4.34)  </a:t>
            </a:r>
            <a:r>
              <a:rPr lang="en-US" i="1">
                <a:cs typeface="+mn-cs"/>
              </a:rPr>
              <a:t>	</a:t>
            </a:r>
            <a:r>
              <a:rPr lang="en-US">
                <a:solidFill>
                  <a:srgbClr val="993366"/>
                </a:solidFill>
                <a:cs typeface="+mn-cs"/>
              </a:rPr>
              <a:t>(4.36)</a:t>
            </a:r>
            <a:endParaRPr lang="en-US">
              <a:cs typeface="+mn-cs"/>
            </a:endParaRPr>
          </a:p>
        </p:txBody>
      </p:sp>
      <p:sp>
        <p:nvSpPr>
          <p:cNvPr id="180241" name="Rectangle 17"/>
          <p:cNvSpPr>
            <a:spLocks noChangeArrowheads="1"/>
          </p:cNvSpPr>
          <p:nvPr/>
        </p:nvSpPr>
        <p:spPr bwMode="auto">
          <a:xfrm>
            <a:off x="381000" y="1066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buFontTx/>
              <a:buNone/>
              <a:tabLst>
                <a:tab pos="6804025" algn="l"/>
              </a:tabLst>
              <a:defRPr/>
            </a:pPr>
            <a:r>
              <a:rPr lang="en-US">
                <a:solidFill>
                  <a:srgbClr val="187534"/>
                </a:solidFill>
                <a:cs typeface="+mn-cs"/>
              </a:rPr>
              <a:t>Eliminate vertical velocity term</a:t>
            </a:r>
          </a:p>
          <a:p>
            <a:pPr indent="1588">
              <a:buFontTx/>
              <a:buNone/>
              <a:tabLst>
                <a:tab pos="6804025" algn="l"/>
              </a:tabLst>
              <a:defRPr/>
            </a:pPr>
            <a:r>
              <a:rPr lang="en-US">
                <a:solidFill>
                  <a:srgbClr val="187534"/>
                </a:solidFill>
                <a:cs typeface="+mn-cs"/>
              </a:rPr>
              <a:t>Eliminate </a:t>
            </a:r>
            <a:r>
              <a:rPr lang="en-US" b="1">
                <a:solidFill>
                  <a:srgbClr val="187534"/>
                </a:solidFill>
                <a:cs typeface="+mn-cs"/>
              </a:rPr>
              <a:t>k</a:t>
            </a:r>
            <a:r>
              <a:rPr lang="en-US">
                <a:solidFill>
                  <a:srgbClr val="187534"/>
                </a:solidFill>
                <a:cs typeface="+mn-cs"/>
              </a:rPr>
              <a:t> term</a:t>
            </a:r>
          </a:p>
        </p:txBody>
      </p:sp>
      <p:sp>
        <p:nvSpPr>
          <p:cNvPr id="180242" name="Rectangle 18"/>
          <p:cNvSpPr>
            <a:spLocks noChangeArrowheads="1"/>
          </p:cNvSpPr>
          <p:nvPr/>
        </p:nvSpPr>
        <p:spPr bwMode="auto">
          <a:xfrm>
            <a:off x="457200" y="1752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--&gt; Apparent Coriolis force per unit mass 	</a:t>
            </a:r>
            <a:r>
              <a:rPr lang="en-US">
                <a:solidFill>
                  <a:srgbClr val="993366"/>
                </a:solidFill>
                <a:cs typeface="+mn-cs"/>
              </a:rPr>
              <a:t>(4.34)</a:t>
            </a:r>
            <a:endParaRPr lang="en-US">
              <a:cs typeface="+mn-cs"/>
            </a:endParaRPr>
          </a:p>
        </p:txBody>
      </p:sp>
      <p:graphicFrame>
        <p:nvGraphicFramePr>
          <p:cNvPr id="34822" name="Object 19"/>
          <p:cNvGraphicFramePr>
            <a:graphicFrameLocks noChangeAspect="1"/>
          </p:cNvGraphicFramePr>
          <p:nvPr/>
        </p:nvGraphicFramePr>
        <p:xfrm>
          <a:off x="1752600" y="2133600"/>
          <a:ext cx="5676900" cy="846138"/>
        </p:xfrm>
        <a:graphic>
          <a:graphicData uri="http://schemas.openxmlformats.org/presentationml/2006/ole">
            <mc:AlternateContent xmlns:mc="http://schemas.openxmlformats.org/markup-compatibility/2006">
              <mc:Choice xmlns:v="urn:schemas-microsoft-com:vml" Requires="v">
                <p:oleObj spid="_x0000_s34840" name="MathType Equation" r:id="rId3" imgW="2298700" imgH="342900" progId="Equation">
                  <p:embed/>
                </p:oleObj>
              </mc:Choice>
              <mc:Fallback>
                <p:oleObj name="MathType Equation" r:id="rId3" imgW="2298700" imgH="342900" progId="Equation">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133600"/>
                        <a:ext cx="5676900" cy="8461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823" name="Object 20"/>
          <p:cNvGraphicFramePr>
            <a:graphicFrameLocks noChangeAspect="1"/>
          </p:cNvGraphicFramePr>
          <p:nvPr/>
        </p:nvGraphicFramePr>
        <p:xfrm>
          <a:off x="3886200" y="2971800"/>
          <a:ext cx="1673225" cy="379413"/>
        </p:xfrm>
        <a:graphic>
          <a:graphicData uri="http://schemas.openxmlformats.org/presentationml/2006/ole">
            <mc:AlternateContent xmlns:mc="http://schemas.openxmlformats.org/markup-compatibility/2006">
              <mc:Choice xmlns:v="urn:schemas-microsoft-com:vml" Requires="v">
                <p:oleObj spid="_x0000_s34841" name="MathType Equation" r:id="rId5" imgW="673100" imgH="152400" progId="Equation">
                  <p:embed/>
                </p:oleObj>
              </mc:Choice>
              <mc:Fallback>
                <p:oleObj name="MathType Equation" r:id="rId5" imgW="673100" imgH="152400" progId="Equation">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2971800"/>
                        <a:ext cx="1673225" cy="379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824" name="Object 21"/>
          <p:cNvGraphicFramePr>
            <a:graphicFrameLocks noChangeAspect="1"/>
          </p:cNvGraphicFramePr>
          <p:nvPr/>
        </p:nvGraphicFramePr>
        <p:xfrm>
          <a:off x="1219200" y="3505200"/>
          <a:ext cx="6243638" cy="1411288"/>
        </p:xfrm>
        <a:graphic>
          <a:graphicData uri="http://schemas.openxmlformats.org/presentationml/2006/ole">
            <mc:AlternateContent xmlns:mc="http://schemas.openxmlformats.org/markup-compatibility/2006">
              <mc:Choice xmlns:v="urn:schemas-microsoft-com:vml" Requires="v">
                <p:oleObj spid="_x0000_s34842" name="MathType Equation" r:id="rId7" imgW="2527300" imgH="571500" progId="Equation">
                  <p:embed/>
                </p:oleObj>
              </mc:Choice>
              <mc:Fallback>
                <p:oleObj name="MathType Equation" r:id="rId7" imgW="2527300" imgH="571500" progId="Equation">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3505200"/>
                        <a:ext cx="6243638" cy="1411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825" name="Object 22"/>
          <p:cNvGraphicFramePr>
            <a:graphicFrameLocks noChangeAspect="1"/>
          </p:cNvGraphicFramePr>
          <p:nvPr/>
        </p:nvGraphicFramePr>
        <p:xfrm>
          <a:off x="2286000" y="5181600"/>
          <a:ext cx="3327400" cy="941388"/>
        </p:xfrm>
        <a:graphic>
          <a:graphicData uri="http://schemas.openxmlformats.org/presentationml/2006/ole">
            <mc:AlternateContent xmlns:mc="http://schemas.openxmlformats.org/markup-compatibility/2006">
              <mc:Choice xmlns:v="urn:schemas-microsoft-com:vml" Requires="v">
                <p:oleObj spid="_x0000_s34843" name="MathType Equation" r:id="rId9" imgW="1346200" imgH="381000" progId="Equation">
                  <p:embed/>
                </p:oleObj>
              </mc:Choice>
              <mc:Fallback>
                <p:oleObj name="MathType Equation" r:id="rId9" imgW="1346200" imgH="381000" progId="Equation">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00" y="5181600"/>
                        <a:ext cx="3327400" cy="941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0247" name="Rectangle 23"/>
          <p:cNvSpPr>
            <a:spLocks noChangeArrowheads="1"/>
          </p:cNvSpPr>
          <p:nvPr/>
        </p:nvSpPr>
        <p:spPr bwMode="auto">
          <a:xfrm>
            <a:off x="533400" y="5257800"/>
            <a:ext cx="2514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Magnitude</a:t>
            </a:r>
          </a:p>
        </p:txBody>
      </p:sp>
      <p:graphicFrame>
        <p:nvGraphicFramePr>
          <p:cNvPr id="34827" name="Object 24"/>
          <p:cNvGraphicFramePr>
            <a:graphicFrameLocks noChangeAspect="1"/>
          </p:cNvGraphicFramePr>
          <p:nvPr/>
        </p:nvGraphicFramePr>
        <p:xfrm>
          <a:off x="2286000" y="5916613"/>
          <a:ext cx="6243638" cy="941387"/>
        </p:xfrm>
        <a:graphic>
          <a:graphicData uri="http://schemas.openxmlformats.org/presentationml/2006/ole">
            <mc:AlternateContent xmlns:mc="http://schemas.openxmlformats.org/markup-compatibility/2006">
              <mc:Choice xmlns:v="urn:schemas-microsoft-com:vml" Requires="v">
                <p:oleObj spid="_x0000_s34844" name="MathType Equation" r:id="rId11" imgW="2527300" imgH="381000" progId="Equation">
                  <p:embed/>
                </p:oleObj>
              </mc:Choice>
              <mc:Fallback>
                <p:oleObj name="MathType Equation" r:id="rId11" imgW="2527300" imgH="381000" progId="Equation">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86000" y="5916613"/>
                        <a:ext cx="6243638" cy="941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0249" name="Rectangle 25"/>
          <p:cNvSpPr>
            <a:spLocks noChangeArrowheads="1"/>
          </p:cNvSpPr>
          <p:nvPr/>
        </p:nvSpPr>
        <p:spPr bwMode="auto">
          <a:xfrm>
            <a:off x="533400" y="6172200"/>
            <a:ext cx="2514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187534"/>
                </a:solidFill>
                <a:cs typeface="+mn-cs"/>
              </a:rPr>
              <a:t>Example</a:t>
            </a:r>
            <a:endParaRPr lang="en-US">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Gravitational Force</a:t>
            </a:r>
            <a:endParaRPr lang="en-US" b="1" u="sng">
              <a:solidFill>
                <a:srgbClr val="0000FF"/>
              </a:solidFill>
              <a:latin typeface="Times" charset="0"/>
              <a:cs typeface="+mj-cs"/>
            </a:endParaRPr>
          </a:p>
        </p:txBody>
      </p:sp>
      <p:sp>
        <p:nvSpPr>
          <p:cNvPr id="181260" name="Rectangle 12"/>
          <p:cNvSpPr>
            <a:spLocks noChangeArrowheads="1"/>
          </p:cNvSpPr>
          <p:nvPr/>
        </p:nvSpPr>
        <p:spPr bwMode="auto">
          <a:xfrm>
            <a:off x="533400" y="1066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True gravitational force vector </a:t>
            </a:r>
            <a:r>
              <a:rPr lang="en-US" i="1">
                <a:cs typeface="+mn-cs"/>
              </a:rPr>
              <a:t>	</a:t>
            </a:r>
            <a:r>
              <a:rPr lang="en-US">
                <a:solidFill>
                  <a:srgbClr val="993366"/>
                </a:solidFill>
                <a:cs typeface="+mn-cs"/>
              </a:rPr>
              <a:t>(4.37)</a:t>
            </a:r>
            <a:endParaRPr lang="en-US">
              <a:cs typeface="+mn-cs"/>
            </a:endParaRPr>
          </a:p>
        </p:txBody>
      </p:sp>
      <p:graphicFrame>
        <p:nvGraphicFramePr>
          <p:cNvPr id="35843" name="Object 16"/>
          <p:cNvGraphicFramePr>
            <a:graphicFrameLocks noChangeAspect="1"/>
          </p:cNvGraphicFramePr>
          <p:nvPr/>
        </p:nvGraphicFramePr>
        <p:xfrm>
          <a:off x="3200400" y="1371600"/>
          <a:ext cx="1800225" cy="1028700"/>
        </p:xfrm>
        <a:graphic>
          <a:graphicData uri="http://schemas.openxmlformats.org/presentationml/2006/ole">
            <mc:AlternateContent xmlns:mc="http://schemas.openxmlformats.org/markup-compatibility/2006">
              <mc:Choice xmlns:v="urn:schemas-microsoft-com:vml" Requires="v">
                <p:oleObj spid="_x0000_s35860" name="Equation" r:id="rId3" imgW="711200" imgH="406400" progId="Equation.3">
                  <p:embed/>
                </p:oleObj>
              </mc:Choice>
              <mc:Fallback>
                <p:oleObj name="Equation" r:id="rId3" imgW="711200" imgH="40640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371600"/>
                        <a:ext cx="1800225" cy="1028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1265" name="Rectangle 17"/>
          <p:cNvSpPr>
            <a:spLocks noChangeArrowheads="1"/>
          </p:cNvSpPr>
          <p:nvPr/>
        </p:nvSpPr>
        <p:spPr bwMode="auto">
          <a:xfrm>
            <a:off x="533400" y="23622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Newton</a:t>
            </a:r>
            <a:r>
              <a:rPr lang="ja-JP" altLang="en-US">
                <a:latin typeface="Arial"/>
                <a:cs typeface="+mn-cs"/>
              </a:rPr>
              <a:t>’</a:t>
            </a:r>
            <a:r>
              <a:rPr lang="en-US">
                <a:cs typeface="+mn-cs"/>
              </a:rPr>
              <a:t>s law of universal gravitation </a:t>
            </a:r>
            <a:r>
              <a:rPr lang="en-US" i="1">
                <a:cs typeface="+mn-cs"/>
              </a:rPr>
              <a:t>	</a:t>
            </a:r>
            <a:r>
              <a:rPr lang="en-US">
                <a:solidFill>
                  <a:srgbClr val="993366"/>
                </a:solidFill>
                <a:cs typeface="+mn-cs"/>
              </a:rPr>
              <a:t>(4.38)</a:t>
            </a:r>
            <a:endParaRPr lang="en-US">
              <a:cs typeface="+mn-cs"/>
            </a:endParaRPr>
          </a:p>
        </p:txBody>
      </p:sp>
      <p:sp>
        <p:nvSpPr>
          <p:cNvPr id="181267" name="Rectangle 19"/>
          <p:cNvSpPr>
            <a:spLocks noChangeArrowheads="1"/>
          </p:cNvSpPr>
          <p:nvPr/>
        </p:nvSpPr>
        <p:spPr bwMode="auto">
          <a:xfrm>
            <a:off x="457200" y="3657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True gravitational force vector for Earth </a:t>
            </a:r>
            <a:r>
              <a:rPr lang="en-US" i="1">
                <a:cs typeface="+mn-cs"/>
              </a:rPr>
              <a:t>	</a:t>
            </a:r>
            <a:r>
              <a:rPr lang="en-US">
                <a:solidFill>
                  <a:srgbClr val="993366"/>
                </a:solidFill>
                <a:cs typeface="+mn-cs"/>
              </a:rPr>
              <a:t>(4.39)</a:t>
            </a:r>
            <a:endParaRPr lang="en-US">
              <a:cs typeface="+mn-cs"/>
            </a:endParaRPr>
          </a:p>
        </p:txBody>
      </p:sp>
      <p:sp>
        <p:nvSpPr>
          <p:cNvPr id="181268" name="Rectangle 20"/>
          <p:cNvSpPr>
            <a:spLocks noChangeArrowheads="1"/>
          </p:cNvSpPr>
          <p:nvPr/>
        </p:nvSpPr>
        <p:spPr bwMode="auto">
          <a:xfrm>
            <a:off x="533400" y="5105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Equate (4.37) and (4.39) </a:t>
            </a:r>
            <a:r>
              <a:rPr lang="en-US" i="1">
                <a:cs typeface="+mn-cs"/>
              </a:rPr>
              <a:t>	</a:t>
            </a:r>
            <a:r>
              <a:rPr lang="en-US">
                <a:solidFill>
                  <a:srgbClr val="993366"/>
                </a:solidFill>
                <a:cs typeface="+mn-cs"/>
              </a:rPr>
              <a:t>(4.40)</a:t>
            </a:r>
            <a:endParaRPr lang="en-US">
              <a:cs typeface="+mn-cs"/>
            </a:endParaRPr>
          </a:p>
        </p:txBody>
      </p:sp>
      <p:graphicFrame>
        <p:nvGraphicFramePr>
          <p:cNvPr id="35847" name="Object 22"/>
          <p:cNvGraphicFramePr>
            <a:graphicFrameLocks noChangeAspect="1"/>
          </p:cNvGraphicFramePr>
          <p:nvPr/>
        </p:nvGraphicFramePr>
        <p:xfrm>
          <a:off x="2819400" y="4038600"/>
          <a:ext cx="2266950" cy="1054100"/>
        </p:xfrm>
        <a:graphic>
          <a:graphicData uri="http://schemas.openxmlformats.org/presentationml/2006/ole">
            <mc:AlternateContent xmlns:mc="http://schemas.openxmlformats.org/markup-compatibility/2006">
              <mc:Choice xmlns:v="urn:schemas-microsoft-com:vml" Requires="v">
                <p:oleObj spid="_x0000_s35861" name="Equation" r:id="rId5" imgW="901700" imgH="419100" progId="Equation.3">
                  <p:embed/>
                </p:oleObj>
              </mc:Choice>
              <mc:Fallback>
                <p:oleObj name="Equation" r:id="rId5" imgW="901700" imgH="419100" progId="Equation.3">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4038600"/>
                        <a:ext cx="2266950" cy="1054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5848" name="Object 23"/>
          <p:cNvGraphicFramePr>
            <a:graphicFrameLocks noChangeAspect="1"/>
          </p:cNvGraphicFramePr>
          <p:nvPr/>
        </p:nvGraphicFramePr>
        <p:xfrm>
          <a:off x="990600" y="5486400"/>
          <a:ext cx="2366963" cy="1184275"/>
        </p:xfrm>
        <a:graphic>
          <a:graphicData uri="http://schemas.openxmlformats.org/presentationml/2006/ole">
            <mc:AlternateContent xmlns:mc="http://schemas.openxmlformats.org/markup-compatibility/2006">
              <mc:Choice xmlns:v="urn:schemas-microsoft-com:vml" Requires="v">
                <p:oleObj spid="_x0000_s35862" name="MathType Equation" r:id="rId7" imgW="939800" imgH="469900" progId="Equation">
                  <p:embed/>
                </p:oleObj>
              </mc:Choice>
              <mc:Fallback>
                <p:oleObj name="MathType Equation" r:id="rId7" imgW="939800" imgH="469900" progId="Equation">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5486400"/>
                        <a:ext cx="2366963" cy="1184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1272" name="Rectangle 24"/>
          <p:cNvSpPr>
            <a:spLocks noChangeArrowheads="1"/>
          </p:cNvSpPr>
          <p:nvPr/>
        </p:nvSpPr>
        <p:spPr bwMode="auto">
          <a:xfrm>
            <a:off x="3886200" y="57150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solidFill>
                  <a:srgbClr val="187534"/>
                </a:solidFill>
                <a:cs typeface="+mn-cs"/>
              </a:rPr>
              <a:t>M</a:t>
            </a:r>
            <a:r>
              <a:rPr lang="en-US" i="1" baseline="-25000">
                <a:solidFill>
                  <a:srgbClr val="187534"/>
                </a:solidFill>
                <a:cs typeface="+mn-cs"/>
              </a:rPr>
              <a:t>e</a:t>
            </a:r>
            <a:r>
              <a:rPr lang="en-US">
                <a:solidFill>
                  <a:srgbClr val="187534"/>
                </a:solidFill>
                <a:cs typeface="+mn-cs"/>
              </a:rPr>
              <a:t>=5.98 x 10</a:t>
            </a:r>
            <a:r>
              <a:rPr lang="en-US" baseline="30000">
                <a:solidFill>
                  <a:srgbClr val="187534"/>
                </a:solidFill>
                <a:cs typeface="+mn-cs"/>
              </a:rPr>
              <a:t>24</a:t>
            </a:r>
            <a:r>
              <a:rPr lang="en-US">
                <a:solidFill>
                  <a:srgbClr val="187534"/>
                </a:solidFill>
                <a:cs typeface="+mn-cs"/>
              </a:rPr>
              <a:t> kg, </a:t>
            </a:r>
            <a:r>
              <a:rPr lang="en-US" i="1">
                <a:solidFill>
                  <a:srgbClr val="187534"/>
                </a:solidFill>
                <a:cs typeface="+mn-cs"/>
              </a:rPr>
              <a:t>R</a:t>
            </a:r>
            <a:r>
              <a:rPr lang="en-US" i="1" baseline="-25000">
                <a:solidFill>
                  <a:srgbClr val="187534"/>
                </a:solidFill>
                <a:cs typeface="+mn-cs"/>
              </a:rPr>
              <a:t>e</a:t>
            </a:r>
            <a:r>
              <a:rPr lang="en-US">
                <a:solidFill>
                  <a:srgbClr val="187534"/>
                </a:solidFill>
                <a:cs typeface="+mn-cs"/>
              </a:rPr>
              <a:t>=6370 km </a:t>
            </a:r>
          </a:p>
          <a:p>
            <a:pPr marL="342900" indent="-342900">
              <a:buFontTx/>
              <a:buNone/>
              <a:tabLst>
                <a:tab pos="6804025" algn="l"/>
              </a:tabLst>
              <a:defRPr/>
            </a:pPr>
            <a:r>
              <a:rPr lang="en-US">
                <a:solidFill>
                  <a:srgbClr val="187534"/>
                </a:solidFill>
                <a:cs typeface="+mn-cs"/>
              </a:rPr>
              <a:t>	--&gt;g*=9.833 m s</a:t>
            </a:r>
            <a:r>
              <a:rPr lang="en-US" baseline="30000">
                <a:solidFill>
                  <a:srgbClr val="187534"/>
                </a:solidFill>
                <a:cs typeface="+mn-cs"/>
              </a:rPr>
              <a:t>-2</a:t>
            </a:r>
          </a:p>
        </p:txBody>
      </p:sp>
      <p:graphicFrame>
        <p:nvGraphicFramePr>
          <p:cNvPr id="35850" name="Object 28"/>
          <p:cNvGraphicFramePr>
            <a:graphicFrameLocks noChangeAspect="1"/>
          </p:cNvGraphicFramePr>
          <p:nvPr/>
        </p:nvGraphicFramePr>
        <p:xfrm>
          <a:off x="838200" y="2743200"/>
          <a:ext cx="7085013" cy="944563"/>
        </p:xfrm>
        <a:graphic>
          <a:graphicData uri="http://schemas.openxmlformats.org/presentationml/2006/ole">
            <mc:AlternateContent xmlns:mc="http://schemas.openxmlformats.org/markup-compatibility/2006">
              <mc:Choice xmlns:v="urn:schemas-microsoft-com:vml" Requires="v">
                <p:oleObj spid="_x0000_s35863" name="Equation" r:id="rId9" imgW="2857500" imgH="381000" progId="Equation.3">
                  <p:embed/>
                </p:oleObj>
              </mc:Choice>
              <mc:Fallback>
                <p:oleObj name="Equation" r:id="rId9" imgW="2857500" imgH="381000"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2743200"/>
                        <a:ext cx="7085013" cy="944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Apparent Centrifugal Force</a:t>
            </a:r>
            <a:endParaRPr lang="en-US" b="1" u="sng">
              <a:solidFill>
                <a:srgbClr val="0000FF"/>
              </a:solidFill>
              <a:latin typeface="Times" charset="0"/>
              <a:cs typeface="+mj-cs"/>
            </a:endParaRPr>
          </a:p>
        </p:txBody>
      </p:sp>
      <p:sp>
        <p:nvSpPr>
          <p:cNvPr id="182275" name="Rectangle 3"/>
          <p:cNvSpPr>
            <a:spLocks noChangeArrowheads="1"/>
          </p:cNvSpPr>
          <p:nvPr/>
        </p:nvSpPr>
        <p:spPr bwMode="auto">
          <a:xfrm>
            <a:off x="381000" y="2514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Apparent centrifugal force per unit mass	</a:t>
            </a:r>
            <a:r>
              <a:rPr lang="en-US">
                <a:solidFill>
                  <a:srgbClr val="993366"/>
                </a:solidFill>
                <a:cs typeface="+mn-cs"/>
              </a:rPr>
              <a:t>(4.41)</a:t>
            </a:r>
          </a:p>
          <a:p>
            <a:pPr marL="342900" indent="-342900">
              <a:buFontTx/>
              <a:buNone/>
              <a:tabLst>
                <a:tab pos="6804025" algn="l"/>
              </a:tabLst>
              <a:defRPr/>
            </a:pPr>
            <a:endParaRPr lang="en-US">
              <a:solidFill>
                <a:srgbClr val="187534"/>
              </a:solidFill>
              <a:cs typeface="+mn-cs"/>
            </a:endParaRPr>
          </a:p>
        </p:txBody>
      </p:sp>
      <p:sp>
        <p:nvSpPr>
          <p:cNvPr id="182276" name="Rectangle 4"/>
          <p:cNvSpPr>
            <a:spLocks noChangeArrowheads="1"/>
          </p:cNvSpPr>
          <p:nvPr/>
        </p:nvSpPr>
        <p:spPr bwMode="auto">
          <a:xfrm>
            <a:off x="457200" y="54102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where </a:t>
            </a:r>
          </a:p>
        </p:txBody>
      </p:sp>
      <p:graphicFrame>
        <p:nvGraphicFramePr>
          <p:cNvPr id="36868" name="Object 17"/>
          <p:cNvGraphicFramePr>
            <a:graphicFrameLocks noChangeAspect="1"/>
          </p:cNvGraphicFramePr>
          <p:nvPr/>
        </p:nvGraphicFramePr>
        <p:xfrm>
          <a:off x="838200" y="2895600"/>
          <a:ext cx="7477125" cy="1616075"/>
        </p:xfrm>
        <a:graphic>
          <a:graphicData uri="http://schemas.openxmlformats.org/presentationml/2006/ole">
            <mc:AlternateContent xmlns:mc="http://schemas.openxmlformats.org/markup-compatibility/2006">
              <mc:Choice xmlns:v="urn:schemas-microsoft-com:vml" Requires="v">
                <p:oleObj spid="_x0000_s36882" name="MathType Equation" r:id="rId3" imgW="2997200" imgH="647700" progId="Equation">
                  <p:embed/>
                </p:oleObj>
              </mc:Choice>
              <mc:Fallback>
                <p:oleObj name="MathType Equation" r:id="rId3" imgW="2997200" imgH="647700" progId="Equation">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895600"/>
                        <a:ext cx="7477125" cy="1616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869" name="Object 18"/>
          <p:cNvGraphicFramePr>
            <a:graphicFrameLocks noChangeAspect="1"/>
          </p:cNvGraphicFramePr>
          <p:nvPr/>
        </p:nvGraphicFramePr>
        <p:xfrm>
          <a:off x="1676400" y="4495800"/>
          <a:ext cx="5319713" cy="576263"/>
        </p:xfrm>
        <a:graphic>
          <a:graphicData uri="http://schemas.openxmlformats.org/presentationml/2006/ole">
            <mc:AlternateContent xmlns:mc="http://schemas.openxmlformats.org/markup-compatibility/2006">
              <mc:Choice xmlns:v="urn:schemas-microsoft-com:vml" Requires="v">
                <p:oleObj spid="_x0000_s36883" name="MathType Equation" r:id="rId5" imgW="2108200" imgH="228600" progId="Equation">
                  <p:embed/>
                </p:oleObj>
              </mc:Choice>
              <mc:Fallback>
                <p:oleObj name="MathType Equation" r:id="rId5" imgW="2108200" imgH="228600" progId="Equation">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4495800"/>
                        <a:ext cx="5319713" cy="576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2291" name="Rectangle 19"/>
          <p:cNvSpPr>
            <a:spLocks noChangeArrowheads="1"/>
          </p:cNvSpPr>
          <p:nvPr/>
        </p:nvSpPr>
        <p:spPr bwMode="auto">
          <a:xfrm>
            <a:off x="457200" y="10668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buFontTx/>
              <a:buNone/>
              <a:tabLst>
                <a:tab pos="6804025" algn="l"/>
              </a:tabLst>
              <a:defRPr/>
            </a:pPr>
            <a:r>
              <a:rPr lang="en-US">
                <a:solidFill>
                  <a:srgbClr val="187534"/>
                </a:solidFill>
                <a:cs typeface="+mn-cs"/>
              </a:rPr>
              <a:t>To observer fixed in space, objects moving with the surface of a rotating Earth exhibit an inward centripetal acceleration. An observer on the surface of the Earth feels an outward apparent centrifugal force.</a:t>
            </a:r>
          </a:p>
        </p:txBody>
      </p:sp>
      <p:graphicFrame>
        <p:nvGraphicFramePr>
          <p:cNvPr id="36871" name="Object 20"/>
          <p:cNvGraphicFramePr>
            <a:graphicFrameLocks noChangeAspect="1"/>
          </p:cNvGraphicFramePr>
          <p:nvPr/>
        </p:nvGraphicFramePr>
        <p:xfrm>
          <a:off x="5410200" y="5867400"/>
          <a:ext cx="2933700" cy="515938"/>
        </p:xfrm>
        <a:graphic>
          <a:graphicData uri="http://schemas.openxmlformats.org/presentationml/2006/ole">
            <mc:AlternateContent xmlns:mc="http://schemas.openxmlformats.org/markup-compatibility/2006">
              <mc:Choice xmlns:v="urn:schemas-microsoft-com:vml" Requires="v">
                <p:oleObj spid="_x0000_s36884" name="MathType Equation" r:id="rId7" imgW="1155700" imgH="203200" progId="Equation">
                  <p:embed/>
                </p:oleObj>
              </mc:Choice>
              <mc:Fallback>
                <p:oleObj name="MathType Equation" r:id="rId7" imgW="1155700" imgH="203200" progId="Equation">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0200" y="5867400"/>
                        <a:ext cx="2933700" cy="515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872" name="Object 21"/>
          <p:cNvGraphicFramePr>
            <a:graphicFrameLocks noChangeAspect="1"/>
          </p:cNvGraphicFramePr>
          <p:nvPr/>
        </p:nvGraphicFramePr>
        <p:xfrm>
          <a:off x="762000" y="5867400"/>
          <a:ext cx="3482975" cy="574675"/>
        </p:xfrm>
        <a:graphic>
          <a:graphicData uri="http://schemas.openxmlformats.org/presentationml/2006/ole">
            <mc:AlternateContent xmlns:mc="http://schemas.openxmlformats.org/markup-compatibility/2006">
              <mc:Choice xmlns:v="urn:schemas-microsoft-com:vml" Requires="v">
                <p:oleObj spid="_x0000_s36885" name="MathType Equation" r:id="rId9" imgW="1384300" imgH="228600" progId="Equation">
                  <p:embed/>
                </p:oleObj>
              </mc:Choice>
              <mc:Fallback>
                <p:oleObj name="MathType Equation" r:id="rId9" imgW="1384300" imgH="228600" progId="Equation">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5867400"/>
                        <a:ext cx="3482975" cy="574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Effective Gravity</a:t>
            </a:r>
            <a:endParaRPr lang="en-US" b="1" u="sng">
              <a:solidFill>
                <a:srgbClr val="0000FF"/>
              </a:solidFill>
              <a:latin typeface="Times" charset="0"/>
              <a:cs typeface="+mj-cs"/>
            </a:endParaRPr>
          </a:p>
        </p:txBody>
      </p:sp>
      <p:sp>
        <p:nvSpPr>
          <p:cNvPr id="183299" name="Rectangle 3"/>
          <p:cNvSpPr>
            <a:spLocks noChangeArrowheads="1"/>
          </p:cNvSpPr>
          <p:nvPr/>
        </p:nvSpPr>
        <p:spPr bwMode="auto">
          <a:xfrm>
            <a:off x="4572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Add gravitational and apparent centrifugal force vectors	</a:t>
            </a:r>
            <a:r>
              <a:rPr lang="en-US">
                <a:solidFill>
                  <a:srgbClr val="993366"/>
                </a:solidFill>
                <a:cs typeface="+mn-cs"/>
              </a:rPr>
              <a:t>(4.44)</a:t>
            </a:r>
          </a:p>
          <a:p>
            <a:pPr marL="342900" indent="-342900">
              <a:buFontTx/>
              <a:buNone/>
              <a:tabLst>
                <a:tab pos="6804025" algn="l"/>
              </a:tabLst>
              <a:defRPr/>
            </a:pPr>
            <a:endParaRPr lang="en-US">
              <a:solidFill>
                <a:srgbClr val="187534"/>
              </a:solidFill>
              <a:cs typeface="+mn-cs"/>
            </a:endParaRPr>
          </a:p>
        </p:txBody>
      </p:sp>
      <p:sp>
        <p:nvSpPr>
          <p:cNvPr id="183300" name="Rectangle 4"/>
          <p:cNvSpPr>
            <a:spLocks noChangeArrowheads="1"/>
          </p:cNvSpPr>
          <p:nvPr/>
        </p:nvSpPr>
        <p:spPr bwMode="auto">
          <a:xfrm>
            <a:off x="228600" y="3505200"/>
            <a:ext cx="5410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Effective gravitational acceleration </a:t>
            </a:r>
            <a:r>
              <a:rPr lang="en-US">
                <a:solidFill>
                  <a:srgbClr val="993366"/>
                </a:solidFill>
                <a:cs typeface="+mn-cs"/>
              </a:rPr>
              <a:t>(4.45)</a:t>
            </a:r>
            <a:endParaRPr lang="en-US">
              <a:cs typeface="+mn-cs"/>
            </a:endParaRPr>
          </a:p>
        </p:txBody>
      </p:sp>
      <p:graphicFrame>
        <p:nvGraphicFramePr>
          <p:cNvPr id="37892" name="Object 17"/>
          <p:cNvGraphicFramePr>
            <a:graphicFrameLocks noChangeAspect="1"/>
          </p:cNvGraphicFramePr>
          <p:nvPr/>
        </p:nvGraphicFramePr>
        <p:xfrm>
          <a:off x="228600" y="1600200"/>
          <a:ext cx="8547100" cy="914400"/>
        </p:xfrm>
        <a:graphic>
          <a:graphicData uri="http://schemas.openxmlformats.org/presentationml/2006/ole">
            <mc:AlternateContent xmlns:mc="http://schemas.openxmlformats.org/markup-compatibility/2006">
              <mc:Choice xmlns:v="urn:schemas-microsoft-com:vml" Requires="v">
                <p:oleObj spid="_x0000_s37904" name="MathType Equation" r:id="rId3" imgW="3797300" imgH="406400" progId="Equation">
                  <p:embed/>
                </p:oleObj>
              </mc:Choice>
              <mc:Fallback>
                <p:oleObj name="MathType Equation" r:id="rId3" imgW="3797300" imgH="406400" progId="Equation">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00200"/>
                        <a:ext cx="8547100" cy="914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7893" name="Object 20"/>
          <p:cNvGraphicFramePr>
            <a:graphicFrameLocks noChangeAspect="1"/>
          </p:cNvGraphicFramePr>
          <p:nvPr/>
        </p:nvGraphicFramePr>
        <p:xfrm>
          <a:off x="609600" y="3962400"/>
          <a:ext cx="4067175" cy="1765300"/>
        </p:xfrm>
        <a:graphic>
          <a:graphicData uri="http://schemas.openxmlformats.org/presentationml/2006/ole">
            <mc:AlternateContent xmlns:mc="http://schemas.openxmlformats.org/markup-compatibility/2006">
              <mc:Choice xmlns:v="urn:schemas-microsoft-com:vml" Requires="v">
                <p:oleObj spid="_x0000_s37905" name="MathType Equation" r:id="rId5" imgW="1638300" imgH="711200" progId="Equation">
                  <p:embed/>
                </p:oleObj>
              </mc:Choice>
              <mc:Fallback>
                <p:oleObj name="MathType Equation" r:id="rId5" imgW="1638300" imgH="711200" progId="Equation">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962400"/>
                        <a:ext cx="4067175" cy="1765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37894" name="Group 22"/>
          <p:cNvGrpSpPr>
            <a:grpSpLocks/>
          </p:cNvGrpSpPr>
          <p:nvPr/>
        </p:nvGrpSpPr>
        <p:grpSpPr bwMode="auto">
          <a:xfrm>
            <a:off x="5105400" y="2514600"/>
            <a:ext cx="3802063" cy="4038600"/>
            <a:chOff x="3216" y="1584"/>
            <a:chExt cx="2395" cy="2544"/>
          </a:xfrm>
        </p:grpSpPr>
        <p:graphicFrame>
          <p:nvGraphicFramePr>
            <p:cNvPr id="37895" name="Object 19"/>
            <p:cNvGraphicFramePr>
              <a:graphicFrameLocks noChangeAspect="1"/>
            </p:cNvGraphicFramePr>
            <p:nvPr/>
          </p:nvGraphicFramePr>
          <p:xfrm>
            <a:off x="3216" y="1584"/>
            <a:ext cx="2395" cy="2267"/>
          </p:xfrm>
          <a:graphic>
            <a:graphicData uri="http://schemas.openxmlformats.org/presentationml/2006/ole">
              <mc:AlternateContent xmlns:mc="http://schemas.openxmlformats.org/markup-compatibility/2006">
                <mc:Choice xmlns:v="urn:schemas-microsoft-com:vml" Requires="v">
                  <p:oleObj spid="_x0000_s37906" name="Document" r:id="rId7" imgW="1905000" imgH="1803400" progId="Word.Document.8">
                    <p:embed/>
                  </p:oleObj>
                </mc:Choice>
                <mc:Fallback>
                  <p:oleObj name="Document" r:id="rId7" imgW="1905000" imgH="1803400" progId="Word.Document.8">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6" y="1584"/>
                          <a:ext cx="2395" cy="226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3317" name="Rectangle 21"/>
            <p:cNvSpPr>
              <a:spLocks noChangeArrowheads="1"/>
            </p:cNvSpPr>
            <p:nvPr/>
          </p:nvSpPr>
          <p:spPr bwMode="auto">
            <a:xfrm>
              <a:off x="4656" y="3840"/>
              <a:ext cx="8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4.6</a:t>
              </a:r>
              <a:endParaRPr lang="en-US">
                <a:cs typeface="+mn-cs"/>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Examples</a:t>
            </a:r>
            <a:endParaRPr lang="en-US" b="1" u="sng">
              <a:solidFill>
                <a:srgbClr val="0000FF"/>
              </a:solidFill>
              <a:latin typeface="Times" charset="0"/>
              <a:cs typeface="+mj-cs"/>
            </a:endParaRPr>
          </a:p>
        </p:txBody>
      </p:sp>
      <p:sp>
        <p:nvSpPr>
          <p:cNvPr id="184335" name="Rectangle 15"/>
          <p:cNvSpPr>
            <a:spLocks noChangeArrowheads="1"/>
          </p:cNvSpPr>
          <p:nvPr/>
        </p:nvSpPr>
        <p:spPr bwMode="auto">
          <a:xfrm>
            <a:off x="0" y="1066800"/>
            <a:ext cx="9144000" cy="286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909638" indent="-909638">
              <a:buFontTx/>
              <a:buNone/>
              <a:tabLst>
                <a:tab pos="454025" algn="l"/>
                <a:tab pos="2289175" algn="l"/>
                <a:tab pos="2806700" algn="l"/>
              </a:tabLst>
              <a:defRPr/>
            </a:pPr>
            <a:r>
              <a:rPr lang="en-US" i="1">
                <a:solidFill>
                  <a:srgbClr val="187534"/>
                </a:solidFill>
                <a:cs typeface="+mn-cs"/>
              </a:rPr>
              <a:t>g</a:t>
            </a:r>
            <a:r>
              <a:rPr lang="en-US">
                <a:solidFill>
                  <a:srgbClr val="187534"/>
                </a:solidFill>
                <a:cs typeface="+mn-cs"/>
              </a:rPr>
              <a:t> 	= 9.799 m s</a:t>
            </a:r>
            <a:r>
              <a:rPr lang="en-US" baseline="30000">
                <a:solidFill>
                  <a:srgbClr val="187534"/>
                </a:solidFill>
                <a:cs typeface="+mn-cs"/>
              </a:rPr>
              <a:t>-2</a:t>
            </a:r>
            <a:r>
              <a:rPr lang="en-US">
                <a:solidFill>
                  <a:srgbClr val="187534"/>
                </a:solidFill>
                <a:cs typeface="+mn-cs"/>
              </a:rPr>
              <a:t> at Equator at sea level</a:t>
            </a:r>
          </a:p>
          <a:p>
            <a:pPr marL="909638" indent="-909638">
              <a:buFontTx/>
              <a:buNone/>
              <a:tabLst>
                <a:tab pos="454025" algn="l"/>
                <a:tab pos="2289175" algn="l"/>
                <a:tab pos="2806700" algn="l"/>
              </a:tabLst>
              <a:defRPr/>
            </a:pPr>
            <a:r>
              <a:rPr lang="en-US">
                <a:solidFill>
                  <a:srgbClr val="187534"/>
                </a:solidFill>
                <a:cs typeface="+mn-cs"/>
              </a:rPr>
              <a:t>	= 9.833 m s</a:t>
            </a:r>
            <a:r>
              <a:rPr lang="en-US" baseline="30000">
                <a:solidFill>
                  <a:srgbClr val="187534"/>
                </a:solidFill>
                <a:cs typeface="+mn-cs"/>
              </a:rPr>
              <a:t>-2</a:t>
            </a:r>
            <a:r>
              <a:rPr lang="en-US">
                <a:solidFill>
                  <a:srgbClr val="187534"/>
                </a:solidFill>
                <a:cs typeface="+mn-cs"/>
              </a:rPr>
              <a:t> at North Pole at sea level</a:t>
            </a:r>
          </a:p>
          <a:p>
            <a:pPr marL="909638" indent="-909638">
              <a:buFontTx/>
              <a:buNone/>
              <a:tabLst>
                <a:tab pos="454025" algn="l"/>
                <a:tab pos="2289175" algn="l"/>
                <a:tab pos="2806700" algn="l"/>
              </a:tabLst>
              <a:defRPr/>
            </a:pPr>
            <a:r>
              <a:rPr lang="en-US">
                <a:solidFill>
                  <a:srgbClr val="187534"/>
                </a:solidFill>
                <a:cs typeface="+mn-cs"/>
              </a:rPr>
              <a:t>	--&gt; 0.34% diff. in gravity between Equator and Pole</a:t>
            </a:r>
          </a:p>
          <a:p>
            <a:pPr marL="909638" indent="-909638">
              <a:buFontTx/>
              <a:buNone/>
              <a:tabLst>
                <a:tab pos="454025" algn="l"/>
                <a:tab pos="2289175" algn="l"/>
                <a:tab pos="2806700" algn="l"/>
              </a:tabLst>
              <a:defRPr/>
            </a:pPr>
            <a:r>
              <a:rPr lang="en-US">
                <a:solidFill>
                  <a:srgbClr val="187534"/>
                </a:solidFill>
                <a:cs typeface="+mn-cs"/>
              </a:rPr>
              <a:t>		0.33% diff. (21 km) in Earth radius between Equator and Pole</a:t>
            </a:r>
          </a:p>
          <a:p>
            <a:pPr marL="909638" indent="-909638">
              <a:buFontTx/>
              <a:buNone/>
              <a:tabLst>
                <a:tab pos="454025" algn="l"/>
                <a:tab pos="2289175" algn="l"/>
                <a:tab pos="2806700" algn="l"/>
              </a:tabLst>
              <a:defRPr/>
            </a:pPr>
            <a:r>
              <a:rPr lang="en-US">
                <a:solidFill>
                  <a:srgbClr val="187534"/>
                </a:solidFill>
                <a:cs typeface="+mn-cs"/>
              </a:rPr>
              <a:t>	--&gt; Apparent centrifugal force has caused Earth</a:t>
            </a:r>
            <a:r>
              <a:rPr lang="ja-JP" altLang="en-US">
                <a:solidFill>
                  <a:srgbClr val="187534"/>
                </a:solidFill>
                <a:latin typeface="Arial"/>
                <a:cs typeface="+mn-cs"/>
              </a:rPr>
              <a:t>’</a:t>
            </a:r>
            <a:r>
              <a:rPr lang="en-US">
                <a:solidFill>
                  <a:srgbClr val="187534"/>
                </a:solidFill>
                <a:cs typeface="+mn-cs"/>
              </a:rPr>
              <a:t>s Equatorial bulge</a:t>
            </a:r>
          </a:p>
          <a:p>
            <a:pPr marL="909638" indent="-909638">
              <a:buFontTx/>
              <a:buNone/>
              <a:tabLst>
                <a:tab pos="454025" algn="l"/>
                <a:tab pos="2289175" algn="l"/>
                <a:tab pos="2806700" algn="l"/>
              </a:tabLst>
              <a:defRPr/>
            </a:pPr>
            <a:endParaRPr lang="en-US">
              <a:solidFill>
                <a:srgbClr val="187534"/>
              </a:solidFill>
              <a:cs typeface="+mn-cs"/>
            </a:endParaRPr>
          </a:p>
          <a:p>
            <a:pPr marL="909638" indent="-909638">
              <a:buFontTx/>
              <a:buNone/>
              <a:tabLst>
                <a:tab pos="454025" algn="l"/>
                <a:tab pos="2289175" algn="l"/>
                <a:tab pos="2806700" algn="l"/>
              </a:tabLst>
              <a:defRPr/>
            </a:pPr>
            <a:r>
              <a:rPr lang="en-US" i="1">
                <a:solidFill>
                  <a:srgbClr val="187534"/>
                </a:solidFill>
                <a:cs typeface="+mn-cs"/>
              </a:rPr>
              <a:t>g</a:t>
            </a:r>
            <a:r>
              <a:rPr lang="en-US">
                <a:solidFill>
                  <a:srgbClr val="187534"/>
                </a:solidFill>
                <a:cs typeface="+mn-cs"/>
              </a:rPr>
              <a:t> 	= 9.8060 m s</a:t>
            </a:r>
            <a:r>
              <a:rPr lang="en-US" baseline="30000">
                <a:solidFill>
                  <a:srgbClr val="187534"/>
                </a:solidFill>
                <a:cs typeface="+mn-cs"/>
              </a:rPr>
              <a:t>-2</a:t>
            </a:r>
            <a:r>
              <a:rPr lang="en-US">
                <a:solidFill>
                  <a:srgbClr val="187534"/>
                </a:solidFill>
                <a:cs typeface="+mn-cs"/>
              </a:rPr>
              <a:t> averaged over Earth</a:t>
            </a:r>
            <a:r>
              <a:rPr lang="ja-JP" altLang="en-US">
                <a:solidFill>
                  <a:srgbClr val="187534"/>
                </a:solidFill>
                <a:latin typeface="Arial"/>
                <a:cs typeface="+mn-cs"/>
              </a:rPr>
              <a:t>’</a:t>
            </a:r>
            <a:r>
              <a:rPr lang="en-US">
                <a:solidFill>
                  <a:srgbClr val="187534"/>
                </a:solidFill>
                <a:cs typeface="+mn-cs"/>
              </a:rPr>
              <a:t>s topographical surface, which averages 231.4 m above sea level</a:t>
            </a:r>
          </a:p>
        </p:txBody>
      </p:sp>
      <p:sp>
        <p:nvSpPr>
          <p:cNvPr id="184336" name="Rectangle 16"/>
          <p:cNvSpPr>
            <a:spLocks noChangeArrowheads="1"/>
          </p:cNvSpPr>
          <p:nvPr/>
        </p:nvSpPr>
        <p:spPr bwMode="auto">
          <a:xfrm>
            <a:off x="304800" y="4724400"/>
            <a:ext cx="8539163" cy="140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4.6</a:t>
            </a:r>
            <a:r>
              <a:rPr lang="en-US">
                <a:solidFill>
                  <a:srgbClr val="187534"/>
                </a:solidFill>
                <a:cs typeface="+mn-cs"/>
              </a:rPr>
              <a:t> 	 </a:t>
            </a:r>
            <a:r>
              <a:rPr lang="en-US" i="1">
                <a:solidFill>
                  <a:srgbClr val="187534"/>
                </a:solidFill>
                <a:cs typeface="+mn-cs"/>
              </a:rPr>
              <a:t>g</a:t>
            </a:r>
            <a:r>
              <a:rPr lang="en-US">
                <a:solidFill>
                  <a:srgbClr val="187534"/>
                </a:solidFill>
                <a:cs typeface="+mn-cs"/>
              </a:rPr>
              <a:t> 	= 9.497 m s</a:t>
            </a:r>
            <a:r>
              <a:rPr lang="en-US" baseline="30000">
                <a:solidFill>
                  <a:srgbClr val="187534"/>
                </a:solidFill>
                <a:cs typeface="+mn-cs"/>
              </a:rPr>
              <a:t>-2</a:t>
            </a:r>
            <a:r>
              <a:rPr lang="en-US">
                <a:solidFill>
                  <a:srgbClr val="187534"/>
                </a:solidFill>
                <a:cs typeface="+mn-cs"/>
              </a:rPr>
              <a:t> 100 km above Equator</a:t>
            </a:r>
          </a:p>
          <a:p>
            <a:pPr marL="2743200" indent="-2743200">
              <a:buFontTx/>
              <a:buNone/>
              <a:tabLst>
                <a:tab pos="454025" algn="l"/>
                <a:tab pos="2289175" algn="l"/>
                <a:tab pos="2806700" algn="l"/>
              </a:tabLst>
              <a:defRPr/>
            </a:pPr>
            <a:r>
              <a:rPr lang="en-US">
                <a:solidFill>
                  <a:srgbClr val="187534"/>
                </a:solidFill>
                <a:cs typeface="+mn-cs"/>
              </a:rPr>
              <a:t>				(3.1% lower than surface value)</a:t>
            </a:r>
          </a:p>
          <a:p>
            <a:pPr marL="2743200" indent="-2743200">
              <a:buFontTx/>
              <a:buNone/>
              <a:tabLst>
                <a:tab pos="454025" algn="l"/>
                <a:tab pos="2289175" algn="l"/>
                <a:tab pos="2806700" algn="l"/>
              </a:tabLst>
              <a:defRPr/>
            </a:pPr>
            <a:r>
              <a:rPr lang="en-US">
                <a:solidFill>
                  <a:srgbClr val="187534"/>
                </a:solidFill>
                <a:cs typeface="+mn-cs"/>
              </a:rPr>
              <a:t>	--&gt;	variation of gravity with altitude much greater than variation of gravity with latitude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Geopotential</a:t>
            </a:r>
            <a:endParaRPr lang="en-US" b="1" u="sng">
              <a:solidFill>
                <a:srgbClr val="0000FF"/>
              </a:solidFill>
              <a:latin typeface="Times" charset="0"/>
              <a:cs typeface="+mj-cs"/>
            </a:endParaRPr>
          </a:p>
        </p:txBody>
      </p:sp>
      <p:sp>
        <p:nvSpPr>
          <p:cNvPr id="185347" name="Rectangle 3"/>
          <p:cNvSpPr>
            <a:spLocks noChangeArrowheads="1"/>
          </p:cNvSpPr>
          <p:nvPr/>
        </p:nvSpPr>
        <p:spPr bwMode="auto">
          <a:xfrm>
            <a:off x="381000" y="2133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Magnitude of geopotential	</a:t>
            </a:r>
            <a:r>
              <a:rPr lang="en-US">
                <a:solidFill>
                  <a:srgbClr val="993366"/>
                </a:solidFill>
                <a:cs typeface="+mn-cs"/>
              </a:rPr>
              <a:t>(4.46)</a:t>
            </a:r>
          </a:p>
          <a:p>
            <a:pPr marL="342900" indent="-342900">
              <a:buFontTx/>
              <a:buNone/>
              <a:tabLst>
                <a:tab pos="6804025" algn="l"/>
              </a:tabLst>
              <a:defRPr/>
            </a:pPr>
            <a:endParaRPr lang="en-US">
              <a:solidFill>
                <a:srgbClr val="187534"/>
              </a:solidFill>
              <a:cs typeface="+mn-cs"/>
            </a:endParaRPr>
          </a:p>
        </p:txBody>
      </p:sp>
      <p:sp>
        <p:nvSpPr>
          <p:cNvPr id="185348" name="Rectangle 4"/>
          <p:cNvSpPr>
            <a:spLocks noChangeArrowheads="1"/>
          </p:cNvSpPr>
          <p:nvPr/>
        </p:nvSpPr>
        <p:spPr bwMode="auto">
          <a:xfrm>
            <a:off x="381000" y="3581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Geopotential height </a:t>
            </a:r>
            <a:r>
              <a:rPr lang="en-US" i="1">
                <a:cs typeface="+mn-cs"/>
              </a:rPr>
              <a:t>	</a:t>
            </a:r>
            <a:r>
              <a:rPr lang="en-US">
                <a:solidFill>
                  <a:srgbClr val="993366"/>
                </a:solidFill>
                <a:cs typeface="+mn-cs"/>
              </a:rPr>
              <a:t>(4.47)</a:t>
            </a:r>
          </a:p>
        </p:txBody>
      </p:sp>
      <p:sp>
        <p:nvSpPr>
          <p:cNvPr id="185358" name="Rectangle 14"/>
          <p:cNvSpPr>
            <a:spLocks noChangeArrowheads="1"/>
          </p:cNvSpPr>
          <p:nvPr/>
        </p:nvSpPr>
        <p:spPr bwMode="auto">
          <a:xfrm>
            <a:off x="457200" y="990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buFontTx/>
              <a:buNone/>
              <a:tabLst>
                <a:tab pos="6804025" algn="l"/>
              </a:tabLst>
              <a:defRPr/>
            </a:pPr>
            <a:r>
              <a:rPr lang="en-US">
                <a:solidFill>
                  <a:srgbClr val="187534"/>
                </a:solidFill>
                <a:cs typeface="+mn-cs"/>
              </a:rPr>
              <a:t>Work done against gravity to raise a unit mass of air from sea level to a given altitude. It equals the gravitational potential energy of air per unit mass.</a:t>
            </a:r>
          </a:p>
        </p:txBody>
      </p:sp>
      <p:graphicFrame>
        <p:nvGraphicFramePr>
          <p:cNvPr id="39941" name="Object 16"/>
          <p:cNvGraphicFramePr>
            <a:graphicFrameLocks noChangeAspect="1"/>
          </p:cNvGraphicFramePr>
          <p:nvPr/>
        </p:nvGraphicFramePr>
        <p:xfrm>
          <a:off x="3810000" y="3581400"/>
          <a:ext cx="1298575" cy="885825"/>
        </p:xfrm>
        <a:graphic>
          <a:graphicData uri="http://schemas.openxmlformats.org/presentationml/2006/ole">
            <mc:AlternateContent xmlns:mc="http://schemas.openxmlformats.org/markup-compatibility/2006">
              <mc:Choice xmlns:v="urn:schemas-microsoft-com:vml" Requires="v">
                <p:oleObj spid="_x0000_s39956" name="MathType Equation" r:id="rId3" imgW="520700" imgH="355600" progId="Equation">
                  <p:embed/>
                </p:oleObj>
              </mc:Choice>
              <mc:Fallback>
                <p:oleObj name="MathType Equation" r:id="rId3" imgW="520700" imgH="355600" progId="Equation">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581400"/>
                        <a:ext cx="1298575" cy="885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5362" name="Rectangle 18"/>
          <p:cNvSpPr>
            <a:spLocks noChangeArrowheads="1"/>
          </p:cNvSpPr>
          <p:nvPr/>
        </p:nvSpPr>
        <p:spPr bwMode="auto">
          <a:xfrm>
            <a:off x="381000" y="4419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Gradient of geopotential </a:t>
            </a:r>
            <a:r>
              <a:rPr lang="en-US" i="1">
                <a:cs typeface="+mn-cs"/>
              </a:rPr>
              <a:t>	</a:t>
            </a:r>
            <a:r>
              <a:rPr lang="en-US">
                <a:solidFill>
                  <a:srgbClr val="993366"/>
                </a:solidFill>
                <a:cs typeface="+mn-cs"/>
              </a:rPr>
              <a:t>(4.48)</a:t>
            </a:r>
          </a:p>
        </p:txBody>
      </p:sp>
      <p:graphicFrame>
        <p:nvGraphicFramePr>
          <p:cNvPr id="39943" name="Object 20"/>
          <p:cNvGraphicFramePr>
            <a:graphicFrameLocks noChangeAspect="1"/>
          </p:cNvGraphicFramePr>
          <p:nvPr/>
        </p:nvGraphicFramePr>
        <p:xfrm>
          <a:off x="3048000" y="5932488"/>
          <a:ext cx="2651125" cy="925512"/>
        </p:xfrm>
        <a:graphic>
          <a:graphicData uri="http://schemas.openxmlformats.org/presentationml/2006/ole">
            <mc:AlternateContent xmlns:mc="http://schemas.openxmlformats.org/markup-compatibility/2006">
              <mc:Choice xmlns:v="urn:schemas-microsoft-com:vml" Requires="v">
                <p:oleObj spid="_x0000_s39957" name="MathType Equation" r:id="rId5" imgW="1054100" imgH="368300" progId="Equation">
                  <p:embed/>
                </p:oleObj>
              </mc:Choice>
              <mc:Fallback>
                <p:oleObj name="MathType Equation" r:id="rId5" imgW="1054100" imgH="368300" progId="Equation">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5932488"/>
                        <a:ext cx="2651125" cy="9255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5365" name="Rectangle 21"/>
          <p:cNvSpPr>
            <a:spLocks noChangeArrowheads="1"/>
          </p:cNvSpPr>
          <p:nvPr/>
        </p:nvSpPr>
        <p:spPr bwMode="auto">
          <a:xfrm>
            <a:off x="381000" y="55626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Effective gravitational force vector per unit mass </a:t>
            </a:r>
            <a:r>
              <a:rPr lang="en-US" i="1">
                <a:cs typeface="+mn-cs"/>
              </a:rPr>
              <a:t>	</a:t>
            </a:r>
            <a:r>
              <a:rPr lang="en-US">
                <a:solidFill>
                  <a:srgbClr val="993366"/>
                </a:solidFill>
                <a:cs typeface="+mn-cs"/>
              </a:rPr>
              <a:t>(4.49)</a:t>
            </a:r>
          </a:p>
        </p:txBody>
      </p:sp>
      <p:graphicFrame>
        <p:nvGraphicFramePr>
          <p:cNvPr id="39945" name="Object 22"/>
          <p:cNvGraphicFramePr>
            <a:graphicFrameLocks noChangeAspect="1"/>
          </p:cNvGraphicFramePr>
          <p:nvPr/>
        </p:nvGraphicFramePr>
        <p:xfrm>
          <a:off x="3048000" y="2514600"/>
          <a:ext cx="2860675" cy="879475"/>
        </p:xfrm>
        <a:graphic>
          <a:graphicData uri="http://schemas.openxmlformats.org/presentationml/2006/ole">
            <mc:AlternateContent xmlns:mc="http://schemas.openxmlformats.org/markup-compatibility/2006">
              <mc:Choice xmlns:v="urn:schemas-microsoft-com:vml" Requires="v">
                <p:oleObj spid="_x0000_s39958" name="Equation" r:id="rId7" imgW="1155700" imgH="355600" progId="Equation.3">
                  <p:embed/>
                </p:oleObj>
              </mc:Choice>
              <mc:Fallback>
                <p:oleObj name="Equation" r:id="rId7" imgW="1155700" imgH="355600"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2514600"/>
                        <a:ext cx="2860675" cy="879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9946" name="Object 24"/>
          <p:cNvGraphicFramePr>
            <a:graphicFrameLocks noChangeAspect="1"/>
          </p:cNvGraphicFramePr>
          <p:nvPr/>
        </p:nvGraphicFramePr>
        <p:xfrm>
          <a:off x="2057400" y="4800600"/>
          <a:ext cx="5091113" cy="790575"/>
        </p:xfrm>
        <a:graphic>
          <a:graphicData uri="http://schemas.openxmlformats.org/presentationml/2006/ole">
            <mc:AlternateContent xmlns:mc="http://schemas.openxmlformats.org/markup-compatibility/2006">
              <mc:Choice xmlns:v="urn:schemas-microsoft-com:vml" Requires="v">
                <p:oleObj spid="_x0000_s39959" name="Equation" r:id="rId9" imgW="2044700" imgH="317500" progId="Equation.3">
                  <p:embed/>
                </p:oleObj>
              </mc:Choice>
              <mc:Fallback>
                <p:oleObj name="Equation" r:id="rId9" imgW="2044700" imgH="317500" progId="Equation.3">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7400" y="4800600"/>
                        <a:ext cx="5091113" cy="790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Pressure-Gradient Force</a:t>
            </a:r>
            <a:endParaRPr lang="en-US" b="1" u="sng">
              <a:solidFill>
                <a:srgbClr val="0000FF"/>
              </a:solidFill>
              <a:latin typeface="Times" charset="0"/>
              <a:cs typeface="+mj-cs"/>
            </a:endParaRPr>
          </a:p>
        </p:txBody>
      </p:sp>
      <p:sp>
        <p:nvSpPr>
          <p:cNvPr id="189443" name="Rectangle 3"/>
          <p:cNvSpPr>
            <a:spLocks noChangeArrowheads="1"/>
          </p:cNvSpPr>
          <p:nvPr/>
        </p:nvSpPr>
        <p:spPr bwMode="auto">
          <a:xfrm>
            <a:off x="457200" y="4191000"/>
            <a:ext cx="2438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Sum forces</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189444" name="Rectangle 4"/>
          <p:cNvSpPr>
            <a:spLocks noChangeArrowheads="1"/>
          </p:cNvSpPr>
          <p:nvPr/>
        </p:nvSpPr>
        <p:spPr bwMode="auto">
          <a:xfrm>
            <a:off x="457200" y="1295400"/>
            <a:ext cx="358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Forces acting on box </a:t>
            </a:r>
            <a:r>
              <a:rPr lang="en-US">
                <a:solidFill>
                  <a:srgbClr val="993366"/>
                </a:solidFill>
                <a:cs typeface="+mn-cs"/>
              </a:rPr>
              <a:t>(4.50)</a:t>
            </a:r>
          </a:p>
        </p:txBody>
      </p:sp>
      <p:sp>
        <p:nvSpPr>
          <p:cNvPr id="189453" name="Rectangle 13"/>
          <p:cNvSpPr>
            <a:spLocks noChangeArrowheads="1"/>
          </p:cNvSpPr>
          <p:nvPr/>
        </p:nvSpPr>
        <p:spPr bwMode="auto">
          <a:xfrm>
            <a:off x="381000" y="54864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Pressure-gradient force per unit mass </a:t>
            </a:r>
            <a:r>
              <a:rPr lang="en-US" i="1">
                <a:cs typeface="+mn-cs"/>
              </a:rPr>
              <a:t>	</a:t>
            </a:r>
            <a:r>
              <a:rPr lang="en-US">
                <a:solidFill>
                  <a:srgbClr val="993366"/>
                </a:solidFill>
                <a:cs typeface="+mn-cs"/>
              </a:rPr>
              <a:t>(4.51)</a:t>
            </a:r>
          </a:p>
        </p:txBody>
      </p:sp>
      <p:graphicFrame>
        <p:nvGraphicFramePr>
          <p:cNvPr id="40965" name="Object 14"/>
          <p:cNvGraphicFramePr>
            <a:graphicFrameLocks noChangeAspect="1"/>
          </p:cNvGraphicFramePr>
          <p:nvPr/>
        </p:nvGraphicFramePr>
        <p:xfrm>
          <a:off x="4756150" y="1066800"/>
          <a:ext cx="4387850" cy="3119438"/>
        </p:xfrm>
        <a:graphic>
          <a:graphicData uri="http://schemas.openxmlformats.org/presentationml/2006/ole">
            <mc:AlternateContent xmlns:mc="http://schemas.openxmlformats.org/markup-compatibility/2006">
              <mc:Choice xmlns:v="urn:schemas-microsoft-com:vml" Requires="v">
                <p:oleObj spid="_x0000_s40985" name="Document" r:id="rId3" imgW="2197100" imgH="1562100" progId="Word.Document.8">
                  <p:embed/>
                </p:oleObj>
              </mc:Choice>
              <mc:Fallback>
                <p:oleObj name="Document" r:id="rId3" imgW="2197100" imgH="1562100" progId="Word.Document.8">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150" y="1066800"/>
                        <a:ext cx="4387850" cy="3119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966" name="Object 15"/>
          <p:cNvGraphicFramePr>
            <a:graphicFrameLocks noChangeAspect="1"/>
          </p:cNvGraphicFramePr>
          <p:nvPr/>
        </p:nvGraphicFramePr>
        <p:xfrm>
          <a:off x="457200" y="1828800"/>
          <a:ext cx="3619500" cy="849313"/>
        </p:xfrm>
        <a:graphic>
          <a:graphicData uri="http://schemas.openxmlformats.org/presentationml/2006/ole">
            <mc:AlternateContent xmlns:mc="http://schemas.openxmlformats.org/markup-compatibility/2006">
              <mc:Choice xmlns:v="urn:schemas-microsoft-com:vml" Requires="v">
                <p:oleObj spid="_x0000_s40986" name="MathType Equation" r:id="rId5" imgW="1460500" imgH="342900" progId="Equation">
                  <p:embed/>
                </p:oleObj>
              </mc:Choice>
              <mc:Fallback>
                <p:oleObj name="MathType Equation" r:id="rId5" imgW="1460500" imgH="342900" progId="Equation">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828800"/>
                        <a:ext cx="3619500"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967" name="Object 16"/>
          <p:cNvGraphicFramePr>
            <a:graphicFrameLocks noChangeAspect="1"/>
          </p:cNvGraphicFramePr>
          <p:nvPr/>
        </p:nvGraphicFramePr>
        <p:xfrm>
          <a:off x="457200" y="2743200"/>
          <a:ext cx="3390900" cy="847725"/>
        </p:xfrm>
        <a:graphic>
          <a:graphicData uri="http://schemas.openxmlformats.org/presentationml/2006/ole">
            <mc:AlternateContent xmlns:mc="http://schemas.openxmlformats.org/markup-compatibility/2006">
              <mc:Choice xmlns:v="urn:schemas-microsoft-com:vml" Requires="v">
                <p:oleObj spid="_x0000_s40987" name="MathType Equation" r:id="rId7" imgW="1371600" imgH="342900" progId="Equation">
                  <p:embed/>
                </p:oleObj>
              </mc:Choice>
              <mc:Fallback>
                <p:oleObj name="MathType Equation" r:id="rId7" imgW="1371600" imgH="342900" progId="Equation">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2743200"/>
                        <a:ext cx="3390900" cy="84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968" name="Object 17"/>
          <p:cNvGraphicFramePr>
            <a:graphicFrameLocks noChangeAspect="1"/>
          </p:cNvGraphicFramePr>
          <p:nvPr/>
        </p:nvGraphicFramePr>
        <p:xfrm>
          <a:off x="457200" y="4572000"/>
          <a:ext cx="2870200" cy="765175"/>
        </p:xfrm>
        <a:graphic>
          <a:graphicData uri="http://schemas.openxmlformats.org/presentationml/2006/ole">
            <mc:AlternateContent xmlns:mc="http://schemas.openxmlformats.org/markup-compatibility/2006">
              <mc:Choice xmlns:v="urn:schemas-microsoft-com:vml" Requires="v">
                <p:oleObj spid="_x0000_s40988" name="MathType Equation" r:id="rId9" imgW="1143000" imgH="304800" progId="Equation">
                  <p:embed/>
                </p:oleObj>
              </mc:Choice>
              <mc:Fallback>
                <p:oleObj name="MathType Equation" r:id="rId9" imgW="1143000" imgH="304800" progId="Equation">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4572000"/>
                        <a:ext cx="2870200" cy="765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969" name="Object 18"/>
          <p:cNvGraphicFramePr>
            <a:graphicFrameLocks noChangeAspect="1"/>
          </p:cNvGraphicFramePr>
          <p:nvPr/>
        </p:nvGraphicFramePr>
        <p:xfrm>
          <a:off x="4724400" y="4800600"/>
          <a:ext cx="2193925" cy="376238"/>
        </p:xfrm>
        <a:graphic>
          <a:graphicData uri="http://schemas.openxmlformats.org/presentationml/2006/ole">
            <mc:AlternateContent xmlns:mc="http://schemas.openxmlformats.org/markup-compatibility/2006">
              <mc:Choice xmlns:v="urn:schemas-microsoft-com:vml" Requires="v">
                <p:oleObj spid="_x0000_s40989" name="MathType Equation" r:id="rId11" imgW="889000" imgH="152400" progId="Equation">
                  <p:embed/>
                </p:oleObj>
              </mc:Choice>
              <mc:Fallback>
                <p:oleObj name="MathType Equation" r:id="rId11" imgW="889000" imgH="152400" progId="Equation">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24400" y="4800600"/>
                        <a:ext cx="2193925" cy="3762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970" name="Object 19"/>
          <p:cNvGraphicFramePr>
            <a:graphicFrameLocks noChangeAspect="1"/>
          </p:cNvGraphicFramePr>
          <p:nvPr/>
        </p:nvGraphicFramePr>
        <p:xfrm>
          <a:off x="3124200" y="5972175"/>
          <a:ext cx="2339975" cy="885825"/>
        </p:xfrm>
        <a:graphic>
          <a:graphicData uri="http://schemas.openxmlformats.org/presentationml/2006/ole">
            <mc:AlternateContent xmlns:mc="http://schemas.openxmlformats.org/markup-compatibility/2006">
              <mc:Choice xmlns:v="urn:schemas-microsoft-com:vml" Requires="v">
                <p:oleObj spid="_x0000_s40990" name="MathType Equation" r:id="rId13" imgW="939800" imgH="355600" progId="Equation">
                  <p:embed/>
                </p:oleObj>
              </mc:Choice>
              <mc:Fallback>
                <p:oleObj name="MathType Equation" r:id="rId13" imgW="939800" imgH="355600" progId="Equation">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24200" y="5972175"/>
                        <a:ext cx="2339975" cy="885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9460" name="Rectangle 20"/>
          <p:cNvSpPr>
            <a:spLocks noChangeArrowheads="1"/>
          </p:cNvSpPr>
          <p:nvPr/>
        </p:nvSpPr>
        <p:spPr bwMode="auto">
          <a:xfrm>
            <a:off x="4572000" y="4267200"/>
            <a:ext cx="2438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Mass of air parcel</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sz="quarter"/>
          </p:nvPr>
        </p:nvSpPr>
        <p:spPr>
          <a:xfrm>
            <a:off x="152400" y="152400"/>
            <a:ext cx="8991600" cy="1143000"/>
          </a:xfrm>
        </p:spPr>
        <p:txBody>
          <a:bodyPr/>
          <a:lstStyle/>
          <a:p>
            <a:pPr eaLnBrk="1" hangingPunct="1">
              <a:defRPr/>
            </a:pPr>
            <a:r>
              <a:rPr lang="en-US" b="1">
                <a:solidFill>
                  <a:srgbClr val="0000FF"/>
                </a:solidFill>
                <a:latin typeface="Times" charset="0"/>
                <a:cs typeface="+mj-cs"/>
              </a:rPr>
              <a:t>Pressure-Gradient Force Example</a:t>
            </a:r>
          </a:p>
        </p:txBody>
      </p:sp>
      <p:graphicFrame>
        <p:nvGraphicFramePr>
          <p:cNvPr id="41986" name="Object 8"/>
          <p:cNvGraphicFramePr>
            <a:graphicFrameLocks noChangeAspect="1"/>
          </p:cNvGraphicFramePr>
          <p:nvPr/>
        </p:nvGraphicFramePr>
        <p:xfrm>
          <a:off x="1828800" y="1219200"/>
          <a:ext cx="5027613" cy="3228975"/>
        </p:xfrm>
        <a:graphic>
          <a:graphicData uri="http://schemas.openxmlformats.org/presentationml/2006/ole">
            <mc:AlternateContent xmlns:mc="http://schemas.openxmlformats.org/markup-compatibility/2006">
              <mc:Choice xmlns:v="urn:schemas-microsoft-com:vml" Requires="v">
                <p:oleObj spid="_x0000_s41993" name="Document" r:id="rId3" imgW="2235200" imgH="1435100" progId="Word.Document.8">
                  <p:embed/>
                </p:oleObj>
              </mc:Choice>
              <mc:Fallback>
                <p:oleObj name="Document" r:id="rId3" imgW="2235200" imgH="1435100" progId="Word.Document.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219200"/>
                        <a:ext cx="5027613" cy="3228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1987" name="Object 12"/>
          <p:cNvGraphicFramePr>
            <a:graphicFrameLocks noChangeAspect="1"/>
          </p:cNvGraphicFramePr>
          <p:nvPr/>
        </p:nvGraphicFramePr>
        <p:xfrm>
          <a:off x="228600" y="5029200"/>
          <a:ext cx="8748713" cy="889000"/>
        </p:xfrm>
        <a:graphic>
          <a:graphicData uri="http://schemas.openxmlformats.org/presentationml/2006/ole">
            <mc:AlternateContent xmlns:mc="http://schemas.openxmlformats.org/markup-compatibility/2006">
              <mc:Choice xmlns:v="urn:schemas-microsoft-com:vml" Requires="v">
                <p:oleObj spid="_x0000_s41994" name="MathType Equation" r:id="rId5" imgW="3873500" imgH="393700" progId="Equation">
                  <p:embed/>
                </p:oleObj>
              </mc:Choice>
              <mc:Fallback>
                <p:oleObj name="MathType Equation" r:id="rId5" imgW="3873500" imgH="393700" progId="Equation">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029200"/>
                        <a:ext cx="8748713" cy="88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57200" y="76200"/>
            <a:ext cx="8686800" cy="1143000"/>
          </a:xfrm>
        </p:spPr>
        <p:txBody>
          <a:bodyPr/>
          <a:lstStyle/>
          <a:p>
            <a:pPr eaLnBrk="1" hangingPunct="1">
              <a:defRPr/>
            </a:pPr>
            <a:r>
              <a:rPr lang="en-US" b="1">
                <a:solidFill>
                  <a:srgbClr val="0000FF"/>
                </a:solidFill>
                <a:latin typeface="Times" charset="0"/>
                <a:cs typeface="+mj-cs"/>
              </a:rPr>
              <a:t>Pressure-Gradient Force</a:t>
            </a:r>
            <a:endParaRPr lang="en-US" b="1" u="sng">
              <a:solidFill>
                <a:srgbClr val="0000FF"/>
              </a:solidFill>
              <a:latin typeface="Times" charset="0"/>
              <a:cs typeface="+mj-cs"/>
            </a:endParaRPr>
          </a:p>
        </p:txBody>
      </p:sp>
      <p:sp>
        <p:nvSpPr>
          <p:cNvPr id="186371" name="Rectangle 3"/>
          <p:cNvSpPr>
            <a:spLocks noChangeArrowheads="1"/>
          </p:cNvSpPr>
          <p:nvPr/>
        </p:nvSpPr>
        <p:spPr bwMode="auto">
          <a:xfrm>
            <a:off x="3048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Cartesian-altitude coordinates	</a:t>
            </a:r>
            <a:r>
              <a:rPr lang="en-US">
                <a:solidFill>
                  <a:srgbClr val="993366"/>
                </a:solidFill>
                <a:cs typeface="+mn-cs"/>
              </a:rPr>
              <a:t>(4.52)</a:t>
            </a:r>
          </a:p>
          <a:p>
            <a:pPr marL="342900" indent="-342900">
              <a:buFontTx/>
              <a:buNone/>
              <a:tabLst>
                <a:tab pos="6804025" algn="l"/>
              </a:tabLst>
              <a:defRPr/>
            </a:pPr>
            <a:endParaRPr lang="en-US">
              <a:solidFill>
                <a:srgbClr val="187534"/>
              </a:solidFill>
              <a:cs typeface="+mn-cs"/>
            </a:endParaRPr>
          </a:p>
        </p:txBody>
      </p:sp>
      <p:graphicFrame>
        <p:nvGraphicFramePr>
          <p:cNvPr id="43011" name="Object 16"/>
          <p:cNvGraphicFramePr>
            <a:graphicFrameLocks noChangeAspect="1"/>
          </p:cNvGraphicFramePr>
          <p:nvPr/>
        </p:nvGraphicFramePr>
        <p:xfrm>
          <a:off x="1219200" y="1524000"/>
          <a:ext cx="6370638" cy="928688"/>
        </p:xfrm>
        <a:graphic>
          <a:graphicData uri="http://schemas.openxmlformats.org/presentationml/2006/ole">
            <mc:AlternateContent xmlns:mc="http://schemas.openxmlformats.org/markup-compatibility/2006">
              <mc:Choice xmlns:v="urn:schemas-microsoft-com:vml" Requires="v">
                <p:oleObj spid="_x0000_s43023" name="MathType Equation" r:id="rId3" imgW="2527300" imgH="368300" progId="Equation">
                  <p:embed/>
                </p:oleObj>
              </mc:Choice>
              <mc:Fallback>
                <p:oleObj name="MathType Equation" r:id="rId3" imgW="2527300" imgH="368300" progId="Equation">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524000"/>
                        <a:ext cx="6370638" cy="9286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012" name="Object 17"/>
          <p:cNvGraphicFramePr>
            <a:graphicFrameLocks noChangeAspect="1"/>
          </p:cNvGraphicFramePr>
          <p:nvPr/>
        </p:nvGraphicFramePr>
        <p:xfrm>
          <a:off x="228600" y="3048000"/>
          <a:ext cx="8610600" cy="989013"/>
        </p:xfrm>
        <a:graphic>
          <a:graphicData uri="http://schemas.openxmlformats.org/presentationml/2006/ole">
            <mc:AlternateContent xmlns:mc="http://schemas.openxmlformats.org/markup-compatibility/2006">
              <mc:Choice xmlns:v="urn:schemas-microsoft-com:vml" Requires="v">
                <p:oleObj spid="_x0000_s43024" name="MathType Equation" r:id="rId5" imgW="3429000" imgH="393700" progId="Equation">
                  <p:embed/>
                </p:oleObj>
              </mc:Choice>
              <mc:Fallback>
                <p:oleObj name="MathType Equation" r:id="rId5" imgW="3429000" imgH="393700" progId="Equation">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048000"/>
                        <a:ext cx="8610600" cy="989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6386" name="Rectangle 18"/>
          <p:cNvSpPr>
            <a:spLocks noChangeArrowheads="1"/>
          </p:cNvSpPr>
          <p:nvPr/>
        </p:nvSpPr>
        <p:spPr bwMode="auto">
          <a:xfrm>
            <a:off x="304800" y="2667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Spherical-altitude coordinates	</a:t>
            </a:r>
            <a:r>
              <a:rPr lang="en-US">
                <a:solidFill>
                  <a:srgbClr val="993366"/>
                </a:solidFill>
                <a:cs typeface="+mn-cs"/>
              </a:rPr>
              <a:t>(4.53)</a:t>
            </a:r>
          </a:p>
          <a:p>
            <a:pPr marL="342900" indent="-342900">
              <a:buFontTx/>
              <a:buNone/>
              <a:tabLst>
                <a:tab pos="6804025" algn="l"/>
              </a:tabLst>
              <a:defRPr/>
            </a:pPr>
            <a:endParaRPr lang="en-US">
              <a:solidFill>
                <a:srgbClr val="187534"/>
              </a:solidFill>
              <a:cs typeface="+mn-cs"/>
            </a:endParaRPr>
          </a:p>
        </p:txBody>
      </p:sp>
      <p:sp>
        <p:nvSpPr>
          <p:cNvPr id="186387" name="Rectangle 19"/>
          <p:cNvSpPr>
            <a:spLocks noChangeArrowheads="1"/>
          </p:cNvSpPr>
          <p:nvPr/>
        </p:nvSpPr>
        <p:spPr bwMode="auto">
          <a:xfrm>
            <a:off x="304800" y="4267200"/>
            <a:ext cx="8539163" cy="2574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4.8</a:t>
            </a:r>
            <a:r>
              <a:rPr lang="en-US">
                <a:solidFill>
                  <a:srgbClr val="187534"/>
                </a:solidFill>
                <a:cs typeface="+mn-cs"/>
              </a:rPr>
              <a:t> 	</a:t>
            </a:r>
            <a:r>
              <a:rPr lang="en-US" i="1">
                <a:solidFill>
                  <a:srgbClr val="187534"/>
                </a:solidFill>
                <a:cs typeface="+mn-cs"/>
              </a:rPr>
              <a:t>z</a:t>
            </a:r>
            <a:r>
              <a:rPr lang="en-US">
                <a:solidFill>
                  <a:srgbClr val="187534"/>
                </a:solidFill>
                <a:cs typeface="+mn-cs"/>
              </a:rPr>
              <a:t> 	= 0 m 		--&gt; </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 = 1013 hPa</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a:solidFill>
                  <a:srgbClr val="187534"/>
                </a:solidFill>
                <a:cs typeface="+mn-cs"/>
              </a:rPr>
              <a:t> 	= 100 m 	--&gt; </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 = 1000 hPa</a:t>
            </a:r>
          </a:p>
          <a:p>
            <a:pPr marL="2743200" indent="-2743200">
              <a:buFontTx/>
              <a:buNone/>
              <a:tabLst>
                <a:tab pos="454025" algn="l"/>
                <a:tab pos="2289175" algn="l"/>
                <a:tab pos="2806700" algn="l"/>
              </a:tabLst>
              <a:defRPr/>
            </a:pPr>
            <a:r>
              <a:rPr lang="en-US">
                <a:solidFill>
                  <a:srgbClr val="187534"/>
                </a:solidFill>
                <a:cs typeface="+mn-cs"/>
              </a:rPr>
              <a:t>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1.2 kg m</a:t>
            </a:r>
            <a:r>
              <a:rPr lang="en-US" baseline="30000">
                <a:solidFill>
                  <a:srgbClr val="187534"/>
                </a:solidFill>
                <a:cs typeface="+mn-cs"/>
              </a:rPr>
              <a:t>-3</a:t>
            </a:r>
            <a:endParaRPr lang="en-US">
              <a:solidFill>
                <a:srgbClr val="187534"/>
              </a:solidFill>
              <a:cs typeface="+mn-cs"/>
            </a:endParaRPr>
          </a:p>
          <a:p>
            <a:pPr marL="2743200" indent="-2743200">
              <a:buFontTx/>
              <a:buNone/>
              <a:tabLst>
                <a:tab pos="454025" algn="l"/>
                <a:tab pos="2289175" algn="l"/>
                <a:tab pos="2806700" algn="l"/>
              </a:tabLst>
              <a:defRPr/>
            </a:pPr>
            <a:r>
              <a:rPr lang="en-US">
                <a:solidFill>
                  <a:srgbClr val="187534"/>
                </a:solidFill>
                <a:cs typeface="+mn-cs"/>
              </a:rPr>
              <a:t>	</a:t>
            </a:r>
          </a:p>
          <a:p>
            <a:pPr marL="2743200" indent="-2743200">
              <a:buFontTx/>
              <a:buNone/>
              <a:tabLst>
                <a:tab pos="454025" algn="l"/>
                <a:tab pos="2289175" algn="l"/>
                <a:tab pos="2806700" algn="l"/>
              </a:tabLst>
              <a:defRPr/>
            </a:pPr>
            <a:endParaRPr lang="en-US">
              <a:solidFill>
                <a:srgbClr val="187534"/>
              </a:solidFill>
              <a:cs typeface="+mn-cs"/>
            </a:endParaRPr>
          </a:p>
          <a:p>
            <a:pPr marL="2743200" indent="-2743200">
              <a:buFontTx/>
              <a:buNone/>
              <a:tabLst>
                <a:tab pos="454025" algn="l"/>
                <a:tab pos="2289175" algn="l"/>
                <a:tab pos="2806700" algn="l"/>
              </a:tabLst>
              <a:defRPr/>
            </a:pPr>
            <a:endParaRPr lang="en-US">
              <a:solidFill>
                <a:srgbClr val="187534"/>
              </a:solidFill>
              <a:cs typeface="+mn-cs"/>
            </a:endParaRPr>
          </a:p>
          <a:p>
            <a:pPr marL="2743200" indent="-2743200">
              <a:buFontTx/>
              <a:buNone/>
              <a:tabLst>
                <a:tab pos="454025" algn="l"/>
                <a:tab pos="2289175" algn="l"/>
                <a:tab pos="2806700" algn="l"/>
              </a:tabLst>
              <a:defRPr/>
            </a:pPr>
            <a:r>
              <a:rPr lang="en-US">
                <a:solidFill>
                  <a:srgbClr val="187534"/>
                </a:solidFill>
                <a:cs typeface="+mn-cs"/>
              </a:rPr>
              <a:t>--&gt; PGF in the vertical 3000 times that in the horizontal:	</a:t>
            </a:r>
          </a:p>
        </p:txBody>
      </p:sp>
      <p:graphicFrame>
        <p:nvGraphicFramePr>
          <p:cNvPr id="43015" name="Object 20"/>
          <p:cNvGraphicFramePr>
            <a:graphicFrameLocks noChangeAspect="1"/>
          </p:cNvGraphicFramePr>
          <p:nvPr/>
        </p:nvGraphicFramePr>
        <p:xfrm>
          <a:off x="304800" y="5334000"/>
          <a:ext cx="8839200" cy="989013"/>
        </p:xfrm>
        <a:graphic>
          <a:graphicData uri="http://schemas.openxmlformats.org/presentationml/2006/ole">
            <mc:AlternateContent xmlns:mc="http://schemas.openxmlformats.org/markup-compatibility/2006">
              <mc:Choice xmlns:v="urn:schemas-microsoft-com:vml" Requires="v">
                <p:oleObj spid="_x0000_s43025" name="Equation" r:id="rId7" imgW="3517900" imgH="393700" progId="Equation.3">
                  <p:embed/>
                </p:oleObj>
              </mc:Choice>
              <mc:Fallback>
                <p:oleObj name="Equation" r:id="rId7" imgW="3517900" imgH="3937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5334000"/>
                        <a:ext cx="8839200" cy="989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838200" y="0"/>
            <a:ext cx="7391400" cy="1143000"/>
          </a:xfrm>
        </p:spPr>
        <p:txBody>
          <a:bodyPr/>
          <a:lstStyle/>
          <a:p>
            <a:pPr eaLnBrk="1" hangingPunct="1">
              <a:defRPr/>
            </a:pPr>
            <a:r>
              <a:rPr lang="en-US" b="1">
                <a:solidFill>
                  <a:srgbClr val="0000FF"/>
                </a:solidFill>
                <a:latin typeface="Times" charset="0"/>
                <a:cs typeface="+mj-cs"/>
              </a:rPr>
              <a:t>Viscosity</a:t>
            </a:r>
            <a:endParaRPr lang="en-US" sz="3600" b="1">
              <a:solidFill>
                <a:srgbClr val="0000FF"/>
              </a:solidFill>
              <a:cs typeface="+mj-cs"/>
            </a:endParaRPr>
          </a:p>
        </p:txBody>
      </p:sp>
      <p:sp>
        <p:nvSpPr>
          <p:cNvPr id="194563" name="Rectangle 3"/>
          <p:cNvSpPr>
            <a:spLocks noChangeArrowheads="1"/>
          </p:cNvSpPr>
          <p:nvPr/>
        </p:nvSpPr>
        <p:spPr bwMode="auto">
          <a:xfrm>
            <a:off x="228600" y="914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Viscosity in liquids</a:t>
            </a:r>
          </a:p>
          <a:p>
            <a:pPr marL="342900" indent="-342900" algn="just">
              <a:buFontTx/>
              <a:buNone/>
              <a:tabLst>
                <a:tab pos="6804025" algn="l"/>
              </a:tabLst>
              <a:defRPr/>
            </a:pPr>
            <a:r>
              <a:rPr lang="en-US">
                <a:cs typeface="+mn-cs"/>
              </a:rPr>
              <a:t>	</a:t>
            </a:r>
            <a:r>
              <a:rPr lang="en-US">
                <a:solidFill>
                  <a:srgbClr val="187534"/>
                </a:solidFill>
                <a:cs typeface="+mn-cs"/>
              </a:rPr>
              <a:t>Internal friction when molecules collide and briefly bond. Viscosity decreases with increasing temperature.</a:t>
            </a:r>
            <a:endParaRPr lang="en-US">
              <a:cs typeface="+mn-cs"/>
            </a:endParaRPr>
          </a:p>
          <a:p>
            <a:pPr marL="342900" indent="-342900">
              <a:buFontTx/>
              <a:buNone/>
              <a:tabLst>
                <a:tab pos="6804025" algn="l"/>
              </a:tabLst>
              <a:defRPr/>
            </a:pPr>
            <a:endParaRPr lang="en-US">
              <a:cs typeface="+mn-cs"/>
            </a:endParaRPr>
          </a:p>
          <a:p>
            <a:pPr marL="342900" indent="-342900">
              <a:buFontTx/>
              <a:buNone/>
              <a:tabLst>
                <a:tab pos="6804025" algn="l"/>
              </a:tabLst>
              <a:defRPr/>
            </a:pPr>
            <a:r>
              <a:rPr lang="en-US">
                <a:cs typeface="+mn-cs"/>
              </a:rPr>
              <a:t>Viscosity in gases</a:t>
            </a:r>
          </a:p>
          <a:p>
            <a:pPr marL="342900" indent="-342900" algn="just">
              <a:buFontTx/>
              <a:buNone/>
              <a:tabLst>
                <a:tab pos="6804025" algn="l"/>
              </a:tabLst>
              <a:defRPr/>
            </a:pPr>
            <a:r>
              <a:rPr lang="en-US">
                <a:cs typeface="+mn-cs"/>
              </a:rPr>
              <a:t>	</a:t>
            </a:r>
            <a:r>
              <a:rPr lang="en-US">
                <a:solidFill>
                  <a:srgbClr val="187534"/>
                </a:solidFill>
                <a:cs typeface="+mn-cs"/>
              </a:rPr>
              <a:t>Transfer of momentum between colliding molecules. Viscosity increases with increasing temperature.</a:t>
            </a:r>
            <a:endParaRPr lang="en-US">
              <a:cs typeface="+mn-cs"/>
            </a:endParaRPr>
          </a:p>
          <a:p>
            <a:pPr marL="342900" indent="-342900">
              <a:buFontTx/>
              <a:buNone/>
              <a:tabLst>
                <a:tab pos="6804025" algn="l"/>
              </a:tabLst>
              <a:defRPr/>
            </a:pPr>
            <a:endParaRPr lang="en-US">
              <a:solidFill>
                <a:srgbClr val="187534"/>
              </a:solidFill>
              <a:cs typeface="+mn-cs"/>
            </a:endParaRPr>
          </a:p>
          <a:p>
            <a:pPr marL="342900" indent="-342900">
              <a:buFontTx/>
              <a:buNone/>
              <a:tabLst>
                <a:tab pos="6804025" algn="l"/>
              </a:tabLst>
              <a:defRPr/>
            </a:pPr>
            <a:r>
              <a:rPr lang="en-US">
                <a:cs typeface="+mn-cs"/>
              </a:rPr>
              <a:t>Dynamic viscosity of air (kg m</a:t>
            </a:r>
            <a:r>
              <a:rPr lang="en-US" baseline="30000">
                <a:cs typeface="+mn-cs"/>
              </a:rPr>
              <a:t>-1</a:t>
            </a:r>
            <a:r>
              <a:rPr lang="en-US">
                <a:cs typeface="+mn-cs"/>
              </a:rPr>
              <a:t> s</a:t>
            </a:r>
            <a:r>
              <a:rPr lang="en-US" baseline="30000">
                <a:cs typeface="+mn-cs"/>
              </a:rPr>
              <a:t>-1</a:t>
            </a:r>
            <a:r>
              <a:rPr lang="en-US">
                <a:cs typeface="+mn-cs"/>
              </a:rPr>
              <a:t>)	 </a:t>
            </a:r>
            <a:r>
              <a:rPr lang="en-US">
                <a:solidFill>
                  <a:srgbClr val="993366"/>
                </a:solidFill>
                <a:cs typeface="+mn-cs"/>
              </a:rPr>
              <a:t>(4.54)</a:t>
            </a:r>
          </a:p>
        </p:txBody>
      </p:sp>
      <p:graphicFrame>
        <p:nvGraphicFramePr>
          <p:cNvPr id="44035" name="Object 4"/>
          <p:cNvGraphicFramePr>
            <a:graphicFrameLocks noChangeAspect="1"/>
          </p:cNvGraphicFramePr>
          <p:nvPr/>
        </p:nvGraphicFramePr>
        <p:xfrm>
          <a:off x="457200" y="4191000"/>
          <a:ext cx="8126413" cy="1082675"/>
        </p:xfrm>
        <a:graphic>
          <a:graphicData uri="http://schemas.openxmlformats.org/presentationml/2006/ole">
            <mc:AlternateContent xmlns:mc="http://schemas.openxmlformats.org/markup-compatibility/2006">
              <mc:Choice xmlns:v="urn:schemas-microsoft-com:vml" Requires="v">
                <p:oleObj spid="_x0000_s44043" name="MathType Equation" r:id="rId3" imgW="3238500" imgH="431800" progId="Equation">
                  <p:embed/>
                </p:oleObj>
              </mc:Choice>
              <mc:Fallback>
                <p:oleObj name="MathType Equation" r:id="rId3" imgW="3238500" imgH="4318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191000"/>
                        <a:ext cx="8126413" cy="10826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4565" name="Rectangle 5"/>
          <p:cNvSpPr>
            <a:spLocks noChangeArrowheads="1"/>
          </p:cNvSpPr>
          <p:nvPr/>
        </p:nvSpPr>
        <p:spPr bwMode="auto">
          <a:xfrm>
            <a:off x="304800" y="5410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gn="just">
              <a:lnSpc>
                <a:spcPct val="100000"/>
              </a:lnSpc>
              <a:buFontTx/>
              <a:buNone/>
              <a:tabLst>
                <a:tab pos="6804025" algn="l"/>
              </a:tabLst>
              <a:defRPr/>
            </a:pPr>
            <a:r>
              <a:rPr lang="en-US">
                <a:cs typeface="+mn-cs"/>
              </a:rPr>
              <a:t>Kinematic viscosity of air (m</a:t>
            </a:r>
            <a:r>
              <a:rPr lang="en-US" baseline="30000">
                <a:cs typeface="+mn-cs"/>
              </a:rPr>
              <a:t>2</a:t>
            </a:r>
            <a:r>
              <a:rPr lang="en-US">
                <a:cs typeface="+mn-cs"/>
              </a:rPr>
              <a:t> s</a:t>
            </a:r>
            <a:r>
              <a:rPr lang="en-US" baseline="30000">
                <a:cs typeface="+mn-cs"/>
              </a:rPr>
              <a:t>-1</a:t>
            </a:r>
            <a:r>
              <a:rPr lang="en-US">
                <a:cs typeface="+mn-cs"/>
              </a:rPr>
              <a:t>)	</a:t>
            </a:r>
            <a:r>
              <a:rPr lang="en-US">
                <a:solidFill>
                  <a:srgbClr val="993366"/>
                </a:solidFill>
                <a:cs typeface="+mn-cs"/>
              </a:rPr>
              <a:t>(4.55)</a:t>
            </a:r>
          </a:p>
          <a:p>
            <a:pPr marL="342900" indent="-342900">
              <a:buFontTx/>
              <a:buNone/>
              <a:tabLst>
                <a:tab pos="6804025" algn="l"/>
              </a:tabLst>
              <a:defRPr/>
            </a:pPr>
            <a:endParaRPr lang="en-US">
              <a:solidFill>
                <a:srgbClr val="187534"/>
              </a:solidFill>
              <a:cs typeface="+mn-cs"/>
            </a:endParaRPr>
          </a:p>
        </p:txBody>
      </p:sp>
      <p:graphicFrame>
        <p:nvGraphicFramePr>
          <p:cNvPr id="44037" name="Object 6"/>
          <p:cNvGraphicFramePr>
            <a:graphicFrameLocks noChangeAspect="1"/>
          </p:cNvGraphicFramePr>
          <p:nvPr/>
        </p:nvGraphicFramePr>
        <p:xfrm>
          <a:off x="3733800" y="5791200"/>
          <a:ext cx="1225550" cy="849313"/>
        </p:xfrm>
        <a:graphic>
          <a:graphicData uri="http://schemas.openxmlformats.org/presentationml/2006/ole">
            <mc:AlternateContent xmlns:mc="http://schemas.openxmlformats.org/markup-compatibility/2006">
              <mc:Choice xmlns:v="urn:schemas-microsoft-com:vml" Requires="v">
                <p:oleObj spid="_x0000_s44044" name="MathType Equation" r:id="rId5" imgW="495300" imgH="342900" progId="Equation">
                  <p:embed/>
                </p:oleObj>
              </mc:Choice>
              <mc:Fallback>
                <p:oleObj name="MathType Equation" r:id="rId5" imgW="495300" imgH="3429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5791200"/>
                        <a:ext cx="1225550" cy="849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838200" y="0"/>
            <a:ext cx="7391400" cy="1143000"/>
          </a:xfrm>
        </p:spPr>
        <p:txBody>
          <a:bodyPr/>
          <a:lstStyle/>
          <a:p>
            <a:pPr eaLnBrk="1" hangingPunct="1">
              <a:defRPr/>
            </a:pPr>
            <a:r>
              <a:rPr lang="en-US" b="1">
                <a:solidFill>
                  <a:srgbClr val="0000FF"/>
                </a:solidFill>
                <a:latin typeface="Times" charset="0"/>
                <a:cs typeface="+mj-cs"/>
              </a:rPr>
              <a:t>Viscosity</a:t>
            </a:r>
            <a:endParaRPr lang="en-US" sz="3600" b="1">
              <a:solidFill>
                <a:srgbClr val="0000FF"/>
              </a:solidFill>
              <a:cs typeface="+mj-cs"/>
            </a:endParaRPr>
          </a:p>
        </p:txBody>
      </p:sp>
      <p:sp>
        <p:nvSpPr>
          <p:cNvPr id="195587" name="Rectangle 3"/>
          <p:cNvSpPr>
            <a:spLocks noChangeArrowheads="1"/>
          </p:cNvSpPr>
          <p:nvPr/>
        </p:nvSpPr>
        <p:spPr bwMode="auto">
          <a:xfrm>
            <a:off x="228600" y="914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Wind shear</a:t>
            </a:r>
          </a:p>
          <a:p>
            <a:pPr marL="342900" indent="-342900" algn="just">
              <a:buFontTx/>
              <a:buNone/>
              <a:tabLst>
                <a:tab pos="6804025" algn="l"/>
              </a:tabLst>
              <a:defRPr/>
            </a:pPr>
            <a:r>
              <a:rPr lang="en-US">
                <a:cs typeface="+mn-cs"/>
              </a:rPr>
              <a:t>	</a:t>
            </a:r>
            <a:r>
              <a:rPr lang="en-US">
                <a:solidFill>
                  <a:srgbClr val="187534"/>
                </a:solidFill>
                <a:cs typeface="+mn-cs"/>
              </a:rPr>
              <a:t>Change of wind speed with height</a:t>
            </a:r>
            <a:endParaRPr lang="en-US">
              <a:cs typeface="+mn-cs"/>
            </a:endParaRPr>
          </a:p>
          <a:p>
            <a:pPr marL="342900" indent="-342900">
              <a:buFontTx/>
              <a:buNone/>
              <a:tabLst>
                <a:tab pos="6804025" algn="l"/>
              </a:tabLst>
              <a:defRPr/>
            </a:pPr>
            <a:endParaRPr lang="en-US">
              <a:cs typeface="+mn-cs"/>
            </a:endParaRPr>
          </a:p>
          <a:p>
            <a:pPr marL="342900" indent="-342900">
              <a:buFontTx/>
              <a:buNone/>
              <a:tabLst>
                <a:tab pos="6804025" algn="l"/>
              </a:tabLst>
              <a:defRPr/>
            </a:pPr>
            <a:r>
              <a:rPr lang="en-US">
                <a:cs typeface="+mn-cs"/>
              </a:rPr>
              <a:t>Shearing stress</a:t>
            </a:r>
          </a:p>
          <a:p>
            <a:pPr marL="342900" indent="-342900" algn="just">
              <a:buFontTx/>
              <a:buNone/>
              <a:tabLst>
                <a:tab pos="6804025" algn="l"/>
              </a:tabLst>
              <a:defRPr/>
            </a:pPr>
            <a:r>
              <a:rPr lang="en-US">
                <a:cs typeface="+mn-cs"/>
              </a:rPr>
              <a:t>	</a:t>
            </a:r>
            <a:r>
              <a:rPr lang="en-US">
                <a:solidFill>
                  <a:srgbClr val="187534"/>
                </a:solidFill>
                <a:cs typeface="+mn-cs"/>
              </a:rPr>
              <a:t>Viscous force per unit area resulting from shear</a:t>
            </a:r>
            <a:endParaRPr lang="en-US">
              <a:cs typeface="+mn-cs"/>
            </a:endParaRPr>
          </a:p>
          <a:p>
            <a:pPr marL="342900" indent="-342900">
              <a:buFontTx/>
              <a:buNone/>
              <a:tabLst>
                <a:tab pos="6804025" algn="l"/>
              </a:tabLst>
              <a:defRPr/>
            </a:pPr>
            <a:endParaRPr lang="en-US">
              <a:solidFill>
                <a:srgbClr val="187534"/>
              </a:solidFill>
              <a:cs typeface="+mn-cs"/>
            </a:endParaRPr>
          </a:p>
          <a:p>
            <a:pPr marL="342900" indent="-342900">
              <a:buFontTx/>
              <a:buNone/>
              <a:tabLst>
                <a:tab pos="6804025" algn="l"/>
              </a:tabLst>
              <a:defRPr/>
            </a:pPr>
            <a:r>
              <a:rPr lang="en-US">
                <a:cs typeface="+mn-cs"/>
              </a:rPr>
              <a:t>Shearing stress in the </a:t>
            </a:r>
            <a:r>
              <a:rPr lang="en-US" i="1">
                <a:cs typeface="+mn-cs"/>
              </a:rPr>
              <a:t>x</a:t>
            </a:r>
            <a:r>
              <a:rPr lang="en-US">
                <a:cs typeface="+mn-cs"/>
              </a:rPr>
              <a:t>-</a:t>
            </a:r>
            <a:r>
              <a:rPr lang="en-US" i="1">
                <a:cs typeface="+mn-cs"/>
              </a:rPr>
              <a:t>z</a:t>
            </a:r>
            <a:r>
              <a:rPr lang="en-US">
                <a:cs typeface="+mn-cs"/>
              </a:rPr>
              <a:t> plane (N m</a:t>
            </a:r>
            <a:r>
              <a:rPr lang="en-US" baseline="30000">
                <a:cs typeface="+mn-cs"/>
              </a:rPr>
              <a:t>-2</a:t>
            </a:r>
            <a:r>
              <a:rPr lang="en-US">
                <a:cs typeface="+mn-cs"/>
              </a:rPr>
              <a:t>)	 </a:t>
            </a:r>
            <a:r>
              <a:rPr lang="en-US">
                <a:solidFill>
                  <a:srgbClr val="993366"/>
                </a:solidFill>
                <a:cs typeface="+mn-cs"/>
              </a:rPr>
              <a:t>(4.56)</a:t>
            </a:r>
          </a:p>
          <a:p>
            <a:pPr marL="342900" indent="-342900">
              <a:buFontTx/>
              <a:buNone/>
              <a:tabLst>
                <a:tab pos="6804025" algn="l"/>
              </a:tabLst>
              <a:defRPr/>
            </a:pPr>
            <a:r>
              <a:rPr lang="en-US">
                <a:solidFill>
                  <a:srgbClr val="993366"/>
                </a:solidFill>
                <a:cs typeface="+mn-cs"/>
              </a:rPr>
              <a:t>	</a:t>
            </a:r>
            <a:r>
              <a:rPr lang="en-US">
                <a:solidFill>
                  <a:srgbClr val="187534"/>
                </a:solidFill>
                <a:cs typeface="+mn-cs"/>
              </a:rPr>
              <a:t>Force per unit area in the </a:t>
            </a:r>
            <a:r>
              <a:rPr lang="en-US" i="1">
                <a:solidFill>
                  <a:srgbClr val="187534"/>
                </a:solidFill>
                <a:cs typeface="+mn-cs"/>
              </a:rPr>
              <a:t>x</a:t>
            </a:r>
            <a:r>
              <a:rPr lang="en-US">
                <a:solidFill>
                  <a:srgbClr val="187534"/>
                </a:solidFill>
                <a:cs typeface="+mn-cs"/>
              </a:rPr>
              <a:t>-direction acting on the </a:t>
            </a:r>
            <a:r>
              <a:rPr lang="en-US" i="1">
                <a:solidFill>
                  <a:srgbClr val="187534"/>
                </a:solidFill>
                <a:cs typeface="+mn-cs"/>
              </a:rPr>
              <a:t>x-y</a:t>
            </a:r>
            <a:r>
              <a:rPr lang="en-US">
                <a:solidFill>
                  <a:srgbClr val="187534"/>
                </a:solidFill>
                <a:cs typeface="+mn-cs"/>
              </a:rPr>
              <a:t> plane (normal to the </a:t>
            </a:r>
            <a:r>
              <a:rPr lang="en-US" i="1">
                <a:solidFill>
                  <a:srgbClr val="187534"/>
                </a:solidFill>
                <a:cs typeface="+mn-cs"/>
              </a:rPr>
              <a:t>z</a:t>
            </a:r>
            <a:r>
              <a:rPr lang="en-US">
                <a:solidFill>
                  <a:srgbClr val="187534"/>
                </a:solidFill>
                <a:cs typeface="+mn-cs"/>
              </a:rPr>
              <a:t>-direction)</a:t>
            </a:r>
            <a:r>
              <a:rPr lang="en-US" sz="3200">
                <a:solidFill>
                  <a:srgbClr val="800080"/>
                </a:solidFill>
                <a:cs typeface="+mn-cs"/>
              </a:rPr>
              <a:t> </a:t>
            </a:r>
          </a:p>
        </p:txBody>
      </p:sp>
      <p:graphicFrame>
        <p:nvGraphicFramePr>
          <p:cNvPr id="45059" name="Object 7"/>
          <p:cNvGraphicFramePr>
            <a:graphicFrameLocks noChangeAspect="1"/>
          </p:cNvGraphicFramePr>
          <p:nvPr/>
        </p:nvGraphicFramePr>
        <p:xfrm>
          <a:off x="3352800" y="4267200"/>
          <a:ext cx="1700213" cy="769938"/>
        </p:xfrm>
        <a:graphic>
          <a:graphicData uri="http://schemas.openxmlformats.org/presentationml/2006/ole">
            <mc:AlternateContent xmlns:mc="http://schemas.openxmlformats.org/markup-compatibility/2006">
              <mc:Choice xmlns:v="urn:schemas-microsoft-com:vml" Requires="v">
                <p:oleObj spid="_x0000_s45063" name="MathType Equation" r:id="rId3" imgW="673100" imgH="304800" progId="Equation">
                  <p:embed/>
                </p:oleObj>
              </mc:Choice>
              <mc:Fallback>
                <p:oleObj name="MathType Equation" r:id="rId3" imgW="673100" imgH="304800" progId="Equation">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267200"/>
                        <a:ext cx="1700213" cy="769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Viscous Force</a:t>
            </a:r>
            <a:endParaRPr lang="en-US" b="1" u="sng">
              <a:solidFill>
                <a:srgbClr val="0000FF"/>
              </a:solidFill>
              <a:latin typeface="Times" charset="0"/>
              <a:cs typeface="+mj-cs"/>
            </a:endParaRPr>
          </a:p>
        </p:txBody>
      </p:sp>
      <p:sp>
        <p:nvSpPr>
          <p:cNvPr id="187395" name="Rectangle 3"/>
          <p:cNvSpPr>
            <a:spLocks noChangeArrowheads="1"/>
          </p:cNvSpPr>
          <p:nvPr/>
        </p:nvSpPr>
        <p:spPr bwMode="auto">
          <a:xfrm>
            <a:off x="2286000" y="1066800"/>
            <a:ext cx="426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Shearing stress in the </a:t>
            </a:r>
            <a:r>
              <a:rPr lang="en-US" i="1">
                <a:cs typeface="+mn-cs"/>
              </a:rPr>
              <a:t>x</a:t>
            </a:r>
            <a:r>
              <a:rPr lang="en-US">
                <a:cs typeface="+mn-cs"/>
              </a:rPr>
              <a:t>-direction</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187396" name="Rectangle 4"/>
          <p:cNvSpPr>
            <a:spLocks noChangeArrowheads="1"/>
          </p:cNvSpPr>
          <p:nvPr/>
        </p:nvSpPr>
        <p:spPr bwMode="auto">
          <a:xfrm>
            <a:off x="457200" y="38862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Net viscous force on parcel in </a:t>
            </a:r>
            <a:r>
              <a:rPr lang="en-US" i="1">
                <a:cs typeface="+mn-cs"/>
              </a:rPr>
              <a:t>x</a:t>
            </a:r>
            <a:r>
              <a:rPr lang="en-US">
                <a:cs typeface="+mn-cs"/>
              </a:rPr>
              <a:t>-direction	 </a:t>
            </a:r>
            <a:r>
              <a:rPr lang="en-US">
                <a:solidFill>
                  <a:srgbClr val="993366"/>
                </a:solidFill>
                <a:cs typeface="+mn-cs"/>
              </a:rPr>
              <a:t>(4.58)</a:t>
            </a:r>
            <a:r>
              <a:rPr lang="en-US" i="1">
                <a:cs typeface="+mn-cs"/>
              </a:rPr>
              <a:t>	</a:t>
            </a:r>
          </a:p>
        </p:txBody>
      </p:sp>
      <p:sp>
        <p:nvSpPr>
          <p:cNvPr id="187403" name="Rectangle 11"/>
          <p:cNvSpPr>
            <a:spLocks noChangeArrowheads="1"/>
          </p:cNvSpPr>
          <p:nvPr/>
        </p:nvSpPr>
        <p:spPr bwMode="auto">
          <a:xfrm>
            <a:off x="457200" y="5257800"/>
            <a:ext cx="807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Viscous force after substituting shearing stress	 </a:t>
            </a:r>
            <a:r>
              <a:rPr lang="en-US">
                <a:solidFill>
                  <a:srgbClr val="993366"/>
                </a:solidFill>
                <a:cs typeface="+mn-cs"/>
              </a:rPr>
              <a:t>(4.59)</a:t>
            </a:r>
            <a:r>
              <a:rPr lang="en-US" i="1">
                <a:cs typeface="+mn-cs"/>
              </a:rPr>
              <a:t>	</a:t>
            </a:r>
          </a:p>
        </p:txBody>
      </p:sp>
      <p:graphicFrame>
        <p:nvGraphicFramePr>
          <p:cNvPr id="46085" name="Object 14"/>
          <p:cNvGraphicFramePr>
            <a:graphicFrameLocks noChangeAspect="1"/>
          </p:cNvGraphicFramePr>
          <p:nvPr/>
        </p:nvGraphicFramePr>
        <p:xfrm>
          <a:off x="838200" y="1524000"/>
          <a:ext cx="3455988" cy="2298700"/>
        </p:xfrm>
        <a:graphic>
          <a:graphicData uri="http://schemas.openxmlformats.org/presentationml/2006/ole">
            <mc:AlternateContent xmlns:mc="http://schemas.openxmlformats.org/markup-compatibility/2006">
              <mc:Choice xmlns:v="urn:schemas-microsoft-com:vml" Requires="v">
                <p:oleObj spid="_x0000_s46101" name="Document" r:id="rId3" imgW="2311400" imgH="1536700" progId="Word.Document.8">
                  <p:embed/>
                </p:oleObj>
              </mc:Choice>
              <mc:Fallback>
                <p:oleObj name="Document" r:id="rId3" imgW="2311400" imgH="1536700" progId="Word.Document.8">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0"/>
                        <a:ext cx="3455988" cy="2298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6086" name="Object 16"/>
          <p:cNvGraphicFramePr>
            <a:graphicFrameLocks noChangeAspect="1"/>
          </p:cNvGraphicFramePr>
          <p:nvPr/>
        </p:nvGraphicFramePr>
        <p:xfrm>
          <a:off x="1371600" y="4267200"/>
          <a:ext cx="6380163" cy="889000"/>
        </p:xfrm>
        <a:graphic>
          <a:graphicData uri="http://schemas.openxmlformats.org/presentationml/2006/ole">
            <mc:AlternateContent xmlns:mc="http://schemas.openxmlformats.org/markup-compatibility/2006">
              <mc:Choice xmlns:v="urn:schemas-microsoft-com:vml" Requires="v">
                <p:oleObj spid="_x0000_s46102" name="MathType Equation" r:id="rId5" imgW="2552700" imgH="355600" progId="Equation">
                  <p:embed/>
                </p:oleObj>
              </mc:Choice>
              <mc:Fallback>
                <p:oleObj name="MathType Equation" r:id="rId5" imgW="2552700" imgH="355600" progId="Equation">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4267200"/>
                        <a:ext cx="6380163" cy="88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6087" name="Object 18"/>
          <p:cNvGraphicFramePr>
            <a:graphicFrameLocks noChangeAspect="1"/>
          </p:cNvGraphicFramePr>
          <p:nvPr/>
        </p:nvGraphicFramePr>
        <p:xfrm>
          <a:off x="2209800" y="5715000"/>
          <a:ext cx="4433888" cy="942975"/>
        </p:xfrm>
        <a:graphic>
          <a:graphicData uri="http://schemas.openxmlformats.org/presentationml/2006/ole">
            <mc:AlternateContent xmlns:mc="http://schemas.openxmlformats.org/markup-compatibility/2006">
              <mc:Choice xmlns:v="urn:schemas-microsoft-com:vml" Requires="v">
                <p:oleObj spid="_x0000_s46103" name="MathType Equation" r:id="rId7" imgW="1790700" imgH="381000" progId="Equation">
                  <p:embed/>
                </p:oleObj>
              </mc:Choice>
              <mc:Fallback>
                <p:oleObj name="MathType Equation" r:id="rId7" imgW="1790700" imgH="381000" progId="Equation">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5715000"/>
                        <a:ext cx="4433888" cy="942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6088" name="Object 19"/>
          <p:cNvGraphicFramePr>
            <a:graphicFrameLocks noChangeAspect="1"/>
          </p:cNvGraphicFramePr>
          <p:nvPr/>
        </p:nvGraphicFramePr>
        <p:xfrm>
          <a:off x="4724400" y="1676400"/>
          <a:ext cx="3522663" cy="758825"/>
        </p:xfrm>
        <a:graphic>
          <a:graphicData uri="http://schemas.openxmlformats.org/presentationml/2006/ole">
            <mc:AlternateContent xmlns:mc="http://schemas.openxmlformats.org/markup-compatibility/2006">
              <mc:Choice xmlns:v="urn:schemas-microsoft-com:vml" Requires="v">
                <p:oleObj spid="_x0000_s46104" name="MathType Equation" r:id="rId9" imgW="1409700" imgH="304800" progId="Equation">
                  <p:embed/>
                </p:oleObj>
              </mc:Choice>
              <mc:Fallback>
                <p:oleObj name="MathType Equation" r:id="rId9" imgW="1409700" imgH="304800" progId="Equation">
                  <p:embed/>
                  <p:pic>
                    <p:nvPicPr>
                      <p:cNvPr id="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24400" y="1676400"/>
                        <a:ext cx="3522663" cy="758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6089" name="Object 21"/>
          <p:cNvGraphicFramePr>
            <a:graphicFrameLocks noChangeAspect="1"/>
          </p:cNvGraphicFramePr>
          <p:nvPr/>
        </p:nvGraphicFramePr>
        <p:xfrm>
          <a:off x="4724400" y="2743200"/>
          <a:ext cx="3217863" cy="765175"/>
        </p:xfrm>
        <a:graphic>
          <a:graphicData uri="http://schemas.openxmlformats.org/presentationml/2006/ole">
            <mc:AlternateContent xmlns:mc="http://schemas.openxmlformats.org/markup-compatibility/2006">
              <mc:Choice xmlns:v="urn:schemas-microsoft-com:vml" Requires="v">
                <p:oleObj spid="_x0000_s46105" name="MathType Equation" r:id="rId11" imgW="1282700" imgH="304800" progId="Equation">
                  <p:embed/>
                </p:oleObj>
              </mc:Choice>
              <mc:Fallback>
                <p:oleObj name="MathType Equation" r:id="rId11" imgW="1282700" imgH="304800" progId="Equation">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24400" y="2743200"/>
                        <a:ext cx="3217863" cy="765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Viscous Force</a:t>
            </a:r>
          </a:p>
        </p:txBody>
      </p:sp>
      <p:sp>
        <p:nvSpPr>
          <p:cNvPr id="188420" name="Rectangle 4"/>
          <p:cNvSpPr>
            <a:spLocks noChangeArrowheads="1"/>
          </p:cNvSpPr>
          <p:nvPr/>
        </p:nvSpPr>
        <p:spPr bwMode="auto">
          <a:xfrm>
            <a:off x="457200" y="4572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Viscous force as function of wind shear	 </a:t>
            </a:r>
            <a:r>
              <a:rPr lang="en-US">
                <a:solidFill>
                  <a:srgbClr val="993366"/>
                </a:solidFill>
                <a:cs typeface="+mn-cs"/>
              </a:rPr>
              <a:t>(4.59)</a:t>
            </a:r>
            <a:r>
              <a:rPr lang="en-US" i="1">
                <a:cs typeface="+mn-cs"/>
              </a:rPr>
              <a:t>	</a:t>
            </a:r>
          </a:p>
        </p:txBody>
      </p:sp>
      <p:grpSp>
        <p:nvGrpSpPr>
          <p:cNvPr id="47107" name="Group 20"/>
          <p:cNvGrpSpPr>
            <a:grpSpLocks/>
          </p:cNvGrpSpPr>
          <p:nvPr/>
        </p:nvGrpSpPr>
        <p:grpSpPr bwMode="auto">
          <a:xfrm>
            <a:off x="0" y="1295400"/>
            <a:ext cx="9050338" cy="2743200"/>
            <a:chOff x="0" y="816"/>
            <a:chExt cx="5701" cy="1728"/>
          </a:xfrm>
        </p:grpSpPr>
        <p:graphicFrame>
          <p:nvGraphicFramePr>
            <p:cNvPr id="47109" name="Object 12"/>
            <p:cNvGraphicFramePr>
              <a:graphicFrameLocks noChangeAspect="1"/>
            </p:cNvGraphicFramePr>
            <p:nvPr/>
          </p:nvGraphicFramePr>
          <p:xfrm>
            <a:off x="0" y="816"/>
            <a:ext cx="5701" cy="1601"/>
          </p:xfrm>
          <a:graphic>
            <a:graphicData uri="http://schemas.openxmlformats.org/presentationml/2006/ole">
              <mc:AlternateContent xmlns:mc="http://schemas.openxmlformats.org/markup-compatibility/2006">
                <mc:Choice xmlns:v="urn:schemas-microsoft-com:vml" Requires="v">
                  <p:oleObj spid="_x0000_s47116" name="Document" r:id="rId3" imgW="4521200" imgH="1270000" progId="Word.Document.8">
                    <p:embed/>
                  </p:oleObj>
                </mc:Choice>
                <mc:Fallback>
                  <p:oleObj name="Document" r:id="rId3" imgW="4521200" imgH="1270000" progId="Word.Document.8">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16"/>
                          <a:ext cx="5701" cy="160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8434" name="Rectangle 18"/>
            <p:cNvSpPr>
              <a:spLocks noChangeArrowheads="1"/>
            </p:cNvSpPr>
            <p:nvPr/>
          </p:nvSpPr>
          <p:spPr bwMode="auto">
            <a:xfrm>
              <a:off x="2400" y="2256"/>
              <a:ext cx="8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4.10</a:t>
              </a:r>
              <a:endParaRPr lang="en-US">
                <a:cs typeface="+mn-cs"/>
              </a:endParaRPr>
            </a:p>
          </p:txBody>
        </p:sp>
      </p:grpSp>
      <p:graphicFrame>
        <p:nvGraphicFramePr>
          <p:cNvPr id="47108" name="Object 19"/>
          <p:cNvGraphicFramePr>
            <a:graphicFrameLocks noChangeAspect="1"/>
          </p:cNvGraphicFramePr>
          <p:nvPr/>
        </p:nvGraphicFramePr>
        <p:xfrm>
          <a:off x="2209800" y="5029200"/>
          <a:ext cx="4433888" cy="942975"/>
        </p:xfrm>
        <a:graphic>
          <a:graphicData uri="http://schemas.openxmlformats.org/presentationml/2006/ole">
            <mc:AlternateContent xmlns:mc="http://schemas.openxmlformats.org/markup-compatibility/2006">
              <mc:Choice xmlns:v="urn:schemas-microsoft-com:vml" Requires="v">
                <p:oleObj spid="_x0000_s47117" name="MathType Equation" r:id="rId5" imgW="1790700" imgH="381000" progId="Equation">
                  <p:embed/>
                </p:oleObj>
              </mc:Choice>
              <mc:Fallback>
                <p:oleObj name="MathType Equation" r:id="rId5" imgW="1790700" imgH="381000" progId="Equation">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029200"/>
                        <a:ext cx="4433888" cy="942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228600" y="0"/>
            <a:ext cx="8686800" cy="1143000"/>
          </a:xfrm>
        </p:spPr>
        <p:txBody>
          <a:bodyPr/>
          <a:lstStyle/>
          <a:p>
            <a:pPr eaLnBrk="1" hangingPunct="1">
              <a:defRPr/>
            </a:pPr>
            <a:r>
              <a:rPr lang="en-US" b="1">
                <a:solidFill>
                  <a:srgbClr val="0000FF"/>
                </a:solidFill>
                <a:latin typeface="Times" charset="0"/>
                <a:cs typeface="+mj-cs"/>
              </a:rPr>
              <a:t>Three-Dimensional Viscous Force</a:t>
            </a:r>
          </a:p>
        </p:txBody>
      </p:sp>
      <p:sp>
        <p:nvSpPr>
          <p:cNvPr id="232452" name="Rectangle 4"/>
          <p:cNvSpPr>
            <a:spLocks noChangeArrowheads="1"/>
          </p:cNvSpPr>
          <p:nvPr/>
        </p:nvSpPr>
        <p:spPr bwMode="auto">
          <a:xfrm>
            <a:off x="533400" y="1143000"/>
            <a:ext cx="8077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(4.58)	</a:t>
            </a:r>
            <a:r>
              <a:rPr lang="en-US">
                <a:solidFill>
                  <a:srgbClr val="993366"/>
                </a:solidFill>
                <a:cs typeface="+mn-cs"/>
              </a:rPr>
              <a:t>(4.60)</a:t>
            </a:r>
          </a:p>
          <a:p>
            <a:pPr marL="342900" indent="-342900">
              <a:buFontTx/>
              <a:buNone/>
              <a:tabLst>
                <a:tab pos="6804025" algn="l"/>
              </a:tabLst>
              <a:defRPr/>
            </a:pPr>
            <a:endParaRPr lang="en-US">
              <a:solidFill>
                <a:srgbClr val="187534"/>
              </a:solidFill>
              <a:cs typeface="+mn-cs"/>
            </a:endParaRPr>
          </a:p>
        </p:txBody>
      </p:sp>
      <p:graphicFrame>
        <p:nvGraphicFramePr>
          <p:cNvPr id="48131" name="Object 6"/>
          <p:cNvGraphicFramePr>
            <a:graphicFrameLocks noChangeAspect="1"/>
          </p:cNvGraphicFramePr>
          <p:nvPr/>
        </p:nvGraphicFramePr>
        <p:xfrm>
          <a:off x="2590800" y="1752600"/>
          <a:ext cx="3236913" cy="857250"/>
        </p:xfrm>
        <a:graphic>
          <a:graphicData uri="http://schemas.openxmlformats.org/presentationml/2006/ole">
            <mc:AlternateContent xmlns:mc="http://schemas.openxmlformats.org/markup-compatibility/2006">
              <mc:Choice xmlns:v="urn:schemas-microsoft-com:vml" Requires="v">
                <p:oleObj spid="_x0000_s48142" name="MathType Equation" r:id="rId3" imgW="1295400" imgH="342900" progId="Equation">
                  <p:embed/>
                </p:oleObj>
              </mc:Choice>
              <mc:Fallback>
                <p:oleObj name="MathType Equation" r:id="rId3" imgW="1295400" imgH="342900" progId="Equation">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752600"/>
                        <a:ext cx="323691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2" name="Object 7"/>
          <p:cNvGraphicFramePr>
            <a:graphicFrameLocks noChangeAspect="1"/>
          </p:cNvGraphicFramePr>
          <p:nvPr/>
        </p:nvGraphicFramePr>
        <p:xfrm>
          <a:off x="1219200" y="3429000"/>
          <a:ext cx="5078413" cy="1050925"/>
        </p:xfrm>
        <a:graphic>
          <a:graphicData uri="http://schemas.openxmlformats.org/presentationml/2006/ole">
            <mc:AlternateContent xmlns:mc="http://schemas.openxmlformats.org/markup-compatibility/2006">
              <mc:Choice xmlns:v="urn:schemas-microsoft-com:vml" Requires="v">
                <p:oleObj spid="_x0000_s48143" name="MathType Equation" r:id="rId5" imgW="2032000" imgH="419100" progId="Equation">
                  <p:embed/>
                </p:oleObj>
              </mc:Choice>
              <mc:Fallback>
                <p:oleObj name="MathType Equation" r:id="rId5" imgW="2032000" imgH="419100" progId="Equation">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3429000"/>
                        <a:ext cx="5078413" cy="1050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3" name="Object 8"/>
          <p:cNvGraphicFramePr>
            <a:graphicFrameLocks noChangeAspect="1"/>
          </p:cNvGraphicFramePr>
          <p:nvPr/>
        </p:nvGraphicFramePr>
        <p:xfrm>
          <a:off x="1828800" y="4648200"/>
          <a:ext cx="6221413" cy="1050925"/>
        </p:xfrm>
        <a:graphic>
          <a:graphicData uri="http://schemas.openxmlformats.org/presentationml/2006/ole">
            <mc:AlternateContent xmlns:mc="http://schemas.openxmlformats.org/markup-compatibility/2006">
              <mc:Choice xmlns:v="urn:schemas-microsoft-com:vml" Requires="v">
                <p:oleObj spid="_x0000_s48144" name="MathType Equation" r:id="rId7" imgW="2489200" imgH="419100" progId="Equation">
                  <p:embed/>
                </p:oleObj>
              </mc:Choice>
              <mc:Fallback>
                <p:oleObj name="MathType Equation" r:id="rId7" imgW="2489200" imgH="419100" progId="Equation">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4648200"/>
                        <a:ext cx="6221413" cy="1050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2459" name="Rectangle 11"/>
          <p:cNvSpPr>
            <a:spLocks noChangeArrowheads="1"/>
          </p:cNvSpPr>
          <p:nvPr/>
        </p:nvSpPr>
        <p:spPr bwMode="auto">
          <a:xfrm>
            <a:off x="533400" y="2895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Gradient term	</a:t>
            </a:r>
            <a:r>
              <a:rPr lang="en-US">
                <a:solidFill>
                  <a:srgbClr val="993366"/>
                </a:solidFill>
                <a:cs typeface="+mn-cs"/>
              </a:rPr>
              <a:t>(4.61)</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Viscous Force Example</a:t>
            </a:r>
          </a:p>
        </p:txBody>
      </p:sp>
      <p:sp>
        <p:nvSpPr>
          <p:cNvPr id="196611" name="Rectangle 3"/>
          <p:cNvSpPr>
            <a:spLocks noChangeArrowheads="1"/>
          </p:cNvSpPr>
          <p:nvPr/>
        </p:nvSpPr>
        <p:spPr bwMode="auto">
          <a:xfrm>
            <a:off x="533400" y="4419600"/>
            <a:ext cx="6172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187534"/>
                </a:solidFill>
                <a:cs typeface="+mn-cs"/>
              </a:rPr>
              <a:t>--&gt; Viscous force per unit mass aloft is small</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49155" name="Object 5"/>
          <p:cNvGraphicFramePr>
            <a:graphicFrameLocks noChangeAspect="1"/>
          </p:cNvGraphicFramePr>
          <p:nvPr/>
        </p:nvGraphicFramePr>
        <p:xfrm>
          <a:off x="457200" y="3124200"/>
          <a:ext cx="8124825" cy="987425"/>
        </p:xfrm>
        <a:graphic>
          <a:graphicData uri="http://schemas.openxmlformats.org/presentationml/2006/ole">
            <mc:AlternateContent xmlns:mc="http://schemas.openxmlformats.org/markup-compatibility/2006">
              <mc:Choice xmlns:v="urn:schemas-microsoft-com:vml" Requires="v">
                <p:oleObj spid="_x0000_s49160" name="MathType Equation" r:id="rId3" imgW="3251200" imgH="393700" progId="Equation">
                  <p:embed/>
                </p:oleObj>
              </mc:Choice>
              <mc:Fallback>
                <p:oleObj name="MathType Equation" r:id="rId3" imgW="3251200" imgH="3937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124200"/>
                        <a:ext cx="8124825" cy="987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6615" name="Rectangle 7"/>
          <p:cNvSpPr>
            <a:spLocks noChangeArrowheads="1"/>
          </p:cNvSpPr>
          <p:nvPr/>
        </p:nvSpPr>
        <p:spPr bwMode="auto">
          <a:xfrm>
            <a:off x="304800" y="1219200"/>
            <a:ext cx="8539163"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4.9</a:t>
            </a:r>
            <a:r>
              <a:rPr lang="en-US">
                <a:solidFill>
                  <a:srgbClr val="187534"/>
                </a:solidFill>
                <a:cs typeface="+mn-cs"/>
              </a:rPr>
              <a:t> 	</a:t>
            </a:r>
            <a:r>
              <a:rPr lang="en-US" i="1">
                <a:solidFill>
                  <a:srgbClr val="187534"/>
                </a:solidFill>
                <a:cs typeface="+mn-cs"/>
              </a:rPr>
              <a:t>z</a:t>
            </a:r>
            <a:r>
              <a:rPr lang="en-US" baseline="-25000">
                <a:solidFill>
                  <a:srgbClr val="187534"/>
                </a:solidFill>
                <a:cs typeface="+mn-cs"/>
              </a:rPr>
              <a:t>1</a:t>
            </a:r>
            <a:r>
              <a:rPr lang="en-US">
                <a:solidFill>
                  <a:srgbClr val="187534"/>
                </a:solidFill>
                <a:cs typeface="+mn-cs"/>
              </a:rPr>
              <a:t> 	= 1 km 	</a:t>
            </a:r>
            <a:r>
              <a:rPr lang="en-US" i="1">
                <a:solidFill>
                  <a:srgbClr val="187534"/>
                </a:solidFill>
                <a:cs typeface="+mn-cs"/>
              </a:rPr>
              <a:t>u</a:t>
            </a:r>
            <a:r>
              <a:rPr lang="en-US" baseline="-25000">
                <a:solidFill>
                  <a:srgbClr val="187534"/>
                </a:solidFill>
                <a:cs typeface="+mn-cs"/>
              </a:rPr>
              <a:t>1</a:t>
            </a:r>
            <a:r>
              <a:rPr lang="en-US">
                <a:solidFill>
                  <a:srgbClr val="187534"/>
                </a:solidFill>
                <a:cs typeface="+mn-cs"/>
              </a:rPr>
              <a:t> 	= 10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2</a:t>
            </a:r>
            <a:r>
              <a:rPr lang="en-US">
                <a:solidFill>
                  <a:srgbClr val="187534"/>
                </a:solidFill>
                <a:cs typeface="+mn-cs"/>
              </a:rPr>
              <a:t> 	= 1.25 km 	</a:t>
            </a:r>
            <a:r>
              <a:rPr lang="en-US" i="1">
                <a:solidFill>
                  <a:srgbClr val="187534"/>
                </a:solidFill>
                <a:cs typeface="+mn-cs"/>
              </a:rPr>
              <a:t>u</a:t>
            </a:r>
            <a:r>
              <a:rPr lang="en-US" baseline="-25000">
                <a:solidFill>
                  <a:srgbClr val="187534"/>
                </a:solidFill>
                <a:cs typeface="+mn-cs"/>
              </a:rPr>
              <a:t>2</a:t>
            </a:r>
            <a:r>
              <a:rPr lang="en-US">
                <a:solidFill>
                  <a:srgbClr val="187534"/>
                </a:solidFill>
                <a:cs typeface="+mn-cs"/>
              </a:rPr>
              <a:t> 	= 14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3</a:t>
            </a:r>
            <a:r>
              <a:rPr lang="en-US">
                <a:solidFill>
                  <a:srgbClr val="187534"/>
                </a:solidFill>
                <a:cs typeface="+mn-cs"/>
              </a:rPr>
              <a:t> 	= 1.5 km 	</a:t>
            </a:r>
            <a:r>
              <a:rPr lang="en-US" i="1">
                <a:solidFill>
                  <a:srgbClr val="187534"/>
                </a:solidFill>
                <a:cs typeface="+mn-cs"/>
              </a:rPr>
              <a:t>u</a:t>
            </a:r>
            <a:r>
              <a:rPr lang="en-US" baseline="-25000">
                <a:solidFill>
                  <a:srgbClr val="187534"/>
                </a:solidFill>
                <a:cs typeface="+mn-cs"/>
              </a:rPr>
              <a:t>3</a:t>
            </a:r>
            <a:r>
              <a:rPr lang="en-US">
                <a:solidFill>
                  <a:srgbClr val="187534"/>
                </a:solidFill>
                <a:cs typeface="+mn-cs"/>
              </a:rPr>
              <a:t> 	= 20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T</a:t>
            </a:r>
            <a:r>
              <a:rPr lang="en-US">
                <a:solidFill>
                  <a:srgbClr val="187534"/>
                </a:solidFill>
                <a:cs typeface="+mn-cs"/>
              </a:rPr>
              <a:t>	= 280 K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1.085 kg m</a:t>
            </a:r>
            <a:r>
              <a:rPr lang="en-US" baseline="30000">
                <a:solidFill>
                  <a:srgbClr val="187534"/>
                </a:solidFill>
                <a:cs typeface="+mn-cs"/>
              </a:rPr>
              <a:t>-3</a:t>
            </a:r>
            <a:endParaRPr lang="en-US">
              <a:solidFill>
                <a:srgbClr val="187534"/>
              </a:solidFill>
              <a:cs typeface="+mn-cs"/>
            </a:endParaRPr>
          </a:p>
          <a:p>
            <a:pPr marL="2743200" indent="-2743200">
              <a:buFontTx/>
              <a:buNone/>
              <a:tabLst>
                <a:tab pos="454025" algn="l"/>
                <a:tab pos="2289175" algn="l"/>
                <a:tab pos="2806700" algn="l"/>
              </a:tabLst>
              <a:defRPr/>
            </a:pPr>
            <a:r>
              <a:rPr lang="en-US">
                <a:solidFill>
                  <a:srgbClr val="187534"/>
                </a:solidFill>
                <a:cs typeface="+mn-cs"/>
              </a:rPr>
              <a:t>	--&gt;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0.001753 kg m</a:t>
            </a:r>
            <a:r>
              <a:rPr lang="en-US" baseline="30000">
                <a:solidFill>
                  <a:srgbClr val="187534"/>
                </a:solidFill>
                <a:cs typeface="+mn-cs"/>
              </a:rPr>
              <a:t>-1</a:t>
            </a:r>
            <a:r>
              <a:rPr lang="en-US">
                <a:solidFill>
                  <a:srgbClr val="187534"/>
                </a:solidFill>
                <a:cs typeface="+mn-cs"/>
              </a:rPr>
              <a:t> s</a:t>
            </a:r>
            <a:r>
              <a:rPr lang="en-US" baseline="30000">
                <a:solidFill>
                  <a:srgbClr val="187534"/>
                </a:solidFill>
                <a:cs typeface="+mn-cs"/>
              </a:rPr>
              <a:t>-2</a:t>
            </a:r>
            <a:r>
              <a:rPr lang="en-US">
                <a:solidFill>
                  <a:srgbClr val="187534"/>
                </a:solidFill>
                <a:cs typeface="+mn-cs"/>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Viscous Force Example</a:t>
            </a:r>
          </a:p>
        </p:txBody>
      </p:sp>
      <p:sp>
        <p:nvSpPr>
          <p:cNvPr id="233475" name="Rectangle 3"/>
          <p:cNvSpPr>
            <a:spLocks noChangeArrowheads="1"/>
          </p:cNvSpPr>
          <p:nvPr/>
        </p:nvSpPr>
        <p:spPr bwMode="auto">
          <a:xfrm>
            <a:off x="609600" y="4724400"/>
            <a:ext cx="7696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187534"/>
                </a:solidFill>
                <a:cs typeface="+mn-cs"/>
              </a:rPr>
              <a:t>--&gt; Viscous force per unit mass at surface is comparable with horizontal pressure-gradient force per unit mass</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50179" name="Object 5"/>
          <p:cNvGraphicFramePr>
            <a:graphicFrameLocks noChangeAspect="1"/>
          </p:cNvGraphicFramePr>
          <p:nvPr/>
        </p:nvGraphicFramePr>
        <p:xfrm>
          <a:off x="381000" y="3429000"/>
          <a:ext cx="7934325" cy="987425"/>
        </p:xfrm>
        <a:graphic>
          <a:graphicData uri="http://schemas.openxmlformats.org/presentationml/2006/ole">
            <mc:AlternateContent xmlns:mc="http://schemas.openxmlformats.org/markup-compatibility/2006">
              <mc:Choice xmlns:v="urn:schemas-microsoft-com:vml" Requires="v">
                <p:oleObj spid="_x0000_s50184" name="MathType Equation" r:id="rId3" imgW="3175000" imgH="393700" progId="Equation">
                  <p:embed/>
                </p:oleObj>
              </mc:Choice>
              <mc:Fallback>
                <p:oleObj name="MathType Equation" r:id="rId3" imgW="3175000" imgH="3937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429000"/>
                        <a:ext cx="7934325" cy="987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3478" name="Rectangle 6"/>
          <p:cNvSpPr>
            <a:spLocks noChangeArrowheads="1"/>
          </p:cNvSpPr>
          <p:nvPr/>
        </p:nvSpPr>
        <p:spPr bwMode="auto">
          <a:xfrm>
            <a:off x="304800" y="1219200"/>
            <a:ext cx="8539163"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4.10</a:t>
            </a:r>
            <a:r>
              <a:rPr lang="en-US">
                <a:solidFill>
                  <a:srgbClr val="187534"/>
                </a:solidFill>
                <a:cs typeface="+mn-cs"/>
              </a:rPr>
              <a:t> 	</a:t>
            </a:r>
            <a:r>
              <a:rPr lang="en-US" i="1">
                <a:solidFill>
                  <a:srgbClr val="187534"/>
                </a:solidFill>
                <a:cs typeface="+mn-cs"/>
              </a:rPr>
              <a:t>z</a:t>
            </a:r>
            <a:r>
              <a:rPr lang="en-US" baseline="-25000">
                <a:solidFill>
                  <a:srgbClr val="187534"/>
                </a:solidFill>
                <a:cs typeface="+mn-cs"/>
              </a:rPr>
              <a:t>1</a:t>
            </a:r>
            <a:r>
              <a:rPr lang="en-US">
                <a:solidFill>
                  <a:srgbClr val="187534"/>
                </a:solidFill>
                <a:cs typeface="+mn-cs"/>
              </a:rPr>
              <a:t> 	= 0 m 		</a:t>
            </a:r>
            <a:r>
              <a:rPr lang="en-US" i="1">
                <a:solidFill>
                  <a:srgbClr val="187534"/>
                </a:solidFill>
                <a:cs typeface="+mn-cs"/>
              </a:rPr>
              <a:t>u</a:t>
            </a:r>
            <a:r>
              <a:rPr lang="en-US" baseline="-25000">
                <a:solidFill>
                  <a:srgbClr val="187534"/>
                </a:solidFill>
                <a:cs typeface="+mn-cs"/>
              </a:rPr>
              <a:t>1</a:t>
            </a:r>
            <a:r>
              <a:rPr lang="en-US">
                <a:solidFill>
                  <a:srgbClr val="187534"/>
                </a:solidFill>
                <a:cs typeface="+mn-cs"/>
              </a:rPr>
              <a:t> 	= 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2</a:t>
            </a:r>
            <a:r>
              <a:rPr lang="en-US">
                <a:solidFill>
                  <a:srgbClr val="187534"/>
                </a:solidFill>
                <a:cs typeface="+mn-cs"/>
              </a:rPr>
              <a:t> 	= 0.05 m 	</a:t>
            </a:r>
            <a:r>
              <a:rPr lang="en-US" i="1">
                <a:solidFill>
                  <a:srgbClr val="187534"/>
                </a:solidFill>
                <a:cs typeface="+mn-cs"/>
              </a:rPr>
              <a:t>u</a:t>
            </a:r>
            <a:r>
              <a:rPr lang="en-US" baseline="-25000">
                <a:solidFill>
                  <a:srgbClr val="187534"/>
                </a:solidFill>
                <a:cs typeface="+mn-cs"/>
              </a:rPr>
              <a:t>2</a:t>
            </a:r>
            <a:r>
              <a:rPr lang="en-US">
                <a:solidFill>
                  <a:srgbClr val="187534"/>
                </a:solidFill>
                <a:cs typeface="+mn-cs"/>
              </a:rPr>
              <a:t> 	= 0.4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3</a:t>
            </a:r>
            <a:r>
              <a:rPr lang="en-US">
                <a:solidFill>
                  <a:srgbClr val="187534"/>
                </a:solidFill>
                <a:cs typeface="+mn-cs"/>
              </a:rPr>
              <a:t> 	= 0.1 m 	</a:t>
            </a:r>
            <a:r>
              <a:rPr lang="en-US" i="1">
                <a:solidFill>
                  <a:srgbClr val="187534"/>
                </a:solidFill>
                <a:cs typeface="+mn-cs"/>
              </a:rPr>
              <a:t>u</a:t>
            </a:r>
            <a:r>
              <a:rPr lang="en-US" baseline="-25000">
                <a:solidFill>
                  <a:srgbClr val="187534"/>
                </a:solidFill>
                <a:cs typeface="+mn-cs"/>
              </a:rPr>
              <a:t>3</a:t>
            </a:r>
            <a:r>
              <a:rPr lang="en-US">
                <a:solidFill>
                  <a:srgbClr val="187534"/>
                </a:solidFill>
                <a:cs typeface="+mn-cs"/>
              </a:rPr>
              <a:t> 	= 1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T</a:t>
            </a:r>
            <a:r>
              <a:rPr lang="en-US">
                <a:solidFill>
                  <a:srgbClr val="187534"/>
                </a:solidFill>
                <a:cs typeface="+mn-cs"/>
              </a:rPr>
              <a:t>	= 288 K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1.225 kg m</a:t>
            </a:r>
            <a:r>
              <a:rPr lang="en-US" baseline="30000">
                <a:solidFill>
                  <a:srgbClr val="187534"/>
                </a:solidFill>
                <a:cs typeface="+mn-cs"/>
              </a:rPr>
              <a:t>-3</a:t>
            </a:r>
            <a:endParaRPr lang="en-US">
              <a:solidFill>
                <a:srgbClr val="187534"/>
              </a:solidFill>
              <a:cs typeface="+mn-cs"/>
            </a:endParaRPr>
          </a:p>
          <a:p>
            <a:pPr marL="2743200" indent="-2743200">
              <a:buFontTx/>
              <a:buNone/>
              <a:tabLst>
                <a:tab pos="454025" algn="l"/>
                <a:tab pos="2289175" algn="l"/>
                <a:tab pos="2806700" algn="l"/>
              </a:tabLst>
              <a:defRPr/>
            </a:pPr>
            <a:r>
              <a:rPr lang="en-US">
                <a:solidFill>
                  <a:srgbClr val="187534"/>
                </a:solidFill>
                <a:cs typeface="+mn-cs"/>
              </a:rPr>
              <a:t>	--&gt;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0.001792 kg m</a:t>
            </a:r>
            <a:r>
              <a:rPr lang="en-US" baseline="30000">
                <a:solidFill>
                  <a:srgbClr val="187534"/>
                </a:solidFill>
                <a:cs typeface="+mn-cs"/>
              </a:rPr>
              <a:t>-1</a:t>
            </a:r>
            <a:r>
              <a:rPr lang="en-US">
                <a:solidFill>
                  <a:srgbClr val="187534"/>
                </a:solidFill>
                <a:cs typeface="+mn-cs"/>
              </a:rPr>
              <a:t> s</a:t>
            </a:r>
            <a:r>
              <a:rPr lang="en-US" baseline="30000">
                <a:solidFill>
                  <a:srgbClr val="187534"/>
                </a:solidFill>
                <a:cs typeface="+mn-cs"/>
              </a:rPr>
              <a:t>-2</a:t>
            </a:r>
            <a:r>
              <a:rPr lang="en-US">
                <a:solidFill>
                  <a:srgbClr val="187534"/>
                </a:solidFill>
                <a:cs typeface="+mn-cs"/>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Turbulent Flux Divergence</a:t>
            </a:r>
          </a:p>
        </p:txBody>
      </p:sp>
      <p:sp>
        <p:nvSpPr>
          <p:cNvPr id="197635"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Local acceleration	</a:t>
            </a:r>
            <a:r>
              <a:rPr lang="en-US">
                <a:solidFill>
                  <a:srgbClr val="993366"/>
                </a:solidFill>
                <a:cs typeface="+mn-cs"/>
              </a:rPr>
              <a:t>(4.22)</a:t>
            </a:r>
          </a:p>
          <a:p>
            <a:pPr marL="342900" indent="-342900">
              <a:buFontTx/>
              <a:buNone/>
              <a:tabLst>
                <a:tab pos="6804025" algn="l"/>
              </a:tabLst>
              <a:defRPr/>
            </a:pPr>
            <a:endParaRPr lang="en-US">
              <a:solidFill>
                <a:srgbClr val="187534"/>
              </a:solidFill>
              <a:cs typeface="+mn-cs"/>
            </a:endParaRPr>
          </a:p>
        </p:txBody>
      </p:sp>
      <p:graphicFrame>
        <p:nvGraphicFramePr>
          <p:cNvPr id="51203" name="Object 4"/>
          <p:cNvGraphicFramePr>
            <a:graphicFrameLocks noChangeAspect="1"/>
          </p:cNvGraphicFramePr>
          <p:nvPr/>
        </p:nvGraphicFramePr>
        <p:xfrm>
          <a:off x="2590800" y="1600200"/>
          <a:ext cx="3141663" cy="762000"/>
        </p:xfrm>
        <a:graphic>
          <a:graphicData uri="http://schemas.openxmlformats.org/presentationml/2006/ole">
            <mc:AlternateContent xmlns:mc="http://schemas.openxmlformats.org/markup-compatibility/2006">
              <mc:Choice xmlns:v="urn:schemas-microsoft-com:vml" Requires="v">
                <p:oleObj spid="_x0000_s51226" name="MathType Equation" r:id="rId3" imgW="1257300" imgH="304800" progId="Equation">
                  <p:embed/>
                </p:oleObj>
              </mc:Choice>
              <mc:Fallback>
                <p:oleObj name="MathType Equation" r:id="rId3" imgW="1257300" imgH="3048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600200"/>
                        <a:ext cx="3141663"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204" name="Object 5"/>
          <p:cNvGraphicFramePr>
            <a:graphicFrameLocks noChangeAspect="1"/>
          </p:cNvGraphicFramePr>
          <p:nvPr/>
        </p:nvGraphicFramePr>
        <p:xfrm>
          <a:off x="1981200" y="2743200"/>
          <a:ext cx="4189413" cy="762000"/>
        </p:xfrm>
        <a:graphic>
          <a:graphicData uri="http://schemas.openxmlformats.org/presentationml/2006/ole">
            <mc:AlternateContent xmlns:mc="http://schemas.openxmlformats.org/markup-compatibility/2006">
              <mc:Choice xmlns:v="urn:schemas-microsoft-com:vml" Requires="v">
                <p:oleObj spid="_x0000_s51227" name="MathType Equation" r:id="rId5" imgW="1676400" imgH="304800" progId="Equation">
                  <p:embed/>
                </p:oleObj>
              </mc:Choice>
              <mc:Fallback>
                <p:oleObj name="MathType Equation" r:id="rId5" imgW="1676400" imgH="3048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2743200"/>
                        <a:ext cx="4189413"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205" name="Object 6"/>
          <p:cNvGraphicFramePr>
            <a:graphicFrameLocks noChangeAspect="1"/>
          </p:cNvGraphicFramePr>
          <p:nvPr/>
        </p:nvGraphicFramePr>
        <p:xfrm>
          <a:off x="914400" y="3733800"/>
          <a:ext cx="6221413" cy="857250"/>
        </p:xfrm>
        <a:graphic>
          <a:graphicData uri="http://schemas.openxmlformats.org/presentationml/2006/ole">
            <mc:AlternateContent xmlns:mc="http://schemas.openxmlformats.org/markup-compatibility/2006">
              <mc:Choice xmlns:v="urn:schemas-microsoft-com:vml" Requires="v">
                <p:oleObj spid="_x0000_s51228" name="MathType Equation" r:id="rId7" imgW="2489200" imgH="342900" progId="Equation">
                  <p:embed/>
                </p:oleObj>
              </mc:Choice>
              <mc:Fallback>
                <p:oleObj name="MathType Equation" r:id="rId7" imgW="2489200" imgH="3429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3733800"/>
                        <a:ext cx="622141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206" name="Object 7"/>
          <p:cNvGraphicFramePr>
            <a:graphicFrameLocks noChangeAspect="1"/>
          </p:cNvGraphicFramePr>
          <p:nvPr/>
        </p:nvGraphicFramePr>
        <p:xfrm>
          <a:off x="2438400" y="5029200"/>
          <a:ext cx="3649663" cy="412750"/>
        </p:xfrm>
        <a:graphic>
          <a:graphicData uri="http://schemas.openxmlformats.org/presentationml/2006/ole">
            <mc:AlternateContent xmlns:mc="http://schemas.openxmlformats.org/markup-compatibility/2006">
              <mc:Choice xmlns:v="urn:schemas-microsoft-com:vml" Requires="v">
                <p:oleObj spid="_x0000_s51229" name="MathType Equation" r:id="rId9" imgW="1460500" imgH="165100" progId="Equation">
                  <p:embed/>
                </p:oleObj>
              </mc:Choice>
              <mc:Fallback>
                <p:oleObj name="MathType Equation" r:id="rId9" imgW="1460500" imgH="1651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38400" y="5029200"/>
                        <a:ext cx="3649663"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207" name="Object 8"/>
          <p:cNvGraphicFramePr>
            <a:graphicFrameLocks noChangeAspect="1"/>
          </p:cNvGraphicFramePr>
          <p:nvPr/>
        </p:nvGraphicFramePr>
        <p:xfrm>
          <a:off x="304800" y="5867400"/>
          <a:ext cx="2476500" cy="762000"/>
        </p:xfrm>
        <a:graphic>
          <a:graphicData uri="http://schemas.openxmlformats.org/presentationml/2006/ole">
            <mc:AlternateContent xmlns:mc="http://schemas.openxmlformats.org/markup-compatibility/2006">
              <mc:Choice xmlns:v="urn:schemas-microsoft-com:vml" Requires="v">
                <p:oleObj spid="_x0000_s51230" name="MathType Equation" r:id="rId11" imgW="990600" imgH="304800" progId="Equation">
                  <p:embed/>
                </p:oleObj>
              </mc:Choice>
              <mc:Fallback>
                <p:oleObj name="MathType Equation" r:id="rId11" imgW="990600" imgH="304800" progId="Equation">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800" y="5867400"/>
                        <a:ext cx="2476500"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208" name="Object 9"/>
          <p:cNvGraphicFramePr>
            <a:graphicFrameLocks noChangeAspect="1"/>
          </p:cNvGraphicFramePr>
          <p:nvPr/>
        </p:nvGraphicFramePr>
        <p:xfrm>
          <a:off x="3124200" y="5791200"/>
          <a:ext cx="5681663" cy="857250"/>
        </p:xfrm>
        <a:graphic>
          <a:graphicData uri="http://schemas.openxmlformats.org/presentationml/2006/ole">
            <mc:AlternateContent xmlns:mc="http://schemas.openxmlformats.org/markup-compatibility/2006">
              <mc:Choice xmlns:v="urn:schemas-microsoft-com:vml" Requires="v">
                <p:oleObj spid="_x0000_s51231" name="MathType Equation" r:id="rId13" imgW="2273300" imgH="342900" progId="Equation">
                  <p:embed/>
                </p:oleObj>
              </mc:Choice>
              <mc:Fallback>
                <p:oleObj name="MathType Equation" r:id="rId13" imgW="2273300" imgH="342900" progId="Equation">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24200" y="5791200"/>
                        <a:ext cx="568166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7642" name="Rectangle 10"/>
          <p:cNvSpPr>
            <a:spLocks noChangeArrowheads="1"/>
          </p:cNvSpPr>
          <p:nvPr/>
        </p:nvSpPr>
        <p:spPr bwMode="auto">
          <a:xfrm>
            <a:off x="228600" y="2362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Continuity equation for air	</a:t>
            </a:r>
            <a:r>
              <a:rPr lang="en-US">
                <a:solidFill>
                  <a:srgbClr val="993366"/>
                </a:solidFill>
                <a:cs typeface="+mn-cs"/>
              </a:rPr>
              <a:t>(3.20)</a:t>
            </a:r>
          </a:p>
          <a:p>
            <a:pPr marL="342900" indent="-342900">
              <a:buFontTx/>
              <a:buNone/>
              <a:tabLst>
                <a:tab pos="6804025" algn="l"/>
              </a:tabLst>
              <a:defRPr/>
            </a:pPr>
            <a:endParaRPr lang="en-US">
              <a:solidFill>
                <a:srgbClr val="187534"/>
              </a:solidFill>
              <a:cs typeface="+mn-cs"/>
            </a:endParaRPr>
          </a:p>
        </p:txBody>
      </p:sp>
      <p:sp>
        <p:nvSpPr>
          <p:cNvPr id="197643" name="Rectangle 11"/>
          <p:cNvSpPr>
            <a:spLocks noChangeArrowheads="1"/>
          </p:cNvSpPr>
          <p:nvPr/>
        </p:nvSpPr>
        <p:spPr bwMode="auto">
          <a:xfrm>
            <a:off x="228600" y="3429000"/>
            <a:ext cx="845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Combine	</a:t>
            </a:r>
            <a:r>
              <a:rPr lang="en-US">
                <a:solidFill>
                  <a:srgbClr val="993366"/>
                </a:solidFill>
                <a:cs typeface="+mn-cs"/>
              </a:rPr>
              <a:t>(4.62)</a:t>
            </a:r>
          </a:p>
          <a:p>
            <a:pPr marL="342900" indent="-342900">
              <a:buFontTx/>
              <a:buNone/>
              <a:tabLst>
                <a:tab pos="6804025" algn="l"/>
              </a:tabLst>
              <a:defRPr/>
            </a:pPr>
            <a:endParaRPr lang="en-US">
              <a:solidFill>
                <a:srgbClr val="187534"/>
              </a:solidFill>
              <a:cs typeface="+mn-cs"/>
            </a:endParaRPr>
          </a:p>
        </p:txBody>
      </p:sp>
      <p:sp>
        <p:nvSpPr>
          <p:cNvPr id="197644" name="Rectangle 12"/>
          <p:cNvSpPr>
            <a:spLocks noChangeArrowheads="1"/>
          </p:cNvSpPr>
          <p:nvPr/>
        </p:nvSpPr>
        <p:spPr bwMode="auto">
          <a:xfrm>
            <a:off x="228600" y="4648200"/>
            <a:ext cx="84582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Decompose variables</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197645" name="Rectangle 13"/>
          <p:cNvSpPr>
            <a:spLocks noChangeArrowheads="1"/>
          </p:cNvSpPr>
          <p:nvPr/>
        </p:nvSpPr>
        <p:spPr bwMode="auto">
          <a:xfrm>
            <a:off x="228600" y="5486400"/>
            <a:ext cx="84582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Reynolds average (4.62)	</a:t>
            </a:r>
            <a:r>
              <a:rPr lang="en-US">
                <a:solidFill>
                  <a:srgbClr val="993366"/>
                </a:solidFill>
                <a:cs typeface="+mn-cs"/>
              </a:rPr>
              <a:t>(4.65)</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Turbulent Flux Divergence</a:t>
            </a:r>
          </a:p>
        </p:txBody>
      </p:sp>
      <p:graphicFrame>
        <p:nvGraphicFramePr>
          <p:cNvPr id="52226" name="Object 4"/>
          <p:cNvGraphicFramePr>
            <a:graphicFrameLocks noChangeAspect="1"/>
          </p:cNvGraphicFramePr>
          <p:nvPr/>
        </p:nvGraphicFramePr>
        <p:xfrm>
          <a:off x="990600" y="1828800"/>
          <a:ext cx="6380163" cy="1216025"/>
        </p:xfrm>
        <a:graphic>
          <a:graphicData uri="http://schemas.openxmlformats.org/presentationml/2006/ole">
            <mc:AlternateContent xmlns:mc="http://schemas.openxmlformats.org/markup-compatibility/2006">
              <mc:Choice xmlns:v="urn:schemas-microsoft-com:vml" Requires="v">
                <p:oleObj spid="_x0000_s52237" name="MathType Equation" r:id="rId3" imgW="2552700" imgH="482600" progId="Equation">
                  <p:embed/>
                </p:oleObj>
              </mc:Choice>
              <mc:Fallback>
                <p:oleObj name="MathType Equation" r:id="rId3" imgW="2552700" imgH="4826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828800"/>
                        <a:ext cx="6380163" cy="1216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227" name="Object 5"/>
          <p:cNvGraphicFramePr>
            <a:graphicFrameLocks noChangeAspect="1"/>
          </p:cNvGraphicFramePr>
          <p:nvPr/>
        </p:nvGraphicFramePr>
        <p:xfrm>
          <a:off x="1676400" y="3352800"/>
          <a:ext cx="5681663" cy="1216025"/>
        </p:xfrm>
        <a:graphic>
          <a:graphicData uri="http://schemas.openxmlformats.org/presentationml/2006/ole">
            <mc:AlternateContent xmlns:mc="http://schemas.openxmlformats.org/markup-compatibility/2006">
              <mc:Choice xmlns:v="urn:schemas-microsoft-com:vml" Requires="v">
                <p:oleObj spid="_x0000_s52238" name="MathType Equation" r:id="rId5" imgW="2273300" imgH="482600" progId="Equation">
                  <p:embed/>
                </p:oleObj>
              </mc:Choice>
              <mc:Fallback>
                <p:oleObj name="MathType Equation" r:id="rId5" imgW="2273300" imgH="4826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352800"/>
                        <a:ext cx="5681663" cy="1216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228" name="Object 6"/>
          <p:cNvGraphicFramePr>
            <a:graphicFrameLocks noChangeAspect="1"/>
          </p:cNvGraphicFramePr>
          <p:nvPr/>
        </p:nvGraphicFramePr>
        <p:xfrm>
          <a:off x="1371600" y="4876800"/>
          <a:ext cx="5967413" cy="1216025"/>
        </p:xfrm>
        <a:graphic>
          <a:graphicData uri="http://schemas.openxmlformats.org/presentationml/2006/ole">
            <mc:AlternateContent xmlns:mc="http://schemas.openxmlformats.org/markup-compatibility/2006">
              <mc:Choice xmlns:v="urn:schemas-microsoft-com:vml" Requires="v">
                <p:oleObj spid="_x0000_s52239" name="MathType Equation" r:id="rId7" imgW="2387600" imgH="482600" progId="Equation">
                  <p:embed/>
                </p:oleObj>
              </mc:Choice>
              <mc:Fallback>
                <p:oleObj name="MathType Equation" r:id="rId7" imgW="2387600" imgH="4826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4876800"/>
                        <a:ext cx="5967413" cy="1216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8664" name="Rectangle 8"/>
          <p:cNvSpPr>
            <a:spLocks noChangeArrowheads="1"/>
          </p:cNvSpPr>
          <p:nvPr/>
        </p:nvSpPr>
        <p:spPr bwMode="auto">
          <a:xfrm>
            <a:off x="304800" y="1295400"/>
            <a:ext cx="84582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turbulent flux divergence	</a:t>
            </a:r>
            <a:r>
              <a:rPr lang="en-US">
                <a:solidFill>
                  <a:srgbClr val="993366"/>
                </a:solidFill>
                <a:cs typeface="+mn-cs"/>
              </a:rPr>
              <a:t>(4.66)</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228600" y="228600"/>
            <a:ext cx="8686800" cy="1143000"/>
          </a:xfrm>
        </p:spPr>
        <p:txBody>
          <a:bodyPr/>
          <a:lstStyle/>
          <a:p>
            <a:pPr eaLnBrk="1" hangingPunct="1">
              <a:defRPr/>
            </a:pPr>
            <a:r>
              <a:rPr lang="en-US" b="1">
                <a:solidFill>
                  <a:srgbClr val="0000FF"/>
                </a:solidFill>
                <a:latin typeface="Times" charset="0"/>
                <a:cs typeface="+mj-cs"/>
              </a:rPr>
              <a:t>Diffusion Coefficients for Momentum</a:t>
            </a:r>
          </a:p>
        </p:txBody>
      </p:sp>
      <p:sp>
        <p:nvSpPr>
          <p:cNvPr id="199683" name="Rectangle 3"/>
          <p:cNvSpPr>
            <a:spLocks noChangeArrowheads="1"/>
          </p:cNvSpPr>
          <p:nvPr/>
        </p:nvSpPr>
        <p:spPr bwMode="auto">
          <a:xfrm>
            <a:off x="228600" y="1524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Vertical kinematic turbulent fluxes from </a:t>
            </a:r>
            <a:r>
              <a:rPr lang="en-US" i="1">
                <a:cs typeface="+mn-cs"/>
              </a:rPr>
              <a:t>K</a:t>
            </a:r>
            <a:r>
              <a:rPr lang="en-US">
                <a:cs typeface="+mn-cs"/>
              </a:rPr>
              <a:t>-theory	</a:t>
            </a:r>
            <a:r>
              <a:rPr lang="en-US">
                <a:solidFill>
                  <a:srgbClr val="993366"/>
                </a:solidFill>
                <a:cs typeface="+mn-cs"/>
              </a:rPr>
              <a:t>(4.67)</a:t>
            </a:r>
          </a:p>
          <a:p>
            <a:pPr marL="342900" indent="-342900">
              <a:buFontTx/>
              <a:buNone/>
              <a:tabLst>
                <a:tab pos="6804025" algn="l"/>
              </a:tabLst>
              <a:defRPr/>
            </a:pPr>
            <a:endParaRPr lang="en-US">
              <a:solidFill>
                <a:srgbClr val="187534"/>
              </a:solidFill>
              <a:cs typeface="+mn-cs"/>
            </a:endParaRPr>
          </a:p>
        </p:txBody>
      </p:sp>
      <p:graphicFrame>
        <p:nvGraphicFramePr>
          <p:cNvPr id="53251" name="Object 4"/>
          <p:cNvGraphicFramePr>
            <a:graphicFrameLocks noChangeAspect="1"/>
          </p:cNvGraphicFramePr>
          <p:nvPr/>
        </p:nvGraphicFramePr>
        <p:xfrm>
          <a:off x="1295400" y="2057400"/>
          <a:ext cx="5905500" cy="766763"/>
        </p:xfrm>
        <a:graphic>
          <a:graphicData uri="http://schemas.openxmlformats.org/presentationml/2006/ole">
            <mc:AlternateContent xmlns:mc="http://schemas.openxmlformats.org/markup-compatibility/2006">
              <mc:Choice xmlns:v="urn:schemas-microsoft-com:vml" Requires="v">
                <p:oleObj spid="_x0000_s53265" name="MathType Equation" r:id="rId3" imgW="2349500" imgH="304800" progId="Equation">
                  <p:embed/>
                </p:oleObj>
              </mc:Choice>
              <mc:Fallback>
                <p:oleObj name="MathType Equation" r:id="rId3" imgW="2349500" imgH="3048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057400"/>
                        <a:ext cx="5905500"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3252" name="Object 5"/>
          <p:cNvGraphicFramePr>
            <a:graphicFrameLocks noChangeAspect="1"/>
          </p:cNvGraphicFramePr>
          <p:nvPr/>
        </p:nvGraphicFramePr>
        <p:xfrm>
          <a:off x="457200" y="3657600"/>
          <a:ext cx="7578725" cy="785813"/>
        </p:xfrm>
        <a:graphic>
          <a:graphicData uri="http://schemas.openxmlformats.org/presentationml/2006/ole">
            <mc:AlternateContent xmlns:mc="http://schemas.openxmlformats.org/markup-compatibility/2006">
              <mc:Choice xmlns:v="urn:schemas-microsoft-com:vml" Requires="v">
                <p:oleObj spid="_x0000_s53266" name="MathType Equation" r:id="rId5" imgW="3810000" imgH="393700" progId="Equation">
                  <p:embed/>
                </p:oleObj>
              </mc:Choice>
              <mc:Fallback>
                <p:oleObj name="MathType Equation" r:id="rId5" imgW="3810000" imgH="3937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657600"/>
                        <a:ext cx="7578725" cy="785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3253" name="Object 6"/>
          <p:cNvGraphicFramePr>
            <a:graphicFrameLocks noChangeAspect="1"/>
          </p:cNvGraphicFramePr>
          <p:nvPr/>
        </p:nvGraphicFramePr>
        <p:xfrm>
          <a:off x="1143000" y="4572000"/>
          <a:ext cx="6846888" cy="785813"/>
        </p:xfrm>
        <a:graphic>
          <a:graphicData uri="http://schemas.openxmlformats.org/presentationml/2006/ole">
            <mc:AlternateContent xmlns:mc="http://schemas.openxmlformats.org/markup-compatibility/2006">
              <mc:Choice xmlns:v="urn:schemas-microsoft-com:vml" Requires="v">
                <p:oleObj spid="_x0000_s53267" name="MathType Equation" r:id="rId7" imgW="3441700" imgH="393700" progId="Equation">
                  <p:embed/>
                </p:oleObj>
              </mc:Choice>
              <mc:Fallback>
                <p:oleObj name="MathType Equation" r:id="rId7" imgW="3441700" imgH="3937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4572000"/>
                        <a:ext cx="6846888" cy="785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3254" name="Object 7"/>
          <p:cNvGraphicFramePr>
            <a:graphicFrameLocks noChangeAspect="1"/>
          </p:cNvGraphicFramePr>
          <p:nvPr/>
        </p:nvGraphicFramePr>
        <p:xfrm>
          <a:off x="990600" y="5410200"/>
          <a:ext cx="7048500" cy="785813"/>
        </p:xfrm>
        <a:graphic>
          <a:graphicData uri="http://schemas.openxmlformats.org/presentationml/2006/ole">
            <mc:AlternateContent xmlns:mc="http://schemas.openxmlformats.org/markup-compatibility/2006">
              <mc:Choice xmlns:v="urn:schemas-microsoft-com:vml" Requires="v">
                <p:oleObj spid="_x0000_s53268" name="MathType Equation" r:id="rId9" imgW="3543300" imgH="393700" progId="Equation">
                  <p:embed/>
                </p:oleObj>
              </mc:Choice>
              <mc:Fallback>
                <p:oleObj name="MathType Equation" r:id="rId9" imgW="3543300" imgH="3937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5410200"/>
                        <a:ext cx="7048500" cy="785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9688" name="Rectangle 8"/>
          <p:cNvSpPr>
            <a:spLocks noChangeArrowheads="1"/>
          </p:cNvSpPr>
          <p:nvPr/>
        </p:nvSpPr>
        <p:spPr bwMode="auto">
          <a:xfrm>
            <a:off x="304800" y="2971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fluxes into turbulent flux divergence	</a:t>
            </a:r>
            <a:r>
              <a:rPr lang="en-US">
                <a:solidFill>
                  <a:srgbClr val="993366"/>
                </a:solidFill>
                <a:cs typeface="+mn-cs"/>
              </a:rPr>
              <a:t>(4.68)</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Diffusion Coefficients for Momentum</a:t>
            </a:r>
          </a:p>
        </p:txBody>
      </p:sp>
      <p:sp>
        <p:nvSpPr>
          <p:cNvPr id="200707" name="Rectangle 3"/>
          <p:cNvSpPr>
            <a:spLocks noChangeArrowheads="1"/>
          </p:cNvSpPr>
          <p:nvPr/>
        </p:nvSpPr>
        <p:spPr bwMode="auto">
          <a:xfrm>
            <a:off x="228600" y="1600200"/>
            <a:ext cx="845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Turbulent flux divergence in vector/tensor notation	</a:t>
            </a:r>
            <a:r>
              <a:rPr lang="en-US">
                <a:solidFill>
                  <a:srgbClr val="993366"/>
                </a:solidFill>
                <a:cs typeface="+mn-cs"/>
              </a:rPr>
              <a:t>(4.70)</a:t>
            </a:r>
          </a:p>
          <a:p>
            <a:pPr marL="342900" indent="-342900">
              <a:buFontTx/>
              <a:buNone/>
              <a:tabLst>
                <a:tab pos="6804025" algn="l"/>
              </a:tabLst>
              <a:defRPr/>
            </a:pPr>
            <a:endParaRPr lang="en-US">
              <a:solidFill>
                <a:srgbClr val="187534"/>
              </a:solidFill>
              <a:cs typeface="+mn-cs"/>
            </a:endParaRPr>
          </a:p>
        </p:txBody>
      </p:sp>
      <p:graphicFrame>
        <p:nvGraphicFramePr>
          <p:cNvPr id="54275" name="Object 4"/>
          <p:cNvGraphicFramePr>
            <a:graphicFrameLocks noChangeAspect="1"/>
          </p:cNvGraphicFramePr>
          <p:nvPr/>
        </p:nvGraphicFramePr>
        <p:xfrm>
          <a:off x="2438400" y="2286000"/>
          <a:ext cx="3554413" cy="857250"/>
        </p:xfrm>
        <a:graphic>
          <a:graphicData uri="http://schemas.openxmlformats.org/presentationml/2006/ole">
            <mc:AlternateContent xmlns:mc="http://schemas.openxmlformats.org/markup-compatibility/2006">
              <mc:Choice xmlns:v="urn:schemas-microsoft-com:vml" Requires="v">
                <p:oleObj spid="_x0000_s54282" name="MathType Equation" r:id="rId3" imgW="1422400" imgH="342900" progId="Equation">
                  <p:embed/>
                </p:oleObj>
              </mc:Choice>
              <mc:Fallback>
                <p:oleObj name="MathType Equation" r:id="rId3" imgW="1422400" imgH="3429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286000"/>
                        <a:ext cx="355441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4276" name="Object 8"/>
          <p:cNvGraphicFramePr>
            <a:graphicFrameLocks noChangeAspect="1"/>
          </p:cNvGraphicFramePr>
          <p:nvPr/>
        </p:nvGraphicFramePr>
        <p:xfrm>
          <a:off x="1828800" y="3581400"/>
          <a:ext cx="5156200" cy="1495425"/>
        </p:xfrm>
        <a:graphic>
          <a:graphicData uri="http://schemas.openxmlformats.org/presentationml/2006/ole">
            <mc:AlternateContent xmlns:mc="http://schemas.openxmlformats.org/markup-compatibility/2006">
              <mc:Choice xmlns:v="urn:schemas-microsoft-com:vml" Requires="v">
                <p:oleObj spid="_x0000_s54283" name="MathType Equation" r:id="rId5" imgW="2057400" imgH="596900" progId="Equation">
                  <p:embed/>
                </p:oleObj>
              </mc:Choice>
              <mc:Fallback>
                <p:oleObj name="MathType Equation" r:id="rId5" imgW="2057400" imgH="596900" progId="Equation">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581400"/>
                        <a:ext cx="5156200" cy="149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Diffusion Coefficient Examples</a:t>
            </a:r>
          </a:p>
        </p:txBody>
      </p:sp>
      <p:graphicFrame>
        <p:nvGraphicFramePr>
          <p:cNvPr id="55298" name="Object 5"/>
          <p:cNvGraphicFramePr>
            <a:graphicFrameLocks noChangeAspect="1"/>
          </p:cNvGraphicFramePr>
          <p:nvPr/>
        </p:nvGraphicFramePr>
        <p:xfrm>
          <a:off x="457200" y="3124200"/>
          <a:ext cx="7632700" cy="784225"/>
        </p:xfrm>
        <a:graphic>
          <a:graphicData uri="http://schemas.openxmlformats.org/presentationml/2006/ole">
            <mc:AlternateContent xmlns:mc="http://schemas.openxmlformats.org/markup-compatibility/2006">
              <mc:Choice xmlns:v="urn:schemas-microsoft-com:vml" Requires="v">
                <p:oleObj spid="_x0000_s55307" name="MathType Equation" r:id="rId3" imgW="3835400" imgH="393700" progId="Equation">
                  <p:embed/>
                </p:oleObj>
              </mc:Choice>
              <mc:Fallback>
                <p:oleObj name="MathType Equation" r:id="rId3" imgW="3835400" imgH="3937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124200"/>
                        <a:ext cx="7632700" cy="784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5299" name="Object 6"/>
          <p:cNvGraphicFramePr>
            <a:graphicFrameLocks noChangeAspect="1"/>
          </p:cNvGraphicFramePr>
          <p:nvPr/>
        </p:nvGraphicFramePr>
        <p:xfrm>
          <a:off x="381000" y="5867400"/>
          <a:ext cx="8116888" cy="784225"/>
        </p:xfrm>
        <a:graphic>
          <a:graphicData uri="http://schemas.openxmlformats.org/presentationml/2006/ole">
            <mc:AlternateContent xmlns:mc="http://schemas.openxmlformats.org/markup-compatibility/2006">
              <mc:Choice xmlns:v="urn:schemas-microsoft-com:vml" Requires="v">
                <p:oleObj spid="_x0000_s55308" name="MathType Equation" r:id="rId5" imgW="4076700" imgH="393700" progId="Equation">
                  <p:embed/>
                </p:oleObj>
              </mc:Choice>
              <mc:Fallback>
                <p:oleObj name="MathType Equation" r:id="rId5" imgW="4076700" imgH="3937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5867400"/>
                        <a:ext cx="8116888" cy="784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4504" name="Rectangle 8"/>
          <p:cNvSpPr>
            <a:spLocks noChangeArrowheads="1"/>
          </p:cNvSpPr>
          <p:nvPr/>
        </p:nvSpPr>
        <p:spPr bwMode="auto">
          <a:xfrm>
            <a:off x="304800" y="1219200"/>
            <a:ext cx="8539163"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4.11	Vertical diffusion in middle of boundary layer</a:t>
            </a:r>
          </a:p>
          <a:p>
            <a:pPr marL="2743200" indent="-2743200">
              <a:buFontTx/>
              <a:buNone/>
              <a:tabLst>
                <a:tab pos="454025" algn="l"/>
                <a:tab pos="2289175" algn="l"/>
                <a:tab pos="2806700" algn="l"/>
              </a:tabLst>
              <a:defRPr/>
            </a:pPr>
            <a:r>
              <a:rPr lang="en-US">
                <a:solidFill>
                  <a:srgbClr val="993366"/>
                </a:solidFill>
                <a:cs typeface="+mn-cs"/>
              </a:rPr>
              <a:t>	</a:t>
            </a:r>
            <a:r>
              <a:rPr lang="en-US">
                <a:solidFill>
                  <a:srgbClr val="187534"/>
                </a:solidFill>
                <a:cs typeface="+mn-cs"/>
              </a:rPr>
              <a:t> 	</a:t>
            </a:r>
            <a:r>
              <a:rPr lang="en-US" i="1">
                <a:solidFill>
                  <a:srgbClr val="187534"/>
                </a:solidFill>
                <a:cs typeface="+mn-cs"/>
              </a:rPr>
              <a:t>z</a:t>
            </a:r>
            <a:r>
              <a:rPr lang="en-US" baseline="-25000">
                <a:solidFill>
                  <a:srgbClr val="187534"/>
                </a:solidFill>
                <a:cs typeface="+mn-cs"/>
              </a:rPr>
              <a:t>1</a:t>
            </a:r>
            <a:r>
              <a:rPr lang="en-US">
                <a:solidFill>
                  <a:srgbClr val="187534"/>
                </a:solidFill>
                <a:cs typeface="+mn-cs"/>
              </a:rPr>
              <a:t> 	= 300 m 		</a:t>
            </a:r>
            <a:r>
              <a:rPr lang="en-US" i="1">
                <a:solidFill>
                  <a:srgbClr val="187534"/>
                </a:solidFill>
                <a:cs typeface="+mn-cs"/>
              </a:rPr>
              <a:t>u</a:t>
            </a:r>
            <a:r>
              <a:rPr lang="en-US" baseline="-25000">
                <a:solidFill>
                  <a:srgbClr val="187534"/>
                </a:solidFill>
                <a:cs typeface="+mn-cs"/>
              </a:rPr>
              <a:t>1</a:t>
            </a:r>
            <a:r>
              <a:rPr lang="en-US">
                <a:solidFill>
                  <a:srgbClr val="187534"/>
                </a:solidFill>
                <a:cs typeface="+mn-cs"/>
              </a:rPr>
              <a:t> 	= 10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2</a:t>
            </a:r>
            <a:r>
              <a:rPr lang="en-US">
                <a:solidFill>
                  <a:srgbClr val="187534"/>
                </a:solidFill>
                <a:cs typeface="+mn-cs"/>
              </a:rPr>
              <a:t> 	= 350 m 		</a:t>
            </a:r>
            <a:r>
              <a:rPr lang="en-US" i="1">
                <a:solidFill>
                  <a:srgbClr val="187534"/>
                </a:solidFill>
                <a:cs typeface="+mn-cs"/>
              </a:rPr>
              <a:t>u</a:t>
            </a:r>
            <a:r>
              <a:rPr lang="en-US" baseline="-25000">
                <a:solidFill>
                  <a:srgbClr val="187534"/>
                </a:solidFill>
                <a:cs typeface="+mn-cs"/>
              </a:rPr>
              <a:t>2</a:t>
            </a:r>
            <a:r>
              <a:rPr lang="en-US">
                <a:solidFill>
                  <a:srgbClr val="187534"/>
                </a:solidFill>
                <a:cs typeface="+mn-cs"/>
              </a:rPr>
              <a:t> 	= 12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baseline="-25000">
                <a:solidFill>
                  <a:srgbClr val="187534"/>
                </a:solidFill>
                <a:cs typeface="+mn-cs"/>
              </a:rPr>
              <a:t>3</a:t>
            </a:r>
            <a:r>
              <a:rPr lang="en-US">
                <a:solidFill>
                  <a:srgbClr val="187534"/>
                </a:solidFill>
                <a:cs typeface="+mn-cs"/>
              </a:rPr>
              <a:t> 	= 400 m 		</a:t>
            </a:r>
            <a:r>
              <a:rPr lang="en-US" i="1">
                <a:solidFill>
                  <a:srgbClr val="187534"/>
                </a:solidFill>
                <a:cs typeface="+mn-cs"/>
              </a:rPr>
              <a:t>u</a:t>
            </a:r>
            <a:r>
              <a:rPr lang="en-US" baseline="-25000">
                <a:solidFill>
                  <a:srgbClr val="187534"/>
                </a:solidFill>
                <a:cs typeface="+mn-cs"/>
              </a:rPr>
              <a:t>3</a:t>
            </a:r>
            <a:r>
              <a:rPr lang="en-US">
                <a:solidFill>
                  <a:srgbClr val="187534"/>
                </a:solidFill>
                <a:cs typeface="+mn-cs"/>
              </a:rPr>
              <a:t> 	= 15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K</a:t>
            </a:r>
            <a:r>
              <a:rPr lang="en-US" i="1" baseline="-25000">
                <a:solidFill>
                  <a:srgbClr val="187534"/>
                </a:solidFill>
                <a:cs typeface="+mn-cs"/>
              </a:rPr>
              <a:t>m</a:t>
            </a:r>
            <a:r>
              <a:rPr lang="en-US">
                <a:solidFill>
                  <a:srgbClr val="187534"/>
                </a:solidFill>
                <a:cs typeface="+mn-cs"/>
              </a:rPr>
              <a:t>	= 50 m</a:t>
            </a:r>
            <a:r>
              <a:rPr lang="en-US" baseline="30000">
                <a:solidFill>
                  <a:srgbClr val="187534"/>
                </a:solidFill>
                <a:cs typeface="+mn-cs"/>
              </a:rPr>
              <a:t>2</a:t>
            </a:r>
            <a:r>
              <a:rPr lang="en-US">
                <a:solidFill>
                  <a:srgbClr val="187534"/>
                </a:solidFill>
                <a:cs typeface="+mn-cs"/>
              </a:rPr>
              <a:t> s</a:t>
            </a:r>
            <a:r>
              <a:rPr lang="en-US" baseline="30000">
                <a:solidFill>
                  <a:srgbClr val="187534"/>
                </a:solidFill>
                <a:cs typeface="+mn-cs"/>
              </a:rPr>
              <a:t>-1</a:t>
            </a:r>
            <a:r>
              <a:rPr lang="en-US">
                <a:solidFill>
                  <a:srgbClr val="187534"/>
                </a:solidFill>
                <a:cs typeface="+mn-cs"/>
              </a:rPr>
              <a:t>		--&gt; 	</a:t>
            </a:r>
          </a:p>
        </p:txBody>
      </p:sp>
      <p:sp>
        <p:nvSpPr>
          <p:cNvPr id="234505" name="Rectangle 9"/>
          <p:cNvSpPr>
            <a:spLocks noChangeArrowheads="1"/>
          </p:cNvSpPr>
          <p:nvPr/>
        </p:nvSpPr>
        <p:spPr bwMode="auto">
          <a:xfrm>
            <a:off x="228600" y="4114800"/>
            <a:ext cx="8539163"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4.12	Horizontal diffusion</a:t>
            </a:r>
          </a:p>
          <a:p>
            <a:pPr marL="2743200" indent="-2743200">
              <a:buFontTx/>
              <a:buNone/>
              <a:tabLst>
                <a:tab pos="454025" algn="l"/>
                <a:tab pos="2289175" algn="l"/>
                <a:tab pos="2806700" algn="l"/>
              </a:tabLst>
              <a:defRPr/>
            </a:pPr>
            <a:r>
              <a:rPr lang="en-US">
                <a:solidFill>
                  <a:srgbClr val="993366"/>
                </a:solidFill>
                <a:cs typeface="+mn-cs"/>
              </a:rPr>
              <a:t>	</a:t>
            </a:r>
            <a:r>
              <a:rPr lang="en-US">
                <a:solidFill>
                  <a:srgbClr val="187534"/>
                </a:solidFill>
                <a:cs typeface="+mn-cs"/>
              </a:rPr>
              <a:t> 	</a:t>
            </a:r>
            <a:r>
              <a:rPr lang="en-US" i="1">
                <a:solidFill>
                  <a:srgbClr val="187534"/>
                </a:solidFill>
                <a:cs typeface="+mn-cs"/>
              </a:rPr>
              <a:t>y</a:t>
            </a:r>
            <a:r>
              <a:rPr lang="en-US" baseline="-25000">
                <a:solidFill>
                  <a:srgbClr val="187534"/>
                </a:solidFill>
                <a:cs typeface="+mn-cs"/>
              </a:rPr>
              <a:t>1</a:t>
            </a:r>
            <a:r>
              <a:rPr lang="en-US">
                <a:solidFill>
                  <a:srgbClr val="187534"/>
                </a:solidFill>
                <a:cs typeface="+mn-cs"/>
              </a:rPr>
              <a:t> 	= 0 m 			</a:t>
            </a:r>
            <a:r>
              <a:rPr lang="en-US" i="1">
                <a:solidFill>
                  <a:srgbClr val="187534"/>
                </a:solidFill>
                <a:cs typeface="+mn-cs"/>
              </a:rPr>
              <a:t>u</a:t>
            </a:r>
            <a:r>
              <a:rPr lang="en-US" baseline="-25000">
                <a:solidFill>
                  <a:srgbClr val="187534"/>
                </a:solidFill>
                <a:cs typeface="+mn-cs"/>
              </a:rPr>
              <a:t>1</a:t>
            </a:r>
            <a:r>
              <a:rPr lang="en-US">
                <a:solidFill>
                  <a:srgbClr val="187534"/>
                </a:solidFill>
                <a:cs typeface="+mn-cs"/>
              </a:rPr>
              <a:t> 	= 10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y</a:t>
            </a:r>
            <a:r>
              <a:rPr lang="en-US" baseline="-25000">
                <a:solidFill>
                  <a:srgbClr val="187534"/>
                </a:solidFill>
                <a:cs typeface="+mn-cs"/>
              </a:rPr>
              <a:t>2</a:t>
            </a:r>
            <a:r>
              <a:rPr lang="en-US">
                <a:solidFill>
                  <a:srgbClr val="187534"/>
                </a:solidFill>
                <a:cs typeface="+mn-cs"/>
              </a:rPr>
              <a:t> 	= 500 m 		</a:t>
            </a:r>
            <a:r>
              <a:rPr lang="en-US" i="1">
                <a:solidFill>
                  <a:srgbClr val="187534"/>
                </a:solidFill>
                <a:cs typeface="+mn-cs"/>
              </a:rPr>
              <a:t>u</a:t>
            </a:r>
            <a:r>
              <a:rPr lang="en-US" baseline="-25000">
                <a:solidFill>
                  <a:srgbClr val="187534"/>
                </a:solidFill>
                <a:cs typeface="+mn-cs"/>
              </a:rPr>
              <a:t>2</a:t>
            </a:r>
            <a:r>
              <a:rPr lang="en-US">
                <a:solidFill>
                  <a:srgbClr val="187534"/>
                </a:solidFill>
                <a:cs typeface="+mn-cs"/>
              </a:rPr>
              <a:t> 	= 9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y</a:t>
            </a:r>
            <a:r>
              <a:rPr lang="en-US" baseline="-25000">
                <a:solidFill>
                  <a:srgbClr val="187534"/>
                </a:solidFill>
                <a:cs typeface="+mn-cs"/>
              </a:rPr>
              <a:t>3</a:t>
            </a:r>
            <a:r>
              <a:rPr lang="en-US">
                <a:solidFill>
                  <a:srgbClr val="187534"/>
                </a:solidFill>
                <a:cs typeface="+mn-cs"/>
              </a:rPr>
              <a:t> 	= 1000 m 		</a:t>
            </a:r>
            <a:r>
              <a:rPr lang="en-US" i="1">
                <a:solidFill>
                  <a:srgbClr val="187534"/>
                </a:solidFill>
                <a:cs typeface="+mn-cs"/>
              </a:rPr>
              <a:t>u</a:t>
            </a:r>
            <a:r>
              <a:rPr lang="en-US" baseline="-25000">
                <a:solidFill>
                  <a:srgbClr val="187534"/>
                </a:solidFill>
                <a:cs typeface="+mn-cs"/>
              </a:rPr>
              <a:t>3</a:t>
            </a:r>
            <a:r>
              <a:rPr lang="en-US">
                <a:solidFill>
                  <a:srgbClr val="187534"/>
                </a:solidFill>
                <a:cs typeface="+mn-cs"/>
              </a:rPr>
              <a:t> 	= 7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K</a:t>
            </a:r>
            <a:r>
              <a:rPr lang="en-US" i="1" baseline="-25000">
                <a:solidFill>
                  <a:srgbClr val="187534"/>
                </a:solidFill>
                <a:cs typeface="+mn-cs"/>
              </a:rPr>
              <a:t>m</a:t>
            </a:r>
            <a:r>
              <a:rPr lang="en-US">
                <a:solidFill>
                  <a:srgbClr val="187534"/>
                </a:solidFill>
                <a:cs typeface="+mn-cs"/>
              </a:rPr>
              <a:t>	= 100 m</a:t>
            </a:r>
            <a:r>
              <a:rPr lang="en-US" baseline="30000">
                <a:solidFill>
                  <a:srgbClr val="187534"/>
                </a:solidFill>
                <a:cs typeface="+mn-cs"/>
              </a:rPr>
              <a:t>2</a:t>
            </a:r>
            <a:r>
              <a:rPr lang="en-US">
                <a:solidFill>
                  <a:srgbClr val="187534"/>
                </a:solidFill>
                <a:cs typeface="+mn-cs"/>
              </a:rPr>
              <a:t> s</a:t>
            </a:r>
            <a:r>
              <a:rPr lang="en-US" baseline="30000">
                <a:solidFill>
                  <a:srgbClr val="187534"/>
                </a:solidFill>
                <a:cs typeface="+mn-cs"/>
              </a:rPr>
              <a:t>-1</a:t>
            </a:r>
            <a:r>
              <a:rPr lang="en-US">
                <a:solidFill>
                  <a:srgbClr val="187534"/>
                </a:solidFill>
                <a:cs typeface="+mn-cs"/>
              </a:rPr>
              <a:t>		--&gt;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Momentum Equation Terms</a:t>
            </a:r>
          </a:p>
        </p:txBody>
      </p:sp>
      <p:graphicFrame>
        <p:nvGraphicFramePr>
          <p:cNvPr id="56322" name="Object 7"/>
          <p:cNvGraphicFramePr>
            <a:graphicFrameLocks noChangeAspect="1"/>
          </p:cNvGraphicFramePr>
          <p:nvPr/>
        </p:nvGraphicFramePr>
        <p:xfrm>
          <a:off x="1300163" y="990600"/>
          <a:ext cx="7843837" cy="5602288"/>
        </p:xfrm>
        <a:graphic>
          <a:graphicData uri="http://schemas.openxmlformats.org/presentationml/2006/ole">
            <mc:AlternateContent xmlns:mc="http://schemas.openxmlformats.org/markup-compatibility/2006">
              <mc:Choice xmlns:v="urn:schemas-microsoft-com:vml" Requires="v">
                <p:oleObj spid="_x0000_s56327" name="Document" r:id="rId3" imgW="5600700" imgH="4000500" progId="Word.Document.8">
                  <p:embed/>
                </p:oleObj>
              </mc:Choice>
              <mc:Fallback>
                <p:oleObj name="Document" r:id="rId3" imgW="5600700" imgH="4000500"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163" y="990600"/>
                        <a:ext cx="7843837" cy="5602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1736" name="Rectangle 8"/>
          <p:cNvSpPr>
            <a:spLocks noChangeArrowheads="1"/>
          </p:cNvSpPr>
          <p:nvPr/>
        </p:nvSpPr>
        <p:spPr bwMode="auto">
          <a:xfrm>
            <a:off x="7391400" y="5715000"/>
            <a:ext cx="1371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Table 4.1</a:t>
            </a:r>
            <a:endParaRPr lang="en-US">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Momentum Equation</a:t>
            </a:r>
          </a:p>
        </p:txBody>
      </p:sp>
      <p:sp>
        <p:nvSpPr>
          <p:cNvPr id="235523" name="Rectangle 3"/>
          <p:cNvSpPr>
            <a:spLocks noChangeArrowheads="1"/>
          </p:cNvSpPr>
          <p:nvPr/>
        </p:nvSpPr>
        <p:spPr bwMode="auto">
          <a:xfrm>
            <a:off x="304800" y="2514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Momentum equation in three dimensions	</a:t>
            </a:r>
            <a:r>
              <a:rPr lang="en-US">
                <a:solidFill>
                  <a:srgbClr val="993366"/>
                </a:solidFill>
                <a:cs typeface="+mn-cs"/>
              </a:rPr>
              <a:t>(4.71)</a:t>
            </a:r>
          </a:p>
          <a:p>
            <a:pPr marL="342900" indent="-342900">
              <a:buFontTx/>
              <a:buNone/>
              <a:tabLst>
                <a:tab pos="6804025" algn="l"/>
              </a:tabLst>
              <a:defRPr/>
            </a:pPr>
            <a:endParaRPr lang="en-US">
              <a:solidFill>
                <a:srgbClr val="187534"/>
              </a:solidFill>
              <a:cs typeface="+mn-cs"/>
            </a:endParaRPr>
          </a:p>
        </p:txBody>
      </p:sp>
      <p:graphicFrame>
        <p:nvGraphicFramePr>
          <p:cNvPr id="57347" name="Object 4"/>
          <p:cNvGraphicFramePr>
            <a:graphicFrameLocks noChangeAspect="1"/>
          </p:cNvGraphicFramePr>
          <p:nvPr/>
        </p:nvGraphicFramePr>
        <p:xfrm>
          <a:off x="1143000" y="3276600"/>
          <a:ext cx="6348413" cy="685800"/>
        </p:xfrm>
        <a:graphic>
          <a:graphicData uri="http://schemas.openxmlformats.org/presentationml/2006/ole">
            <mc:AlternateContent xmlns:mc="http://schemas.openxmlformats.org/markup-compatibility/2006">
              <mc:Choice xmlns:v="urn:schemas-microsoft-com:vml" Requires="v">
                <p:oleObj spid="_x0000_s57351" name="MathType Equation" r:id="rId3" imgW="3175000" imgH="342900" progId="Equation">
                  <p:embed/>
                </p:oleObj>
              </mc:Choice>
              <mc:Fallback>
                <p:oleObj name="MathType Equation" r:id="rId3" imgW="3175000" imgH="3429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276600"/>
                        <a:ext cx="6348413"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Momentum Equation in Cartesian-Altitude Coordinates</a:t>
            </a:r>
          </a:p>
        </p:txBody>
      </p:sp>
      <p:sp>
        <p:nvSpPr>
          <p:cNvPr id="202755" name="Rectangle 3"/>
          <p:cNvSpPr>
            <a:spLocks noChangeArrowheads="1"/>
          </p:cNvSpPr>
          <p:nvPr/>
        </p:nvSpPr>
        <p:spPr bwMode="auto">
          <a:xfrm>
            <a:off x="304800" y="17526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U</a:t>
            </a:r>
            <a:r>
              <a:rPr lang="en-US">
                <a:cs typeface="+mn-cs"/>
              </a:rPr>
              <a:t>-direction	</a:t>
            </a:r>
            <a:r>
              <a:rPr lang="en-US">
                <a:solidFill>
                  <a:srgbClr val="993366"/>
                </a:solidFill>
                <a:cs typeface="+mn-cs"/>
              </a:rPr>
              <a:t>(4.73)</a:t>
            </a:r>
          </a:p>
          <a:p>
            <a:pPr marL="342900" indent="-342900">
              <a:buFontTx/>
              <a:buNone/>
              <a:tabLst>
                <a:tab pos="6804025" algn="l"/>
              </a:tabLst>
              <a:defRPr/>
            </a:pPr>
            <a:endParaRPr lang="en-US">
              <a:solidFill>
                <a:srgbClr val="187534"/>
              </a:solidFill>
              <a:cs typeface="+mn-cs"/>
            </a:endParaRPr>
          </a:p>
        </p:txBody>
      </p:sp>
      <p:graphicFrame>
        <p:nvGraphicFramePr>
          <p:cNvPr id="58371" name="Object 6"/>
          <p:cNvGraphicFramePr>
            <a:graphicFrameLocks noChangeAspect="1"/>
          </p:cNvGraphicFramePr>
          <p:nvPr/>
        </p:nvGraphicFramePr>
        <p:xfrm>
          <a:off x="2209800" y="1600200"/>
          <a:ext cx="4697413" cy="685800"/>
        </p:xfrm>
        <a:graphic>
          <a:graphicData uri="http://schemas.openxmlformats.org/presentationml/2006/ole">
            <mc:AlternateContent xmlns:mc="http://schemas.openxmlformats.org/markup-compatibility/2006">
              <mc:Choice xmlns:v="urn:schemas-microsoft-com:vml" Requires="v">
                <p:oleObj spid="_x0000_s58392" name="MathType Equation" r:id="rId3" imgW="2349500" imgH="342900" progId="Equation">
                  <p:embed/>
                </p:oleObj>
              </mc:Choice>
              <mc:Fallback>
                <p:oleObj name="MathType Equation" r:id="rId3" imgW="2349500" imgH="342900" progId="Equation">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600200"/>
                        <a:ext cx="4697413"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8372" name="Object 7"/>
          <p:cNvGraphicFramePr>
            <a:graphicFrameLocks noChangeAspect="1"/>
          </p:cNvGraphicFramePr>
          <p:nvPr/>
        </p:nvGraphicFramePr>
        <p:xfrm>
          <a:off x="838200" y="2286000"/>
          <a:ext cx="6831013" cy="787400"/>
        </p:xfrm>
        <a:graphic>
          <a:graphicData uri="http://schemas.openxmlformats.org/presentationml/2006/ole">
            <mc:AlternateContent xmlns:mc="http://schemas.openxmlformats.org/markup-compatibility/2006">
              <mc:Choice xmlns:v="urn:schemas-microsoft-com:vml" Requires="v">
                <p:oleObj spid="_x0000_s58393" name="MathType Equation" r:id="rId5" imgW="3416300" imgH="393700" progId="Equation">
                  <p:embed/>
                </p:oleObj>
              </mc:Choice>
              <mc:Fallback>
                <p:oleObj name="MathType Equation" r:id="rId5" imgW="3416300" imgH="393700" progId="Equation">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286000"/>
                        <a:ext cx="6831013"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8373" name="Object 8"/>
          <p:cNvGraphicFramePr>
            <a:graphicFrameLocks noChangeAspect="1"/>
          </p:cNvGraphicFramePr>
          <p:nvPr/>
        </p:nvGraphicFramePr>
        <p:xfrm>
          <a:off x="2209800" y="3429000"/>
          <a:ext cx="4799013" cy="685800"/>
        </p:xfrm>
        <a:graphic>
          <a:graphicData uri="http://schemas.openxmlformats.org/presentationml/2006/ole">
            <mc:AlternateContent xmlns:mc="http://schemas.openxmlformats.org/markup-compatibility/2006">
              <mc:Choice xmlns:v="urn:schemas-microsoft-com:vml" Requires="v">
                <p:oleObj spid="_x0000_s58394" name="MathType Equation" r:id="rId7" imgW="2400300" imgH="342900" progId="Equation">
                  <p:embed/>
                </p:oleObj>
              </mc:Choice>
              <mc:Fallback>
                <p:oleObj name="MathType Equation" r:id="rId7" imgW="2400300" imgH="342900" progId="Equation">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3429000"/>
                        <a:ext cx="4799013"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8374" name="Object 9"/>
          <p:cNvGraphicFramePr>
            <a:graphicFrameLocks noChangeAspect="1"/>
          </p:cNvGraphicFramePr>
          <p:nvPr/>
        </p:nvGraphicFramePr>
        <p:xfrm>
          <a:off x="838200" y="4038600"/>
          <a:ext cx="6780213" cy="787400"/>
        </p:xfrm>
        <a:graphic>
          <a:graphicData uri="http://schemas.openxmlformats.org/presentationml/2006/ole">
            <mc:AlternateContent xmlns:mc="http://schemas.openxmlformats.org/markup-compatibility/2006">
              <mc:Choice xmlns:v="urn:schemas-microsoft-com:vml" Requires="v">
                <p:oleObj spid="_x0000_s58395" name="MathType Equation" r:id="rId9" imgW="3390900" imgH="393700" progId="Equation">
                  <p:embed/>
                </p:oleObj>
              </mc:Choice>
              <mc:Fallback>
                <p:oleObj name="MathType Equation" r:id="rId9" imgW="3390900" imgH="393700" progId="Equation">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4038600"/>
                        <a:ext cx="6780213"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8375" name="Object 10"/>
          <p:cNvGraphicFramePr>
            <a:graphicFrameLocks noChangeAspect="1"/>
          </p:cNvGraphicFramePr>
          <p:nvPr/>
        </p:nvGraphicFramePr>
        <p:xfrm>
          <a:off x="1981200" y="5105400"/>
          <a:ext cx="4976813" cy="685800"/>
        </p:xfrm>
        <a:graphic>
          <a:graphicData uri="http://schemas.openxmlformats.org/presentationml/2006/ole">
            <mc:AlternateContent xmlns:mc="http://schemas.openxmlformats.org/markup-compatibility/2006">
              <mc:Choice xmlns:v="urn:schemas-microsoft-com:vml" Requires="v">
                <p:oleObj spid="_x0000_s58396" name="MathType Equation" r:id="rId11" imgW="2489200" imgH="342900" progId="Equation">
                  <p:embed/>
                </p:oleObj>
              </mc:Choice>
              <mc:Fallback>
                <p:oleObj name="MathType Equation" r:id="rId11" imgW="2489200" imgH="342900" progId="Equation">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5105400"/>
                        <a:ext cx="4976813"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8376" name="Object 11"/>
          <p:cNvGraphicFramePr>
            <a:graphicFrameLocks noChangeAspect="1"/>
          </p:cNvGraphicFramePr>
          <p:nvPr/>
        </p:nvGraphicFramePr>
        <p:xfrm>
          <a:off x="762000" y="5791200"/>
          <a:ext cx="6932613" cy="787400"/>
        </p:xfrm>
        <a:graphic>
          <a:graphicData uri="http://schemas.openxmlformats.org/presentationml/2006/ole">
            <mc:AlternateContent xmlns:mc="http://schemas.openxmlformats.org/markup-compatibility/2006">
              <mc:Choice xmlns:v="urn:schemas-microsoft-com:vml" Requires="v">
                <p:oleObj spid="_x0000_s58397" name="MathType Equation" r:id="rId13" imgW="3467100" imgH="393700" progId="Equation">
                  <p:embed/>
                </p:oleObj>
              </mc:Choice>
              <mc:Fallback>
                <p:oleObj name="MathType Equation" r:id="rId13" imgW="3467100" imgH="393700" progId="Equation">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 y="5791200"/>
                        <a:ext cx="6932613" cy="787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2764" name="Rectangle 12"/>
          <p:cNvSpPr>
            <a:spLocks noChangeArrowheads="1"/>
          </p:cNvSpPr>
          <p:nvPr/>
        </p:nvSpPr>
        <p:spPr bwMode="auto">
          <a:xfrm>
            <a:off x="304800" y="35814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V</a:t>
            </a:r>
            <a:r>
              <a:rPr lang="en-US">
                <a:cs typeface="+mn-cs"/>
              </a:rPr>
              <a:t>-direction	</a:t>
            </a:r>
            <a:r>
              <a:rPr lang="en-US">
                <a:solidFill>
                  <a:srgbClr val="993366"/>
                </a:solidFill>
                <a:cs typeface="+mn-cs"/>
              </a:rPr>
              <a:t>(4.74)</a:t>
            </a:r>
          </a:p>
          <a:p>
            <a:pPr marL="342900" indent="-342900">
              <a:buFontTx/>
              <a:buNone/>
              <a:tabLst>
                <a:tab pos="6804025" algn="l"/>
              </a:tabLst>
              <a:defRPr/>
            </a:pPr>
            <a:endParaRPr lang="en-US">
              <a:solidFill>
                <a:srgbClr val="187534"/>
              </a:solidFill>
              <a:cs typeface="+mn-cs"/>
            </a:endParaRPr>
          </a:p>
        </p:txBody>
      </p:sp>
      <p:sp>
        <p:nvSpPr>
          <p:cNvPr id="202765" name="Rectangle 13"/>
          <p:cNvSpPr>
            <a:spLocks noChangeArrowheads="1"/>
          </p:cNvSpPr>
          <p:nvPr/>
        </p:nvSpPr>
        <p:spPr bwMode="auto">
          <a:xfrm>
            <a:off x="304800" y="53340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W</a:t>
            </a:r>
            <a:r>
              <a:rPr lang="en-US">
                <a:cs typeface="+mn-cs"/>
              </a:rPr>
              <a:t>-direction	</a:t>
            </a:r>
            <a:r>
              <a:rPr lang="en-US">
                <a:solidFill>
                  <a:srgbClr val="993366"/>
                </a:solidFill>
                <a:cs typeface="+mn-cs"/>
              </a:rPr>
              <a:t>(4.75)</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Momentum Equation in Spherical-Altitude Coordinates</a:t>
            </a:r>
          </a:p>
        </p:txBody>
      </p:sp>
      <p:sp>
        <p:nvSpPr>
          <p:cNvPr id="236547" name="Rectangle 3"/>
          <p:cNvSpPr>
            <a:spLocks noChangeArrowheads="1"/>
          </p:cNvSpPr>
          <p:nvPr/>
        </p:nvSpPr>
        <p:spPr bwMode="auto">
          <a:xfrm>
            <a:off x="304800" y="17526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U</a:t>
            </a:r>
            <a:r>
              <a:rPr lang="en-US">
                <a:cs typeface="+mn-cs"/>
              </a:rPr>
              <a:t>-direction</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36554" name="Rectangle 10"/>
          <p:cNvSpPr>
            <a:spLocks noChangeArrowheads="1"/>
          </p:cNvSpPr>
          <p:nvPr/>
        </p:nvSpPr>
        <p:spPr bwMode="auto">
          <a:xfrm>
            <a:off x="304800" y="35814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V</a:t>
            </a:r>
            <a:r>
              <a:rPr lang="en-US">
                <a:cs typeface="+mn-cs"/>
              </a:rPr>
              <a:t>-direction</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36555" name="Rectangle 11"/>
          <p:cNvSpPr>
            <a:spLocks noChangeArrowheads="1"/>
          </p:cNvSpPr>
          <p:nvPr/>
        </p:nvSpPr>
        <p:spPr bwMode="auto">
          <a:xfrm>
            <a:off x="304800" y="53340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W</a:t>
            </a:r>
            <a:r>
              <a:rPr lang="en-US">
                <a:cs typeface="+mn-cs"/>
              </a:rPr>
              <a:t>-direction	        </a:t>
            </a:r>
            <a:r>
              <a:rPr lang="en-US">
                <a:solidFill>
                  <a:srgbClr val="993366"/>
                </a:solidFill>
                <a:cs typeface="+mn-cs"/>
              </a:rPr>
              <a:t>(4.78)</a:t>
            </a:r>
          </a:p>
          <a:p>
            <a:pPr marL="342900" indent="-342900">
              <a:buFontTx/>
              <a:buNone/>
              <a:tabLst>
                <a:tab pos="6804025" algn="l"/>
              </a:tabLst>
              <a:defRPr/>
            </a:pPr>
            <a:endParaRPr lang="en-US">
              <a:solidFill>
                <a:srgbClr val="187534"/>
              </a:solidFill>
              <a:cs typeface="+mn-cs"/>
            </a:endParaRPr>
          </a:p>
        </p:txBody>
      </p:sp>
      <p:graphicFrame>
        <p:nvGraphicFramePr>
          <p:cNvPr id="59397" name="Object 12"/>
          <p:cNvGraphicFramePr>
            <a:graphicFrameLocks noChangeAspect="1"/>
          </p:cNvGraphicFramePr>
          <p:nvPr/>
        </p:nvGraphicFramePr>
        <p:xfrm>
          <a:off x="485775" y="5994400"/>
          <a:ext cx="8658225" cy="863600"/>
        </p:xfrm>
        <a:graphic>
          <a:graphicData uri="http://schemas.openxmlformats.org/presentationml/2006/ole">
            <mc:AlternateContent xmlns:mc="http://schemas.openxmlformats.org/markup-compatibility/2006">
              <mc:Choice xmlns:v="urn:schemas-microsoft-com:vml" Requires="v">
                <p:oleObj spid="_x0000_s59416" name="MathType Equation" r:id="rId3" imgW="4330700" imgH="431800" progId="Equation">
                  <p:embed/>
                </p:oleObj>
              </mc:Choice>
              <mc:Fallback>
                <p:oleObj name="MathType Equation" r:id="rId3" imgW="4330700" imgH="431800" progId="Equation">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 y="5994400"/>
                        <a:ext cx="8658225"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398" name="Object 13"/>
          <p:cNvGraphicFramePr>
            <a:graphicFrameLocks noChangeAspect="1"/>
          </p:cNvGraphicFramePr>
          <p:nvPr/>
        </p:nvGraphicFramePr>
        <p:xfrm>
          <a:off x="1931988" y="1600200"/>
          <a:ext cx="7212012" cy="685800"/>
        </p:xfrm>
        <a:graphic>
          <a:graphicData uri="http://schemas.openxmlformats.org/presentationml/2006/ole">
            <mc:AlternateContent xmlns:mc="http://schemas.openxmlformats.org/markup-compatibility/2006">
              <mc:Choice xmlns:v="urn:schemas-microsoft-com:vml" Requires="v">
                <p:oleObj spid="_x0000_s59417" name="MathType Equation" r:id="rId5" imgW="3606800" imgH="342900" progId="Equation">
                  <p:embed/>
                </p:oleObj>
              </mc:Choice>
              <mc:Fallback>
                <p:oleObj name="MathType Equation" r:id="rId5" imgW="3606800" imgH="342900" progId="Equation">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1988" y="1600200"/>
                        <a:ext cx="7212012"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399" name="Object 14"/>
          <p:cNvGraphicFramePr>
            <a:graphicFrameLocks noChangeAspect="1"/>
          </p:cNvGraphicFramePr>
          <p:nvPr/>
        </p:nvGraphicFramePr>
        <p:xfrm>
          <a:off x="485775" y="2362200"/>
          <a:ext cx="8658225" cy="863600"/>
        </p:xfrm>
        <a:graphic>
          <a:graphicData uri="http://schemas.openxmlformats.org/presentationml/2006/ole">
            <mc:AlternateContent xmlns:mc="http://schemas.openxmlformats.org/markup-compatibility/2006">
              <mc:Choice xmlns:v="urn:schemas-microsoft-com:vml" Requires="v">
                <p:oleObj spid="_x0000_s59418" name="MathType Equation" r:id="rId7" imgW="4330700" imgH="431800" progId="Equation">
                  <p:embed/>
                </p:oleObj>
              </mc:Choice>
              <mc:Fallback>
                <p:oleObj name="MathType Equation" r:id="rId7" imgW="4330700" imgH="431800" progId="Equation">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775" y="2362200"/>
                        <a:ext cx="8658225"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400" name="Object 15"/>
          <p:cNvGraphicFramePr>
            <a:graphicFrameLocks noChangeAspect="1"/>
          </p:cNvGraphicFramePr>
          <p:nvPr/>
        </p:nvGraphicFramePr>
        <p:xfrm>
          <a:off x="1981200" y="3352800"/>
          <a:ext cx="6831013" cy="762000"/>
        </p:xfrm>
        <a:graphic>
          <a:graphicData uri="http://schemas.openxmlformats.org/presentationml/2006/ole">
            <mc:AlternateContent xmlns:mc="http://schemas.openxmlformats.org/markup-compatibility/2006">
              <mc:Choice xmlns:v="urn:schemas-microsoft-com:vml" Requires="v">
                <p:oleObj spid="_x0000_s59419" name="MathType Equation" r:id="rId9" imgW="3416300" imgH="381000" progId="Equation">
                  <p:embed/>
                </p:oleObj>
              </mc:Choice>
              <mc:Fallback>
                <p:oleObj name="MathType Equation" r:id="rId9" imgW="3416300" imgH="381000" progId="Equation">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1200" y="3352800"/>
                        <a:ext cx="6831013"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401" name="Object 16"/>
          <p:cNvGraphicFramePr>
            <a:graphicFrameLocks noChangeAspect="1"/>
          </p:cNvGraphicFramePr>
          <p:nvPr/>
        </p:nvGraphicFramePr>
        <p:xfrm>
          <a:off x="536575" y="4191000"/>
          <a:ext cx="8607425" cy="863600"/>
        </p:xfrm>
        <a:graphic>
          <a:graphicData uri="http://schemas.openxmlformats.org/presentationml/2006/ole">
            <mc:AlternateContent xmlns:mc="http://schemas.openxmlformats.org/markup-compatibility/2006">
              <mc:Choice xmlns:v="urn:schemas-microsoft-com:vml" Requires="v">
                <p:oleObj spid="_x0000_s59420" name="MathType Equation" r:id="rId11" imgW="4305300" imgH="431800" progId="Equation">
                  <p:embed/>
                </p:oleObj>
              </mc:Choice>
              <mc:Fallback>
                <p:oleObj name="MathType Equation" r:id="rId11" imgW="4305300" imgH="431800" progId="Equation">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6575" y="4191000"/>
                        <a:ext cx="8607425"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402" name="Object 17"/>
          <p:cNvGraphicFramePr>
            <a:graphicFrameLocks noChangeAspect="1"/>
          </p:cNvGraphicFramePr>
          <p:nvPr/>
        </p:nvGraphicFramePr>
        <p:xfrm>
          <a:off x="2057400" y="5257800"/>
          <a:ext cx="5434013" cy="685800"/>
        </p:xfrm>
        <a:graphic>
          <a:graphicData uri="http://schemas.openxmlformats.org/presentationml/2006/ole">
            <mc:AlternateContent xmlns:mc="http://schemas.openxmlformats.org/markup-compatibility/2006">
              <mc:Choice xmlns:v="urn:schemas-microsoft-com:vml" Requires="v">
                <p:oleObj spid="_x0000_s59421" name="MathType Equation" r:id="rId13" imgW="2717800" imgH="342900" progId="Equation">
                  <p:embed/>
                </p:oleObj>
              </mc:Choice>
              <mc:Fallback>
                <p:oleObj name="MathType Equation" r:id="rId13" imgW="2717800" imgH="342900" progId="Equation">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57400" y="5257800"/>
                        <a:ext cx="5434013" cy="68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Scaling Parameters</a:t>
            </a:r>
          </a:p>
        </p:txBody>
      </p:sp>
      <p:sp>
        <p:nvSpPr>
          <p:cNvPr id="204803"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Ekman, Rossby, Froude numbers	</a:t>
            </a:r>
            <a:r>
              <a:rPr lang="en-US">
                <a:solidFill>
                  <a:srgbClr val="993366"/>
                </a:solidFill>
                <a:cs typeface="+mn-cs"/>
              </a:rPr>
              <a:t>(4.72)</a:t>
            </a:r>
          </a:p>
          <a:p>
            <a:pPr marL="342900" indent="-342900">
              <a:buFontTx/>
              <a:buNone/>
              <a:tabLst>
                <a:tab pos="6804025" algn="l"/>
              </a:tabLst>
              <a:defRPr/>
            </a:pPr>
            <a:endParaRPr lang="en-US">
              <a:solidFill>
                <a:srgbClr val="187534"/>
              </a:solidFill>
              <a:cs typeface="+mn-cs"/>
            </a:endParaRPr>
          </a:p>
        </p:txBody>
      </p:sp>
      <p:graphicFrame>
        <p:nvGraphicFramePr>
          <p:cNvPr id="60419" name="Object 7"/>
          <p:cNvGraphicFramePr>
            <a:graphicFrameLocks noChangeAspect="1"/>
          </p:cNvGraphicFramePr>
          <p:nvPr/>
        </p:nvGraphicFramePr>
        <p:xfrm>
          <a:off x="1219200" y="1752600"/>
          <a:ext cx="6289675" cy="942975"/>
        </p:xfrm>
        <a:graphic>
          <a:graphicData uri="http://schemas.openxmlformats.org/presentationml/2006/ole">
            <mc:AlternateContent xmlns:mc="http://schemas.openxmlformats.org/markup-compatibility/2006">
              <mc:Choice xmlns:v="urn:schemas-microsoft-com:vml" Requires="v">
                <p:oleObj spid="_x0000_s60424" name="MathType Equation" r:id="rId3" imgW="2540000" imgH="381000" progId="Equation">
                  <p:embed/>
                </p:oleObj>
              </mc:Choice>
              <mc:Fallback>
                <p:oleObj name="MathType Equation" r:id="rId3" imgW="2540000" imgH="381000" progId="Equation">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752600"/>
                        <a:ext cx="6289675" cy="942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4808" name="Rectangle 8"/>
          <p:cNvSpPr>
            <a:spLocks noChangeArrowheads="1"/>
          </p:cNvSpPr>
          <p:nvPr/>
        </p:nvSpPr>
        <p:spPr bwMode="auto">
          <a:xfrm>
            <a:off x="304800" y="3048000"/>
            <a:ext cx="8539163" cy="330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2289175" algn="l"/>
                <a:tab pos="2806700" algn="l"/>
              </a:tabLst>
              <a:defRPr/>
            </a:pPr>
            <a:r>
              <a:rPr lang="en-US">
                <a:solidFill>
                  <a:srgbClr val="993366"/>
                </a:solidFill>
                <a:cs typeface="+mn-cs"/>
              </a:rPr>
              <a:t>Example 4.13	</a:t>
            </a:r>
            <a:r>
              <a:rPr lang="en-US" i="1">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10</a:t>
            </a:r>
            <a:r>
              <a:rPr lang="en-US" baseline="30000">
                <a:solidFill>
                  <a:srgbClr val="187534"/>
                </a:solidFill>
                <a:cs typeface="+mn-cs"/>
              </a:rPr>
              <a:t>-6</a:t>
            </a:r>
            <a:r>
              <a:rPr lang="en-US">
                <a:solidFill>
                  <a:srgbClr val="187534"/>
                </a:solidFill>
                <a:cs typeface="+mn-cs"/>
              </a:rPr>
              <a:t> m</a:t>
            </a:r>
            <a:r>
              <a:rPr lang="en-US" baseline="30000">
                <a:solidFill>
                  <a:srgbClr val="187534"/>
                </a:solidFill>
                <a:cs typeface="+mn-cs"/>
              </a:rPr>
              <a:t>2</a:t>
            </a:r>
            <a:r>
              <a:rPr lang="en-US">
                <a:solidFill>
                  <a:srgbClr val="187534"/>
                </a:solidFill>
                <a:cs typeface="+mn-cs"/>
              </a:rPr>
              <a:t> s</a:t>
            </a:r>
            <a:r>
              <a:rPr lang="en-US" baseline="30000">
                <a:solidFill>
                  <a:srgbClr val="187534"/>
                </a:solidFill>
                <a:cs typeface="+mn-cs"/>
              </a:rPr>
              <a:t>-1</a:t>
            </a:r>
            <a:r>
              <a:rPr lang="en-US">
                <a:solidFill>
                  <a:srgbClr val="187534"/>
                </a:solidFill>
                <a:cs typeface="+mn-cs"/>
              </a:rPr>
              <a:t> 		</a:t>
            </a:r>
            <a:r>
              <a:rPr lang="en-US" i="1">
                <a:solidFill>
                  <a:srgbClr val="187534"/>
                </a:solidFill>
                <a:cs typeface="+mn-cs"/>
              </a:rPr>
              <a:t>u</a:t>
            </a:r>
            <a:r>
              <a:rPr lang="en-US">
                <a:solidFill>
                  <a:srgbClr val="187534"/>
                </a:solidFill>
                <a:cs typeface="+mn-cs"/>
              </a:rPr>
              <a:t> 	= 10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x</a:t>
            </a:r>
            <a:r>
              <a:rPr lang="en-US">
                <a:solidFill>
                  <a:srgbClr val="187534"/>
                </a:solidFill>
                <a:cs typeface="+mn-cs"/>
              </a:rPr>
              <a:t> 	= 10</a:t>
            </a:r>
            <a:r>
              <a:rPr lang="en-US" baseline="30000">
                <a:solidFill>
                  <a:srgbClr val="187534"/>
                </a:solidFill>
                <a:cs typeface="+mn-cs"/>
              </a:rPr>
              <a:t>6</a:t>
            </a:r>
            <a:r>
              <a:rPr lang="en-US">
                <a:solidFill>
                  <a:srgbClr val="187534"/>
                </a:solidFill>
                <a:cs typeface="+mn-cs"/>
              </a:rPr>
              <a:t> m 		</a:t>
            </a:r>
            <a:r>
              <a:rPr lang="en-US" i="1">
                <a:solidFill>
                  <a:srgbClr val="187534"/>
                </a:solidFill>
                <a:cs typeface="+mn-cs"/>
              </a:rPr>
              <a:t>w</a:t>
            </a:r>
            <a:r>
              <a:rPr lang="en-US">
                <a:solidFill>
                  <a:srgbClr val="187534"/>
                </a:solidFill>
                <a:cs typeface="+mn-cs"/>
              </a:rPr>
              <a:t> 	= 0.01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a:t>
            </a:r>
            <a:r>
              <a:rPr lang="en-US" i="1">
                <a:solidFill>
                  <a:srgbClr val="187534"/>
                </a:solidFill>
                <a:cs typeface="+mn-cs"/>
              </a:rPr>
              <a:t>z</a:t>
            </a:r>
            <a:r>
              <a:rPr lang="en-US">
                <a:solidFill>
                  <a:srgbClr val="187534"/>
                </a:solidFill>
                <a:cs typeface="+mn-cs"/>
              </a:rPr>
              <a:t> 	= 10</a:t>
            </a:r>
            <a:r>
              <a:rPr lang="en-US" baseline="30000">
                <a:solidFill>
                  <a:srgbClr val="187534"/>
                </a:solidFill>
                <a:cs typeface="+mn-cs"/>
              </a:rPr>
              <a:t>4</a:t>
            </a:r>
            <a:r>
              <a:rPr lang="en-US">
                <a:solidFill>
                  <a:srgbClr val="187534"/>
                </a:solidFill>
                <a:cs typeface="+mn-cs"/>
              </a:rPr>
              <a:t> m 		</a:t>
            </a:r>
            <a:r>
              <a:rPr lang="en-US" i="1">
                <a:solidFill>
                  <a:srgbClr val="187534"/>
                </a:solidFill>
                <a:cs typeface="+mn-cs"/>
              </a:rPr>
              <a:t>f</a:t>
            </a:r>
            <a:r>
              <a:rPr lang="en-US">
                <a:solidFill>
                  <a:srgbClr val="187534"/>
                </a:solidFill>
                <a:cs typeface="+mn-cs"/>
              </a:rPr>
              <a:t> 	= 10</a:t>
            </a:r>
            <a:r>
              <a:rPr lang="en-US" baseline="30000">
                <a:solidFill>
                  <a:srgbClr val="187534"/>
                </a:solidFill>
                <a:cs typeface="+mn-cs"/>
              </a:rPr>
              <a:t>-4</a:t>
            </a:r>
            <a:r>
              <a:rPr lang="en-US">
                <a:solidFill>
                  <a:srgbClr val="187534"/>
                </a:solidFill>
                <a:cs typeface="+mn-cs"/>
              </a:rPr>
              <a:t>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2289175" algn="l"/>
                <a:tab pos="2806700" algn="l"/>
              </a:tabLst>
              <a:defRPr/>
            </a:pPr>
            <a:r>
              <a:rPr lang="en-US">
                <a:solidFill>
                  <a:srgbClr val="187534"/>
                </a:solidFill>
                <a:cs typeface="+mn-cs"/>
              </a:rPr>
              <a:t>	--&gt; 	Ek	= 10</a:t>
            </a:r>
            <a:r>
              <a:rPr lang="en-US" baseline="30000">
                <a:solidFill>
                  <a:srgbClr val="187534"/>
                </a:solidFill>
                <a:cs typeface="+mn-cs"/>
              </a:rPr>
              <a:t>-14</a:t>
            </a:r>
            <a:endParaRPr lang="en-US">
              <a:solidFill>
                <a:srgbClr val="187534"/>
              </a:solidFill>
              <a:cs typeface="+mn-cs"/>
            </a:endParaRPr>
          </a:p>
          <a:p>
            <a:pPr marL="2743200" indent="-2743200">
              <a:buFontTx/>
              <a:buNone/>
              <a:tabLst>
                <a:tab pos="454025" algn="l"/>
                <a:tab pos="2289175" algn="l"/>
                <a:tab pos="2806700" algn="l"/>
              </a:tabLst>
              <a:defRPr/>
            </a:pPr>
            <a:r>
              <a:rPr lang="en-US">
                <a:solidFill>
                  <a:srgbClr val="187534"/>
                </a:solidFill>
                <a:cs typeface="+mn-cs"/>
              </a:rPr>
              <a:t>	--&gt;	Ro	= 0.1</a:t>
            </a:r>
          </a:p>
          <a:p>
            <a:pPr marL="2743200" indent="-2743200">
              <a:buFontTx/>
              <a:buNone/>
              <a:tabLst>
                <a:tab pos="454025" algn="l"/>
                <a:tab pos="2289175" algn="l"/>
                <a:tab pos="2806700" algn="l"/>
              </a:tabLst>
              <a:defRPr/>
            </a:pPr>
            <a:r>
              <a:rPr lang="en-US">
                <a:solidFill>
                  <a:srgbClr val="187534"/>
                </a:solidFill>
                <a:cs typeface="+mn-cs"/>
              </a:rPr>
              <a:t>	--&gt;	Fr	= 0.003</a:t>
            </a:r>
          </a:p>
          <a:p>
            <a:pPr marL="2743200" indent="-2743200">
              <a:buFontTx/>
              <a:buNone/>
              <a:tabLst>
                <a:tab pos="454025" algn="l"/>
                <a:tab pos="2289175" algn="l"/>
                <a:tab pos="2806700" algn="l"/>
              </a:tabLst>
              <a:defRPr/>
            </a:pPr>
            <a:r>
              <a:rPr lang="en-US">
                <a:solidFill>
                  <a:srgbClr val="993366"/>
                </a:solidFill>
                <a:cs typeface="+mn-cs"/>
              </a:rPr>
              <a:t>Viscous accelerations negligible over large scales</a:t>
            </a:r>
          </a:p>
          <a:p>
            <a:pPr marL="2743200" indent="-2743200">
              <a:buFontTx/>
              <a:buNone/>
              <a:tabLst>
                <a:tab pos="454025" algn="l"/>
                <a:tab pos="2289175" algn="l"/>
                <a:tab pos="2806700" algn="l"/>
              </a:tabLst>
              <a:defRPr/>
            </a:pPr>
            <a:r>
              <a:rPr lang="en-US">
                <a:solidFill>
                  <a:srgbClr val="993366"/>
                </a:solidFill>
                <a:cs typeface="+mn-cs"/>
              </a:rPr>
              <a:t>Coriolis more important than local horizontal accelerations</a:t>
            </a:r>
          </a:p>
          <a:p>
            <a:pPr marL="2743200" indent="-2743200">
              <a:buFontTx/>
              <a:buNone/>
              <a:tabLst>
                <a:tab pos="454025" algn="l"/>
                <a:tab pos="2289175" algn="l"/>
                <a:tab pos="2806700" algn="l"/>
              </a:tabLst>
              <a:defRPr/>
            </a:pPr>
            <a:r>
              <a:rPr lang="en-US">
                <a:solidFill>
                  <a:srgbClr val="993366"/>
                </a:solidFill>
                <a:cs typeface="+mn-cs"/>
              </a:rPr>
              <a:t>Gravity more important than vertical inertial accelerations</a:t>
            </a:r>
            <a:r>
              <a:rPr lang="en-US">
                <a:solidFill>
                  <a:srgbClr val="187534"/>
                </a:solidFill>
                <a:cs typeface="+mn-cs"/>
              </a:rPr>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152400"/>
            <a:ext cx="8229600" cy="1143000"/>
          </a:xfrm>
        </p:spPr>
        <p:txBody>
          <a:bodyPr/>
          <a:lstStyle/>
          <a:p>
            <a:pPr eaLnBrk="1" hangingPunct="1">
              <a:defRPr/>
            </a:pPr>
            <a:r>
              <a:rPr lang="en-US" b="1">
                <a:solidFill>
                  <a:srgbClr val="0000FF"/>
                </a:solidFill>
                <a:latin typeface="Times" charset="0"/>
                <a:cs typeface="+mj-cs"/>
              </a:rPr>
              <a:t>Geostrophic Wind</a:t>
            </a:r>
          </a:p>
        </p:txBody>
      </p:sp>
      <p:sp>
        <p:nvSpPr>
          <p:cNvPr id="205827" name="Rectangle 3"/>
          <p:cNvSpPr>
            <a:spLocks noChangeArrowheads="1"/>
          </p:cNvSpPr>
          <p:nvPr/>
        </p:nvSpPr>
        <p:spPr bwMode="auto">
          <a:xfrm>
            <a:off x="228600" y="762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Geostrophic Wind	</a:t>
            </a:r>
            <a:r>
              <a:rPr lang="en-US">
                <a:solidFill>
                  <a:srgbClr val="993366"/>
                </a:solidFill>
                <a:cs typeface="+mn-cs"/>
              </a:rPr>
              <a:t>(4.79)</a:t>
            </a:r>
          </a:p>
          <a:p>
            <a:pPr marL="342900" indent="-342900">
              <a:buFontTx/>
              <a:buNone/>
              <a:tabLst>
                <a:tab pos="6804025" algn="l"/>
              </a:tabLst>
              <a:defRPr/>
            </a:pPr>
            <a:r>
              <a:rPr lang="en-US">
                <a:solidFill>
                  <a:srgbClr val="993366"/>
                </a:solidFill>
                <a:cs typeface="+mn-cs"/>
              </a:rPr>
              <a:t>	</a:t>
            </a:r>
            <a:r>
              <a:rPr lang="en-US">
                <a:solidFill>
                  <a:srgbClr val="187534"/>
                </a:solidFill>
                <a:cs typeface="+mn-cs"/>
              </a:rPr>
              <a:t>Elim. all but pressure-gradient, Coriolis terms in momentum eq.</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61443" name="Object 4"/>
          <p:cNvGraphicFramePr>
            <a:graphicFrameLocks noChangeAspect="1"/>
          </p:cNvGraphicFramePr>
          <p:nvPr/>
        </p:nvGraphicFramePr>
        <p:xfrm>
          <a:off x="1219200" y="1524000"/>
          <a:ext cx="5618163" cy="857250"/>
        </p:xfrm>
        <a:graphic>
          <a:graphicData uri="http://schemas.openxmlformats.org/presentationml/2006/ole">
            <mc:AlternateContent xmlns:mc="http://schemas.openxmlformats.org/markup-compatibility/2006">
              <mc:Choice xmlns:v="urn:schemas-microsoft-com:vml" Requires="v">
                <p:oleObj spid="_x0000_s61455" name="MathType Equation" r:id="rId3" imgW="2247900" imgH="342900" progId="Equation">
                  <p:embed/>
                </p:oleObj>
              </mc:Choice>
              <mc:Fallback>
                <p:oleObj name="MathType Equation" r:id="rId3" imgW="2247900" imgH="3429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524000"/>
                        <a:ext cx="561816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444" name="Object 5"/>
          <p:cNvGraphicFramePr>
            <a:graphicFrameLocks noChangeAspect="1"/>
          </p:cNvGraphicFramePr>
          <p:nvPr/>
        </p:nvGraphicFramePr>
        <p:xfrm>
          <a:off x="457200" y="4419600"/>
          <a:ext cx="8126413" cy="1544638"/>
        </p:xfrm>
        <a:graphic>
          <a:graphicData uri="http://schemas.openxmlformats.org/presentationml/2006/ole">
            <mc:AlternateContent xmlns:mc="http://schemas.openxmlformats.org/markup-compatibility/2006">
              <mc:Choice xmlns:v="urn:schemas-microsoft-com:vml" Requires="v">
                <p:oleObj spid="_x0000_s61456" name="MathType Equation" r:id="rId5" imgW="4076700" imgH="774700" progId="Equation">
                  <p:embed/>
                </p:oleObj>
              </mc:Choice>
              <mc:Fallback>
                <p:oleObj name="MathType Equation" r:id="rId5" imgW="4076700" imgH="7747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419600"/>
                        <a:ext cx="8126413" cy="1544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445" name="Object 6"/>
          <p:cNvGraphicFramePr>
            <a:graphicFrameLocks noChangeAspect="1"/>
          </p:cNvGraphicFramePr>
          <p:nvPr/>
        </p:nvGraphicFramePr>
        <p:xfrm>
          <a:off x="1981200" y="5873750"/>
          <a:ext cx="4792663" cy="984250"/>
        </p:xfrm>
        <a:graphic>
          <a:graphicData uri="http://schemas.openxmlformats.org/presentationml/2006/ole">
            <mc:AlternateContent xmlns:mc="http://schemas.openxmlformats.org/markup-compatibility/2006">
              <mc:Choice xmlns:v="urn:schemas-microsoft-com:vml" Requires="v">
                <p:oleObj spid="_x0000_s61457" name="MathType Equation" r:id="rId7" imgW="1917700" imgH="393700" progId="Equation">
                  <p:embed/>
                </p:oleObj>
              </mc:Choice>
              <mc:Fallback>
                <p:oleObj name="MathType Equation" r:id="rId7" imgW="1917700" imgH="3937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1200" y="5873750"/>
                        <a:ext cx="47926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5831" name="Rectangle 7"/>
          <p:cNvSpPr>
            <a:spLocks noChangeArrowheads="1"/>
          </p:cNvSpPr>
          <p:nvPr/>
        </p:nvSpPr>
        <p:spPr bwMode="auto">
          <a:xfrm>
            <a:off x="304800" y="2438400"/>
            <a:ext cx="8539163" cy="1479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3195638" indent="-2974975">
              <a:buFontTx/>
              <a:buNone/>
              <a:tabLst>
                <a:tab pos="454025" algn="l"/>
                <a:tab pos="2289175" algn="l"/>
                <a:tab pos="3316288" algn="l"/>
              </a:tabLst>
              <a:defRPr/>
            </a:pPr>
            <a:r>
              <a:rPr lang="en-US">
                <a:solidFill>
                  <a:srgbClr val="993366"/>
                </a:solidFill>
                <a:cs typeface="+mn-cs"/>
              </a:rPr>
              <a:t>Example 4.14	</a:t>
            </a:r>
            <a:r>
              <a:rPr lang="en-US">
                <a:solidFill>
                  <a:srgbClr val="187534"/>
                </a:solidFill>
                <a:latin typeface="Symbol" charset="0"/>
                <a:cs typeface="+mn-cs"/>
              </a:rPr>
              <a:t></a:t>
            </a:r>
            <a:r>
              <a:rPr lang="en-US">
                <a:solidFill>
                  <a:srgbClr val="187534"/>
                </a:solidFill>
                <a:cs typeface="+mn-cs"/>
              </a:rPr>
              <a:t> 	= 30</a:t>
            </a:r>
            <a:r>
              <a:rPr lang="en-US" baseline="30000">
                <a:solidFill>
                  <a:srgbClr val="187534"/>
                </a:solidFill>
                <a:cs typeface="+mn-cs"/>
              </a:rPr>
              <a:t>o</a:t>
            </a:r>
            <a:r>
              <a:rPr lang="en-US">
                <a:solidFill>
                  <a:srgbClr val="187534"/>
                </a:solidFill>
                <a:cs typeface="+mn-cs"/>
              </a:rPr>
              <a:t>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0.00076 g cm</a:t>
            </a:r>
            <a:r>
              <a:rPr lang="en-US" baseline="30000">
                <a:solidFill>
                  <a:srgbClr val="187534"/>
                </a:solidFill>
                <a:cs typeface="+mn-cs"/>
              </a:rPr>
              <a:t>-3</a:t>
            </a:r>
            <a:r>
              <a:rPr lang="en-US">
                <a:solidFill>
                  <a:srgbClr val="187534"/>
                </a:solidFill>
                <a:cs typeface="+mn-cs"/>
              </a:rPr>
              <a:t> 	</a:t>
            </a:r>
          </a:p>
          <a:p>
            <a:pPr marL="3195638" indent="-2974975">
              <a:buFontTx/>
              <a:buNone/>
              <a:tabLst>
                <a:tab pos="454025" algn="l"/>
                <a:tab pos="2289175" algn="l"/>
                <a:tab pos="3316288" algn="l"/>
              </a:tabLst>
              <a:defRPr/>
            </a:pPr>
            <a:r>
              <a:rPr lang="en-US">
                <a:solidFill>
                  <a:srgbClr val="187534"/>
                </a:solidFill>
                <a:cs typeface="+mn-cs"/>
              </a:rPr>
              <a:t>		∂</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a:t>
            </a:r>
            <a:r>
              <a:rPr lang="en-US" i="1">
                <a:solidFill>
                  <a:srgbClr val="187534"/>
                </a:solidFill>
                <a:cs typeface="+mn-cs"/>
              </a:rPr>
              <a:t>y</a:t>
            </a:r>
            <a:r>
              <a:rPr lang="en-US">
                <a:solidFill>
                  <a:srgbClr val="187534"/>
                </a:solidFill>
                <a:cs typeface="+mn-cs"/>
              </a:rPr>
              <a:t>	= 4 hPa per 150 km</a:t>
            </a:r>
          </a:p>
          <a:p>
            <a:pPr marL="3195638" indent="-2974975">
              <a:buFontTx/>
              <a:buNone/>
              <a:tabLst>
                <a:tab pos="454025" algn="l"/>
                <a:tab pos="2289175" algn="l"/>
                <a:tab pos="3316288" algn="l"/>
              </a:tabLst>
              <a:defRPr/>
            </a:pPr>
            <a:r>
              <a:rPr lang="en-US">
                <a:solidFill>
                  <a:srgbClr val="187534"/>
                </a:solidFill>
                <a:cs typeface="+mn-cs"/>
              </a:rPr>
              <a:t>	--&gt; 	</a:t>
            </a:r>
            <a:r>
              <a:rPr lang="en-US" i="1">
                <a:solidFill>
                  <a:srgbClr val="187534"/>
                </a:solidFill>
                <a:cs typeface="+mn-cs"/>
              </a:rPr>
              <a:t>f</a:t>
            </a:r>
            <a:r>
              <a:rPr lang="en-US">
                <a:solidFill>
                  <a:srgbClr val="187534"/>
                </a:solidFill>
                <a:cs typeface="+mn-cs"/>
              </a:rPr>
              <a:t> 	= 7.292x10</a:t>
            </a:r>
            <a:r>
              <a:rPr lang="en-US" baseline="30000">
                <a:solidFill>
                  <a:srgbClr val="187534"/>
                </a:solidFill>
                <a:cs typeface="+mn-cs"/>
              </a:rPr>
              <a:t>-5</a:t>
            </a:r>
            <a:r>
              <a:rPr lang="en-US">
                <a:solidFill>
                  <a:srgbClr val="187534"/>
                </a:solidFill>
                <a:cs typeface="+mn-cs"/>
              </a:rPr>
              <a:t> s</a:t>
            </a:r>
            <a:r>
              <a:rPr lang="en-US" baseline="30000">
                <a:solidFill>
                  <a:srgbClr val="187534"/>
                </a:solidFill>
                <a:cs typeface="+mn-cs"/>
              </a:rPr>
              <a:t>-1</a:t>
            </a:r>
            <a:r>
              <a:rPr lang="en-US">
                <a:solidFill>
                  <a:srgbClr val="187534"/>
                </a:solidFill>
                <a:cs typeface="+mn-cs"/>
              </a:rPr>
              <a:t> </a:t>
            </a:r>
          </a:p>
          <a:p>
            <a:pPr marL="3195638" indent="-2974975">
              <a:buFontTx/>
              <a:buNone/>
              <a:tabLst>
                <a:tab pos="454025" algn="l"/>
                <a:tab pos="2289175" algn="l"/>
                <a:tab pos="3316288" algn="l"/>
              </a:tabLst>
              <a:defRPr/>
            </a:pPr>
            <a:r>
              <a:rPr lang="en-US">
                <a:solidFill>
                  <a:srgbClr val="187534"/>
                </a:solidFill>
                <a:cs typeface="+mn-cs"/>
              </a:rPr>
              <a:t>	--&gt; 	</a:t>
            </a:r>
            <a:r>
              <a:rPr lang="en-US" i="1">
                <a:solidFill>
                  <a:srgbClr val="187534"/>
                </a:solidFill>
                <a:cs typeface="+mn-cs"/>
              </a:rPr>
              <a:t>u</a:t>
            </a:r>
            <a:r>
              <a:rPr lang="en-US" i="1" baseline="-25000">
                <a:solidFill>
                  <a:srgbClr val="187534"/>
                </a:solidFill>
                <a:cs typeface="+mn-cs"/>
              </a:rPr>
              <a:t>g</a:t>
            </a:r>
            <a:r>
              <a:rPr lang="en-US">
                <a:solidFill>
                  <a:srgbClr val="187534"/>
                </a:solidFill>
                <a:cs typeface="+mn-cs"/>
              </a:rPr>
              <a:t>	= 48.1 m s</a:t>
            </a:r>
            <a:r>
              <a:rPr lang="en-US" baseline="30000">
                <a:solidFill>
                  <a:srgbClr val="187534"/>
                </a:solidFill>
                <a:cs typeface="+mn-cs"/>
              </a:rPr>
              <a:t>-1</a:t>
            </a:r>
            <a:r>
              <a:rPr lang="en-US">
                <a:solidFill>
                  <a:srgbClr val="187534"/>
                </a:solidFill>
                <a:cs typeface="+mn-cs"/>
              </a:rPr>
              <a:t>	</a:t>
            </a:r>
          </a:p>
        </p:txBody>
      </p:sp>
      <p:sp>
        <p:nvSpPr>
          <p:cNvPr id="205832" name="Rectangle 8"/>
          <p:cNvSpPr>
            <a:spLocks noChangeArrowheads="1"/>
          </p:cNvSpPr>
          <p:nvPr/>
        </p:nvSpPr>
        <p:spPr bwMode="auto">
          <a:xfrm>
            <a:off x="304800" y="4038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Geostrophic Wind in cross-product notation	</a:t>
            </a:r>
            <a:r>
              <a:rPr lang="en-US">
                <a:solidFill>
                  <a:srgbClr val="993366"/>
                </a:solidFill>
                <a:cs typeface="+mn-cs"/>
              </a:rPr>
              <a:t>(4.80)</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381000" y="0"/>
            <a:ext cx="8229600" cy="1143000"/>
          </a:xfrm>
        </p:spPr>
        <p:txBody>
          <a:bodyPr/>
          <a:lstStyle/>
          <a:p>
            <a:pPr eaLnBrk="1" hangingPunct="1">
              <a:defRPr/>
            </a:pPr>
            <a:r>
              <a:rPr lang="en-US" b="1">
                <a:solidFill>
                  <a:srgbClr val="0000FF"/>
                </a:solidFill>
                <a:latin typeface="Times" charset="0"/>
                <a:cs typeface="+mj-cs"/>
              </a:rPr>
              <a:t>Surface Winds</a:t>
            </a:r>
          </a:p>
        </p:txBody>
      </p:sp>
      <p:sp>
        <p:nvSpPr>
          <p:cNvPr id="206851" name="Rectangle 3"/>
          <p:cNvSpPr>
            <a:spLocks noChangeArrowheads="1"/>
          </p:cNvSpPr>
          <p:nvPr/>
        </p:nvSpPr>
        <p:spPr bwMode="auto">
          <a:xfrm>
            <a:off x="4876800" y="1295400"/>
            <a:ext cx="40386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buFontTx/>
              <a:buNone/>
              <a:tabLst>
                <a:tab pos="6804025" algn="l"/>
              </a:tabLst>
              <a:defRPr/>
            </a:pPr>
            <a:r>
              <a:rPr lang="en-US">
                <a:solidFill>
                  <a:srgbClr val="993366"/>
                </a:solidFill>
                <a:cs typeface="+mn-cs"/>
              </a:rPr>
              <a:t>Fig. 4.11</a:t>
            </a:r>
            <a:r>
              <a:rPr lang="en-US">
                <a:cs typeface="+mn-cs"/>
              </a:rPr>
              <a:t>. Force and wind vectors aloft and at surface in Northern Hemisphere.        </a:t>
            </a:r>
            <a:endParaRPr lang="en-US">
              <a:solidFill>
                <a:srgbClr val="993366"/>
              </a:solidFill>
              <a:cs typeface="+mn-cs"/>
            </a:endParaRPr>
          </a:p>
          <a:p>
            <a:pPr indent="1588">
              <a:buFontTx/>
              <a:buNone/>
              <a:tabLst>
                <a:tab pos="6804025" algn="l"/>
              </a:tabLst>
              <a:defRPr/>
            </a:pPr>
            <a:endParaRPr lang="en-US">
              <a:solidFill>
                <a:srgbClr val="187534"/>
              </a:solidFill>
              <a:cs typeface="+mn-cs"/>
            </a:endParaRPr>
          </a:p>
        </p:txBody>
      </p:sp>
      <p:graphicFrame>
        <p:nvGraphicFramePr>
          <p:cNvPr id="62467" name="Object 4"/>
          <p:cNvGraphicFramePr>
            <a:graphicFrameLocks noChangeAspect="1"/>
          </p:cNvGraphicFramePr>
          <p:nvPr/>
        </p:nvGraphicFramePr>
        <p:xfrm>
          <a:off x="3733800" y="4800600"/>
          <a:ext cx="5173663" cy="895350"/>
        </p:xfrm>
        <a:graphic>
          <a:graphicData uri="http://schemas.openxmlformats.org/presentationml/2006/ole">
            <mc:AlternateContent xmlns:mc="http://schemas.openxmlformats.org/markup-compatibility/2006">
              <mc:Choice xmlns:v="urn:schemas-microsoft-com:vml" Requires="v">
                <p:oleObj spid="_x0000_s62478" name="MathType Equation" r:id="rId3" imgW="2070100" imgH="355600" progId="Equation">
                  <p:embed/>
                </p:oleObj>
              </mc:Choice>
              <mc:Fallback>
                <p:oleObj name="MathType Equation" r:id="rId3" imgW="2070100" imgH="3556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800600"/>
                        <a:ext cx="5173663" cy="895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468" name="Object 5"/>
          <p:cNvGraphicFramePr>
            <a:graphicFrameLocks noChangeAspect="1"/>
          </p:cNvGraphicFramePr>
          <p:nvPr/>
        </p:nvGraphicFramePr>
        <p:xfrm>
          <a:off x="3886200" y="5715000"/>
          <a:ext cx="4983163" cy="895350"/>
        </p:xfrm>
        <a:graphic>
          <a:graphicData uri="http://schemas.openxmlformats.org/presentationml/2006/ole">
            <mc:AlternateContent xmlns:mc="http://schemas.openxmlformats.org/markup-compatibility/2006">
              <mc:Choice xmlns:v="urn:schemas-microsoft-com:vml" Requires="v">
                <p:oleObj spid="_x0000_s62479" name="MathType Equation" r:id="rId5" imgW="1993900" imgH="355600" progId="Equation">
                  <p:embed/>
                </p:oleObj>
              </mc:Choice>
              <mc:Fallback>
                <p:oleObj name="MathType Equation" r:id="rId5" imgW="1993900" imgH="3556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5715000"/>
                        <a:ext cx="4983163" cy="895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469" name="Object 6"/>
          <p:cNvGraphicFramePr>
            <a:graphicFrameLocks noChangeAspect="1"/>
          </p:cNvGraphicFramePr>
          <p:nvPr/>
        </p:nvGraphicFramePr>
        <p:xfrm>
          <a:off x="0" y="762000"/>
          <a:ext cx="4789488" cy="4237038"/>
        </p:xfrm>
        <a:graphic>
          <a:graphicData uri="http://schemas.openxmlformats.org/presentationml/2006/ole">
            <mc:AlternateContent xmlns:mc="http://schemas.openxmlformats.org/markup-compatibility/2006">
              <mc:Choice xmlns:v="urn:schemas-microsoft-com:vml" Requires="v">
                <p:oleObj spid="_x0000_s62480" name="Document" r:id="rId7" imgW="3187700" imgH="2819400" progId="Word.Document.8">
                  <p:embed/>
                </p:oleObj>
              </mc:Choice>
              <mc:Fallback>
                <p:oleObj name="Document" r:id="rId7" imgW="3187700" imgH="2819400" progId="Word.Document.8">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762000"/>
                        <a:ext cx="4789488" cy="42370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6856" name="Rectangle 8"/>
          <p:cNvSpPr>
            <a:spLocks noChangeArrowheads="1"/>
          </p:cNvSpPr>
          <p:nvPr/>
        </p:nvSpPr>
        <p:spPr bwMode="auto">
          <a:xfrm>
            <a:off x="4876800" y="3886200"/>
            <a:ext cx="40386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buFontTx/>
              <a:buNone/>
              <a:tabLst>
                <a:tab pos="6804025" algn="l"/>
              </a:tabLst>
              <a:defRPr/>
            </a:pPr>
            <a:r>
              <a:rPr lang="en-US">
                <a:cs typeface="+mn-cs"/>
              </a:rPr>
              <a:t>Horizontal equation of motion near the surface </a:t>
            </a:r>
            <a:r>
              <a:rPr lang="en-US">
                <a:solidFill>
                  <a:srgbClr val="993366"/>
                </a:solidFill>
                <a:cs typeface="+mn-cs"/>
              </a:rPr>
              <a:t>(4.82)</a:t>
            </a:r>
            <a:r>
              <a:rPr lang="en-US">
                <a:cs typeface="+mn-cs"/>
              </a:rPr>
              <a:t> </a:t>
            </a:r>
            <a:endParaRPr lang="en-US">
              <a:solidFill>
                <a:srgbClr val="993366"/>
              </a:solidFill>
              <a:cs typeface="+mn-cs"/>
            </a:endParaRPr>
          </a:p>
          <a:p>
            <a:pPr indent="1588">
              <a:buFontTx/>
              <a:buNone/>
              <a:tabLst>
                <a:tab pos="6804025" algn="l"/>
              </a:tabLst>
              <a:defRPr/>
            </a:pPr>
            <a:endParaRPr lang="en-US">
              <a:solidFill>
                <a:srgbClr val="187534"/>
              </a:solidFill>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Boundary-Layer Winds</a:t>
            </a:r>
          </a:p>
        </p:txBody>
      </p:sp>
      <p:graphicFrame>
        <p:nvGraphicFramePr>
          <p:cNvPr id="63490" name="Object 4"/>
          <p:cNvGraphicFramePr>
            <a:graphicFrameLocks noChangeAspect="1"/>
          </p:cNvGraphicFramePr>
          <p:nvPr/>
        </p:nvGraphicFramePr>
        <p:xfrm>
          <a:off x="228600" y="1981200"/>
          <a:ext cx="4314825" cy="3151188"/>
        </p:xfrm>
        <a:graphic>
          <a:graphicData uri="http://schemas.openxmlformats.org/presentationml/2006/ole">
            <mc:AlternateContent xmlns:mc="http://schemas.openxmlformats.org/markup-compatibility/2006">
              <mc:Choice xmlns:v="urn:schemas-microsoft-com:vml" Requires="v">
                <p:oleObj spid="_x0000_s63498" name="Document" r:id="rId3" imgW="2870200" imgH="2095500" progId="Word.Document.8">
                  <p:embed/>
                </p:oleObj>
              </mc:Choice>
              <mc:Fallback>
                <p:oleObj name="Document" r:id="rId3" imgW="2870200" imgH="20955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81200"/>
                        <a:ext cx="4314825" cy="31511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3491" name="Object 5"/>
          <p:cNvGraphicFramePr>
            <a:graphicFrameLocks noChangeAspect="1"/>
          </p:cNvGraphicFramePr>
          <p:nvPr/>
        </p:nvGraphicFramePr>
        <p:xfrm>
          <a:off x="4724400" y="2209800"/>
          <a:ext cx="4022725" cy="2992438"/>
        </p:xfrm>
        <a:graphic>
          <a:graphicData uri="http://schemas.openxmlformats.org/presentationml/2006/ole">
            <mc:AlternateContent xmlns:mc="http://schemas.openxmlformats.org/markup-compatibility/2006">
              <mc:Choice xmlns:v="urn:schemas-microsoft-com:vml" Requires="v">
                <p:oleObj spid="_x0000_s63499" name="Document" r:id="rId5" imgW="2679700" imgH="1993900" progId="Word.Document.8">
                  <p:embed/>
                </p:oleObj>
              </mc:Choice>
              <mc:Fallback>
                <p:oleObj name="Document" r:id="rId5" imgW="2679700" imgH="19939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209800"/>
                        <a:ext cx="4022725" cy="2992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7878" name="Rectangle 6"/>
          <p:cNvSpPr>
            <a:spLocks noChangeArrowheads="1"/>
          </p:cNvSpPr>
          <p:nvPr/>
        </p:nvSpPr>
        <p:spPr bwMode="auto">
          <a:xfrm>
            <a:off x="7162800" y="59436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4.12</a:t>
            </a:r>
            <a:endParaRPr lang="en-US">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Morning/Afternoon Observed Winds at Riverside</a:t>
            </a:r>
          </a:p>
        </p:txBody>
      </p:sp>
      <p:graphicFrame>
        <p:nvGraphicFramePr>
          <p:cNvPr id="64514" name="Object 4"/>
          <p:cNvGraphicFramePr>
            <a:graphicFrameLocks noChangeAspect="1"/>
          </p:cNvGraphicFramePr>
          <p:nvPr/>
        </p:nvGraphicFramePr>
        <p:xfrm>
          <a:off x="609600" y="1676400"/>
          <a:ext cx="3427413" cy="4322763"/>
        </p:xfrm>
        <a:graphic>
          <a:graphicData uri="http://schemas.openxmlformats.org/presentationml/2006/ole">
            <mc:AlternateContent xmlns:mc="http://schemas.openxmlformats.org/markup-compatibility/2006">
              <mc:Choice xmlns:v="urn:schemas-microsoft-com:vml" Requires="v">
                <p:oleObj spid="_x0000_s64528" name="Document" r:id="rId3" imgW="2286000" imgH="2882900" progId="Word.Document.8">
                  <p:embed/>
                </p:oleObj>
              </mc:Choice>
              <mc:Fallback>
                <p:oleObj name="Document" r:id="rId3" imgW="2286000" imgH="28829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3427413" cy="4322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4515" name="Object 5"/>
          <p:cNvGraphicFramePr>
            <a:graphicFrameLocks noChangeAspect="1"/>
          </p:cNvGraphicFramePr>
          <p:nvPr/>
        </p:nvGraphicFramePr>
        <p:xfrm>
          <a:off x="4572000" y="1752600"/>
          <a:ext cx="3427413" cy="4322763"/>
        </p:xfrm>
        <a:graphic>
          <a:graphicData uri="http://schemas.openxmlformats.org/presentationml/2006/ole">
            <mc:AlternateContent xmlns:mc="http://schemas.openxmlformats.org/markup-compatibility/2006">
              <mc:Choice xmlns:v="urn:schemas-microsoft-com:vml" Requires="v">
                <p:oleObj spid="_x0000_s64529" name="Document" r:id="rId5" imgW="2286000" imgH="2882900" progId="Word.Document.8">
                  <p:embed/>
                </p:oleObj>
              </mc:Choice>
              <mc:Fallback>
                <p:oleObj name="Document" r:id="rId5" imgW="2286000" imgH="28829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752600"/>
                        <a:ext cx="3427413" cy="4322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8902" name="Rectangle 6"/>
          <p:cNvSpPr>
            <a:spLocks noChangeArrowheads="1"/>
          </p:cNvSpPr>
          <p:nvPr/>
        </p:nvSpPr>
        <p:spPr bwMode="auto">
          <a:xfrm>
            <a:off x="7315200" y="61722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4.13</a:t>
            </a:r>
            <a:endParaRPr lang="en-US">
              <a:cs typeface="+mn-cs"/>
            </a:endParaRPr>
          </a:p>
        </p:txBody>
      </p:sp>
      <p:grpSp>
        <p:nvGrpSpPr>
          <p:cNvPr id="64517" name="Group 10"/>
          <p:cNvGrpSpPr>
            <a:grpSpLocks/>
          </p:cNvGrpSpPr>
          <p:nvPr/>
        </p:nvGrpSpPr>
        <p:grpSpPr bwMode="auto">
          <a:xfrm>
            <a:off x="381000" y="1905000"/>
            <a:ext cx="533400" cy="2971800"/>
            <a:chOff x="240" y="1200"/>
            <a:chExt cx="336" cy="1872"/>
          </a:xfrm>
        </p:grpSpPr>
        <p:sp>
          <p:nvSpPr>
            <p:cNvPr id="208903" name="Rectangle 7"/>
            <p:cNvSpPr>
              <a:spLocks noChangeArrowheads="1"/>
            </p:cNvSpPr>
            <p:nvPr/>
          </p:nvSpPr>
          <p:spPr bwMode="auto">
            <a:xfrm>
              <a:off x="240" y="1200"/>
              <a:ext cx="336" cy="187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08905" name="Rectangle 9"/>
            <p:cNvSpPr>
              <a:spLocks noChangeArrowheads="1"/>
            </p:cNvSpPr>
            <p:nvPr/>
          </p:nvSpPr>
          <p:spPr bwMode="auto">
            <a:xfrm rot="-5400000">
              <a:off x="-192" y="2064"/>
              <a:ext cx="124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0000FF"/>
                  </a:solidFill>
                  <a:cs typeface="+mn-cs"/>
                </a:rPr>
                <a:t>Pressure (hPa)</a:t>
              </a:r>
              <a:endParaRPr lang="en-US">
                <a:cs typeface="+mn-cs"/>
              </a:endParaRPr>
            </a:p>
          </p:txBody>
        </p:sp>
      </p:grpSp>
      <p:grpSp>
        <p:nvGrpSpPr>
          <p:cNvPr id="64518" name="Group 11"/>
          <p:cNvGrpSpPr>
            <a:grpSpLocks/>
          </p:cNvGrpSpPr>
          <p:nvPr/>
        </p:nvGrpSpPr>
        <p:grpSpPr bwMode="auto">
          <a:xfrm>
            <a:off x="4343400" y="2133600"/>
            <a:ext cx="533400" cy="2971800"/>
            <a:chOff x="240" y="1200"/>
            <a:chExt cx="336" cy="1872"/>
          </a:xfrm>
        </p:grpSpPr>
        <p:sp>
          <p:nvSpPr>
            <p:cNvPr id="208908" name="Rectangle 12"/>
            <p:cNvSpPr>
              <a:spLocks noChangeArrowheads="1"/>
            </p:cNvSpPr>
            <p:nvPr/>
          </p:nvSpPr>
          <p:spPr bwMode="auto">
            <a:xfrm>
              <a:off x="240" y="1200"/>
              <a:ext cx="336" cy="187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08909" name="Rectangle 13"/>
            <p:cNvSpPr>
              <a:spLocks noChangeArrowheads="1"/>
            </p:cNvSpPr>
            <p:nvPr/>
          </p:nvSpPr>
          <p:spPr bwMode="auto">
            <a:xfrm rot="-5400000">
              <a:off x="-192" y="2064"/>
              <a:ext cx="124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0000FF"/>
                  </a:solidFill>
                  <a:cs typeface="+mn-cs"/>
                </a:rPr>
                <a:t>Pressure (hPa)</a:t>
              </a:r>
              <a:endParaRPr lang="en-US">
                <a:cs typeface="+mn-cs"/>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Gradient Wind</a:t>
            </a:r>
          </a:p>
        </p:txBody>
      </p:sp>
      <p:sp>
        <p:nvSpPr>
          <p:cNvPr id="209923"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Cartesian to cylindrical coordinate conversions	</a:t>
            </a:r>
            <a:r>
              <a:rPr lang="en-US">
                <a:solidFill>
                  <a:srgbClr val="993366"/>
                </a:solidFill>
                <a:cs typeface="+mn-cs"/>
              </a:rPr>
              <a:t>(4.83)</a:t>
            </a:r>
          </a:p>
          <a:p>
            <a:pPr marL="342900" indent="-342900">
              <a:buFontTx/>
              <a:buNone/>
              <a:tabLst>
                <a:tab pos="6804025" algn="l"/>
              </a:tabLst>
              <a:defRPr/>
            </a:pPr>
            <a:endParaRPr lang="en-US">
              <a:solidFill>
                <a:srgbClr val="187534"/>
              </a:solidFill>
              <a:cs typeface="+mn-cs"/>
            </a:endParaRPr>
          </a:p>
        </p:txBody>
      </p:sp>
      <p:graphicFrame>
        <p:nvGraphicFramePr>
          <p:cNvPr id="65539" name="Object 5"/>
          <p:cNvGraphicFramePr>
            <a:graphicFrameLocks noChangeAspect="1"/>
          </p:cNvGraphicFramePr>
          <p:nvPr/>
        </p:nvGraphicFramePr>
        <p:xfrm>
          <a:off x="304800" y="1905000"/>
          <a:ext cx="3871913" cy="381000"/>
        </p:xfrm>
        <a:graphic>
          <a:graphicData uri="http://schemas.openxmlformats.org/presentationml/2006/ole">
            <mc:AlternateContent xmlns:mc="http://schemas.openxmlformats.org/markup-compatibility/2006">
              <mc:Choice xmlns:v="urn:schemas-microsoft-com:vml" Requires="v">
                <p:oleObj spid="_x0000_s65559" name="MathType Equation" r:id="rId3" imgW="1549400" imgH="152400" progId="Equation">
                  <p:embed/>
                </p:oleObj>
              </mc:Choice>
              <mc:Fallback>
                <p:oleObj name="MathType Equation" r:id="rId3" imgW="1549400" imgH="1524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905000"/>
                        <a:ext cx="3871913"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5540" name="Object 6"/>
          <p:cNvGraphicFramePr>
            <a:graphicFrameLocks noChangeAspect="1"/>
          </p:cNvGraphicFramePr>
          <p:nvPr/>
        </p:nvGraphicFramePr>
        <p:xfrm>
          <a:off x="228600" y="2286000"/>
          <a:ext cx="4157663" cy="825500"/>
        </p:xfrm>
        <a:graphic>
          <a:graphicData uri="http://schemas.openxmlformats.org/presentationml/2006/ole">
            <mc:AlternateContent xmlns:mc="http://schemas.openxmlformats.org/markup-compatibility/2006">
              <mc:Choice xmlns:v="urn:schemas-microsoft-com:vml" Requires="v">
                <p:oleObj spid="_x0000_s65560" name="MathType Equation" r:id="rId5" imgW="1663700" imgH="330200" progId="Equation">
                  <p:embed/>
                </p:oleObj>
              </mc:Choice>
              <mc:Fallback>
                <p:oleObj name="MathType Equation" r:id="rId5" imgW="1663700" imgH="3302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286000"/>
                        <a:ext cx="4157663"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5541" name="Object 7"/>
          <p:cNvGraphicFramePr>
            <a:graphicFrameLocks noChangeAspect="1"/>
          </p:cNvGraphicFramePr>
          <p:nvPr/>
        </p:nvGraphicFramePr>
        <p:xfrm>
          <a:off x="304800" y="4038600"/>
          <a:ext cx="1460500" cy="381000"/>
        </p:xfrm>
        <a:graphic>
          <a:graphicData uri="http://schemas.openxmlformats.org/presentationml/2006/ole">
            <mc:AlternateContent xmlns:mc="http://schemas.openxmlformats.org/markup-compatibility/2006">
              <mc:Choice xmlns:v="urn:schemas-microsoft-com:vml" Requires="v">
                <p:oleObj spid="_x0000_s65561" name="MathType Equation" r:id="rId7" imgW="584200" imgH="152400" progId="Equation">
                  <p:embed/>
                </p:oleObj>
              </mc:Choice>
              <mc:Fallback>
                <p:oleObj name="MathType Equation" r:id="rId7" imgW="584200" imgH="152400" progId="Equation">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038600"/>
                        <a:ext cx="146050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5542" name="Object 8"/>
          <p:cNvGraphicFramePr>
            <a:graphicFrameLocks noChangeAspect="1"/>
          </p:cNvGraphicFramePr>
          <p:nvPr/>
        </p:nvGraphicFramePr>
        <p:xfrm>
          <a:off x="304800" y="5410200"/>
          <a:ext cx="3840163" cy="762000"/>
        </p:xfrm>
        <a:graphic>
          <a:graphicData uri="http://schemas.openxmlformats.org/presentationml/2006/ole">
            <mc:AlternateContent xmlns:mc="http://schemas.openxmlformats.org/markup-compatibility/2006">
              <mc:Choice xmlns:v="urn:schemas-microsoft-com:vml" Requires="v">
                <p:oleObj spid="_x0000_s65562" name="MathType Equation" r:id="rId9" imgW="1536700" imgH="304800" progId="Equation">
                  <p:embed/>
                </p:oleObj>
              </mc:Choice>
              <mc:Fallback>
                <p:oleObj name="MathType Equation" r:id="rId9" imgW="1536700" imgH="304800" progId="Equation">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5410200"/>
                        <a:ext cx="3840163"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65543" name="Group 12"/>
          <p:cNvGrpSpPr>
            <a:grpSpLocks/>
          </p:cNvGrpSpPr>
          <p:nvPr/>
        </p:nvGrpSpPr>
        <p:grpSpPr bwMode="auto">
          <a:xfrm>
            <a:off x="5486400" y="2057400"/>
            <a:ext cx="3124200" cy="2590800"/>
            <a:chOff x="3408" y="1056"/>
            <a:chExt cx="1968" cy="1632"/>
          </a:xfrm>
        </p:grpSpPr>
        <p:graphicFrame>
          <p:nvGraphicFramePr>
            <p:cNvPr id="65546" name="Object 4"/>
            <p:cNvGraphicFramePr>
              <a:graphicFrameLocks noChangeAspect="1"/>
            </p:cNvGraphicFramePr>
            <p:nvPr/>
          </p:nvGraphicFramePr>
          <p:xfrm>
            <a:off x="3408" y="1056"/>
            <a:ext cx="1699" cy="1627"/>
          </p:xfrm>
          <a:graphic>
            <a:graphicData uri="http://schemas.openxmlformats.org/presentationml/2006/ole">
              <mc:AlternateContent xmlns:mc="http://schemas.openxmlformats.org/markup-compatibility/2006">
                <mc:Choice xmlns:v="urn:schemas-microsoft-com:vml" Requires="v">
                  <p:oleObj spid="_x0000_s65563" name="Document" r:id="rId11" imgW="1803400" imgH="1727200" progId="Word.Document.8">
                    <p:embed/>
                  </p:oleObj>
                </mc:Choice>
                <mc:Fallback>
                  <p:oleObj name="Document" r:id="rId11" imgW="1803400" imgH="1727200" progId="Word.Document.8">
                    <p:embed/>
                    <p:pic>
                      <p:nvPicPr>
                        <p:cNvPr id="0"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08" y="1056"/>
                          <a:ext cx="1699" cy="162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9929" name="Rectangle 9"/>
            <p:cNvSpPr>
              <a:spLocks noChangeArrowheads="1"/>
            </p:cNvSpPr>
            <p:nvPr/>
          </p:nvSpPr>
          <p:spPr bwMode="auto">
            <a:xfrm>
              <a:off x="4560" y="2400"/>
              <a:ext cx="8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4.14</a:t>
              </a:r>
              <a:endParaRPr lang="en-US">
                <a:cs typeface="+mn-cs"/>
              </a:endParaRPr>
            </a:p>
          </p:txBody>
        </p:sp>
      </p:grpSp>
      <p:sp>
        <p:nvSpPr>
          <p:cNvPr id="209930" name="Rectangle 10"/>
          <p:cNvSpPr>
            <a:spLocks noChangeArrowheads="1"/>
          </p:cNvSpPr>
          <p:nvPr/>
        </p:nvSpPr>
        <p:spPr bwMode="auto">
          <a:xfrm>
            <a:off x="228600" y="3581400"/>
            <a:ext cx="3048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Radial vector  </a:t>
            </a:r>
            <a:r>
              <a:rPr lang="en-US">
                <a:solidFill>
                  <a:srgbClr val="993366"/>
                </a:solidFill>
                <a:cs typeface="+mn-cs"/>
              </a:rPr>
              <a:t>(4.86)</a:t>
            </a:r>
          </a:p>
          <a:p>
            <a:pPr marL="342900" indent="-342900">
              <a:buFontTx/>
              <a:buNone/>
              <a:tabLst>
                <a:tab pos="6804025" algn="l"/>
              </a:tabLst>
              <a:defRPr/>
            </a:pPr>
            <a:endParaRPr lang="en-US">
              <a:solidFill>
                <a:srgbClr val="187534"/>
              </a:solidFill>
              <a:cs typeface="+mn-cs"/>
            </a:endParaRPr>
          </a:p>
        </p:txBody>
      </p:sp>
      <p:sp>
        <p:nvSpPr>
          <p:cNvPr id="209931" name="Rectangle 11"/>
          <p:cNvSpPr>
            <a:spLocks noChangeArrowheads="1"/>
          </p:cNvSpPr>
          <p:nvPr/>
        </p:nvSpPr>
        <p:spPr bwMode="auto">
          <a:xfrm>
            <a:off x="228600" y="4876800"/>
            <a:ext cx="6172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Radial and tangential scalar velocities  </a:t>
            </a:r>
            <a:r>
              <a:rPr lang="en-US">
                <a:solidFill>
                  <a:srgbClr val="993366"/>
                </a:solidFill>
                <a:cs typeface="+mn-cs"/>
              </a:rPr>
              <a:t>(4.86)</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Gradient Wind</a:t>
            </a:r>
          </a:p>
        </p:txBody>
      </p:sp>
      <p:sp>
        <p:nvSpPr>
          <p:cNvPr id="210947" name="Rectangle 3"/>
          <p:cNvSpPr>
            <a:spLocks noChangeArrowheads="1"/>
          </p:cNvSpPr>
          <p:nvPr/>
        </p:nvSpPr>
        <p:spPr bwMode="auto">
          <a:xfrm>
            <a:off x="228600" y="4038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Horizontal momentum equation without turbulence	</a:t>
            </a:r>
            <a:r>
              <a:rPr lang="en-US">
                <a:solidFill>
                  <a:srgbClr val="993366"/>
                </a:solidFill>
                <a:cs typeface="+mn-cs"/>
              </a:rPr>
              <a:t>(4.91)</a:t>
            </a:r>
          </a:p>
          <a:p>
            <a:pPr marL="342900" indent="-342900">
              <a:buFontTx/>
              <a:buNone/>
              <a:tabLst>
                <a:tab pos="6804025" algn="l"/>
              </a:tabLst>
              <a:defRPr/>
            </a:pPr>
            <a:endParaRPr lang="en-US">
              <a:solidFill>
                <a:srgbClr val="187534"/>
              </a:solidFill>
              <a:cs typeface="+mn-cs"/>
            </a:endParaRPr>
          </a:p>
        </p:txBody>
      </p:sp>
      <p:graphicFrame>
        <p:nvGraphicFramePr>
          <p:cNvPr id="66563" name="Object 4"/>
          <p:cNvGraphicFramePr>
            <a:graphicFrameLocks noChangeAspect="1"/>
          </p:cNvGraphicFramePr>
          <p:nvPr/>
        </p:nvGraphicFramePr>
        <p:xfrm>
          <a:off x="990600" y="838200"/>
          <a:ext cx="3363913" cy="3021013"/>
        </p:xfrm>
        <a:graphic>
          <a:graphicData uri="http://schemas.openxmlformats.org/presentationml/2006/ole">
            <mc:AlternateContent xmlns:mc="http://schemas.openxmlformats.org/markup-compatibility/2006">
              <mc:Choice xmlns:v="urn:schemas-microsoft-com:vml" Requires="v">
                <p:oleObj spid="_x0000_s66578" name="Document" r:id="rId3" imgW="1866900" imgH="1676400" progId="Word.Document.8">
                  <p:embed/>
                </p:oleObj>
              </mc:Choice>
              <mc:Fallback>
                <p:oleObj name="Document" r:id="rId3" imgW="1866900" imgH="16764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838200"/>
                        <a:ext cx="3363913" cy="3021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6564" name="Object 5"/>
          <p:cNvGraphicFramePr>
            <a:graphicFrameLocks noChangeAspect="1"/>
          </p:cNvGraphicFramePr>
          <p:nvPr/>
        </p:nvGraphicFramePr>
        <p:xfrm>
          <a:off x="4953000" y="838200"/>
          <a:ext cx="3336925" cy="3016250"/>
        </p:xfrm>
        <a:graphic>
          <a:graphicData uri="http://schemas.openxmlformats.org/presentationml/2006/ole">
            <mc:AlternateContent xmlns:mc="http://schemas.openxmlformats.org/markup-compatibility/2006">
              <mc:Choice xmlns:v="urn:schemas-microsoft-com:vml" Requires="v">
                <p:oleObj spid="_x0000_s66579" name="Document" r:id="rId5" imgW="1854200" imgH="1676400" progId="Word.Document.8">
                  <p:embed/>
                </p:oleObj>
              </mc:Choice>
              <mc:Fallback>
                <p:oleObj name="Document" r:id="rId5" imgW="1854200" imgH="16764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838200"/>
                        <a:ext cx="3336925" cy="3016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0950" name="Rectangle 6"/>
          <p:cNvSpPr>
            <a:spLocks noChangeArrowheads="1"/>
          </p:cNvSpPr>
          <p:nvPr/>
        </p:nvSpPr>
        <p:spPr bwMode="auto">
          <a:xfrm>
            <a:off x="7543800" y="12192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4.15</a:t>
            </a:r>
            <a:endParaRPr lang="en-US">
              <a:cs typeface="+mn-cs"/>
            </a:endParaRPr>
          </a:p>
        </p:txBody>
      </p:sp>
      <p:graphicFrame>
        <p:nvGraphicFramePr>
          <p:cNvPr id="66566" name="Object 7"/>
          <p:cNvGraphicFramePr>
            <a:graphicFrameLocks noChangeAspect="1"/>
          </p:cNvGraphicFramePr>
          <p:nvPr/>
        </p:nvGraphicFramePr>
        <p:xfrm>
          <a:off x="2514600" y="4343400"/>
          <a:ext cx="3522663" cy="1016000"/>
        </p:xfrm>
        <a:graphic>
          <a:graphicData uri="http://schemas.openxmlformats.org/presentationml/2006/ole">
            <mc:AlternateContent xmlns:mc="http://schemas.openxmlformats.org/markup-compatibility/2006">
              <mc:Choice xmlns:v="urn:schemas-microsoft-com:vml" Requires="v">
                <p:oleObj spid="_x0000_s66580" name="MathType Equation" r:id="rId7" imgW="1409700" imgH="406400" progId="Equation">
                  <p:embed/>
                </p:oleObj>
              </mc:Choice>
              <mc:Fallback>
                <p:oleObj name="MathType Equation" r:id="rId7" imgW="1409700" imgH="406400" progId="Equation">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343400"/>
                        <a:ext cx="352266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6567" name="Object 9"/>
          <p:cNvGraphicFramePr>
            <a:graphicFrameLocks noChangeAspect="1"/>
          </p:cNvGraphicFramePr>
          <p:nvPr/>
        </p:nvGraphicFramePr>
        <p:xfrm>
          <a:off x="1600200" y="5638800"/>
          <a:ext cx="4856163" cy="984250"/>
        </p:xfrm>
        <a:graphic>
          <a:graphicData uri="http://schemas.openxmlformats.org/presentationml/2006/ole">
            <mc:AlternateContent xmlns:mc="http://schemas.openxmlformats.org/markup-compatibility/2006">
              <mc:Choice xmlns:v="urn:schemas-microsoft-com:vml" Requires="v">
                <p:oleObj spid="_x0000_s66581" name="MathType Equation" r:id="rId9" imgW="1943100" imgH="393700" progId="Equation">
                  <p:embed/>
                </p:oleObj>
              </mc:Choice>
              <mc:Fallback>
                <p:oleObj name="MathType Equation" r:id="rId9" imgW="1943100" imgH="393700" progId="Equation">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0200" y="5638800"/>
                        <a:ext cx="48561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0954" name="Rectangle 10"/>
          <p:cNvSpPr>
            <a:spLocks noChangeArrowheads="1"/>
          </p:cNvSpPr>
          <p:nvPr/>
        </p:nvSpPr>
        <p:spPr bwMode="auto">
          <a:xfrm>
            <a:off x="228600" y="5257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Remove local acceleration, solve 	</a:t>
            </a:r>
            <a:r>
              <a:rPr lang="en-US">
                <a:solidFill>
                  <a:srgbClr val="993366"/>
                </a:solidFill>
                <a:cs typeface="+mn-cs"/>
              </a:rPr>
              <a:t>(4.92)</a:t>
            </a:r>
          </a:p>
          <a:p>
            <a:pPr marL="342900" indent="-342900">
              <a:buFontTx/>
              <a:buNone/>
              <a:tabLst>
                <a:tab pos="6804025" algn="l"/>
              </a:tabLst>
              <a:defRPr/>
            </a:pPr>
            <a:endParaRPr lang="en-US">
              <a:solidFill>
                <a:srgbClr val="187534"/>
              </a:solidFill>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Gradient Wind Example</a:t>
            </a:r>
          </a:p>
        </p:txBody>
      </p:sp>
      <p:sp>
        <p:nvSpPr>
          <p:cNvPr id="214019" name="Rectangle 3"/>
          <p:cNvSpPr>
            <a:spLocks noChangeArrowheads="1"/>
          </p:cNvSpPr>
          <p:nvPr/>
        </p:nvSpPr>
        <p:spPr bwMode="auto">
          <a:xfrm>
            <a:off x="228600" y="838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Gradient wind speed	</a:t>
            </a:r>
            <a:r>
              <a:rPr lang="en-US">
                <a:solidFill>
                  <a:srgbClr val="993366"/>
                </a:solidFill>
                <a:cs typeface="+mn-cs"/>
              </a:rPr>
              <a:t>(4.92)</a:t>
            </a:r>
          </a:p>
          <a:p>
            <a:pPr marL="342900" indent="-342900">
              <a:buFontTx/>
              <a:buNone/>
              <a:tabLst>
                <a:tab pos="6804025" algn="l"/>
              </a:tabLst>
              <a:defRPr/>
            </a:pPr>
            <a:endParaRPr lang="en-US">
              <a:solidFill>
                <a:srgbClr val="187534"/>
              </a:solidFill>
              <a:cs typeface="+mn-cs"/>
            </a:endParaRPr>
          </a:p>
        </p:txBody>
      </p:sp>
      <p:sp>
        <p:nvSpPr>
          <p:cNvPr id="214020" name="Rectangle 4"/>
          <p:cNvSpPr>
            <a:spLocks noChangeArrowheads="1"/>
          </p:cNvSpPr>
          <p:nvPr/>
        </p:nvSpPr>
        <p:spPr bwMode="auto">
          <a:xfrm>
            <a:off x="228600" y="2286000"/>
            <a:ext cx="8539163"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2743200" indent="-2743200">
              <a:buFontTx/>
              <a:buNone/>
              <a:tabLst>
                <a:tab pos="454025" algn="l"/>
                <a:tab pos="1598613" algn="l"/>
                <a:tab pos="2806700" algn="l"/>
              </a:tabLst>
              <a:defRPr/>
            </a:pPr>
            <a:r>
              <a:rPr lang="en-US">
                <a:solidFill>
                  <a:srgbClr val="993366"/>
                </a:solidFill>
                <a:cs typeface="+mn-cs"/>
              </a:rPr>
              <a:t>Example 4.15	Low pressure near center of hurricane</a:t>
            </a:r>
          </a:p>
          <a:p>
            <a:pPr marL="2743200" indent="-2743200">
              <a:buFontTx/>
              <a:buNone/>
              <a:tabLst>
                <a:tab pos="454025" algn="l"/>
                <a:tab pos="1598613" algn="l"/>
                <a:tab pos="2806700" algn="l"/>
              </a:tabLst>
              <a:defRPr/>
            </a:pPr>
            <a:r>
              <a:rPr lang="en-US">
                <a:solidFill>
                  <a:srgbClr val="993366"/>
                </a:solidFill>
                <a:cs typeface="+mn-cs"/>
              </a:rPr>
              <a:t>	</a:t>
            </a:r>
            <a:r>
              <a:rPr lang="en-US">
                <a:solidFill>
                  <a:srgbClr val="187534"/>
                </a:solidFill>
                <a:latin typeface="Symbol" charset="0"/>
                <a:cs typeface="+mn-cs"/>
                <a:sym typeface="Symbol" charset="0"/>
              </a:rPr>
              <a:t></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a:t>
            </a:r>
            <a:r>
              <a:rPr lang="en-US">
                <a:solidFill>
                  <a:srgbClr val="187534"/>
                </a:solidFill>
                <a:latin typeface="Symbol" charset="0"/>
                <a:cs typeface="+mn-cs"/>
                <a:sym typeface="Symbol" charset="0"/>
              </a:rPr>
              <a:t></a:t>
            </a:r>
            <a:r>
              <a:rPr lang="en-US" i="1">
                <a:solidFill>
                  <a:srgbClr val="187534"/>
                </a:solidFill>
                <a:cs typeface="+mn-cs"/>
              </a:rPr>
              <a:t>R</a:t>
            </a:r>
            <a:r>
              <a:rPr lang="en-US" i="1" baseline="-25000">
                <a:solidFill>
                  <a:srgbClr val="187534"/>
                </a:solidFill>
                <a:cs typeface="+mn-cs"/>
              </a:rPr>
              <a:t>c 	</a:t>
            </a:r>
            <a:r>
              <a:rPr lang="en-US">
                <a:solidFill>
                  <a:srgbClr val="187534"/>
                </a:solidFill>
                <a:cs typeface="+mn-cs"/>
              </a:rPr>
              <a:t>= 45 hPa per 100 km </a:t>
            </a:r>
          </a:p>
          <a:p>
            <a:pPr marL="2743200" indent="-2743200">
              <a:buFontTx/>
              <a:buNone/>
              <a:tabLst>
                <a:tab pos="454025" algn="l"/>
                <a:tab pos="1598613" algn="l"/>
                <a:tab pos="2806700" algn="l"/>
              </a:tabLst>
              <a:defRPr/>
            </a:pPr>
            <a:r>
              <a:rPr lang="en-US">
                <a:solidFill>
                  <a:srgbClr val="187534"/>
                </a:solidFill>
                <a:cs typeface="+mn-cs"/>
              </a:rPr>
              <a:t>	</a:t>
            </a:r>
            <a:r>
              <a:rPr lang="en-US" i="1">
                <a:solidFill>
                  <a:srgbClr val="187534"/>
                </a:solidFill>
                <a:cs typeface="+mn-cs"/>
              </a:rPr>
              <a:t>R</a:t>
            </a:r>
            <a:r>
              <a:rPr lang="en-US" i="1" baseline="-25000">
                <a:solidFill>
                  <a:srgbClr val="187534"/>
                </a:solidFill>
                <a:cs typeface="+mn-cs"/>
              </a:rPr>
              <a:t>c</a:t>
            </a:r>
            <a:r>
              <a:rPr lang="en-US">
                <a:solidFill>
                  <a:srgbClr val="187534"/>
                </a:solidFill>
                <a:cs typeface="+mn-cs"/>
              </a:rPr>
              <a:t> 	= 70 km		 		</a:t>
            </a:r>
            <a:r>
              <a:rPr lang="en-US">
                <a:solidFill>
                  <a:srgbClr val="187534"/>
                </a:solidFill>
                <a:latin typeface="Symbol" charset="0"/>
                <a:cs typeface="+mn-cs"/>
              </a:rPr>
              <a:t>	</a:t>
            </a:r>
            <a:r>
              <a:rPr lang="en-US">
                <a:solidFill>
                  <a:srgbClr val="187534"/>
                </a:solidFill>
                <a:cs typeface="+mn-cs"/>
              </a:rPr>
              <a:t>= </a:t>
            </a:r>
            <a:r>
              <a:rPr lang="en-US">
                <a:solidFill>
                  <a:srgbClr val="187534"/>
                </a:solidFill>
                <a:latin typeface="Symbol" charset="0"/>
                <a:cs typeface="+mn-cs"/>
              </a:rPr>
              <a:t></a:t>
            </a:r>
            <a:r>
              <a:rPr lang="en-US" baseline="30000">
                <a:solidFill>
                  <a:srgbClr val="187534"/>
                </a:solidFill>
                <a:latin typeface="Symbol" charset="0"/>
                <a:cs typeface="+mn-cs"/>
              </a:rPr>
              <a:t></a:t>
            </a:r>
            <a:endParaRPr lang="en-US">
              <a:solidFill>
                <a:srgbClr val="187534"/>
              </a:solidFill>
              <a:cs typeface="+mn-cs"/>
            </a:endParaRPr>
          </a:p>
          <a:p>
            <a:pPr marL="2743200" indent="-2743200">
              <a:buFontTx/>
              <a:buNone/>
              <a:tabLst>
                <a:tab pos="454025" algn="l"/>
                <a:tab pos="1598613" algn="l"/>
                <a:tab pos="2806700" algn="l"/>
              </a:tabLst>
              <a:defRPr/>
            </a:pPr>
            <a:r>
              <a:rPr lang="en-US">
                <a:solidFill>
                  <a:srgbClr val="187534"/>
                </a:solidFill>
                <a:cs typeface="+mn-cs"/>
              </a:rPr>
              <a:t>	</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 	= 850 hPa 		</a:t>
            </a:r>
            <a:r>
              <a:rPr lang="en-US">
                <a:solidFill>
                  <a:srgbClr val="187534"/>
                </a:solidFill>
                <a:latin typeface="Symbol" charset="0"/>
                <a:cs typeface="+mn-cs"/>
              </a:rPr>
              <a:t></a:t>
            </a:r>
            <a:r>
              <a:rPr lang="en-US" i="1" baseline="-25000">
                <a:solidFill>
                  <a:srgbClr val="187534"/>
                </a:solidFill>
                <a:cs typeface="+mn-cs"/>
              </a:rPr>
              <a:t>a</a:t>
            </a:r>
            <a:r>
              <a:rPr lang="en-US">
                <a:solidFill>
                  <a:srgbClr val="187534"/>
                </a:solidFill>
                <a:cs typeface="+mn-cs"/>
              </a:rPr>
              <a:t> 	= 1.06 kg m</a:t>
            </a:r>
            <a:r>
              <a:rPr lang="en-US" baseline="30000">
                <a:solidFill>
                  <a:srgbClr val="187534"/>
                </a:solidFill>
                <a:cs typeface="+mn-cs"/>
              </a:rPr>
              <a:t>-3</a:t>
            </a:r>
            <a:r>
              <a:rPr lang="en-US">
                <a:solidFill>
                  <a:srgbClr val="187534"/>
                </a:solidFill>
                <a:cs typeface="+mn-cs"/>
              </a:rPr>
              <a:t> </a:t>
            </a:r>
          </a:p>
          <a:p>
            <a:pPr marL="2743200" indent="-2743200">
              <a:buFontTx/>
              <a:buNone/>
              <a:tabLst>
                <a:tab pos="454025" algn="l"/>
                <a:tab pos="1598613" algn="l"/>
                <a:tab pos="2806700" algn="l"/>
              </a:tabLst>
              <a:defRPr/>
            </a:pPr>
            <a:r>
              <a:rPr lang="en-US">
                <a:solidFill>
                  <a:srgbClr val="187534"/>
                </a:solidFill>
                <a:cs typeface="+mn-cs"/>
              </a:rPr>
              <a:t>	--&gt; 					</a:t>
            </a:r>
            <a:r>
              <a:rPr lang="en-US" i="1">
                <a:solidFill>
                  <a:srgbClr val="187534"/>
                </a:solidFill>
                <a:cs typeface="+mn-cs"/>
              </a:rPr>
              <a:t>v</a:t>
            </a:r>
            <a:r>
              <a:rPr lang="en-US" baseline="-25000">
                <a:solidFill>
                  <a:srgbClr val="187534"/>
                </a:solidFill>
                <a:latin typeface="Symbol" charset="0"/>
                <a:cs typeface="+mn-cs"/>
              </a:rPr>
              <a:t></a:t>
            </a:r>
            <a:r>
              <a:rPr lang="en-US" i="1">
                <a:solidFill>
                  <a:srgbClr val="187534"/>
                </a:solidFill>
                <a:cs typeface="+mn-cs"/>
              </a:rPr>
              <a:t> </a:t>
            </a:r>
            <a:r>
              <a:rPr lang="en-US">
                <a:solidFill>
                  <a:srgbClr val="187534"/>
                </a:solidFill>
                <a:cs typeface="+mn-cs"/>
              </a:rPr>
              <a:t>	= 52 m s</a:t>
            </a:r>
            <a:r>
              <a:rPr lang="en-US" baseline="30000">
                <a:solidFill>
                  <a:srgbClr val="187534"/>
                </a:solidFill>
                <a:cs typeface="+mn-cs"/>
              </a:rPr>
              <a:t>-1</a:t>
            </a:r>
            <a:r>
              <a:rPr lang="en-US">
                <a:solidFill>
                  <a:srgbClr val="187534"/>
                </a:solidFill>
                <a:cs typeface="+mn-cs"/>
              </a:rPr>
              <a:t> </a:t>
            </a:r>
          </a:p>
          <a:p>
            <a:pPr marL="2743200" indent="-2743200">
              <a:buFontTx/>
              <a:buNone/>
              <a:tabLst>
                <a:tab pos="454025" algn="l"/>
                <a:tab pos="1598613" algn="l"/>
                <a:tab pos="2806700" algn="l"/>
              </a:tabLst>
              <a:defRPr/>
            </a:pPr>
            <a:r>
              <a:rPr lang="en-US">
                <a:solidFill>
                  <a:srgbClr val="187534"/>
                </a:solidFill>
                <a:cs typeface="+mn-cs"/>
              </a:rPr>
              <a:t>	--&gt; 					</a:t>
            </a:r>
            <a:r>
              <a:rPr lang="en-US" i="1">
                <a:solidFill>
                  <a:srgbClr val="187534"/>
                </a:solidFill>
                <a:cs typeface="+mn-cs"/>
              </a:rPr>
              <a:t>v</a:t>
            </a:r>
            <a:r>
              <a:rPr lang="en-US" i="1" baseline="-25000">
                <a:solidFill>
                  <a:srgbClr val="187534"/>
                </a:solidFill>
                <a:cs typeface="+mn-cs"/>
              </a:rPr>
              <a:t>g</a:t>
            </a:r>
            <a:r>
              <a:rPr lang="en-US">
                <a:solidFill>
                  <a:srgbClr val="187534"/>
                </a:solidFill>
                <a:cs typeface="+mn-cs"/>
              </a:rPr>
              <a:t>	= 1123 m s</a:t>
            </a:r>
            <a:r>
              <a:rPr lang="en-US" baseline="30000">
                <a:solidFill>
                  <a:srgbClr val="187534"/>
                </a:solidFill>
                <a:cs typeface="+mn-cs"/>
              </a:rPr>
              <a:t>-1</a:t>
            </a:r>
            <a:r>
              <a:rPr lang="en-US">
                <a:solidFill>
                  <a:srgbClr val="187534"/>
                </a:solidFill>
                <a:cs typeface="+mn-cs"/>
              </a:rPr>
              <a:t>	</a:t>
            </a:r>
          </a:p>
        </p:txBody>
      </p:sp>
      <p:graphicFrame>
        <p:nvGraphicFramePr>
          <p:cNvPr id="67588" name="Object 5"/>
          <p:cNvGraphicFramePr>
            <a:graphicFrameLocks noChangeAspect="1"/>
          </p:cNvGraphicFramePr>
          <p:nvPr/>
        </p:nvGraphicFramePr>
        <p:xfrm>
          <a:off x="1676400" y="1219200"/>
          <a:ext cx="4856163" cy="984250"/>
        </p:xfrm>
        <a:graphic>
          <a:graphicData uri="http://schemas.openxmlformats.org/presentationml/2006/ole">
            <mc:AlternateContent xmlns:mc="http://schemas.openxmlformats.org/markup-compatibility/2006">
              <mc:Choice xmlns:v="urn:schemas-microsoft-com:vml" Requires="v">
                <p:oleObj spid="_x0000_s67593" name="MathType Equation" r:id="rId3" imgW="1943100" imgH="393700" progId="Equation">
                  <p:embed/>
                </p:oleObj>
              </mc:Choice>
              <mc:Fallback>
                <p:oleObj name="MathType Equation" r:id="rId3" imgW="1943100" imgH="3937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19200"/>
                        <a:ext cx="48561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4022" name="Rectangle 6"/>
          <p:cNvSpPr>
            <a:spLocks noChangeArrowheads="1"/>
          </p:cNvSpPr>
          <p:nvPr/>
        </p:nvSpPr>
        <p:spPr bwMode="auto">
          <a:xfrm>
            <a:off x="228600" y="4495800"/>
            <a:ext cx="8539163" cy="2136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909638" indent="-909638">
              <a:buFontTx/>
              <a:buNone/>
              <a:tabLst>
                <a:tab pos="454025" algn="l"/>
                <a:tab pos="1598613" algn="l"/>
                <a:tab pos="2806700" algn="l"/>
              </a:tabLst>
              <a:defRPr/>
            </a:pPr>
            <a:r>
              <a:rPr lang="en-US">
                <a:solidFill>
                  <a:srgbClr val="993366"/>
                </a:solidFill>
                <a:cs typeface="+mn-cs"/>
              </a:rPr>
              <a:t>				High-pressure center</a:t>
            </a:r>
          </a:p>
          <a:p>
            <a:pPr marL="909638" indent="-909638">
              <a:buFontTx/>
              <a:buNone/>
              <a:tabLst>
                <a:tab pos="454025" algn="l"/>
                <a:tab pos="1598613" algn="l"/>
                <a:tab pos="2806700" algn="l"/>
              </a:tabLst>
              <a:defRPr/>
            </a:pPr>
            <a:r>
              <a:rPr lang="en-US">
                <a:solidFill>
                  <a:srgbClr val="993366"/>
                </a:solidFill>
                <a:cs typeface="+mn-cs"/>
              </a:rPr>
              <a:t>	</a:t>
            </a:r>
            <a:r>
              <a:rPr lang="en-US">
                <a:solidFill>
                  <a:srgbClr val="187534"/>
                </a:solidFill>
                <a:latin typeface="Symbol" charset="0"/>
                <a:cs typeface="+mn-cs"/>
                <a:sym typeface="Symbol" charset="0"/>
              </a:rPr>
              <a:t></a:t>
            </a:r>
            <a:r>
              <a:rPr lang="en-US" i="1">
                <a:solidFill>
                  <a:srgbClr val="187534"/>
                </a:solidFill>
                <a:cs typeface="+mn-cs"/>
              </a:rPr>
              <a:t>p</a:t>
            </a:r>
            <a:r>
              <a:rPr lang="en-US" i="1" baseline="-25000">
                <a:solidFill>
                  <a:srgbClr val="187534"/>
                </a:solidFill>
                <a:cs typeface="+mn-cs"/>
              </a:rPr>
              <a:t>a</a:t>
            </a:r>
            <a:r>
              <a:rPr lang="en-US">
                <a:solidFill>
                  <a:srgbClr val="187534"/>
                </a:solidFill>
                <a:cs typeface="+mn-cs"/>
              </a:rPr>
              <a:t>/</a:t>
            </a:r>
            <a:r>
              <a:rPr lang="en-US">
                <a:solidFill>
                  <a:srgbClr val="187534"/>
                </a:solidFill>
                <a:latin typeface="Symbol" charset="0"/>
                <a:cs typeface="+mn-cs"/>
                <a:sym typeface="Symbol" charset="0"/>
              </a:rPr>
              <a:t></a:t>
            </a:r>
            <a:r>
              <a:rPr lang="en-US" i="1">
                <a:solidFill>
                  <a:srgbClr val="187534"/>
                </a:solidFill>
                <a:cs typeface="+mn-cs"/>
              </a:rPr>
              <a:t>R</a:t>
            </a:r>
            <a:r>
              <a:rPr lang="en-US" i="1" baseline="-25000">
                <a:solidFill>
                  <a:srgbClr val="187534"/>
                </a:solidFill>
                <a:cs typeface="+mn-cs"/>
              </a:rPr>
              <a:t>c 	</a:t>
            </a:r>
            <a:r>
              <a:rPr lang="en-US">
                <a:solidFill>
                  <a:srgbClr val="187534"/>
                </a:solidFill>
                <a:cs typeface="+mn-cs"/>
              </a:rPr>
              <a:t>= -0.1 hPa per 100 km </a:t>
            </a:r>
          </a:p>
          <a:p>
            <a:pPr marL="909638" indent="-909638">
              <a:buFontTx/>
              <a:buNone/>
              <a:tabLst>
                <a:tab pos="454025" algn="l"/>
                <a:tab pos="1598613" algn="l"/>
                <a:tab pos="2806700" algn="l"/>
              </a:tabLst>
              <a:defRPr/>
            </a:pPr>
            <a:r>
              <a:rPr lang="en-US">
                <a:solidFill>
                  <a:srgbClr val="187534"/>
                </a:solidFill>
                <a:cs typeface="+mn-cs"/>
              </a:rPr>
              <a:t>	--&gt; 					</a:t>
            </a:r>
            <a:r>
              <a:rPr lang="en-US" i="1">
                <a:solidFill>
                  <a:srgbClr val="187534"/>
                </a:solidFill>
                <a:cs typeface="+mn-cs"/>
              </a:rPr>
              <a:t>v</a:t>
            </a:r>
            <a:r>
              <a:rPr lang="en-US" baseline="-25000">
                <a:solidFill>
                  <a:srgbClr val="187534"/>
                </a:solidFill>
                <a:latin typeface="Symbol" charset="0"/>
                <a:cs typeface="+mn-cs"/>
              </a:rPr>
              <a:t></a:t>
            </a:r>
            <a:r>
              <a:rPr lang="en-US" i="1">
                <a:solidFill>
                  <a:srgbClr val="187534"/>
                </a:solidFill>
                <a:cs typeface="+mn-cs"/>
              </a:rPr>
              <a:t> </a:t>
            </a:r>
            <a:r>
              <a:rPr lang="en-US">
                <a:solidFill>
                  <a:srgbClr val="187534"/>
                </a:solidFill>
                <a:cs typeface="+mn-cs"/>
              </a:rPr>
              <a:t>	= -1.7 m s</a:t>
            </a:r>
            <a:r>
              <a:rPr lang="en-US" baseline="30000">
                <a:solidFill>
                  <a:srgbClr val="187534"/>
                </a:solidFill>
                <a:cs typeface="+mn-cs"/>
              </a:rPr>
              <a:t>-1</a:t>
            </a:r>
            <a:r>
              <a:rPr lang="en-US">
                <a:solidFill>
                  <a:srgbClr val="187534"/>
                </a:solidFill>
                <a:cs typeface="+mn-cs"/>
              </a:rPr>
              <a:t> </a:t>
            </a:r>
          </a:p>
          <a:p>
            <a:pPr marL="909638" indent="-909638">
              <a:buFontTx/>
              <a:buNone/>
              <a:tabLst>
                <a:tab pos="454025" algn="l"/>
                <a:tab pos="1598613" algn="l"/>
                <a:tab pos="2806700" algn="l"/>
              </a:tabLst>
              <a:defRPr/>
            </a:pPr>
            <a:r>
              <a:rPr lang="en-US">
                <a:solidFill>
                  <a:srgbClr val="187534"/>
                </a:solidFill>
                <a:cs typeface="+mn-cs"/>
              </a:rPr>
              <a:t>	--&gt; 					</a:t>
            </a:r>
            <a:r>
              <a:rPr lang="en-US" i="1">
                <a:solidFill>
                  <a:srgbClr val="187534"/>
                </a:solidFill>
                <a:cs typeface="+mn-cs"/>
              </a:rPr>
              <a:t>v</a:t>
            </a:r>
            <a:r>
              <a:rPr lang="en-US" i="1" baseline="-25000">
                <a:solidFill>
                  <a:srgbClr val="187534"/>
                </a:solidFill>
                <a:cs typeface="+mn-cs"/>
              </a:rPr>
              <a:t>g</a:t>
            </a:r>
            <a:r>
              <a:rPr lang="en-US">
                <a:solidFill>
                  <a:srgbClr val="187534"/>
                </a:solidFill>
                <a:cs typeface="+mn-cs"/>
              </a:rPr>
              <a:t>	= 2.5 m s</a:t>
            </a:r>
            <a:r>
              <a:rPr lang="en-US" baseline="30000">
                <a:solidFill>
                  <a:srgbClr val="187534"/>
                </a:solidFill>
                <a:cs typeface="+mn-cs"/>
              </a:rPr>
              <a:t>-1</a:t>
            </a:r>
          </a:p>
          <a:p>
            <a:pPr marL="909638" indent="-909638">
              <a:buFontTx/>
              <a:buNone/>
              <a:tabLst>
                <a:tab pos="454025" algn="l"/>
                <a:tab pos="1598613" algn="l"/>
                <a:tab pos="2806700" algn="l"/>
              </a:tabLst>
              <a:defRPr/>
            </a:pPr>
            <a:r>
              <a:rPr lang="en-US" baseline="30000">
                <a:solidFill>
                  <a:srgbClr val="187534"/>
                </a:solidFill>
                <a:cs typeface="+mn-cs"/>
              </a:rPr>
              <a:t>	</a:t>
            </a:r>
            <a:r>
              <a:rPr lang="en-US">
                <a:solidFill>
                  <a:srgbClr val="993366"/>
                </a:solidFill>
                <a:cs typeface="+mn-cs"/>
              </a:rPr>
              <a:t>--&gt; pressure gradient and gradient wind lower around high-pressure center than low-pressure center. </a:t>
            </a:r>
            <a:r>
              <a:rPr lang="en-US">
                <a:solidFill>
                  <a:srgbClr val="187534"/>
                </a:solidFill>
                <a:cs typeface="+mn-cs"/>
              </a:rP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0" y="274638"/>
            <a:ext cx="9144000" cy="1143000"/>
          </a:xfrm>
        </p:spPr>
        <p:txBody>
          <a:bodyPr/>
          <a:lstStyle/>
          <a:p>
            <a:pPr eaLnBrk="1" hangingPunct="1">
              <a:defRPr/>
            </a:pPr>
            <a:r>
              <a:rPr lang="en-US" b="1">
                <a:solidFill>
                  <a:srgbClr val="0000FF"/>
                </a:solidFill>
                <a:latin typeface="Times" charset="0"/>
                <a:cs typeface="+mj-cs"/>
              </a:rPr>
              <a:t>Surface Winds Around Lows/Highs</a:t>
            </a:r>
          </a:p>
        </p:txBody>
      </p:sp>
      <p:sp>
        <p:nvSpPr>
          <p:cNvPr id="215043" name="Rectangle 3"/>
          <p:cNvSpPr>
            <a:spLocks noChangeArrowheads="1"/>
          </p:cNvSpPr>
          <p:nvPr/>
        </p:nvSpPr>
        <p:spPr bwMode="auto">
          <a:xfrm>
            <a:off x="228600" y="4267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Momentum equations for surface winds	</a:t>
            </a:r>
            <a:r>
              <a:rPr lang="en-US">
                <a:solidFill>
                  <a:srgbClr val="993366"/>
                </a:solidFill>
                <a:cs typeface="+mn-cs"/>
              </a:rPr>
              <a:t>(4.93)</a:t>
            </a:r>
          </a:p>
          <a:p>
            <a:pPr marL="342900" indent="-342900">
              <a:buFontTx/>
              <a:buNone/>
              <a:tabLst>
                <a:tab pos="6804025" algn="l"/>
              </a:tabLst>
              <a:defRPr/>
            </a:pPr>
            <a:endParaRPr lang="en-US">
              <a:solidFill>
                <a:srgbClr val="187534"/>
              </a:solidFill>
              <a:cs typeface="+mn-cs"/>
            </a:endParaRPr>
          </a:p>
        </p:txBody>
      </p:sp>
      <p:graphicFrame>
        <p:nvGraphicFramePr>
          <p:cNvPr id="68611" name="Object 4"/>
          <p:cNvGraphicFramePr>
            <a:graphicFrameLocks noChangeAspect="1"/>
          </p:cNvGraphicFramePr>
          <p:nvPr/>
        </p:nvGraphicFramePr>
        <p:xfrm>
          <a:off x="1219200" y="1447800"/>
          <a:ext cx="2684463" cy="2514600"/>
        </p:xfrm>
        <a:graphic>
          <a:graphicData uri="http://schemas.openxmlformats.org/presentationml/2006/ole">
            <mc:AlternateContent xmlns:mc="http://schemas.openxmlformats.org/markup-compatibility/2006">
              <mc:Choice xmlns:v="urn:schemas-microsoft-com:vml" Requires="v">
                <p:oleObj spid="_x0000_s68625" name="Document" r:id="rId3" imgW="1790700" imgH="1676400" progId="Word.Document.8">
                  <p:embed/>
                </p:oleObj>
              </mc:Choice>
              <mc:Fallback>
                <p:oleObj name="Document" r:id="rId3" imgW="1790700" imgH="16764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447800"/>
                        <a:ext cx="2684463" cy="2514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8612" name="Object 5"/>
          <p:cNvGraphicFramePr>
            <a:graphicFrameLocks noChangeAspect="1"/>
          </p:cNvGraphicFramePr>
          <p:nvPr/>
        </p:nvGraphicFramePr>
        <p:xfrm>
          <a:off x="4572000" y="1447800"/>
          <a:ext cx="2836863" cy="2532063"/>
        </p:xfrm>
        <a:graphic>
          <a:graphicData uri="http://schemas.openxmlformats.org/presentationml/2006/ole">
            <mc:AlternateContent xmlns:mc="http://schemas.openxmlformats.org/markup-compatibility/2006">
              <mc:Choice xmlns:v="urn:schemas-microsoft-com:vml" Requires="v">
                <p:oleObj spid="_x0000_s68626" name="Document" r:id="rId5" imgW="1892300" imgH="1689100" progId="Word.Document.8">
                  <p:embed/>
                </p:oleObj>
              </mc:Choice>
              <mc:Fallback>
                <p:oleObj name="Document" r:id="rId5" imgW="1892300" imgH="16891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447800"/>
                        <a:ext cx="2836863" cy="25320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8613" name="Object 6"/>
          <p:cNvGraphicFramePr>
            <a:graphicFrameLocks noChangeAspect="1"/>
          </p:cNvGraphicFramePr>
          <p:nvPr/>
        </p:nvGraphicFramePr>
        <p:xfrm>
          <a:off x="1447800" y="4724400"/>
          <a:ext cx="5776913" cy="1050925"/>
        </p:xfrm>
        <a:graphic>
          <a:graphicData uri="http://schemas.openxmlformats.org/presentationml/2006/ole">
            <mc:AlternateContent xmlns:mc="http://schemas.openxmlformats.org/markup-compatibility/2006">
              <mc:Choice xmlns:v="urn:schemas-microsoft-com:vml" Requires="v">
                <p:oleObj spid="_x0000_s68627" name="MathType Equation" r:id="rId7" imgW="2311400" imgH="419100" progId="Equation">
                  <p:embed/>
                </p:oleObj>
              </mc:Choice>
              <mc:Fallback>
                <p:oleObj name="MathType Equation" r:id="rId7" imgW="2311400" imgH="4191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4724400"/>
                        <a:ext cx="5776913" cy="1050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8614" name="Object 7"/>
          <p:cNvGraphicFramePr>
            <a:graphicFrameLocks noChangeAspect="1"/>
          </p:cNvGraphicFramePr>
          <p:nvPr/>
        </p:nvGraphicFramePr>
        <p:xfrm>
          <a:off x="1905000" y="5807075"/>
          <a:ext cx="4919663" cy="1050925"/>
        </p:xfrm>
        <a:graphic>
          <a:graphicData uri="http://schemas.openxmlformats.org/presentationml/2006/ole">
            <mc:AlternateContent xmlns:mc="http://schemas.openxmlformats.org/markup-compatibility/2006">
              <mc:Choice xmlns:v="urn:schemas-microsoft-com:vml" Requires="v">
                <p:oleObj spid="_x0000_s68628" name="MathType Equation" r:id="rId9" imgW="1968500" imgH="419100" progId="Equation">
                  <p:embed/>
                </p:oleObj>
              </mc:Choice>
              <mc:Fallback>
                <p:oleObj name="MathType Equation" r:id="rId9" imgW="1968500" imgH="4191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05000" y="5807075"/>
                        <a:ext cx="4919663" cy="1050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5048" name="Rectangle 8"/>
          <p:cNvSpPr>
            <a:spLocks noChangeArrowheads="1"/>
          </p:cNvSpPr>
          <p:nvPr/>
        </p:nvSpPr>
        <p:spPr bwMode="auto">
          <a:xfrm>
            <a:off x="7543800" y="18288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4.16</a:t>
            </a:r>
            <a:endParaRPr lang="en-US">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533400" y="0"/>
            <a:ext cx="8229600" cy="1143000"/>
          </a:xfrm>
        </p:spPr>
        <p:txBody>
          <a:bodyPr/>
          <a:lstStyle/>
          <a:p>
            <a:pPr eaLnBrk="1" hangingPunct="1">
              <a:defRPr/>
            </a:pPr>
            <a:r>
              <a:rPr lang="en-US" b="1">
                <a:solidFill>
                  <a:srgbClr val="0000FF"/>
                </a:solidFill>
                <a:latin typeface="Times" charset="0"/>
                <a:cs typeface="+mj-cs"/>
              </a:rPr>
              <a:t>Atmospheric Waves</a:t>
            </a:r>
          </a:p>
        </p:txBody>
      </p:sp>
      <p:sp>
        <p:nvSpPr>
          <p:cNvPr id="216067" name="Rectangle 3"/>
          <p:cNvSpPr>
            <a:spLocks noChangeArrowheads="1"/>
          </p:cNvSpPr>
          <p:nvPr/>
        </p:nvSpPr>
        <p:spPr bwMode="auto">
          <a:xfrm>
            <a:off x="381000" y="4572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Displacement and amplitude	</a:t>
            </a:r>
            <a:r>
              <a:rPr lang="en-US">
                <a:solidFill>
                  <a:srgbClr val="993366"/>
                </a:solidFill>
                <a:cs typeface="+mn-cs"/>
              </a:rPr>
              <a:t>(4.98)</a:t>
            </a:r>
          </a:p>
          <a:p>
            <a:pPr marL="342900" indent="-342900">
              <a:buFontTx/>
              <a:buNone/>
              <a:tabLst>
                <a:tab pos="6804025" algn="l"/>
              </a:tabLst>
              <a:defRPr/>
            </a:pPr>
            <a:endParaRPr lang="en-US">
              <a:solidFill>
                <a:srgbClr val="187534"/>
              </a:solidFill>
              <a:cs typeface="+mn-cs"/>
            </a:endParaRPr>
          </a:p>
        </p:txBody>
      </p:sp>
      <p:graphicFrame>
        <p:nvGraphicFramePr>
          <p:cNvPr id="69635" name="Object 5"/>
          <p:cNvGraphicFramePr>
            <a:graphicFrameLocks noChangeAspect="1"/>
          </p:cNvGraphicFramePr>
          <p:nvPr/>
        </p:nvGraphicFramePr>
        <p:xfrm>
          <a:off x="2819400" y="4800600"/>
          <a:ext cx="3459163" cy="635000"/>
        </p:xfrm>
        <a:graphic>
          <a:graphicData uri="http://schemas.openxmlformats.org/presentationml/2006/ole">
            <mc:AlternateContent xmlns:mc="http://schemas.openxmlformats.org/markup-compatibility/2006">
              <mc:Choice xmlns:v="urn:schemas-microsoft-com:vml" Requires="v">
                <p:oleObj spid="_x0000_s69650" name="MathType Equation" r:id="rId3" imgW="1384300" imgH="254000" progId="Equation">
                  <p:embed/>
                </p:oleObj>
              </mc:Choice>
              <mc:Fallback>
                <p:oleObj name="MathType Equation" r:id="rId3" imgW="1384300" imgH="2540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4800600"/>
                        <a:ext cx="345916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636" name="Object 6"/>
          <p:cNvGraphicFramePr>
            <a:graphicFrameLocks noChangeAspect="1"/>
          </p:cNvGraphicFramePr>
          <p:nvPr/>
        </p:nvGraphicFramePr>
        <p:xfrm>
          <a:off x="1371600" y="5937250"/>
          <a:ext cx="5935663" cy="920750"/>
        </p:xfrm>
        <a:graphic>
          <a:graphicData uri="http://schemas.openxmlformats.org/presentationml/2006/ole">
            <mc:AlternateContent xmlns:mc="http://schemas.openxmlformats.org/markup-compatibility/2006">
              <mc:Choice xmlns:v="urn:schemas-microsoft-com:vml" Requires="v">
                <p:oleObj spid="_x0000_s69651" name="MathType Equation" r:id="rId5" imgW="2374900" imgH="368300" progId="Equation">
                  <p:embed/>
                </p:oleObj>
              </mc:Choice>
              <mc:Fallback>
                <p:oleObj name="MathType Equation" r:id="rId5" imgW="2374900" imgH="3683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5937250"/>
                        <a:ext cx="5935663" cy="920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6074" name="Rectangle 10"/>
          <p:cNvSpPr>
            <a:spLocks noChangeArrowheads="1"/>
          </p:cNvSpPr>
          <p:nvPr/>
        </p:nvSpPr>
        <p:spPr bwMode="auto">
          <a:xfrm>
            <a:off x="381000" y="5410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Wavenumber and wavelength	</a:t>
            </a:r>
            <a:r>
              <a:rPr lang="en-US">
                <a:solidFill>
                  <a:srgbClr val="993366"/>
                </a:solidFill>
                <a:cs typeface="+mn-cs"/>
              </a:rPr>
              <a:t>(4.95)</a:t>
            </a:r>
          </a:p>
          <a:p>
            <a:pPr marL="342900" indent="-342900">
              <a:buFontTx/>
              <a:buNone/>
              <a:tabLst>
                <a:tab pos="6804025" algn="l"/>
              </a:tabLst>
              <a:defRPr/>
            </a:pPr>
            <a:endParaRPr lang="en-US">
              <a:solidFill>
                <a:srgbClr val="187534"/>
              </a:solidFill>
              <a:cs typeface="+mn-cs"/>
            </a:endParaRPr>
          </a:p>
        </p:txBody>
      </p:sp>
      <p:grpSp>
        <p:nvGrpSpPr>
          <p:cNvPr id="69638" name="Group 14"/>
          <p:cNvGrpSpPr>
            <a:grpSpLocks/>
          </p:cNvGrpSpPr>
          <p:nvPr/>
        </p:nvGrpSpPr>
        <p:grpSpPr bwMode="auto">
          <a:xfrm>
            <a:off x="1600200" y="762000"/>
            <a:ext cx="7086600" cy="3824288"/>
            <a:chOff x="1008" y="480"/>
            <a:chExt cx="4464" cy="2409"/>
          </a:xfrm>
        </p:grpSpPr>
        <p:graphicFrame>
          <p:nvGraphicFramePr>
            <p:cNvPr id="69639" name="Object 4"/>
            <p:cNvGraphicFramePr>
              <a:graphicFrameLocks noChangeAspect="1"/>
            </p:cNvGraphicFramePr>
            <p:nvPr/>
          </p:nvGraphicFramePr>
          <p:xfrm>
            <a:off x="1008" y="480"/>
            <a:ext cx="3334" cy="2409"/>
          </p:xfrm>
          <a:graphic>
            <a:graphicData uri="http://schemas.openxmlformats.org/presentationml/2006/ole">
              <mc:AlternateContent xmlns:mc="http://schemas.openxmlformats.org/markup-compatibility/2006">
                <mc:Choice xmlns:v="urn:schemas-microsoft-com:vml" Requires="v">
                  <p:oleObj spid="_x0000_s69652" name="Document" r:id="rId7" imgW="2654300" imgH="1917700" progId="Word.Document.8">
                    <p:embed/>
                  </p:oleObj>
                </mc:Choice>
                <mc:Fallback>
                  <p:oleObj name="Document" r:id="rId7" imgW="2654300" imgH="1917700" progId="Word.Document.8">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 y="480"/>
                          <a:ext cx="3334" cy="240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6073" name="Rectangle 9"/>
            <p:cNvSpPr>
              <a:spLocks noChangeArrowheads="1"/>
            </p:cNvSpPr>
            <p:nvPr/>
          </p:nvSpPr>
          <p:spPr bwMode="auto">
            <a:xfrm>
              <a:off x="4656" y="1488"/>
              <a:ext cx="81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4.17</a:t>
              </a:r>
              <a:endParaRPr lang="en-US">
                <a:cs typeface="+mn-cs"/>
              </a:endParaRPr>
            </a:p>
          </p:txBody>
        </p:sp>
        <p:sp>
          <p:nvSpPr>
            <p:cNvPr id="216076" name="Rectangle 12"/>
            <p:cNvSpPr>
              <a:spLocks noChangeArrowheads="1"/>
            </p:cNvSpPr>
            <p:nvPr/>
          </p:nvSpPr>
          <p:spPr bwMode="auto">
            <a:xfrm>
              <a:off x="1008" y="480"/>
              <a:ext cx="336" cy="20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6077" name="Rectangle 13"/>
            <p:cNvSpPr>
              <a:spLocks noChangeArrowheads="1"/>
            </p:cNvSpPr>
            <p:nvPr/>
          </p:nvSpPr>
          <p:spPr bwMode="auto">
            <a:xfrm rot="-5400000">
              <a:off x="360" y="1320"/>
              <a:ext cx="168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0000FF"/>
                  </a:solidFill>
                  <a:cs typeface="+mn-cs"/>
                </a:rPr>
                <a:t>Displacement (m)</a:t>
              </a:r>
              <a:endParaRPr lang="en-US">
                <a:cs typeface="+mn-cs"/>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533400" y="0"/>
            <a:ext cx="8229600" cy="1143000"/>
          </a:xfrm>
        </p:spPr>
        <p:txBody>
          <a:bodyPr/>
          <a:lstStyle/>
          <a:p>
            <a:pPr eaLnBrk="1" hangingPunct="1">
              <a:defRPr/>
            </a:pPr>
            <a:r>
              <a:rPr lang="en-US" b="1">
                <a:solidFill>
                  <a:srgbClr val="0000FF"/>
                </a:solidFill>
                <a:latin typeface="Times" charset="0"/>
                <a:cs typeface="+mj-cs"/>
              </a:rPr>
              <a:t>Atmospheric Waves</a:t>
            </a:r>
          </a:p>
        </p:txBody>
      </p:sp>
      <p:sp>
        <p:nvSpPr>
          <p:cNvPr id="238595" name="Rectangle 3"/>
          <p:cNvSpPr>
            <a:spLocks noChangeArrowheads="1"/>
          </p:cNvSpPr>
          <p:nvPr/>
        </p:nvSpPr>
        <p:spPr bwMode="auto">
          <a:xfrm>
            <a:off x="457200" y="2438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Frequency of oscillation (dispersion relationship)	</a:t>
            </a:r>
            <a:r>
              <a:rPr lang="en-US">
                <a:solidFill>
                  <a:srgbClr val="993366"/>
                </a:solidFill>
                <a:cs typeface="+mn-cs"/>
              </a:rPr>
              <a:t>(4.97)</a:t>
            </a:r>
          </a:p>
          <a:p>
            <a:pPr marL="342900" indent="-342900">
              <a:spcBef>
                <a:spcPct val="0"/>
              </a:spcBef>
              <a:buFontTx/>
              <a:buNone/>
              <a:tabLst>
                <a:tab pos="6804025" algn="l"/>
              </a:tabLst>
              <a:defRPr/>
            </a:pPr>
            <a:r>
              <a:rPr lang="en-US">
                <a:solidFill>
                  <a:srgbClr val="187534"/>
                </a:solidFill>
                <a:cs typeface="+mn-cs"/>
              </a:rPr>
              <a:t>	Phase speed </a:t>
            </a:r>
            <a:r>
              <a:rPr lang="en-US" i="1">
                <a:solidFill>
                  <a:srgbClr val="187534"/>
                </a:solidFill>
                <a:cs typeface="+mn-cs"/>
              </a:rPr>
              <a:t>c</a:t>
            </a:r>
            <a:r>
              <a:rPr lang="en-US" baseline="-25000">
                <a:solidFill>
                  <a:srgbClr val="187534"/>
                </a:solidFill>
                <a:latin typeface="Symbol" charset="0"/>
                <a:cs typeface="+mn-cs"/>
              </a:rPr>
              <a:t>a</a:t>
            </a:r>
            <a:r>
              <a:rPr lang="en-US">
                <a:solidFill>
                  <a:srgbClr val="187534"/>
                </a:solidFill>
                <a:cs typeface="+mn-cs"/>
              </a:rPr>
              <a:t> = speed at which all components of the individual wave travel along the direction of propagation.</a:t>
            </a:r>
            <a:r>
              <a:rPr lang="en-US" sz="3200">
                <a:solidFill>
                  <a:schemeClr val="tx1"/>
                </a:solidFill>
                <a:cs typeface="+mn-cs"/>
              </a:rPr>
              <a:t> </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70659" name="Object 7"/>
          <p:cNvGraphicFramePr>
            <a:graphicFrameLocks noChangeAspect="1"/>
          </p:cNvGraphicFramePr>
          <p:nvPr/>
        </p:nvGraphicFramePr>
        <p:xfrm>
          <a:off x="3048000" y="1676400"/>
          <a:ext cx="2760663" cy="698500"/>
        </p:xfrm>
        <a:graphic>
          <a:graphicData uri="http://schemas.openxmlformats.org/presentationml/2006/ole">
            <mc:AlternateContent xmlns:mc="http://schemas.openxmlformats.org/markup-compatibility/2006">
              <mc:Choice xmlns:v="urn:schemas-microsoft-com:vml" Requires="v">
                <p:oleObj spid="_x0000_s70668" name="MathType Equation" r:id="rId3" imgW="1104900" imgH="279400" progId="Equation">
                  <p:embed/>
                </p:oleObj>
              </mc:Choice>
              <mc:Fallback>
                <p:oleObj name="MathType Equation" r:id="rId3" imgW="1104900" imgH="279400" progId="Equation">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676400"/>
                        <a:ext cx="2760663" cy="698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0660" name="Object 8"/>
          <p:cNvGraphicFramePr>
            <a:graphicFrameLocks noChangeAspect="1"/>
          </p:cNvGraphicFramePr>
          <p:nvPr/>
        </p:nvGraphicFramePr>
        <p:xfrm>
          <a:off x="2209800" y="3429000"/>
          <a:ext cx="4221163" cy="698500"/>
        </p:xfrm>
        <a:graphic>
          <a:graphicData uri="http://schemas.openxmlformats.org/presentationml/2006/ole">
            <mc:AlternateContent xmlns:mc="http://schemas.openxmlformats.org/markup-compatibility/2006">
              <mc:Choice xmlns:v="urn:schemas-microsoft-com:vml" Requires="v">
                <p:oleObj spid="_x0000_s70669" name="MathType Equation" r:id="rId5" imgW="1689100" imgH="279400" progId="Equation">
                  <p:embed/>
                </p:oleObj>
              </mc:Choice>
              <mc:Fallback>
                <p:oleObj name="MathType Equation" r:id="rId5" imgW="1689100" imgH="279400" progId="Equation">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3429000"/>
                        <a:ext cx="4221163" cy="698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8602" name="Rectangle 10"/>
          <p:cNvSpPr>
            <a:spLocks noChangeArrowheads="1"/>
          </p:cNvSpPr>
          <p:nvPr/>
        </p:nvSpPr>
        <p:spPr bwMode="auto">
          <a:xfrm>
            <a:off x="457200" y="1219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Wavenumber vector	</a:t>
            </a:r>
            <a:r>
              <a:rPr lang="en-US">
                <a:solidFill>
                  <a:srgbClr val="993366"/>
                </a:solidFill>
                <a:cs typeface="+mn-cs"/>
              </a:rPr>
              <a:t>(4.94)</a:t>
            </a:r>
          </a:p>
          <a:p>
            <a:pPr marL="342900" indent="-342900">
              <a:buFontTx/>
              <a:buNone/>
              <a:tabLst>
                <a:tab pos="6804025" algn="l"/>
              </a:tabLst>
              <a:defRPr/>
            </a:pPr>
            <a:endParaRPr lang="en-US">
              <a:solidFill>
                <a:srgbClr val="187534"/>
              </a:solidFill>
              <a:cs typeface="+mn-cs"/>
            </a:endParaRPr>
          </a:p>
        </p:txBody>
      </p:sp>
      <p:sp>
        <p:nvSpPr>
          <p:cNvPr id="238605" name="Rectangle 13"/>
          <p:cNvSpPr>
            <a:spLocks noChangeArrowheads="1"/>
          </p:cNvSpPr>
          <p:nvPr/>
        </p:nvSpPr>
        <p:spPr bwMode="auto">
          <a:xfrm>
            <a:off x="381000" y="4191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0"/>
              </a:spcBef>
              <a:buFontTx/>
              <a:buNone/>
              <a:tabLst>
                <a:tab pos="6804025" algn="l"/>
              </a:tabLst>
              <a:defRPr/>
            </a:pPr>
            <a:r>
              <a:rPr lang="en-US">
                <a:cs typeface="+mn-cs"/>
              </a:rPr>
              <a:t>Superposition principle	</a:t>
            </a:r>
            <a:endParaRPr lang="en-US">
              <a:solidFill>
                <a:srgbClr val="993366"/>
              </a:solidFill>
              <a:cs typeface="+mn-cs"/>
            </a:endParaRPr>
          </a:p>
          <a:p>
            <a:pPr marL="342900" indent="-342900">
              <a:spcBef>
                <a:spcPct val="0"/>
              </a:spcBef>
              <a:buFontTx/>
              <a:buNone/>
              <a:tabLst>
                <a:tab pos="6804025" algn="l"/>
              </a:tabLst>
              <a:defRPr/>
            </a:pPr>
            <a:r>
              <a:rPr lang="en-US">
                <a:solidFill>
                  <a:srgbClr val="993366"/>
                </a:solidFill>
                <a:cs typeface="+mn-cs"/>
              </a:rPr>
              <a:t>	</a:t>
            </a:r>
            <a:r>
              <a:rPr lang="en-US">
                <a:solidFill>
                  <a:srgbClr val="187534"/>
                </a:solidFill>
                <a:cs typeface="+mn-cs"/>
              </a:rPr>
              <a:t>Displacement of a medium due to a group of waves of different wavelength equals the sum of displacements due to each individual wave in the group.</a:t>
            </a:r>
          </a:p>
          <a:p>
            <a:pPr marL="342900" indent="-342900">
              <a:spcBef>
                <a:spcPct val="0"/>
              </a:spcBef>
              <a:buFontTx/>
              <a:buNone/>
              <a:tabLst>
                <a:tab pos="6804025" algn="l"/>
              </a:tabLst>
              <a:defRPr/>
            </a:pPr>
            <a:endParaRPr lang="en-US">
              <a:solidFill>
                <a:srgbClr val="187534"/>
              </a:solidFill>
              <a:cs typeface="+mn-cs"/>
            </a:endParaRPr>
          </a:p>
          <a:p>
            <a:pPr marL="342900" indent="-342900">
              <a:spcBef>
                <a:spcPct val="0"/>
              </a:spcBef>
              <a:buFontTx/>
              <a:buNone/>
              <a:tabLst>
                <a:tab pos="6804025" algn="l"/>
              </a:tabLst>
              <a:defRPr/>
            </a:pPr>
            <a:r>
              <a:rPr lang="en-US">
                <a:cs typeface="+mn-cs"/>
              </a:rPr>
              <a:t>Envelope</a:t>
            </a:r>
            <a:endParaRPr lang="en-US">
              <a:solidFill>
                <a:srgbClr val="187534"/>
              </a:solidFill>
              <a:cs typeface="+mn-cs"/>
            </a:endParaRPr>
          </a:p>
          <a:p>
            <a:pPr marL="342900" indent="-342900">
              <a:spcBef>
                <a:spcPct val="0"/>
              </a:spcBef>
              <a:buFontTx/>
              <a:buNone/>
              <a:tabLst>
                <a:tab pos="6804025" algn="l"/>
              </a:tabLst>
              <a:defRPr/>
            </a:pPr>
            <a:r>
              <a:rPr lang="en-US">
                <a:solidFill>
                  <a:srgbClr val="187534"/>
                </a:solidFill>
                <a:cs typeface="+mn-cs"/>
              </a:rPr>
              <a:t>	Shape of the sum of the waves (shape of the group)</a:t>
            </a:r>
            <a:endParaRPr lang="en-US">
              <a:solidFill>
                <a:srgbClr val="993366"/>
              </a:solidFill>
              <a:cs typeface="+mn-cs"/>
            </a:endParaRPr>
          </a:p>
          <a:p>
            <a:pPr marL="342900" indent="-342900">
              <a:spcBef>
                <a:spcPct val="0"/>
              </a:spcBef>
              <a:buFontTx/>
              <a:buNone/>
              <a:tabLst>
                <a:tab pos="6804025" algn="l"/>
              </a:tabLst>
              <a:defRPr/>
            </a:pPr>
            <a:endParaRPr lang="en-US">
              <a:solidFill>
                <a:srgbClr val="187534"/>
              </a:solidFill>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Group Velocity</a:t>
            </a:r>
          </a:p>
        </p:txBody>
      </p:sp>
      <p:sp>
        <p:nvSpPr>
          <p:cNvPr id="217091" name="Rectangle 3"/>
          <p:cNvSpPr>
            <a:spLocks noChangeArrowheads="1"/>
          </p:cNvSpPr>
          <p:nvPr/>
        </p:nvSpPr>
        <p:spPr bwMode="auto">
          <a:xfrm>
            <a:off x="228600" y="914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Group velocity vector and group speed	</a:t>
            </a:r>
            <a:r>
              <a:rPr lang="en-US">
                <a:solidFill>
                  <a:srgbClr val="993366"/>
                </a:solidFill>
                <a:cs typeface="+mn-cs"/>
              </a:rPr>
              <a:t>(4.99)</a:t>
            </a:r>
          </a:p>
          <a:p>
            <a:pPr marL="342900" indent="-342900">
              <a:buFontTx/>
              <a:buNone/>
              <a:tabLst>
                <a:tab pos="6804025" algn="l"/>
              </a:tabLst>
              <a:defRPr/>
            </a:pPr>
            <a:r>
              <a:rPr lang="en-US">
                <a:solidFill>
                  <a:srgbClr val="993366"/>
                </a:solidFill>
                <a:cs typeface="+mn-cs"/>
              </a:rPr>
              <a:t>	</a:t>
            </a:r>
            <a:r>
              <a:rPr lang="en-US">
                <a:solidFill>
                  <a:srgbClr val="187534"/>
                </a:solidFill>
                <a:cs typeface="+mn-cs"/>
              </a:rPr>
              <a:t>Velocity of envelope of group</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pSp>
        <p:nvGrpSpPr>
          <p:cNvPr id="71683" name="Group 15"/>
          <p:cNvGrpSpPr>
            <a:grpSpLocks/>
          </p:cNvGrpSpPr>
          <p:nvPr/>
        </p:nvGrpSpPr>
        <p:grpSpPr bwMode="auto">
          <a:xfrm>
            <a:off x="2362200" y="2895600"/>
            <a:ext cx="3998913" cy="3181350"/>
            <a:chOff x="1488" y="1824"/>
            <a:chExt cx="2519" cy="2004"/>
          </a:xfrm>
        </p:grpSpPr>
        <p:graphicFrame>
          <p:nvGraphicFramePr>
            <p:cNvPr id="71689" name="Object 6"/>
            <p:cNvGraphicFramePr>
              <a:graphicFrameLocks noChangeAspect="1"/>
            </p:cNvGraphicFramePr>
            <p:nvPr/>
          </p:nvGraphicFramePr>
          <p:xfrm>
            <a:off x="1488" y="1824"/>
            <a:ext cx="2519" cy="700"/>
          </p:xfrm>
          <a:graphic>
            <a:graphicData uri="http://schemas.openxmlformats.org/presentationml/2006/ole">
              <mc:AlternateContent xmlns:mc="http://schemas.openxmlformats.org/markup-compatibility/2006">
                <mc:Choice xmlns:v="urn:schemas-microsoft-com:vml" Requires="v">
                  <p:oleObj spid="_x0000_s71703" name="MathType Equation" r:id="rId3" imgW="1600200" imgH="444500" progId="Equation">
                    <p:embed/>
                  </p:oleObj>
                </mc:Choice>
                <mc:Fallback>
                  <p:oleObj name="MathType Equation" r:id="rId3" imgW="1600200" imgH="444500" progId="Equation">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8" y="1824"/>
                          <a:ext cx="2519" cy="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1690" name="Object 7"/>
            <p:cNvGraphicFramePr>
              <a:graphicFrameLocks noChangeAspect="1"/>
            </p:cNvGraphicFramePr>
            <p:nvPr/>
          </p:nvGraphicFramePr>
          <p:xfrm>
            <a:off x="1488" y="2496"/>
            <a:ext cx="2499" cy="700"/>
          </p:xfrm>
          <a:graphic>
            <a:graphicData uri="http://schemas.openxmlformats.org/presentationml/2006/ole">
              <mc:AlternateContent xmlns:mc="http://schemas.openxmlformats.org/markup-compatibility/2006">
                <mc:Choice xmlns:v="urn:schemas-microsoft-com:vml" Requires="v">
                  <p:oleObj spid="_x0000_s71704" name="MathType Equation" r:id="rId5" imgW="1587500" imgH="444500" progId="Equation">
                    <p:embed/>
                  </p:oleObj>
                </mc:Choice>
                <mc:Fallback>
                  <p:oleObj name="MathType Equation" r:id="rId5" imgW="1587500" imgH="444500" progId="Equation">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8" y="2496"/>
                          <a:ext cx="2499" cy="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1691" name="Object 8"/>
            <p:cNvGraphicFramePr>
              <a:graphicFrameLocks noChangeAspect="1"/>
            </p:cNvGraphicFramePr>
            <p:nvPr/>
          </p:nvGraphicFramePr>
          <p:xfrm>
            <a:off x="1488" y="3168"/>
            <a:ext cx="2499" cy="660"/>
          </p:xfrm>
          <a:graphic>
            <a:graphicData uri="http://schemas.openxmlformats.org/presentationml/2006/ole">
              <mc:AlternateContent xmlns:mc="http://schemas.openxmlformats.org/markup-compatibility/2006">
                <mc:Choice xmlns:v="urn:schemas-microsoft-com:vml" Requires="v">
                  <p:oleObj spid="_x0000_s71705" name="MathType Equation" r:id="rId7" imgW="1587500" imgH="419100" progId="Equation">
                    <p:embed/>
                  </p:oleObj>
                </mc:Choice>
                <mc:Fallback>
                  <p:oleObj name="MathType Equation" r:id="rId7" imgW="1587500" imgH="419100" progId="Equation">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8" y="3168"/>
                          <a:ext cx="2499" cy="6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71684" name="Object 11"/>
          <p:cNvGraphicFramePr>
            <a:graphicFrameLocks noChangeAspect="1"/>
          </p:cNvGraphicFramePr>
          <p:nvPr/>
        </p:nvGraphicFramePr>
        <p:xfrm>
          <a:off x="457200" y="1752600"/>
          <a:ext cx="7778750" cy="684213"/>
        </p:xfrm>
        <a:graphic>
          <a:graphicData uri="http://schemas.openxmlformats.org/presentationml/2006/ole">
            <mc:AlternateContent xmlns:mc="http://schemas.openxmlformats.org/markup-compatibility/2006">
              <mc:Choice xmlns:v="urn:schemas-microsoft-com:vml" Requires="v">
                <p:oleObj spid="_x0000_s71706" name="MathType Equation" r:id="rId9" imgW="3175000" imgH="279400" progId="Equation">
                  <p:embed/>
                </p:oleObj>
              </mc:Choice>
              <mc:Fallback>
                <p:oleObj name="MathType Equation" r:id="rId9" imgW="3175000" imgH="279400" progId="Equation">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1752600"/>
                        <a:ext cx="7778750" cy="6842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7100" name="Rectangle 12"/>
          <p:cNvSpPr>
            <a:spLocks noChangeArrowheads="1"/>
          </p:cNvSpPr>
          <p:nvPr/>
        </p:nvSpPr>
        <p:spPr bwMode="auto">
          <a:xfrm>
            <a:off x="228600" y="2590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Group scalar speeds	</a:t>
            </a:r>
            <a:r>
              <a:rPr lang="en-US">
                <a:solidFill>
                  <a:srgbClr val="993366"/>
                </a:solidFill>
                <a:cs typeface="+mn-cs"/>
              </a:rPr>
              <a:t>(4.101)</a:t>
            </a:r>
          </a:p>
          <a:p>
            <a:pPr marL="342900" indent="-342900">
              <a:buFontTx/>
              <a:buNone/>
              <a:tabLst>
                <a:tab pos="6804025" algn="l"/>
              </a:tabLst>
              <a:defRPr/>
            </a:pPr>
            <a:endParaRPr lang="en-US">
              <a:solidFill>
                <a:srgbClr val="187534"/>
              </a:solidFill>
              <a:cs typeface="+mn-cs"/>
            </a:endParaRPr>
          </a:p>
        </p:txBody>
      </p:sp>
      <p:grpSp>
        <p:nvGrpSpPr>
          <p:cNvPr id="71686" name="Group 16"/>
          <p:cNvGrpSpPr>
            <a:grpSpLocks/>
          </p:cNvGrpSpPr>
          <p:nvPr/>
        </p:nvGrpSpPr>
        <p:grpSpPr bwMode="auto">
          <a:xfrm>
            <a:off x="381000" y="6159500"/>
            <a:ext cx="5973763" cy="698500"/>
            <a:chOff x="336" y="3880"/>
            <a:chExt cx="3763" cy="440"/>
          </a:xfrm>
        </p:grpSpPr>
        <p:graphicFrame>
          <p:nvGraphicFramePr>
            <p:cNvPr id="71687" name="Object 13"/>
            <p:cNvGraphicFramePr>
              <a:graphicFrameLocks noChangeAspect="1"/>
            </p:cNvGraphicFramePr>
            <p:nvPr/>
          </p:nvGraphicFramePr>
          <p:xfrm>
            <a:off x="1440" y="3880"/>
            <a:ext cx="2659" cy="440"/>
          </p:xfrm>
          <a:graphic>
            <a:graphicData uri="http://schemas.openxmlformats.org/presentationml/2006/ole">
              <mc:AlternateContent xmlns:mc="http://schemas.openxmlformats.org/markup-compatibility/2006">
                <mc:Choice xmlns:v="urn:schemas-microsoft-com:vml" Requires="v">
                  <p:oleObj spid="_x0000_s71707" name="MathType Equation" r:id="rId11" imgW="1689100" imgH="279400" progId="Equation">
                    <p:embed/>
                  </p:oleObj>
                </mc:Choice>
                <mc:Fallback>
                  <p:oleObj name="MathType Equation" r:id="rId11" imgW="1689100" imgH="279400" progId="Equation">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0" y="3880"/>
                          <a:ext cx="2659" cy="4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7102" name="Rectangle 14"/>
            <p:cNvSpPr>
              <a:spLocks noChangeArrowheads="1"/>
            </p:cNvSpPr>
            <p:nvPr/>
          </p:nvSpPr>
          <p:spPr bwMode="auto">
            <a:xfrm>
              <a:off x="336" y="4032"/>
              <a:ext cx="100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where</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Nondispersive/Dispersive Media</a:t>
            </a:r>
          </a:p>
        </p:txBody>
      </p:sp>
      <p:sp>
        <p:nvSpPr>
          <p:cNvPr id="218115"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Nondispersive medium	</a:t>
            </a:r>
            <a:r>
              <a:rPr lang="en-US">
                <a:solidFill>
                  <a:srgbClr val="993366"/>
                </a:solidFill>
                <a:cs typeface="+mn-cs"/>
              </a:rPr>
              <a:t>(4.103)</a:t>
            </a:r>
          </a:p>
          <a:p>
            <a:pPr marL="342900" indent="-342900">
              <a:buFontTx/>
              <a:buNone/>
              <a:tabLst>
                <a:tab pos="6804025" algn="l"/>
              </a:tabLst>
              <a:defRPr/>
            </a:pPr>
            <a:r>
              <a:rPr lang="en-US">
                <a:solidFill>
                  <a:srgbClr val="993366"/>
                </a:solidFill>
                <a:cs typeface="+mn-cs"/>
              </a:rPr>
              <a:t>	Phase speed independent of group speed</a:t>
            </a:r>
          </a:p>
          <a:p>
            <a:pPr marL="342900" indent="-342900">
              <a:buFontTx/>
              <a:buNone/>
              <a:tabLst>
                <a:tab pos="6804025" algn="l"/>
              </a:tabLst>
              <a:defRPr/>
            </a:pPr>
            <a:endParaRPr lang="en-US">
              <a:solidFill>
                <a:srgbClr val="187534"/>
              </a:solidFill>
              <a:cs typeface="+mn-cs"/>
            </a:endParaRPr>
          </a:p>
        </p:txBody>
      </p:sp>
      <p:graphicFrame>
        <p:nvGraphicFramePr>
          <p:cNvPr id="218116" name="Object 4"/>
          <p:cNvGraphicFramePr>
            <a:graphicFrameLocks noChangeAspect="1"/>
          </p:cNvGraphicFramePr>
          <p:nvPr/>
        </p:nvGraphicFramePr>
        <p:xfrm>
          <a:off x="2895600" y="2286000"/>
          <a:ext cx="2982913" cy="793750"/>
        </p:xfrm>
        <a:graphic>
          <a:graphicData uri="http://schemas.openxmlformats.org/presentationml/2006/ole">
            <mc:AlternateContent xmlns:mc="http://schemas.openxmlformats.org/markup-compatibility/2006">
              <mc:Choice xmlns:v="urn:schemas-microsoft-com:vml" Requires="v">
                <p:oleObj spid="_x0000_s72718" name="MathType Equation" r:id="rId3" imgW="1193800" imgH="317500" progId="Equation">
                  <p:embed/>
                </p:oleObj>
              </mc:Choice>
              <mc:Fallback>
                <p:oleObj name="MathType Equation" r:id="rId3" imgW="1193800" imgH="3175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286000"/>
                        <a:ext cx="2982913" cy="793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18117" name="Object 5"/>
          <p:cNvGraphicFramePr>
            <a:graphicFrameLocks noChangeAspect="1"/>
          </p:cNvGraphicFramePr>
          <p:nvPr/>
        </p:nvGraphicFramePr>
        <p:xfrm>
          <a:off x="1295400" y="3200400"/>
          <a:ext cx="6348413" cy="1111250"/>
        </p:xfrm>
        <a:graphic>
          <a:graphicData uri="http://schemas.openxmlformats.org/presentationml/2006/ole">
            <mc:AlternateContent xmlns:mc="http://schemas.openxmlformats.org/markup-compatibility/2006">
              <mc:Choice xmlns:v="urn:schemas-microsoft-com:vml" Requires="v">
                <p:oleObj spid="_x0000_s72719" name="MathType Equation" r:id="rId5" imgW="2540000" imgH="444500" progId="Equation">
                  <p:embed/>
                </p:oleObj>
              </mc:Choice>
              <mc:Fallback>
                <p:oleObj name="MathType Equation" r:id="rId5" imgW="2540000" imgH="4445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3200400"/>
                        <a:ext cx="6348413" cy="1111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18118" name="Object 6"/>
          <p:cNvGraphicFramePr>
            <a:graphicFrameLocks noChangeAspect="1"/>
          </p:cNvGraphicFramePr>
          <p:nvPr/>
        </p:nvGraphicFramePr>
        <p:xfrm>
          <a:off x="1752600" y="5638800"/>
          <a:ext cx="5776913" cy="793750"/>
        </p:xfrm>
        <a:graphic>
          <a:graphicData uri="http://schemas.openxmlformats.org/presentationml/2006/ole">
            <mc:AlternateContent xmlns:mc="http://schemas.openxmlformats.org/markup-compatibility/2006">
              <mc:Choice xmlns:v="urn:schemas-microsoft-com:vml" Requires="v">
                <p:oleObj spid="_x0000_s72720" name="MathType Equation" r:id="rId7" imgW="2311400" imgH="317500" progId="Equation">
                  <p:embed/>
                </p:oleObj>
              </mc:Choice>
              <mc:Fallback>
                <p:oleObj name="MathType Equation" r:id="rId7" imgW="2311400" imgH="3175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5638800"/>
                        <a:ext cx="5776913" cy="793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8119" name="Rectangle 7"/>
          <p:cNvSpPr>
            <a:spLocks noChangeArrowheads="1"/>
          </p:cNvSpPr>
          <p:nvPr/>
        </p:nvSpPr>
        <p:spPr bwMode="auto">
          <a:xfrm>
            <a:off x="228600" y="4648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Dispersive medium</a:t>
            </a:r>
            <a:endParaRPr lang="en-US">
              <a:solidFill>
                <a:srgbClr val="993366"/>
              </a:solidFill>
              <a:cs typeface="+mn-cs"/>
            </a:endParaRPr>
          </a:p>
          <a:p>
            <a:pPr marL="342900" indent="-342900">
              <a:spcBef>
                <a:spcPct val="0"/>
              </a:spcBef>
              <a:buFontTx/>
              <a:buNone/>
              <a:tabLst>
                <a:tab pos="6804025" algn="l"/>
              </a:tabLst>
              <a:defRPr/>
            </a:pPr>
            <a:r>
              <a:rPr lang="en-US">
                <a:solidFill>
                  <a:srgbClr val="993366"/>
                </a:solidFill>
                <a:cs typeface="+mn-cs"/>
              </a:rPr>
              <a:t>	Phase speed dependent on group speed</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8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181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181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8119">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8119">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18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autoUpdateAnimBg="0"/>
      <p:bldP spid="218119"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Nondispersive/Dispersive Media</a:t>
            </a:r>
          </a:p>
        </p:txBody>
      </p:sp>
      <p:sp>
        <p:nvSpPr>
          <p:cNvPr id="219139" name="Rectangle 3"/>
          <p:cNvSpPr>
            <a:spLocks noChangeArrowheads="1"/>
          </p:cNvSpPr>
          <p:nvPr/>
        </p:nvSpPr>
        <p:spPr bwMode="auto">
          <a:xfrm>
            <a:off x="1371600" y="1295400"/>
            <a:ext cx="6629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4625975" algn="l"/>
                <a:tab pos="6804025" algn="l"/>
              </a:tabLst>
              <a:defRPr/>
            </a:pPr>
            <a:r>
              <a:rPr lang="en-US">
                <a:cs typeface="+mn-cs"/>
              </a:rPr>
              <a:t>Sound waves	Water waves</a:t>
            </a:r>
            <a:endParaRPr lang="en-US">
              <a:solidFill>
                <a:srgbClr val="993366"/>
              </a:solidFill>
              <a:cs typeface="+mn-cs"/>
            </a:endParaRPr>
          </a:p>
          <a:p>
            <a:pPr marL="342900" indent="-342900">
              <a:buFontTx/>
              <a:buNone/>
              <a:tabLst>
                <a:tab pos="4625975" algn="l"/>
                <a:tab pos="6804025" algn="l"/>
              </a:tabLst>
              <a:defRPr/>
            </a:pPr>
            <a:endParaRPr lang="en-US">
              <a:solidFill>
                <a:srgbClr val="187534"/>
              </a:solidFill>
              <a:cs typeface="+mn-cs"/>
            </a:endParaRPr>
          </a:p>
        </p:txBody>
      </p:sp>
      <p:sp>
        <p:nvSpPr>
          <p:cNvPr id="219148" name="Rectangle 12"/>
          <p:cNvSpPr>
            <a:spLocks noChangeArrowheads="1"/>
          </p:cNvSpPr>
          <p:nvPr/>
        </p:nvSpPr>
        <p:spPr bwMode="auto">
          <a:xfrm>
            <a:off x="3962400" y="18288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4.18</a:t>
            </a:r>
            <a:endParaRPr lang="en-US">
              <a:cs typeface="+mn-cs"/>
            </a:endParaRPr>
          </a:p>
        </p:txBody>
      </p:sp>
      <p:grpSp>
        <p:nvGrpSpPr>
          <p:cNvPr id="219153" name="Group 17"/>
          <p:cNvGrpSpPr>
            <a:grpSpLocks/>
          </p:cNvGrpSpPr>
          <p:nvPr/>
        </p:nvGrpSpPr>
        <p:grpSpPr bwMode="auto">
          <a:xfrm>
            <a:off x="0" y="1905000"/>
            <a:ext cx="4570413" cy="4953000"/>
            <a:chOff x="0" y="1200"/>
            <a:chExt cx="2879" cy="3120"/>
          </a:xfrm>
        </p:grpSpPr>
        <p:graphicFrame>
          <p:nvGraphicFramePr>
            <p:cNvPr id="73739" name="Object 6"/>
            <p:cNvGraphicFramePr>
              <a:graphicFrameLocks noChangeAspect="1"/>
            </p:cNvGraphicFramePr>
            <p:nvPr/>
          </p:nvGraphicFramePr>
          <p:xfrm>
            <a:off x="0" y="1905"/>
            <a:ext cx="2879" cy="2415"/>
          </p:xfrm>
          <a:graphic>
            <a:graphicData uri="http://schemas.openxmlformats.org/presentationml/2006/ole">
              <mc:AlternateContent xmlns:mc="http://schemas.openxmlformats.org/markup-compatibility/2006">
                <mc:Choice xmlns:v="urn:schemas-microsoft-com:vml" Requires="v">
                  <p:oleObj spid="_x0000_s73757" name="Document" r:id="rId3" imgW="2286000" imgH="1917700" progId="Word.Document.8">
                    <p:embed/>
                  </p:oleObj>
                </mc:Choice>
                <mc:Fallback>
                  <p:oleObj name="Document" r:id="rId3" imgW="2286000" imgH="1917700" progId="Word.Documen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05"/>
                          <a:ext cx="2879" cy="2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3740" name="Object 10"/>
            <p:cNvGraphicFramePr>
              <a:graphicFrameLocks noChangeAspect="1"/>
            </p:cNvGraphicFramePr>
            <p:nvPr/>
          </p:nvGraphicFramePr>
          <p:xfrm>
            <a:off x="1104" y="1200"/>
            <a:ext cx="640" cy="256"/>
          </p:xfrm>
          <a:graphic>
            <a:graphicData uri="http://schemas.openxmlformats.org/presentationml/2006/ole">
              <mc:AlternateContent xmlns:mc="http://schemas.openxmlformats.org/markup-compatibility/2006">
                <mc:Choice xmlns:v="urn:schemas-microsoft-com:vml" Requires="v">
                  <p:oleObj spid="_x0000_s73758" name="MathType Equation" r:id="rId5" imgW="508000" imgH="203200" progId="Equation">
                    <p:embed/>
                  </p:oleObj>
                </mc:Choice>
                <mc:Fallback>
                  <p:oleObj name="MathType Equation" r:id="rId5" imgW="508000" imgH="203200" progId="Equation">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 y="1200"/>
                          <a:ext cx="640" cy="2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3741" name="Object 11"/>
            <p:cNvGraphicFramePr>
              <a:graphicFrameLocks noChangeAspect="1"/>
            </p:cNvGraphicFramePr>
            <p:nvPr/>
          </p:nvGraphicFramePr>
          <p:xfrm>
            <a:off x="576" y="1536"/>
            <a:ext cx="1839" cy="400"/>
          </p:xfrm>
          <a:graphic>
            <a:graphicData uri="http://schemas.openxmlformats.org/presentationml/2006/ole">
              <mc:AlternateContent xmlns:mc="http://schemas.openxmlformats.org/markup-compatibility/2006">
                <mc:Choice xmlns:v="urn:schemas-microsoft-com:vml" Requires="v">
                  <p:oleObj spid="_x0000_s73759" name="MathType Equation" r:id="rId7" imgW="1460500" imgH="317500" progId="Equation">
                    <p:embed/>
                  </p:oleObj>
                </mc:Choice>
                <mc:Fallback>
                  <p:oleObj name="MathType Equation" r:id="rId7" imgW="1460500" imgH="317500" progId="Equation">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6" y="1536"/>
                          <a:ext cx="1839" cy="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9149" name="Rectangle 13"/>
            <p:cNvSpPr>
              <a:spLocks noChangeArrowheads="1"/>
            </p:cNvSpPr>
            <p:nvPr/>
          </p:nvSpPr>
          <p:spPr bwMode="auto">
            <a:xfrm>
              <a:off x="0" y="2064"/>
              <a:ext cx="336" cy="20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9150" name="Rectangle 14"/>
            <p:cNvSpPr>
              <a:spLocks noChangeArrowheads="1"/>
            </p:cNvSpPr>
            <p:nvPr/>
          </p:nvSpPr>
          <p:spPr bwMode="auto">
            <a:xfrm rot="-5400000">
              <a:off x="-696" y="2712"/>
              <a:ext cx="168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0000FF"/>
                  </a:solidFill>
                  <a:cs typeface="+mn-cs"/>
                </a:rPr>
                <a:t>Displacement (m)</a:t>
              </a:r>
              <a:endParaRPr lang="en-US">
                <a:cs typeface="+mn-cs"/>
              </a:endParaRPr>
            </a:p>
          </p:txBody>
        </p:sp>
      </p:grpSp>
      <p:grpSp>
        <p:nvGrpSpPr>
          <p:cNvPr id="219154" name="Group 18"/>
          <p:cNvGrpSpPr>
            <a:grpSpLocks/>
          </p:cNvGrpSpPr>
          <p:nvPr/>
        </p:nvGrpSpPr>
        <p:grpSpPr bwMode="auto">
          <a:xfrm>
            <a:off x="4495800" y="1905000"/>
            <a:ext cx="4648200" cy="4953000"/>
            <a:chOff x="2832" y="1200"/>
            <a:chExt cx="2928" cy="3120"/>
          </a:xfrm>
        </p:grpSpPr>
        <p:graphicFrame>
          <p:nvGraphicFramePr>
            <p:cNvPr id="73734" name="Object 7"/>
            <p:cNvGraphicFramePr>
              <a:graphicFrameLocks noChangeAspect="1"/>
            </p:cNvGraphicFramePr>
            <p:nvPr/>
          </p:nvGraphicFramePr>
          <p:xfrm>
            <a:off x="2881" y="1905"/>
            <a:ext cx="2879" cy="2415"/>
          </p:xfrm>
          <a:graphic>
            <a:graphicData uri="http://schemas.openxmlformats.org/presentationml/2006/ole">
              <mc:AlternateContent xmlns:mc="http://schemas.openxmlformats.org/markup-compatibility/2006">
                <mc:Choice xmlns:v="urn:schemas-microsoft-com:vml" Requires="v">
                  <p:oleObj spid="_x0000_s73760" name="Document" r:id="rId9" imgW="2286000" imgH="1917700" progId="Word.Document.8">
                    <p:embed/>
                  </p:oleObj>
                </mc:Choice>
                <mc:Fallback>
                  <p:oleObj name="Document" r:id="rId9" imgW="2286000" imgH="1917700" progId="Word.Document.8">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81" y="1905"/>
                          <a:ext cx="2879" cy="2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3735" name="Object 8"/>
            <p:cNvGraphicFramePr>
              <a:graphicFrameLocks noChangeAspect="1"/>
            </p:cNvGraphicFramePr>
            <p:nvPr/>
          </p:nvGraphicFramePr>
          <p:xfrm>
            <a:off x="4032" y="1200"/>
            <a:ext cx="720" cy="304"/>
          </p:xfrm>
          <a:graphic>
            <a:graphicData uri="http://schemas.openxmlformats.org/presentationml/2006/ole">
              <mc:AlternateContent xmlns:mc="http://schemas.openxmlformats.org/markup-compatibility/2006">
                <mc:Choice xmlns:v="urn:schemas-microsoft-com:vml" Requires="v">
                  <p:oleObj spid="_x0000_s73761" name="MathType Equation" r:id="rId11" imgW="571500" imgH="241300" progId="Equation">
                    <p:embed/>
                  </p:oleObj>
                </mc:Choice>
                <mc:Fallback>
                  <p:oleObj name="MathType Equation" r:id="rId11" imgW="571500" imgH="241300" progId="Equation">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 y="1200"/>
                          <a:ext cx="720" cy="3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3736" name="Object 9"/>
            <p:cNvGraphicFramePr>
              <a:graphicFrameLocks noChangeAspect="1"/>
            </p:cNvGraphicFramePr>
            <p:nvPr/>
          </p:nvGraphicFramePr>
          <p:xfrm>
            <a:off x="3312" y="1536"/>
            <a:ext cx="2207" cy="448"/>
          </p:xfrm>
          <a:graphic>
            <a:graphicData uri="http://schemas.openxmlformats.org/presentationml/2006/ole">
              <mc:AlternateContent xmlns:mc="http://schemas.openxmlformats.org/markup-compatibility/2006">
                <mc:Choice xmlns:v="urn:schemas-microsoft-com:vml" Requires="v">
                  <p:oleObj spid="_x0000_s73762" name="MathType Equation" r:id="rId13" imgW="1752600" imgH="355600" progId="Equation">
                    <p:embed/>
                  </p:oleObj>
                </mc:Choice>
                <mc:Fallback>
                  <p:oleObj name="MathType Equation" r:id="rId13" imgW="1752600" imgH="355600" progId="Equation">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12" y="1536"/>
                          <a:ext cx="2207" cy="44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9151" name="Rectangle 15"/>
            <p:cNvSpPr>
              <a:spLocks noChangeArrowheads="1"/>
            </p:cNvSpPr>
            <p:nvPr/>
          </p:nvSpPr>
          <p:spPr bwMode="auto">
            <a:xfrm>
              <a:off x="2832" y="1920"/>
              <a:ext cx="336" cy="20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9152" name="Rectangle 16"/>
            <p:cNvSpPr>
              <a:spLocks noChangeArrowheads="1"/>
            </p:cNvSpPr>
            <p:nvPr/>
          </p:nvSpPr>
          <p:spPr bwMode="auto">
            <a:xfrm rot="-5400000">
              <a:off x="2184" y="2760"/>
              <a:ext cx="168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0000FF"/>
                  </a:solidFill>
                  <a:cs typeface="+mn-cs"/>
                </a:rPr>
                <a:t>Displacement (m)</a:t>
              </a:r>
              <a:endParaRPr lang="en-US">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9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191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191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91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9" grpId="0" build="p" autoUpdateAnimBg="0"/>
      <p:bldP spid="219148"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Acoustic (Sound) Waves</a:t>
            </a:r>
          </a:p>
        </p:txBody>
      </p:sp>
      <p:sp>
        <p:nvSpPr>
          <p:cNvPr id="239619"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spcBef>
                <a:spcPct val="0"/>
              </a:spcBef>
              <a:buFontTx/>
              <a:buNone/>
              <a:tabLst>
                <a:tab pos="6804025" algn="l"/>
              </a:tabLst>
              <a:defRPr/>
            </a:pPr>
            <a:r>
              <a:rPr lang="en-US">
                <a:solidFill>
                  <a:srgbClr val="187534"/>
                </a:solidFill>
                <a:cs typeface="+mn-cs"/>
              </a:rPr>
              <a:t>Occur when a vibration causes alternating adiabatic compression and expansion of a compressible fluid, such as air. During compression/expansion, air pressure oscillates, causing acceleration to oscillate along the direction of propagation of the wave.</a:t>
            </a:r>
            <a:r>
              <a:rPr lang="en-US" sz="3200">
                <a:solidFill>
                  <a:schemeClr val="tx1"/>
                </a:solidFill>
                <a:cs typeface="+mn-cs"/>
              </a:rPr>
              <a:t> </a:t>
            </a:r>
            <a:endParaRPr lang="en-US">
              <a:solidFill>
                <a:srgbClr val="993366"/>
              </a:solidFill>
              <a:cs typeface="+mn-cs"/>
            </a:endParaRPr>
          </a:p>
          <a:p>
            <a:pPr indent="1588">
              <a:buFontTx/>
              <a:buNone/>
              <a:tabLst>
                <a:tab pos="6804025" algn="l"/>
              </a:tabLst>
              <a:defRPr/>
            </a:pPr>
            <a:endParaRPr lang="en-US">
              <a:solidFill>
                <a:srgbClr val="187534"/>
              </a:solidFill>
              <a:cs typeface="+mn-cs"/>
            </a:endParaRPr>
          </a:p>
        </p:txBody>
      </p:sp>
      <p:graphicFrame>
        <p:nvGraphicFramePr>
          <p:cNvPr id="239620" name="Object 4"/>
          <p:cNvGraphicFramePr>
            <a:graphicFrameLocks noChangeAspect="1"/>
          </p:cNvGraphicFramePr>
          <p:nvPr/>
        </p:nvGraphicFramePr>
        <p:xfrm>
          <a:off x="3429000" y="3124200"/>
          <a:ext cx="2063750" cy="857250"/>
        </p:xfrm>
        <a:graphic>
          <a:graphicData uri="http://schemas.openxmlformats.org/presentationml/2006/ole">
            <mc:AlternateContent xmlns:mc="http://schemas.openxmlformats.org/markup-compatibility/2006">
              <mc:Choice xmlns:v="urn:schemas-microsoft-com:vml" Requires="v">
                <p:oleObj spid="_x0000_s74768" name="MathType Equation" r:id="rId3" imgW="825500" imgH="342900" progId="Equation">
                  <p:embed/>
                </p:oleObj>
              </mc:Choice>
              <mc:Fallback>
                <p:oleObj name="MathType Equation" r:id="rId3" imgW="825500" imgH="3429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124200"/>
                        <a:ext cx="2063750"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9621" name="Object 5"/>
          <p:cNvGraphicFramePr>
            <a:graphicFrameLocks noChangeAspect="1"/>
          </p:cNvGraphicFramePr>
          <p:nvPr/>
        </p:nvGraphicFramePr>
        <p:xfrm>
          <a:off x="3429000" y="4495800"/>
          <a:ext cx="1968500" cy="762000"/>
        </p:xfrm>
        <a:graphic>
          <a:graphicData uri="http://schemas.openxmlformats.org/presentationml/2006/ole">
            <mc:AlternateContent xmlns:mc="http://schemas.openxmlformats.org/markup-compatibility/2006">
              <mc:Choice xmlns:v="urn:schemas-microsoft-com:vml" Requires="v">
                <p:oleObj spid="_x0000_s74769" name="MathType Equation" r:id="rId5" imgW="787400" imgH="304800" progId="Equation">
                  <p:embed/>
                </p:oleObj>
              </mc:Choice>
              <mc:Fallback>
                <p:oleObj name="MathType Equation" r:id="rId5" imgW="787400" imgH="3048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4495800"/>
                        <a:ext cx="1968500"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9622" name="Object 6"/>
          <p:cNvGraphicFramePr>
            <a:graphicFrameLocks noChangeAspect="1"/>
          </p:cNvGraphicFramePr>
          <p:nvPr/>
        </p:nvGraphicFramePr>
        <p:xfrm>
          <a:off x="3200400" y="5791200"/>
          <a:ext cx="2760663" cy="857250"/>
        </p:xfrm>
        <a:graphic>
          <a:graphicData uri="http://schemas.openxmlformats.org/presentationml/2006/ole">
            <mc:AlternateContent xmlns:mc="http://schemas.openxmlformats.org/markup-compatibility/2006">
              <mc:Choice xmlns:v="urn:schemas-microsoft-com:vml" Requires="v">
                <p:oleObj spid="_x0000_s74770" name="MathType Equation" r:id="rId7" imgW="1104900" imgH="342900" progId="Equation">
                  <p:embed/>
                </p:oleObj>
              </mc:Choice>
              <mc:Fallback>
                <p:oleObj name="MathType Equation" r:id="rId7" imgW="1104900" imgH="3429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5791200"/>
                        <a:ext cx="276066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9625" name="Rectangle 9"/>
          <p:cNvSpPr>
            <a:spLocks noChangeArrowheads="1"/>
          </p:cNvSpPr>
          <p:nvPr/>
        </p:nvSpPr>
        <p:spPr bwMode="auto">
          <a:xfrm>
            <a:off x="304800" y="2819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i="1">
                <a:cs typeface="+mn-cs"/>
              </a:rPr>
              <a:t>U</a:t>
            </a:r>
            <a:r>
              <a:rPr lang="en-US">
                <a:cs typeface="+mn-cs"/>
              </a:rPr>
              <a:t>-momentum equation	</a:t>
            </a:r>
            <a:r>
              <a:rPr lang="en-US">
                <a:solidFill>
                  <a:srgbClr val="993366"/>
                </a:solidFill>
                <a:cs typeface="+mn-cs"/>
              </a:rPr>
              <a:t>(4.105)</a:t>
            </a:r>
          </a:p>
          <a:p>
            <a:pPr marL="342900" indent="-342900">
              <a:buFontTx/>
              <a:buNone/>
              <a:tabLst>
                <a:tab pos="6804025" algn="l"/>
              </a:tabLst>
              <a:defRPr/>
            </a:pPr>
            <a:endParaRPr lang="en-US">
              <a:solidFill>
                <a:srgbClr val="187534"/>
              </a:solidFill>
              <a:cs typeface="+mn-cs"/>
            </a:endParaRPr>
          </a:p>
        </p:txBody>
      </p:sp>
      <p:sp>
        <p:nvSpPr>
          <p:cNvPr id="239626" name="Rectangle 10"/>
          <p:cNvSpPr>
            <a:spLocks noChangeArrowheads="1"/>
          </p:cNvSpPr>
          <p:nvPr/>
        </p:nvSpPr>
        <p:spPr bwMode="auto">
          <a:xfrm>
            <a:off x="304800" y="4038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Continuity equation for air	</a:t>
            </a:r>
            <a:r>
              <a:rPr lang="en-US">
                <a:solidFill>
                  <a:srgbClr val="993366"/>
                </a:solidFill>
                <a:cs typeface="+mn-cs"/>
              </a:rPr>
              <a:t>(4.106)</a:t>
            </a:r>
          </a:p>
          <a:p>
            <a:pPr marL="342900" indent="-342900">
              <a:buFontTx/>
              <a:buNone/>
              <a:tabLst>
                <a:tab pos="6804025" algn="l"/>
              </a:tabLst>
              <a:defRPr/>
            </a:pPr>
            <a:endParaRPr lang="en-US">
              <a:solidFill>
                <a:srgbClr val="187534"/>
              </a:solidFill>
              <a:cs typeface="+mn-cs"/>
            </a:endParaRPr>
          </a:p>
        </p:txBody>
      </p:sp>
      <p:sp>
        <p:nvSpPr>
          <p:cNvPr id="239627" name="Rectangle 11"/>
          <p:cNvSpPr>
            <a:spLocks noChangeArrowheads="1"/>
          </p:cNvSpPr>
          <p:nvPr/>
        </p:nvSpPr>
        <p:spPr bwMode="auto">
          <a:xfrm>
            <a:off x="304800" y="5334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Thermodynamic energy equation	</a:t>
            </a:r>
            <a:r>
              <a:rPr lang="en-US">
                <a:solidFill>
                  <a:srgbClr val="993366"/>
                </a:solidFill>
                <a:cs typeface="+mn-cs"/>
              </a:rPr>
              <a:t>(4.107)</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96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962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396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962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3962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962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39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autoUpdateAnimBg="0"/>
      <p:bldP spid="239625" grpId="0" build="p" autoUpdateAnimBg="0"/>
      <p:bldP spid="239626" grpId="0" build="p" autoUpdateAnimBg="0"/>
      <p:bldP spid="239627"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Acoustic (Sound) Waves</a:t>
            </a:r>
          </a:p>
        </p:txBody>
      </p:sp>
      <p:graphicFrame>
        <p:nvGraphicFramePr>
          <p:cNvPr id="220168" name="Object 8"/>
          <p:cNvGraphicFramePr>
            <a:graphicFrameLocks noChangeAspect="1"/>
          </p:cNvGraphicFramePr>
          <p:nvPr/>
        </p:nvGraphicFramePr>
        <p:xfrm>
          <a:off x="1295400" y="3962400"/>
          <a:ext cx="6411913" cy="920750"/>
        </p:xfrm>
        <a:graphic>
          <a:graphicData uri="http://schemas.openxmlformats.org/presentationml/2006/ole">
            <mc:AlternateContent xmlns:mc="http://schemas.openxmlformats.org/markup-compatibility/2006">
              <mc:Choice xmlns:v="urn:schemas-microsoft-com:vml" Requires="v">
                <p:oleObj spid="_x0000_s75793" name="MathType Equation" r:id="rId3" imgW="2565400" imgH="368300" progId="Equation">
                  <p:embed/>
                </p:oleObj>
              </mc:Choice>
              <mc:Fallback>
                <p:oleObj name="MathType Equation" r:id="rId3" imgW="2565400" imgH="368300" progId="Equation">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962400"/>
                        <a:ext cx="6411913" cy="920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0169" name="Object 9"/>
          <p:cNvGraphicFramePr>
            <a:graphicFrameLocks noChangeAspect="1"/>
          </p:cNvGraphicFramePr>
          <p:nvPr/>
        </p:nvGraphicFramePr>
        <p:xfrm>
          <a:off x="381000" y="1295400"/>
          <a:ext cx="8061325" cy="571500"/>
        </p:xfrm>
        <a:graphic>
          <a:graphicData uri="http://schemas.openxmlformats.org/presentationml/2006/ole">
            <mc:AlternateContent xmlns:mc="http://schemas.openxmlformats.org/markup-compatibility/2006">
              <mc:Choice xmlns:v="urn:schemas-microsoft-com:vml" Requires="v">
                <p:oleObj spid="_x0000_s75794" name="MathType Equation" r:id="rId5" imgW="3225800" imgH="228600" progId="Equation">
                  <p:embed/>
                </p:oleObj>
              </mc:Choice>
              <mc:Fallback>
                <p:oleObj name="MathType Equation" r:id="rId5" imgW="3225800" imgH="228600" progId="Equation">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95400"/>
                        <a:ext cx="8061325"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0171" name="Rectangle 11"/>
          <p:cNvSpPr>
            <a:spLocks noChangeArrowheads="1"/>
          </p:cNvSpPr>
          <p:nvPr/>
        </p:nvSpPr>
        <p:spPr bwMode="auto">
          <a:xfrm>
            <a:off x="304800" y="3200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--&gt; Revised thermodynamic energy equation	</a:t>
            </a:r>
            <a:r>
              <a:rPr lang="en-US">
                <a:solidFill>
                  <a:srgbClr val="993366"/>
                </a:solidFill>
                <a:cs typeface="+mn-cs"/>
              </a:rPr>
              <a:t>(4.108)</a:t>
            </a:r>
          </a:p>
          <a:p>
            <a:pPr marL="342900" indent="-342900">
              <a:buFontTx/>
              <a:buNone/>
              <a:tabLst>
                <a:tab pos="6804025" algn="l"/>
              </a:tabLst>
              <a:defRPr/>
            </a:pPr>
            <a:endParaRPr lang="en-US">
              <a:solidFill>
                <a:srgbClr val="187534"/>
              </a:solidFill>
              <a:cs typeface="+mn-cs"/>
            </a:endParaRPr>
          </a:p>
        </p:txBody>
      </p:sp>
      <p:sp>
        <p:nvSpPr>
          <p:cNvPr id="220172" name="Rectangle 12"/>
          <p:cNvSpPr>
            <a:spLocks noChangeArrowheads="1"/>
          </p:cNvSpPr>
          <p:nvPr/>
        </p:nvSpPr>
        <p:spPr bwMode="auto">
          <a:xfrm>
            <a:off x="381000" y="5334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(4.108) into continuity equation (4.106)	</a:t>
            </a:r>
            <a:r>
              <a:rPr lang="en-US">
                <a:solidFill>
                  <a:srgbClr val="993366"/>
                </a:solidFill>
                <a:cs typeface="+mn-cs"/>
              </a:rPr>
              <a:t>(4.109)</a:t>
            </a:r>
          </a:p>
          <a:p>
            <a:pPr marL="342900" indent="-342900">
              <a:buFontTx/>
              <a:buNone/>
              <a:tabLst>
                <a:tab pos="6804025" algn="l"/>
              </a:tabLst>
              <a:defRPr/>
            </a:pPr>
            <a:endParaRPr lang="en-US">
              <a:solidFill>
                <a:srgbClr val="187534"/>
              </a:solidFill>
              <a:cs typeface="+mn-cs"/>
            </a:endParaRPr>
          </a:p>
        </p:txBody>
      </p:sp>
      <p:graphicFrame>
        <p:nvGraphicFramePr>
          <p:cNvPr id="220173" name="Object 13"/>
          <p:cNvGraphicFramePr>
            <a:graphicFrameLocks noChangeAspect="1"/>
          </p:cNvGraphicFramePr>
          <p:nvPr/>
        </p:nvGraphicFramePr>
        <p:xfrm>
          <a:off x="2895600" y="5791200"/>
          <a:ext cx="3395663" cy="857250"/>
        </p:xfrm>
        <a:graphic>
          <a:graphicData uri="http://schemas.openxmlformats.org/presentationml/2006/ole">
            <mc:AlternateContent xmlns:mc="http://schemas.openxmlformats.org/markup-compatibility/2006">
              <mc:Choice xmlns:v="urn:schemas-microsoft-com:vml" Requires="v">
                <p:oleObj spid="_x0000_s75795" name="MathType Equation" r:id="rId7" imgW="1358900" imgH="342900" progId="Equation">
                  <p:embed/>
                </p:oleObj>
              </mc:Choice>
              <mc:Fallback>
                <p:oleObj name="MathType Equation" r:id="rId7" imgW="1358900" imgH="342900" progId="Equation">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5791200"/>
                        <a:ext cx="339566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0174" name="Object 14"/>
          <p:cNvGraphicFramePr>
            <a:graphicFrameLocks noChangeAspect="1"/>
          </p:cNvGraphicFramePr>
          <p:nvPr/>
        </p:nvGraphicFramePr>
        <p:xfrm>
          <a:off x="3048000" y="2057400"/>
          <a:ext cx="2760663" cy="857250"/>
        </p:xfrm>
        <a:graphic>
          <a:graphicData uri="http://schemas.openxmlformats.org/presentationml/2006/ole">
            <mc:AlternateContent xmlns:mc="http://schemas.openxmlformats.org/markup-compatibility/2006">
              <mc:Choice xmlns:v="urn:schemas-microsoft-com:vml" Requires="v">
                <p:oleObj spid="_x0000_s75796" name="MathType Equation" r:id="rId9" imgW="1104900" imgH="342900" progId="Equation">
                  <p:embed/>
                </p:oleObj>
              </mc:Choice>
              <mc:Fallback>
                <p:oleObj name="MathType Equation" r:id="rId9" imgW="1104900" imgH="342900" progId="Equation">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0" y="2057400"/>
                        <a:ext cx="276066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201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01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017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01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0172">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20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1" grpId="0" build="p" autoUpdateAnimBg="0"/>
      <p:bldP spid="220172"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Acoustic Wave Equation</a:t>
            </a:r>
          </a:p>
        </p:txBody>
      </p:sp>
      <p:sp>
        <p:nvSpPr>
          <p:cNvPr id="221187" name="Rectangle 3"/>
          <p:cNvSpPr>
            <a:spLocks noChangeArrowheads="1"/>
          </p:cNvSpPr>
          <p:nvPr/>
        </p:nvSpPr>
        <p:spPr bwMode="auto">
          <a:xfrm>
            <a:off x="381000" y="2971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Speed of sound under adiabatic conditions	</a:t>
            </a:r>
            <a:r>
              <a:rPr lang="en-US">
                <a:solidFill>
                  <a:srgbClr val="993366"/>
                </a:solidFill>
                <a:cs typeface="+mn-cs"/>
              </a:rPr>
              <a:t>(4.111)</a:t>
            </a:r>
          </a:p>
          <a:p>
            <a:pPr marL="342900" indent="-342900">
              <a:buFontTx/>
              <a:buNone/>
              <a:tabLst>
                <a:tab pos="6804025" algn="l"/>
              </a:tabLst>
              <a:defRPr/>
            </a:pPr>
            <a:endParaRPr lang="en-US">
              <a:solidFill>
                <a:srgbClr val="187534"/>
              </a:solidFill>
              <a:cs typeface="+mn-cs"/>
            </a:endParaRPr>
          </a:p>
        </p:txBody>
      </p:sp>
      <p:graphicFrame>
        <p:nvGraphicFramePr>
          <p:cNvPr id="221189" name="Object 5"/>
          <p:cNvGraphicFramePr>
            <a:graphicFrameLocks noChangeAspect="1"/>
          </p:cNvGraphicFramePr>
          <p:nvPr/>
        </p:nvGraphicFramePr>
        <p:xfrm>
          <a:off x="1981200" y="1981200"/>
          <a:ext cx="4760913" cy="952500"/>
        </p:xfrm>
        <a:graphic>
          <a:graphicData uri="http://schemas.openxmlformats.org/presentationml/2006/ole">
            <mc:AlternateContent xmlns:mc="http://schemas.openxmlformats.org/markup-compatibility/2006">
              <mc:Choice xmlns:v="urn:schemas-microsoft-com:vml" Requires="v">
                <p:oleObj spid="_x0000_s76823" name="MathType Equation" r:id="rId3" imgW="1905000" imgH="381000" progId="Equation">
                  <p:embed/>
                </p:oleObj>
              </mc:Choice>
              <mc:Fallback>
                <p:oleObj name="MathType Equation" r:id="rId3" imgW="1905000" imgH="381000" progId="Equation">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981200"/>
                        <a:ext cx="4760913" cy="95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1190" name="Object 6"/>
          <p:cNvGraphicFramePr>
            <a:graphicFrameLocks noChangeAspect="1"/>
          </p:cNvGraphicFramePr>
          <p:nvPr/>
        </p:nvGraphicFramePr>
        <p:xfrm>
          <a:off x="3200400" y="3352800"/>
          <a:ext cx="1905000" cy="571500"/>
        </p:xfrm>
        <a:graphic>
          <a:graphicData uri="http://schemas.openxmlformats.org/presentationml/2006/ole">
            <mc:AlternateContent xmlns:mc="http://schemas.openxmlformats.org/markup-compatibility/2006">
              <mc:Choice xmlns:v="urn:schemas-microsoft-com:vml" Requires="v">
                <p:oleObj spid="_x0000_s76824" name="MathType Equation" r:id="rId5" imgW="762000" imgH="228600" progId="Equation">
                  <p:embed/>
                </p:oleObj>
              </mc:Choice>
              <mc:Fallback>
                <p:oleObj name="MathType Equation" r:id="rId5" imgW="762000" imgH="228600" progId="Equation">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3352800"/>
                        <a:ext cx="1905000" cy="571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1191" name="Object 7"/>
          <p:cNvGraphicFramePr>
            <a:graphicFrameLocks noChangeAspect="1"/>
          </p:cNvGraphicFramePr>
          <p:nvPr/>
        </p:nvGraphicFramePr>
        <p:xfrm>
          <a:off x="2438400" y="4267200"/>
          <a:ext cx="3109913" cy="635000"/>
        </p:xfrm>
        <a:graphic>
          <a:graphicData uri="http://schemas.openxmlformats.org/presentationml/2006/ole">
            <mc:AlternateContent xmlns:mc="http://schemas.openxmlformats.org/markup-compatibility/2006">
              <mc:Choice xmlns:v="urn:schemas-microsoft-com:vml" Requires="v">
                <p:oleObj spid="_x0000_s76825" name="MathType Equation" r:id="rId7" imgW="1244600" imgH="254000" progId="Equation">
                  <p:embed/>
                </p:oleObj>
              </mc:Choice>
              <mc:Fallback>
                <p:oleObj name="MathType Equation" r:id="rId7" imgW="1244600" imgH="254000" progId="Equation">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4267200"/>
                        <a:ext cx="310991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1192" name="Object 8"/>
          <p:cNvGraphicFramePr>
            <a:graphicFrameLocks noChangeAspect="1"/>
          </p:cNvGraphicFramePr>
          <p:nvPr/>
        </p:nvGraphicFramePr>
        <p:xfrm>
          <a:off x="3124200" y="5257800"/>
          <a:ext cx="2000250" cy="539750"/>
        </p:xfrm>
        <a:graphic>
          <a:graphicData uri="http://schemas.openxmlformats.org/presentationml/2006/ole">
            <mc:AlternateContent xmlns:mc="http://schemas.openxmlformats.org/markup-compatibility/2006">
              <mc:Choice xmlns:v="urn:schemas-microsoft-com:vml" Requires="v">
                <p:oleObj spid="_x0000_s76826" name="MathType Equation" r:id="rId9" imgW="800100" imgH="215900" progId="Equation">
                  <p:embed/>
                </p:oleObj>
              </mc:Choice>
              <mc:Fallback>
                <p:oleObj name="MathType Equation" r:id="rId9" imgW="800100" imgH="215900" progId="Equation">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5257800"/>
                        <a:ext cx="2000250" cy="539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1193" name="Object 9"/>
          <p:cNvGraphicFramePr>
            <a:graphicFrameLocks noChangeAspect="1"/>
          </p:cNvGraphicFramePr>
          <p:nvPr/>
        </p:nvGraphicFramePr>
        <p:xfrm>
          <a:off x="2590800" y="6096000"/>
          <a:ext cx="3173413" cy="603250"/>
        </p:xfrm>
        <a:graphic>
          <a:graphicData uri="http://schemas.openxmlformats.org/presentationml/2006/ole">
            <mc:AlternateContent xmlns:mc="http://schemas.openxmlformats.org/markup-compatibility/2006">
              <mc:Choice xmlns:v="urn:schemas-microsoft-com:vml" Requires="v">
                <p:oleObj spid="_x0000_s76827" name="MathType Equation" r:id="rId11" imgW="1270000" imgH="241300" progId="Equation">
                  <p:embed/>
                </p:oleObj>
              </mc:Choice>
              <mc:Fallback>
                <p:oleObj name="MathType Equation" r:id="rId11" imgW="1270000" imgH="241300" progId="Equation">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0800" y="6096000"/>
                        <a:ext cx="3173413"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1195" name="Rectangle 11"/>
          <p:cNvSpPr>
            <a:spLocks noChangeArrowheads="1"/>
          </p:cNvSpPr>
          <p:nvPr/>
        </p:nvSpPr>
        <p:spPr bwMode="auto">
          <a:xfrm>
            <a:off x="381000" y="1371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Take time derivative of (4.109) and combine with momentum equation (4.106) </a:t>
            </a:r>
            <a:r>
              <a:rPr lang="en-US">
                <a:solidFill>
                  <a:srgbClr val="187534"/>
                </a:solidFill>
                <a:cs typeface="+mn-cs"/>
              </a:rPr>
              <a:t>--&gt;</a:t>
            </a:r>
            <a:r>
              <a:rPr lang="en-US">
                <a:solidFill>
                  <a:srgbClr val="993366"/>
                </a:solidFill>
                <a:cs typeface="+mn-cs"/>
              </a:rPr>
              <a:t> </a:t>
            </a:r>
            <a:r>
              <a:rPr lang="en-US">
                <a:solidFill>
                  <a:srgbClr val="187534"/>
                </a:solidFill>
                <a:cs typeface="+mn-cs"/>
              </a:rPr>
              <a:t>acoustic wave equation</a:t>
            </a:r>
            <a:r>
              <a:rPr lang="en-US">
                <a:cs typeface="+mn-cs"/>
              </a:rPr>
              <a:t> 	</a:t>
            </a:r>
            <a:r>
              <a:rPr lang="en-US">
                <a:solidFill>
                  <a:srgbClr val="993366"/>
                </a:solidFill>
                <a:cs typeface="+mn-cs"/>
              </a:rPr>
              <a:t>(4.110)</a:t>
            </a:r>
          </a:p>
          <a:p>
            <a:pPr marL="342900" indent="-342900">
              <a:spcBef>
                <a:spcPct val="0"/>
              </a:spcBef>
              <a:buFontTx/>
              <a:buNone/>
              <a:tabLst>
                <a:tab pos="6804025" algn="l"/>
              </a:tabLst>
              <a:defRPr/>
            </a:pPr>
            <a:r>
              <a:rPr lang="en-US">
                <a:solidFill>
                  <a:srgbClr val="187534"/>
                </a:solidFill>
                <a:cs typeface="+mn-cs"/>
              </a:rPr>
              <a:t>	</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21196" name="Rectangle 12"/>
          <p:cNvSpPr>
            <a:spLocks noChangeArrowheads="1"/>
          </p:cNvSpPr>
          <p:nvPr/>
        </p:nvSpPr>
        <p:spPr bwMode="auto">
          <a:xfrm>
            <a:off x="381000" y="3962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Solution to wave equation	</a:t>
            </a:r>
            <a:r>
              <a:rPr lang="en-US">
                <a:solidFill>
                  <a:srgbClr val="993366"/>
                </a:solidFill>
                <a:cs typeface="+mn-cs"/>
              </a:rPr>
              <a:t>(4.112)</a:t>
            </a:r>
          </a:p>
          <a:p>
            <a:pPr marL="342900" indent="-342900">
              <a:buFontTx/>
              <a:buNone/>
              <a:tabLst>
                <a:tab pos="6804025" algn="l"/>
              </a:tabLst>
              <a:defRPr/>
            </a:pPr>
            <a:endParaRPr lang="en-US">
              <a:solidFill>
                <a:srgbClr val="187534"/>
              </a:solidFill>
              <a:cs typeface="+mn-cs"/>
            </a:endParaRPr>
          </a:p>
        </p:txBody>
      </p:sp>
      <p:sp>
        <p:nvSpPr>
          <p:cNvPr id="221197" name="Rectangle 13"/>
          <p:cNvSpPr>
            <a:spLocks noChangeArrowheads="1"/>
          </p:cNvSpPr>
          <p:nvPr/>
        </p:nvSpPr>
        <p:spPr bwMode="auto">
          <a:xfrm>
            <a:off x="381000" y="4953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Dispersion relationship for acoustic waves	</a:t>
            </a:r>
            <a:r>
              <a:rPr lang="en-US">
                <a:solidFill>
                  <a:srgbClr val="993366"/>
                </a:solidFill>
                <a:cs typeface="+mn-cs"/>
              </a:rPr>
              <a:t>(4.113)</a:t>
            </a:r>
          </a:p>
          <a:p>
            <a:pPr marL="342900" indent="-342900">
              <a:buFontTx/>
              <a:buNone/>
              <a:tabLst>
                <a:tab pos="6804025" algn="l"/>
              </a:tabLst>
              <a:defRPr/>
            </a:pPr>
            <a:endParaRPr lang="en-US">
              <a:solidFill>
                <a:srgbClr val="187534"/>
              </a:solidFill>
              <a:cs typeface="+mn-cs"/>
            </a:endParaRPr>
          </a:p>
        </p:txBody>
      </p:sp>
      <p:sp>
        <p:nvSpPr>
          <p:cNvPr id="221198" name="Rectangle 14"/>
          <p:cNvSpPr>
            <a:spLocks noChangeArrowheads="1"/>
          </p:cNvSpPr>
          <p:nvPr/>
        </p:nvSpPr>
        <p:spPr bwMode="auto">
          <a:xfrm>
            <a:off x="381000" y="5791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Group speed equals phase speed --&gt; nondispersive	</a:t>
            </a:r>
            <a:r>
              <a:rPr lang="en-US">
                <a:solidFill>
                  <a:srgbClr val="993366"/>
                </a:solidFill>
                <a:cs typeface="+mn-cs"/>
              </a:rPr>
              <a:t>(4.114)</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1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1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211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1187">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2119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1196">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2119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21197">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2119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21198">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221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autoUpdateAnimBg="0"/>
      <p:bldP spid="221195" grpId="0" build="p" autoUpdateAnimBg="0"/>
      <p:bldP spid="221196" grpId="0" build="p" autoUpdateAnimBg="0"/>
      <p:bldP spid="221197" grpId="0" build="p" autoUpdateAnimBg="0"/>
      <p:bldP spid="221198"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Acoustic-Gravity Waves</a:t>
            </a:r>
          </a:p>
        </p:txBody>
      </p:sp>
      <p:sp>
        <p:nvSpPr>
          <p:cNvPr id="240643"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Gravity waves</a:t>
            </a:r>
          </a:p>
          <a:p>
            <a:pPr marL="342900" indent="-342900" algn="just">
              <a:spcBef>
                <a:spcPct val="0"/>
              </a:spcBef>
              <a:buFontTx/>
              <a:buNone/>
              <a:tabLst>
                <a:tab pos="6804025" algn="l"/>
              </a:tabLst>
              <a:defRPr/>
            </a:pPr>
            <a:r>
              <a:rPr lang="en-US">
                <a:cs typeface="+mn-cs"/>
              </a:rPr>
              <a:t>	</a:t>
            </a:r>
            <a:r>
              <a:rPr lang="en-US">
                <a:solidFill>
                  <a:srgbClr val="187534"/>
                </a:solidFill>
                <a:cs typeface="+mn-cs"/>
              </a:rPr>
              <a:t>When the atmosphere is stably stratified and a parcel of air is displaced vertically, buoyancy restores the parcel to its equilibrium position in an oscillatory manner.</a:t>
            </a:r>
          </a:p>
          <a:p>
            <a:pPr marL="342900" indent="-342900" algn="just">
              <a:spcBef>
                <a:spcPct val="0"/>
              </a:spcBef>
              <a:buFontTx/>
              <a:buNone/>
              <a:tabLst>
                <a:tab pos="6804025" algn="l"/>
              </a:tabLst>
              <a:defRPr/>
            </a:pPr>
            <a:endParaRPr lang="en-US">
              <a:solidFill>
                <a:srgbClr val="187534"/>
              </a:solidFill>
              <a:cs typeface="+mn-cs"/>
            </a:endParaRPr>
          </a:p>
          <a:p>
            <a:pPr marL="342900" indent="-342900" algn="just">
              <a:spcBef>
                <a:spcPct val="0"/>
              </a:spcBef>
              <a:buFontTx/>
              <a:buNone/>
              <a:tabLst>
                <a:tab pos="6804025" algn="l"/>
              </a:tabLst>
              <a:defRPr/>
            </a:pPr>
            <a:r>
              <a:rPr lang="en-US">
                <a:solidFill>
                  <a:srgbClr val="9900CC"/>
                </a:solidFill>
                <a:cs typeface="+mn-cs"/>
              </a:rPr>
              <a:t>Acoustic-gravity wave dispersion relationship found as follows:</a:t>
            </a:r>
            <a:r>
              <a:rPr lang="en-US" sz="3200">
                <a:solidFill>
                  <a:schemeClr val="tx1"/>
                </a:solidFill>
                <a:cs typeface="+mn-cs"/>
              </a:rPr>
              <a:t> </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240646" name="Object 6"/>
          <p:cNvGraphicFramePr>
            <a:graphicFrameLocks noChangeAspect="1"/>
          </p:cNvGraphicFramePr>
          <p:nvPr/>
        </p:nvGraphicFramePr>
        <p:xfrm>
          <a:off x="2667000" y="4800600"/>
          <a:ext cx="2982913" cy="857250"/>
        </p:xfrm>
        <a:graphic>
          <a:graphicData uri="http://schemas.openxmlformats.org/presentationml/2006/ole">
            <mc:AlternateContent xmlns:mc="http://schemas.openxmlformats.org/markup-compatibility/2006">
              <mc:Choice xmlns:v="urn:schemas-microsoft-com:vml" Requires="v">
                <p:oleObj spid="_x0000_s77840" name="MathType Equation" r:id="rId3" imgW="1193800" imgH="342900" progId="Equation">
                  <p:embed/>
                </p:oleObj>
              </mc:Choice>
              <mc:Fallback>
                <p:oleObj name="MathType Equation" r:id="rId3" imgW="1193800" imgH="342900" progId="Equation">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800600"/>
                        <a:ext cx="298291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0647" name="Object 7"/>
          <p:cNvGraphicFramePr>
            <a:graphicFrameLocks noChangeAspect="1"/>
          </p:cNvGraphicFramePr>
          <p:nvPr/>
        </p:nvGraphicFramePr>
        <p:xfrm>
          <a:off x="3048000" y="6032500"/>
          <a:ext cx="2286000" cy="825500"/>
        </p:xfrm>
        <a:graphic>
          <a:graphicData uri="http://schemas.openxmlformats.org/presentationml/2006/ole">
            <mc:AlternateContent xmlns:mc="http://schemas.openxmlformats.org/markup-compatibility/2006">
              <mc:Choice xmlns:v="urn:schemas-microsoft-com:vml" Requires="v">
                <p:oleObj spid="_x0000_s77841" name="MathType Equation" r:id="rId5" imgW="914400" imgH="330200" progId="Equation">
                  <p:embed/>
                </p:oleObj>
              </mc:Choice>
              <mc:Fallback>
                <p:oleObj name="MathType Equation" r:id="rId5" imgW="914400" imgH="330200" progId="Equation">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6032500"/>
                        <a:ext cx="2286000"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0650" name="Rectangle 10"/>
          <p:cNvSpPr>
            <a:spLocks noChangeArrowheads="1"/>
          </p:cNvSpPr>
          <p:nvPr/>
        </p:nvSpPr>
        <p:spPr bwMode="auto">
          <a:xfrm>
            <a:off x="228600" y="3124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Momentum equations retaining gravity	</a:t>
            </a:r>
            <a:r>
              <a:rPr lang="en-US">
                <a:solidFill>
                  <a:srgbClr val="993366"/>
                </a:solidFill>
                <a:cs typeface="+mn-cs"/>
              </a:rPr>
              <a:t>(4.115)</a:t>
            </a:r>
          </a:p>
          <a:p>
            <a:pPr marL="342900" indent="-342900">
              <a:buFontTx/>
              <a:buNone/>
              <a:tabLst>
                <a:tab pos="6804025" algn="l"/>
              </a:tabLst>
              <a:defRPr/>
            </a:pPr>
            <a:endParaRPr lang="en-US">
              <a:solidFill>
                <a:srgbClr val="187534"/>
              </a:solidFill>
              <a:cs typeface="+mn-cs"/>
            </a:endParaRPr>
          </a:p>
        </p:txBody>
      </p:sp>
      <p:sp>
        <p:nvSpPr>
          <p:cNvPr id="240651" name="Rectangle 11"/>
          <p:cNvSpPr>
            <a:spLocks noChangeArrowheads="1"/>
          </p:cNvSpPr>
          <p:nvPr/>
        </p:nvSpPr>
        <p:spPr bwMode="auto">
          <a:xfrm>
            <a:off x="228600" y="4495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Continuity equation</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40652" name="Rectangle 12"/>
          <p:cNvSpPr>
            <a:spLocks noChangeArrowheads="1"/>
          </p:cNvSpPr>
          <p:nvPr/>
        </p:nvSpPr>
        <p:spPr bwMode="auto">
          <a:xfrm>
            <a:off x="152400" y="5715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Thermodynamic energy equation from acoustic case</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240654" name="Object 14"/>
          <p:cNvGraphicFramePr>
            <a:graphicFrameLocks noChangeAspect="1"/>
          </p:cNvGraphicFramePr>
          <p:nvPr/>
        </p:nvGraphicFramePr>
        <p:xfrm>
          <a:off x="1524000" y="3581400"/>
          <a:ext cx="5969000" cy="847725"/>
        </p:xfrm>
        <a:graphic>
          <a:graphicData uri="http://schemas.openxmlformats.org/presentationml/2006/ole">
            <mc:AlternateContent xmlns:mc="http://schemas.openxmlformats.org/markup-compatibility/2006">
              <mc:Choice xmlns:v="urn:schemas-microsoft-com:vml" Requires="v">
                <p:oleObj spid="_x0000_s77842" name="MathType Equation" r:id="rId7" imgW="2413000" imgH="342900" progId="Equation">
                  <p:embed/>
                </p:oleObj>
              </mc:Choice>
              <mc:Fallback>
                <p:oleObj name="MathType Equation" r:id="rId7" imgW="2413000" imgH="342900" progId="Equation">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3581400"/>
                        <a:ext cx="5969000" cy="847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06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06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06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0650">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4065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40651">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4064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40652">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406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autoUpdateAnimBg="0"/>
      <p:bldP spid="240650" grpId="0" build="p" autoUpdateAnimBg="0"/>
      <p:bldP spid="240651" grpId="0" build="p" autoUpdateAnimBg="0"/>
      <p:bldP spid="240652"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Acoustic-Gravity Waves</a:t>
            </a:r>
          </a:p>
        </p:txBody>
      </p:sp>
      <p:graphicFrame>
        <p:nvGraphicFramePr>
          <p:cNvPr id="222216" name="Object 8"/>
          <p:cNvGraphicFramePr>
            <a:graphicFrameLocks noChangeAspect="1"/>
          </p:cNvGraphicFramePr>
          <p:nvPr/>
        </p:nvGraphicFramePr>
        <p:xfrm>
          <a:off x="1524000" y="1752600"/>
          <a:ext cx="6030913" cy="1428750"/>
        </p:xfrm>
        <a:graphic>
          <a:graphicData uri="http://schemas.openxmlformats.org/presentationml/2006/ole">
            <mc:AlternateContent xmlns:mc="http://schemas.openxmlformats.org/markup-compatibility/2006">
              <mc:Choice xmlns:v="urn:schemas-microsoft-com:vml" Requires="v">
                <p:oleObj spid="_x0000_s78859" name="MathType Equation" r:id="rId3" imgW="2413000" imgH="571500" progId="Equation">
                  <p:embed/>
                </p:oleObj>
              </mc:Choice>
              <mc:Fallback>
                <p:oleObj name="MathType Equation" r:id="rId3" imgW="2413000" imgH="571500" progId="Equation">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752600"/>
                        <a:ext cx="6030913" cy="1428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2217" name="Object 9"/>
          <p:cNvGraphicFramePr>
            <a:graphicFrameLocks noChangeAspect="1"/>
          </p:cNvGraphicFramePr>
          <p:nvPr/>
        </p:nvGraphicFramePr>
        <p:xfrm>
          <a:off x="3581400" y="3962400"/>
          <a:ext cx="1270000" cy="762000"/>
        </p:xfrm>
        <a:graphic>
          <a:graphicData uri="http://schemas.openxmlformats.org/presentationml/2006/ole">
            <mc:AlternateContent xmlns:mc="http://schemas.openxmlformats.org/markup-compatibility/2006">
              <mc:Choice xmlns:v="urn:schemas-microsoft-com:vml" Requires="v">
                <p:oleObj spid="_x0000_s78860" name="MathType Equation" r:id="rId5" imgW="508000" imgH="304800" progId="Equation">
                  <p:embed/>
                </p:oleObj>
              </mc:Choice>
              <mc:Fallback>
                <p:oleObj name="MathType Equation" r:id="rId5" imgW="508000" imgH="304800" progId="Equation">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3962400"/>
                        <a:ext cx="1270000"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2218" name="Rectangle 10"/>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Acoustic-gravity wave dispersion relationship	</a:t>
            </a:r>
            <a:r>
              <a:rPr lang="en-US">
                <a:solidFill>
                  <a:srgbClr val="993366"/>
                </a:solidFill>
                <a:cs typeface="+mn-cs"/>
              </a:rPr>
              <a:t>(4.116)</a:t>
            </a:r>
          </a:p>
          <a:p>
            <a:pPr marL="342900" indent="-342900">
              <a:buFontTx/>
              <a:buNone/>
              <a:tabLst>
                <a:tab pos="6804025" algn="l"/>
              </a:tabLst>
              <a:defRPr/>
            </a:pPr>
            <a:endParaRPr lang="en-US">
              <a:solidFill>
                <a:srgbClr val="187534"/>
              </a:solidFill>
              <a:cs typeface="+mn-cs"/>
            </a:endParaRPr>
          </a:p>
        </p:txBody>
      </p:sp>
      <p:sp>
        <p:nvSpPr>
          <p:cNvPr id="222219" name="Rectangle 11"/>
          <p:cNvSpPr>
            <a:spLocks noChangeArrowheads="1"/>
          </p:cNvSpPr>
          <p:nvPr/>
        </p:nvSpPr>
        <p:spPr bwMode="auto">
          <a:xfrm>
            <a:off x="304800" y="3429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Acoustic cutoff frequency	</a:t>
            </a:r>
            <a:r>
              <a:rPr lang="en-US">
                <a:solidFill>
                  <a:srgbClr val="993366"/>
                </a:solidFill>
                <a:cs typeface="+mn-cs"/>
              </a:rPr>
              <a:t>(4.117)</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221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22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2219">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2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8" grpId="0" build="p" autoUpdateAnimBg="0"/>
      <p:bldP spid="222219"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381000" y="0"/>
            <a:ext cx="8229600" cy="1143000"/>
          </a:xfrm>
        </p:spPr>
        <p:txBody>
          <a:bodyPr/>
          <a:lstStyle/>
          <a:p>
            <a:pPr eaLnBrk="1" hangingPunct="1">
              <a:defRPr/>
            </a:pPr>
            <a:r>
              <a:rPr lang="en-US" b="1">
                <a:solidFill>
                  <a:srgbClr val="0000FF"/>
                </a:solidFill>
                <a:latin typeface="Times" charset="0"/>
                <a:cs typeface="+mj-cs"/>
              </a:rPr>
              <a:t>Acoustic-Gravity Waves</a:t>
            </a:r>
          </a:p>
        </p:txBody>
      </p:sp>
      <p:graphicFrame>
        <p:nvGraphicFramePr>
          <p:cNvPr id="79874" name="Object 4"/>
          <p:cNvGraphicFramePr>
            <a:graphicFrameLocks noChangeAspect="1"/>
          </p:cNvGraphicFramePr>
          <p:nvPr/>
        </p:nvGraphicFramePr>
        <p:xfrm>
          <a:off x="228600" y="1066800"/>
          <a:ext cx="5657850" cy="2559050"/>
        </p:xfrm>
        <a:graphic>
          <a:graphicData uri="http://schemas.openxmlformats.org/presentationml/2006/ole">
            <mc:AlternateContent xmlns:mc="http://schemas.openxmlformats.org/markup-compatibility/2006">
              <mc:Choice xmlns:v="urn:schemas-microsoft-com:vml" Requires="v">
                <p:oleObj spid="_x0000_s79882" name="MathType Equation" r:id="rId3" imgW="4521200" imgH="2044700" progId="Equation">
                  <p:embed/>
                </p:oleObj>
              </mc:Choice>
              <mc:Fallback>
                <p:oleObj name="MathType Equation" r:id="rId3" imgW="4521200" imgH="20447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066800"/>
                        <a:ext cx="5657850" cy="2559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9875" name="Object 5"/>
          <p:cNvGraphicFramePr>
            <a:graphicFrameLocks noChangeAspect="1"/>
          </p:cNvGraphicFramePr>
          <p:nvPr/>
        </p:nvGraphicFramePr>
        <p:xfrm>
          <a:off x="4343400" y="3732213"/>
          <a:ext cx="4570413" cy="3125787"/>
        </p:xfrm>
        <a:graphic>
          <a:graphicData uri="http://schemas.openxmlformats.org/presentationml/2006/ole">
            <mc:AlternateContent xmlns:mc="http://schemas.openxmlformats.org/markup-compatibility/2006">
              <mc:Choice xmlns:v="urn:schemas-microsoft-com:vml" Requires="v">
                <p:oleObj spid="_x0000_s79883" name="Document" r:id="rId5" imgW="3657600" imgH="2501900" progId="Word.Document.8">
                  <p:embed/>
                </p:oleObj>
              </mc:Choice>
              <mc:Fallback>
                <p:oleObj name="Document" r:id="rId5" imgW="3657600" imgH="25019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3732213"/>
                        <a:ext cx="4570413" cy="31257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3238" name="Rectangle 6"/>
          <p:cNvSpPr>
            <a:spLocks noChangeArrowheads="1"/>
          </p:cNvSpPr>
          <p:nvPr/>
        </p:nvSpPr>
        <p:spPr bwMode="auto">
          <a:xfrm>
            <a:off x="838200" y="58674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4.19</a:t>
            </a:r>
            <a:endParaRPr lang="en-US">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323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8"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Inertial Oscillation</a:t>
            </a:r>
          </a:p>
        </p:txBody>
      </p:sp>
      <p:sp>
        <p:nvSpPr>
          <p:cNvPr id="241667" name="Rectangle 3"/>
          <p:cNvSpPr>
            <a:spLocks noChangeArrowheads="1"/>
          </p:cNvSpPr>
          <p:nvPr/>
        </p:nvSpPr>
        <p:spPr bwMode="auto">
          <a:xfrm>
            <a:off x="304800" y="3505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Horizontal momentum equations with Coriolis	</a:t>
            </a:r>
            <a:r>
              <a:rPr lang="en-US">
                <a:solidFill>
                  <a:srgbClr val="993366"/>
                </a:solidFill>
                <a:cs typeface="+mn-cs"/>
              </a:rPr>
              <a:t>(4.121)</a:t>
            </a:r>
          </a:p>
          <a:p>
            <a:pPr marL="342900" indent="-342900">
              <a:buFontTx/>
              <a:buNone/>
              <a:tabLst>
                <a:tab pos="6804025" algn="l"/>
              </a:tabLst>
              <a:defRPr/>
            </a:pPr>
            <a:endParaRPr lang="en-US">
              <a:solidFill>
                <a:srgbClr val="187534"/>
              </a:solidFill>
              <a:cs typeface="+mn-cs"/>
            </a:endParaRPr>
          </a:p>
        </p:txBody>
      </p:sp>
      <p:graphicFrame>
        <p:nvGraphicFramePr>
          <p:cNvPr id="241670" name="Object 6"/>
          <p:cNvGraphicFramePr>
            <a:graphicFrameLocks noChangeAspect="1"/>
          </p:cNvGraphicFramePr>
          <p:nvPr/>
        </p:nvGraphicFramePr>
        <p:xfrm>
          <a:off x="2819400" y="5791200"/>
          <a:ext cx="3459163" cy="508000"/>
        </p:xfrm>
        <a:graphic>
          <a:graphicData uri="http://schemas.openxmlformats.org/presentationml/2006/ole">
            <mc:AlternateContent xmlns:mc="http://schemas.openxmlformats.org/markup-compatibility/2006">
              <mc:Choice xmlns:v="urn:schemas-microsoft-com:vml" Requires="v">
                <p:oleObj spid="_x0000_s80908" name="MathType Equation" r:id="rId3" imgW="1384300" imgH="203200" progId="Equation">
                  <p:embed/>
                </p:oleObj>
              </mc:Choice>
              <mc:Fallback>
                <p:oleObj name="MathType Equation" r:id="rId3" imgW="1384300" imgH="203200" progId="Equation">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5791200"/>
                        <a:ext cx="3459163" cy="50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1675" name="Rectangle 11"/>
          <p:cNvSpPr>
            <a:spLocks noChangeArrowheads="1"/>
          </p:cNvSpPr>
          <p:nvPr/>
        </p:nvSpPr>
        <p:spPr bwMode="auto">
          <a:xfrm>
            <a:off x="304800" y="1219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indent="1588" algn="just">
              <a:spcBef>
                <a:spcPct val="0"/>
              </a:spcBef>
              <a:buFontTx/>
              <a:buNone/>
              <a:tabLst>
                <a:tab pos="6804025" algn="l"/>
              </a:tabLst>
              <a:defRPr/>
            </a:pPr>
            <a:r>
              <a:rPr lang="en-US">
                <a:solidFill>
                  <a:srgbClr val="187534"/>
                </a:solidFill>
                <a:cs typeface="+mn-cs"/>
              </a:rPr>
              <a:t>When a parcel of air moving from west to east is perturbed in the south-north direction, the Coriolis force propels the parcel toward its original latitude in an inertially stable atmosphere and away from its original latitude in an inertially unstable atmosphere. In the former case, the parcel subsequently oscillates about its initial latitude in an inertial oscillation.</a:t>
            </a:r>
            <a:r>
              <a:rPr lang="en-US" sz="3200">
                <a:solidFill>
                  <a:schemeClr val="tx1"/>
                </a:solidFill>
                <a:cs typeface="+mn-cs"/>
              </a:rPr>
              <a:t> </a:t>
            </a:r>
            <a:endParaRPr lang="en-US">
              <a:solidFill>
                <a:srgbClr val="993366"/>
              </a:solidFill>
              <a:cs typeface="+mn-cs"/>
            </a:endParaRPr>
          </a:p>
          <a:p>
            <a:pPr indent="1588">
              <a:buFontTx/>
              <a:buNone/>
              <a:tabLst>
                <a:tab pos="6804025" algn="l"/>
              </a:tabLst>
              <a:defRPr/>
            </a:pPr>
            <a:endParaRPr lang="en-US">
              <a:solidFill>
                <a:srgbClr val="187534"/>
              </a:solidFill>
              <a:cs typeface="+mn-cs"/>
            </a:endParaRPr>
          </a:p>
        </p:txBody>
      </p:sp>
      <p:graphicFrame>
        <p:nvGraphicFramePr>
          <p:cNvPr id="241676" name="Object 12"/>
          <p:cNvGraphicFramePr>
            <a:graphicFrameLocks noChangeAspect="1"/>
          </p:cNvGraphicFramePr>
          <p:nvPr/>
        </p:nvGraphicFramePr>
        <p:xfrm>
          <a:off x="1752600" y="4038600"/>
          <a:ext cx="5494338" cy="766763"/>
        </p:xfrm>
        <a:graphic>
          <a:graphicData uri="http://schemas.openxmlformats.org/presentationml/2006/ole">
            <mc:AlternateContent xmlns:mc="http://schemas.openxmlformats.org/markup-compatibility/2006">
              <mc:Choice xmlns:v="urn:schemas-microsoft-com:vml" Requires="v">
                <p:oleObj spid="_x0000_s80909" name="MathType Equation" r:id="rId5" imgW="2184400" imgH="304800" progId="Equation">
                  <p:embed/>
                </p:oleObj>
              </mc:Choice>
              <mc:Fallback>
                <p:oleObj name="MathType Equation" r:id="rId5" imgW="2184400" imgH="304800" progId="Equation">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038600"/>
                        <a:ext cx="5494338" cy="766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1677" name="Rectangle 13"/>
          <p:cNvSpPr>
            <a:spLocks noChangeArrowheads="1"/>
          </p:cNvSpPr>
          <p:nvPr/>
        </p:nvSpPr>
        <p:spPr bwMode="auto">
          <a:xfrm>
            <a:off x="304800" y="510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Integrate </a:t>
            </a:r>
            <a:r>
              <a:rPr lang="en-US" i="1">
                <a:cs typeface="+mn-cs"/>
              </a:rPr>
              <a:t>u</a:t>
            </a:r>
            <a:r>
              <a:rPr lang="en-US">
                <a:cs typeface="+mn-cs"/>
              </a:rPr>
              <a:t>-equation between </a:t>
            </a:r>
            <a:r>
              <a:rPr lang="en-US" i="1">
                <a:cs typeface="+mn-cs"/>
              </a:rPr>
              <a:t>y</a:t>
            </a:r>
            <a:r>
              <a:rPr lang="en-US" baseline="-25000">
                <a:cs typeface="+mn-cs"/>
              </a:rPr>
              <a:t>0</a:t>
            </a:r>
            <a:r>
              <a:rPr lang="en-US">
                <a:cs typeface="+mn-cs"/>
              </a:rPr>
              <a:t> and </a:t>
            </a:r>
            <a:r>
              <a:rPr lang="en-US" i="1">
                <a:cs typeface="+mn-cs"/>
              </a:rPr>
              <a:t>y</a:t>
            </a:r>
            <a:r>
              <a:rPr lang="en-US" baseline="-25000">
                <a:cs typeface="+mn-cs"/>
              </a:rPr>
              <a:t>0</a:t>
            </a:r>
            <a:r>
              <a:rPr lang="en-US">
                <a:cs typeface="+mn-cs"/>
              </a:rPr>
              <a:t>+</a:t>
            </a:r>
            <a:r>
              <a:rPr lang="en-US">
                <a:latin typeface="Symbol" charset="0"/>
                <a:cs typeface="+mn-cs"/>
              </a:rPr>
              <a:t>D</a:t>
            </a:r>
            <a:r>
              <a:rPr lang="en-US" i="1">
                <a:cs typeface="+mn-cs"/>
              </a:rPr>
              <a:t>y</a:t>
            </a:r>
            <a:r>
              <a:rPr lang="en-US">
                <a:cs typeface="+mn-cs"/>
              </a:rPr>
              <a:t>	</a:t>
            </a:r>
            <a:r>
              <a:rPr lang="en-US">
                <a:solidFill>
                  <a:srgbClr val="993366"/>
                </a:solidFill>
                <a:cs typeface="+mn-cs"/>
              </a:rPr>
              <a:t>(4.123)</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1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166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416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1677">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41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autoUpdateAnimBg="0"/>
      <p:bldP spid="241675" grpId="0" build="p" autoUpdateAnimBg="0"/>
      <p:bldP spid="241677"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Inertial Oscillations</a:t>
            </a:r>
          </a:p>
        </p:txBody>
      </p:sp>
      <p:sp>
        <p:nvSpPr>
          <p:cNvPr id="224259" name="Rectangle 3"/>
          <p:cNvSpPr>
            <a:spLocks noChangeArrowheads="1"/>
          </p:cNvSpPr>
          <p:nvPr/>
        </p:nvSpPr>
        <p:spPr bwMode="auto">
          <a:xfrm>
            <a:off x="304800" y="1066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Taylor-series expansion of geostrophic wind	</a:t>
            </a:r>
            <a:r>
              <a:rPr lang="en-US">
                <a:solidFill>
                  <a:srgbClr val="993366"/>
                </a:solidFill>
                <a:cs typeface="+mn-cs"/>
              </a:rPr>
              <a:t>(4.124)</a:t>
            </a:r>
          </a:p>
          <a:p>
            <a:pPr marL="342900" indent="-342900">
              <a:buFontTx/>
              <a:buNone/>
              <a:tabLst>
                <a:tab pos="6804025" algn="l"/>
              </a:tabLst>
              <a:defRPr/>
            </a:pPr>
            <a:endParaRPr lang="en-US">
              <a:solidFill>
                <a:srgbClr val="187534"/>
              </a:solidFill>
              <a:cs typeface="+mn-cs"/>
            </a:endParaRPr>
          </a:p>
        </p:txBody>
      </p:sp>
      <p:graphicFrame>
        <p:nvGraphicFramePr>
          <p:cNvPr id="224263" name="Object 7"/>
          <p:cNvGraphicFramePr>
            <a:graphicFrameLocks noChangeAspect="1"/>
          </p:cNvGraphicFramePr>
          <p:nvPr/>
        </p:nvGraphicFramePr>
        <p:xfrm>
          <a:off x="2209800" y="1371600"/>
          <a:ext cx="4094163" cy="889000"/>
        </p:xfrm>
        <a:graphic>
          <a:graphicData uri="http://schemas.openxmlformats.org/presentationml/2006/ole">
            <mc:AlternateContent xmlns:mc="http://schemas.openxmlformats.org/markup-compatibility/2006">
              <mc:Choice xmlns:v="urn:schemas-microsoft-com:vml" Requires="v">
                <p:oleObj spid="_x0000_s81939" name="MathType Equation" r:id="rId3" imgW="1638300" imgH="355600" progId="Equation">
                  <p:embed/>
                </p:oleObj>
              </mc:Choice>
              <mc:Fallback>
                <p:oleObj name="MathType Equation" r:id="rId3" imgW="1638300" imgH="355600" progId="Equation">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371600"/>
                        <a:ext cx="4094163" cy="88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4264" name="Object 8"/>
          <p:cNvGraphicFramePr>
            <a:graphicFrameLocks noChangeAspect="1"/>
          </p:cNvGraphicFramePr>
          <p:nvPr/>
        </p:nvGraphicFramePr>
        <p:xfrm>
          <a:off x="1600200" y="2514600"/>
          <a:ext cx="5522913" cy="984250"/>
        </p:xfrm>
        <a:graphic>
          <a:graphicData uri="http://schemas.openxmlformats.org/presentationml/2006/ole">
            <mc:AlternateContent xmlns:mc="http://schemas.openxmlformats.org/markup-compatibility/2006">
              <mc:Choice xmlns:v="urn:schemas-microsoft-com:vml" Requires="v">
                <p:oleObj spid="_x0000_s81940" name="MathType Equation" r:id="rId5" imgW="2209800" imgH="393700" progId="Equation">
                  <p:embed/>
                </p:oleObj>
              </mc:Choice>
              <mc:Fallback>
                <p:oleObj name="MathType Equation" r:id="rId5" imgW="2209800" imgH="393700" progId="Equation">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2514600"/>
                        <a:ext cx="552291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4265" name="Object 9"/>
          <p:cNvGraphicFramePr>
            <a:graphicFrameLocks noChangeAspect="1"/>
          </p:cNvGraphicFramePr>
          <p:nvPr/>
        </p:nvGraphicFramePr>
        <p:xfrm>
          <a:off x="2819400" y="3733800"/>
          <a:ext cx="2887663" cy="984250"/>
        </p:xfrm>
        <a:graphic>
          <a:graphicData uri="http://schemas.openxmlformats.org/presentationml/2006/ole">
            <mc:AlternateContent xmlns:mc="http://schemas.openxmlformats.org/markup-compatibility/2006">
              <mc:Choice xmlns:v="urn:schemas-microsoft-com:vml" Requires="v">
                <p:oleObj spid="_x0000_s81941" name="MathType Equation" r:id="rId7" imgW="1155700" imgH="393700" progId="Equation">
                  <p:embed/>
                </p:oleObj>
              </mc:Choice>
              <mc:Fallback>
                <p:oleObj name="MathType Equation" r:id="rId7" imgW="1155700" imgH="393700" progId="Equation">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9400" y="3733800"/>
                        <a:ext cx="28876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4266" name="Object 10"/>
          <p:cNvGraphicFramePr>
            <a:graphicFrameLocks noChangeAspect="1"/>
          </p:cNvGraphicFramePr>
          <p:nvPr/>
        </p:nvGraphicFramePr>
        <p:xfrm>
          <a:off x="1981200" y="5181600"/>
          <a:ext cx="4792663" cy="1428750"/>
        </p:xfrm>
        <a:graphic>
          <a:graphicData uri="http://schemas.openxmlformats.org/presentationml/2006/ole">
            <mc:AlternateContent xmlns:mc="http://schemas.openxmlformats.org/markup-compatibility/2006">
              <mc:Choice xmlns:v="urn:schemas-microsoft-com:vml" Requires="v">
                <p:oleObj spid="_x0000_s81942" name="MathType Equation" r:id="rId9" imgW="1917700" imgH="571500" progId="Equation">
                  <p:embed/>
                </p:oleObj>
              </mc:Choice>
              <mc:Fallback>
                <p:oleObj name="MathType Equation" r:id="rId9" imgW="1917700" imgH="571500" progId="Equation">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1200" y="5181600"/>
                        <a:ext cx="4792663" cy="1428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4268" name="Rectangle 12"/>
          <p:cNvSpPr>
            <a:spLocks noChangeArrowheads="1"/>
          </p:cNvSpPr>
          <p:nvPr/>
        </p:nvSpPr>
        <p:spPr bwMode="auto">
          <a:xfrm>
            <a:off x="304800" y="2209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(4.124) into (4.123)	</a:t>
            </a:r>
            <a:r>
              <a:rPr lang="en-US">
                <a:solidFill>
                  <a:srgbClr val="993366"/>
                </a:solidFill>
                <a:cs typeface="+mn-cs"/>
              </a:rPr>
              <a:t>(4.125)</a:t>
            </a:r>
          </a:p>
          <a:p>
            <a:pPr marL="342900" indent="-342900">
              <a:buFontTx/>
              <a:buNone/>
              <a:tabLst>
                <a:tab pos="6804025" algn="l"/>
              </a:tabLst>
              <a:defRPr/>
            </a:pPr>
            <a:endParaRPr lang="en-US">
              <a:solidFill>
                <a:srgbClr val="187534"/>
              </a:solidFill>
              <a:cs typeface="+mn-cs"/>
            </a:endParaRPr>
          </a:p>
        </p:txBody>
      </p:sp>
      <p:sp>
        <p:nvSpPr>
          <p:cNvPr id="224269" name="Rectangle 13"/>
          <p:cNvSpPr>
            <a:spLocks noChangeArrowheads="1"/>
          </p:cNvSpPr>
          <p:nvPr/>
        </p:nvSpPr>
        <p:spPr bwMode="auto">
          <a:xfrm>
            <a:off x="304800" y="3505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(4.125) into </a:t>
            </a:r>
            <a:r>
              <a:rPr lang="en-US" i="1">
                <a:cs typeface="+mn-cs"/>
              </a:rPr>
              <a:t>v</a:t>
            </a:r>
            <a:r>
              <a:rPr lang="en-US">
                <a:cs typeface="+mn-cs"/>
              </a:rPr>
              <a:t>-momentum equation	</a:t>
            </a:r>
            <a:r>
              <a:rPr lang="en-US">
                <a:solidFill>
                  <a:srgbClr val="993366"/>
                </a:solidFill>
                <a:cs typeface="+mn-cs"/>
              </a:rPr>
              <a:t>(4.126)</a:t>
            </a:r>
          </a:p>
          <a:p>
            <a:pPr marL="342900" indent="-342900">
              <a:buFontTx/>
              <a:buNone/>
              <a:tabLst>
                <a:tab pos="6804025" algn="l"/>
              </a:tabLst>
              <a:defRPr/>
            </a:pPr>
            <a:endParaRPr lang="en-US">
              <a:solidFill>
                <a:srgbClr val="187534"/>
              </a:solidFill>
              <a:cs typeface="+mn-cs"/>
            </a:endParaRPr>
          </a:p>
        </p:txBody>
      </p:sp>
      <p:sp>
        <p:nvSpPr>
          <p:cNvPr id="224270" name="Rectangle 14"/>
          <p:cNvSpPr>
            <a:spLocks noChangeArrowheads="1"/>
          </p:cNvSpPr>
          <p:nvPr/>
        </p:nvSpPr>
        <p:spPr bwMode="auto">
          <a:xfrm>
            <a:off x="304800" y="4800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stability criteria in Northern Hemisphere	</a:t>
            </a:r>
            <a:r>
              <a:rPr lang="en-US">
                <a:solidFill>
                  <a:srgbClr val="993366"/>
                </a:solidFill>
                <a:cs typeface="+mn-cs"/>
              </a:rPr>
              <a:t>(4.127)</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42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42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426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426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4269">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2426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24270">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24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9" grpId="0" build="p" autoUpdateAnimBg="0"/>
      <p:bldP spid="224268" grpId="0" build="p" autoUpdateAnimBg="0"/>
      <p:bldP spid="224269" grpId="0" build="p" autoUpdateAnimBg="0"/>
      <p:bldP spid="224270"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304800" y="0"/>
            <a:ext cx="8534400" cy="1143000"/>
          </a:xfrm>
        </p:spPr>
        <p:txBody>
          <a:bodyPr/>
          <a:lstStyle/>
          <a:p>
            <a:pPr eaLnBrk="1" hangingPunct="1">
              <a:defRPr/>
            </a:pPr>
            <a:r>
              <a:rPr lang="en-US" b="1">
                <a:solidFill>
                  <a:srgbClr val="0000FF"/>
                </a:solidFill>
                <a:latin typeface="Times" charset="0"/>
                <a:cs typeface="+mj-cs"/>
              </a:rPr>
              <a:t>Inertial Lamb and Gravity Waves</a:t>
            </a:r>
          </a:p>
        </p:txBody>
      </p:sp>
      <p:sp>
        <p:nvSpPr>
          <p:cNvPr id="225283" name="Rectangle 3"/>
          <p:cNvSpPr>
            <a:spLocks noChangeArrowheads="1"/>
          </p:cNvSpPr>
          <p:nvPr/>
        </p:nvSpPr>
        <p:spPr bwMode="auto">
          <a:xfrm>
            <a:off x="304800" y="914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Lamb waves	</a:t>
            </a:r>
            <a:r>
              <a:rPr lang="en-US">
                <a:solidFill>
                  <a:srgbClr val="993366"/>
                </a:solidFill>
                <a:cs typeface="+mn-cs"/>
              </a:rPr>
              <a:t>(4.128)</a:t>
            </a:r>
          </a:p>
          <a:p>
            <a:pPr marL="342900" indent="-342900">
              <a:buFontTx/>
              <a:buNone/>
              <a:tabLst>
                <a:tab pos="6804025" algn="l"/>
              </a:tabLst>
              <a:defRPr/>
            </a:pPr>
            <a:endParaRPr lang="en-US">
              <a:solidFill>
                <a:srgbClr val="187534"/>
              </a:solidFill>
              <a:cs typeface="+mn-cs"/>
            </a:endParaRPr>
          </a:p>
        </p:txBody>
      </p:sp>
      <p:graphicFrame>
        <p:nvGraphicFramePr>
          <p:cNvPr id="225284" name="Object 4"/>
          <p:cNvGraphicFramePr>
            <a:graphicFrameLocks noChangeAspect="1"/>
          </p:cNvGraphicFramePr>
          <p:nvPr/>
        </p:nvGraphicFramePr>
        <p:xfrm>
          <a:off x="3200400" y="1219200"/>
          <a:ext cx="2190750" cy="508000"/>
        </p:xfrm>
        <a:graphic>
          <a:graphicData uri="http://schemas.openxmlformats.org/presentationml/2006/ole">
            <mc:AlternateContent xmlns:mc="http://schemas.openxmlformats.org/markup-compatibility/2006">
              <mc:Choice xmlns:v="urn:schemas-microsoft-com:vml" Requires="v">
                <p:oleObj spid="_x0000_s82963" name="MathType Equation" r:id="rId3" imgW="876300" imgH="203200" progId="Equation">
                  <p:embed/>
                </p:oleObj>
              </mc:Choice>
              <mc:Fallback>
                <p:oleObj name="MathType Equation" r:id="rId3" imgW="876300" imgH="2032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219200"/>
                        <a:ext cx="2190750" cy="50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5285" name="Object 5"/>
          <p:cNvGraphicFramePr>
            <a:graphicFrameLocks noChangeAspect="1"/>
          </p:cNvGraphicFramePr>
          <p:nvPr/>
        </p:nvGraphicFramePr>
        <p:xfrm>
          <a:off x="2286000" y="1981200"/>
          <a:ext cx="3871913" cy="1047750"/>
        </p:xfrm>
        <a:graphic>
          <a:graphicData uri="http://schemas.openxmlformats.org/presentationml/2006/ole">
            <mc:AlternateContent xmlns:mc="http://schemas.openxmlformats.org/markup-compatibility/2006">
              <mc:Choice xmlns:v="urn:schemas-microsoft-com:vml" Requires="v">
                <p:oleObj spid="_x0000_s82964" name="MathType Equation" r:id="rId5" imgW="1549400" imgH="419100" progId="Equation">
                  <p:embed/>
                </p:oleObj>
              </mc:Choice>
              <mc:Fallback>
                <p:oleObj name="MathType Equation" r:id="rId5" imgW="1549400" imgH="4191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1981200"/>
                        <a:ext cx="3871913"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5286" name="Object 6"/>
          <p:cNvGraphicFramePr>
            <a:graphicFrameLocks noChangeAspect="1"/>
          </p:cNvGraphicFramePr>
          <p:nvPr/>
        </p:nvGraphicFramePr>
        <p:xfrm>
          <a:off x="3505200" y="3810000"/>
          <a:ext cx="1619250" cy="920750"/>
        </p:xfrm>
        <a:graphic>
          <a:graphicData uri="http://schemas.openxmlformats.org/presentationml/2006/ole">
            <mc:AlternateContent xmlns:mc="http://schemas.openxmlformats.org/markup-compatibility/2006">
              <mc:Choice xmlns:v="urn:schemas-microsoft-com:vml" Requires="v">
                <p:oleObj spid="_x0000_s82965" name="MathType Equation" r:id="rId7" imgW="647700" imgH="368300" progId="Equation">
                  <p:embed/>
                </p:oleObj>
              </mc:Choice>
              <mc:Fallback>
                <p:oleObj name="MathType Equation" r:id="rId7" imgW="647700" imgH="3683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3810000"/>
                        <a:ext cx="1619250" cy="920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5287" name="Object 7"/>
          <p:cNvGraphicFramePr>
            <a:graphicFrameLocks noChangeAspect="1"/>
          </p:cNvGraphicFramePr>
          <p:nvPr/>
        </p:nvGraphicFramePr>
        <p:xfrm>
          <a:off x="838200" y="4667250"/>
          <a:ext cx="7015163" cy="2190750"/>
        </p:xfrm>
        <a:graphic>
          <a:graphicData uri="http://schemas.openxmlformats.org/presentationml/2006/ole">
            <mc:AlternateContent xmlns:mc="http://schemas.openxmlformats.org/markup-compatibility/2006">
              <mc:Choice xmlns:v="urn:schemas-microsoft-com:vml" Requires="v">
                <p:oleObj spid="_x0000_s82966" name="MathType Equation" r:id="rId9" imgW="2806700" imgH="876300" progId="Equation">
                  <p:embed/>
                </p:oleObj>
              </mc:Choice>
              <mc:Fallback>
                <p:oleObj name="MathType Equation" r:id="rId9" imgW="2806700" imgH="8763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4667250"/>
                        <a:ext cx="7015163" cy="2190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5288" name="Rectangle 8"/>
          <p:cNvSpPr>
            <a:spLocks noChangeArrowheads="1"/>
          </p:cNvSpPr>
          <p:nvPr/>
        </p:nvSpPr>
        <p:spPr bwMode="auto">
          <a:xfrm>
            <a:off x="304800" y="1752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Inertial gravity waves	</a:t>
            </a:r>
            <a:r>
              <a:rPr lang="en-US">
                <a:solidFill>
                  <a:srgbClr val="993366"/>
                </a:solidFill>
                <a:cs typeface="+mn-cs"/>
              </a:rPr>
              <a:t>(4.129)</a:t>
            </a:r>
          </a:p>
          <a:p>
            <a:pPr marL="342900" indent="-342900">
              <a:buFontTx/>
              <a:buNone/>
              <a:tabLst>
                <a:tab pos="6804025" algn="l"/>
              </a:tabLst>
              <a:defRPr/>
            </a:pPr>
            <a:endParaRPr lang="en-US">
              <a:solidFill>
                <a:srgbClr val="187534"/>
              </a:solidFill>
              <a:cs typeface="+mn-cs"/>
            </a:endParaRPr>
          </a:p>
        </p:txBody>
      </p:sp>
      <p:sp>
        <p:nvSpPr>
          <p:cNvPr id="225289" name="Rectangle 9"/>
          <p:cNvSpPr>
            <a:spLocks noChangeArrowheads="1"/>
          </p:cNvSpPr>
          <p:nvPr/>
        </p:nvSpPr>
        <p:spPr bwMode="auto">
          <a:xfrm>
            <a:off x="228600" y="3048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Rossby </a:t>
            </a:r>
            <a:r>
              <a:rPr lang="en-US">
                <a:solidFill>
                  <a:srgbClr val="187534"/>
                </a:solidFill>
                <a:cs typeface="+mn-cs"/>
              </a:rPr>
              <a:t>radius of deformation	(4.130)</a:t>
            </a:r>
          </a:p>
          <a:p>
            <a:pPr marL="342900" indent="-342900">
              <a:buFontTx/>
              <a:buNone/>
              <a:tabLst>
                <a:tab pos="6804025" algn="l"/>
              </a:tabLst>
              <a:defRPr/>
            </a:pPr>
            <a:r>
              <a:rPr lang="en-US">
                <a:solidFill>
                  <a:srgbClr val="187534"/>
                </a:solidFill>
                <a:cs typeface="+mn-cs"/>
              </a:rPr>
              <a:t>	</a:t>
            </a:r>
            <a:r>
              <a:rPr lang="en-US" i="1">
                <a:solidFill>
                  <a:srgbClr val="187534"/>
                </a:solidFill>
                <a:cs typeface="+mn-cs"/>
              </a:rPr>
              <a:t>L</a:t>
            </a:r>
            <a:r>
              <a:rPr lang="en-US">
                <a:solidFill>
                  <a:srgbClr val="187534"/>
                </a:solidFill>
                <a:cs typeface="+mn-cs"/>
              </a:rPr>
              <a:t>&gt;</a:t>
            </a:r>
            <a:r>
              <a:rPr lang="en-US">
                <a:solidFill>
                  <a:srgbClr val="187534"/>
                </a:solidFill>
                <a:latin typeface="Symbol" charset="0"/>
                <a:cs typeface="+mn-cs"/>
              </a:rPr>
              <a:t>l</a:t>
            </a:r>
            <a:r>
              <a:rPr lang="en-US" i="1" baseline="-25000">
                <a:solidFill>
                  <a:srgbClr val="187534"/>
                </a:solidFill>
                <a:cs typeface="+mn-cs"/>
              </a:rPr>
              <a:t>R</a:t>
            </a:r>
            <a:r>
              <a:rPr lang="en-US">
                <a:solidFill>
                  <a:srgbClr val="187534"/>
                </a:solidFill>
                <a:cs typeface="+mn-cs"/>
              </a:rPr>
              <a:t> --&gt; velocity field adjusts to pressure field</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25290" name="Rectangle 10"/>
          <p:cNvSpPr>
            <a:spLocks noChangeArrowheads="1"/>
          </p:cNvSpPr>
          <p:nvPr/>
        </p:nvSpPr>
        <p:spPr bwMode="auto">
          <a:xfrm>
            <a:off x="304800" y="4343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Equivalent depth	</a:t>
            </a:r>
            <a:r>
              <a:rPr lang="en-US">
                <a:solidFill>
                  <a:srgbClr val="993366"/>
                </a:solidFill>
                <a:cs typeface="+mn-cs"/>
              </a:rPr>
              <a:t>(4.131)</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52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528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528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5289">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5289">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2528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25290">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252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P spid="225288" grpId="0" build="p" autoUpdateAnimBg="0"/>
      <p:bldP spid="225289" grpId="0" build="p" autoUpdateAnimBg="0"/>
      <p:bldP spid="225290"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Geostrophic Adjustment</a:t>
            </a:r>
          </a:p>
        </p:txBody>
      </p:sp>
      <p:graphicFrame>
        <p:nvGraphicFramePr>
          <p:cNvPr id="83970" name="Object 4"/>
          <p:cNvGraphicFramePr>
            <a:graphicFrameLocks noChangeAspect="1"/>
          </p:cNvGraphicFramePr>
          <p:nvPr/>
        </p:nvGraphicFramePr>
        <p:xfrm>
          <a:off x="1981200" y="1219200"/>
          <a:ext cx="4881563" cy="5389563"/>
        </p:xfrm>
        <a:graphic>
          <a:graphicData uri="http://schemas.openxmlformats.org/presentationml/2006/ole">
            <mc:AlternateContent xmlns:mc="http://schemas.openxmlformats.org/markup-compatibility/2006">
              <mc:Choice xmlns:v="urn:schemas-microsoft-com:vml" Requires="v">
                <p:oleObj spid="_x0000_s83975" name="Document" r:id="rId3" imgW="2438400" imgH="2692400" progId="Word.Document.8">
                  <p:embed/>
                </p:oleObj>
              </mc:Choice>
              <mc:Fallback>
                <p:oleObj name="Document" r:id="rId3" imgW="2438400" imgH="269240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219200"/>
                        <a:ext cx="4881563" cy="5389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6309" name="Rectangle 5"/>
          <p:cNvSpPr>
            <a:spLocks noChangeArrowheads="1"/>
          </p:cNvSpPr>
          <p:nvPr/>
        </p:nvSpPr>
        <p:spPr bwMode="auto">
          <a:xfrm>
            <a:off x="7543800" y="6019800"/>
            <a:ext cx="1295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solidFill>
                  <a:srgbClr val="993366"/>
                </a:solidFill>
                <a:cs typeface="+mn-cs"/>
              </a:rPr>
              <a:t>Fig. 4.20</a:t>
            </a:r>
            <a:endParaRPr lang="en-US">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9"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Vorticity</a:t>
            </a:r>
          </a:p>
        </p:txBody>
      </p:sp>
      <p:sp>
        <p:nvSpPr>
          <p:cNvPr id="227331"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Relative vorticity	</a:t>
            </a:r>
            <a:r>
              <a:rPr lang="en-US">
                <a:solidFill>
                  <a:srgbClr val="993366"/>
                </a:solidFill>
                <a:cs typeface="+mn-cs"/>
              </a:rPr>
              <a:t>(4.132)</a:t>
            </a:r>
          </a:p>
          <a:p>
            <a:pPr marL="342900" indent="-342900">
              <a:buFontTx/>
              <a:buNone/>
              <a:tabLst>
                <a:tab pos="6804025" algn="l"/>
              </a:tabLst>
              <a:defRPr/>
            </a:pPr>
            <a:endParaRPr lang="en-US">
              <a:solidFill>
                <a:srgbClr val="187534"/>
              </a:solidFill>
              <a:cs typeface="+mn-cs"/>
            </a:endParaRPr>
          </a:p>
        </p:txBody>
      </p:sp>
      <p:graphicFrame>
        <p:nvGraphicFramePr>
          <p:cNvPr id="227332" name="Object 4"/>
          <p:cNvGraphicFramePr>
            <a:graphicFrameLocks noChangeAspect="1"/>
          </p:cNvGraphicFramePr>
          <p:nvPr/>
        </p:nvGraphicFramePr>
        <p:xfrm>
          <a:off x="457200" y="1676400"/>
          <a:ext cx="7688263" cy="1146175"/>
        </p:xfrm>
        <a:graphic>
          <a:graphicData uri="http://schemas.openxmlformats.org/presentationml/2006/ole">
            <mc:AlternateContent xmlns:mc="http://schemas.openxmlformats.org/markup-compatibility/2006">
              <mc:Choice xmlns:v="urn:schemas-microsoft-com:vml" Requires="v">
                <p:oleObj spid="_x0000_s85011" name="MathType Equation" r:id="rId3" imgW="3835400" imgH="571500" progId="Equation">
                  <p:embed/>
                </p:oleObj>
              </mc:Choice>
              <mc:Fallback>
                <p:oleObj name="MathType Equation" r:id="rId3" imgW="3835400" imgH="5715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76400"/>
                        <a:ext cx="7688263" cy="1146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7333" name="Object 5"/>
          <p:cNvGraphicFramePr>
            <a:graphicFrameLocks noChangeAspect="1"/>
          </p:cNvGraphicFramePr>
          <p:nvPr/>
        </p:nvGraphicFramePr>
        <p:xfrm>
          <a:off x="3276600" y="3276600"/>
          <a:ext cx="2000250" cy="825500"/>
        </p:xfrm>
        <a:graphic>
          <a:graphicData uri="http://schemas.openxmlformats.org/presentationml/2006/ole">
            <mc:AlternateContent xmlns:mc="http://schemas.openxmlformats.org/markup-compatibility/2006">
              <mc:Choice xmlns:v="urn:schemas-microsoft-com:vml" Requires="v">
                <p:oleObj spid="_x0000_s85012" name="MathType Equation" r:id="rId5" imgW="800100" imgH="330200" progId="Equation">
                  <p:embed/>
                </p:oleObj>
              </mc:Choice>
              <mc:Fallback>
                <p:oleObj name="MathType Equation" r:id="rId5" imgW="800100" imgH="3302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276600"/>
                        <a:ext cx="2000250"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7334" name="Object 6"/>
          <p:cNvGraphicFramePr>
            <a:graphicFrameLocks noChangeAspect="1"/>
          </p:cNvGraphicFramePr>
          <p:nvPr/>
        </p:nvGraphicFramePr>
        <p:xfrm>
          <a:off x="3429000" y="4648200"/>
          <a:ext cx="1968500" cy="444500"/>
        </p:xfrm>
        <a:graphic>
          <a:graphicData uri="http://schemas.openxmlformats.org/presentationml/2006/ole">
            <mc:AlternateContent xmlns:mc="http://schemas.openxmlformats.org/markup-compatibility/2006">
              <mc:Choice xmlns:v="urn:schemas-microsoft-com:vml" Requires="v">
                <p:oleObj spid="_x0000_s85013" name="MathType Equation" r:id="rId7" imgW="787400" imgH="177800" progId="Equation">
                  <p:embed/>
                </p:oleObj>
              </mc:Choice>
              <mc:Fallback>
                <p:oleObj name="MathType Equation" r:id="rId7" imgW="787400" imgH="1778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4648200"/>
                        <a:ext cx="1968500" cy="444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7335" name="Object 7"/>
          <p:cNvGraphicFramePr>
            <a:graphicFrameLocks noChangeAspect="1"/>
          </p:cNvGraphicFramePr>
          <p:nvPr/>
        </p:nvGraphicFramePr>
        <p:xfrm>
          <a:off x="1828800" y="5556250"/>
          <a:ext cx="5205413" cy="1301750"/>
        </p:xfrm>
        <a:graphic>
          <a:graphicData uri="http://schemas.openxmlformats.org/presentationml/2006/ole">
            <mc:AlternateContent xmlns:mc="http://schemas.openxmlformats.org/markup-compatibility/2006">
              <mc:Choice xmlns:v="urn:schemas-microsoft-com:vml" Requires="v">
                <p:oleObj spid="_x0000_s85014" name="MathType Equation" r:id="rId9" imgW="2082800" imgH="520700" progId="Equation">
                  <p:embed/>
                </p:oleObj>
              </mc:Choice>
              <mc:Fallback>
                <p:oleObj name="MathType Equation" r:id="rId9" imgW="2082800" imgH="5207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8800" y="5556250"/>
                        <a:ext cx="5205413" cy="1301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7336" name="Rectangle 8"/>
          <p:cNvSpPr>
            <a:spLocks noChangeArrowheads="1"/>
          </p:cNvSpPr>
          <p:nvPr/>
        </p:nvSpPr>
        <p:spPr bwMode="auto">
          <a:xfrm>
            <a:off x="228600" y="2895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Vertical component of relative vorticity</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27337" name="Rectangle 9"/>
          <p:cNvSpPr>
            <a:spLocks noChangeArrowheads="1"/>
          </p:cNvSpPr>
          <p:nvPr/>
        </p:nvSpPr>
        <p:spPr bwMode="auto">
          <a:xfrm>
            <a:off x="228600" y="4038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Absolute vorticity</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27338" name="Rectangle 10"/>
          <p:cNvSpPr>
            <a:spLocks noChangeArrowheads="1"/>
          </p:cNvSpPr>
          <p:nvPr/>
        </p:nvSpPr>
        <p:spPr bwMode="auto">
          <a:xfrm>
            <a:off x="228600" y="5334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Potential vorticity	</a:t>
            </a:r>
            <a:r>
              <a:rPr lang="en-US">
                <a:solidFill>
                  <a:srgbClr val="993366"/>
                </a:solidFill>
                <a:cs typeface="+mn-cs"/>
              </a:rPr>
              <a:t>(4.133)</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7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73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7336">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73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733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273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27338">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27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autoUpdateAnimBg="0"/>
      <p:bldP spid="227336" grpId="0" build="p" autoUpdateAnimBg="0"/>
      <p:bldP spid="227337" grpId="0" build="p" autoUpdateAnimBg="0"/>
      <p:bldP spid="227338"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Rossby Waves</a:t>
            </a:r>
          </a:p>
        </p:txBody>
      </p:sp>
      <p:sp>
        <p:nvSpPr>
          <p:cNvPr id="228355" name="Rectangle 3"/>
          <p:cNvSpPr>
            <a:spLocks noChangeArrowheads="1"/>
          </p:cNvSpPr>
          <p:nvPr/>
        </p:nvSpPr>
        <p:spPr bwMode="auto">
          <a:xfrm>
            <a:off x="304800" y="990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Horizontal momentum equations	</a:t>
            </a:r>
            <a:r>
              <a:rPr lang="en-US">
                <a:solidFill>
                  <a:srgbClr val="993366"/>
                </a:solidFill>
                <a:cs typeface="+mn-cs"/>
              </a:rPr>
              <a:t>(4.134)</a:t>
            </a:r>
          </a:p>
          <a:p>
            <a:pPr marL="342900" indent="-342900">
              <a:buFontTx/>
              <a:buNone/>
              <a:tabLst>
                <a:tab pos="6804025" algn="l"/>
              </a:tabLst>
              <a:defRPr/>
            </a:pPr>
            <a:endParaRPr lang="en-US">
              <a:solidFill>
                <a:srgbClr val="187534"/>
              </a:solidFill>
              <a:cs typeface="+mn-cs"/>
            </a:endParaRPr>
          </a:p>
        </p:txBody>
      </p:sp>
      <p:graphicFrame>
        <p:nvGraphicFramePr>
          <p:cNvPr id="228356" name="Object 4"/>
          <p:cNvGraphicFramePr>
            <a:graphicFrameLocks noChangeAspect="1"/>
          </p:cNvGraphicFramePr>
          <p:nvPr/>
        </p:nvGraphicFramePr>
        <p:xfrm>
          <a:off x="838200" y="1447800"/>
          <a:ext cx="6507163" cy="984250"/>
        </p:xfrm>
        <a:graphic>
          <a:graphicData uri="http://schemas.openxmlformats.org/presentationml/2006/ole">
            <mc:AlternateContent xmlns:mc="http://schemas.openxmlformats.org/markup-compatibility/2006">
              <mc:Choice xmlns:v="urn:schemas-microsoft-com:vml" Requires="v">
                <p:oleObj spid="_x0000_s86038" name="MathType Equation" r:id="rId3" imgW="2603500" imgH="393700" progId="Equation">
                  <p:embed/>
                </p:oleObj>
              </mc:Choice>
              <mc:Fallback>
                <p:oleObj name="MathType Equation" r:id="rId3" imgW="2603500" imgH="3937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447800"/>
                        <a:ext cx="65071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8357" name="Object 5"/>
          <p:cNvGraphicFramePr>
            <a:graphicFrameLocks noChangeAspect="1"/>
          </p:cNvGraphicFramePr>
          <p:nvPr/>
        </p:nvGraphicFramePr>
        <p:xfrm>
          <a:off x="3048000" y="2819400"/>
          <a:ext cx="2444750" cy="476250"/>
        </p:xfrm>
        <a:graphic>
          <a:graphicData uri="http://schemas.openxmlformats.org/presentationml/2006/ole">
            <mc:AlternateContent xmlns:mc="http://schemas.openxmlformats.org/markup-compatibility/2006">
              <mc:Choice xmlns:v="urn:schemas-microsoft-com:vml" Requires="v">
                <p:oleObj spid="_x0000_s86039" name="MathType Equation" r:id="rId5" imgW="977900" imgH="190500" progId="Equation">
                  <p:embed/>
                </p:oleObj>
              </mc:Choice>
              <mc:Fallback>
                <p:oleObj name="MathType Equation" r:id="rId5" imgW="977900" imgH="1905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2819400"/>
                        <a:ext cx="2444750" cy="476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8358" name="Object 6"/>
          <p:cNvGraphicFramePr>
            <a:graphicFrameLocks noChangeAspect="1"/>
          </p:cNvGraphicFramePr>
          <p:nvPr/>
        </p:nvGraphicFramePr>
        <p:xfrm>
          <a:off x="2209800" y="3352800"/>
          <a:ext cx="4379913" cy="857250"/>
        </p:xfrm>
        <a:graphic>
          <a:graphicData uri="http://schemas.openxmlformats.org/presentationml/2006/ole">
            <mc:AlternateContent xmlns:mc="http://schemas.openxmlformats.org/markup-compatibility/2006">
              <mc:Choice xmlns:v="urn:schemas-microsoft-com:vml" Requires="v">
                <p:oleObj spid="_x0000_s86040" name="MathType Equation" r:id="rId7" imgW="1752600" imgH="342900" progId="Equation">
                  <p:embed/>
                </p:oleObj>
              </mc:Choice>
              <mc:Fallback>
                <p:oleObj name="MathType Equation" r:id="rId7" imgW="1752600" imgH="3429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3352800"/>
                        <a:ext cx="4379913" cy="857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8359" name="Object 7"/>
          <p:cNvGraphicFramePr>
            <a:graphicFrameLocks noChangeAspect="1"/>
          </p:cNvGraphicFramePr>
          <p:nvPr/>
        </p:nvGraphicFramePr>
        <p:xfrm>
          <a:off x="1371600" y="4724400"/>
          <a:ext cx="6221413" cy="1016000"/>
        </p:xfrm>
        <a:graphic>
          <a:graphicData uri="http://schemas.openxmlformats.org/presentationml/2006/ole">
            <mc:AlternateContent xmlns:mc="http://schemas.openxmlformats.org/markup-compatibility/2006">
              <mc:Choice xmlns:v="urn:schemas-microsoft-com:vml" Requires="v">
                <p:oleObj spid="_x0000_s86041" name="MathType Equation" r:id="rId9" imgW="2489200" imgH="406400" progId="Equation">
                  <p:embed/>
                </p:oleObj>
              </mc:Choice>
              <mc:Fallback>
                <p:oleObj name="MathType Equation" r:id="rId9" imgW="2489200" imgH="4064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4724400"/>
                        <a:ext cx="622141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8360" name="Object 8"/>
          <p:cNvGraphicFramePr>
            <a:graphicFrameLocks noChangeAspect="1"/>
          </p:cNvGraphicFramePr>
          <p:nvPr/>
        </p:nvGraphicFramePr>
        <p:xfrm>
          <a:off x="2438400" y="6172200"/>
          <a:ext cx="4157663" cy="444500"/>
        </p:xfrm>
        <a:graphic>
          <a:graphicData uri="http://schemas.openxmlformats.org/presentationml/2006/ole">
            <mc:AlternateContent xmlns:mc="http://schemas.openxmlformats.org/markup-compatibility/2006">
              <mc:Choice xmlns:v="urn:schemas-microsoft-com:vml" Requires="v">
                <p:oleObj spid="_x0000_s86042" name="MathType Equation" r:id="rId11" imgW="1663700" imgH="177800" progId="Equation">
                  <p:embed/>
                </p:oleObj>
              </mc:Choice>
              <mc:Fallback>
                <p:oleObj name="MathType Equation" r:id="rId11" imgW="1663700" imgH="177800" progId="Equation">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8400" y="6172200"/>
                        <a:ext cx="4157663" cy="444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8361" name="Rectangle 9"/>
          <p:cNvSpPr>
            <a:spLocks noChangeArrowheads="1"/>
          </p:cNvSpPr>
          <p:nvPr/>
        </p:nvSpPr>
        <p:spPr bwMode="auto">
          <a:xfrm>
            <a:off x="304800" y="2438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Midlatitude beta-plane approximations	</a:t>
            </a:r>
            <a:r>
              <a:rPr lang="en-US">
                <a:solidFill>
                  <a:srgbClr val="993366"/>
                </a:solidFill>
                <a:cs typeface="+mn-cs"/>
              </a:rPr>
              <a:t>(4.136)</a:t>
            </a:r>
          </a:p>
          <a:p>
            <a:pPr marL="342900" indent="-342900">
              <a:buFontTx/>
              <a:buNone/>
              <a:tabLst>
                <a:tab pos="6804025" algn="l"/>
              </a:tabLst>
              <a:defRPr/>
            </a:pPr>
            <a:endParaRPr lang="en-US">
              <a:solidFill>
                <a:srgbClr val="187534"/>
              </a:solidFill>
              <a:cs typeface="+mn-cs"/>
            </a:endParaRPr>
          </a:p>
        </p:txBody>
      </p:sp>
      <p:sp>
        <p:nvSpPr>
          <p:cNvPr id="228362" name="Rectangle 10"/>
          <p:cNvSpPr>
            <a:spLocks noChangeArrowheads="1"/>
          </p:cNvSpPr>
          <p:nvPr/>
        </p:nvSpPr>
        <p:spPr bwMode="auto">
          <a:xfrm>
            <a:off x="228600" y="4267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Geopotential gradients on surfaces of constant pressure	</a:t>
            </a:r>
            <a:r>
              <a:rPr lang="en-US">
                <a:solidFill>
                  <a:srgbClr val="993366"/>
                </a:solidFill>
                <a:cs typeface="+mn-cs"/>
              </a:rPr>
              <a:t>(4.138)</a:t>
            </a:r>
          </a:p>
          <a:p>
            <a:pPr marL="342900" indent="-342900">
              <a:buFontTx/>
              <a:buNone/>
              <a:tabLst>
                <a:tab pos="6804025" algn="l"/>
              </a:tabLst>
              <a:defRPr/>
            </a:pPr>
            <a:endParaRPr lang="en-US">
              <a:solidFill>
                <a:srgbClr val="187534"/>
              </a:solidFill>
              <a:cs typeface="+mn-cs"/>
            </a:endParaRPr>
          </a:p>
        </p:txBody>
      </p:sp>
      <p:sp>
        <p:nvSpPr>
          <p:cNvPr id="228363" name="Rectangle 11"/>
          <p:cNvSpPr>
            <a:spLocks noChangeArrowheads="1"/>
          </p:cNvSpPr>
          <p:nvPr/>
        </p:nvSpPr>
        <p:spPr bwMode="auto">
          <a:xfrm>
            <a:off x="228600" y="57150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Separate variables into geostrophic/ageostrophic components</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8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83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836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835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2835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28362">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2835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28363">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28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build="p" autoUpdateAnimBg="0"/>
      <p:bldP spid="228361" grpId="0" build="p" autoUpdateAnimBg="0"/>
      <p:bldP spid="228362" grpId="0" build="p" autoUpdateAnimBg="0"/>
      <p:bldP spid="228363"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Rossby Waves</a:t>
            </a:r>
          </a:p>
        </p:txBody>
      </p:sp>
      <p:sp>
        <p:nvSpPr>
          <p:cNvPr id="242691"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Rewrite momentum equations	</a:t>
            </a:r>
            <a:r>
              <a:rPr lang="en-US">
                <a:solidFill>
                  <a:srgbClr val="993366"/>
                </a:solidFill>
                <a:cs typeface="+mn-cs"/>
              </a:rPr>
              <a:t>(4.140,1)</a:t>
            </a:r>
          </a:p>
          <a:p>
            <a:pPr marL="342900" indent="-342900">
              <a:buFontTx/>
              <a:buNone/>
              <a:tabLst>
                <a:tab pos="6804025" algn="l"/>
              </a:tabLst>
              <a:defRPr/>
            </a:pPr>
            <a:endParaRPr lang="en-US">
              <a:solidFill>
                <a:srgbClr val="187534"/>
              </a:solidFill>
              <a:cs typeface="+mn-cs"/>
            </a:endParaRPr>
          </a:p>
        </p:txBody>
      </p:sp>
      <p:graphicFrame>
        <p:nvGraphicFramePr>
          <p:cNvPr id="242692" name="Object 4"/>
          <p:cNvGraphicFramePr>
            <a:graphicFrameLocks noChangeAspect="1"/>
          </p:cNvGraphicFramePr>
          <p:nvPr/>
        </p:nvGraphicFramePr>
        <p:xfrm>
          <a:off x="685800" y="1828800"/>
          <a:ext cx="7396163" cy="1333500"/>
        </p:xfrm>
        <a:graphic>
          <a:graphicData uri="http://schemas.openxmlformats.org/presentationml/2006/ole">
            <mc:AlternateContent xmlns:mc="http://schemas.openxmlformats.org/markup-compatibility/2006">
              <mc:Choice xmlns:v="urn:schemas-microsoft-com:vml" Requires="v">
                <p:oleObj spid="_x0000_s87054" name="MathType Equation" r:id="rId3" imgW="2959100" imgH="533400" progId="Equation">
                  <p:embed/>
                </p:oleObj>
              </mc:Choice>
              <mc:Fallback>
                <p:oleObj name="MathType Equation" r:id="rId3" imgW="2959100" imgH="5334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828800"/>
                        <a:ext cx="7396163" cy="1333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2693" name="Object 5"/>
          <p:cNvGraphicFramePr>
            <a:graphicFrameLocks noChangeAspect="1"/>
          </p:cNvGraphicFramePr>
          <p:nvPr/>
        </p:nvGraphicFramePr>
        <p:xfrm>
          <a:off x="609600" y="3200400"/>
          <a:ext cx="7585075" cy="1333500"/>
        </p:xfrm>
        <a:graphic>
          <a:graphicData uri="http://schemas.openxmlformats.org/presentationml/2006/ole">
            <mc:AlternateContent xmlns:mc="http://schemas.openxmlformats.org/markup-compatibility/2006">
              <mc:Choice xmlns:v="urn:schemas-microsoft-com:vml" Requires="v">
                <p:oleObj spid="_x0000_s87055" name="MathType Equation" r:id="rId5" imgW="3035300" imgH="533400" progId="Equation">
                  <p:embed/>
                </p:oleObj>
              </mc:Choice>
              <mc:Fallback>
                <p:oleObj name="MathType Equation" r:id="rId5" imgW="3035300" imgH="5334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200400"/>
                        <a:ext cx="7585075" cy="1333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2694" name="Object 6"/>
          <p:cNvGraphicFramePr>
            <a:graphicFrameLocks noChangeAspect="1"/>
          </p:cNvGraphicFramePr>
          <p:nvPr/>
        </p:nvGraphicFramePr>
        <p:xfrm>
          <a:off x="1295400" y="5334000"/>
          <a:ext cx="6030913" cy="1079500"/>
        </p:xfrm>
        <a:graphic>
          <a:graphicData uri="http://schemas.openxmlformats.org/presentationml/2006/ole">
            <mc:AlternateContent xmlns:mc="http://schemas.openxmlformats.org/markup-compatibility/2006">
              <mc:Choice xmlns:v="urn:schemas-microsoft-com:vml" Requires="v">
                <p:oleObj spid="_x0000_s87056" name="MathType Equation" r:id="rId7" imgW="2413000" imgH="431800" progId="Equation">
                  <p:embed/>
                </p:oleObj>
              </mc:Choice>
              <mc:Fallback>
                <p:oleObj name="MathType Equation" r:id="rId7" imgW="2413000" imgH="4318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5334000"/>
                        <a:ext cx="6030913" cy="1079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2698" name="Rectangle 10"/>
          <p:cNvSpPr>
            <a:spLocks noChangeArrowheads="1"/>
          </p:cNvSpPr>
          <p:nvPr/>
        </p:nvSpPr>
        <p:spPr bwMode="auto">
          <a:xfrm>
            <a:off x="228600" y="4800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Combine geostrophic wind with geopotential gradients	</a:t>
            </a:r>
            <a:r>
              <a:rPr lang="en-US">
                <a:solidFill>
                  <a:srgbClr val="993366"/>
                </a:solidFill>
                <a:cs typeface="+mn-cs"/>
              </a:rPr>
              <a:t>(4.142)</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4269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426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2698">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42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autoUpdateAnimBg="0"/>
      <p:bldP spid="242698"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eaLnBrk="1" hangingPunct="1">
              <a:defRPr/>
            </a:pPr>
            <a:r>
              <a:rPr lang="en-US" b="1">
                <a:solidFill>
                  <a:srgbClr val="0000FF"/>
                </a:solidFill>
                <a:latin typeface="Times" charset="0"/>
                <a:cs typeface="+mj-cs"/>
              </a:rPr>
              <a:t>Rossby Waves</a:t>
            </a:r>
          </a:p>
        </p:txBody>
      </p:sp>
      <p:sp>
        <p:nvSpPr>
          <p:cNvPr id="229379" name="Rectangle 3"/>
          <p:cNvSpPr>
            <a:spLocks noChangeArrowheads="1"/>
          </p:cNvSpPr>
          <p:nvPr/>
        </p:nvSpPr>
        <p:spPr bwMode="auto">
          <a:xfrm>
            <a:off x="228600" y="12954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(4.42) into (4.40), (4.41)	</a:t>
            </a:r>
            <a:r>
              <a:rPr lang="en-US">
                <a:solidFill>
                  <a:srgbClr val="993366"/>
                </a:solidFill>
                <a:cs typeface="+mn-cs"/>
              </a:rPr>
              <a:t>(4.143,4)</a:t>
            </a:r>
          </a:p>
          <a:p>
            <a:pPr marL="342900" indent="-342900">
              <a:spcBef>
                <a:spcPct val="0"/>
              </a:spcBef>
              <a:buFontTx/>
              <a:buNone/>
              <a:tabLst>
                <a:tab pos="6804025" algn="l"/>
              </a:tabLst>
              <a:defRPr/>
            </a:pPr>
            <a:r>
              <a:rPr lang="en-US">
                <a:solidFill>
                  <a:srgbClr val="993366"/>
                </a:solidFill>
                <a:cs typeface="+mn-cs"/>
              </a:rPr>
              <a:t>	</a:t>
            </a:r>
            <a:r>
              <a:rPr lang="en-US">
                <a:solidFill>
                  <a:srgbClr val="187534"/>
                </a:solidFill>
                <a:cs typeface="+mn-cs"/>
              </a:rPr>
              <a:t>--&gt; quasigeostrophic momentum equations</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graphicFrame>
        <p:nvGraphicFramePr>
          <p:cNvPr id="229383" name="Object 7"/>
          <p:cNvGraphicFramePr>
            <a:graphicFrameLocks noChangeAspect="1"/>
          </p:cNvGraphicFramePr>
          <p:nvPr/>
        </p:nvGraphicFramePr>
        <p:xfrm>
          <a:off x="1905000" y="2133600"/>
          <a:ext cx="4887913" cy="984250"/>
        </p:xfrm>
        <a:graphic>
          <a:graphicData uri="http://schemas.openxmlformats.org/presentationml/2006/ole">
            <mc:AlternateContent xmlns:mc="http://schemas.openxmlformats.org/markup-compatibility/2006">
              <mc:Choice xmlns:v="urn:schemas-microsoft-com:vml" Requires="v">
                <p:oleObj spid="_x0000_s88078" name="MathType Equation" r:id="rId3" imgW="1955800" imgH="393700" progId="Equation">
                  <p:embed/>
                </p:oleObj>
              </mc:Choice>
              <mc:Fallback>
                <p:oleObj name="MathType Equation" r:id="rId3" imgW="1955800" imgH="393700" progId="Equation">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133600"/>
                        <a:ext cx="488791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9384" name="Object 8"/>
          <p:cNvGraphicFramePr>
            <a:graphicFrameLocks noChangeAspect="1"/>
          </p:cNvGraphicFramePr>
          <p:nvPr/>
        </p:nvGraphicFramePr>
        <p:xfrm>
          <a:off x="1828800" y="3124200"/>
          <a:ext cx="5078413" cy="1016000"/>
        </p:xfrm>
        <a:graphic>
          <a:graphicData uri="http://schemas.openxmlformats.org/presentationml/2006/ole">
            <mc:AlternateContent xmlns:mc="http://schemas.openxmlformats.org/markup-compatibility/2006">
              <mc:Choice xmlns:v="urn:schemas-microsoft-com:vml" Requires="v">
                <p:oleObj spid="_x0000_s88079" name="MathType Equation" r:id="rId5" imgW="2032000" imgH="406400" progId="Equation">
                  <p:embed/>
                </p:oleObj>
              </mc:Choice>
              <mc:Fallback>
                <p:oleObj name="MathType Equation" r:id="rId5" imgW="2032000" imgH="406400" progId="Equation">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124200"/>
                        <a:ext cx="5078413" cy="1016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9385" name="Object 9"/>
          <p:cNvGraphicFramePr>
            <a:graphicFrameLocks noChangeAspect="1"/>
          </p:cNvGraphicFramePr>
          <p:nvPr/>
        </p:nvGraphicFramePr>
        <p:xfrm>
          <a:off x="1600200" y="4953000"/>
          <a:ext cx="5491163" cy="984250"/>
        </p:xfrm>
        <a:graphic>
          <a:graphicData uri="http://schemas.openxmlformats.org/presentationml/2006/ole">
            <mc:AlternateContent xmlns:mc="http://schemas.openxmlformats.org/markup-compatibility/2006">
              <mc:Choice xmlns:v="urn:schemas-microsoft-com:vml" Requires="v">
                <p:oleObj spid="_x0000_s88080" name="MathType Equation" r:id="rId7" imgW="2197100" imgH="393700" progId="Equation">
                  <p:embed/>
                </p:oleObj>
              </mc:Choice>
              <mc:Fallback>
                <p:oleObj name="MathType Equation" r:id="rId7" imgW="2197100" imgH="393700" progId="Equation">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4953000"/>
                        <a:ext cx="549116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29386" name="Rectangle 10"/>
          <p:cNvSpPr>
            <a:spLocks noChangeArrowheads="1"/>
          </p:cNvSpPr>
          <p:nvPr/>
        </p:nvSpPr>
        <p:spPr bwMode="auto">
          <a:xfrm>
            <a:off x="304800" y="4267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Subtract ∂/∂</a:t>
            </a:r>
            <a:r>
              <a:rPr lang="en-US" i="1">
                <a:cs typeface="+mn-cs"/>
              </a:rPr>
              <a:t>y</a:t>
            </a:r>
            <a:r>
              <a:rPr lang="en-US">
                <a:cs typeface="+mn-cs"/>
              </a:rPr>
              <a:t> of (4.143) from ∂/∂</a:t>
            </a:r>
            <a:r>
              <a:rPr lang="en-US" i="1">
                <a:cs typeface="+mn-cs"/>
              </a:rPr>
              <a:t>x</a:t>
            </a:r>
            <a:r>
              <a:rPr lang="en-US">
                <a:cs typeface="+mn-cs"/>
              </a:rPr>
              <a:t> of (4.144)	</a:t>
            </a:r>
            <a:r>
              <a:rPr lang="en-US">
                <a:solidFill>
                  <a:srgbClr val="993366"/>
                </a:solidFill>
                <a:cs typeface="+mn-cs"/>
              </a:rPr>
              <a:t>(4.145)</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9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93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293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2938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938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29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autoUpdateAnimBg="0"/>
      <p:bldP spid="229386"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Rossby Waves</a:t>
            </a:r>
          </a:p>
        </p:txBody>
      </p:sp>
      <p:sp>
        <p:nvSpPr>
          <p:cNvPr id="230403" name="Rectangle 3"/>
          <p:cNvSpPr>
            <a:spLocks noChangeArrowheads="1"/>
          </p:cNvSpPr>
          <p:nvPr/>
        </p:nvSpPr>
        <p:spPr bwMode="auto">
          <a:xfrm>
            <a:off x="228600" y="990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Vertical velocity	</a:t>
            </a:r>
            <a:r>
              <a:rPr lang="en-US">
                <a:solidFill>
                  <a:srgbClr val="993366"/>
                </a:solidFill>
                <a:cs typeface="+mn-cs"/>
              </a:rPr>
              <a:t>(4.146)</a:t>
            </a:r>
          </a:p>
          <a:p>
            <a:pPr marL="342900" indent="-342900">
              <a:buFontTx/>
              <a:buNone/>
              <a:tabLst>
                <a:tab pos="6804025" algn="l"/>
              </a:tabLst>
              <a:defRPr/>
            </a:pPr>
            <a:endParaRPr lang="en-US">
              <a:solidFill>
                <a:srgbClr val="187534"/>
              </a:solidFill>
              <a:cs typeface="+mn-cs"/>
            </a:endParaRPr>
          </a:p>
        </p:txBody>
      </p:sp>
      <p:graphicFrame>
        <p:nvGraphicFramePr>
          <p:cNvPr id="230404" name="Object 4"/>
          <p:cNvGraphicFramePr>
            <a:graphicFrameLocks noChangeAspect="1"/>
          </p:cNvGraphicFramePr>
          <p:nvPr/>
        </p:nvGraphicFramePr>
        <p:xfrm>
          <a:off x="3200400" y="1066800"/>
          <a:ext cx="2095500" cy="825500"/>
        </p:xfrm>
        <a:graphic>
          <a:graphicData uri="http://schemas.openxmlformats.org/presentationml/2006/ole">
            <mc:AlternateContent xmlns:mc="http://schemas.openxmlformats.org/markup-compatibility/2006">
              <mc:Choice xmlns:v="urn:schemas-microsoft-com:vml" Requires="v">
                <p:oleObj spid="_x0000_s89111" name="MathType Equation" r:id="rId3" imgW="838200" imgH="330200" progId="Equation">
                  <p:embed/>
                </p:oleObj>
              </mc:Choice>
              <mc:Fallback>
                <p:oleObj name="MathType Equation" r:id="rId3" imgW="838200" imgH="3302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066800"/>
                        <a:ext cx="2095500"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0405" name="Object 5"/>
          <p:cNvGraphicFramePr>
            <a:graphicFrameLocks noChangeAspect="1"/>
          </p:cNvGraphicFramePr>
          <p:nvPr/>
        </p:nvGraphicFramePr>
        <p:xfrm>
          <a:off x="3276600" y="2362200"/>
          <a:ext cx="2000250" cy="889000"/>
        </p:xfrm>
        <a:graphic>
          <a:graphicData uri="http://schemas.openxmlformats.org/presentationml/2006/ole">
            <mc:AlternateContent xmlns:mc="http://schemas.openxmlformats.org/markup-compatibility/2006">
              <mc:Choice xmlns:v="urn:schemas-microsoft-com:vml" Requires="v">
                <p:oleObj spid="_x0000_s89112" name="MathType Equation" r:id="rId5" imgW="800100" imgH="355600" progId="Equation">
                  <p:embed/>
                </p:oleObj>
              </mc:Choice>
              <mc:Fallback>
                <p:oleObj name="MathType Equation" r:id="rId5" imgW="800100" imgH="3556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362200"/>
                        <a:ext cx="2000250" cy="889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0406" name="Object 6"/>
          <p:cNvGraphicFramePr>
            <a:graphicFrameLocks noChangeAspect="1"/>
          </p:cNvGraphicFramePr>
          <p:nvPr/>
        </p:nvGraphicFramePr>
        <p:xfrm>
          <a:off x="3048000" y="3657600"/>
          <a:ext cx="2381250" cy="825500"/>
        </p:xfrm>
        <a:graphic>
          <a:graphicData uri="http://schemas.openxmlformats.org/presentationml/2006/ole">
            <mc:AlternateContent xmlns:mc="http://schemas.openxmlformats.org/markup-compatibility/2006">
              <mc:Choice xmlns:v="urn:schemas-microsoft-com:vml" Requires="v">
                <p:oleObj spid="_x0000_s89113" name="MathType Equation" r:id="rId7" imgW="952500" imgH="330200" progId="Equation">
                  <p:embed/>
                </p:oleObj>
              </mc:Choice>
              <mc:Fallback>
                <p:oleObj name="MathType Equation" r:id="rId7" imgW="952500" imgH="330200" progId="Equation">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3657600"/>
                        <a:ext cx="2381250" cy="825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0407" name="Object 7"/>
          <p:cNvGraphicFramePr>
            <a:graphicFrameLocks noChangeAspect="1"/>
          </p:cNvGraphicFramePr>
          <p:nvPr/>
        </p:nvGraphicFramePr>
        <p:xfrm>
          <a:off x="2286000" y="4648200"/>
          <a:ext cx="3967163" cy="952500"/>
        </p:xfrm>
        <a:graphic>
          <a:graphicData uri="http://schemas.openxmlformats.org/presentationml/2006/ole">
            <mc:AlternateContent xmlns:mc="http://schemas.openxmlformats.org/markup-compatibility/2006">
              <mc:Choice xmlns:v="urn:schemas-microsoft-com:vml" Requires="v">
                <p:oleObj spid="_x0000_s89114" name="MathType Equation" r:id="rId9" imgW="1587500" imgH="381000" progId="Equation">
                  <p:embed/>
                </p:oleObj>
              </mc:Choice>
              <mc:Fallback>
                <p:oleObj name="MathType Equation" r:id="rId9" imgW="1587500" imgH="381000" progId="Equation">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00" y="4648200"/>
                        <a:ext cx="3967163" cy="95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0408" name="Object 8"/>
          <p:cNvGraphicFramePr>
            <a:graphicFrameLocks noChangeAspect="1"/>
          </p:cNvGraphicFramePr>
          <p:nvPr/>
        </p:nvGraphicFramePr>
        <p:xfrm>
          <a:off x="2590800" y="5937250"/>
          <a:ext cx="3617913" cy="920750"/>
        </p:xfrm>
        <a:graphic>
          <a:graphicData uri="http://schemas.openxmlformats.org/presentationml/2006/ole">
            <mc:AlternateContent xmlns:mc="http://schemas.openxmlformats.org/markup-compatibility/2006">
              <mc:Choice xmlns:v="urn:schemas-microsoft-com:vml" Requires="v">
                <p:oleObj spid="_x0000_s89115" name="MathType Equation" r:id="rId11" imgW="1447800" imgH="368300" progId="Equation">
                  <p:embed/>
                </p:oleObj>
              </mc:Choice>
              <mc:Fallback>
                <p:oleObj name="MathType Equation" r:id="rId11" imgW="1447800" imgH="368300" progId="Equation">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0800" y="5937250"/>
                        <a:ext cx="3617913" cy="920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0409" name="Rectangle 9"/>
          <p:cNvSpPr>
            <a:spLocks noChangeArrowheads="1"/>
          </p:cNvSpPr>
          <p:nvPr/>
        </p:nvSpPr>
        <p:spPr bwMode="auto">
          <a:xfrm>
            <a:off x="304800" y="1981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(4.146), </a:t>
            </a:r>
            <a:r>
              <a:rPr lang="en-US" i="1">
                <a:cs typeface="+mn-cs"/>
              </a:rPr>
              <a:t>u</a:t>
            </a:r>
            <a:r>
              <a:rPr lang="en-US">
                <a:cs typeface="+mn-cs"/>
              </a:rPr>
              <a:t>=</a:t>
            </a:r>
            <a:r>
              <a:rPr lang="en-US" i="1">
                <a:cs typeface="+mn-cs"/>
              </a:rPr>
              <a:t>u</a:t>
            </a:r>
            <a:r>
              <a:rPr lang="en-US" i="1" baseline="-25000">
                <a:cs typeface="+mn-cs"/>
              </a:rPr>
              <a:t>g</a:t>
            </a:r>
            <a:r>
              <a:rPr lang="en-US">
                <a:cs typeface="+mn-cs"/>
              </a:rPr>
              <a:t>+</a:t>
            </a:r>
            <a:r>
              <a:rPr lang="en-US" i="1">
                <a:cs typeface="+mn-cs"/>
              </a:rPr>
              <a:t>u</a:t>
            </a:r>
            <a:r>
              <a:rPr lang="en-US" i="1" baseline="-25000">
                <a:cs typeface="+mn-cs"/>
              </a:rPr>
              <a:t>a</a:t>
            </a:r>
            <a:r>
              <a:rPr lang="en-US">
                <a:cs typeface="+mn-cs"/>
              </a:rPr>
              <a:t>, </a:t>
            </a:r>
            <a:r>
              <a:rPr lang="en-US" i="1">
                <a:cs typeface="+mn-cs"/>
              </a:rPr>
              <a:t>v</a:t>
            </a:r>
            <a:r>
              <a:rPr lang="en-US">
                <a:cs typeface="+mn-cs"/>
              </a:rPr>
              <a:t>=</a:t>
            </a:r>
            <a:r>
              <a:rPr lang="en-US" i="1">
                <a:cs typeface="+mn-cs"/>
              </a:rPr>
              <a:t>v</a:t>
            </a:r>
            <a:r>
              <a:rPr lang="en-US" i="1" baseline="-25000">
                <a:cs typeface="+mn-cs"/>
              </a:rPr>
              <a:t>g</a:t>
            </a:r>
            <a:r>
              <a:rPr lang="en-US">
                <a:cs typeface="+mn-cs"/>
              </a:rPr>
              <a:t>+</a:t>
            </a:r>
            <a:r>
              <a:rPr lang="en-US" i="1">
                <a:cs typeface="+mn-cs"/>
              </a:rPr>
              <a:t>v</a:t>
            </a:r>
            <a:r>
              <a:rPr lang="en-US" i="1" baseline="-25000">
                <a:cs typeface="+mn-cs"/>
              </a:rPr>
              <a:t>a</a:t>
            </a:r>
            <a:r>
              <a:rPr lang="en-US">
                <a:cs typeface="+mn-cs"/>
              </a:rPr>
              <a:t> and</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30410" name="Rectangle 10"/>
          <p:cNvSpPr>
            <a:spLocks noChangeArrowheads="1"/>
          </p:cNvSpPr>
          <p:nvPr/>
        </p:nvSpPr>
        <p:spPr bwMode="auto">
          <a:xfrm>
            <a:off x="304800" y="3276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Continuity equation for incompressible air</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30412" name="Rectangle 12"/>
          <p:cNvSpPr>
            <a:spLocks noChangeArrowheads="1"/>
          </p:cNvSpPr>
          <p:nvPr/>
        </p:nvSpPr>
        <p:spPr bwMode="auto">
          <a:xfrm>
            <a:off x="304800" y="4419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to obtain	</a:t>
            </a:r>
            <a:r>
              <a:rPr lang="en-US">
                <a:solidFill>
                  <a:srgbClr val="993366"/>
                </a:solidFill>
                <a:cs typeface="+mn-cs"/>
              </a:rPr>
              <a:t>(4.147)</a:t>
            </a:r>
          </a:p>
          <a:p>
            <a:pPr marL="342900" indent="-342900">
              <a:buFontTx/>
              <a:buNone/>
              <a:tabLst>
                <a:tab pos="6804025" algn="l"/>
              </a:tabLst>
              <a:defRPr/>
            </a:pPr>
            <a:endParaRPr lang="en-US">
              <a:solidFill>
                <a:srgbClr val="187534"/>
              </a:solidFill>
              <a:cs typeface="+mn-cs"/>
            </a:endParaRPr>
          </a:p>
        </p:txBody>
      </p:sp>
      <p:sp>
        <p:nvSpPr>
          <p:cNvPr id="230413" name="Rectangle 13"/>
          <p:cNvSpPr>
            <a:spLocks noChangeArrowheads="1"/>
          </p:cNvSpPr>
          <p:nvPr/>
        </p:nvSpPr>
        <p:spPr bwMode="auto">
          <a:xfrm>
            <a:off x="304800" y="5638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Integrate from surface to mean tropopause height </a:t>
            </a:r>
            <a:r>
              <a:rPr lang="en-US">
                <a:latin typeface="Symbol" charset="0"/>
                <a:cs typeface="+mn-cs"/>
              </a:rPr>
              <a:t>D</a:t>
            </a:r>
            <a:r>
              <a:rPr lang="en-US" i="1">
                <a:cs typeface="+mn-cs"/>
              </a:rPr>
              <a:t>z</a:t>
            </a:r>
            <a:r>
              <a:rPr lang="en-US" i="1" baseline="-25000">
                <a:cs typeface="+mn-cs"/>
              </a:rPr>
              <a:t>t</a:t>
            </a:r>
            <a:r>
              <a:rPr lang="en-US">
                <a:cs typeface="+mn-cs"/>
              </a:rPr>
              <a:t>	</a:t>
            </a:r>
            <a:r>
              <a:rPr lang="en-US">
                <a:solidFill>
                  <a:srgbClr val="993366"/>
                </a:solidFill>
                <a:cs typeface="+mn-cs"/>
              </a:rPr>
              <a:t>(4.148)</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304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0409">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3040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0410">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3040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30412">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3040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30413">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2304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autoUpdateAnimBg="0"/>
      <p:bldP spid="230409" grpId="0" build="p" autoUpdateAnimBg="0"/>
      <p:bldP spid="230410" grpId="0" build="p" autoUpdateAnimBg="0"/>
      <p:bldP spid="230412" grpId="0" build="p" autoUpdateAnimBg="0"/>
      <p:bldP spid="230413"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457200" y="0"/>
            <a:ext cx="8229600" cy="1143000"/>
          </a:xfrm>
        </p:spPr>
        <p:txBody>
          <a:bodyPr/>
          <a:lstStyle/>
          <a:p>
            <a:pPr eaLnBrk="1" hangingPunct="1">
              <a:defRPr/>
            </a:pPr>
            <a:r>
              <a:rPr lang="en-US" b="1">
                <a:solidFill>
                  <a:srgbClr val="0000FF"/>
                </a:solidFill>
                <a:latin typeface="Times" charset="0"/>
                <a:cs typeface="+mj-cs"/>
              </a:rPr>
              <a:t>Rossby Waves</a:t>
            </a:r>
          </a:p>
        </p:txBody>
      </p:sp>
      <p:sp>
        <p:nvSpPr>
          <p:cNvPr id="231427" name="Rectangle 3"/>
          <p:cNvSpPr>
            <a:spLocks noChangeArrowheads="1"/>
          </p:cNvSpPr>
          <p:nvPr/>
        </p:nvSpPr>
        <p:spPr bwMode="auto">
          <a:xfrm>
            <a:off x="228600" y="8382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Substitute (4.148) into (4.145)	</a:t>
            </a:r>
            <a:r>
              <a:rPr lang="en-US">
                <a:solidFill>
                  <a:srgbClr val="993366"/>
                </a:solidFill>
                <a:cs typeface="+mn-cs"/>
              </a:rPr>
              <a:t>(4.149)</a:t>
            </a:r>
          </a:p>
          <a:p>
            <a:pPr marL="342900" indent="-342900">
              <a:buFontTx/>
              <a:buNone/>
              <a:tabLst>
                <a:tab pos="6804025" algn="l"/>
              </a:tabLst>
              <a:defRPr/>
            </a:pPr>
            <a:endParaRPr lang="en-US">
              <a:solidFill>
                <a:srgbClr val="187534"/>
              </a:solidFill>
              <a:cs typeface="+mn-cs"/>
            </a:endParaRPr>
          </a:p>
        </p:txBody>
      </p:sp>
      <p:graphicFrame>
        <p:nvGraphicFramePr>
          <p:cNvPr id="231428" name="Object 4"/>
          <p:cNvGraphicFramePr>
            <a:graphicFrameLocks noChangeAspect="1"/>
          </p:cNvGraphicFramePr>
          <p:nvPr/>
        </p:nvGraphicFramePr>
        <p:xfrm>
          <a:off x="2438400" y="1143000"/>
          <a:ext cx="3554413" cy="984250"/>
        </p:xfrm>
        <a:graphic>
          <a:graphicData uri="http://schemas.openxmlformats.org/presentationml/2006/ole">
            <mc:AlternateContent xmlns:mc="http://schemas.openxmlformats.org/markup-compatibility/2006">
              <mc:Choice xmlns:v="urn:schemas-microsoft-com:vml" Requires="v">
                <p:oleObj spid="_x0000_s90138" name="MathType Equation" r:id="rId3" imgW="1422400" imgH="393700" progId="Equation">
                  <p:embed/>
                </p:oleObj>
              </mc:Choice>
              <mc:Fallback>
                <p:oleObj name="MathType Equation" r:id="rId3" imgW="1422400" imgH="393700" progId="Equation">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143000"/>
                        <a:ext cx="3554413" cy="984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1429" name="Object 5"/>
          <p:cNvGraphicFramePr>
            <a:graphicFrameLocks noChangeAspect="1"/>
          </p:cNvGraphicFramePr>
          <p:nvPr/>
        </p:nvGraphicFramePr>
        <p:xfrm>
          <a:off x="990600" y="2362200"/>
          <a:ext cx="6697663" cy="1270000"/>
        </p:xfrm>
        <a:graphic>
          <a:graphicData uri="http://schemas.openxmlformats.org/presentationml/2006/ole">
            <mc:AlternateContent xmlns:mc="http://schemas.openxmlformats.org/markup-compatibility/2006">
              <mc:Choice xmlns:v="urn:schemas-microsoft-com:vml" Requires="v">
                <p:oleObj spid="_x0000_s90139" name="MathType Equation" r:id="rId5" imgW="2679700" imgH="508000" progId="Equation">
                  <p:embed/>
                </p:oleObj>
              </mc:Choice>
              <mc:Fallback>
                <p:oleObj name="MathType Equation" r:id="rId5" imgW="2679700" imgH="508000" progId="Equation">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362200"/>
                        <a:ext cx="6697663" cy="1270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1431" name="Object 7"/>
          <p:cNvGraphicFramePr>
            <a:graphicFrameLocks noChangeAspect="1"/>
          </p:cNvGraphicFramePr>
          <p:nvPr/>
        </p:nvGraphicFramePr>
        <p:xfrm>
          <a:off x="1371600" y="3962400"/>
          <a:ext cx="6411913" cy="1174750"/>
        </p:xfrm>
        <a:graphic>
          <a:graphicData uri="http://schemas.openxmlformats.org/presentationml/2006/ole">
            <mc:AlternateContent xmlns:mc="http://schemas.openxmlformats.org/markup-compatibility/2006">
              <mc:Choice xmlns:v="urn:schemas-microsoft-com:vml" Requires="v">
                <p:oleObj spid="_x0000_s90140" name="MathType Equation" r:id="rId7" imgW="2565400" imgH="469900" progId="Equation">
                  <p:embed/>
                </p:oleObj>
              </mc:Choice>
              <mc:Fallback>
                <p:oleObj name="MathType Equation" r:id="rId7" imgW="2565400" imgH="469900" progId="Equation">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3962400"/>
                        <a:ext cx="6411913" cy="1174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1432" name="Object 8"/>
          <p:cNvGraphicFramePr>
            <a:graphicFrameLocks noChangeAspect="1"/>
          </p:cNvGraphicFramePr>
          <p:nvPr/>
        </p:nvGraphicFramePr>
        <p:xfrm>
          <a:off x="2438400" y="5029200"/>
          <a:ext cx="3840163" cy="635000"/>
        </p:xfrm>
        <a:graphic>
          <a:graphicData uri="http://schemas.openxmlformats.org/presentationml/2006/ole">
            <mc:AlternateContent xmlns:mc="http://schemas.openxmlformats.org/markup-compatibility/2006">
              <mc:Choice xmlns:v="urn:schemas-microsoft-com:vml" Requires="v">
                <p:oleObj spid="_x0000_s90141" name="MathType Equation" r:id="rId9" imgW="1536700" imgH="254000" progId="Equation">
                  <p:embed/>
                </p:oleObj>
              </mc:Choice>
              <mc:Fallback>
                <p:oleObj name="MathType Equation" r:id="rId9" imgW="1536700" imgH="254000" progId="Equation">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38400" y="5029200"/>
                        <a:ext cx="3840163" cy="635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1433" name="Object 9"/>
          <p:cNvGraphicFramePr>
            <a:graphicFrameLocks noChangeAspect="1"/>
          </p:cNvGraphicFramePr>
          <p:nvPr/>
        </p:nvGraphicFramePr>
        <p:xfrm>
          <a:off x="1066800" y="5810250"/>
          <a:ext cx="3681413" cy="1047750"/>
        </p:xfrm>
        <a:graphic>
          <a:graphicData uri="http://schemas.openxmlformats.org/presentationml/2006/ole">
            <mc:AlternateContent xmlns:mc="http://schemas.openxmlformats.org/markup-compatibility/2006">
              <mc:Choice xmlns:v="urn:schemas-microsoft-com:vml" Requires="v">
                <p:oleObj spid="_x0000_s90142" name="MathType Equation" r:id="rId11" imgW="1473200" imgH="419100" progId="Equation">
                  <p:embed/>
                </p:oleObj>
              </mc:Choice>
              <mc:Fallback>
                <p:oleObj name="MathType Equation" r:id="rId11" imgW="1473200" imgH="419100" progId="Equation">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6800" y="5810250"/>
                        <a:ext cx="3681413" cy="1047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1434" name="Object 10"/>
          <p:cNvGraphicFramePr>
            <a:graphicFrameLocks noChangeAspect="1"/>
          </p:cNvGraphicFramePr>
          <p:nvPr/>
        </p:nvGraphicFramePr>
        <p:xfrm>
          <a:off x="5562600" y="5905500"/>
          <a:ext cx="1778000" cy="952500"/>
        </p:xfrm>
        <a:graphic>
          <a:graphicData uri="http://schemas.openxmlformats.org/presentationml/2006/ole">
            <mc:AlternateContent xmlns:mc="http://schemas.openxmlformats.org/markup-compatibility/2006">
              <mc:Choice xmlns:v="urn:schemas-microsoft-com:vml" Requires="v">
                <p:oleObj spid="_x0000_s90143" name="MathType Equation" r:id="rId13" imgW="711200" imgH="381000" progId="Equation">
                  <p:embed/>
                </p:oleObj>
              </mc:Choice>
              <mc:Fallback>
                <p:oleObj name="MathType Equation" r:id="rId13" imgW="711200" imgH="381000" progId="Equation">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62600" y="5905500"/>
                        <a:ext cx="1778000" cy="952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1435" name="Rectangle 11"/>
          <p:cNvSpPr>
            <a:spLocks noChangeArrowheads="1"/>
          </p:cNvSpPr>
          <p:nvPr/>
        </p:nvSpPr>
        <p:spPr bwMode="auto">
          <a:xfrm>
            <a:off x="228600" y="2133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Geostrophic potential vorticity	</a:t>
            </a:r>
            <a:r>
              <a:rPr lang="en-US">
                <a:solidFill>
                  <a:srgbClr val="993366"/>
                </a:solidFill>
                <a:cs typeface="+mn-cs"/>
              </a:rPr>
              <a:t>(4.150)</a:t>
            </a:r>
          </a:p>
          <a:p>
            <a:pPr marL="342900" indent="-342900">
              <a:buFontTx/>
              <a:buNone/>
              <a:tabLst>
                <a:tab pos="6804025" algn="l"/>
              </a:tabLst>
              <a:defRPr/>
            </a:pPr>
            <a:endParaRPr lang="en-US">
              <a:solidFill>
                <a:srgbClr val="187534"/>
              </a:solidFill>
              <a:cs typeface="+mn-cs"/>
            </a:endParaRPr>
          </a:p>
        </p:txBody>
      </p:sp>
      <p:sp>
        <p:nvSpPr>
          <p:cNvPr id="231436" name="Rectangle 12"/>
          <p:cNvSpPr>
            <a:spLocks noChangeArrowheads="1"/>
          </p:cNvSpPr>
          <p:nvPr/>
        </p:nvSpPr>
        <p:spPr bwMode="auto">
          <a:xfrm>
            <a:off x="304800" y="33528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Expand (4.149) 	</a:t>
            </a:r>
            <a:r>
              <a:rPr lang="en-US">
                <a:solidFill>
                  <a:srgbClr val="993366"/>
                </a:solidFill>
                <a:cs typeface="+mn-cs"/>
              </a:rPr>
              <a:t>(4.150)</a:t>
            </a:r>
          </a:p>
          <a:p>
            <a:pPr marL="342900" indent="-342900">
              <a:spcBef>
                <a:spcPct val="0"/>
              </a:spcBef>
              <a:buFontTx/>
              <a:buNone/>
              <a:tabLst>
                <a:tab pos="6804025" algn="l"/>
              </a:tabLst>
              <a:defRPr/>
            </a:pPr>
            <a:r>
              <a:rPr lang="en-US">
                <a:solidFill>
                  <a:srgbClr val="187534"/>
                </a:solidFill>
                <a:cs typeface="+mn-cs"/>
              </a:rPr>
              <a:t>	 -&gt; quasi-geostrophic potential vorticity equation</a:t>
            </a:r>
            <a:endParaRPr lang="en-US">
              <a:solidFill>
                <a:srgbClr val="993366"/>
              </a:solidFill>
              <a:cs typeface="+mn-cs"/>
            </a:endParaRPr>
          </a:p>
          <a:p>
            <a:pPr marL="342900" indent="-342900">
              <a:buFontTx/>
              <a:buNone/>
              <a:tabLst>
                <a:tab pos="6804025" algn="l"/>
              </a:tabLst>
              <a:defRPr/>
            </a:pPr>
            <a:endParaRPr lang="en-US">
              <a:solidFill>
                <a:srgbClr val="187534"/>
              </a:solidFill>
              <a:cs typeface="+mn-cs"/>
            </a:endParaRPr>
          </a:p>
        </p:txBody>
      </p:sp>
      <p:sp>
        <p:nvSpPr>
          <p:cNvPr id="231437" name="Rectangle 13"/>
          <p:cNvSpPr>
            <a:spLocks noChangeArrowheads="1"/>
          </p:cNvSpPr>
          <p:nvPr/>
        </p:nvSpPr>
        <p:spPr bwMode="auto">
          <a:xfrm>
            <a:off x="228600" y="4876800"/>
            <a:ext cx="84582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Wave solution	</a:t>
            </a:r>
            <a:r>
              <a:rPr lang="en-US">
                <a:solidFill>
                  <a:srgbClr val="993366"/>
                </a:solidFill>
                <a:cs typeface="+mn-cs"/>
              </a:rPr>
              <a:t>(4.152)</a:t>
            </a:r>
          </a:p>
          <a:p>
            <a:pPr marL="342900" indent="-342900">
              <a:buFontTx/>
              <a:buNone/>
              <a:tabLst>
                <a:tab pos="6804025" algn="l"/>
              </a:tabLst>
              <a:defRPr/>
            </a:pPr>
            <a:endParaRPr lang="en-US">
              <a:solidFill>
                <a:srgbClr val="187534"/>
              </a:solidFill>
              <a:cs typeface="+mn-cs"/>
            </a:endParaRPr>
          </a:p>
        </p:txBody>
      </p:sp>
      <p:sp>
        <p:nvSpPr>
          <p:cNvPr id="231438" name="Rectangle 14"/>
          <p:cNvSpPr>
            <a:spLocks noChangeArrowheads="1"/>
          </p:cNvSpPr>
          <p:nvPr/>
        </p:nvSpPr>
        <p:spPr bwMode="auto">
          <a:xfrm>
            <a:off x="228600" y="5562600"/>
            <a:ext cx="845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buFontTx/>
              <a:buNone/>
              <a:tabLst>
                <a:tab pos="6804025" algn="l"/>
              </a:tabLst>
              <a:defRPr/>
            </a:pPr>
            <a:r>
              <a:rPr lang="en-US">
                <a:cs typeface="+mn-cs"/>
              </a:rPr>
              <a:t>Dispersion rel. for freely-propagating Rossby waves	</a:t>
            </a:r>
            <a:r>
              <a:rPr lang="en-US">
                <a:solidFill>
                  <a:srgbClr val="993366"/>
                </a:solidFill>
                <a:cs typeface="+mn-cs"/>
              </a:rPr>
              <a:t>(4.152)</a:t>
            </a:r>
          </a:p>
          <a:p>
            <a:pPr marL="342900" indent="-342900">
              <a:buFontTx/>
              <a:buNone/>
              <a:tabLst>
                <a:tab pos="6804025" algn="l"/>
              </a:tabLst>
              <a:defRPr/>
            </a:pPr>
            <a:endParaRPr lang="en-US">
              <a:solidFill>
                <a:srgbClr val="187534"/>
              </a:solidFill>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1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314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1435">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314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143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143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3143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31437">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314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31438">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23143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231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autoUpdateAnimBg="0"/>
      <p:bldP spid="231435" grpId="0" build="p" autoUpdateAnimBg="0"/>
      <p:bldP spid="231436" grpId="0" build="p" autoUpdateAnimBg="0"/>
      <p:bldP spid="231437" grpId="0" build="p" autoUpdateAnimBg="0"/>
      <p:bldP spid="231438" grpId="0" build="p"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80000"/>
          </a:lnSpc>
          <a:spcBef>
            <a:spcPct val="20000"/>
          </a:spcBef>
          <a:spcAft>
            <a:spcPct val="0"/>
          </a:spcAft>
          <a:buClrTx/>
          <a:buSzTx/>
          <a:buFontTx/>
          <a:buChar char="–"/>
          <a:tabLst/>
          <a:defRPr kumimoji="0" lang="en-US" sz="2400" b="0" i="0" u="none" strike="noStrike" cap="none" normalizeH="0" baseline="0">
            <a:ln>
              <a:noFill/>
            </a:ln>
            <a:solidFill>
              <a:srgbClr val="FF0000"/>
            </a:solidFill>
            <a:effectLst/>
            <a:latin typeface="Times"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80000"/>
          </a:lnSpc>
          <a:spcBef>
            <a:spcPct val="20000"/>
          </a:spcBef>
          <a:spcAft>
            <a:spcPct val="0"/>
          </a:spcAft>
          <a:buClrTx/>
          <a:buSzTx/>
          <a:buFontTx/>
          <a:buChar char="–"/>
          <a:tabLst/>
          <a:defRPr kumimoji="0" lang="en-US" sz="2400" b="0" i="0" u="none" strike="noStrike" cap="none" normalizeH="0" baseline="0">
            <a:ln>
              <a:noFill/>
            </a:ln>
            <a:solidFill>
              <a:srgbClr val="FF0000"/>
            </a:solidFill>
            <a:effectLst/>
            <a:latin typeface="Times"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6050</TotalTime>
  <Words>3129</Words>
  <Application>Microsoft Macintosh PowerPoint</Application>
  <PresentationFormat>On-screen Show (4:3)</PresentationFormat>
  <Paragraphs>405</Paragraphs>
  <Slides>74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3</vt:i4>
      </vt:variant>
      <vt:variant>
        <vt:lpstr>Slide Titles</vt:lpstr>
      </vt:variant>
      <vt:variant>
        <vt:i4>74</vt:i4>
      </vt:variant>
    </vt:vector>
  </HeadingPairs>
  <TitlesOfParts>
    <vt:vector size="81" baseType="lpstr">
      <vt:lpstr>Arial</vt:lpstr>
      <vt:lpstr>Symbol</vt:lpstr>
      <vt:lpstr>Times</vt:lpstr>
      <vt:lpstr>Default Design</vt:lpstr>
      <vt:lpstr>Document</vt:lpstr>
      <vt:lpstr>MathType Equation</vt:lpstr>
      <vt:lpstr>Equation</vt:lpstr>
      <vt:lpstr>Presentation Slides  for  Chapter 4 of  Fundamentals of Atmospheric Modeling 2nd Edition </vt:lpstr>
      <vt:lpstr>Spherical Horizontal Coordinates</vt:lpstr>
      <vt:lpstr>Spherical Coordinate Conversions</vt:lpstr>
      <vt:lpstr>Spherical Coordinate Conversions</vt:lpstr>
      <vt:lpstr>Spherical Coordinate Conversions</vt:lpstr>
      <vt:lpstr>Spherical Coordinate Conversions</vt:lpstr>
      <vt:lpstr>Spherical Coordinate Conversions</vt:lpstr>
      <vt:lpstr>Spherical Coordinate Conversions</vt:lpstr>
      <vt:lpstr>Inertial Reference Frame</vt:lpstr>
      <vt:lpstr>Angular Velocity</vt:lpstr>
      <vt:lpstr>Newton’s Second Law of Motion</vt:lpstr>
      <vt:lpstr>Inertial Acceleration</vt:lpstr>
      <vt:lpstr>Inertial Acceleration</vt:lpstr>
      <vt:lpstr>Local Acceleration</vt:lpstr>
      <vt:lpstr>Local Acceleration</vt:lpstr>
      <vt:lpstr>Example 4.2</vt:lpstr>
      <vt:lpstr>Local Acceleration</vt:lpstr>
      <vt:lpstr>Apparent Coriolis Force</vt:lpstr>
      <vt:lpstr>Apparent Coriolis Force</vt:lpstr>
      <vt:lpstr>Apparent Coriolis Force</vt:lpstr>
      <vt:lpstr>Gravitational Force</vt:lpstr>
      <vt:lpstr>Apparent Centrifugal Force</vt:lpstr>
      <vt:lpstr>Effective Gravity</vt:lpstr>
      <vt:lpstr>Examples</vt:lpstr>
      <vt:lpstr>Geopotential</vt:lpstr>
      <vt:lpstr>Pressure-Gradient Force</vt:lpstr>
      <vt:lpstr>Pressure-Gradient Force Example</vt:lpstr>
      <vt:lpstr>Pressure-Gradient Force</vt:lpstr>
      <vt:lpstr>Viscosity</vt:lpstr>
      <vt:lpstr>Viscosity</vt:lpstr>
      <vt:lpstr>Viscous Force</vt:lpstr>
      <vt:lpstr>Viscous Force</vt:lpstr>
      <vt:lpstr>Three-Dimensional Viscous Force</vt:lpstr>
      <vt:lpstr>Viscous Force Example</vt:lpstr>
      <vt:lpstr>Viscous Force Example</vt:lpstr>
      <vt:lpstr>Turbulent Flux Divergence</vt:lpstr>
      <vt:lpstr>Turbulent Flux Divergence</vt:lpstr>
      <vt:lpstr>Diffusion Coefficients for Momentum</vt:lpstr>
      <vt:lpstr>Diffusion Coefficients for Momentum</vt:lpstr>
      <vt:lpstr>Diffusion Coefficient Examples</vt:lpstr>
      <vt:lpstr>Momentum Equation Terms</vt:lpstr>
      <vt:lpstr>Momentum Equation</vt:lpstr>
      <vt:lpstr>Momentum Equation in Cartesian-Altitude Coordinates</vt:lpstr>
      <vt:lpstr>Momentum Equation in Spherical-Altitude Coordinates</vt:lpstr>
      <vt:lpstr>Scaling Parameters</vt:lpstr>
      <vt:lpstr>Geostrophic Wind</vt:lpstr>
      <vt:lpstr>Surface Winds</vt:lpstr>
      <vt:lpstr>Boundary-Layer Winds</vt:lpstr>
      <vt:lpstr>Morning/Afternoon Observed Winds at Riverside</vt:lpstr>
      <vt:lpstr>Gradient Wind</vt:lpstr>
      <vt:lpstr>Gradient Wind</vt:lpstr>
      <vt:lpstr>Gradient Wind Example</vt:lpstr>
      <vt:lpstr>Surface Winds Around Lows/Highs</vt:lpstr>
      <vt:lpstr>Atmospheric Waves</vt:lpstr>
      <vt:lpstr>Atmospheric Waves</vt:lpstr>
      <vt:lpstr>Group Velocity</vt:lpstr>
      <vt:lpstr>Nondispersive/Dispersive Media</vt:lpstr>
      <vt:lpstr>Nondispersive/Dispersive Media</vt:lpstr>
      <vt:lpstr>Acoustic (Sound) Waves</vt:lpstr>
      <vt:lpstr>Acoustic (Sound) Waves</vt:lpstr>
      <vt:lpstr>Acoustic Wave Equation</vt:lpstr>
      <vt:lpstr>Acoustic-Gravity Waves</vt:lpstr>
      <vt:lpstr>Acoustic-Gravity Waves</vt:lpstr>
      <vt:lpstr>Acoustic-Gravity Waves</vt:lpstr>
      <vt:lpstr>Inertial Oscillation</vt:lpstr>
      <vt:lpstr>Inertial Oscillations</vt:lpstr>
      <vt:lpstr>Inertial Lamb and Gravity Waves</vt:lpstr>
      <vt:lpstr>Geostrophic Adjustment</vt:lpstr>
      <vt:lpstr>Vorticity</vt:lpstr>
      <vt:lpstr>Rossby Waves</vt:lpstr>
      <vt:lpstr>Rossby Waves</vt:lpstr>
      <vt:lpstr>Rossby Waves</vt:lpstr>
      <vt:lpstr>Rossby Waves</vt:lpstr>
      <vt:lpstr>Rossby Waves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Fred Ginnebaugh</dc:creator>
  <cp:lastModifiedBy>Mark Z Jacobson</cp:lastModifiedBy>
  <cp:revision>298</cp:revision>
  <dcterms:created xsi:type="dcterms:W3CDTF">2004-09-10T00:13:47Z</dcterms:created>
  <dcterms:modified xsi:type="dcterms:W3CDTF">2022-05-05T17:08:18Z</dcterms:modified>
</cp:coreProperties>
</file>