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309" r:id="rId3"/>
    <p:sldId id="310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40" r:id="rId30"/>
    <p:sldId id="337" r:id="rId31"/>
    <p:sldId id="338" r:id="rId32"/>
    <p:sldId id="339" r:id="rId33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4" Type="http://schemas.openxmlformats.org/officeDocument/2006/relationships/image" Target="../media/image50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4" Type="http://schemas.openxmlformats.org/officeDocument/2006/relationships/image" Target="../media/image54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Relationship Id="rId4" Type="http://schemas.openxmlformats.org/officeDocument/2006/relationships/image" Target="../media/image67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image" Target="../media/image74.emf"/><Relationship Id="rId4" Type="http://schemas.openxmlformats.org/officeDocument/2006/relationships/image" Target="../media/image77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image" Target="../media/image78.emf"/><Relationship Id="rId6" Type="http://schemas.openxmlformats.org/officeDocument/2006/relationships/image" Target="../media/image83.emf"/><Relationship Id="rId5" Type="http://schemas.openxmlformats.org/officeDocument/2006/relationships/image" Target="../media/image82.emf"/><Relationship Id="rId4" Type="http://schemas.openxmlformats.org/officeDocument/2006/relationships/image" Target="../media/image81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image" Target="../media/image84.emf"/><Relationship Id="rId6" Type="http://schemas.openxmlformats.org/officeDocument/2006/relationships/image" Target="../media/image89.emf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image" Target="../media/image90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.emf"/><Relationship Id="rId1" Type="http://schemas.openxmlformats.org/officeDocument/2006/relationships/image" Target="../media/image94.emf"/><Relationship Id="rId4" Type="http://schemas.openxmlformats.org/officeDocument/2006/relationships/image" Target="../media/image97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image" Target="../media/image98.emf"/><Relationship Id="rId5" Type="http://schemas.openxmlformats.org/officeDocument/2006/relationships/image" Target="../media/image102.emf"/><Relationship Id="rId4" Type="http://schemas.openxmlformats.org/officeDocument/2006/relationships/image" Target="../media/image101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emf"/><Relationship Id="rId1" Type="http://schemas.openxmlformats.org/officeDocument/2006/relationships/image" Target="../media/image103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image" Target="../media/image106.emf"/><Relationship Id="rId4" Type="http://schemas.openxmlformats.org/officeDocument/2006/relationships/image" Target="../media/image10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966E8-2C58-6A42-885B-3D523D75FF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614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8CF56-D4F1-B44B-B930-59D1010385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7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86F4DD-F30D-5245-9A70-C25EF60411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1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00109-B342-1B4B-9653-4ED294CA7A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7085A-C29A-6245-B4AC-6FEFCA751A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71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0C094-881E-B546-95A6-3FC93B1BCB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8557D-17FD-FE4E-8997-984583B16E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7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1FC26-7A43-904E-AC8E-5AA1333F3C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19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73552-313A-B94F-AEE7-5A72F00DA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23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48D98-28AD-A746-B305-8095D51476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3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97812-6E31-8741-8545-0BC5AE4403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6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5C1015F3-7CA9-E44F-8C8D-358082C3629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13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7.e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39.emf"/><Relationship Id="rId4" Type="http://schemas.openxmlformats.org/officeDocument/2006/relationships/image" Target="../media/image36.e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3.e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5.emf"/><Relationship Id="rId4" Type="http://schemas.openxmlformats.org/officeDocument/2006/relationships/image" Target="../media/image42.emf"/><Relationship Id="rId9" Type="http://schemas.openxmlformats.org/officeDocument/2006/relationships/oleObject" Target="../embeddings/oleObject4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50.e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5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5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5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58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7.e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6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9.e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6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2.e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71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5.emf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7.emf"/><Relationship Id="rId4" Type="http://schemas.openxmlformats.org/officeDocument/2006/relationships/image" Target="../media/image74.emf"/><Relationship Id="rId9" Type="http://schemas.openxmlformats.org/officeDocument/2006/relationships/oleObject" Target="../embeddings/oleObject77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13" Type="http://schemas.openxmlformats.org/officeDocument/2006/relationships/oleObject" Target="../embeddings/oleObject83.bin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0.bin"/><Relationship Id="rId12" Type="http://schemas.openxmlformats.org/officeDocument/2006/relationships/image" Target="../media/image8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9.emf"/><Relationship Id="rId11" Type="http://schemas.openxmlformats.org/officeDocument/2006/relationships/oleObject" Target="../embeddings/oleObject82.bin"/><Relationship Id="rId5" Type="http://schemas.openxmlformats.org/officeDocument/2006/relationships/oleObject" Target="../embeddings/oleObject79.bin"/><Relationship Id="rId10" Type="http://schemas.openxmlformats.org/officeDocument/2006/relationships/image" Target="../media/image81.emf"/><Relationship Id="rId4" Type="http://schemas.openxmlformats.org/officeDocument/2006/relationships/image" Target="../media/image78.emf"/><Relationship Id="rId9" Type="http://schemas.openxmlformats.org/officeDocument/2006/relationships/oleObject" Target="../embeddings/oleObject81.bin"/><Relationship Id="rId14" Type="http://schemas.openxmlformats.org/officeDocument/2006/relationships/image" Target="../media/image8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13" Type="http://schemas.openxmlformats.org/officeDocument/2006/relationships/oleObject" Target="../embeddings/oleObject89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8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5.emf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87.emf"/><Relationship Id="rId4" Type="http://schemas.openxmlformats.org/officeDocument/2006/relationships/image" Target="../media/image84.emf"/><Relationship Id="rId9" Type="http://schemas.openxmlformats.org/officeDocument/2006/relationships/oleObject" Target="../embeddings/oleObject87.bin"/><Relationship Id="rId14" Type="http://schemas.openxmlformats.org/officeDocument/2006/relationships/image" Target="../media/image8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1.emf"/><Relationship Id="rId5" Type="http://schemas.openxmlformats.org/officeDocument/2006/relationships/oleObject" Target="../embeddings/oleObject91.bin"/><Relationship Id="rId4" Type="http://schemas.openxmlformats.org/officeDocument/2006/relationships/image" Target="../media/image9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93.emf"/><Relationship Id="rId5" Type="http://schemas.openxmlformats.org/officeDocument/2006/relationships/oleObject" Target="../embeddings/oleObject93.bin"/><Relationship Id="rId4" Type="http://schemas.openxmlformats.org/officeDocument/2006/relationships/image" Target="../media/image92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95.emf"/><Relationship Id="rId5" Type="http://schemas.openxmlformats.org/officeDocument/2006/relationships/oleObject" Target="../embeddings/oleObject95.bin"/><Relationship Id="rId10" Type="http://schemas.openxmlformats.org/officeDocument/2006/relationships/image" Target="../media/image97.emf"/><Relationship Id="rId4" Type="http://schemas.openxmlformats.org/officeDocument/2006/relationships/image" Target="../media/image94.emf"/><Relationship Id="rId9" Type="http://schemas.openxmlformats.org/officeDocument/2006/relationships/oleObject" Target="../embeddings/oleObject9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12" Type="http://schemas.openxmlformats.org/officeDocument/2006/relationships/image" Target="../media/image10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99.emf"/><Relationship Id="rId11" Type="http://schemas.openxmlformats.org/officeDocument/2006/relationships/oleObject" Target="../embeddings/oleObject102.bin"/><Relationship Id="rId5" Type="http://schemas.openxmlformats.org/officeDocument/2006/relationships/oleObject" Target="../embeddings/oleObject99.bin"/><Relationship Id="rId10" Type="http://schemas.openxmlformats.org/officeDocument/2006/relationships/image" Target="../media/image101.emf"/><Relationship Id="rId4" Type="http://schemas.openxmlformats.org/officeDocument/2006/relationships/image" Target="../media/image98.emf"/><Relationship Id="rId9" Type="http://schemas.openxmlformats.org/officeDocument/2006/relationships/oleObject" Target="../embeddings/oleObject101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4.emf"/><Relationship Id="rId5" Type="http://schemas.openxmlformats.org/officeDocument/2006/relationships/oleObject" Target="../embeddings/oleObject104.bin"/><Relationship Id="rId4" Type="http://schemas.openxmlformats.org/officeDocument/2006/relationships/image" Target="../media/image103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emf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07.emf"/><Relationship Id="rId5" Type="http://schemas.openxmlformats.org/officeDocument/2006/relationships/oleObject" Target="../embeddings/oleObject107.bin"/><Relationship Id="rId10" Type="http://schemas.openxmlformats.org/officeDocument/2006/relationships/image" Target="../media/image109.emf"/><Relationship Id="rId4" Type="http://schemas.openxmlformats.org/officeDocument/2006/relationships/image" Target="../media/image106.emf"/><Relationship Id="rId9" Type="http://schemas.openxmlformats.org/officeDocument/2006/relationships/oleObject" Target="../embeddings/oleObject10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3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/>
              <a:t>Mark Z. Jacobson</a:t>
            </a:r>
          </a:p>
          <a:p>
            <a:pPr algn="ctr">
              <a:buFontTx/>
              <a:buNone/>
            </a:pPr>
            <a:r>
              <a:rPr lang="en-US" sz="2800"/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/>
              <a:t>Stanford University</a:t>
            </a:r>
          </a:p>
          <a:p>
            <a:pPr algn="ctr">
              <a:buFontTx/>
              <a:buNone/>
            </a:pPr>
            <a:r>
              <a:rPr lang="en-US" sz="2800"/>
              <a:t>Stanford, CA 94305-4020</a:t>
            </a:r>
          </a:p>
          <a:p>
            <a:pPr algn="ctr">
              <a:buFontTx/>
              <a:buNone/>
            </a:pPr>
            <a:r>
              <a:rPr lang="en-US" sz="2800"/>
              <a:t>jacobson@stanford.edu</a:t>
            </a:r>
          </a:p>
          <a:p>
            <a:pPr algn="ctr">
              <a:buFontTx/>
              <a:buNone/>
            </a:pPr>
            <a:r>
              <a:rPr lang="en-US" sz="2800">
                <a:solidFill>
                  <a:srgbClr val="187534"/>
                </a:solidFill>
              </a:rPr>
              <a:t>March 10, 2005</a:t>
            </a:r>
            <a:r>
              <a:rPr lang="en-US" sz="200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0772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Velocity</a:t>
            </a:r>
            <a:r>
              <a:rPr lang="en-US" sz="2000">
                <a:solidFill>
                  <a:srgbClr val="993366"/>
                </a:solidFill>
                <a:latin typeface="Times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000">
                <a:solidFill>
                  <a:srgbClr val="FF0000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Rate at which the position of a body changes with time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Wind Speed and Velocity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57702" name="Rectangle 6"/>
          <p:cNvSpPr>
            <a:spLocks noChangeArrowheads="1"/>
          </p:cNvSpPr>
          <p:nvPr/>
        </p:nvSpPr>
        <p:spPr bwMode="auto">
          <a:xfrm>
            <a:off x="457200" y="2438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Velocity vector	 </a:t>
            </a:r>
            <a:r>
              <a:rPr lang="en-US">
                <a:solidFill>
                  <a:srgbClr val="993366"/>
                </a:solidFill>
              </a:rPr>
              <a:t>(3.1)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57703" name="Object 7"/>
          <p:cNvGraphicFramePr>
            <a:graphicFrameLocks noChangeAspect="1"/>
          </p:cNvGraphicFramePr>
          <p:nvPr/>
        </p:nvGraphicFramePr>
        <p:xfrm>
          <a:off x="3124200" y="2895600"/>
          <a:ext cx="21018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3" name="MathType Equation" r:id="rId3" imgW="850900" imgH="152400" progId="Equation">
                  <p:embed/>
                </p:oleObj>
              </mc:Choice>
              <mc:Fallback>
                <p:oleObj name="MathType Equation" r:id="rId3" imgW="850900" imgH="152400" progId="Equation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95600"/>
                        <a:ext cx="210185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704" name="Rectangle 8"/>
          <p:cNvSpPr>
            <a:spLocks noChangeArrowheads="1"/>
          </p:cNvSpPr>
          <p:nvPr/>
        </p:nvSpPr>
        <p:spPr bwMode="auto">
          <a:xfrm>
            <a:off x="533400" y="4724400"/>
            <a:ext cx="58785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b="1">
                <a:solidFill>
                  <a:srgbClr val="187534"/>
                </a:solidFill>
              </a:rPr>
              <a:t>i,j,k</a:t>
            </a:r>
            <a:r>
              <a:rPr lang="en-US">
                <a:solidFill>
                  <a:srgbClr val="187534"/>
                </a:solidFill>
              </a:rPr>
              <a:t>	= unit vectors in </a:t>
            </a:r>
            <a:r>
              <a:rPr lang="en-US" i="1">
                <a:solidFill>
                  <a:srgbClr val="187534"/>
                </a:solidFill>
              </a:rPr>
              <a:t>x</a:t>
            </a:r>
            <a:r>
              <a:rPr lang="en-US">
                <a:solidFill>
                  <a:srgbClr val="187534"/>
                </a:solidFill>
              </a:rPr>
              <a:t>-, </a:t>
            </a:r>
            <a:r>
              <a:rPr lang="en-US" i="1">
                <a:solidFill>
                  <a:srgbClr val="187534"/>
                </a:solidFill>
              </a:rPr>
              <a:t>y</a:t>
            </a:r>
            <a:r>
              <a:rPr lang="en-US">
                <a:solidFill>
                  <a:srgbClr val="187534"/>
                </a:solidFill>
              </a:rPr>
              <a:t>-, and </a:t>
            </a:r>
            <a:r>
              <a:rPr lang="en-US" i="1">
                <a:solidFill>
                  <a:srgbClr val="187534"/>
                </a:solidFill>
              </a:rPr>
              <a:t>z</a:t>
            </a:r>
            <a:r>
              <a:rPr lang="en-US">
                <a:solidFill>
                  <a:srgbClr val="187534"/>
                </a:solidFill>
              </a:rPr>
              <a:t>-directions</a:t>
            </a:r>
          </a:p>
        </p:txBody>
      </p:sp>
      <p:sp>
        <p:nvSpPr>
          <p:cNvPr id="157705" name="Rectangle 9"/>
          <p:cNvSpPr>
            <a:spLocks noChangeArrowheads="1"/>
          </p:cNvSpPr>
          <p:nvPr/>
        </p:nvSpPr>
        <p:spPr bwMode="auto">
          <a:xfrm>
            <a:off x="457200" y="3429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Horizontal velocity vector	 </a:t>
            </a:r>
            <a:r>
              <a:rPr lang="en-US">
                <a:solidFill>
                  <a:srgbClr val="993366"/>
                </a:solidFill>
              </a:rPr>
              <a:t>(3.1)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57706" name="Object 10"/>
          <p:cNvGraphicFramePr>
            <a:graphicFrameLocks noChangeAspect="1"/>
          </p:cNvGraphicFramePr>
          <p:nvPr/>
        </p:nvGraphicFramePr>
        <p:xfrm>
          <a:off x="3352800" y="4038600"/>
          <a:ext cx="16002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4" name="MathType Equation" r:id="rId5" imgW="647700" imgH="152400" progId="Equation">
                  <p:embed/>
                </p:oleObj>
              </mc:Choice>
              <mc:Fallback>
                <p:oleObj name="MathType Equation" r:id="rId5" imgW="647700" imgH="1524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038600"/>
                        <a:ext cx="160020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707" name="Rectangle 11"/>
          <p:cNvSpPr>
            <a:spLocks noChangeArrowheads="1"/>
          </p:cNvSpPr>
          <p:nvPr/>
        </p:nvSpPr>
        <p:spPr bwMode="auto">
          <a:xfrm>
            <a:off x="457200" y="5257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Scalar components of velocity	 </a:t>
            </a:r>
            <a:r>
              <a:rPr lang="en-US">
                <a:solidFill>
                  <a:srgbClr val="993366"/>
                </a:solidFill>
              </a:rPr>
              <a:t>(3.2)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57708" name="Object 12"/>
          <p:cNvGraphicFramePr>
            <a:graphicFrameLocks noChangeAspect="1"/>
          </p:cNvGraphicFramePr>
          <p:nvPr/>
        </p:nvGraphicFramePr>
        <p:xfrm>
          <a:off x="1066800" y="5867400"/>
          <a:ext cx="9683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5" name="MathType Equation" r:id="rId7" imgW="381000" imgH="304800" progId="Equation">
                  <p:embed/>
                </p:oleObj>
              </mc:Choice>
              <mc:Fallback>
                <p:oleObj name="MathType Equation" r:id="rId7" imgW="381000" imgH="3048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867400"/>
                        <a:ext cx="9683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9" name="Object 13"/>
          <p:cNvGraphicFramePr>
            <a:graphicFrameLocks noChangeAspect="1"/>
          </p:cNvGraphicFramePr>
          <p:nvPr/>
        </p:nvGraphicFramePr>
        <p:xfrm>
          <a:off x="3352800" y="5791200"/>
          <a:ext cx="9683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6" name="MathType Equation" r:id="rId9" imgW="381000" imgH="304800" progId="Equation">
                  <p:embed/>
                </p:oleObj>
              </mc:Choice>
              <mc:Fallback>
                <p:oleObj name="MathType Equation" r:id="rId9" imgW="381000" imgH="3048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791200"/>
                        <a:ext cx="9683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11" name="Object 15"/>
          <p:cNvGraphicFramePr>
            <a:graphicFrameLocks noChangeAspect="1"/>
          </p:cNvGraphicFramePr>
          <p:nvPr/>
        </p:nvGraphicFramePr>
        <p:xfrm>
          <a:off x="5715000" y="5791200"/>
          <a:ext cx="1014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7" name="MathType Equation" r:id="rId11" imgW="406400" imgH="304800" progId="Equation">
                  <p:embed/>
                </p:oleObj>
              </mc:Choice>
              <mc:Fallback>
                <p:oleObj name="MathType Equation" r:id="rId11" imgW="406400" imgH="3048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5791200"/>
                        <a:ext cx="1014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8" grpId="0" build="p" autoUpdateAnimBg="0"/>
      <p:bldP spid="157702" grpId="0" build="p" autoUpdateAnimBg="0"/>
      <p:bldP spid="157704" grpId="0" build="p" autoUpdateAnimBg="0"/>
      <p:bldP spid="157705" grpId="0" build="p" autoUpdateAnimBg="0"/>
      <p:bldP spid="15770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0772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Wind speed</a:t>
            </a:r>
            <a:r>
              <a:rPr lang="en-US" sz="2000">
                <a:solidFill>
                  <a:srgbClr val="993366"/>
                </a:solidFill>
                <a:latin typeface="Times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000">
                <a:solidFill>
                  <a:srgbClr val="FF0000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Magnitude of velocity vector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(3.3)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Wind Speed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457200" y="3429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Horizontal wind speed	 </a:t>
            </a:r>
            <a:r>
              <a:rPr lang="en-US">
                <a:solidFill>
                  <a:srgbClr val="993366"/>
                </a:solidFill>
              </a:rPr>
              <a:t>(3.3)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58733" name="Object 13"/>
          <p:cNvGraphicFramePr>
            <a:graphicFrameLocks noChangeAspect="1"/>
          </p:cNvGraphicFramePr>
          <p:nvPr/>
        </p:nvGraphicFramePr>
        <p:xfrm>
          <a:off x="2971800" y="2209800"/>
          <a:ext cx="2668588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40" name="MathType Equation" r:id="rId3" imgW="1054100" imgH="241300" progId="Equation">
                  <p:embed/>
                </p:oleObj>
              </mc:Choice>
              <mc:Fallback>
                <p:oleObj name="MathType Equation" r:id="rId3" imgW="1054100" imgH="2413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209800"/>
                        <a:ext cx="2668588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34" name="Object 14"/>
          <p:cNvGraphicFramePr>
            <a:graphicFrameLocks noChangeAspect="1"/>
          </p:cNvGraphicFramePr>
          <p:nvPr/>
        </p:nvGraphicFramePr>
        <p:xfrm>
          <a:off x="3276600" y="3886200"/>
          <a:ext cx="207486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41" name="MathType Equation" r:id="rId5" imgW="838200" imgH="254000" progId="Equation">
                  <p:embed/>
                </p:oleObj>
              </mc:Choice>
              <mc:Fallback>
                <p:oleObj name="MathType Equation" r:id="rId5" imgW="838200" imgH="2540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886200"/>
                        <a:ext cx="2074863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build="p" autoUpdateAnimBg="0"/>
      <p:bldP spid="15872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775" name="Object 7"/>
          <p:cNvGraphicFramePr>
            <a:graphicFrameLocks noChangeAspect="1"/>
          </p:cNvGraphicFramePr>
          <p:nvPr/>
        </p:nvGraphicFramePr>
        <p:xfrm>
          <a:off x="228600" y="1600200"/>
          <a:ext cx="4259263" cy="414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87" name="Document" r:id="rId3" imgW="3276600" imgH="3187700" progId="Word.Document.8">
                  <p:embed/>
                </p:oleObj>
              </mc:Choice>
              <mc:Fallback>
                <p:oleObj name="Document" r:id="rId3" imgW="3276600" imgH="31877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00200"/>
                        <a:ext cx="4259263" cy="414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39000" y="6019800"/>
            <a:ext cx="1219200" cy="381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3.1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Zonally-Averaged Velocities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graphicFrame>
        <p:nvGraphicFramePr>
          <p:cNvPr id="160776" name="Object 8"/>
          <p:cNvGraphicFramePr>
            <a:graphicFrameLocks noChangeAspect="1"/>
          </p:cNvGraphicFramePr>
          <p:nvPr/>
        </p:nvGraphicFramePr>
        <p:xfrm>
          <a:off x="4267200" y="1600200"/>
          <a:ext cx="4259263" cy="414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88" name="Document" r:id="rId5" imgW="3276600" imgH="3187700" progId="Word.Document.8">
                  <p:embed/>
                </p:oleObj>
              </mc:Choice>
              <mc:Fallback>
                <p:oleObj name="Document" r:id="rId5" imgW="3276600" imgH="31877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600200"/>
                        <a:ext cx="4259263" cy="414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777" name="Rectangle 9"/>
          <p:cNvSpPr>
            <a:spLocks noChangeArrowheads="1"/>
          </p:cNvSpPr>
          <p:nvPr/>
        </p:nvSpPr>
        <p:spPr bwMode="auto">
          <a:xfrm>
            <a:off x="381000" y="2286000"/>
            <a:ext cx="5334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8" name="Rectangle 10"/>
          <p:cNvSpPr>
            <a:spLocks noChangeArrowheads="1"/>
          </p:cNvSpPr>
          <p:nvPr/>
        </p:nvSpPr>
        <p:spPr bwMode="auto">
          <a:xfrm rot="-5400000">
            <a:off x="-190500" y="3238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0000FF"/>
                </a:solidFill>
              </a:rPr>
              <a:t>Altitude (km)</a:t>
            </a:r>
            <a:endParaRPr lang="en-US" sz="2800">
              <a:solidFill>
                <a:srgbClr val="187534"/>
              </a:solidFill>
            </a:endParaRPr>
          </a:p>
        </p:txBody>
      </p:sp>
      <p:sp>
        <p:nvSpPr>
          <p:cNvPr id="160779" name="Rectangle 11"/>
          <p:cNvSpPr>
            <a:spLocks noChangeArrowheads="1"/>
          </p:cNvSpPr>
          <p:nvPr/>
        </p:nvSpPr>
        <p:spPr bwMode="auto">
          <a:xfrm>
            <a:off x="4495800" y="2209800"/>
            <a:ext cx="5334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0" name="Rectangle 12"/>
          <p:cNvSpPr>
            <a:spLocks noChangeArrowheads="1"/>
          </p:cNvSpPr>
          <p:nvPr/>
        </p:nvSpPr>
        <p:spPr bwMode="auto">
          <a:xfrm rot="-5400000">
            <a:off x="3924300" y="31623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0000FF"/>
                </a:solidFill>
              </a:rPr>
              <a:t>Altitude (km)</a:t>
            </a:r>
            <a:endParaRPr lang="en-US" sz="2800">
              <a:solidFill>
                <a:srgbClr val="187534"/>
              </a:solidFill>
            </a:endParaRPr>
          </a:p>
        </p:txBody>
      </p:sp>
      <p:sp>
        <p:nvSpPr>
          <p:cNvPr id="160781" name="Rectangle 13"/>
          <p:cNvSpPr>
            <a:spLocks noChangeArrowheads="1"/>
          </p:cNvSpPr>
          <p:nvPr/>
        </p:nvSpPr>
        <p:spPr bwMode="auto">
          <a:xfrm>
            <a:off x="2133600" y="10668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4514850" algn="l"/>
              </a:tabLst>
            </a:pPr>
            <a:r>
              <a:rPr lang="en-US"/>
              <a:t>January	July</a:t>
            </a:r>
            <a:endParaRPr lang="en-US" sz="2800">
              <a:solidFill>
                <a:srgbClr val="18753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0772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Expand total derivative with chain rule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(3.4)</a:t>
            </a:r>
            <a:r>
              <a:rPr lang="en-US" sz="2000">
                <a:solidFill>
                  <a:srgbClr val="993366"/>
                </a:solidFill>
                <a:latin typeface="Times" charset="0"/>
              </a:rPr>
              <a:t> 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Local and Total Differentiation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457200" y="2667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Total derivative. </a:t>
            </a:r>
            <a:r>
              <a:rPr lang="en-US">
                <a:solidFill>
                  <a:srgbClr val="187534"/>
                </a:solidFill>
              </a:rPr>
              <a:t>Time rate of change along trajectory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61805" name="Object 13"/>
          <p:cNvGraphicFramePr>
            <a:graphicFrameLocks noChangeAspect="1"/>
          </p:cNvGraphicFramePr>
          <p:nvPr/>
        </p:nvGraphicFramePr>
        <p:xfrm>
          <a:off x="2057400" y="1752600"/>
          <a:ext cx="467042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21" name="MathType Equation" r:id="rId3" imgW="1854200" imgH="304800" progId="Equation">
                  <p:embed/>
                </p:oleObj>
              </mc:Choice>
              <mc:Fallback>
                <p:oleObj name="MathType Equation" r:id="rId3" imgW="1854200" imgH="3048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752600"/>
                        <a:ext cx="4670425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06" name="Object 14"/>
          <p:cNvGraphicFramePr>
            <a:graphicFrameLocks noChangeAspect="1"/>
          </p:cNvGraphicFramePr>
          <p:nvPr/>
        </p:nvGraphicFramePr>
        <p:xfrm>
          <a:off x="3733800" y="3124200"/>
          <a:ext cx="547688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22" name="MathType Equation" r:id="rId5" imgW="215900" imgH="304800" progId="Equation">
                  <p:embed/>
                </p:oleObj>
              </mc:Choice>
              <mc:Fallback>
                <p:oleObj name="MathType Equation" r:id="rId5" imgW="215900" imgH="3048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124200"/>
                        <a:ext cx="547688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807" name="Rectangle 15"/>
          <p:cNvSpPr>
            <a:spLocks noChangeArrowheads="1"/>
          </p:cNvSpPr>
          <p:nvPr/>
        </p:nvSpPr>
        <p:spPr bwMode="auto">
          <a:xfrm>
            <a:off x="457200" y="3886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Local derivative. </a:t>
            </a:r>
            <a:r>
              <a:rPr lang="en-US">
                <a:solidFill>
                  <a:srgbClr val="187534"/>
                </a:solidFill>
              </a:rPr>
              <a:t>Time rate of change at a fixed point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61809" name="Object 17"/>
          <p:cNvGraphicFramePr>
            <a:graphicFrameLocks noChangeAspect="1"/>
          </p:cNvGraphicFramePr>
          <p:nvPr/>
        </p:nvGraphicFramePr>
        <p:xfrm>
          <a:off x="3733800" y="4419600"/>
          <a:ext cx="547688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23" name="MathType Equation" r:id="rId7" imgW="215900" imgH="304800" progId="Equation">
                  <p:embed/>
                </p:oleObj>
              </mc:Choice>
              <mc:Fallback>
                <p:oleObj name="MathType Equation" r:id="rId7" imgW="215900" imgH="304800" progId="Equation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4419600"/>
                        <a:ext cx="547688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810" name="Rectangle 18"/>
          <p:cNvSpPr>
            <a:spLocks noChangeArrowheads="1"/>
          </p:cNvSpPr>
          <p:nvPr/>
        </p:nvSpPr>
        <p:spPr bwMode="auto">
          <a:xfrm>
            <a:off x="457200" y="5334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Advection term. </a:t>
            </a:r>
            <a:r>
              <a:rPr lang="en-US">
                <a:solidFill>
                  <a:srgbClr val="187534"/>
                </a:solidFill>
              </a:rPr>
              <a:t>Time rate of change due to advection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61811" name="Object 19"/>
          <p:cNvGraphicFramePr>
            <a:graphicFrameLocks noChangeAspect="1"/>
          </p:cNvGraphicFramePr>
          <p:nvPr/>
        </p:nvGraphicFramePr>
        <p:xfrm>
          <a:off x="3657600" y="5791200"/>
          <a:ext cx="731838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24" name="MathType Equation" r:id="rId9" imgW="292100" imgH="304800" progId="Equation">
                  <p:embed/>
                </p:oleObj>
              </mc:Choice>
              <mc:Fallback>
                <p:oleObj name="MathType Equation" r:id="rId9" imgW="292100" imgH="304800" progId="Equation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791200"/>
                        <a:ext cx="731838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4" grpId="0" build="p" autoUpdateAnimBg="0"/>
      <p:bldP spid="161796" grpId="0" build="p" autoUpdateAnimBg="0"/>
      <p:bldP spid="161807" grpId="0" build="p" autoUpdateAnimBg="0"/>
      <p:bldP spid="161810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0772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Eulerian frame of reference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Frame of reference of a point fixed in space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Eulerian vs. Lagrangian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533400" y="3505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Lagrangian frame of reference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	</a:t>
            </a:r>
            <a:r>
              <a:rPr lang="en-US">
                <a:solidFill>
                  <a:srgbClr val="187534"/>
                </a:solidFill>
              </a:rPr>
              <a:t>Frame of reference of moving parcel</a:t>
            </a:r>
            <a:endParaRPr lang="en-US" sz="2800">
              <a:solidFill>
                <a:srgbClr val="187534"/>
              </a:solidFill>
            </a:endParaRPr>
          </a:p>
        </p:txBody>
      </p:sp>
      <p:graphicFrame>
        <p:nvGraphicFramePr>
          <p:cNvPr id="162822" name="Object 6"/>
          <p:cNvGraphicFramePr>
            <a:graphicFrameLocks noChangeAspect="1"/>
          </p:cNvGraphicFramePr>
          <p:nvPr/>
        </p:nvGraphicFramePr>
        <p:xfrm>
          <a:off x="3962400" y="4572000"/>
          <a:ext cx="547688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33" name="MathType Equation" r:id="rId3" imgW="215900" imgH="304800" progId="Equation">
                  <p:embed/>
                </p:oleObj>
              </mc:Choice>
              <mc:Fallback>
                <p:oleObj name="MathType Equation" r:id="rId3" imgW="215900" imgH="304800" progId="Equation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572000"/>
                        <a:ext cx="547688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8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615834"/>
              </p:ext>
            </p:extLst>
          </p:nvPr>
        </p:nvGraphicFramePr>
        <p:xfrm>
          <a:off x="3444875" y="2222500"/>
          <a:ext cx="14589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34" name="Equation" r:id="rId5" imgW="584200" imgH="355600" progId="Equation.3">
                  <p:embed/>
                </p:oleObj>
              </mc:Choice>
              <mc:Fallback>
                <p:oleObj name="Equation" r:id="rId5" imgW="584200" imgH="355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75" y="2222500"/>
                        <a:ext cx="14589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8" grpId="0" build="p" autoUpdateAnimBg="0"/>
      <p:bldP spid="16282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0772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1035050" algn="l"/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Assume balloon traveling with the wind from east to west</a:t>
            </a:r>
          </a:p>
          <a:p>
            <a:pPr>
              <a:lnSpc>
                <a:spcPct val="80000"/>
              </a:lnSpc>
              <a:buFontTx/>
              <a:buNone/>
              <a:tabLst>
                <a:tab pos="1035050" algn="l"/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103505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d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/d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	= 10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8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molec. cm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  <a:tabLst>
                <a:tab pos="1035050" algn="l"/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103505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∂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/∂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	= 10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10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molec. cm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km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  <a:tabLst>
                <a:tab pos="1035050" algn="l"/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1035050" algn="l"/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		= -10 m s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-1</a:t>
            </a:r>
          </a:p>
          <a:p>
            <a:pPr>
              <a:lnSpc>
                <a:spcPct val="80000"/>
              </a:lnSpc>
              <a:buFontTx/>
              <a:buNone/>
              <a:tabLst>
                <a:tab pos="1035050" algn="l"/>
                <a:tab pos="6804025" algn="l"/>
              </a:tabLst>
            </a:pPr>
            <a:endParaRPr lang="en-US" sz="2400" baseline="300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1035050" algn="l"/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Find time-rate-of-change in concentration at fixed point</a:t>
            </a:r>
            <a:endParaRPr lang="en-US" sz="2400" baseline="300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Example 3.1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graphicFrame>
        <p:nvGraphicFramePr>
          <p:cNvPr id="163847" name="Object 7"/>
          <p:cNvGraphicFramePr>
            <a:graphicFrameLocks noChangeAspect="1"/>
          </p:cNvGraphicFramePr>
          <p:nvPr/>
        </p:nvGraphicFramePr>
        <p:xfrm>
          <a:off x="2971800" y="4724400"/>
          <a:ext cx="230346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4" name="MathType Equation" r:id="rId3" imgW="914400" imgH="304800" progId="Equation">
                  <p:embed/>
                </p:oleObj>
              </mc:Choice>
              <mc:Fallback>
                <p:oleObj name="MathType Equation" r:id="rId3" imgW="914400" imgH="304800" progId="Equation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724400"/>
                        <a:ext cx="230346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48" name="Object 8"/>
          <p:cNvGraphicFramePr>
            <a:graphicFrameLocks noChangeAspect="1"/>
          </p:cNvGraphicFramePr>
          <p:nvPr/>
        </p:nvGraphicFramePr>
        <p:xfrm>
          <a:off x="228600" y="5715000"/>
          <a:ext cx="86106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5" name="MathType Equation" r:id="rId5" imgW="3467100" imgH="317500" progId="Equation">
                  <p:embed/>
                </p:oleObj>
              </mc:Choice>
              <mc:Fallback>
                <p:oleObj name="MathType Equation" r:id="rId5" imgW="3467100" imgH="3175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715000"/>
                        <a:ext cx="8610600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0772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Gradient operator in Cartesian-altitude coordinates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(3.6)</a:t>
            </a:r>
            <a:r>
              <a:rPr lang="en-US" sz="2000">
                <a:solidFill>
                  <a:srgbClr val="993366"/>
                </a:solidFill>
                <a:latin typeface="Times" charset="0"/>
              </a:rPr>
              <a:t> 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Gradient Operator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457200" y="2895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Dot product of velocity vector with gradient operator	 </a:t>
            </a:r>
            <a:r>
              <a:rPr lang="en-US">
                <a:solidFill>
                  <a:srgbClr val="993366"/>
                </a:solidFill>
              </a:rPr>
              <a:t>(3.7) </a:t>
            </a:r>
          </a:p>
        </p:txBody>
      </p:sp>
      <p:graphicFrame>
        <p:nvGraphicFramePr>
          <p:cNvPr id="164876" name="Object 12"/>
          <p:cNvGraphicFramePr>
            <a:graphicFrameLocks noChangeAspect="1"/>
          </p:cNvGraphicFramePr>
          <p:nvPr/>
        </p:nvGraphicFramePr>
        <p:xfrm>
          <a:off x="2590800" y="1828800"/>
          <a:ext cx="28797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90" name="MathType Equation" r:id="rId3" imgW="1155700" imgH="330200" progId="Equation">
                  <p:embed/>
                </p:oleObj>
              </mc:Choice>
              <mc:Fallback>
                <p:oleObj name="MathType Equation" r:id="rId3" imgW="1155700" imgH="3302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828800"/>
                        <a:ext cx="2879725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877" name="Object 13"/>
          <p:cNvGraphicFramePr>
            <a:graphicFrameLocks noChangeAspect="1"/>
          </p:cNvGraphicFramePr>
          <p:nvPr/>
        </p:nvGraphicFramePr>
        <p:xfrm>
          <a:off x="228600" y="3352800"/>
          <a:ext cx="83820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91" name="MathType Equation" r:id="rId5" imgW="3314700" imgH="368300" progId="Equation">
                  <p:embed/>
                </p:oleObj>
              </mc:Choice>
              <mc:Fallback>
                <p:oleObj name="MathType Equation" r:id="rId5" imgW="3314700" imgH="3683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352800"/>
                        <a:ext cx="8382000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882" name="Object 18"/>
          <p:cNvGraphicFramePr>
            <a:graphicFrameLocks noChangeAspect="1"/>
          </p:cNvGraphicFramePr>
          <p:nvPr/>
        </p:nvGraphicFramePr>
        <p:xfrm>
          <a:off x="1295400" y="4876800"/>
          <a:ext cx="5740400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92" name="MathType Equation" r:id="rId7" imgW="2298700" imgH="457200" progId="Equation">
                  <p:embed/>
                </p:oleObj>
              </mc:Choice>
              <mc:Fallback>
                <p:oleObj name="MathType Equation" r:id="rId7" imgW="2298700" imgH="457200" progId="Equation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876800"/>
                        <a:ext cx="5740400" cy="114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 build="p" autoUpdateAnimBg="0"/>
      <p:bldP spid="164868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0772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Dot product of gradient operator with velocity vector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(3.8)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Divergence term</a:t>
            </a:r>
            <a:r>
              <a:rPr lang="en-US" sz="2000">
                <a:solidFill>
                  <a:srgbClr val="993366"/>
                </a:solidFill>
                <a:latin typeface="Times" charset="0"/>
              </a:rPr>
              <a:t> 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Gradient Operator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228600" y="35814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Dot product of gradient operator with velocity vector not symmetric</a:t>
            </a:r>
            <a:r>
              <a:rPr lang="en-US">
                <a:solidFill>
                  <a:srgbClr val="993366"/>
                </a:solidFill>
              </a:rPr>
              <a:t> </a:t>
            </a:r>
          </a:p>
        </p:txBody>
      </p:sp>
      <p:graphicFrame>
        <p:nvGraphicFramePr>
          <p:cNvPr id="165896" name="Object 8"/>
          <p:cNvGraphicFramePr>
            <a:graphicFrameLocks noChangeAspect="1"/>
          </p:cNvGraphicFramePr>
          <p:nvPr/>
        </p:nvGraphicFramePr>
        <p:xfrm>
          <a:off x="457200" y="2362200"/>
          <a:ext cx="779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07" name="MathType Equation" r:id="rId3" imgW="3086100" imgH="368300" progId="Equation">
                  <p:embed/>
                </p:oleObj>
              </mc:Choice>
              <mc:Fallback>
                <p:oleObj name="MathType Equation" r:id="rId3" imgW="3086100" imgH="3683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62200"/>
                        <a:ext cx="7797800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897" name="Object 9"/>
          <p:cNvGraphicFramePr>
            <a:graphicFrameLocks noChangeAspect="1"/>
          </p:cNvGraphicFramePr>
          <p:nvPr/>
        </p:nvGraphicFramePr>
        <p:xfrm>
          <a:off x="3581400" y="4267200"/>
          <a:ext cx="1736725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08" name="MathType Equation" r:id="rId5" imgW="685800" imgH="139700" progId="Equation">
                  <p:embed/>
                </p:oleObj>
              </mc:Choice>
              <mc:Fallback>
                <p:oleObj name="MathType Equation" r:id="rId5" imgW="685800" imgH="1397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267200"/>
                        <a:ext cx="1736725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8" name="Rectangle 10"/>
          <p:cNvSpPr>
            <a:spLocks noChangeArrowheads="1"/>
          </p:cNvSpPr>
          <p:nvPr/>
        </p:nvSpPr>
        <p:spPr bwMode="auto">
          <a:xfrm>
            <a:off x="304800" y="5105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Dot product of two vectors is symmetric</a:t>
            </a:r>
            <a:r>
              <a:rPr lang="en-US">
                <a:solidFill>
                  <a:srgbClr val="993366"/>
                </a:solidFill>
              </a:rPr>
              <a:t> </a:t>
            </a:r>
          </a:p>
        </p:txBody>
      </p:sp>
      <p:graphicFrame>
        <p:nvGraphicFramePr>
          <p:cNvPr id="165899" name="Object 11"/>
          <p:cNvGraphicFramePr>
            <a:graphicFrameLocks noChangeAspect="1"/>
          </p:cNvGraphicFramePr>
          <p:nvPr/>
        </p:nvGraphicFramePr>
        <p:xfrm>
          <a:off x="3657600" y="5867400"/>
          <a:ext cx="1608138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09" name="MathType Equation" r:id="rId7" imgW="635000" imgH="101600" progId="Equation">
                  <p:embed/>
                </p:oleObj>
              </mc:Choice>
              <mc:Fallback>
                <p:oleObj name="MathType Equation" r:id="rId7" imgW="635000" imgH="1016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867400"/>
                        <a:ext cx="1608138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0" grpId="0" build="p" autoUpdateAnimBg="0"/>
      <p:bldP spid="165892" grpId="0" build="p" autoUpdateAnimBg="0"/>
      <p:bldP spid="165898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0772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Product of concentration and divergence term is scalar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(3.9)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Gradient Operator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6916" name="Rectangle 4"/>
          <p:cNvSpPr>
            <a:spLocks noChangeArrowheads="1"/>
          </p:cNvSpPr>
          <p:nvPr/>
        </p:nvSpPr>
        <p:spPr bwMode="auto">
          <a:xfrm>
            <a:off x="381000" y="31242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Gradient of a scalar is a vector	 </a:t>
            </a:r>
            <a:r>
              <a:rPr lang="en-US">
                <a:solidFill>
                  <a:srgbClr val="993366"/>
                </a:solidFill>
              </a:rPr>
              <a:t>(3.10)</a:t>
            </a:r>
            <a:endParaRPr lang="en-US" sz="2800">
              <a:solidFill>
                <a:srgbClr val="993366"/>
              </a:solidFill>
            </a:endParaRPr>
          </a:p>
        </p:txBody>
      </p:sp>
      <p:sp>
        <p:nvSpPr>
          <p:cNvPr id="166919" name="Rectangle 7"/>
          <p:cNvSpPr>
            <a:spLocks noChangeArrowheads="1"/>
          </p:cNvSpPr>
          <p:nvPr/>
        </p:nvSpPr>
        <p:spPr bwMode="auto">
          <a:xfrm>
            <a:off x="381000" y="4953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Advection term is a scalar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(3.11)</a:t>
            </a:r>
          </a:p>
        </p:txBody>
      </p:sp>
      <p:graphicFrame>
        <p:nvGraphicFramePr>
          <p:cNvPr id="166922" name="Object 10"/>
          <p:cNvGraphicFramePr>
            <a:graphicFrameLocks noChangeAspect="1"/>
          </p:cNvGraphicFramePr>
          <p:nvPr/>
        </p:nvGraphicFramePr>
        <p:xfrm>
          <a:off x="2133600" y="1981200"/>
          <a:ext cx="4232275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3" name="Equation" r:id="rId3" imgW="1689100" imgH="330200" progId="Equation.3">
                  <p:embed/>
                </p:oleObj>
              </mc:Choice>
              <mc:Fallback>
                <p:oleObj name="Equation" r:id="rId3" imgW="1689100" imgH="330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81200"/>
                        <a:ext cx="4232275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23" name="Object 11"/>
          <p:cNvGraphicFramePr>
            <a:graphicFrameLocks noChangeAspect="1"/>
          </p:cNvGraphicFramePr>
          <p:nvPr/>
        </p:nvGraphicFramePr>
        <p:xfrm>
          <a:off x="1066800" y="3657600"/>
          <a:ext cx="6581775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4" name="Equation" r:id="rId5" imgW="2603500" imgH="368300" progId="Equation.3">
                  <p:embed/>
                </p:oleObj>
              </mc:Choice>
              <mc:Fallback>
                <p:oleObj name="Equation" r:id="rId5" imgW="2603500" imgH="368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657600"/>
                        <a:ext cx="6581775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25" name="Object 13"/>
          <p:cNvGraphicFramePr>
            <a:graphicFrameLocks noChangeAspect="1"/>
          </p:cNvGraphicFramePr>
          <p:nvPr/>
        </p:nvGraphicFramePr>
        <p:xfrm>
          <a:off x="762000" y="5486400"/>
          <a:ext cx="75041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5" name="Equation" r:id="rId7" imgW="2971800" imgH="368300" progId="Equation.3">
                  <p:embed/>
                </p:oleObj>
              </mc:Choice>
              <mc:Fallback>
                <p:oleObj name="Equation" r:id="rId7" imgW="2971800" imgH="368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486400"/>
                        <a:ext cx="7504113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4" grpId="0" build="p" autoUpdateAnimBg="0"/>
      <p:bldP spid="166916" grpId="0" build="p" autoUpdateAnimBg="0"/>
      <p:bldP spid="1669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0772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Total derivative of scalar concentration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(3.12)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Gradient Operator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7941" name="Rectangle 5"/>
          <p:cNvSpPr>
            <a:spLocks noChangeArrowheads="1"/>
          </p:cNvSpPr>
          <p:nvPr/>
        </p:nvSpPr>
        <p:spPr bwMode="auto">
          <a:xfrm>
            <a:off x="457200" y="2971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Advection term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(3.11)</a:t>
            </a:r>
          </a:p>
        </p:txBody>
      </p:sp>
      <p:graphicFrame>
        <p:nvGraphicFramePr>
          <p:cNvPr id="167944" name="Object 8"/>
          <p:cNvGraphicFramePr>
            <a:graphicFrameLocks noChangeAspect="1"/>
          </p:cNvGraphicFramePr>
          <p:nvPr/>
        </p:nvGraphicFramePr>
        <p:xfrm>
          <a:off x="685800" y="3581400"/>
          <a:ext cx="75041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56" name="Equation" r:id="rId3" imgW="2971800" imgH="368300" progId="Equation.3">
                  <p:embed/>
                </p:oleObj>
              </mc:Choice>
              <mc:Fallback>
                <p:oleObj name="Equation" r:id="rId3" imgW="2971800" imgH="368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581400"/>
                        <a:ext cx="7504113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6" name="Rectangle 10"/>
          <p:cNvSpPr>
            <a:spLocks noChangeArrowheads="1"/>
          </p:cNvSpPr>
          <p:nvPr/>
        </p:nvSpPr>
        <p:spPr bwMode="auto">
          <a:xfrm>
            <a:off x="457200" y="4724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Generalized and expanded form of total derivative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(3.13)</a:t>
            </a:r>
          </a:p>
        </p:txBody>
      </p:sp>
      <p:graphicFrame>
        <p:nvGraphicFramePr>
          <p:cNvPr id="167947" name="Object 11"/>
          <p:cNvGraphicFramePr>
            <a:graphicFrameLocks noChangeAspect="1"/>
          </p:cNvGraphicFramePr>
          <p:nvPr/>
        </p:nvGraphicFramePr>
        <p:xfrm>
          <a:off x="1981200" y="5486400"/>
          <a:ext cx="5375275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57" name="Equation" r:id="rId5" imgW="2146300" imgH="330200" progId="Equation.3">
                  <p:embed/>
                </p:oleObj>
              </mc:Choice>
              <mc:Fallback>
                <p:oleObj name="Equation" r:id="rId5" imgW="2146300" imgH="330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486400"/>
                        <a:ext cx="5375275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48" name="Object 12"/>
          <p:cNvGraphicFramePr>
            <a:graphicFrameLocks noChangeAspect="1"/>
          </p:cNvGraphicFramePr>
          <p:nvPr/>
        </p:nvGraphicFramePr>
        <p:xfrm>
          <a:off x="1143000" y="1905000"/>
          <a:ext cx="647223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58" name="Equation" r:id="rId7" imgW="2590800" imgH="330200" progId="Equation.3">
                  <p:embed/>
                </p:oleObj>
              </mc:Choice>
              <mc:Fallback>
                <p:oleObj name="Equation" r:id="rId7" imgW="2590800" imgH="330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905000"/>
                        <a:ext cx="647223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8" grpId="0" build="p" autoUpdateAnimBg="0"/>
      <p:bldP spid="167941" grpId="0" build="p" autoUpdateAnimBg="0"/>
      <p:bldP spid="167946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Scalar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8964" name="Rectangle 4"/>
          <p:cNvSpPr>
            <a:spLocks noChangeArrowheads="1"/>
          </p:cNvSpPr>
          <p:nvPr/>
        </p:nvSpPr>
        <p:spPr bwMode="auto">
          <a:xfrm>
            <a:off x="609600" y="5105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Accumulation = inflow minus outflow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(3.14)</a:t>
            </a:r>
          </a:p>
        </p:txBody>
      </p:sp>
      <p:graphicFrame>
        <p:nvGraphicFramePr>
          <p:cNvPr id="168970" name="Object 10"/>
          <p:cNvGraphicFramePr>
            <a:graphicFrameLocks noChangeAspect="1"/>
          </p:cNvGraphicFramePr>
          <p:nvPr/>
        </p:nvGraphicFramePr>
        <p:xfrm>
          <a:off x="1676400" y="1066800"/>
          <a:ext cx="5630863" cy="400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81" name="Document" r:id="rId3" imgW="2247900" imgH="1600200" progId="Word.Document.8">
                  <p:embed/>
                </p:oleObj>
              </mc:Choice>
              <mc:Fallback>
                <p:oleObj name="Document" r:id="rId3" imgW="2247900" imgH="16002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066800"/>
                        <a:ext cx="5630863" cy="400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71" name="Object 11"/>
          <p:cNvGraphicFramePr>
            <a:graphicFrameLocks noChangeAspect="1"/>
          </p:cNvGraphicFramePr>
          <p:nvPr/>
        </p:nvGraphicFramePr>
        <p:xfrm>
          <a:off x="1600200" y="5562600"/>
          <a:ext cx="531177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82" name="Equation" r:id="rId5" imgW="2146300" imgH="152400" progId="Equation.3">
                  <p:embed/>
                </p:oleObj>
              </mc:Choice>
              <mc:Fallback>
                <p:oleObj name="Equation" r:id="rId5" imgW="2146300" imgH="152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562600"/>
                        <a:ext cx="5311775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73" name="Object 13"/>
          <p:cNvGraphicFramePr>
            <a:graphicFrameLocks noChangeAspect="1"/>
          </p:cNvGraphicFramePr>
          <p:nvPr/>
        </p:nvGraphicFramePr>
        <p:xfrm>
          <a:off x="1600200" y="6096000"/>
          <a:ext cx="52006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83" name="Equation" r:id="rId7" imgW="3467100" imgH="330200" progId="Equation.3">
                  <p:embed/>
                </p:oleObj>
              </mc:Choice>
              <mc:Fallback>
                <p:oleObj name="Equation" r:id="rId7" imgW="3467100" imgH="330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6096000"/>
                        <a:ext cx="52006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4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Scalar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457200" y="1143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Accumulation = inflow minus outflow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(3.14)</a:t>
            </a:r>
          </a:p>
        </p:txBody>
      </p:sp>
      <p:graphicFrame>
        <p:nvGraphicFramePr>
          <p:cNvPr id="169989" name="Object 5"/>
          <p:cNvGraphicFramePr>
            <a:graphicFrameLocks noChangeAspect="1"/>
          </p:cNvGraphicFramePr>
          <p:nvPr/>
        </p:nvGraphicFramePr>
        <p:xfrm>
          <a:off x="1219200" y="1600200"/>
          <a:ext cx="531177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1" name="MathType Equation" r:id="rId3" imgW="2146300" imgH="152400" progId="Equation">
                  <p:embed/>
                </p:oleObj>
              </mc:Choice>
              <mc:Fallback>
                <p:oleObj name="MathType Equation" r:id="rId3" imgW="2146300" imgH="152400" progId="Equation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00200"/>
                        <a:ext cx="5311775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90" name="Rectangle 6"/>
          <p:cNvSpPr>
            <a:spLocks noChangeArrowheads="1"/>
          </p:cNvSpPr>
          <p:nvPr/>
        </p:nvSpPr>
        <p:spPr bwMode="auto">
          <a:xfrm>
            <a:off x="457200" y="2438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Divide both sides by </a:t>
            </a:r>
            <a:r>
              <a:rPr lang="en-US">
                <a:latin typeface="Symbol" charset="0"/>
              </a:rPr>
              <a:t></a:t>
            </a:r>
            <a:r>
              <a:rPr lang="en-US" i="1"/>
              <a:t>t</a:t>
            </a:r>
            <a:r>
              <a:rPr lang="en-US"/>
              <a:t> and box volume (</a:t>
            </a:r>
            <a:r>
              <a:rPr lang="en-US">
                <a:latin typeface="Symbol" charset="0"/>
              </a:rPr>
              <a:t></a:t>
            </a:r>
            <a:r>
              <a:rPr lang="en-US" i="1"/>
              <a:t>x</a:t>
            </a:r>
            <a:r>
              <a:rPr lang="en-US">
                <a:latin typeface="Symbol" charset="0"/>
              </a:rPr>
              <a:t></a:t>
            </a:r>
            <a:r>
              <a:rPr lang="en-US" i="1"/>
              <a:t>y</a:t>
            </a:r>
            <a:r>
              <a:rPr lang="en-US">
                <a:latin typeface="Symbol" charset="0"/>
              </a:rPr>
              <a:t></a:t>
            </a:r>
            <a:r>
              <a:rPr lang="en-US" i="1"/>
              <a:t>z</a:t>
            </a:r>
            <a:r>
              <a:rPr lang="en-US"/>
              <a:t>)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(3.15)</a:t>
            </a:r>
          </a:p>
        </p:txBody>
      </p:sp>
      <p:graphicFrame>
        <p:nvGraphicFramePr>
          <p:cNvPr id="169991" name="Object 7"/>
          <p:cNvGraphicFramePr>
            <a:graphicFrameLocks noChangeAspect="1"/>
          </p:cNvGraphicFramePr>
          <p:nvPr/>
        </p:nvGraphicFramePr>
        <p:xfrm>
          <a:off x="2667000" y="2895600"/>
          <a:ext cx="3154363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2" name="MathType Equation" r:id="rId5" imgW="1257300" imgH="330200" progId="Equation">
                  <p:embed/>
                </p:oleObj>
              </mc:Choice>
              <mc:Fallback>
                <p:oleObj name="MathType Equation" r:id="rId5" imgW="1257300" imgH="330200" progId="Equation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895600"/>
                        <a:ext cx="3154363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92" name="Object 8"/>
          <p:cNvGraphicFramePr>
            <a:graphicFrameLocks noChangeAspect="1"/>
          </p:cNvGraphicFramePr>
          <p:nvPr/>
        </p:nvGraphicFramePr>
        <p:xfrm>
          <a:off x="3200400" y="4876800"/>
          <a:ext cx="192881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3" name="MathType Equation" r:id="rId7" imgW="774700" imgH="317500" progId="Equation">
                  <p:embed/>
                </p:oleObj>
              </mc:Choice>
              <mc:Fallback>
                <p:oleObj name="MathType Equation" r:id="rId7" imgW="774700" imgH="3175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876800"/>
                        <a:ext cx="1928813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93" name="Rectangle 9"/>
          <p:cNvSpPr>
            <a:spLocks noChangeArrowheads="1"/>
          </p:cNvSpPr>
          <p:nvPr/>
        </p:nvSpPr>
        <p:spPr bwMode="auto">
          <a:xfrm>
            <a:off x="457200" y="4038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Let </a:t>
            </a:r>
            <a:r>
              <a:rPr lang="en-US">
                <a:latin typeface="Symbol" charset="0"/>
              </a:rPr>
              <a:t></a:t>
            </a:r>
            <a:r>
              <a:rPr lang="en-US" i="1"/>
              <a:t>t, </a:t>
            </a:r>
            <a:r>
              <a:rPr lang="en-US">
                <a:latin typeface="Symbol" charset="0"/>
              </a:rPr>
              <a:t></a:t>
            </a:r>
            <a:r>
              <a:rPr lang="en-US" i="1"/>
              <a:t>x--&gt;</a:t>
            </a:r>
            <a:r>
              <a:rPr lang="en-US"/>
              <a:t>0 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(3.16)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993366"/>
                </a:solidFill>
              </a:rPr>
              <a:t>	 </a:t>
            </a:r>
            <a:r>
              <a:rPr lang="en-US">
                <a:solidFill>
                  <a:srgbClr val="187534"/>
                </a:solidFill>
              </a:rPr>
              <a:t>Flux-divergence form of continuity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  <p:bldP spid="169990" grpId="0" build="p" autoUpdateAnimBg="0"/>
      <p:bldP spid="16999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Scalar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457200" y="11430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Flux-divergence form of continuity equation in 3-D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(3.17)</a:t>
            </a:r>
          </a:p>
        </p:txBody>
      </p:sp>
      <p:sp>
        <p:nvSpPr>
          <p:cNvPr id="171016" name="Rectangle 8"/>
          <p:cNvSpPr>
            <a:spLocks noChangeArrowheads="1"/>
          </p:cNvSpPr>
          <p:nvPr/>
        </p:nvSpPr>
        <p:spPr bwMode="auto">
          <a:xfrm>
            <a:off x="381000" y="55626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--&gt; Velocity divergence continuity equation (and for air) </a:t>
            </a:r>
            <a:r>
              <a:rPr lang="en-US">
                <a:solidFill>
                  <a:srgbClr val="993366"/>
                </a:solidFill>
              </a:rPr>
              <a:t>(3.22,3)</a:t>
            </a:r>
            <a:endParaRPr lang="en-US"/>
          </a:p>
        </p:txBody>
      </p:sp>
      <p:graphicFrame>
        <p:nvGraphicFramePr>
          <p:cNvPr id="171020" name="Object 12"/>
          <p:cNvGraphicFramePr>
            <a:graphicFrameLocks noChangeAspect="1"/>
          </p:cNvGraphicFramePr>
          <p:nvPr/>
        </p:nvGraphicFramePr>
        <p:xfrm>
          <a:off x="2819400" y="3810000"/>
          <a:ext cx="2778125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4" name="Equation" r:id="rId3" imgW="1104900" imgH="304800" progId="Equation.3">
                  <p:embed/>
                </p:oleObj>
              </mc:Choice>
              <mc:Fallback>
                <p:oleObj name="Equation" r:id="rId3" imgW="1104900" imgH="304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810000"/>
                        <a:ext cx="2778125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21" name="Rectangle 13"/>
          <p:cNvSpPr>
            <a:spLocks noChangeArrowheads="1"/>
          </p:cNvSpPr>
          <p:nvPr/>
        </p:nvSpPr>
        <p:spPr bwMode="auto">
          <a:xfrm>
            <a:off x="457200" y="2438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Expand with chain rule 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(3.18)</a:t>
            </a:r>
            <a:endParaRPr lang="en-US"/>
          </a:p>
        </p:txBody>
      </p:sp>
      <p:graphicFrame>
        <p:nvGraphicFramePr>
          <p:cNvPr id="171022" name="Object 14"/>
          <p:cNvGraphicFramePr>
            <a:graphicFrameLocks noChangeAspect="1"/>
          </p:cNvGraphicFramePr>
          <p:nvPr/>
        </p:nvGraphicFramePr>
        <p:xfrm>
          <a:off x="1371600" y="5943600"/>
          <a:ext cx="22034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5" name="Equation" r:id="rId5" imgW="876300" imgH="304800" progId="Equation.3">
                  <p:embed/>
                </p:oleObj>
              </mc:Choice>
              <mc:Fallback>
                <p:oleObj name="Equation" r:id="rId5" imgW="876300" imgH="304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943600"/>
                        <a:ext cx="22034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5" name="Object 17"/>
          <p:cNvGraphicFramePr>
            <a:graphicFrameLocks noChangeAspect="1"/>
          </p:cNvGraphicFramePr>
          <p:nvPr/>
        </p:nvGraphicFramePr>
        <p:xfrm>
          <a:off x="4800600" y="5943600"/>
          <a:ext cx="2439988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6" name="Equation" r:id="rId7" imgW="965200" imgH="304800" progId="Equation.3">
                  <p:embed/>
                </p:oleObj>
              </mc:Choice>
              <mc:Fallback>
                <p:oleObj name="Equation" r:id="rId7" imgW="965200" imgH="304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943600"/>
                        <a:ext cx="2439988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6" name="Object 18"/>
          <p:cNvGraphicFramePr>
            <a:graphicFrameLocks noChangeAspect="1"/>
          </p:cNvGraphicFramePr>
          <p:nvPr/>
        </p:nvGraphicFramePr>
        <p:xfrm>
          <a:off x="1828800" y="1600200"/>
          <a:ext cx="5786438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7" name="Equation" r:id="rId9" imgW="2336800" imgH="342900" progId="Equation.3">
                  <p:embed/>
                </p:oleObj>
              </mc:Choice>
              <mc:Fallback>
                <p:oleObj name="Equation" r:id="rId9" imgW="2336800" imgH="3429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600200"/>
                        <a:ext cx="5786438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7" name="Object 19"/>
          <p:cNvGraphicFramePr>
            <a:graphicFrameLocks noChangeAspect="1"/>
          </p:cNvGraphicFramePr>
          <p:nvPr/>
        </p:nvGraphicFramePr>
        <p:xfrm>
          <a:off x="2286000" y="2819400"/>
          <a:ext cx="4149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8" name="Equation" r:id="rId11" imgW="1612900" imgH="177800" progId="Equation.3">
                  <p:embed/>
                </p:oleObj>
              </mc:Choice>
              <mc:Fallback>
                <p:oleObj name="Equation" r:id="rId11" imgW="1612900" imgH="1778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819400"/>
                        <a:ext cx="41497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28" name="Rectangle 20"/>
          <p:cNvSpPr>
            <a:spLocks noChangeArrowheads="1"/>
          </p:cNvSpPr>
          <p:nvPr/>
        </p:nvSpPr>
        <p:spPr bwMode="auto">
          <a:xfrm>
            <a:off x="457200" y="3352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From definition of total derivative 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(3.21)</a:t>
            </a:r>
            <a:endParaRPr lang="en-US"/>
          </a:p>
        </p:txBody>
      </p:sp>
      <p:graphicFrame>
        <p:nvGraphicFramePr>
          <p:cNvPr id="171029" name="Object 21"/>
          <p:cNvGraphicFramePr>
            <a:graphicFrameLocks noChangeAspect="1"/>
          </p:cNvGraphicFramePr>
          <p:nvPr/>
        </p:nvGraphicFramePr>
        <p:xfrm>
          <a:off x="914400" y="4800600"/>
          <a:ext cx="68008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49" name="Equation" r:id="rId13" imgW="2705100" imgH="304800" progId="Equation.3">
                  <p:embed/>
                </p:oleObj>
              </mc:Choice>
              <mc:Fallback>
                <p:oleObj name="Equation" r:id="rId13" imgW="2705100" imgH="3048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800600"/>
                        <a:ext cx="68008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30" name="Rectangle 22"/>
          <p:cNvSpPr>
            <a:spLocks noChangeArrowheads="1"/>
          </p:cNvSpPr>
          <p:nvPr/>
        </p:nvSpPr>
        <p:spPr bwMode="auto">
          <a:xfrm>
            <a:off x="457200" y="4419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Substitute (3.21) into (3.18)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 autoUpdateAnimBg="0"/>
      <p:bldP spid="171016" grpId="0" build="p" autoUpdateAnimBg="0"/>
      <p:bldP spid="171021" grpId="0" build="p" autoUpdateAnimBg="0"/>
      <p:bldP spid="171028" grpId="0" build="p" autoUpdateAnimBg="0"/>
      <p:bldP spid="17103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Mixing Ratio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533400" y="11430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Number conc. as function of moist-air mixing ratio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(3.24)</a:t>
            </a:r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533400" y="3505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to obtain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(3.25)</a:t>
            </a:r>
            <a:endParaRPr lang="en-US"/>
          </a:p>
        </p:txBody>
      </p:sp>
      <p:sp>
        <p:nvSpPr>
          <p:cNvPr id="172038" name="Rectangle 6"/>
          <p:cNvSpPr>
            <a:spLocks noChangeArrowheads="1"/>
          </p:cNvSpPr>
          <p:nvPr/>
        </p:nvSpPr>
        <p:spPr bwMode="auto">
          <a:xfrm>
            <a:off x="533400" y="2362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Substitute into continuity equation for number conc. 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(3.19)</a:t>
            </a:r>
            <a:endParaRPr lang="en-US"/>
          </a:p>
        </p:txBody>
      </p:sp>
      <p:sp>
        <p:nvSpPr>
          <p:cNvPr id="172041" name="Rectangle 9"/>
          <p:cNvSpPr>
            <a:spLocks noChangeArrowheads="1"/>
          </p:cNvSpPr>
          <p:nvPr/>
        </p:nvSpPr>
        <p:spPr bwMode="auto">
          <a:xfrm>
            <a:off x="533400" y="49530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Note that</a:t>
            </a:r>
          </a:p>
        </p:txBody>
      </p:sp>
      <p:graphicFrame>
        <p:nvGraphicFramePr>
          <p:cNvPr id="172043" name="Object 11"/>
          <p:cNvGraphicFramePr>
            <a:graphicFrameLocks noChangeAspect="1"/>
          </p:cNvGraphicFramePr>
          <p:nvPr/>
        </p:nvGraphicFramePr>
        <p:xfrm>
          <a:off x="3200400" y="1447800"/>
          <a:ext cx="147161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1" name="MathType Equation" r:id="rId3" imgW="584200" imgH="304800" progId="Equation">
                  <p:embed/>
                </p:oleObj>
              </mc:Choice>
              <mc:Fallback>
                <p:oleObj name="MathType Equation" r:id="rId3" imgW="584200" imgH="3048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447800"/>
                        <a:ext cx="147161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044" name="Object 12"/>
          <p:cNvGraphicFramePr>
            <a:graphicFrameLocks noChangeAspect="1"/>
          </p:cNvGraphicFramePr>
          <p:nvPr/>
        </p:nvGraphicFramePr>
        <p:xfrm>
          <a:off x="2514600" y="2743200"/>
          <a:ext cx="3609975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2" name="MathType Equation" r:id="rId5" imgW="1435100" imgH="304800" progId="Equation">
                  <p:embed/>
                </p:oleObj>
              </mc:Choice>
              <mc:Fallback>
                <p:oleObj name="MathType Equation" r:id="rId5" imgW="1435100" imgH="3048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743200"/>
                        <a:ext cx="3609975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045" name="Object 13"/>
          <p:cNvGraphicFramePr>
            <a:graphicFrameLocks noChangeAspect="1"/>
          </p:cNvGraphicFramePr>
          <p:nvPr/>
        </p:nvGraphicFramePr>
        <p:xfrm>
          <a:off x="990600" y="3886200"/>
          <a:ext cx="7102475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3" name="MathType Equation" r:id="rId7" imgW="2870200" imgH="342900" progId="Equation">
                  <p:embed/>
                </p:oleObj>
              </mc:Choice>
              <mc:Fallback>
                <p:oleObj name="MathType Equation" r:id="rId7" imgW="2870200" imgH="3429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886200"/>
                        <a:ext cx="7102475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046" name="Object 14"/>
          <p:cNvGraphicFramePr>
            <a:graphicFrameLocks noChangeAspect="1"/>
          </p:cNvGraphicFramePr>
          <p:nvPr/>
        </p:nvGraphicFramePr>
        <p:xfrm>
          <a:off x="2362200" y="4800600"/>
          <a:ext cx="4205288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4" name="MathType Equation" r:id="rId9" imgW="1676400" imgH="304800" progId="Equation">
                  <p:embed/>
                </p:oleObj>
              </mc:Choice>
              <mc:Fallback>
                <p:oleObj name="MathType Equation" r:id="rId9" imgW="1676400" imgH="3048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800600"/>
                        <a:ext cx="4205288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047" name="Object 15"/>
          <p:cNvGraphicFramePr>
            <a:graphicFrameLocks noChangeAspect="1"/>
          </p:cNvGraphicFramePr>
          <p:nvPr/>
        </p:nvGraphicFramePr>
        <p:xfrm>
          <a:off x="3352800" y="5867400"/>
          <a:ext cx="204787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5" name="MathType Equation" r:id="rId11" imgW="812800" imgH="304800" progId="Equation">
                  <p:embed/>
                </p:oleObj>
              </mc:Choice>
              <mc:Fallback>
                <p:oleObj name="MathType Equation" r:id="rId11" imgW="812800" imgH="3048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867400"/>
                        <a:ext cx="2047875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2048" name="Rectangle 16"/>
          <p:cNvSpPr>
            <a:spLocks noChangeArrowheads="1"/>
          </p:cNvSpPr>
          <p:nvPr/>
        </p:nvSpPr>
        <p:spPr bwMode="auto">
          <a:xfrm>
            <a:off x="533400" y="55626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--&gt; Continuity equation for moist-air mass mixing ratio </a:t>
            </a:r>
            <a:r>
              <a:rPr lang="en-US" i="1"/>
              <a:t> </a:t>
            </a:r>
            <a:r>
              <a:rPr lang="en-US">
                <a:solidFill>
                  <a:srgbClr val="993366"/>
                </a:solidFill>
              </a:rPr>
              <a:t>(3.26)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 autoUpdateAnimBg="0"/>
      <p:bldP spid="172036" grpId="0" build="p" autoUpdateAnimBg="0"/>
      <p:bldP spid="172038" grpId="0" build="p" autoUpdateAnimBg="0"/>
      <p:bldP spid="172041" grpId="0" build="p" autoUpdateAnimBg="0"/>
      <p:bldP spid="172048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Compressible/Incompressible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Compressible fluid</a:t>
            </a:r>
            <a:endParaRPr lang="en-US">
              <a:solidFill>
                <a:srgbClr val="993366"/>
              </a:solidFill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993366"/>
                </a:solidFill>
              </a:rPr>
              <a:t>	 </a:t>
            </a:r>
            <a:r>
              <a:rPr lang="en-US">
                <a:solidFill>
                  <a:srgbClr val="187534"/>
                </a:solidFill>
              </a:rPr>
              <a:t>Volume of an air or water parcel changes over time </a:t>
            </a:r>
          </a:p>
        </p:txBody>
      </p:sp>
      <p:sp>
        <p:nvSpPr>
          <p:cNvPr id="173060" name="Rectangle 4"/>
          <p:cNvSpPr>
            <a:spLocks noChangeArrowheads="1"/>
          </p:cNvSpPr>
          <p:nvPr/>
        </p:nvSpPr>
        <p:spPr bwMode="auto">
          <a:xfrm>
            <a:off x="457200" y="4267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Density of incompressible fluid constant along motion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(3.28)</a:t>
            </a:r>
            <a:endParaRPr lang="en-US"/>
          </a:p>
        </p:txBody>
      </p:sp>
      <p:sp>
        <p:nvSpPr>
          <p:cNvPr id="173061" name="Rectangle 5"/>
          <p:cNvSpPr>
            <a:spLocks noChangeArrowheads="1"/>
          </p:cNvSpPr>
          <p:nvPr/>
        </p:nvSpPr>
        <p:spPr bwMode="auto">
          <a:xfrm>
            <a:off x="457200" y="5562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Density of incompressible fluid changes at fixed point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(3.29)</a:t>
            </a:r>
            <a:endParaRPr lang="en-US"/>
          </a:p>
        </p:txBody>
      </p:sp>
      <p:graphicFrame>
        <p:nvGraphicFramePr>
          <p:cNvPr id="173069" name="Object 13"/>
          <p:cNvGraphicFramePr>
            <a:graphicFrameLocks noChangeAspect="1"/>
          </p:cNvGraphicFramePr>
          <p:nvPr/>
        </p:nvGraphicFramePr>
        <p:xfrm>
          <a:off x="2667000" y="1828800"/>
          <a:ext cx="33639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86" name="MathType Equation" r:id="rId3" imgW="1346200" imgH="330200" progId="Equation">
                  <p:embed/>
                </p:oleObj>
              </mc:Choice>
              <mc:Fallback>
                <p:oleObj name="MathType Equation" r:id="rId3" imgW="1346200" imgH="3302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828800"/>
                        <a:ext cx="336391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070" name="Rectangle 14"/>
          <p:cNvSpPr>
            <a:spLocks noChangeArrowheads="1"/>
          </p:cNvSpPr>
          <p:nvPr/>
        </p:nvSpPr>
        <p:spPr bwMode="auto">
          <a:xfrm>
            <a:off x="457200" y="26670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Incompressible fluid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(3.27)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993366"/>
                </a:solidFill>
              </a:rPr>
              <a:t>	 </a:t>
            </a:r>
            <a:r>
              <a:rPr lang="en-US">
                <a:solidFill>
                  <a:srgbClr val="187534"/>
                </a:solidFill>
              </a:rPr>
              <a:t>Volume of an air or water parcel is constant over time </a:t>
            </a:r>
          </a:p>
        </p:txBody>
      </p:sp>
      <p:graphicFrame>
        <p:nvGraphicFramePr>
          <p:cNvPr id="173071" name="Object 15"/>
          <p:cNvGraphicFramePr>
            <a:graphicFrameLocks noChangeAspect="1"/>
          </p:cNvGraphicFramePr>
          <p:nvPr/>
        </p:nvGraphicFramePr>
        <p:xfrm>
          <a:off x="3124200" y="3429000"/>
          <a:ext cx="2376488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87" name="MathType Equation" r:id="rId5" imgW="952500" imgH="330200" progId="Equation">
                  <p:embed/>
                </p:oleObj>
              </mc:Choice>
              <mc:Fallback>
                <p:oleObj name="MathType Equation" r:id="rId5" imgW="952500" imgH="3302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429000"/>
                        <a:ext cx="2376488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73" name="Object 17"/>
          <p:cNvGraphicFramePr>
            <a:graphicFrameLocks noChangeAspect="1"/>
          </p:cNvGraphicFramePr>
          <p:nvPr/>
        </p:nvGraphicFramePr>
        <p:xfrm>
          <a:off x="3124200" y="5867400"/>
          <a:ext cx="248602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88" name="Equation" r:id="rId7" imgW="990600" imgH="304800" progId="Equation.3">
                  <p:embed/>
                </p:oleObj>
              </mc:Choice>
              <mc:Fallback>
                <p:oleObj name="Equation" r:id="rId7" imgW="990600" imgH="304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867400"/>
                        <a:ext cx="2486025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76" name="Object 20"/>
          <p:cNvGraphicFramePr>
            <a:graphicFrameLocks noChangeAspect="1"/>
          </p:cNvGraphicFramePr>
          <p:nvPr/>
        </p:nvGraphicFramePr>
        <p:xfrm>
          <a:off x="1676400" y="4724400"/>
          <a:ext cx="5584825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89" name="Equation" r:id="rId9" imgW="2222500" imgH="304800" progId="Equation.3">
                  <p:embed/>
                </p:oleObj>
              </mc:Choice>
              <mc:Fallback>
                <p:oleObj name="Equation" r:id="rId9" imgW="2222500" imgH="3048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24400"/>
                        <a:ext cx="5584825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 autoUpdateAnimBg="0"/>
      <p:bldP spid="173060" grpId="0" build="p" autoUpdateAnimBg="0"/>
      <p:bldP spid="173061" grpId="0" build="p" autoUpdateAnimBg="0"/>
      <p:bldP spid="17307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Expanded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Expanded continuity equation	</a:t>
            </a:r>
            <a:r>
              <a:rPr lang="en-US">
                <a:solidFill>
                  <a:srgbClr val="993366"/>
                </a:solidFill>
              </a:rPr>
              <a:t>(3.30)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74085" name="Rectangle 5"/>
          <p:cNvSpPr>
            <a:spLocks noChangeArrowheads="1"/>
          </p:cNvSpPr>
          <p:nvPr/>
        </p:nvSpPr>
        <p:spPr bwMode="auto">
          <a:xfrm>
            <a:off x="457200" y="5029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to obtain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(3.32)</a:t>
            </a:r>
            <a:endParaRPr lang="en-US"/>
          </a:p>
        </p:txBody>
      </p:sp>
      <p:sp>
        <p:nvSpPr>
          <p:cNvPr id="174087" name="Rectangle 7"/>
          <p:cNvSpPr>
            <a:spLocks noChangeArrowheads="1"/>
          </p:cNvSpPr>
          <p:nvPr/>
        </p:nvSpPr>
        <p:spPr bwMode="auto">
          <a:xfrm>
            <a:off x="457200" y="25146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Substitute</a:t>
            </a:r>
            <a:r>
              <a:rPr lang="en-US" i="1"/>
              <a:t>	 </a:t>
            </a:r>
            <a:r>
              <a:rPr lang="en-US">
                <a:solidFill>
                  <a:srgbClr val="993366"/>
                </a:solidFill>
              </a:rPr>
              <a:t>(3.31)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74092" name="Object 12"/>
          <p:cNvGraphicFramePr>
            <a:graphicFrameLocks noChangeAspect="1"/>
          </p:cNvGraphicFramePr>
          <p:nvPr/>
        </p:nvGraphicFramePr>
        <p:xfrm>
          <a:off x="2286000" y="1371600"/>
          <a:ext cx="45069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MathType Equation" r:id="rId3" imgW="1803400" imgH="457200" progId="Equation">
                  <p:embed/>
                </p:oleObj>
              </mc:Choice>
              <mc:Fallback>
                <p:oleObj name="MathType Equation" r:id="rId3" imgW="1803400" imgH="4572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371600"/>
                        <a:ext cx="45069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93" name="Object 13"/>
          <p:cNvGraphicFramePr>
            <a:graphicFrameLocks noChangeAspect="1"/>
          </p:cNvGraphicFramePr>
          <p:nvPr/>
        </p:nvGraphicFramePr>
        <p:xfrm>
          <a:off x="457200" y="2895600"/>
          <a:ext cx="8447088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MathType Equation" r:id="rId5" imgW="3365500" imgH="393700" progId="Equation">
                  <p:embed/>
                </p:oleObj>
              </mc:Choice>
              <mc:Fallback>
                <p:oleObj name="MathType Equation" r:id="rId5" imgW="3365500" imgH="3937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895600"/>
                        <a:ext cx="8447088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94" name="Object 14"/>
          <p:cNvGraphicFramePr>
            <a:graphicFrameLocks noChangeAspect="1"/>
          </p:cNvGraphicFramePr>
          <p:nvPr/>
        </p:nvGraphicFramePr>
        <p:xfrm>
          <a:off x="2743200" y="3962400"/>
          <a:ext cx="28892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MathType Equation" r:id="rId7" imgW="1155700" imgH="393700" progId="Equation">
                  <p:embed/>
                </p:oleObj>
              </mc:Choice>
              <mc:Fallback>
                <p:oleObj name="MathType Equation" r:id="rId7" imgW="1155700" imgH="3937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962400"/>
                        <a:ext cx="28892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95" name="Object 15"/>
          <p:cNvGraphicFramePr>
            <a:graphicFrameLocks noChangeAspect="1"/>
          </p:cNvGraphicFramePr>
          <p:nvPr/>
        </p:nvGraphicFramePr>
        <p:xfrm>
          <a:off x="304800" y="5486400"/>
          <a:ext cx="85740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MathType Equation" r:id="rId9" imgW="3429000" imgH="457200" progId="Equation">
                  <p:embed/>
                </p:oleObj>
              </mc:Choice>
              <mc:Fallback>
                <p:oleObj name="MathType Equation" r:id="rId9" imgW="3429000" imgH="4572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486400"/>
                        <a:ext cx="8574088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3" grpId="0" build="p" autoUpdateAnimBg="0"/>
      <p:bldP spid="174085" grpId="0" build="p" autoUpdateAnimBg="0"/>
      <p:bldP spid="17408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Reynolds Averaging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457200" y="4419600"/>
            <a:ext cx="845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Precise gas concentration	</a:t>
            </a:r>
            <a:r>
              <a:rPr lang="en-US">
                <a:solidFill>
                  <a:srgbClr val="993366"/>
                </a:solidFill>
              </a:rPr>
              <a:t>(3.33)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533400" y="1066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1588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993366"/>
                </a:solidFill>
              </a:rPr>
              <a:t>Fig. 3.3.</a:t>
            </a:r>
            <a:r>
              <a:rPr lang="en-US">
                <a:solidFill>
                  <a:srgbClr val="187534"/>
                </a:solidFill>
              </a:rPr>
              <a:t> Precise, mean, and perturbation components of scalar velocity and number concentration</a:t>
            </a:r>
            <a:endParaRPr lang="en-US"/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457200" y="53340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Time- and grid-volume average concentration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(3.34)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75114" name="Object 10"/>
          <p:cNvGraphicFramePr>
            <a:graphicFrameLocks noChangeAspect="1"/>
          </p:cNvGraphicFramePr>
          <p:nvPr/>
        </p:nvGraphicFramePr>
        <p:xfrm>
          <a:off x="3429000" y="4876800"/>
          <a:ext cx="16002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5" name="MathType Equation" r:id="rId3" imgW="647700" imgH="152400" progId="Equation">
                  <p:embed/>
                </p:oleObj>
              </mc:Choice>
              <mc:Fallback>
                <p:oleObj name="MathType Equation" r:id="rId3" imgW="647700" imgH="1524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876800"/>
                        <a:ext cx="160020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15" name="Object 11"/>
          <p:cNvGraphicFramePr>
            <a:graphicFrameLocks noChangeAspect="1"/>
          </p:cNvGraphicFramePr>
          <p:nvPr/>
        </p:nvGraphicFramePr>
        <p:xfrm>
          <a:off x="914400" y="5870575"/>
          <a:ext cx="7231063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6" name="MathType Equation" r:id="rId5" imgW="2882900" imgH="393700" progId="Equation">
                  <p:embed/>
                </p:oleObj>
              </mc:Choice>
              <mc:Fallback>
                <p:oleObj name="MathType Equation" r:id="rId5" imgW="2882900" imgH="3937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870575"/>
                        <a:ext cx="7231063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17" name="Object 13"/>
          <p:cNvGraphicFramePr>
            <a:graphicFrameLocks noChangeAspect="1"/>
          </p:cNvGraphicFramePr>
          <p:nvPr/>
        </p:nvGraphicFramePr>
        <p:xfrm>
          <a:off x="1295400" y="1676400"/>
          <a:ext cx="6846888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7" name="Document" r:id="rId7" imgW="4572000" imgH="1727200" progId="Word.Document.8">
                  <p:embed/>
                </p:oleObj>
              </mc:Choice>
              <mc:Fallback>
                <p:oleObj name="Document" r:id="rId7" imgW="4572000" imgH="17272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6400"/>
                        <a:ext cx="6846888" cy="2586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autoUpdateAnimBg="0"/>
      <p:bldP spid="175108" grpId="0" build="p" autoUpdateAnimBg="0"/>
      <p:bldP spid="17510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Expanded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Expanded continuity equation	</a:t>
            </a:r>
            <a:r>
              <a:rPr lang="en-US">
                <a:solidFill>
                  <a:srgbClr val="993366"/>
                </a:solidFill>
              </a:rPr>
              <a:t>(3.32)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457200" y="2819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Substitute precise concentrations and velocities and eliminate zero terms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(3.40)</a:t>
            </a:r>
            <a:endParaRPr lang="en-US"/>
          </a:p>
        </p:txBody>
      </p:sp>
      <p:graphicFrame>
        <p:nvGraphicFramePr>
          <p:cNvPr id="176137" name="Object 9"/>
          <p:cNvGraphicFramePr>
            <a:graphicFrameLocks noChangeAspect="1"/>
          </p:cNvGraphicFramePr>
          <p:nvPr/>
        </p:nvGraphicFramePr>
        <p:xfrm>
          <a:off x="381000" y="1447800"/>
          <a:ext cx="85740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7" name="MathType Equation" r:id="rId3" imgW="3429000" imgH="457200" progId="Equation">
                  <p:embed/>
                </p:oleObj>
              </mc:Choice>
              <mc:Fallback>
                <p:oleObj name="MathType Equation" r:id="rId3" imgW="3429000" imgH="4572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447800"/>
                        <a:ext cx="8574088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8" name="Object 10"/>
          <p:cNvGraphicFramePr>
            <a:graphicFrameLocks noChangeAspect="1"/>
          </p:cNvGraphicFramePr>
          <p:nvPr/>
        </p:nvGraphicFramePr>
        <p:xfrm>
          <a:off x="914400" y="3657600"/>
          <a:ext cx="74231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8" name="MathType Equation" r:id="rId5" imgW="2997200" imgH="381000" progId="Equation">
                  <p:embed/>
                </p:oleObj>
              </mc:Choice>
              <mc:Fallback>
                <p:oleObj name="MathType Equation" r:id="rId5" imgW="2997200" imgH="3810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57600"/>
                        <a:ext cx="74231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9" name="Object 11"/>
          <p:cNvGraphicFramePr>
            <a:graphicFrameLocks noChangeAspect="1"/>
          </p:cNvGraphicFramePr>
          <p:nvPr/>
        </p:nvGraphicFramePr>
        <p:xfrm>
          <a:off x="1981200" y="4724400"/>
          <a:ext cx="4662488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9" name="MathType Equation" r:id="rId7" imgW="1866900" imgH="457200" progId="Equation">
                  <p:embed/>
                </p:oleObj>
              </mc:Choice>
              <mc:Fallback>
                <p:oleObj name="MathType Equation" r:id="rId7" imgW="1866900" imgH="4572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724400"/>
                        <a:ext cx="4662488" cy="114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build="p" autoUpdateAnimBg="0"/>
      <p:bldP spid="176132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Expanded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7155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Turbulent diffusion &gt;&gt; molecular diffusion --&gt;	</a:t>
            </a:r>
            <a:r>
              <a:rPr lang="en-US">
                <a:solidFill>
                  <a:srgbClr val="993366"/>
                </a:solidFill>
              </a:rPr>
              <a:t>(3.41)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457200" y="2819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Number conc. continuity equation in vector notation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(3.42)</a:t>
            </a:r>
            <a:endParaRPr lang="en-US"/>
          </a:p>
        </p:txBody>
      </p:sp>
      <p:graphicFrame>
        <p:nvGraphicFramePr>
          <p:cNvPr id="177160" name="Object 8"/>
          <p:cNvGraphicFramePr>
            <a:graphicFrameLocks noChangeAspect="1"/>
          </p:cNvGraphicFramePr>
          <p:nvPr/>
        </p:nvGraphicFramePr>
        <p:xfrm>
          <a:off x="431800" y="1600200"/>
          <a:ext cx="8712200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71" name="MathType Equation" r:id="rId3" imgW="3479800" imgH="457200" progId="Equation">
                  <p:embed/>
                </p:oleObj>
              </mc:Choice>
              <mc:Fallback>
                <p:oleObj name="MathType Equation" r:id="rId3" imgW="3479800" imgH="4572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1600200"/>
                        <a:ext cx="8712200" cy="1144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61" name="Object 9"/>
          <p:cNvGraphicFramePr>
            <a:graphicFrameLocks noChangeAspect="1"/>
          </p:cNvGraphicFramePr>
          <p:nvPr/>
        </p:nvGraphicFramePr>
        <p:xfrm>
          <a:off x="2362200" y="3200400"/>
          <a:ext cx="4752975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72" name="MathType Equation" r:id="rId5" imgW="1905000" imgH="457200" progId="Equation">
                  <p:embed/>
                </p:oleObj>
              </mc:Choice>
              <mc:Fallback>
                <p:oleObj name="MathType Equation" r:id="rId5" imgW="1905000" imgH="4572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200400"/>
                        <a:ext cx="4752975" cy="114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62" name="Object 10"/>
          <p:cNvGraphicFramePr>
            <a:graphicFrameLocks noChangeAspect="1"/>
          </p:cNvGraphicFramePr>
          <p:nvPr/>
        </p:nvGraphicFramePr>
        <p:xfrm>
          <a:off x="2438400" y="5257800"/>
          <a:ext cx="434181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73" name="MathType Equation" r:id="rId7" imgW="1727200" imgH="304800" progId="Equation">
                  <p:embed/>
                </p:oleObj>
              </mc:Choice>
              <mc:Fallback>
                <p:oleObj name="MathType Equation" r:id="rId7" imgW="1727200" imgH="3048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257800"/>
                        <a:ext cx="4341813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3" name="Rectangle 11"/>
          <p:cNvSpPr>
            <a:spLocks noChangeArrowheads="1"/>
          </p:cNvSpPr>
          <p:nvPr/>
        </p:nvSpPr>
        <p:spPr bwMode="auto">
          <a:xfrm>
            <a:off x="457200" y="4572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air in vector notation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(3.43)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build="p" autoUpdateAnimBg="0"/>
      <p:bldP spid="177156" grpId="0" build="p" autoUpdateAnimBg="0"/>
      <p:bldP spid="17716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Mixing Ratio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8179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Moist-air mass mixing ratio continuity equation	</a:t>
            </a:r>
            <a:r>
              <a:rPr lang="en-US">
                <a:solidFill>
                  <a:srgbClr val="993366"/>
                </a:solidFill>
              </a:rPr>
              <a:t>(3.44)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457200" y="2514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air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(3.20)</a:t>
            </a:r>
            <a:endParaRPr lang="en-US"/>
          </a:p>
        </p:txBody>
      </p:sp>
      <p:sp>
        <p:nvSpPr>
          <p:cNvPr id="178184" name="Rectangle 8"/>
          <p:cNvSpPr>
            <a:spLocks noChangeArrowheads="1"/>
          </p:cNvSpPr>
          <p:nvPr/>
        </p:nvSpPr>
        <p:spPr bwMode="auto">
          <a:xfrm>
            <a:off x="457200" y="3733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Sum continuity equations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(3.45)</a:t>
            </a:r>
            <a:endParaRPr lang="en-US"/>
          </a:p>
        </p:txBody>
      </p:sp>
      <p:graphicFrame>
        <p:nvGraphicFramePr>
          <p:cNvPr id="178185" name="Object 9"/>
          <p:cNvGraphicFramePr>
            <a:graphicFrameLocks noChangeAspect="1"/>
          </p:cNvGraphicFramePr>
          <p:nvPr/>
        </p:nvGraphicFramePr>
        <p:xfrm>
          <a:off x="2743200" y="1447800"/>
          <a:ext cx="2787650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99" name="MathType Equation" r:id="rId3" imgW="1117600" imgH="457200" progId="Equation">
                  <p:embed/>
                </p:oleObj>
              </mc:Choice>
              <mc:Fallback>
                <p:oleObj name="MathType Equation" r:id="rId3" imgW="1117600" imgH="4572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447800"/>
                        <a:ext cx="2787650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8186" name="Object 10"/>
          <p:cNvGraphicFramePr>
            <a:graphicFrameLocks noChangeAspect="1"/>
          </p:cNvGraphicFramePr>
          <p:nvPr/>
        </p:nvGraphicFramePr>
        <p:xfrm>
          <a:off x="2286000" y="2895600"/>
          <a:ext cx="39306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00" name="MathType Equation" r:id="rId5" imgW="1562100" imgH="304800" progId="Equation">
                  <p:embed/>
                </p:oleObj>
              </mc:Choice>
              <mc:Fallback>
                <p:oleObj name="MathType Equation" r:id="rId5" imgW="1562100" imgH="3048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895600"/>
                        <a:ext cx="39306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8187" name="Object 11"/>
          <p:cNvGraphicFramePr>
            <a:graphicFrameLocks noChangeAspect="1"/>
          </p:cNvGraphicFramePr>
          <p:nvPr/>
        </p:nvGraphicFramePr>
        <p:xfrm>
          <a:off x="2286000" y="4038600"/>
          <a:ext cx="4232275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01" name="MathType Equation" r:id="rId7" imgW="1689100" imgH="457200" progId="Equation">
                  <p:embed/>
                </p:oleObj>
              </mc:Choice>
              <mc:Fallback>
                <p:oleObj name="MathType Equation" r:id="rId7" imgW="1689100" imgH="4572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038600"/>
                        <a:ext cx="4232275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8" name="Rectangle 12"/>
          <p:cNvSpPr>
            <a:spLocks noChangeArrowheads="1"/>
          </p:cNvSpPr>
          <p:nvPr/>
        </p:nvSpPr>
        <p:spPr bwMode="auto">
          <a:xfrm>
            <a:off x="457200" y="5257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after Reynolds averaging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(3.49)</a:t>
            </a:r>
            <a:endParaRPr lang="en-US"/>
          </a:p>
        </p:txBody>
      </p:sp>
      <p:graphicFrame>
        <p:nvGraphicFramePr>
          <p:cNvPr id="178189" name="Object 13"/>
          <p:cNvGraphicFramePr>
            <a:graphicFrameLocks noChangeAspect="1"/>
          </p:cNvGraphicFramePr>
          <p:nvPr/>
        </p:nvGraphicFramePr>
        <p:xfrm>
          <a:off x="1981200" y="5486400"/>
          <a:ext cx="5375275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02" name="MathType Equation" r:id="rId9" imgW="2146300" imgH="457200" progId="Equation">
                  <p:embed/>
                </p:oleObj>
              </mc:Choice>
              <mc:Fallback>
                <p:oleObj name="MathType Equation" r:id="rId9" imgW="2146300" imgH="4572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486400"/>
                        <a:ext cx="5375275" cy="1144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autoUpdateAnimBg="0"/>
      <p:bldP spid="178180" grpId="0" build="p" autoUpdateAnimBg="0"/>
      <p:bldP spid="178184" grpId="0" build="p" autoUpdateAnimBg="0"/>
      <p:bldP spid="178188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i="1">
                <a:solidFill>
                  <a:srgbClr val="0000FF"/>
                </a:solidFill>
                <a:latin typeface="Times" charset="0"/>
              </a:rPr>
              <a:t>K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-theory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9203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1588" algn="just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Relates turbulent fluxes of one parameter to the gradient of the mean value of the parameter</a:t>
            </a:r>
          </a:p>
        </p:txBody>
      </p:sp>
      <p:sp>
        <p:nvSpPr>
          <p:cNvPr id="179204" name="Rectangle 4"/>
          <p:cNvSpPr>
            <a:spLocks noChangeArrowheads="1"/>
          </p:cNvSpPr>
          <p:nvPr/>
        </p:nvSpPr>
        <p:spPr bwMode="auto">
          <a:xfrm>
            <a:off x="457200" y="1981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Kinematic turbulent flux terms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(3.50)</a:t>
            </a:r>
            <a:endParaRPr lang="en-US"/>
          </a:p>
        </p:txBody>
      </p:sp>
      <p:sp>
        <p:nvSpPr>
          <p:cNvPr id="179205" name="Rectangle 5"/>
          <p:cNvSpPr>
            <a:spLocks noChangeArrowheads="1"/>
          </p:cNvSpPr>
          <p:nvPr/>
        </p:nvSpPr>
        <p:spPr bwMode="auto">
          <a:xfrm>
            <a:off x="457200" y="3352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i="1">
                <a:solidFill>
                  <a:srgbClr val="187534"/>
                </a:solidFill>
              </a:rPr>
              <a:t>K</a:t>
            </a:r>
            <a:r>
              <a:rPr lang="en-US">
                <a:solidFill>
                  <a:srgbClr val="187534"/>
                </a:solidFill>
              </a:rPr>
              <a:t>= eddy diffusion coefficient for energy (cm</a:t>
            </a:r>
            <a:r>
              <a:rPr lang="en-US" baseline="30000">
                <a:solidFill>
                  <a:srgbClr val="187534"/>
                </a:solidFill>
              </a:rPr>
              <a:t>2</a:t>
            </a:r>
            <a:r>
              <a:rPr lang="en-US">
                <a:solidFill>
                  <a:srgbClr val="187534"/>
                </a:solidFill>
              </a:rPr>
              <a:t> s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)</a:t>
            </a:r>
            <a:endParaRPr lang="en-US"/>
          </a:p>
        </p:txBody>
      </p:sp>
      <p:sp>
        <p:nvSpPr>
          <p:cNvPr id="179209" name="Rectangle 9"/>
          <p:cNvSpPr>
            <a:spLocks noChangeArrowheads="1"/>
          </p:cNvSpPr>
          <p:nvPr/>
        </p:nvSpPr>
        <p:spPr bwMode="auto">
          <a:xfrm>
            <a:off x="457200" y="3962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Substitute into continuity equation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(3.49)</a:t>
            </a:r>
            <a:endParaRPr lang="en-US"/>
          </a:p>
        </p:txBody>
      </p:sp>
      <p:graphicFrame>
        <p:nvGraphicFramePr>
          <p:cNvPr id="179212" name="Object 12"/>
          <p:cNvGraphicFramePr>
            <a:graphicFrameLocks noChangeAspect="1"/>
          </p:cNvGraphicFramePr>
          <p:nvPr/>
        </p:nvGraphicFramePr>
        <p:xfrm>
          <a:off x="381000" y="2438400"/>
          <a:ext cx="825500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22" name="MathType Equation" r:id="rId3" imgW="3340100" imgH="342900" progId="Equation">
                  <p:embed/>
                </p:oleObj>
              </mc:Choice>
              <mc:Fallback>
                <p:oleObj name="MathType Equation" r:id="rId3" imgW="3340100" imgH="3429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438400"/>
                        <a:ext cx="8255000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13" name="Object 13"/>
          <p:cNvGraphicFramePr>
            <a:graphicFrameLocks noChangeAspect="1"/>
          </p:cNvGraphicFramePr>
          <p:nvPr/>
        </p:nvGraphicFramePr>
        <p:xfrm>
          <a:off x="350838" y="4419600"/>
          <a:ext cx="879316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23" name="MathType Equation" r:id="rId5" imgW="3505200" imgH="393700" progId="Equation">
                  <p:embed/>
                </p:oleObj>
              </mc:Choice>
              <mc:Fallback>
                <p:oleObj name="MathType Equation" r:id="rId5" imgW="3505200" imgH="3937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4419600"/>
                        <a:ext cx="8793162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14" name="Object 14"/>
          <p:cNvGraphicFramePr>
            <a:graphicFrameLocks noChangeAspect="1"/>
          </p:cNvGraphicFramePr>
          <p:nvPr/>
        </p:nvGraphicFramePr>
        <p:xfrm>
          <a:off x="2895600" y="5410200"/>
          <a:ext cx="34274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24" name="MathType Equation" r:id="rId7" imgW="1371600" imgH="457200" progId="Equation">
                  <p:embed/>
                </p:oleObj>
              </mc:Choice>
              <mc:Fallback>
                <p:oleObj name="MathType Equation" r:id="rId7" imgW="1371600" imgH="4572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410200"/>
                        <a:ext cx="34274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build="p" autoUpdateAnimBg="0"/>
      <p:bldP spid="179204" grpId="0" build="p" autoUpdateAnimBg="0"/>
      <p:bldP spid="179205" grpId="0" build="p" autoUpdateAnimBg="0"/>
      <p:bldP spid="17920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Gas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gas concentration	</a:t>
            </a:r>
            <a:r>
              <a:rPr lang="en-US">
                <a:solidFill>
                  <a:srgbClr val="993366"/>
                </a:solidFill>
              </a:rPr>
              <a:t>(3.52)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457200" y="2514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moist-air mass mixing ratio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(3.54)</a:t>
            </a:r>
            <a:endParaRPr lang="en-US"/>
          </a:p>
        </p:txBody>
      </p:sp>
      <p:sp>
        <p:nvSpPr>
          <p:cNvPr id="180229" name="Rectangle 5"/>
          <p:cNvSpPr>
            <a:spLocks noChangeArrowheads="1"/>
          </p:cNvSpPr>
          <p:nvPr/>
        </p:nvSpPr>
        <p:spPr bwMode="auto">
          <a:xfrm>
            <a:off x="457200" y="4114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Eddy diffusion tensor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(3.53)</a:t>
            </a:r>
            <a:endParaRPr lang="en-US"/>
          </a:p>
        </p:txBody>
      </p:sp>
      <p:graphicFrame>
        <p:nvGraphicFramePr>
          <p:cNvPr id="180235" name="Object 11"/>
          <p:cNvGraphicFramePr>
            <a:graphicFrameLocks noChangeAspect="1"/>
          </p:cNvGraphicFramePr>
          <p:nvPr/>
        </p:nvGraphicFramePr>
        <p:xfrm>
          <a:off x="1981200" y="1371600"/>
          <a:ext cx="5027613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8" name="MathType Equation" r:id="rId3" imgW="2006600" imgH="457200" progId="Equation">
                  <p:embed/>
                </p:oleObj>
              </mc:Choice>
              <mc:Fallback>
                <p:oleObj name="MathType Equation" r:id="rId3" imgW="2006600" imgH="4572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371600"/>
                        <a:ext cx="5027613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6" name="Object 12"/>
          <p:cNvGraphicFramePr>
            <a:graphicFrameLocks noChangeAspect="1"/>
          </p:cNvGraphicFramePr>
          <p:nvPr/>
        </p:nvGraphicFramePr>
        <p:xfrm>
          <a:off x="1447800" y="2895600"/>
          <a:ext cx="562133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49" name="MathType Equation" r:id="rId5" imgW="2247900" imgH="457200" progId="Equation">
                  <p:embed/>
                </p:oleObj>
              </mc:Choice>
              <mc:Fallback>
                <p:oleObj name="MathType Equation" r:id="rId5" imgW="2247900" imgH="4572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895600"/>
                        <a:ext cx="5621338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40" name="Object 16"/>
          <p:cNvGraphicFramePr>
            <a:graphicFrameLocks noChangeAspect="1"/>
          </p:cNvGraphicFramePr>
          <p:nvPr/>
        </p:nvGraphicFramePr>
        <p:xfrm>
          <a:off x="2057400" y="4724400"/>
          <a:ext cx="4013200" cy="149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0" name="MathType Equation" r:id="rId7" imgW="1600200" imgH="596900" progId="Equation">
                  <p:embed/>
                </p:oleObj>
              </mc:Choice>
              <mc:Fallback>
                <p:oleObj name="MathType Equation" r:id="rId7" imgW="1600200" imgH="596900" progId="Equation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724400"/>
                        <a:ext cx="4013200" cy="149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 build="p" autoUpdateAnimBg="0"/>
      <p:bldP spid="180228" grpId="0" build="p" autoUpdateAnimBg="0"/>
      <p:bldP spid="18022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Continuity Equations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81251" name="Rectangle 3"/>
          <p:cNvSpPr>
            <a:spLocks noChangeArrowheads="1"/>
          </p:cNvSpPr>
          <p:nvPr/>
        </p:nvSpPr>
        <p:spPr bwMode="auto">
          <a:xfrm>
            <a:off x="457200" y="4495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air		</a:t>
            </a:r>
            <a:r>
              <a:rPr lang="en-US">
                <a:solidFill>
                  <a:srgbClr val="993366"/>
                </a:solidFill>
              </a:rPr>
              <a:t>(3.55)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993366"/>
                </a:solidFill>
              </a:rPr>
              <a:t>	 </a:t>
            </a:r>
            <a:r>
              <a:rPr lang="en-US">
                <a:solidFill>
                  <a:srgbClr val="187534"/>
                </a:solidFill>
              </a:rPr>
              <a:t>Ignore turbulent flux divergence and external source/sink terms</a:t>
            </a:r>
            <a:endParaRPr lang="en-US">
              <a:solidFill>
                <a:srgbClr val="993366"/>
              </a:solidFill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81259" name="Object 11"/>
          <p:cNvGraphicFramePr>
            <a:graphicFrameLocks noChangeAspect="1"/>
          </p:cNvGraphicFramePr>
          <p:nvPr/>
        </p:nvGraphicFramePr>
        <p:xfrm>
          <a:off x="3048000" y="5334000"/>
          <a:ext cx="2714625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3" name="MathType Equation" r:id="rId3" imgW="1079500" imgH="304800" progId="Equation">
                  <p:embed/>
                </p:oleObj>
              </mc:Choice>
              <mc:Fallback>
                <p:oleObj name="MathType Equation" r:id="rId3" imgW="1079500" imgH="3048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334000"/>
                        <a:ext cx="2714625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60" name="Rectangle 12"/>
          <p:cNvSpPr>
            <a:spLocks noChangeArrowheads="1"/>
          </p:cNvSpPr>
          <p:nvPr/>
        </p:nvSpPr>
        <p:spPr bwMode="auto">
          <a:xfrm>
            <a:off x="533400" y="1066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Expanded continuity equation for gas concentration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(3.56)</a:t>
            </a:r>
            <a:endParaRPr lang="en-US"/>
          </a:p>
        </p:txBody>
      </p:sp>
      <p:graphicFrame>
        <p:nvGraphicFramePr>
          <p:cNvPr id="181261" name="Object 13"/>
          <p:cNvGraphicFramePr>
            <a:graphicFrameLocks noChangeAspect="1"/>
          </p:cNvGraphicFramePr>
          <p:nvPr/>
        </p:nvGraphicFramePr>
        <p:xfrm>
          <a:off x="2286000" y="1600200"/>
          <a:ext cx="432435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4" name="MathType Equation" r:id="rId5" imgW="1727200" imgH="330200" progId="Equation">
                  <p:embed/>
                </p:oleObj>
              </mc:Choice>
              <mc:Fallback>
                <p:oleObj name="MathType Equation" r:id="rId5" imgW="1727200" imgH="3302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600200"/>
                        <a:ext cx="432435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262" name="Object 14"/>
          <p:cNvGraphicFramePr>
            <a:graphicFrameLocks noChangeAspect="1"/>
          </p:cNvGraphicFramePr>
          <p:nvPr/>
        </p:nvGraphicFramePr>
        <p:xfrm>
          <a:off x="1905000" y="2590800"/>
          <a:ext cx="49545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5" name="MathType Equation" r:id="rId7" imgW="1917700" imgH="177800" progId="Equation">
                  <p:embed/>
                </p:oleObj>
              </mc:Choice>
              <mc:Fallback>
                <p:oleObj name="MathType Equation" r:id="rId7" imgW="1917700" imgH="1778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90800"/>
                        <a:ext cx="495458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263" name="Object 15"/>
          <p:cNvGraphicFramePr>
            <a:graphicFrameLocks noChangeAspect="1"/>
          </p:cNvGraphicFramePr>
          <p:nvPr/>
        </p:nvGraphicFramePr>
        <p:xfrm>
          <a:off x="1752600" y="3200400"/>
          <a:ext cx="56134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76" name="MathType Equation" r:id="rId9" imgW="2171700" imgH="177800" progId="Equation">
                  <p:embed/>
                </p:oleObj>
              </mc:Choice>
              <mc:Fallback>
                <p:oleObj name="MathType Equation" r:id="rId9" imgW="2171700" imgH="1778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200400"/>
                        <a:ext cx="56134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build="p" autoUpdateAnimBg="0"/>
      <p:bldP spid="181260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Particle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particle number concentration	</a:t>
            </a:r>
            <a:r>
              <a:rPr lang="en-US">
                <a:solidFill>
                  <a:srgbClr val="993366"/>
                </a:solidFill>
              </a:rPr>
              <a:t>(3.58)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82276" name="Rectangle 4"/>
          <p:cNvSpPr>
            <a:spLocks noChangeArrowheads="1"/>
          </p:cNvSpPr>
          <p:nvPr/>
        </p:nvSpPr>
        <p:spPr bwMode="auto">
          <a:xfrm>
            <a:off x="457200" y="3048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Volume concentration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(3.57)</a:t>
            </a:r>
            <a:endParaRPr lang="en-US"/>
          </a:p>
        </p:txBody>
      </p:sp>
      <p:sp>
        <p:nvSpPr>
          <p:cNvPr id="182277" name="Rectangle 5"/>
          <p:cNvSpPr>
            <a:spLocks noChangeArrowheads="1"/>
          </p:cNvSpPr>
          <p:nvPr/>
        </p:nvSpPr>
        <p:spPr bwMode="auto">
          <a:xfrm>
            <a:off x="457200" y="3962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particle volume concentration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(3.59)</a:t>
            </a:r>
            <a:endParaRPr lang="en-US"/>
          </a:p>
        </p:txBody>
      </p:sp>
      <p:graphicFrame>
        <p:nvGraphicFramePr>
          <p:cNvPr id="182283" name="Object 11"/>
          <p:cNvGraphicFramePr>
            <a:graphicFrameLocks noChangeAspect="1"/>
          </p:cNvGraphicFramePr>
          <p:nvPr/>
        </p:nvGraphicFramePr>
        <p:xfrm>
          <a:off x="2209800" y="1600200"/>
          <a:ext cx="39306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2" name="MathType Equation" r:id="rId3" imgW="1562100" imgH="304800" progId="Equation">
                  <p:embed/>
                </p:oleObj>
              </mc:Choice>
              <mc:Fallback>
                <p:oleObj name="MathType Equation" r:id="rId3" imgW="1562100" imgH="3048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600200"/>
                        <a:ext cx="39306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4" name="Object 12"/>
          <p:cNvGraphicFramePr>
            <a:graphicFrameLocks noChangeAspect="1"/>
          </p:cNvGraphicFramePr>
          <p:nvPr/>
        </p:nvGraphicFramePr>
        <p:xfrm>
          <a:off x="1066800" y="2438400"/>
          <a:ext cx="70929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3" name="MathType Equation" r:id="rId5" imgW="2755900" imgH="177800" progId="Equation">
                  <p:embed/>
                </p:oleObj>
              </mc:Choice>
              <mc:Fallback>
                <p:oleObj name="MathType Equation" r:id="rId5" imgW="2755900" imgH="1778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438400"/>
                        <a:ext cx="70929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5" name="Object 13"/>
          <p:cNvGraphicFramePr>
            <a:graphicFrameLocks noChangeAspect="1"/>
          </p:cNvGraphicFramePr>
          <p:nvPr/>
        </p:nvGraphicFramePr>
        <p:xfrm>
          <a:off x="3429000" y="3352800"/>
          <a:ext cx="174625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4" name="MathType Equation" r:id="rId7" imgW="673100" imgH="177800" progId="Equation">
                  <p:embed/>
                </p:oleObj>
              </mc:Choice>
              <mc:Fallback>
                <p:oleObj name="MathType Equation" r:id="rId7" imgW="673100" imgH="1778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352800"/>
                        <a:ext cx="174625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6" name="Object 14"/>
          <p:cNvGraphicFramePr>
            <a:graphicFrameLocks noChangeAspect="1"/>
          </p:cNvGraphicFramePr>
          <p:nvPr/>
        </p:nvGraphicFramePr>
        <p:xfrm>
          <a:off x="2133600" y="4419600"/>
          <a:ext cx="45704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5" name="MathType Equation" r:id="rId9" imgW="1828800" imgH="330200" progId="Equation">
                  <p:embed/>
                </p:oleObj>
              </mc:Choice>
              <mc:Fallback>
                <p:oleObj name="MathType Equation" r:id="rId9" imgW="1828800" imgH="3302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419600"/>
                        <a:ext cx="457041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7" name="Object 15"/>
          <p:cNvGraphicFramePr>
            <a:graphicFrameLocks noChangeAspect="1"/>
          </p:cNvGraphicFramePr>
          <p:nvPr/>
        </p:nvGraphicFramePr>
        <p:xfrm>
          <a:off x="914400" y="5334000"/>
          <a:ext cx="700246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6" name="MathType Equation" r:id="rId11" imgW="2717800" imgH="177800" progId="Equation">
                  <p:embed/>
                </p:oleObj>
              </mc:Choice>
              <mc:Fallback>
                <p:oleObj name="MathType Equation" r:id="rId11" imgW="2717800" imgH="1778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334000"/>
                        <a:ext cx="7002463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8" name="Object 16"/>
          <p:cNvGraphicFramePr>
            <a:graphicFrameLocks noChangeAspect="1"/>
          </p:cNvGraphicFramePr>
          <p:nvPr/>
        </p:nvGraphicFramePr>
        <p:xfrm>
          <a:off x="1295400" y="6019800"/>
          <a:ext cx="631666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7" name="MathType Equation" r:id="rId13" imgW="2451100" imgH="177800" progId="Equation">
                  <p:embed/>
                </p:oleObj>
              </mc:Choice>
              <mc:Fallback>
                <p:oleObj name="MathType Equation" r:id="rId13" imgW="2451100" imgH="177800" progId="Equation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6019800"/>
                        <a:ext cx="6316663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build="p" autoUpdateAnimBg="0"/>
      <p:bldP spid="182276" grpId="0" build="p" autoUpdateAnimBg="0"/>
      <p:bldP spid="18227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Water Continuity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water vapor	</a:t>
            </a:r>
            <a:r>
              <a:rPr lang="en-US">
                <a:solidFill>
                  <a:srgbClr val="993366"/>
                </a:solidFill>
              </a:rPr>
              <a:t>(3.61)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457200" y="3048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liquid water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(3.62)</a:t>
            </a:r>
            <a:endParaRPr lang="en-US"/>
          </a:p>
        </p:txBody>
      </p:sp>
      <p:sp>
        <p:nvSpPr>
          <p:cNvPr id="183301" name="Rectangle 5"/>
          <p:cNvSpPr>
            <a:spLocks noChangeArrowheads="1"/>
          </p:cNvSpPr>
          <p:nvPr/>
        </p:nvSpPr>
        <p:spPr bwMode="auto">
          <a:xfrm>
            <a:off x="457200" y="4953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Continuity equation for ice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(3.63)</a:t>
            </a:r>
            <a:endParaRPr lang="en-US"/>
          </a:p>
        </p:txBody>
      </p:sp>
      <p:graphicFrame>
        <p:nvGraphicFramePr>
          <p:cNvPr id="183307" name="Object 11"/>
          <p:cNvGraphicFramePr>
            <a:graphicFrameLocks noChangeAspect="1"/>
          </p:cNvGraphicFramePr>
          <p:nvPr/>
        </p:nvGraphicFramePr>
        <p:xfrm>
          <a:off x="1066800" y="1447800"/>
          <a:ext cx="4662488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6" name="MathType Equation" r:id="rId3" imgW="1879600" imgH="342900" progId="Equation">
                  <p:embed/>
                </p:oleObj>
              </mc:Choice>
              <mc:Fallback>
                <p:oleObj name="MathType Equation" r:id="rId3" imgW="1879600" imgH="3429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447800"/>
                        <a:ext cx="4662488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08" name="Object 12"/>
          <p:cNvGraphicFramePr>
            <a:graphicFrameLocks noChangeAspect="1"/>
          </p:cNvGraphicFramePr>
          <p:nvPr/>
        </p:nvGraphicFramePr>
        <p:xfrm>
          <a:off x="1676400" y="2362200"/>
          <a:ext cx="6032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7" name="MathType Equation" r:id="rId5" imgW="2413000" imgH="177800" progId="Equation">
                  <p:embed/>
                </p:oleObj>
              </mc:Choice>
              <mc:Fallback>
                <p:oleObj name="MathType Equation" r:id="rId5" imgW="2413000" imgH="1778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362200"/>
                        <a:ext cx="60325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09" name="Object 13"/>
          <p:cNvGraphicFramePr>
            <a:graphicFrameLocks noChangeAspect="1"/>
          </p:cNvGraphicFramePr>
          <p:nvPr/>
        </p:nvGraphicFramePr>
        <p:xfrm>
          <a:off x="1066800" y="3352800"/>
          <a:ext cx="53752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8" name="MathType Equation" r:id="rId7" imgW="2133600" imgH="368300" progId="Equation">
                  <p:embed/>
                </p:oleObj>
              </mc:Choice>
              <mc:Fallback>
                <p:oleObj name="MathType Equation" r:id="rId7" imgW="2133600" imgH="3683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352800"/>
                        <a:ext cx="53752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10" name="Object 14"/>
          <p:cNvGraphicFramePr>
            <a:graphicFrameLocks noChangeAspect="1"/>
          </p:cNvGraphicFramePr>
          <p:nvPr/>
        </p:nvGraphicFramePr>
        <p:xfrm>
          <a:off x="2005013" y="4419600"/>
          <a:ext cx="7138987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9" name="MathType Equation" r:id="rId9" imgW="2768600" imgH="177800" progId="Equation">
                  <p:embed/>
                </p:oleObj>
              </mc:Choice>
              <mc:Fallback>
                <p:oleObj name="MathType Equation" r:id="rId9" imgW="2768600" imgH="1778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013" y="4419600"/>
                        <a:ext cx="7138987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11" name="Object 15"/>
          <p:cNvGraphicFramePr>
            <a:graphicFrameLocks noChangeAspect="1"/>
          </p:cNvGraphicFramePr>
          <p:nvPr/>
        </p:nvGraphicFramePr>
        <p:xfrm>
          <a:off x="1066800" y="5334000"/>
          <a:ext cx="521970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0" name="MathType Equation" r:id="rId11" imgW="2070100" imgH="368300" progId="Equation">
                  <p:embed/>
                </p:oleObj>
              </mc:Choice>
              <mc:Fallback>
                <p:oleObj name="MathType Equation" r:id="rId11" imgW="2070100" imgH="3683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334000"/>
                        <a:ext cx="521970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12" name="Object 16"/>
          <p:cNvGraphicFramePr>
            <a:graphicFrameLocks noChangeAspect="1"/>
          </p:cNvGraphicFramePr>
          <p:nvPr/>
        </p:nvGraphicFramePr>
        <p:xfrm>
          <a:off x="1905000" y="6172200"/>
          <a:ext cx="577691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1" name="MathType Equation" r:id="rId13" imgW="2235200" imgH="177800" progId="Equation">
                  <p:embed/>
                </p:oleObj>
              </mc:Choice>
              <mc:Fallback>
                <p:oleObj name="MathType Equation" r:id="rId13" imgW="2235200" imgH="177800" progId="Equation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6172200"/>
                        <a:ext cx="5776913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9" grpId="0" build="p" autoUpdateAnimBg="0"/>
      <p:bldP spid="183300" grpId="0" build="p" autoUpdateAnimBg="0"/>
      <p:bldP spid="18330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Bulk vs. Size-Resolved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84323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Size-resolved treatment of water	</a:t>
            </a:r>
            <a:r>
              <a:rPr lang="en-US">
                <a:solidFill>
                  <a:srgbClr val="993366"/>
                </a:solidFill>
              </a:rPr>
              <a:t>(3.60)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84324" name="Rectangle 4"/>
          <p:cNvSpPr>
            <a:spLocks noChangeArrowheads="1"/>
          </p:cNvSpPr>
          <p:nvPr/>
        </p:nvSpPr>
        <p:spPr bwMode="auto">
          <a:xfrm>
            <a:off x="457200" y="3048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Bulk treatment of water </a:t>
            </a:r>
            <a:r>
              <a:rPr lang="en-US" i="1"/>
              <a:t>	</a:t>
            </a:r>
            <a:endParaRPr lang="en-US"/>
          </a:p>
        </p:txBody>
      </p:sp>
      <p:graphicFrame>
        <p:nvGraphicFramePr>
          <p:cNvPr id="184333" name="Object 13"/>
          <p:cNvGraphicFramePr>
            <a:graphicFrameLocks noChangeAspect="1"/>
          </p:cNvGraphicFramePr>
          <p:nvPr/>
        </p:nvGraphicFramePr>
        <p:xfrm>
          <a:off x="2743200" y="1600200"/>
          <a:ext cx="3482975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0" name="MathType Equation" r:id="rId3" imgW="1397000" imgH="444500" progId="Equation">
                  <p:embed/>
                </p:oleObj>
              </mc:Choice>
              <mc:Fallback>
                <p:oleObj name="MathType Equation" r:id="rId3" imgW="1397000" imgH="4445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600200"/>
                        <a:ext cx="3482975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4" name="Object 14"/>
          <p:cNvGraphicFramePr>
            <a:graphicFrameLocks noChangeAspect="1"/>
          </p:cNvGraphicFramePr>
          <p:nvPr/>
        </p:nvGraphicFramePr>
        <p:xfrm>
          <a:off x="3200400" y="3810000"/>
          <a:ext cx="248602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1" name="MathType Equation" r:id="rId5" imgW="1003300" imgH="152400" progId="Equation">
                  <p:embed/>
                </p:oleObj>
              </mc:Choice>
              <mc:Fallback>
                <p:oleObj name="MathType Equation" r:id="rId5" imgW="1003300" imgH="1524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810000"/>
                        <a:ext cx="2486025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3" grpId="0" build="p" autoUpdateAnimBg="0"/>
      <p:bldP spid="184324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Thermodynamic Energy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85347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First law of thermodynamics	</a:t>
            </a:r>
            <a:r>
              <a:rPr lang="en-US">
                <a:solidFill>
                  <a:srgbClr val="993366"/>
                </a:solidFill>
              </a:rPr>
              <a:t>(2.82)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457200" y="2514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Differentiate with respect to time, substitute </a:t>
            </a:r>
            <a:r>
              <a:rPr lang="en-US">
                <a:latin typeface="Symbol" charset="0"/>
              </a:rPr>
              <a:t>a </a:t>
            </a:r>
            <a:r>
              <a:rPr lang="en-US" i="1" baseline="-25000"/>
              <a:t>a</a:t>
            </a:r>
            <a:r>
              <a:rPr lang="en-US"/>
              <a:t>=1/</a:t>
            </a:r>
            <a:r>
              <a:rPr lang="en-US">
                <a:latin typeface="Symbol" charset="0"/>
              </a:rPr>
              <a:t></a:t>
            </a:r>
            <a:r>
              <a:rPr lang="en-US" i="1" baseline="-25000"/>
              <a:t>a</a:t>
            </a:r>
            <a:r>
              <a:rPr lang="en-US"/>
              <a:t>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(3.64)</a:t>
            </a:r>
          </a:p>
          <a:p>
            <a:pPr marL="342900" indent="-342900" algn="just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993366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Thermodynamic energy equation in terms of temperature along line of motion of parcel</a:t>
            </a:r>
            <a:endParaRPr lang="en-US">
              <a:solidFill>
                <a:srgbClr val="993366"/>
              </a:solidFill>
            </a:endParaRPr>
          </a:p>
        </p:txBody>
      </p:sp>
      <p:sp>
        <p:nvSpPr>
          <p:cNvPr id="185349" name="Rectangle 5"/>
          <p:cNvSpPr>
            <a:spLocks noChangeArrowheads="1"/>
          </p:cNvSpPr>
          <p:nvPr/>
        </p:nvSpPr>
        <p:spPr bwMode="auto">
          <a:xfrm>
            <a:off x="457200" y="4953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1588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Time-rate-of change of temperature in a parcel is affected by diabatic sources/sinks and adiabatic expansion/contraction</a:t>
            </a:r>
          </a:p>
        </p:txBody>
      </p:sp>
      <p:graphicFrame>
        <p:nvGraphicFramePr>
          <p:cNvPr id="185356" name="Object 12"/>
          <p:cNvGraphicFramePr>
            <a:graphicFrameLocks noChangeAspect="1"/>
          </p:cNvGraphicFramePr>
          <p:nvPr/>
        </p:nvGraphicFramePr>
        <p:xfrm>
          <a:off x="2895600" y="1752600"/>
          <a:ext cx="30892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63" name="MathType Equation" r:id="rId3" imgW="1193800" imgH="177800" progId="Equation">
                  <p:embed/>
                </p:oleObj>
              </mc:Choice>
              <mc:Fallback>
                <p:oleObj name="MathType Equation" r:id="rId3" imgW="1193800" imgH="1778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752600"/>
                        <a:ext cx="30892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357" name="Object 13"/>
          <p:cNvGraphicFramePr>
            <a:graphicFrameLocks noChangeAspect="1"/>
          </p:cNvGraphicFramePr>
          <p:nvPr/>
        </p:nvGraphicFramePr>
        <p:xfrm>
          <a:off x="2438400" y="3733800"/>
          <a:ext cx="3976688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64" name="MathType Equation" r:id="rId5" imgW="1600200" imgH="355600" progId="Equation">
                  <p:embed/>
                </p:oleObj>
              </mc:Choice>
              <mc:Fallback>
                <p:oleObj name="MathType Equation" r:id="rId5" imgW="1600200" imgH="3556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733800"/>
                        <a:ext cx="3976688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7" grpId="0" build="p" autoUpdateAnimBg="0"/>
      <p:bldP spid="185348" grpId="0" build="p" autoUpdateAnimBg="0"/>
      <p:bldP spid="18534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Thermodynamic Energy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89443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Differentiate </a:t>
            </a:r>
            <a:r>
              <a:rPr lang="en-US">
                <a:latin typeface="Symbol" charset="0"/>
              </a:rPr>
              <a:t>q</a:t>
            </a:r>
            <a:r>
              <a:rPr lang="en-US" i="1" baseline="-25000"/>
              <a:t>v</a:t>
            </a:r>
            <a:r>
              <a:rPr lang="en-US"/>
              <a:t>=</a:t>
            </a:r>
            <a:r>
              <a:rPr lang="en-US" i="1"/>
              <a:t>T</a:t>
            </a:r>
            <a:r>
              <a:rPr lang="en-US" i="1" baseline="-25000"/>
              <a:t>v</a:t>
            </a:r>
            <a:r>
              <a:rPr lang="en-US"/>
              <a:t>(1000 hPa/</a:t>
            </a:r>
            <a:r>
              <a:rPr lang="en-US" i="1"/>
              <a:t>p</a:t>
            </a:r>
            <a:r>
              <a:rPr lang="en-US" i="1" baseline="-25000"/>
              <a:t>a</a:t>
            </a:r>
            <a:r>
              <a:rPr lang="en-US"/>
              <a:t>)</a:t>
            </a:r>
            <a:r>
              <a:rPr lang="en-US" baseline="30000">
                <a:latin typeface="Symbol" charset="0"/>
              </a:rPr>
              <a:t>k</a:t>
            </a:r>
            <a:r>
              <a:rPr lang="en-US"/>
              <a:t>	</a:t>
            </a:r>
            <a:r>
              <a:rPr lang="en-US">
                <a:solidFill>
                  <a:srgbClr val="993366"/>
                </a:solidFill>
              </a:rPr>
              <a:t>(3.65)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533400" y="3733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Thermodynamic energy equation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(3.64)</a:t>
            </a:r>
          </a:p>
        </p:txBody>
      </p:sp>
      <p:graphicFrame>
        <p:nvGraphicFramePr>
          <p:cNvPr id="189449" name="Object 9"/>
          <p:cNvGraphicFramePr>
            <a:graphicFrameLocks noChangeAspect="1"/>
          </p:cNvGraphicFramePr>
          <p:nvPr/>
        </p:nvGraphicFramePr>
        <p:xfrm>
          <a:off x="1143000" y="1600200"/>
          <a:ext cx="6827838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63" name="MathType Equation" r:id="rId3" imgW="2743200" imgH="444500" progId="Equation">
                  <p:embed/>
                </p:oleObj>
              </mc:Choice>
              <mc:Fallback>
                <p:oleObj name="MathType Equation" r:id="rId3" imgW="2743200" imgH="4445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00200"/>
                        <a:ext cx="6827838" cy="110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50" name="Object 10"/>
          <p:cNvGraphicFramePr>
            <a:graphicFrameLocks noChangeAspect="1"/>
          </p:cNvGraphicFramePr>
          <p:nvPr/>
        </p:nvGraphicFramePr>
        <p:xfrm>
          <a:off x="1752600" y="2895600"/>
          <a:ext cx="2806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64" name="MathType Equation" r:id="rId5" imgW="1130300" imgH="342900" progId="Equation">
                  <p:embed/>
                </p:oleObj>
              </mc:Choice>
              <mc:Fallback>
                <p:oleObj name="MathType Equation" r:id="rId5" imgW="1130300" imgH="3429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895600"/>
                        <a:ext cx="28067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51" name="Object 11"/>
          <p:cNvGraphicFramePr>
            <a:graphicFrameLocks noChangeAspect="1"/>
          </p:cNvGraphicFramePr>
          <p:nvPr/>
        </p:nvGraphicFramePr>
        <p:xfrm>
          <a:off x="1905000" y="5715000"/>
          <a:ext cx="4799013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65" name="MathType Equation" r:id="rId7" imgW="1930400" imgH="355600" progId="Equation">
                  <p:embed/>
                </p:oleObj>
              </mc:Choice>
              <mc:Fallback>
                <p:oleObj name="MathType Equation" r:id="rId7" imgW="1930400" imgH="3556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715000"/>
                        <a:ext cx="4799013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52" name="Object 12"/>
          <p:cNvGraphicFramePr>
            <a:graphicFrameLocks noChangeAspect="1"/>
          </p:cNvGraphicFramePr>
          <p:nvPr/>
        </p:nvGraphicFramePr>
        <p:xfrm>
          <a:off x="2286000" y="4191000"/>
          <a:ext cx="3976688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66" name="MathType Equation" r:id="rId9" imgW="1600200" imgH="355600" progId="Equation">
                  <p:embed/>
                </p:oleObj>
              </mc:Choice>
              <mc:Fallback>
                <p:oleObj name="MathType Equation" r:id="rId9" imgW="1600200" imgH="3556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191000"/>
                        <a:ext cx="3976688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53" name="Rectangle 13"/>
          <p:cNvSpPr>
            <a:spLocks noChangeArrowheads="1"/>
          </p:cNvSpPr>
          <p:nvPr/>
        </p:nvSpPr>
        <p:spPr bwMode="auto">
          <a:xfrm>
            <a:off x="533400" y="5181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Substitute d</a:t>
            </a:r>
            <a:r>
              <a:rPr lang="en-US" i="1"/>
              <a:t>T</a:t>
            </a:r>
            <a:r>
              <a:rPr lang="en-US" i="1" baseline="-25000"/>
              <a:t>v</a:t>
            </a:r>
            <a:r>
              <a:rPr lang="en-US"/>
              <a:t>/d</a:t>
            </a:r>
            <a:r>
              <a:rPr lang="en-US" i="1"/>
              <a:t>t</a:t>
            </a:r>
            <a:r>
              <a:rPr lang="en-US"/>
              <a:t> from (3.65) into (3.64) </a:t>
            </a:r>
            <a:r>
              <a:rPr lang="en-US" i="1"/>
              <a:t>	</a:t>
            </a:r>
            <a:r>
              <a:rPr lang="en-US">
                <a:solidFill>
                  <a:srgbClr val="993366"/>
                </a:solidFill>
              </a:rPr>
              <a:t>(3.66)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3" grpId="0" build="p" autoUpdateAnimBg="0"/>
      <p:bldP spid="189444" grpId="0" build="p" autoUpdateAnimBg="0"/>
      <p:bldP spid="18945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Thermodynamic Energy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457200" y="30480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Sum the result	</a:t>
            </a:r>
            <a:r>
              <a:rPr lang="en-US">
                <a:solidFill>
                  <a:srgbClr val="993366"/>
                </a:solidFill>
              </a:rPr>
              <a:t>(3.67)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86372" name="Rectangle 4"/>
          <p:cNvSpPr>
            <a:spLocks noChangeArrowheads="1"/>
          </p:cNvSpPr>
          <p:nvPr/>
        </p:nvSpPr>
        <p:spPr bwMode="auto">
          <a:xfrm>
            <a:off x="533400" y="5410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Substitute into (3.67) 	</a:t>
            </a:r>
            <a:r>
              <a:rPr lang="en-US">
                <a:solidFill>
                  <a:srgbClr val="993366"/>
                </a:solidFill>
              </a:rPr>
              <a:t>(3.73)</a:t>
            </a:r>
            <a:r>
              <a:rPr lang="en-US"/>
              <a:t> </a:t>
            </a:r>
            <a:r>
              <a:rPr lang="en-US" i="1"/>
              <a:t>	</a:t>
            </a:r>
          </a:p>
        </p:txBody>
      </p:sp>
      <p:graphicFrame>
        <p:nvGraphicFramePr>
          <p:cNvPr id="186375" name="Object 7"/>
          <p:cNvGraphicFramePr>
            <a:graphicFrameLocks noChangeAspect="1"/>
          </p:cNvGraphicFramePr>
          <p:nvPr/>
        </p:nvGraphicFramePr>
        <p:xfrm>
          <a:off x="1600200" y="3505200"/>
          <a:ext cx="5786438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5" name="MathType Equation" r:id="rId3" imgW="2311400" imgH="419100" progId="Equation">
                  <p:embed/>
                </p:oleObj>
              </mc:Choice>
              <mc:Fallback>
                <p:oleObj name="MathType Equation" r:id="rId3" imgW="2311400" imgH="419100" progId="Equation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505200"/>
                        <a:ext cx="5786438" cy="104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9" name="Object 11"/>
          <p:cNvGraphicFramePr>
            <a:graphicFrameLocks noChangeAspect="1"/>
          </p:cNvGraphicFramePr>
          <p:nvPr/>
        </p:nvGraphicFramePr>
        <p:xfrm>
          <a:off x="533400" y="1143000"/>
          <a:ext cx="79343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6" name="MathType Equation" r:id="rId5" imgW="3187700" imgH="355600" progId="Equation">
                  <p:embed/>
                </p:oleObj>
              </mc:Choice>
              <mc:Fallback>
                <p:oleObj name="MathType Equation" r:id="rId5" imgW="3187700" imgH="3556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143000"/>
                        <a:ext cx="7934325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80" name="Object 12"/>
          <p:cNvGraphicFramePr>
            <a:graphicFrameLocks noChangeAspect="1"/>
          </p:cNvGraphicFramePr>
          <p:nvPr/>
        </p:nvGraphicFramePr>
        <p:xfrm>
          <a:off x="533400" y="2133600"/>
          <a:ext cx="5813425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7" name="MathType Equation" r:id="rId7" imgW="2311400" imgH="304800" progId="Equation">
                  <p:embed/>
                </p:oleObj>
              </mc:Choice>
              <mc:Fallback>
                <p:oleObj name="MathType Equation" r:id="rId7" imgW="2311400" imgH="3048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5813425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381" name="Rectangle 13"/>
          <p:cNvSpPr>
            <a:spLocks noChangeArrowheads="1"/>
          </p:cNvSpPr>
          <p:nvPr/>
        </p:nvSpPr>
        <p:spPr bwMode="auto">
          <a:xfrm>
            <a:off x="457200" y="4495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Define energy density (J m</a:t>
            </a:r>
            <a:r>
              <a:rPr lang="en-US" baseline="30000"/>
              <a:t>-3</a:t>
            </a:r>
            <a:r>
              <a:rPr lang="en-US"/>
              <a:t>)	</a:t>
            </a:r>
            <a:endParaRPr lang="en-US">
              <a:solidFill>
                <a:srgbClr val="993366"/>
              </a:solidFill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86382" name="Object 14"/>
          <p:cNvGraphicFramePr>
            <a:graphicFrameLocks noChangeAspect="1"/>
          </p:cNvGraphicFramePr>
          <p:nvPr/>
        </p:nvGraphicFramePr>
        <p:xfrm>
          <a:off x="3429000" y="4876800"/>
          <a:ext cx="190976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8" name="MathType Equation" r:id="rId9" imgW="736600" imgH="177800" progId="Equation">
                  <p:embed/>
                </p:oleObj>
              </mc:Choice>
              <mc:Fallback>
                <p:oleObj name="MathType Equation" r:id="rId9" imgW="736600" imgH="1778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876800"/>
                        <a:ext cx="1909763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83" name="Object 15"/>
          <p:cNvGraphicFramePr>
            <a:graphicFrameLocks noChangeAspect="1"/>
          </p:cNvGraphicFramePr>
          <p:nvPr/>
        </p:nvGraphicFramePr>
        <p:xfrm>
          <a:off x="2895600" y="5791200"/>
          <a:ext cx="34559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9" name="MathType Equation" r:id="rId11" imgW="1397000" imgH="342900" progId="Equation">
                  <p:embed/>
                </p:oleObj>
              </mc:Choice>
              <mc:Fallback>
                <p:oleObj name="MathType Equation" r:id="rId11" imgW="1397000" imgH="3429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791200"/>
                        <a:ext cx="3455988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1" grpId="0" build="p" autoUpdateAnimBg="0"/>
      <p:bldP spid="186372" grpId="0" build="p" autoUpdateAnimBg="0"/>
      <p:bldP spid="186381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Thermodynamic Energy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Decompose variables (assume </a:t>
            </a:r>
            <a:r>
              <a:rPr lang="en-US">
                <a:latin typeface="Symbol" charset="0"/>
              </a:rPr>
              <a:t>r</a:t>
            </a:r>
            <a:r>
              <a:rPr lang="ja-JP" altLang="en-US">
                <a:latin typeface="Arial"/>
              </a:rPr>
              <a:t>’</a:t>
            </a:r>
            <a:r>
              <a:rPr lang="en-US" i="1" baseline="-25000"/>
              <a:t>a</a:t>
            </a:r>
            <a:r>
              <a:rPr lang="en-US"/>
              <a:t> small)	</a:t>
            </a:r>
            <a:r>
              <a:rPr lang="en-US">
                <a:solidFill>
                  <a:srgbClr val="993366"/>
                </a:solidFill>
              </a:rPr>
              <a:t>(3.60)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87396" name="Rectangle 4"/>
          <p:cNvSpPr>
            <a:spLocks noChangeArrowheads="1"/>
          </p:cNvSpPr>
          <p:nvPr/>
        </p:nvSpPr>
        <p:spPr bwMode="auto">
          <a:xfrm>
            <a:off x="381000" y="2667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Perform Reynolds averaging	 </a:t>
            </a:r>
            <a:r>
              <a:rPr lang="en-US">
                <a:solidFill>
                  <a:srgbClr val="993366"/>
                </a:solidFill>
              </a:rPr>
              <a:t>(3.70)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>
                <a:solidFill>
                  <a:srgbClr val="993366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Thermodynamic energy equation</a:t>
            </a:r>
            <a:r>
              <a:rPr lang="en-US"/>
              <a:t> </a:t>
            </a:r>
            <a:r>
              <a:rPr lang="en-US" i="1"/>
              <a:t>	</a:t>
            </a:r>
          </a:p>
        </p:txBody>
      </p:sp>
      <p:graphicFrame>
        <p:nvGraphicFramePr>
          <p:cNvPr id="187399" name="Object 7"/>
          <p:cNvGraphicFramePr>
            <a:graphicFrameLocks noChangeAspect="1"/>
          </p:cNvGraphicFramePr>
          <p:nvPr/>
        </p:nvGraphicFramePr>
        <p:xfrm>
          <a:off x="1524000" y="1676400"/>
          <a:ext cx="613410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3" name="MathType Equation" r:id="rId3" imgW="2374900" imgH="177800" progId="Equation">
                  <p:embed/>
                </p:oleObj>
              </mc:Choice>
              <mc:Fallback>
                <p:oleObj name="MathType Equation" r:id="rId3" imgW="2374900" imgH="177800" progId="Equation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76400"/>
                        <a:ext cx="613410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00" name="Object 8"/>
          <p:cNvGraphicFramePr>
            <a:graphicFrameLocks noChangeAspect="1"/>
          </p:cNvGraphicFramePr>
          <p:nvPr/>
        </p:nvGraphicFramePr>
        <p:xfrm>
          <a:off x="1295400" y="3657600"/>
          <a:ext cx="62896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4" name="MathType Equation" r:id="rId5" imgW="2540000" imgH="381000" progId="Equation">
                  <p:embed/>
                </p:oleObj>
              </mc:Choice>
              <mc:Fallback>
                <p:oleObj name="MathType Equation" r:id="rId5" imgW="2540000" imgH="3810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657600"/>
                        <a:ext cx="628967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403" name="Rectangle 11"/>
          <p:cNvSpPr>
            <a:spLocks noChangeArrowheads="1"/>
          </p:cNvSpPr>
          <p:nvPr/>
        </p:nvSpPr>
        <p:spPr bwMode="auto">
          <a:xfrm>
            <a:off x="381000" y="4800600"/>
            <a:ext cx="8077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Turbulent flux divergence terms	 </a:t>
            </a:r>
            <a:r>
              <a:rPr lang="en-US">
                <a:solidFill>
                  <a:srgbClr val="993366"/>
                </a:solidFill>
              </a:rPr>
              <a:t>(3.73)</a:t>
            </a:r>
            <a:r>
              <a:rPr lang="en-US" i="1"/>
              <a:t>	</a:t>
            </a:r>
          </a:p>
        </p:txBody>
      </p:sp>
      <p:graphicFrame>
        <p:nvGraphicFramePr>
          <p:cNvPr id="187405" name="Object 13"/>
          <p:cNvGraphicFramePr>
            <a:graphicFrameLocks noChangeAspect="1"/>
          </p:cNvGraphicFramePr>
          <p:nvPr/>
        </p:nvGraphicFramePr>
        <p:xfrm>
          <a:off x="304800" y="5410200"/>
          <a:ext cx="862012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5" name="MathType Equation" r:id="rId7" imgW="3467100" imgH="355600" progId="Equation">
                  <p:embed/>
                </p:oleObj>
              </mc:Choice>
              <mc:Fallback>
                <p:oleObj name="MathType Equation" r:id="rId7" imgW="3467100" imgH="3556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410200"/>
                        <a:ext cx="8620125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build="p" autoUpdateAnimBg="0"/>
      <p:bldP spid="187396" grpId="0" build="p" autoUpdateAnimBg="0"/>
      <p:bldP spid="187403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Thermodynamic Energy Equation</a:t>
            </a:r>
          </a:p>
        </p:txBody>
      </p:sp>
      <p:sp>
        <p:nvSpPr>
          <p:cNvPr id="188419" name="Rectangle 3"/>
          <p:cNvSpPr>
            <a:spLocks noChangeArrowheads="1"/>
          </p:cNvSpPr>
          <p:nvPr/>
        </p:nvSpPr>
        <p:spPr bwMode="auto">
          <a:xfrm>
            <a:off x="4572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Turbulent flux divergence tensor	</a:t>
            </a:r>
            <a:r>
              <a:rPr lang="en-US">
                <a:solidFill>
                  <a:srgbClr val="993366"/>
                </a:solidFill>
              </a:rPr>
              <a:t>(3.60)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88420" name="Rectangle 4"/>
          <p:cNvSpPr>
            <a:spLocks noChangeArrowheads="1"/>
          </p:cNvSpPr>
          <p:nvPr/>
        </p:nvSpPr>
        <p:spPr bwMode="auto">
          <a:xfrm>
            <a:off x="457200" y="3810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Expand diabatic source/sink term	 </a:t>
            </a:r>
            <a:r>
              <a:rPr lang="en-US">
                <a:solidFill>
                  <a:srgbClr val="993366"/>
                </a:solidFill>
              </a:rPr>
              <a:t>(3.75,6)</a:t>
            </a:r>
            <a:r>
              <a:rPr lang="en-US" i="1"/>
              <a:t>	</a:t>
            </a:r>
          </a:p>
        </p:txBody>
      </p:sp>
      <p:graphicFrame>
        <p:nvGraphicFramePr>
          <p:cNvPr id="188423" name="Object 7"/>
          <p:cNvGraphicFramePr>
            <a:graphicFrameLocks noChangeAspect="1"/>
          </p:cNvGraphicFramePr>
          <p:nvPr/>
        </p:nvGraphicFramePr>
        <p:xfrm>
          <a:off x="1143000" y="2819400"/>
          <a:ext cx="666432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37" name="MathType Equation" r:id="rId3" imgW="2679700" imgH="355600" progId="Equation">
                  <p:embed/>
                </p:oleObj>
              </mc:Choice>
              <mc:Fallback>
                <p:oleObj name="MathType Equation" r:id="rId3" imgW="2679700" imgH="355600" progId="Equation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819400"/>
                        <a:ext cx="6664325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4" name="Object 8"/>
          <p:cNvGraphicFramePr>
            <a:graphicFrameLocks noChangeAspect="1"/>
          </p:cNvGraphicFramePr>
          <p:nvPr/>
        </p:nvGraphicFramePr>
        <p:xfrm>
          <a:off x="3352800" y="1600200"/>
          <a:ext cx="21748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38" name="MathType Equation" r:id="rId5" imgW="876300" imgH="190500" progId="Equation">
                  <p:embed/>
                </p:oleObj>
              </mc:Choice>
              <mc:Fallback>
                <p:oleObj name="MathType Equation" r:id="rId5" imgW="876300" imgH="1905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600200"/>
                        <a:ext cx="2174875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5" name="Rectangle 9"/>
          <p:cNvSpPr>
            <a:spLocks noChangeArrowheads="1"/>
          </p:cNvSpPr>
          <p:nvPr/>
        </p:nvSpPr>
        <p:spPr bwMode="auto">
          <a:xfrm>
            <a:off x="457200" y="22860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Thermodynamic energy equation turbulence tensor	</a:t>
            </a:r>
            <a:r>
              <a:rPr lang="en-US">
                <a:solidFill>
                  <a:srgbClr val="993366"/>
                </a:solidFill>
              </a:rPr>
              <a:t>(3.74)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88426" name="Object 10"/>
          <p:cNvGraphicFramePr>
            <a:graphicFrameLocks noChangeAspect="1"/>
          </p:cNvGraphicFramePr>
          <p:nvPr/>
        </p:nvGraphicFramePr>
        <p:xfrm>
          <a:off x="990600" y="4343400"/>
          <a:ext cx="75231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39" name="MathType Equation" r:id="rId7" imgW="3009900" imgH="457200" progId="Equation">
                  <p:embed/>
                </p:oleObj>
              </mc:Choice>
              <mc:Fallback>
                <p:oleObj name="MathType Equation" r:id="rId7" imgW="3009900" imgH="4572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343400"/>
                        <a:ext cx="75231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87005"/>
              </p:ext>
            </p:extLst>
          </p:nvPr>
        </p:nvGraphicFramePr>
        <p:xfrm>
          <a:off x="1187450" y="5562600"/>
          <a:ext cx="7065963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40" name="Equation" r:id="rId9" imgW="2946400" imgH="457200" progId="Equation.3">
                  <p:embed/>
                </p:oleObj>
              </mc:Choice>
              <mc:Fallback>
                <p:oleObj name="Equation" r:id="rId9" imgW="294640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562600"/>
                        <a:ext cx="7065963" cy="109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build="p" autoUpdateAnimBg="0"/>
      <p:bldP spid="188420" grpId="0" build="p" autoUpdateAnimBg="0"/>
      <p:bldP spid="188425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4634</TotalTime>
  <Words>1162</Words>
  <Application>Microsoft Macintosh PowerPoint</Application>
  <PresentationFormat>On-screen Show (4:3)</PresentationFormat>
  <Paragraphs>151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Symbol</vt:lpstr>
      <vt:lpstr>Times</vt:lpstr>
      <vt:lpstr>Default Design</vt:lpstr>
      <vt:lpstr>MathType Equation</vt:lpstr>
      <vt:lpstr>Document</vt:lpstr>
      <vt:lpstr>Equation</vt:lpstr>
      <vt:lpstr>Presentation Slides  for  Chapter 3 of  Fundamentals of Atmospheric Modeling 2nd Edition </vt:lpstr>
      <vt:lpstr>Wind Speed and Velocity</vt:lpstr>
      <vt:lpstr>Wind Speed</vt:lpstr>
      <vt:lpstr>Zonally-Averaged Velocities</vt:lpstr>
      <vt:lpstr>Local and Total Differentiation</vt:lpstr>
      <vt:lpstr>Eulerian vs. Lagrangian</vt:lpstr>
      <vt:lpstr>Example 3.1</vt:lpstr>
      <vt:lpstr>Gradient Operator</vt:lpstr>
      <vt:lpstr>Gradient Operator</vt:lpstr>
      <vt:lpstr>Gradient Operator</vt:lpstr>
      <vt:lpstr>Gradient Operator</vt:lpstr>
      <vt:lpstr>Scalar Continuity Equation</vt:lpstr>
      <vt:lpstr>Scalar Continuity Equation</vt:lpstr>
      <vt:lpstr>Scalar Continuity Equation</vt:lpstr>
      <vt:lpstr>Mixing Ratio Continuity Equation</vt:lpstr>
      <vt:lpstr>Compressible/Incompressible</vt:lpstr>
      <vt:lpstr>Expanded Continuity Equation</vt:lpstr>
      <vt:lpstr>Reynolds Averaging</vt:lpstr>
      <vt:lpstr>Expanded Continuity Equation</vt:lpstr>
      <vt:lpstr>Expanded Continuity Equation</vt:lpstr>
      <vt:lpstr>Mixing Ratio Continuity Equation</vt:lpstr>
      <vt:lpstr>K-theory</vt:lpstr>
      <vt:lpstr>Gas Continuity Equation</vt:lpstr>
      <vt:lpstr>Continuity Equations</vt:lpstr>
      <vt:lpstr>Particle Continuity Equation</vt:lpstr>
      <vt:lpstr>Water Continuity Equation</vt:lpstr>
      <vt:lpstr>Bulk vs. Size-Resolved</vt:lpstr>
      <vt:lpstr>Thermodynamic Energy Equation</vt:lpstr>
      <vt:lpstr>Thermodynamic Energy Equation</vt:lpstr>
      <vt:lpstr>Thermodynamic Energy Equation</vt:lpstr>
      <vt:lpstr>Thermodynamic Energy Equation</vt:lpstr>
      <vt:lpstr>Thermodynamic Energy Equation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208</cp:revision>
  <dcterms:created xsi:type="dcterms:W3CDTF">2004-09-10T00:13:47Z</dcterms:created>
  <dcterms:modified xsi:type="dcterms:W3CDTF">2022-05-05T17:08:39Z</dcterms:modified>
</cp:coreProperties>
</file>