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259" r:id="rId3"/>
    <p:sldId id="260" r:id="rId4"/>
    <p:sldId id="300" r:id="rId5"/>
    <p:sldId id="297" r:id="rId6"/>
    <p:sldId id="298" r:id="rId7"/>
    <p:sldId id="388" r:id="rId8"/>
    <p:sldId id="311" r:id="rId9"/>
    <p:sldId id="312" r:id="rId10"/>
    <p:sldId id="277" r:id="rId11"/>
    <p:sldId id="284" r:id="rId12"/>
    <p:sldId id="264" r:id="rId13"/>
    <p:sldId id="265" r:id="rId14"/>
    <p:sldId id="278" r:id="rId15"/>
    <p:sldId id="323" r:id="rId16"/>
    <p:sldId id="318" r:id="rId17"/>
    <p:sldId id="319" r:id="rId18"/>
    <p:sldId id="315" r:id="rId19"/>
    <p:sldId id="317" r:id="rId20"/>
    <p:sldId id="316" r:id="rId21"/>
    <p:sldId id="320" r:id="rId22"/>
    <p:sldId id="321" r:id="rId23"/>
    <p:sldId id="299" r:id="rId24"/>
    <p:sldId id="302" r:id="rId25"/>
    <p:sldId id="313" r:id="rId26"/>
    <p:sldId id="324" r:id="rId27"/>
    <p:sldId id="325" r:id="rId28"/>
    <p:sldId id="327" r:id="rId29"/>
    <p:sldId id="326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22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48" r:id="rId52"/>
    <p:sldId id="350" r:id="rId53"/>
    <p:sldId id="351" r:id="rId54"/>
    <p:sldId id="353" r:id="rId55"/>
    <p:sldId id="354" r:id="rId56"/>
    <p:sldId id="355" r:id="rId57"/>
    <p:sldId id="357" r:id="rId58"/>
    <p:sldId id="358" r:id="rId59"/>
    <p:sldId id="359" r:id="rId60"/>
    <p:sldId id="360" r:id="rId61"/>
    <p:sldId id="361" r:id="rId62"/>
    <p:sldId id="352" r:id="rId63"/>
    <p:sldId id="364" r:id="rId64"/>
    <p:sldId id="366" r:id="rId65"/>
    <p:sldId id="367" r:id="rId66"/>
    <p:sldId id="368" r:id="rId67"/>
    <p:sldId id="369" r:id="rId68"/>
    <p:sldId id="385" r:id="rId69"/>
    <p:sldId id="386" r:id="rId70"/>
    <p:sldId id="387" r:id="rId71"/>
    <p:sldId id="370" r:id="rId72"/>
    <p:sldId id="372" r:id="rId73"/>
    <p:sldId id="373" r:id="rId74"/>
    <p:sldId id="362" r:id="rId75"/>
    <p:sldId id="374" r:id="rId76"/>
    <p:sldId id="383" r:id="rId77"/>
    <p:sldId id="379" r:id="rId78"/>
    <p:sldId id="380" r:id="rId79"/>
    <p:sldId id="381" r:id="rId80"/>
    <p:sldId id="384" r:id="rId81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har char="–"/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rgbClr val="FF0000"/>
        </a:solidFill>
        <a:latin typeface="Times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87534"/>
    <a:srgbClr val="993366"/>
    <a:srgbClr val="9900CC"/>
    <a:srgbClr val="33CC33"/>
    <a:srgbClr val="FF7C80"/>
    <a:srgbClr val="808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2" d="100"/>
          <a:sy n="102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4" Type="http://schemas.openxmlformats.org/officeDocument/2006/relationships/image" Target="../media/image37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4" Type="http://schemas.openxmlformats.org/officeDocument/2006/relationships/image" Target="../media/image4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4" Type="http://schemas.openxmlformats.org/officeDocument/2006/relationships/image" Target="../media/image53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image" Target="../media/image59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Relationship Id="rId4" Type="http://schemas.openxmlformats.org/officeDocument/2006/relationships/image" Target="../media/image7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image" Target="../media/image85.emf"/><Relationship Id="rId4" Type="http://schemas.openxmlformats.org/officeDocument/2006/relationships/image" Target="../media/image88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image" Target="../media/image91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image" Target="../media/image95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image" Target="../media/image97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image" Target="../media/image101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image" Target="../media/image104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Relationship Id="rId5" Type="http://schemas.openxmlformats.org/officeDocument/2006/relationships/image" Target="../media/image112.emf"/><Relationship Id="rId4" Type="http://schemas.openxmlformats.org/officeDocument/2006/relationships/image" Target="../media/image111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emf"/><Relationship Id="rId1" Type="http://schemas.openxmlformats.org/officeDocument/2006/relationships/image" Target="../media/image113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image" Target="../media/image116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emf"/><Relationship Id="rId1" Type="http://schemas.openxmlformats.org/officeDocument/2006/relationships/image" Target="../media/image119.emf"/><Relationship Id="rId4" Type="http://schemas.openxmlformats.org/officeDocument/2006/relationships/image" Target="../media/image122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image" Target="../media/image124.emf"/><Relationship Id="rId1" Type="http://schemas.openxmlformats.org/officeDocument/2006/relationships/image" Target="../media/image123.emf"/><Relationship Id="rId5" Type="http://schemas.openxmlformats.org/officeDocument/2006/relationships/image" Target="../media/image127.emf"/><Relationship Id="rId4" Type="http://schemas.openxmlformats.org/officeDocument/2006/relationships/image" Target="../media/image126.e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emf"/><Relationship Id="rId1" Type="http://schemas.openxmlformats.org/officeDocument/2006/relationships/image" Target="../media/image128.emf"/><Relationship Id="rId6" Type="http://schemas.openxmlformats.org/officeDocument/2006/relationships/image" Target="../media/image133.emf"/><Relationship Id="rId5" Type="http://schemas.openxmlformats.org/officeDocument/2006/relationships/image" Target="../media/image132.emf"/><Relationship Id="rId4" Type="http://schemas.openxmlformats.org/officeDocument/2006/relationships/image" Target="../media/image131.e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emf"/><Relationship Id="rId4" Type="http://schemas.openxmlformats.org/officeDocument/2006/relationships/image" Target="../media/image138.e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image" Target="../media/image139.e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emf"/><Relationship Id="rId1" Type="http://schemas.openxmlformats.org/officeDocument/2006/relationships/image" Target="../media/image142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4.e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image" Target="../media/image146.e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emf"/><Relationship Id="rId1" Type="http://schemas.openxmlformats.org/officeDocument/2006/relationships/image" Target="../media/image148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" Type="http://schemas.openxmlformats.org/officeDocument/2006/relationships/image" Target="../media/image150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image" Target="../media/image155.emf"/><Relationship Id="rId1" Type="http://schemas.openxmlformats.org/officeDocument/2006/relationships/image" Target="../media/image154.e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emf"/><Relationship Id="rId1" Type="http://schemas.openxmlformats.org/officeDocument/2006/relationships/image" Target="../media/image15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9FB86-C032-B444-A763-672CB03752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643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E6D98-1042-3341-99BF-6E15263C3D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6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48057-4FCA-104E-9CAD-3FDAAFC6FA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1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D0414-0C4E-3A4E-A537-B522D3F412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97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260ED-C0EC-894C-A196-30B26545DA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1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FB595-C79A-6E44-8061-EEF58233EB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1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EB3CD-5B84-CA43-BD94-43A92FCD9C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72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E734D-C994-F642-A0B1-7DDBA0A937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42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B64B2-D05D-C548-BB40-79D508E17E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24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FBC7F-6C24-DE43-9D29-8B7550FB18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1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5EE4A-9BF8-DB45-98C1-A805149C80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853FE20-DFC5-534C-8649-7BC26FCC8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78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9A55DFD-DF37-104C-9494-CE7A4C61A0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62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AE3AB04-31EF-6B46-B3CF-4E4558661B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2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1FA00936-2179-C241-B021-0534562DC2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2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3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3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4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9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3.emf"/><Relationship Id="rId4" Type="http://schemas.openxmlformats.org/officeDocument/2006/relationships/image" Target="../media/image50.emf"/><Relationship Id="rId9" Type="http://schemas.openxmlformats.org/officeDocument/2006/relationships/oleObject" Target="../embeddings/oleObject49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7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6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0.e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2.emf"/><Relationship Id="rId4" Type="http://schemas.openxmlformats.org/officeDocument/2006/relationships/image" Target="../media/image59.emf"/><Relationship Id="rId9" Type="http://schemas.openxmlformats.org/officeDocument/2006/relationships/oleObject" Target="../embeddings/oleObject5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4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6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0.e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9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74.emf"/><Relationship Id="rId4" Type="http://schemas.openxmlformats.org/officeDocument/2006/relationships/image" Target="../media/image71.emf"/><Relationship Id="rId9" Type="http://schemas.openxmlformats.org/officeDocument/2006/relationships/oleObject" Target="../embeddings/oleObject7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75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76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7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8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81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84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83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86.emf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88.emf"/><Relationship Id="rId4" Type="http://schemas.openxmlformats.org/officeDocument/2006/relationships/image" Target="../media/image85.emf"/><Relationship Id="rId9" Type="http://schemas.openxmlformats.org/officeDocument/2006/relationships/oleObject" Target="../embeddings/oleObject84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90.e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8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92.e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91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94.e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93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96.e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9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98.e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97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99.emf"/><Relationship Id="rId4" Type="http://schemas.openxmlformats.org/officeDocument/2006/relationships/oleObject" Target="../embeddings/oleObject95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02.e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01.e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104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e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11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09.e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111.emf"/><Relationship Id="rId4" Type="http://schemas.openxmlformats.org/officeDocument/2006/relationships/image" Target="../media/image108.emf"/><Relationship Id="rId9" Type="http://schemas.openxmlformats.org/officeDocument/2006/relationships/oleObject" Target="../embeddings/oleObject103.bin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e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14.e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113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17.e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116.e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e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20.emf"/><Relationship Id="rId5" Type="http://schemas.openxmlformats.org/officeDocument/2006/relationships/oleObject" Target="../embeddings/oleObject112.bin"/><Relationship Id="rId10" Type="http://schemas.openxmlformats.org/officeDocument/2006/relationships/image" Target="../media/image122.emf"/><Relationship Id="rId4" Type="http://schemas.openxmlformats.org/officeDocument/2006/relationships/image" Target="../media/image119.emf"/><Relationship Id="rId9" Type="http://schemas.openxmlformats.org/officeDocument/2006/relationships/oleObject" Target="../embeddings/oleObject114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12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24.emf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6.bin"/><Relationship Id="rId10" Type="http://schemas.openxmlformats.org/officeDocument/2006/relationships/image" Target="../media/image126.emf"/><Relationship Id="rId4" Type="http://schemas.openxmlformats.org/officeDocument/2006/relationships/image" Target="../media/image123.emf"/><Relationship Id="rId9" Type="http://schemas.openxmlformats.org/officeDocument/2006/relationships/oleObject" Target="../embeddings/oleObject118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emf"/><Relationship Id="rId13" Type="http://schemas.openxmlformats.org/officeDocument/2006/relationships/oleObject" Target="../embeddings/oleObject125.bin"/><Relationship Id="rId3" Type="http://schemas.openxmlformats.org/officeDocument/2006/relationships/oleObject" Target="../embeddings/oleObject120.bin"/><Relationship Id="rId7" Type="http://schemas.openxmlformats.org/officeDocument/2006/relationships/oleObject" Target="../embeddings/oleObject122.bin"/><Relationship Id="rId12" Type="http://schemas.openxmlformats.org/officeDocument/2006/relationships/image" Target="../media/image1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29.emf"/><Relationship Id="rId11" Type="http://schemas.openxmlformats.org/officeDocument/2006/relationships/oleObject" Target="../embeddings/oleObject124.bin"/><Relationship Id="rId5" Type="http://schemas.openxmlformats.org/officeDocument/2006/relationships/oleObject" Target="../embeddings/oleObject121.bin"/><Relationship Id="rId10" Type="http://schemas.openxmlformats.org/officeDocument/2006/relationships/image" Target="../media/image131.emf"/><Relationship Id="rId4" Type="http://schemas.openxmlformats.org/officeDocument/2006/relationships/image" Target="../media/image128.emf"/><Relationship Id="rId9" Type="http://schemas.openxmlformats.org/officeDocument/2006/relationships/oleObject" Target="../embeddings/oleObject123.bin"/><Relationship Id="rId14" Type="http://schemas.openxmlformats.org/officeDocument/2006/relationships/image" Target="../media/image133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36.emf"/><Relationship Id="rId5" Type="http://schemas.openxmlformats.org/officeDocument/2006/relationships/oleObject" Target="../embeddings/oleObject127.bin"/><Relationship Id="rId10" Type="http://schemas.openxmlformats.org/officeDocument/2006/relationships/image" Target="../media/image138.emf"/><Relationship Id="rId4" Type="http://schemas.openxmlformats.org/officeDocument/2006/relationships/image" Target="../media/image135.emf"/><Relationship Id="rId9" Type="http://schemas.openxmlformats.org/officeDocument/2006/relationships/oleObject" Target="../embeddings/oleObject129.bin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emf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40.emf"/><Relationship Id="rId5" Type="http://schemas.openxmlformats.org/officeDocument/2006/relationships/oleObject" Target="../embeddings/oleObject131.bin"/><Relationship Id="rId4" Type="http://schemas.openxmlformats.org/officeDocument/2006/relationships/image" Target="../media/image139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43.emf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142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144.emf"/><Relationship Id="rId4" Type="http://schemas.openxmlformats.org/officeDocument/2006/relationships/oleObject" Target="../embeddings/oleObject135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47.emf"/><Relationship Id="rId5" Type="http://schemas.openxmlformats.org/officeDocument/2006/relationships/oleObject" Target="../embeddings/oleObject137.bin"/><Relationship Id="rId4" Type="http://schemas.openxmlformats.org/officeDocument/2006/relationships/image" Target="../media/image146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49.emf"/><Relationship Id="rId5" Type="http://schemas.openxmlformats.org/officeDocument/2006/relationships/oleObject" Target="../embeddings/oleObject139.bin"/><Relationship Id="rId4" Type="http://schemas.openxmlformats.org/officeDocument/2006/relationships/image" Target="../media/image148.e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emf"/><Relationship Id="rId3" Type="http://schemas.openxmlformats.org/officeDocument/2006/relationships/oleObject" Target="../embeddings/oleObject140.bin"/><Relationship Id="rId7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51.emf"/><Relationship Id="rId5" Type="http://schemas.openxmlformats.org/officeDocument/2006/relationships/oleObject" Target="../embeddings/oleObject141.bin"/><Relationship Id="rId4" Type="http://schemas.openxmlformats.org/officeDocument/2006/relationships/image" Target="../media/image150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153.emf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emf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55.e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54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58.emf"/><Relationship Id="rId5" Type="http://schemas.openxmlformats.org/officeDocument/2006/relationships/oleObject" Target="../embeddings/oleObject148.bin"/><Relationship Id="rId4" Type="http://schemas.openxmlformats.org/officeDocument/2006/relationships/image" Target="../media/image15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Presentation Slides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for</a:t>
            </a:r>
            <a:r>
              <a:rPr lang="en-US" b="1">
                <a:solidFill>
                  <a:srgbClr val="187534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Chapter 2</a:t>
            </a:r>
            <a:br>
              <a:rPr lang="en-US" b="1">
                <a:solidFill>
                  <a:srgbClr val="187534"/>
                </a:solidFill>
                <a:latin typeface="Times" charset="0"/>
              </a:rPr>
            </a:br>
            <a:r>
              <a:rPr lang="en-US" sz="2800" b="1">
                <a:solidFill>
                  <a:srgbClr val="187534"/>
                </a:solidFill>
                <a:latin typeface="Times" charset="0"/>
              </a:rPr>
              <a:t>of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  <a:br>
              <a:rPr lang="en-US" b="1">
                <a:solidFill>
                  <a:srgbClr val="0000FF"/>
                </a:solidFill>
                <a:latin typeface="Times" charset="0"/>
              </a:rPr>
            </a:br>
            <a:r>
              <a:rPr lang="en-US" sz="4000" b="1">
                <a:solidFill>
                  <a:srgbClr val="0000FF"/>
                </a:solidFill>
                <a:latin typeface="Times" charset="0"/>
              </a:rPr>
              <a:t>Fundamentals of Atmospheric Modeling 2</a:t>
            </a:r>
            <a:r>
              <a:rPr lang="en-US" sz="4000" b="1" baseline="30000">
                <a:solidFill>
                  <a:srgbClr val="0000FF"/>
                </a:solidFill>
                <a:latin typeface="Times" charset="0"/>
              </a:rPr>
              <a:t>nd</a:t>
            </a:r>
            <a:r>
              <a:rPr lang="en-US" sz="4000" b="1">
                <a:solidFill>
                  <a:srgbClr val="0000FF"/>
                </a:solidFill>
                <a:latin typeface="Times" charset="0"/>
              </a:rPr>
              <a:t> Edition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 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85800" y="3962400"/>
            <a:ext cx="74358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800"/>
              <a:t>Mark Z. Jacobson</a:t>
            </a:r>
          </a:p>
          <a:p>
            <a:pPr algn="ctr">
              <a:buFontTx/>
              <a:buNone/>
            </a:pPr>
            <a:r>
              <a:rPr lang="en-US" sz="2800"/>
              <a:t>Department of Civil &amp; Environmental Engineering</a:t>
            </a:r>
          </a:p>
          <a:p>
            <a:pPr algn="ctr">
              <a:buFontTx/>
              <a:buNone/>
            </a:pPr>
            <a:r>
              <a:rPr lang="en-US" sz="2800"/>
              <a:t>Stanford University</a:t>
            </a:r>
          </a:p>
          <a:p>
            <a:pPr algn="ctr">
              <a:buFontTx/>
              <a:buNone/>
            </a:pPr>
            <a:r>
              <a:rPr lang="en-US" sz="2800"/>
              <a:t>Stanford, CA 94305-4020</a:t>
            </a:r>
          </a:p>
          <a:p>
            <a:pPr algn="ctr">
              <a:buFontTx/>
              <a:buNone/>
            </a:pPr>
            <a:r>
              <a:rPr lang="en-US" sz="2800"/>
              <a:t>jacobson@stanford.edu</a:t>
            </a:r>
          </a:p>
          <a:p>
            <a:pPr algn="ctr">
              <a:buFontTx/>
              <a:buNone/>
            </a:pPr>
            <a:r>
              <a:rPr lang="en-US" sz="2800">
                <a:solidFill>
                  <a:srgbClr val="187534"/>
                </a:solidFill>
              </a:rPr>
              <a:t>March 10, 2005</a:t>
            </a:r>
            <a:r>
              <a:rPr lang="en-US" sz="200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0772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Weight per unit area of air overhead a given altitude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(2.1)</a:t>
            </a:r>
            <a:endParaRPr lang="en-US" sz="2400">
              <a:solidFill>
                <a:srgbClr val="FF0000"/>
              </a:solidFill>
              <a:latin typeface="Times" charset="0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Hydrostatic Air Pressure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81000" y="2590800"/>
            <a:ext cx="7685088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</a:t>
            </a:r>
            <a:r>
              <a:rPr lang="en-US">
                <a:solidFill>
                  <a:srgbClr val="187534"/>
                </a:solidFill>
              </a:rPr>
              <a:t> 	= air pressure (1 Pa=1 kg m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s</a:t>
            </a:r>
            <a:r>
              <a:rPr lang="en-US" baseline="30000">
                <a:solidFill>
                  <a:srgbClr val="187534"/>
                </a:solidFill>
              </a:rPr>
              <a:t>-2</a:t>
            </a:r>
            <a:r>
              <a:rPr lang="en-US">
                <a:solidFill>
                  <a:srgbClr val="187534"/>
                </a:solidFill>
              </a:rPr>
              <a:t> = 0.01 hPa=0.01 mb)</a:t>
            </a:r>
          </a:p>
          <a:p>
            <a:pPr>
              <a:buFontTx/>
              <a:buNone/>
            </a:pPr>
            <a:r>
              <a:rPr lang="en-US">
                <a:solidFill>
                  <a:srgbClr val="187534"/>
                </a:solidFill>
                <a:latin typeface="Symbol" charset="0"/>
              </a:rPr>
              <a:t></a:t>
            </a:r>
            <a:r>
              <a:rPr lang="en-US" i="1" baseline="-25000">
                <a:solidFill>
                  <a:srgbClr val="187534"/>
                </a:solidFill>
              </a:rPr>
              <a:t>a</a:t>
            </a:r>
            <a:r>
              <a:rPr lang="en-US">
                <a:solidFill>
                  <a:srgbClr val="187534"/>
                </a:solidFill>
              </a:rPr>
              <a:t> 	= air density (kg/m</a:t>
            </a:r>
            <a:r>
              <a:rPr lang="en-US" baseline="30000">
                <a:solidFill>
                  <a:srgbClr val="187534"/>
                </a:solidFill>
              </a:rPr>
              <a:t>3</a:t>
            </a:r>
            <a:r>
              <a:rPr lang="en-US">
                <a:solidFill>
                  <a:srgbClr val="187534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g</a:t>
            </a:r>
            <a:r>
              <a:rPr lang="en-US">
                <a:solidFill>
                  <a:srgbClr val="187534"/>
                </a:solidFill>
              </a:rPr>
              <a:t>	= gravity (m/s</a:t>
            </a:r>
            <a:r>
              <a:rPr lang="en-US" baseline="30000">
                <a:solidFill>
                  <a:srgbClr val="187534"/>
                </a:solidFill>
              </a:rPr>
              <a:t>2</a:t>
            </a:r>
            <a:r>
              <a:rPr lang="en-US">
                <a:solidFill>
                  <a:srgbClr val="187534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z</a:t>
            </a:r>
            <a:r>
              <a:rPr lang="en-US">
                <a:solidFill>
                  <a:srgbClr val="187534"/>
                </a:solidFill>
              </a:rPr>
              <a:t>	= altitude (m)</a:t>
            </a: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Typical sea-level pressures:</a:t>
            </a:r>
          </a:p>
          <a:p>
            <a:pPr lvl="1">
              <a:buFont typeface="Wingdings" charset="0"/>
              <a:buNone/>
            </a:pPr>
            <a:r>
              <a:rPr lang="en-US"/>
              <a:t>101,325 Pa =1013.25 hPa = 1013.25 mb = 1.01325 bar </a:t>
            </a:r>
          </a:p>
          <a:p>
            <a:pPr lvl="1">
              <a:buFont typeface="Wingdings" charset="0"/>
              <a:buNone/>
            </a:pPr>
            <a:r>
              <a:rPr lang="en-US"/>
              <a:t>760 mm Hg = 760 torr</a:t>
            </a:r>
          </a:p>
          <a:p>
            <a:pPr lvl="1">
              <a:buFont typeface="Wingdings" charset="0"/>
              <a:buNone/>
            </a:pPr>
            <a:r>
              <a:rPr lang="en-US"/>
              <a:t>29.9 in. Hg</a:t>
            </a:r>
          </a:p>
          <a:p>
            <a:pPr lvl="1">
              <a:buFont typeface="Wingdings" charset="0"/>
              <a:buNone/>
            </a:pPr>
            <a:r>
              <a:rPr lang="en-US"/>
              <a:t>14.7 lb in</a:t>
            </a:r>
            <a:r>
              <a:rPr lang="en-US" baseline="30000"/>
              <a:t>-2</a:t>
            </a:r>
            <a:endParaRPr lang="en-US"/>
          </a:p>
          <a:p>
            <a:pPr lvl="1">
              <a:buFont typeface="Wingdings" charset="0"/>
              <a:buNone/>
            </a:pPr>
            <a:r>
              <a:rPr lang="en-US"/>
              <a:t>10,300 kg m</a:t>
            </a:r>
            <a:r>
              <a:rPr lang="en-US" baseline="30000"/>
              <a:t>-2</a:t>
            </a:r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2743200" y="1752600"/>
          <a:ext cx="309880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MathType Equation" r:id="rId3" imgW="1231900" imgH="292100" progId="Equation">
                  <p:embed/>
                </p:oleObj>
              </mc:Choice>
              <mc:Fallback>
                <p:oleObj name="MathType Equation" r:id="rId3" imgW="1231900" imgH="292100" progId="Equation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752600"/>
                        <a:ext cx="3098800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  <p:bldP spid="922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Pressure, Density, Gravity vs. Altitude</a:t>
            </a:r>
            <a:endParaRPr lang="en-US" sz="4000" b="1" u="sng">
              <a:solidFill>
                <a:srgbClr val="0000FF"/>
              </a:solidFill>
              <a:latin typeface="Times" charset="0"/>
            </a:endParaRP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228600" y="1371600"/>
          <a:ext cx="3427413" cy="411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Document" r:id="rId3" imgW="2286000" imgH="2743200" progId="Word.Document.8">
                  <p:embed/>
                </p:oleObj>
              </mc:Choice>
              <mc:Fallback>
                <p:oleObj name="Document" r:id="rId3" imgW="2286000" imgH="27432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371600"/>
                        <a:ext cx="3427413" cy="411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3657600" y="1371600"/>
          <a:ext cx="2403475" cy="412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Document" r:id="rId5" imgW="1600200" imgH="2743200" progId="Word.Document.8">
                  <p:embed/>
                </p:oleObj>
              </mc:Choice>
              <mc:Fallback>
                <p:oleObj name="Document" r:id="rId5" imgW="1600200" imgH="2743200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371600"/>
                        <a:ext cx="2403475" cy="412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6400800" y="1371600"/>
          <a:ext cx="2403475" cy="412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" name="Document" r:id="rId7" imgW="1600200" imgH="2743200" progId="Word.Document.8">
                  <p:embed/>
                </p:oleObj>
              </mc:Choice>
              <mc:Fallback>
                <p:oleObj name="Document" r:id="rId7" imgW="1600200" imgH="27432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371600"/>
                        <a:ext cx="2403475" cy="412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7162800" y="6096000"/>
            <a:ext cx="161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Figs. 2.1a-c</a:t>
            </a:r>
            <a:endParaRPr lang="en-US" sz="1800">
              <a:solidFill>
                <a:srgbClr val="993366"/>
              </a:solidFill>
            </a:endParaRPr>
          </a:p>
        </p:txBody>
      </p:sp>
      <p:grpSp>
        <p:nvGrpSpPr>
          <p:cNvPr id="10256" name="Group 16"/>
          <p:cNvGrpSpPr>
            <a:grpSpLocks/>
          </p:cNvGrpSpPr>
          <p:nvPr/>
        </p:nvGrpSpPr>
        <p:grpSpPr bwMode="auto">
          <a:xfrm>
            <a:off x="152400" y="1423988"/>
            <a:ext cx="477838" cy="3216275"/>
            <a:chOff x="83" y="854"/>
            <a:chExt cx="301" cy="2026"/>
          </a:xfrm>
        </p:grpSpPr>
        <p:sp>
          <p:nvSpPr>
            <p:cNvPr id="10255" name="Rectangle 15"/>
            <p:cNvSpPr>
              <a:spLocks noChangeArrowheads="1"/>
            </p:cNvSpPr>
            <p:nvPr/>
          </p:nvSpPr>
          <p:spPr bwMode="auto">
            <a:xfrm>
              <a:off x="96" y="1248"/>
              <a:ext cx="288" cy="1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 rot="-5400000">
              <a:off x="-795" y="1732"/>
              <a:ext cx="20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000">
                  <a:solidFill>
                    <a:srgbClr val="050DFF"/>
                  </a:solidFill>
                </a:rPr>
                <a:t>Altitude above sea level (km)</a:t>
              </a:r>
              <a:endParaRPr lang="en-US" sz="1600">
                <a:solidFill>
                  <a:srgbClr val="002EFF"/>
                </a:solidFill>
              </a:endParaRPr>
            </a:p>
          </p:txBody>
        </p:sp>
      </p:grpSp>
      <p:grpSp>
        <p:nvGrpSpPr>
          <p:cNvPr id="10257" name="Group 17"/>
          <p:cNvGrpSpPr>
            <a:grpSpLocks/>
          </p:cNvGrpSpPr>
          <p:nvPr/>
        </p:nvGrpSpPr>
        <p:grpSpPr bwMode="auto">
          <a:xfrm>
            <a:off x="3581400" y="1447800"/>
            <a:ext cx="477838" cy="3194050"/>
            <a:chOff x="83" y="868"/>
            <a:chExt cx="301" cy="2012"/>
          </a:xfrm>
        </p:grpSpPr>
        <p:sp>
          <p:nvSpPr>
            <p:cNvPr id="10258" name="Rectangle 18"/>
            <p:cNvSpPr>
              <a:spLocks noChangeArrowheads="1"/>
            </p:cNvSpPr>
            <p:nvPr/>
          </p:nvSpPr>
          <p:spPr bwMode="auto">
            <a:xfrm>
              <a:off x="96" y="1248"/>
              <a:ext cx="288" cy="1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 rot="-5400000">
              <a:off x="-795" y="1746"/>
              <a:ext cx="20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000">
                  <a:solidFill>
                    <a:srgbClr val="050DFF"/>
                  </a:solidFill>
                </a:rPr>
                <a:t>Altitude above sea level (km)</a:t>
              </a:r>
              <a:endParaRPr lang="en-US" sz="1600">
                <a:solidFill>
                  <a:srgbClr val="002EFF"/>
                </a:solidFill>
              </a:endParaRPr>
            </a:p>
          </p:txBody>
        </p:sp>
      </p:grp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6172200" y="1676400"/>
            <a:ext cx="457200" cy="3182938"/>
            <a:chOff x="3888" y="1056"/>
            <a:chExt cx="288" cy="2005"/>
          </a:xfrm>
        </p:grpSpPr>
        <p:sp>
          <p:nvSpPr>
            <p:cNvPr id="10261" name="Rectangle 21"/>
            <p:cNvSpPr>
              <a:spLocks noChangeArrowheads="1"/>
            </p:cNvSpPr>
            <p:nvPr/>
          </p:nvSpPr>
          <p:spPr bwMode="auto">
            <a:xfrm>
              <a:off x="3888" y="1152"/>
              <a:ext cx="288" cy="1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 rot="-5400000">
              <a:off x="3010" y="1934"/>
              <a:ext cx="20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000">
                  <a:solidFill>
                    <a:srgbClr val="050DFF"/>
                  </a:solidFill>
                </a:rPr>
                <a:t>Altitude above sea level (km)</a:t>
              </a:r>
              <a:endParaRPr lang="en-US" sz="1600">
                <a:solidFill>
                  <a:srgbClr val="002EFF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Toricelli's Experiment With Mercury Barometer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2057400"/>
            <a:ext cx="45720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solidFill>
                  <a:srgbClr val="FF0000"/>
                </a:solidFill>
                <a:latin typeface="Times" charset="0"/>
              </a:rPr>
              <a:t>1643 </a:t>
            </a:r>
            <a:r>
              <a:rPr lang="en-US" sz="2000">
                <a:solidFill>
                  <a:srgbClr val="9900CC"/>
                </a:solidFill>
                <a:latin typeface="Times" charset="0"/>
              </a:rPr>
              <a:t>Evangelista Torricelli records the first sustained vacuum and demonstrates that air pressure changes daily.</a:t>
            </a:r>
          </a:p>
          <a:p>
            <a:pPr>
              <a:lnSpc>
                <a:spcPct val="90000"/>
              </a:lnSpc>
            </a:pPr>
            <a:endParaRPr lang="en-US" sz="2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0000"/>
                </a:solidFill>
                <a:latin typeface="Times" charset="0"/>
              </a:rPr>
              <a:t>Height of fluid = 		       Air pressure / (fluid density x gravity)</a:t>
            </a:r>
            <a:endParaRPr lang="en-US" sz="2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2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0000"/>
                </a:solidFill>
                <a:latin typeface="Times" charset="0"/>
              </a:rPr>
              <a:t>1648 </a:t>
            </a:r>
            <a:r>
              <a:rPr lang="en-US" sz="2000">
                <a:solidFill>
                  <a:srgbClr val="9900CC"/>
                </a:solidFill>
                <a:latin typeface="Times" charset="0"/>
              </a:rPr>
              <a:t>Blaise Pascal and brother-in-law Florin Périer demonstrate that air pressure decreases with increasing altitude at Puy-de-Dôme, France</a:t>
            </a:r>
            <a:r>
              <a:rPr lang="en-US" sz="1600">
                <a:solidFill>
                  <a:srgbClr val="9900CC"/>
                </a:solidFill>
                <a:latin typeface="Times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12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>
              <a:solidFill>
                <a:srgbClr val="9900CC"/>
              </a:solidFill>
            </a:endParaRPr>
          </a:p>
          <a:p>
            <a:pPr>
              <a:lnSpc>
                <a:spcPct val="90000"/>
              </a:lnSpc>
            </a:pPr>
            <a:endParaRPr lang="en-US" sz="2000">
              <a:solidFill>
                <a:srgbClr val="9900CC"/>
              </a:solidFill>
            </a:endParaRPr>
          </a:p>
        </p:txBody>
      </p:sp>
      <p:pic>
        <p:nvPicPr>
          <p:cNvPr id="69637" name="Picture 5" descr="Fig3.1toricelliapparatus1                                      0000D044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2879725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1600200" y="6324600"/>
            <a:ext cx="617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>
                <a:solidFill>
                  <a:srgbClr val="993366"/>
                </a:solidFill>
              </a:rPr>
              <a:t>Edgar Fahs Smith Collection, University of Pennsylvania Library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Current Composition of the Atmosphere</a:t>
            </a:r>
            <a:endParaRPr lang="en-US" sz="3600" b="1" u="sng">
              <a:solidFill>
                <a:srgbClr val="0000FF"/>
              </a:solidFill>
              <a:latin typeface="Times" charset="0"/>
            </a:endParaRPr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1828800" y="1371600"/>
          <a:ext cx="5610225" cy="507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2" name="Document" r:id="rId3" imgW="6311900" imgH="5638800" progId="Word.Document.8">
                  <p:embed/>
                </p:oleObj>
              </mc:Choice>
              <mc:Fallback>
                <p:oleObj name="Document" r:id="rId3" imgW="6311900" imgH="56388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371600"/>
                        <a:ext cx="5610225" cy="507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391400" y="6172200"/>
            <a:ext cx="133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Table 2.1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90" name="Object 6"/>
          <p:cNvGraphicFramePr>
            <a:graphicFrameLocks noChangeAspect="1"/>
          </p:cNvGraphicFramePr>
          <p:nvPr/>
        </p:nvGraphicFramePr>
        <p:xfrm>
          <a:off x="1371600" y="1524000"/>
          <a:ext cx="658177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0" name="Document" r:id="rId3" imgW="3657600" imgH="2514600" progId="Word.Document.8">
                  <p:embed/>
                </p:oleObj>
              </mc:Choice>
              <mc:Fallback>
                <p:oleObj name="Document" r:id="rId3" imgW="3657600" imgH="25146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24000"/>
                        <a:ext cx="6581775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Carbon Dioxide Mixing Ratio</a:t>
            </a:r>
            <a:endParaRPr lang="en-US" sz="4000" b="1">
              <a:solidFill>
                <a:srgbClr val="0000FF"/>
              </a:solidFill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1295400" y="1981200"/>
            <a:ext cx="533400" cy="312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 rot="-5400000">
            <a:off x="-290512" y="3322637"/>
            <a:ext cx="3873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solidFill>
                  <a:srgbClr val="050DFF"/>
                </a:solidFill>
              </a:rPr>
              <a:t>Carbon dioxide mixing ratio (ppmv)</a:t>
            </a:r>
            <a:endParaRPr lang="en-US" sz="1600">
              <a:solidFill>
                <a:srgbClr val="002EFF"/>
              </a:solidFill>
            </a:endParaRP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7391400" y="6172200"/>
            <a:ext cx="1123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Fig. 2.2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Definitions of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6800"/>
            <a:ext cx="7086600" cy="54629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525000" y="5638800"/>
            <a:ext cx="4572000" cy="9910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hyperphysics.phy-astr.gsu.edu</a:t>
            </a:r>
            <a:r>
              <a:rPr lang="en-US" dirty="0"/>
              <a:t>/</a:t>
            </a:r>
            <a:r>
              <a:rPr lang="en-US" dirty="0" err="1"/>
              <a:t>hbase</a:t>
            </a:r>
            <a:r>
              <a:rPr lang="en-US" dirty="0"/>
              <a:t>/kinetic/</a:t>
            </a:r>
            <a:r>
              <a:rPr lang="en-US" dirty="0" err="1"/>
              <a:t>kintem.html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8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58200" cy="533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From average thermal speed of an air molecule (m/s)	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(2.3,2.4)</a:t>
            </a:r>
            <a:endParaRPr lang="en-US" sz="1800">
              <a:solidFill>
                <a:srgbClr val="993366"/>
              </a:solidFill>
              <a:latin typeface="Times" charset="0"/>
            </a:endParaRPr>
          </a:p>
          <a:p>
            <a:pPr>
              <a:lnSpc>
                <a:spcPct val="80000"/>
              </a:lnSpc>
              <a:buFontTx/>
              <a:buNone/>
              <a:tabLst>
                <a:tab pos="6804025" algn="l"/>
              </a:tabLst>
            </a:pPr>
            <a:endParaRPr lang="en-US" sz="2400">
              <a:solidFill>
                <a:srgbClr val="FF0000"/>
              </a:solidFill>
              <a:latin typeface="Times" charset="0"/>
            </a:endParaRPr>
          </a:p>
          <a:p>
            <a:pPr>
              <a:lnSpc>
                <a:spcPct val="80000"/>
              </a:lnSpc>
              <a:tabLst>
                <a:tab pos="6804025" algn="l"/>
              </a:tabLst>
            </a:pPr>
            <a:endParaRPr lang="en-US" sz="2400">
              <a:solidFill>
                <a:srgbClr val="FF0000"/>
              </a:solidFill>
              <a:latin typeface="Times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Definitions of Temperature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381000" y="2667000"/>
            <a:ext cx="6511925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k</a:t>
            </a:r>
            <a:r>
              <a:rPr lang="en-US" i="1" baseline="-25000">
                <a:solidFill>
                  <a:srgbClr val="187534"/>
                </a:solidFill>
              </a:rPr>
              <a:t>B</a:t>
            </a:r>
            <a:r>
              <a:rPr lang="en-US">
                <a:solidFill>
                  <a:srgbClr val="187534"/>
                </a:solidFill>
              </a:rPr>
              <a:t> 	= Boltzmann</a:t>
            </a:r>
            <a:r>
              <a:rPr lang="ja-JP" altLang="en-US">
                <a:solidFill>
                  <a:srgbClr val="187534"/>
                </a:solidFill>
                <a:latin typeface="Arial"/>
              </a:rPr>
              <a:t>’</a:t>
            </a:r>
            <a:r>
              <a:rPr lang="en-US">
                <a:solidFill>
                  <a:srgbClr val="187534"/>
                </a:solidFill>
              </a:rPr>
              <a:t>s constant (kg m</a:t>
            </a:r>
            <a:r>
              <a:rPr lang="en-US" baseline="30000">
                <a:solidFill>
                  <a:srgbClr val="187534"/>
                </a:solidFill>
              </a:rPr>
              <a:t>2</a:t>
            </a:r>
            <a:r>
              <a:rPr lang="en-US">
                <a:solidFill>
                  <a:srgbClr val="187534"/>
                </a:solidFill>
              </a:rPr>
              <a:t> s</a:t>
            </a:r>
            <a:r>
              <a:rPr lang="en-US" baseline="30000">
                <a:solidFill>
                  <a:srgbClr val="187534"/>
                </a:solidFill>
              </a:rPr>
              <a:t>-2</a:t>
            </a:r>
            <a:r>
              <a:rPr lang="en-US">
                <a:solidFill>
                  <a:srgbClr val="187534"/>
                </a:solidFill>
              </a:rPr>
              <a:t> K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Absolute temperature (K)</a:t>
            </a:r>
          </a:p>
          <a:p>
            <a:pPr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M</a:t>
            </a:r>
            <a:r>
              <a:rPr lang="en-US">
                <a:solidFill>
                  <a:srgbClr val="187534"/>
                </a:solidFill>
              </a:rPr>
              <a:t>	= mass of a single air molecule (kg molec</a:t>
            </a:r>
            <a:r>
              <a:rPr lang="en-US" baseline="30000">
                <a:solidFill>
                  <a:srgbClr val="187534"/>
                </a:solidFill>
              </a:rPr>
              <a:t>.-1</a:t>
            </a:r>
            <a:r>
              <a:rPr lang="en-US">
                <a:solidFill>
                  <a:srgbClr val="187534"/>
                </a:solidFill>
              </a:rPr>
              <a:t>)</a:t>
            </a:r>
            <a:endParaRPr lang="en-US"/>
          </a:p>
          <a:p>
            <a:pPr marL="114300" lvl="1">
              <a:buFont typeface="Wingdings" charset="0"/>
              <a:buNone/>
            </a:pPr>
            <a:endParaRPr lang="en-US" baseline="30000"/>
          </a:p>
        </p:txBody>
      </p:sp>
      <p:graphicFrame>
        <p:nvGraphicFramePr>
          <p:cNvPr id="82952" name="Object 8"/>
          <p:cNvGraphicFramePr>
            <a:graphicFrameLocks noChangeAspect="1"/>
          </p:cNvGraphicFramePr>
          <p:nvPr/>
        </p:nvGraphicFramePr>
        <p:xfrm>
          <a:off x="457200" y="1676400"/>
          <a:ext cx="1719263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2" name="MathType Equation" r:id="rId3" imgW="698500" imgH="342900" progId="Equation">
                  <p:embed/>
                </p:oleObj>
              </mc:Choice>
              <mc:Fallback>
                <p:oleObj name="MathType Equation" r:id="rId3" imgW="698500" imgH="3429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76400"/>
                        <a:ext cx="1719263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5" name="Object 11"/>
          <p:cNvGraphicFramePr>
            <a:graphicFrameLocks noChangeAspect="1"/>
          </p:cNvGraphicFramePr>
          <p:nvPr/>
        </p:nvGraphicFramePr>
        <p:xfrm>
          <a:off x="3962400" y="1676400"/>
          <a:ext cx="213836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3" name="MathType Equation" r:id="rId5" imgW="850900" imgH="304800" progId="Equation">
                  <p:embed/>
                </p:oleObj>
              </mc:Choice>
              <mc:Fallback>
                <p:oleObj name="MathType Equation" r:id="rId5" imgW="850900" imgH="3048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676400"/>
                        <a:ext cx="213836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963" name="Group 19"/>
          <p:cNvGrpSpPr>
            <a:grpSpLocks/>
          </p:cNvGrpSpPr>
          <p:nvPr/>
        </p:nvGrpSpPr>
        <p:grpSpPr bwMode="auto">
          <a:xfrm>
            <a:off x="457200" y="4419600"/>
            <a:ext cx="6024563" cy="849313"/>
            <a:chOff x="288" y="2784"/>
            <a:chExt cx="3795" cy="535"/>
          </a:xfrm>
        </p:grpSpPr>
        <p:graphicFrame>
          <p:nvGraphicFramePr>
            <p:cNvPr id="82956" name="Object 12"/>
            <p:cNvGraphicFramePr>
              <a:graphicFrameLocks noChangeAspect="1"/>
            </p:cNvGraphicFramePr>
            <p:nvPr/>
          </p:nvGraphicFramePr>
          <p:xfrm>
            <a:off x="288" y="2784"/>
            <a:ext cx="1267" cy="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94" name="MathType Equation" r:id="rId7" imgW="812800" imgH="342900" progId="Equation">
                    <p:embed/>
                  </p:oleObj>
                </mc:Choice>
                <mc:Fallback>
                  <p:oleObj name="MathType Equation" r:id="rId7" imgW="812800" imgH="342900" progId="Equation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2784"/>
                          <a:ext cx="1267" cy="5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57" name="Object 13"/>
            <p:cNvGraphicFramePr>
              <a:graphicFrameLocks noChangeAspect="1"/>
            </p:cNvGraphicFramePr>
            <p:nvPr/>
          </p:nvGraphicFramePr>
          <p:xfrm>
            <a:off x="2592" y="2832"/>
            <a:ext cx="149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95" name="MathType Equation" r:id="rId9" imgW="939800" imgH="304800" progId="Equation">
                    <p:embed/>
                  </p:oleObj>
                </mc:Choice>
                <mc:Fallback>
                  <p:oleObj name="MathType Equation" r:id="rId9" imgW="939800" imgH="304800" progId="Equation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2832"/>
                          <a:ext cx="1491" cy="4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2964" name="Group 20"/>
          <p:cNvGrpSpPr>
            <a:grpSpLocks/>
          </p:cNvGrpSpPr>
          <p:nvPr/>
        </p:nvGrpSpPr>
        <p:grpSpPr bwMode="auto">
          <a:xfrm>
            <a:off x="533400" y="5791200"/>
            <a:ext cx="5522913" cy="844550"/>
            <a:chOff x="336" y="3648"/>
            <a:chExt cx="3479" cy="532"/>
          </a:xfrm>
        </p:grpSpPr>
        <p:graphicFrame>
          <p:nvGraphicFramePr>
            <p:cNvPr id="82958" name="Object 14"/>
            <p:cNvGraphicFramePr>
              <a:graphicFrameLocks noChangeAspect="1"/>
            </p:cNvGraphicFramePr>
            <p:nvPr/>
          </p:nvGraphicFramePr>
          <p:xfrm>
            <a:off x="336" y="3648"/>
            <a:ext cx="1123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96" name="MathType Equation" r:id="rId11" imgW="723900" imgH="342900" progId="Equation">
                    <p:embed/>
                  </p:oleObj>
                </mc:Choice>
                <mc:Fallback>
                  <p:oleObj name="MathType Equation" r:id="rId11" imgW="723900" imgH="342900" progId="Equation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3648"/>
                          <a:ext cx="1123" cy="5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59" name="Object 15"/>
            <p:cNvGraphicFramePr>
              <a:graphicFrameLocks noChangeAspect="1"/>
            </p:cNvGraphicFramePr>
            <p:nvPr/>
          </p:nvGraphicFramePr>
          <p:xfrm>
            <a:off x="2640" y="3648"/>
            <a:ext cx="1175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97" name="MathType Equation" r:id="rId13" imgW="736600" imgH="304800" progId="Equation">
                    <p:embed/>
                  </p:oleObj>
                </mc:Choice>
                <mc:Fallback>
                  <p:oleObj name="MathType Equation" r:id="rId13" imgW="736600" imgH="304800" progId="Equation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3648"/>
                          <a:ext cx="1175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960" name="Rectangle 16"/>
          <p:cNvSpPr>
            <a:spLocks noChangeArrowheads="1"/>
          </p:cNvSpPr>
          <p:nvPr/>
        </p:nvSpPr>
        <p:spPr bwMode="auto">
          <a:xfrm>
            <a:off x="381000" y="4038600"/>
            <a:ext cx="502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</a:pPr>
            <a:r>
              <a:rPr lang="en-US"/>
              <a:t>From root-mean-square speed</a:t>
            </a:r>
            <a:endParaRPr lang="en-US" sz="2800"/>
          </a:p>
          <a:p>
            <a:pPr marL="342900" indent="-342900">
              <a:buFontTx/>
              <a:buChar char="•"/>
            </a:pPr>
            <a:endParaRPr lang="en-US" sz="2800"/>
          </a:p>
        </p:txBody>
      </p:sp>
      <p:sp>
        <p:nvSpPr>
          <p:cNvPr id="82961" name="Rectangle 17"/>
          <p:cNvSpPr>
            <a:spLocks noChangeArrowheads="1"/>
          </p:cNvSpPr>
          <p:nvPr/>
        </p:nvSpPr>
        <p:spPr bwMode="auto">
          <a:xfrm>
            <a:off x="381000" y="5257800"/>
            <a:ext cx="502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</a:pPr>
            <a:r>
              <a:rPr lang="en-US"/>
              <a:t>From most probable speed</a:t>
            </a:r>
            <a:endParaRPr lang="en-US" sz="2800"/>
          </a:p>
          <a:p>
            <a:pPr marL="342900" indent="-342900">
              <a:buFontTx/>
              <a:buChar char="•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 autoUpdateAnimBg="0"/>
      <p:bldP spid="82948" grpId="0" build="p" autoUpdateAnimBg="0"/>
      <p:bldP spid="82960" grpId="0" build="p" autoUpdateAnimBg="0"/>
      <p:bldP spid="8296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71600" y="1143000"/>
            <a:ext cx="6858000" cy="533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solidFill>
                  <a:srgbClr val="993366"/>
                </a:solidFill>
                <a:latin typeface="Times" charset="0"/>
              </a:rPr>
              <a:t>Find thermal speeds at </a:t>
            </a:r>
            <a:r>
              <a:rPr lang="en-US" sz="2400" i="1">
                <a:solidFill>
                  <a:srgbClr val="993366"/>
                </a:solidFill>
                <a:latin typeface="Times" charset="0"/>
              </a:rPr>
              <a:t>T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=300 K, </a:t>
            </a:r>
            <a:r>
              <a:rPr lang="en-US" sz="2400" i="1">
                <a:solidFill>
                  <a:srgbClr val="993366"/>
                </a:solidFill>
                <a:latin typeface="Times" charset="0"/>
              </a:rPr>
              <a:t>T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=200K</a:t>
            </a:r>
            <a:endParaRPr lang="en-US" sz="2400">
              <a:solidFill>
                <a:srgbClr val="FF0000"/>
              </a:solidFill>
              <a:latin typeface="Times" charset="0"/>
            </a:endParaRPr>
          </a:p>
          <a:p>
            <a:pPr>
              <a:lnSpc>
                <a:spcPct val="80000"/>
              </a:lnSpc>
            </a:pPr>
            <a:endParaRPr lang="en-US" sz="2400">
              <a:solidFill>
                <a:srgbClr val="FF0000"/>
              </a:solidFill>
              <a:latin typeface="Times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Temperature-Example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381000" y="3581400"/>
            <a:ext cx="502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</a:pPr>
            <a:endParaRPr lang="en-US" sz="2800"/>
          </a:p>
        </p:txBody>
      </p:sp>
      <p:sp>
        <p:nvSpPr>
          <p:cNvPr id="83984" name="Rectangle 16"/>
          <p:cNvSpPr>
            <a:spLocks noChangeArrowheads="1"/>
          </p:cNvSpPr>
          <p:nvPr/>
        </p:nvSpPr>
        <p:spPr bwMode="auto">
          <a:xfrm>
            <a:off x="381000" y="5105400"/>
            <a:ext cx="5029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</a:pPr>
            <a:endParaRPr lang="en-US" sz="2800"/>
          </a:p>
          <a:p>
            <a:pPr marL="342900" indent="-342900">
              <a:buFontTx/>
              <a:buChar char="•"/>
            </a:pPr>
            <a:endParaRPr lang="en-US" sz="2800"/>
          </a:p>
        </p:txBody>
      </p:sp>
      <p:sp>
        <p:nvSpPr>
          <p:cNvPr id="83985" name="Rectangle 17"/>
          <p:cNvSpPr>
            <a:spLocks noChangeArrowheads="1"/>
          </p:cNvSpPr>
          <p:nvPr/>
        </p:nvSpPr>
        <p:spPr bwMode="auto">
          <a:xfrm>
            <a:off x="457200" y="1752600"/>
            <a:ext cx="678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</a:pPr>
            <a:r>
              <a:rPr lang="en-US"/>
              <a:t>Average speed</a:t>
            </a:r>
          </a:p>
          <a:p>
            <a:pPr marL="342900" indent="-342900">
              <a:buFontTx/>
              <a:buNone/>
            </a:pPr>
            <a:r>
              <a:rPr lang="en-US"/>
              <a:t>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=300 K --&gt; 468.3 m/s (1685 km/hr)</a:t>
            </a:r>
          </a:p>
          <a:p>
            <a:pPr marL="342900" indent="-342900"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	T</a:t>
            </a:r>
            <a:r>
              <a:rPr lang="en-US">
                <a:solidFill>
                  <a:srgbClr val="187534"/>
                </a:solidFill>
              </a:rPr>
              <a:t>=200 K --&gt; 382.4 m/s (1376 km/hr)</a:t>
            </a:r>
          </a:p>
          <a:p>
            <a:pPr marL="342900" indent="-342900">
              <a:buFontTx/>
              <a:buNone/>
            </a:pPr>
            <a:endParaRPr lang="en-US">
              <a:solidFill>
                <a:srgbClr val="187534"/>
              </a:solidFill>
            </a:endParaRPr>
          </a:p>
          <a:p>
            <a:pPr marL="342900" indent="-342900">
              <a:buFontTx/>
              <a:buNone/>
            </a:pPr>
            <a:r>
              <a:rPr lang="en-US"/>
              <a:t>Root-mean-square speed</a:t>
            </a:r>
          </a:p>
          <a:p>
            <a:pPr marL="342900" indent="-342900">
              <a:buFontTx/>
              <a:buNone/>
            </a:pPr>
            <a:r>
              <a:rPr lang="en-US"/>
              <a:t>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=300 K --&gt; 508.3 m/s </a:t>
            </a:r>
          </a:p>
          <a:p>
            <a:pPr marL="342900" indent="-342900"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	T</a:t>
            </a:r>
            <a:r>
              <a:rPr lang="en-US">
                <a:solidFill>
                  <a:srgbClr val="187534"/>
                </a:solidFill>
              </a:rPr>
              <a:t>=200 K --&gt; 415.0 m/s</a:t>
            </a:r>
          </a:p>
          <a:p>
            <a:pPr marL="342900" indent="-342900">
              <a:buFontTx/>
              <a:buNone/>
            </a:pPr>
            <a:endParaRPr lang="en-US">
              <a:solidFill>
                <a:srgbClr val="187534"/>
              </a:solidFill>
            </a:endParaRPr>
          </a:p>
          <a:p>
            <a:pPr marL="342900" indent="-342900">
              <a:buFontTx/>
              <a:buNone/>
            </a:pPr>
            <a:r>
              <a:rPr lang="en-US"/>
              <a:t>Most probable speed</a:t>
            </a:r>
          </a:p>
          <a:p>
            <a:pPr marL="342900" indent="-342900">
              <a:buFontTx/>
              <a:buNone/>
            </a:pPr>
            <a:r>
              <a:rPr lang="en-US"/>
              <a:t>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=300 K --&gt; 415.0 m/s </a:t>
            </a:r>
          </a:p>
          <a:p>
            <a:pPr marL="342900" indent="-342900"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	T</a:t>
            </a:r>
            <a:r>
              <a:rPr lang="en-US">
                <a:solidFill>
                  <a:srgbClr val="187534"/>
                </a:solidFill>
              </a:rPr>
              <a:t>=200 K --&gt; 338.9 m/s</a:t>
            </a:r>
          </a:p>
          <a:p>
            <a:pPr marL="342900" indent="-342900">
              <a:buFontTx/>
              <a:buNone/>
            </a:pPr>
            <a:endParaRPr lang="en-US" sz="2800"/>
          </a:p>
          <a:p>
            <a:pPr marL="342900" indent="-342900">
              <a:buFontTx/>
              <a:buChar char="•"/>
            </a:pPr>
            <a:endParaRPr lang="en-US" sz="2800"/>
          </a:p>
        </p:txBody>
      </p:sp>
      <p:sp>
        <p:nvSpPr>
          <p:cNvPr id="83992" name="Text Box 24"/>
          <p:cNvSpPr txBox="1">
            <a:spLocks noChangeArrowheads="1"/>
          </p:cNvSpPr>
          <p:nvPr/>
        </p:nvSpPr>
        <p:spPr bwMode="auto">
          <a:xfrm>
            <a:off x="6858000" y="5943600"/>
            <a:ext cx="1722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Example 2.1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 autoUpdateAnimBg="0"/>
      <p:bldP spid="83983" grpId="0" build="p" autoUpdateAnimBg="0"/>
      <p:bldP spid="83984" grpId="0" build="p" autoUpdateAnimBg="0"/>
      <p:bldP spid="8398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Temperature Versus Altitude</a:t>
            </a:r>
            <a:endParaRPr lang="en-US" b="1">
              <a:solidFill>
                <a:srgbClr val="0000FF"/>
              </a:solidFill>
            </a:endParaRP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609600" y="1143000"/>
          <a:ext cx="8226425" cy="502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5" name="Document" r:id="rId3" imgW="4114800" imgH="2514600" progId="Word.Document.8">
                  <p:embed/>
                </p:oleObj>
              </mc:Choice>
              <mc:Fallback>
                <p:oleObj name="Document" r:id="rId3" imgW="4114800" imgH="25146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143000"/>
                        <a:ext cx="8226425" cy="502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609600" y="2057400"/>
            <a:ext cx="5334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 rot="-5400000">
            <a:off x="-77788" y="3125788"/>
            <a:ext cx="1831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50DFF"/>
                </a:solidFill>
              </a:rPr>
              <a:t>Altitude (km</a:t>
            </a:r>
            <a:r>
              <a:rPr lang="en-US" sz="2000">
                <a:solidFill>
                  <a:srgbClr val="050DFF"/>
                </a:solidFill>
              </a:rPr>
              <a:t>)</a:t>
            </a:r>
            <a:endParaRPr lang="en-US" sz="1600">
              <a:solidFill>
                <a:srgbClr val="002EFF"/>
              </a:solidFill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077200" y="2438400"/>
            <a:ext cx="533400" cy="198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 rot="5400000" flipH="1">
            <a:off x="7481888" y="3209925"/>
            <a:ext cx="1885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50DFF"/>
                </a:solidFill>
              </a:rPr>
              <a:t>Pressure (mb)</a:t>
            </a:r>
            <a:endParaRPr lang="en-US">
              <a:solidFill>
                <a:srgbClr val="002EFF"/>
              </a:solidFill>
            </a:endParaRP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7467600" y="6096000"/>
            <a:ext cx="1123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Fig. 2.4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The Ozone Layer</a:t>
            </a: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2362200" y="1447800"/>
          <a:ext cx="4030663" cy="499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1" name="Document" r:id="rId3" imgW="5766816" imgH="7150608" progId="Word.Document.8">
                  <p:embed/>
                </p:oleObj>
              </mc:Choice>
              <mc:Fallback>
                <p:oleObj name="Document" r:id="rId3" imgW="5766816" imgH="71506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447800"/>
                        <a:ext cx="4030663" cy="499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Stratospheric Ozone Chemistry</a:t>
            </a:r>
            <a:endParaRPr lang="en-US" sz="4000" b="1" u="sng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r>
              <a:rPr lang="en-US" sz="2400">
                <a:solidFill>
                  <a:srgbClr val="FF0000"/>
                </a:solidFill>
                <a:latin typeface="Times" charset="0"/>
              </a:rPr>
              <a:t>Natural Ozone Production</a:t>
            </a:r>
            <a:r>
              <a:rPr lang="en-US" sz="2400" u="sng">
                <a:latin typeface="Times" charset="0"/>
              </a:rPr>
              <a:t> </a:t>
            </a:r>
            <a:endParaRPr lang="en-US" sz="2400">
              <a:latin typeface="Times" charset="0"/>
            </a:endParaRPr>
          </a:p>
          <a:p>
            <a:pPr>
              <a:buFontTx/>
              <a:buNone/>
            </a:pPr>
            <a:r>
              <a:rPr lang="en-US" sz="2400">
                <a:latin typeface="Times" charset="0"/>
              </a:rPr>
              <a:t>			O</a:t>
            </a:r>
            <a:r>
              <a:rPr lang="en-US" sz="2400" baseline="-1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+ h</a:t>
            </a:r>
            <a:r>
              <a:rPr lang="en-US" sz="2400">
                <a:latin typeface="Symbol" charset="0"/>
              </a:rPr>
              <a:t>n</a:t>
            </a:r>
            <a:r>
              <a:rPr lang="en-US" sz="2400">
                <a:latin typeface="Times" charset="0"/>
              </a:rPr>
              <a:t> --&gt; O(</a:t>
            </a:r>
            <a:r>
              <a:rPr lang="en-US" sz="2400" baseline="30000">
                <a:latin typeface="Times" charset="0"/>
              </a:rPr>
              <a:t>1</a:t>
            </a:r>
            <a:r>
              <a:rPr lang="en-US" sz="2400">
                <a:latin typeface="Times" charset="0"/>
              </a:rPr>
              <a:t>D) + O 	</a:t>
            </a:r>
            <a:r>
              <a:rPr lang="en-US" sz="2400">
                <a:latin typeface="Symbol" charset="0"/>
              </a:rPr>
              <a:t>l</a:t>
            </a:r>
            <a:r>
              <a:rPr lang="en-US" sz="2400">
                <a:latin typeface="Times" charset="0"/>
              </a:rPr>
              <a:t>&lt; 175 nm</a:t>
            </a:r>
          </a:p>
          <a:p>
            <a:pPr>
              <a:buFontTx/>
              <a:buNone/>
            </a:pPr>
            <a:r>
              <a:rPr lang="en-US" sz="2400">
                <a:latin typeface="Times" charset="0"/>
              </a:rPr>
              <a:t>			O</a:t>
            </a:r>
            <a:r>
              <a:rPr lang="en-US" sz="2400" baseline="-1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+ h</a:t>
            </a:r>
            <a:r>
              <a:rPr lang="en-US" sz="2400">
                <a:latin typeface="Symbol" charset="0"/>
              </a:rPr>
              <a:t>n</a:t>
            </a:r>
            <a:r>
              <a:rPr lang="en-US" sz="2400">
                <a:latin typeface="Times" charset="0"/>
              </a:rPr>
              <a:t> --&gt; O + O		175 nm &lt; </a:t>
            </a:r>
            <a:r>
              <a:rPr lang="en-US" sz="2400">
                <a:latin typeface="Symbol" charset="0"/>
              </a:rPr>
              <a:t>l</a:t>
            </a:r>
            <a:r>
              <a:rPr lang="en-US" sz="2400">
                <a:latin typeface="Times" charset="0"/>
              </a:rPr>
              <a:t>&lt; 245 nm</a:t>
            </a:r>
          </a:p>
          <a:p>
            <a:pPr>
              <a:buFontTx/>
              <a:buNone/>
            </a:pPr>
            <a:r>
              <a:rPr lang="en-US" sz="2400">
                <a:latin typeface="Times" charset="0"/>
              </a:rPr>
              <a:t>			O(</a:t>
            </a:r>
            <a:r>
              <a:rPr lang="en-US" sz="2400" baseline="30000">
                <a:latin typeface="Times" charset="0"/>
              </a:rPr>
              <a:t>1</a:t>
            </a:r>
            <a:r>
              <a:rPr lang="en-US" sz="2400">
                <a:latin typeface="Times" charset="0"/>
              </a:rPr>
              <a:t>D)+M--&gt;O+M</a:t>
            </a:r>
          </a:p>
          <a:p>
            <a:pPr>
              <a:buFontTx/>
              <a:buNone/>
            </a:pPr>
            <a:r>
              <a:rPr lang="en-US" sz="2400">
                <a:latin typeface="Times" charset="0"/>
              </a:rPr>
              <a:t>			O + O</a:t>
            </a:r>
            <a:r>
              <a:rPr lang="en-US" sz="2400" baseline="-1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+ M --&gt; O</a:t>
            </a:r>
            <a:r>
              <a:rPr lang="en-US" sz="2400" baseline="-15000">
                <a:latin typeface="Times" charset="0"/>
              </a:rPr>
              <a:t>3</a:t>
            </a:r>
            <a:r>
              <a:rPr lang="en-US" sz="2400">
                <a:latin typeface="Times" charset="0"/>
              </a:rPr>
              <a:t> + M</a:t>
            </a:r>
          </a:p>
          <a:p>
            <a:pPr>
              <a:buFontTx/>
              <a:buNone/>
            </a:pPr>
            <a:endParaRPr lang="en-US" sz="2400" u="sng">
              <a:latin typeface="Times" charset="0"/>
            </a:endParaRPr>
          </a:p>
          <a:p>
            <a:r>
              <a:rPr lang="en-US" sz="2400">
                <a:solidFill>
                  <a:srgbClr val="FF0000"/>
                </a:solidFill>
                <a:latin typeface="Times" charset="0"/>
              </a:rPr>
              <a:t>Natural Ozone Destruction</a:t>
            </a:r>
            <a:endParaRPr lang="en-US" sz="2400" b="1">
              <a:solidFill>
                <a:srgbClr val="FF0000"/>
              </a:solidFill>
              <a:latin typeface="Times" charset="0"/>
            </a:endParaRPr>
          </a:p>
          <a:p>
            <a:pPr>
              <a:buFontTx/>
              <a:buNone/>
            </a:pPr>
            <a:r>
              <a:rPr lang="en-US" sz="2400">
                <a:latin typeface="Times" charset="0"/>
              </a:rPr>
              <a:t>			O</a:t>
            </a:r>
            <a:r>
              <a:rPr lang="en-US" sz="2400" baseline="-15000">
                <a:latin typeface="Times" charset="0"/>
              </a:rPr>
              <a:t>3</a:t>
            </a:r>
            <a:r>
              <a:rPr lang="en-US" sz="2400">
                <a:latin typeface="Times" charset="0"/>
              </a:rPr>
              <a:t> + h</a:t>
            </a:r>
            <a:r>
              <a:rPr lang="en-US" sz="2400">
                <a:latin typeface="Symbol" charset="0"/>
              </a:rPr>
              <a:t>n</a:t>
            </a:r>
            <a:r>
              <a:rPr lang="en-US" sz="2400">
                <a:latin typeface="Times" charset="0"/>
              </a:rPr>
              <a:t> --&gt; O</a:t>
            </a:r>
            <a:r>
              <a:rPr lang="en-US" sz="2400" baseline="-1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+ O(</a:t>
            </a:r>
            <a:r>
              <a:rPr lang="en-US" sz="2400" baseline="30000">
                <a:latin typeface="Times" charset="0"/>
              </a:rPr>
              <a:t>1</a:t>
            </a:r>
            <a:r>
              <a:rPr lang="en-US" sz="2400">
                <a:latin typeface="Times" charset="0"/>
              </a:rPr>
              <a:t>D) 	</a:t>
            </a:r>
            <a:r>
              <a:rPr lang="en-US" sz="2400">
                <a:latin typeface="Symbol" charset="0"/>
              </a:rPr>
              <a:t>l</a:t>
            </a:r>
            <a:r>
              <a:rPr lang="en-US" sz="2400">
                <a:latin typeface="Times" charset="0"/>
              </a:rPr>
              <a:t>&lt; 310 nm</a:t>
            </a:r>
          </a:p>
          <a:p>
            <a:pPr>
              <a:buFontTx/>
              <a:buNone/>
            </a:pPr>
            <a:r>
              <a:rPr lang="en-US" sz="2400">
                <a:latin typeface="Times" charset="0"/>
              </a:rPr>
              <a:t>			O</a:t>
            </a:r>
            <a:r>
              <a:rPr lang="en-US" sz="2400" baseline="-15000">
                <a:latin typeface="Times" charset="0"/>
              </a:rPr>
              <a:t>3</a:t>
            </a:r>
            <a:r>
              <a:rPr lang="en-US" sz="2400">
                <a:latin typeface="Times" charset="0"/>
              </a:rPr>
              <a:t> + h</a:t>
            </a:r>
            <a:r>
              <a:rPr lang="en-US" sz="2400">
                <a:latin typeface="Symbol" charset="0"/>
              </a:rPr>
              <a:t>n</a:t>
            </a:r>
            <a:r>
              <a:rPr lang="en-US" sz="2400">
                <a:latin typeface="Times" charset="0"/>
              </a:rPr>
              <a:t> --&gt; O</a:t>
            </a:r>
            <a:r>
              <a:rPr lang="en-US" sz="2400" baseline="-1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+ O		</a:t>
            </a:r>
            <a:r>
              <a:rPr lang="en-US" sz="2400">
                <a:latin typeface="Symbol" charset="0"/>
              </a:rPr>
              <a:t>l</a:t>
            </a:r>
            <a:r>
              <a:rPr lang="en-US" sz="2400">
                <a:latin typeface="Times" charset="0"/>
              </a:rPr>
              <a:t>&gt; 310 nm</a:t>
            </a:r>
          </a:p>
          <a:p>
            <a:pPr>
              <a:buFontTx/>
              <a:buNone/>
            </a:pPr>
            <a:r>
              <a:rPr lang="en-US" sz="2400">
                <a:latin typeface="Times" charset="0"/>
              </a:rPr>
              <a:t>			O</a:t>
            </a:r>
            <a:r>
              <a:rPr lang="en-US" sz="2400" baseline="-15000">
                <a:latin typeface="Times" charset="0"/>
              </a:rPr>
              <a:t>3</a:t>
            </a:r>
            <a:r>
              <a:rPr lang="en-US" sz="2400">
                <a:latin typeface="Times" charset="0"/>
              </a:rPr>
              <a:t> + O --&gt; O</a:t>
            </a:r>
            <a:r>
              <a:rPr lang="en-US" sz="2400" baseline="-15000">
                <a:latin typeface="Times" charset="0"/>
              </a:rPr>
              <a:t>2</a:t>
            </a:r>
            <a:r>
              <a:rPr lang="en-US" sz="2400">
                <a:latin typeface="Times" charset="0"/>
              </a:rPr>
              <a:t> + O</a:t>
            </a:r>
            <a:r>
              <a:rPr lang="en-US" sz="2400" baseline="-15000">
                <a:latin typeface="Times" charset="0"/>
              </a:rPr>
              <a:t>2</a:t>
            </a:r>
            <a:endParaRPr lang="en-US" sz="2400">
              <a:latin typeface="Times" charset="0"/>
            </a:endParaRPr>
          </a:p>
          <a:p>
            <a:pPr>
              <a:buFontTx/>
              <a:buNone/>
            </a:pPr>
            <a:endParaRPr lang="en-US" sz="2400" baseline="-15000">
              <a:latin typeface="Times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791200" y="1828800"/>
            <a:ext cx="18288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endParaRPr lang="en-US" sz="6600" baseline="-25000">
              <a:solidFill>
                <a:srgbClr val="FF0000"/>
              </a:solidFill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6705600" y="4114800"/>
            <a:ext cx="18288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endParaRPr lang="en-US" sz="6600" baseline="-25000">
              <a:solidFill>
                <a:srgbClr val="FF0000"/>
              </a:solidFill>
            </a:endParaRPr>
          </a:p>
        </p:txBody>
      </p:sp>
      <p:sp>
        <p:nvSpPr>
          <p:cNvPr id="17423" name="AutoShape 15"/>
          <p:cNvSpPr>
            <a:spLocks noChangeArrowheads="1"/>
          </p:cNvSpPr>
          <p:nvPr/>
        </p:nvSpPr>
        <p:spPr bwMode="auto">
          <a:xfrm>
            <a:off x="6629400" y="2971800"/>
            <a:ext cx="1295400" cy="13716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6858000" y="6172200"/>
            <a:ext cx="160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(2.9)-(2.15)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6" presetID="9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  <p:bldP spid="17413" grpId="0" autoUpdateAnimBg="0"/>
      <p:bldP spid="17419" grpId="0" autoUpdateAnimBg="0"/>
      <p:bldP spid="174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Temperature Structure</a:t>
            </a:r>
            <a:endParaRPr lang="en-US" b="1" u="sng">
              <a:solidFill>
                <a:srgbClr val="0000FF"/>
              </a:solidFill>
              <a:latin typeface="Times" charset="0"/>
            </a:endParaRPr>
          </a:p>
        </p:txBody>
      </p:sp>
      <p:pic>
        <p:nvPicPr>
          <p:cNvPr id="1843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447800"/>
            <a:ext cx="6324600" cy="4862513"/>
          </a:xfrm>
          <a:noFill/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45" name="Object 13"/>
          <p:cNvGraphicFramePr>
            <a:graphicFrameLocks noGrp="1" noChangeAspect="1"/>
          </p:cNvGraphicFramePr>
          <p:nvPr>
            <p:ph type="body" sz="half" idx="2"/>
          </p:nvPr>
        </p:nvGraphicFramePr>
        <p:xfrm>
          <a:off x="4572000" y="1905000"/>
          <a:ext cx="3810000" cy="394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9" name="Document" r:id="rId3" imgW="2298192" imgH="2380488" progId="Word.Document.8">
                  <p:embed/>
                </p:oleObj>
              </mc:Choice>
              <mc:Fallback>
                <p:oleObj name="Document" r:id="rId3" imgW="2298192" imgH="2380488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905000"/>
                        <a:ext cx="3810000" cy="394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Zonally-Averaged Temperatures</a:t>
            </a:r>
            <a:endParaRPr lang="en-US" sz="3600" b="1">
              <a:solidFill>
                <a:srgbClr val="0000FF"/>
              </a:solidFill>
            </a:endParaRPr>
          </a:p>
        </p:txBody>
      </p:sp>
      <p:graphicFrame>
        <p:nvGraphicFramePr>
          <p:cNvPr id="44035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09600" y="1905000"/>
          <a:ext cx="3810000" cy="394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0" name="Document" r:id="rId5" imgW="2298192" imgH="2380488" progId="Word.Document.8">
                  <p:embed/>
                </p:oleObj>
              </mc:Choice>
              <mc:Fallback>
                <p:oleObj name="Document" r:id="rId5" imgW="2298192" imgH="238048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05000"/>
                        <a:ext cx="3810000" cy="3944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2438400" y="1371600"/>
            <a:ext cx="1131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00CC"/>
                </a:solidFill>
              </a:rPr>
              <a:t>January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6629400" y="1371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00CC"/>
                </a:solidFill>
              </a:rPr>
              <a:t>July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457200" y="2278063"/>
            <a:ext cx="5334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 rot="-5400000">
            <a:off x="29369" y="3286919"/>
            <a:ext cx="15700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solidFill>
                  <a:srgbClr val="050DFF"/>
                </a:solidFill>
              </a:rPr>
              <a:t>Altitude (km)</a:t>
            </a:r>
            <a:endParaRPr lang="en-US" sz="1600">
              <a:solidFill>
                <a:srgbClr val="002EFF"/>
              </a:solidFill>
            </a:endParaRP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4572000" y="2286000"/>
            <a:ext cx="5334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 rot="-5400000">
            <a:off x="4067969" y="3294856"/>
            <a:ext cx="15700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>
                <a:solidFill>
                  <a:srgbClr val="050DFF"/>
                </a:solidFill>
              </a:rPr>
              <a:t>Altitude (km)</a:t>
            </a:r>
            <a:endParaRPr lang="en-US" sz="1600">
              <a:solidFill>
                <a:srgbClr val="002EFF"/>
              </a:solidFill>
            </a:endParaRP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6477000" y="6096000"/>
            <a:ext cx="1563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Fig. 2.5a, b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rgbClr val="0000FF"/>
                </a:solidFill>
                <a:latin typeface="Times" charset="0"/>
              </a:rPr>
              <a:t>Boundary Layer</a:t>
            </a:r>
            <a:endParaRPr lang="en-US" sz="3600" b="1">
              <a:solidFill>
                <a:srgbClr val="0000FF"/>
              </a:solidFill>
            </a:endParaRPr>
          </a:p>
        </p:txBody>
      </p:sp>
      <p:grpSp>
        <p:nvGrpSpPr>
          <p:cNvPr id="96273" name="Group 17"/>
          <p:cNvGrpSpPr>
            <a:grpSpLocks/>
          </p:cNvGrpSpPr>
          <p:nvPr/>
        </p:nvGrpSpPr>
        <p:grpSpPr bwMode="auto">
          <a:xfrm>
            <a:off x="228600" y="1600200"/>
            <a:ext cx="5526088" cy="5029200"/>
            <a:chOff x="144" y="1008"/>
            <a:chExt cx="3481" cy="3168"/>
          </a:xfrm>
        </p:grpSpPr>
        <p:sp>
          <p:nvSpPr>
            <p:cNvPr id="96261" name="Text Box 5"/>
            <p:cNvSpPr txBox="1">
              <a:spLocks noChangeArrowheads="1"/>
            </p:cNvSpPr>
            <p:nvPr/>
          </p:nvSpPr>
          <p:spPr bwMode="auto">
            <a:xfrm>
              <a:off x="1296" y="1008"/>
              <a:ext cx="7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9900CC"/>
                  </a:solidFill>
                </a:rPr>
                <a:t>Daytime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263" name="Rectangle 7"/>
            <p:cNvSpPr>
              <a:spLocks noChangeArrowheads="1"/>
            </p:cNvSpPr>
            <p:nvPr/>
          </p:nvSpPr>
          <p:spPr bwMode="auto">
            <a:xfrm>
              <a:off x="288" y="1435"/>
              <a:ext cx="336" cy="17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5" name="Rectangle 9"/>
            <p:cNvSpPr>
              <a:spLocks noChangeArrowheads="1"/>
            </p:cNvSpPr>
            <p:nvPr/>
          </p:nvSpPr>
          <p:spPr bwMode="auto">
            <a:xfrm>
              <a:off x="2880" y="1440"/>
              <a:ext cx="336" cy="17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7" name="Text Box 11"/>
            <p:cNvSpPr txBox="1">
              <a:spLocks noChangeArrowheads="1"/>
            </p:cNvSpPr>
            <p:nvPr/>
          </p:nvSpPr>
          <p:spPr bwMode="auto">
            <a:xfrm>
              <a:off x="2640" y="3888"/>
              <a:ext cx="9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993366"/>
                  </a:solidFill>
                </a:rPr>
                <a:t>Fig. 2.3a, b</a:t>
              </a:r>
              <a:endParaRPr lang="en-US" sz="1800">
                <a:solidFill>
                  <a:srgbClr val="993366"/>
                </a:solidFill>
              </a:endParaRPr>
            </a:p>
          </p:txBody>
        </p:sp>
        <p:graphicFrame>
          <p:nvGraphicFramePr>
            <p:cNvPr id="96271" name="Object 15"/>
            <p:cNvGraphicFramePr>
              <a:graphicFrameLocks noChangeAspect="1"/>
            </p:cNvGraphicFramePr>
            <p:nvPr/>
          </p:nvGraphicFramePr>
          <p:xfrm>
            <a:off x="144" y="1104"/>
            <a:ext cx="3000" cy="2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286" name="Document" r:id="rId3" imgW="3175000" imgH="2717800" progId="Word.Document.8">
                    <p:embed/>
                  </p:oleObj>
                </mc:Choice>
                <mc:Fallback>
                  <p:oleObj name="Document" r:id="rId3" imgW="3175000" imgH="2717800" progId="Word.Document.8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" y="1104"/>
                          <a:ext cx="3000" cy="25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74" name="Group 18"/>
          <p:cNvGrpSpPr>
            <a:grpSpLocks/>
          </p:cNvGrpSpPr>
          <p:nvPr/>
        </p:nvGrpSpPr>
        <p:grpSpPr bwMode="auto">
          <a:xfrm>
            <a:off x="4876800" y="1524000"/>
            <a:ext cx="4040188" cy="4383088"/>
            <a:chOff x="3072" y="960"/>
            <a:chExt cx="2545" cy="2761"/>
          </a:xfrm>
        </p:grpSpPr>
        <p:sp>
          <p:nvSpPr>
            <p:cNvPr id="96262" name="Text Box 6"/>
            <p:cNvSpPr txBox="1">
              <a:spLocks noChangeArrowheads="1"/>
            </p:cNvSpPr>
            <p:nvPr/>
          </p:nvSpPr>
          <p:spPr bwMode="auto">
            <a:xfrm>
              <a:off x="3888" y="960"/>
              <a:ext cx="9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9900CC"/>
                  </a:solidFill>
                </a:rPr>
                <a:t>Nighttime</a:t>
              </a:r>
              <a:endParaRPr lang="en-US">
                <a:solidFill>
                  <a:schemeClr val="tx1"/>
                </a:solidFill>
              </a:endParaRPr>
            </a:p>
          </p:txBody>
        </p:sp>
        <p:graphicFrame>
          <p:nvGraphicFramePr>
            <p:cNvPr id="96272" name="Object 16"/>
            <p:cNvGraphicFramePr>
              <a:graphicFrameLocks noChangeAspect="1"/>
            </p:cNvGraphicFramePr>
            <p:nvPr/>
          </p:nvGraphicFramePr>
          <p:xfrm>
            <a:off x="3072" y="1296"/>
            <a:ext cx="2545" cy="2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287" name="Document" r:id="rId5" imgW="2692400" imgH="2565400" progId="Word.Document.8">
                    <p:embed/>
                  </p:oleObj>
                </mc:Choice>
                <mc:Fallback>
                  <p:oleObj name="Document" r:id="rId5" imgW="2692400" imgH="2565400" progId="Word.Document.8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2" y="1296"/>
                          <a:ext cx="2545" cy="2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Processes Affecting Temperature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8153400" cy="5486400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Specific heat 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(J kg</a:t>
            </a:r>
            <a:r>
              <a:rPr lang="en-US" sz="2400" baseline="30000">
                <a:solidFill>
                  <a:srgbClr val="9900CC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 K</a:t>
            </a:r>
            <a:r>
              <a:rPr lang="en-US" sz="2400" baseline="30000">
                <a:solidFill>
                  <a:srgbClr val="9900CC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) </a:t>
            </a:r>
            <a:endParaRPr lang="en-US" sz="2400">
              <a:solidFill>
                <a:srgbClr val="FF0000"/>
              </a:solidFill>
              <a:latin typeface="Times" charset="0"/>
            </a:endParaRPr>
          </a:p>
          <a:p>
            <a:pPr algn="just"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187534"/>
                </a:solidFill>
                <a:latin typeface="Times" charset="0"/>
              </a:rPr>
              <a:t>Energy required to increase the temperature of 1 kg of a substance 1 K</a:t>
            </a:r>
          </a:p>
          <a:p>
            <a:pPr algn="just"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			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= 1004.67 for dry air	 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= 4185.5 for liquid water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= 1360 for clay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= 827 for sand</a:t>
            </a:r>
            <a:endParaRPr lang="en-US" sz="2400" u="sng">
              <a:solidFill>
                <a:srgbClr val="33CC33"/>
              </a:solidFill>
              <a:latin typeface="Times" charset="0"/>
            </a:endParaRPr>
          </a:p>
          <a:p>
            <a:pPr>
              <a:lnSpc>
                <a:spcPct val="90000"/>
              </a:lnSpc>
              <a:tabLst>
                <a:tab pos="911225" algn="l"/>
                <a:tab pos="1601788" algn="l"/>
              </a:tabLst>
            </a:pPr>
            <a:endParaRPr lang="en-US" sz="2400" u="sng">
              <a:solidFill>
                <a:srgbClr val="33CC33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Lower specific heat 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--&gt; substance heats up faster upon addition of energy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	--&gt; soil heats up during the day more than does water</a:t>
            </a:r>
            <a:endParaRPr lang="en-US" sz="2400" baseline="30000">
              <a:solidFill>
                <a:srgbClr val="FF0000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 typeface="Symbol" charset="0"/>
              <a:buNone/>
              <a:tabLst>
                <a:tab pos="911225" algn="l"/>
                <a:tab pos="1601788" algn="l"/>
              </a:tabLst>
            </a:pPr>
            <a:endParaRPr lang="en-US" sz="2400" baseline="30000">
              <a:solidFill>
                <a:srgbClr val="FF000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Processes Affecting Temperature </a:t>
            </a:r>
            <a:r>
              <a:rPr lang="en-US" sz="2800">
                <a:solidFill>
                  <a:schemeClr val="tx1"/>
                </a:solidFill>
                <a:latin typeface="Times" charset="0"/>
              </a:rPr>
              <a:t>Energy Transfer Processes</a:t>
            </a:r>
            <a:endParaRPr lang="en-US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Conduction</a:t>
            </a:r>
            <a:endParaRPr lang="en-US" sz="2400" u="sng">
              <a:solidFill>
                <a:srgbClr val="33CC33"/>
              </a:solidFill>
              <a:latin typeface="Times" charset="0"/>
            </a:endParaRPr>
          </a:p>
          <a:p>
            <a:pPr lvl="1">
              <a:spcAft>
                <a:spcPct val="50000"/>
              </a:spcAft>
              <a:buFontTx/>
              <a:buNone/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Transfer of energy from molecule to molecule</a:t>
            </a:r>
          </a:p>
          <a:p>
            <a:pPr>
              <a:buFontTx/>
              <a:buNone/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Convection</a:t>
            </a:r>
            <a:endParaRPr lang="en-US" sz="2400" u="sng">
              <a:solidFill>
                <a:srgbClr val="33CC33"/>
              </a:solidFill>
              <a:latin typeface="Times" charset="0"/>
            </a:endParaRPr>
          </a:p>
          <a:p>
            <a:pPr lvl="1">
              <a:spcAft>
                <a:spcPct val="50000"/>
              </a:spcAft>
              <a:buFontTx/>
              <a:buNone/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Transfer of energy by the vertical mass movement of a fluid</a:t>
            </a:r>
            <a:endParaRPr lang="en-US" sz="2000">
              <a:solidFill>
                <a:srgbClr val="009900"/>
              </a:solidFill>
              <a:latin typeface="Times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Advection</a:t>
            </a:r>
            <a:endParaRPr lang="en-US" sz="2400" b="1" u="sng">
              <a:solidFill>
                <a:srgbClr val="33CC33"/>
              </a:solidFill>
              <a:latin typeface="Times" charset="0"/>
            </a:endParaRPr>
          </a:p>
          <a:p>
            <a:pPr lvl="1">
              <a:spcAft>
                <a:spcPct val="50000"/>
              </a:spcAft>
              <a:buFontTx/>
              <a:buNone/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Horizontal propagation of the mean wind</a:t>
            </a:r>
            <a:endParaRPr lang="en-US" sz="2000">
              <a:solidFill>
                <a:srgbClr val="FF0000"/>
              </a:solidFill>
              <a:latin typeface="Times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Radiation</a:t>
            </a:r>
            <a:endParaRPr lang="en-US" sz="2400" b="1" u="sng">
              <a:solidFill>
                <a:srgbClr val="33CC33"/>
              </a:solidFill>
              <a:latin typeface="Times" charset="0"/>
            </a:endParaRPr>
          </a:p>
          <a:p>
            <a:pPr lvl="1">
              <a:spcAft>
                <a:spcPct val="50000"/>
              </a:spcAft>
              <a:buFontTx/>
              <a:buNone/>
            </a:pPr>
            <a:r>
              <a:rPr lang="en-US" sz="2400">
                <a:solidFill>
                  <a:srgbClr val="FF0000"/>
                </a:solidFill>
                <a:latin typeface="Times" charset="0"/>
              </a:rPr>
              <a:t>Energy transferred in the form of electromagnetic waves</a:t>
            </a:r>
            <a:endParaRPr lang="en-US" sz="1600">
              <a:solidFill>
                <a:srgbClr val="FF0000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Conduction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8153400" cy="54864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chemeClr val="tx2"/>
                </a:solidFill>
                <a:latin typeface="Times" charset="0"/>
              </a:rPr>
              <a:t>Important only near the ground</a:t>
            </a:r>
            <a:endParaRPr lang="en-US" sz="2400">
              <a:solidFill>
                <a:srgbClr val="009900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Conductive Heat Flux (W m</a:t>
            </a:r>
            <a:r>
              <a:rPr lang="en-US" sz="2400" baseline="30000">
                <a:solidFill>
                  <a:srgbClr val="009900"/>
                </a:solidFill>
                <a:latin typeface="Times" charset="0"/>
              </a:rPr>
              <a:t>-2</a:t>
            </a:r>
            <a:r>
              <a:rPr lang="en-US" sz="2400">
                <a:solidFill>
                  <a:srgbClr val="009900"/>
                </a:solidFill>
                <a:latin typeface="Times" charset="0"/>
              </a:rPr>
              <a:t>)</a:t>
            </a:r>
            <a:endParaRPr lang="en-US" sz="2400"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 i="1">
                <a:solidFill>
                  <a:srgbClr val="FF0000"/>
                </a:solidFill>
                <a:latin typeface="Times" charset="0"/>
              </a:rPr>
              <a:t>	H</a:t>
            </a:r>
            <a:r>
              <a:rPr lang="en-US" sz="2400" i="1" baseline="-25000">
                <a:solidFill>
                  <a:srgbClr val="FF0000"/>
                </a:solidFill>
                <a:latin typeface="Times" charset="0"/>
              </a:rPr>
              <a:t>c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=- </a:t>
            </a:r>
            <a:r>
              <a:rPr lang="en-US" sz="2400">
                <a:solidFill>
                  <a:srgbClr val="FF0000"/>
                </a:solidFill>
                <a:latin typeface="Symbol" charset="0"/>
              </a:rPr>
              <a:t></a:t>
            </a:r>
            <a:r>
              <a:rPr lang="en-US" sz="2400" i="1" baseline="-25000">
                <a:solidFill>
                  <a:srgbClr val="FF0000"/>
                </a:solidFill>
                <a:latin typeface="Times" charset="0"/>
              </a:rPr>
              <a:t></a:t>
            </a:r>
            <a:r>
              <a:rPr lang="en-US" sz="2400">
                <a:solidFill>
                  <a:srgbClr val="FF0000"/>
                </a:solidFill>
                <a:latin typeface="Symbol" charset="0"/>
              </a:rPr>
              <a:t>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T 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/ </a:t>
            </a:r>
            <a:r>
              <a:rPr lang="en-US" sz="2400">
                <a:solidFill>
                  <a:srgbClr val="FF0000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z					 </a:t>
            </a:r>
            <a:r>
              <a:rPr lang="en-US" sz="2400">
                <a:solidFill>
                  <a:srgbClr val="993366"/>
                </a:solidFill>
                <a:latin typeface="Times" charset="0"/>
              </a:rPr>
              <a:t>(2.8)</a:t>
            </a:r>
            <a:endParaRPr lang="en-US" sz="2400" i="1">
              <a:solidFill>
                <a:srgbClr val="FF0000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 i="1">
                <a:solidFill>
                  <a:srgbClr val="FF0000"/>
                </a:solidFill>
                <a:latin typeface="Times" charset="0"/>
              </a:rPr>
              <a:t>	</a:t>
            </a:r>
            <a:r>
              <a:rPr lang="en-US" sz="2400" i="1">
                <a:solidFill>
                  <a:srgbClr val="9900CC"/>
                </a:solidFill>
                <a:latin typeface="Times" charset="0"/>
              </a:rPr>
              <a:t>	</a:t>
            </a:r>
            <a:r>
              <a:rPr lang="en-US" sz="2400">
                <a:solidFill>
                  <a:srgbClr val="9900CC"/>
                </a:solidFill>
                <a:latin typeface="Symbol" charset="0"/>
              </a:rPr>
              <a:t></a:t>
            </a:r>
            <a:r>
              <a:rPr lang="en-US" sz="2400" i="1" baseline="-25000">
                <a:solidFill>
                  <a:srgbClr val="9900CC"/>
                </a:solidFill>
                <a:latin typeface="Times" charset="0"/>
              </a:rPr>
              <a:t></a:t>
            </a:r>
            <a:r>
              <a:rPr lang="en-US" sz="2400">
                <a:solidFill>
                  <a:srgbClr val="9900CC"/>
                </a:solidFill>
                <a:latin typeface="Symbol" charset="0"/>
              </a:rPr>
              <a:t>	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= thermal conductivity (W m</a:t>
            </a:r>
            <a:r>
              <a:rPr lang="en-US" sz="2400" baseline="30000">
                <a:solidFill>
                  <a:srgbClr val="9900CC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 K </a:t>
            </a:r>
            <a:r>
              <a:rPr lang="en-US" sz="2400" baseline="30000">
                <a:solidFill>
                  <a:srgbClr val="9900CC"/>
                </a:solidFill>
                <a:latin typeface="Times" charset="0"/>
              </a:rPr>
              <a:t>-1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) 				=	0.0256 for dry air	= 0.6 for liquid water 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		= 0.92 for clay 	 	= 0.298 for sand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	</a:t>
            </a:r>
            <a:r>
              <a:rPr lang="en-US" sz="2400">
                <a:solidFill>
                  <a:srgbClr val="9900CC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9900CC"/>
                </a:solidFill>
                <a:latin typeface="Times" charset="0"/>
              </a:rPr>
              <a:t>	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= change in temperature (</a:t>
            </a:r>
            <a:r>
              <a:rPr lang="en-US" sz="2400" baseline="30000">
                <a:solidFill>
                  <a:srgbClr val="9900CC"/>
                </a:solidFill>
                <a:latin typeface="Times" charset="0"/>
              </a:rPr>
              <a:t>o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C)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		</a:t>
            </a:r>
            <a:r>
              <a:rPr lang="en-US" sz="2400">
                <a:solidFill>
                  <a:srgbClr val="9900CC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9900CC"/>
                </a:solidFill>
                <a:latin typeface="Times" charset="0"/>
              </a:rPr>
              <a:t>z	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= change in altitude (m) </a:t>
            </a:r>
            <a:endParaRPr lang="en-US" sz="2400" u="sng">
              <a:solidFill>
                <a:srgbClr val="33CC33"/>
              </a:solidFill>
              <a:latin typeface="Times" charset="0"/>
            </a:endParaRPr>
          </a:p>
          <a:p>
            <a:pPr>
              <a:lnSpc>
                <a:spcPct val="90000"/>
              </a:lnSpc>
              <a:tabLst>
                <a:tab pos="911225" algn="l"/>
                <a:tab pos="1601788" algn="l"/>
              </a:tabLst>
            </a:pPr>
            <a:endParaRPr lang="en-US" sz="2400" u="sng">
              <a:solidFill>
                <a:srgbClr val="33CC33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Near the ground</a:t>
            </a:r>
            <a:endParaRPr lang="en-US" sz="2400">
              <a:solidFill>
                <a:srgbClr val="FF0000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 typeface="Symbol" charset="0"/>
              <a:buChar char=" "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FF0000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T 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/ </a:t>
            </a:r>
            <a:r>
              <a:rPr lang="en-US" sz="2400">
                <a:solidFill>
                  <a:srgbClr val="FF0000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z 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= -12 K / 0.001 m--&gt; 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H</a:t>
            </a:r>
            <a:r>
              <a:rPr lang="en-US" sz="2400" i="1" baseline="-25000">
                <a:solidFill>
                  <a:srgbClr val="FF0000"/>
                </a:solidFill>
                <a:latin typeface="Times" charset="0"/>
              </a:rPr>
              <a:t>c 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=307 W m</a:t>
            </a:r>
            <a:r>
              <a:rPr lang="en-US" sz="2400" baseline="30000">
                <a:solidFill>
                  <a:srgbClr val="FF0000"/>
                </a:solidFill>
                <a:latin typeface="Times" charset="0"/>
              </a:rPr>
              <a:t>-2</a:t>
            </a:r>
          </a:p>
          <a:p>
            <a:pPr>
              <a:lnSpc>
                <a:spcPct val="90000"/>
              </a:lnSpc>
              <a:buFont typeface="Symbol" charset="0"/>
              <a:buChar char=" "/>
              <a:tabLst>
                <a:tab pos="911225" algn="l"/>
                <a:tab pos="1601788" algn="l"/>
              </a:tabLst>
            </a:pPr>
            <a:endParaRPr lang="en-US" sz="2400">
              <a:solidFill>
                <a:srgbClr val="FF0000"/>
              </a:solidFill>
              <a:latin typeface="Times" charset="0"/>
            </a:endParaRPr>
          </a:p>
          <a:p>
            <a:pPr>
              <a:lnSpc>
                <a:spcPct val="90000"/>
              </a:lnSpc>
              <a:buFont typeface="Symbol" charset="0"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Free troposphere</a:t>
            </a:r>
          </a:p>
          <a:p>
            <a:pPr>
              <a:lnSpc>
                <a:spcPct val="90000"/>
              </a:lnSpc>
              <a:buFontTx/>
              <a:buNone/>
              <a:tabLst>
                <a:tab pos="911225" algn="l"/>
                <a:tab pos="1601788" algn="l"/>
              </a:tabLst>
            </a:pPr>
            <a:r>
              <a:rPr lang="en-US" sz="2400">
                <a:solidFill>
                  <a:srgbClr val="009900"/>
                </a:solidFill>
                <a:latin typeface="Times" charset="0"/>
              </a:rPr>
              <a:t>	 </a:t>
            </a:r>
            <a:r>
              <a:rPr lang="en-US" sz="2400">
                <a:solidFill>
                  <a:srgbClr val="FF0000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T 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/ </a:t>
            </a:r>
            <a:r>
              <a:rPr lang="en-US" sz="2400">
                <a:solidFill>
                  <a:srgbClr val="FF0000"/>
                </a:solidFill>
                <a:latin typeface="Symbol" charset="0"/>
              </a:rPr>
              <a:t>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z 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= -6.5 K / 1000 m--&gt; </a:t>
            </a:r>
            <a:r>
              <a:rPr lang="en-US" sz="2400" i="1">
                <a:solidFill>
                  <a:srgbClr val="FF0000"/>
                </a:solidFill>
                <a:latin typeface="Times" charset="0"/>
              </a:rPr>
              <a:t>H</a:t>
            </a:r>
            <a:r>
              <a:rPr lang="en-US" sz="2400" i="1" baseline="-25000">
                <a:solidFill>
                  <a:srgbClr val="FF0000"/>
                </a:solidFill>
                <a:latin typeface="Times" charset="0"/>
              </a:rPr>
              <a:t>c</a:t>
            </a:r>
            <a:r>
              <a:rPr lang="en-US" sz="2400">
                <a:solidFill>
                  <a:srgbClr val="FF0000"/>
                </a:solidFill>
                <a:latin typeface="Times" charset="0"/>
              </a:rPr>
              <a:t>=0.00015 W m</a:t>
            </a:r>
            <a:r>
              <a:rPr lang="en-US" sz="2400" baseline="30000">
                <a:solidFill>
                  <a:srgbClr val="FF0000"/>
                </a:solidFill>
                <a:latin typeface="Times" charset="0"/>
              </a:rPr>
              <a:t>-2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Thermal Conductivity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graphicFrame>
        <p:nvGraphicFramePr>
          <p:cNvPr id="90118" name="Object 6"/>
          <p:cNvGraphicFramePr>
            <a:graphicFrameLocks noChangeAspect="1"/>
          </p:cNvGraphicFramePr>
          <p:nvPr/>
        </p:nvGraphicFramePr>
        <p:xfrm>
          <a:off x="381000" y="1600200"/>
          <a:ext cx="58134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46" name="MathType Equation" r:id="rId3" imgW="2286000" imgH="203200" progId="Equation">
                  <p:embed/>
                </p:oleObj>
              </mc:Choice>
              <mc:Fallback>
                <p:oleObj name="MathType Equation" r:id="rId3" imgW="2286000" imgH="203200" progId="Equation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00200"/>
                        <a:ext cx="5813425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0" name="Object 8"/>
          <p:cNvGraphicFramePr>
            <a:graphicFrameLocks noChangeAspect="1"/>
          </p:cNvGraphicFramePr>
          <p:nvPr/>
        </p:nvGraphicFramePr>
        <p:xfrm>
          <a:off x="381000" y="3276600"/>
          <a:ext cx="5795963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47" name="MathType Equation" r:id="rId5" imgW="2273300" imgH="203200" progId="Equation">
                  <p:embed/>
                </p:oleObj>
              </mc:Choice>
              <mc:Fallback>
                <p:oleObj name="MathType Equation" r:id="rId5" imgW="2273300" imgH="2032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76600"/>
                        <a:ext cx="5795963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5" name="Object 13"/>
          <p:cNvGraphicFramePr>
            <a:graphicFrameLocks noChangeAspect="1"/>
          </p:cNvGraphicFramePr>
          <p:nvPr/>
        </p:nvGraphicFramePr>
        <p:xfrm>
          <a:off x="381000" y="4800600"/>
          <a:ext cx="51466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48" name="MathType Equation" r:id="rId7" imgW="2057400" imgH="419100" progId="Equation">
                  <p:embed/>
                </p:oleObj>
              </mc:Choice>
              <mc:Fallback>
                <p:oleObj name="MathType Equation" r:id="rId7" imgW="2057400" imgH="4191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800600"/>
                        <a:ext cx="514667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6" name="Rectangle 14"/>
          <p:cNvSpPr>
            <a:spLocks noChangeArrowheads="1"/>
          </p:cNvSpPr>
          <p:nvPr/>
        </p:nvSpPr>
        <p:spPr bwMode="auto">
          <a:xfrm>
            <a:off x="304800" y="10668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Dry air	 </a:t>
            </a:r>
            <a:r>
              <a:rPr lang="en-US">
                <a:solidFill>
                  <a:srgbClr val="993366"/>
                </a:solidFill>
              </a:rPr>
              <a:t>(2.5)</a:t>
            </a:r>
            <a:r>
              <a:rPr lang="en-US"/>
              <a:t> 	</a:t>
            </a:r>
          </a:p>
        </p:txBody>
      </p:sp>
      <p:sp>
        <p:nvSpPr>
          <p:cNvPr id="90127" name="Rectangle 15"/>
          <p:cNvSpPr>
            <a:spLocks noChangeArrowheads="1"/>
          </p:cNvSpPr>
          <p:nvPr/>
        </p:nvSpPr>
        <p:spPr bwMode="auto">
          <a:xfrm>
            <a:off x="304800" y="25908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Water vapor	 </a:t>
            </a:r>
            <a:r>
              <a:rPr lang="en-US">
                <a:solidFill>
                  <a:srgbClr val="993366"/>
                </a:solidFill>
              </a:rPr>
              <a:t>(2.6)</a:t>
            </a:r>
          </a:p>
        </p:txBody>
      </p:sp>
      <p:sp>
        <p:nvSpPr>
          <p:cNvPr id="90128" name="Rectangle 16"/>
          <p:cNvSpPr>
            <a:spLocks noChangeArrowheads="1"/>
          </p:cNvSpPr>
          <p:nvPr/>
        </p:nvSpPr>
        <p:spPr bwMode="auto">
          <a:xfrm>
            <a:off x="304800" y="43434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  <a:tabLst>
                <a:tab pos="6804025" algn="l"/>
              </a:tabLst>
            </a:pPr>
            <a:r>
              <a:rPr lang="en-US"/>
              <a:t>Moist air	 </a:t>
            </a:r>
            <a:r>
              <a:rPr lang="en-US">
                <a:solidFill>
                  <a:srgbClr val="993366"/>
                </a:solidFill>
              </a:rPr>
              <a:t>(2.7)</a:t>
            </a:r>
          </a:p>
        </p:txBody>
      </p:sp>
      <p:sp>
        <p:nvSpPr>
          <p:cNvPr id="90130" name="Rectangle 18"/>
          <p:cNvSpPr>
            <a:spLocks noChangeArrowheads="1"/>
          </p:cNvSpPr>
          <p:nvPr/>
        </p:nvSpPr>
        <p:spPr bwMode="auto">
          <a:xfrm>
            <a:off x="381000" y="6096000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Tx/>
              <a:buNone/>
            </a:pPr>
            <a:r>
              <a:rPr lang="en-US" i="1">
                <a:solidFill>
                  <a:srgbClr val="187534"/>
                </a:solidFill>
              </a:rPr>
              <a:t>n</a:t>
            </a:r>
            <a:r>
              <a:rPr lang="en-US">
                <a:solidFill>
                  <a:srgbClr val="187534"/>
                </a:solidFill>
              </a:rPr>
              <a:t>=number of moles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6" grpId="0" build="p" autoUpdateAnimBg="0"/>
      <p:bldP spid="90127" grpId="0" build="p" autoUpdateAnimBg="0"/>
      <p:bldP spid="90128" grpId="0" build="p" autoUpdateAnimBg="0"/>
      <p:bldP spid="9013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Turbulence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grpSp>
        <p:nvGrpSpPr>
          <p:cNvPr id="89091" name="Group 3"/>
          <p:cNvGrpSpPr>
            <a:grpSpLocks/>
          </p:cNvGrpSpPr>
          <p:nvPr/>
        </p:nvGrpSpPr>
        <p:grpSpPr bwMode="auto">
          <a:xfrm>
            <a:off x="2590800" y="3200400"/>
            <a:ext cx="2895600" cy="914400"/>
            <a:chOff x="1344" y="1440"/>
            <a:chExt cx="1824" cy="576"/>
          </a:xfrm>
        </p:grpSpPr>
        <p:sp>
          <p:nvSpPr>
            <p:cNvPr id="89092" name="Rectangle 4"/>
            <p:cNvSpPr>
              <a:spLocks noChangeArrowheads="1"/>
            </p:cNvSpPr>
            <p:nvPr/>
          </p:nvSpPr>
          <p:spPr bwMode="auto">
            <a:xfrm>
              <a:off x="2064" y="1680"/>
              <a:ext cx="336" cy="288"/>
            </a:xfrm>
            <a:prstGeom prst="rect">
              <a:avLst/>
            </a:prstGeom>
            <a:solidFill>
              <a:srgbClr val="E38C1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89093" name="AutoShape 5"/>
            <p:cNvCxnSpPr>
              <a:cxnSpLocks noChangeShapeType="1"/>
            </p:cNvCxnSpPr>
            <p:nvPr/>
          </p:nvCxnSpPr>
          <p:spPr bwMode="auto">
            <a:xfrm>
              <a:off x="1824" y="1632"/>
              <a:ext cx="86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9094" name="AutoShape 6"/>
            <p:cNvCxnSpPr>
              <a:cxnSpLocks noChangeShapeType="1"/>
            </p:cNvCxnSpPr>
            <p:nvPr/>
          </p:nvCxnSpPr>
          <p:spPr bwMode="auto">
            <a:xfrm>
              <a:off x="1824" y="1536"/>
              <a:ext cx="105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9095" name="AutoShape 7"/>
            <p:cNvCxnSpPr>
              <a:cxnSpLocks noChangeShapeType="1"/>
            </p:cNvCxnSpPr>
            <p:nvPr/>
          </p:nvCxnSpPr>
          <p:spPr bwMode="auto">
            <a:xfrm>
              <a:off x="1824" y="1440"/>
              <a:ext cx="12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9096" name="Oval 8"/>
            <p:cNvSpPr>
              <a:spLocks noChangeArrowheads="1"/>
            </p:cNvSpPr>
            <p:nvPr/>
          </p:nvSpPr>
          <p:spPr bwMode="auto">
            <a:xfrm>
              <a:off x="2832" y="1680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7" name="Line 9"/>
            <p:cNvSpPr>
              <a:spLocks noChangeShapeType="1"/>
            </p:cNvSpPr>
            <p:nvPr/>
          </p:nvSpPr>
          <p:spPr bwMode="auto">
            <a:xfrm>
              <a:off x="2976" y="168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8" name="Line 10"/>
            <p:cNvSpPr>
              <a:spLocks noChangeShapeType="1"/>
            </p:cNvSpPr>
            <p:nvPr/>
          </p:nvSpPr>
          <p:spPr bwMode="auto">
            <a:xfrm>
              <a:off x="3120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9" name="Line 11"/>
            <p:cNvSpPr>
              <a:spLocks noChangeShapeType="1"/>
            </p:cNvSpPr>
            <p:nvPr/>
          </p:nvSpPr>
          <p:spPr bwMode="auto">
            <a:xfrm flipH="1">
              <a:off x="2784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0" name="Line 12"/>
            <p:cNvSpPr>
              <a:spLocks noChangeShapeType="1"/>
            </p:cNvSpPr>
            <p:nvPr/>
          </p:nvSpPr>
          <p:spPr bwMode="auto">
            <a:xfrm flipH="1" flipV="1">
              <a:off x="2832" y="163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89101" name="AutoShape 13"/>
            <p:cNvCxnSpPr>
              <a:cxnSpLocks noChangeShapeType="1"/>
            </p:cNvCxnSpPr>
            <p:nvPr/>
          </p:nvCxnSpPr>
          <p:spPr bwMode="auto">
            <a:xfrm>
              <a:off x="1824" y="1728"/>
              <a:ext cx="192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9102" name="Text Box 14"/>
            <p:cNvSpPr txBox="1">
              <a:spLocks noChangeArrowheads="1"/>
            </p:cNvSpPr>
            <p:nvPr/>
          </p:nvSpPr>
          <p:spPr bwMode="auto">
            <a:xfrm>
              <a:off x="1344" y="1440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>
                  <a:solidFill>
                    <a:schemeClr val="tx1"/>
                  </a:solidFill>
                </a:rPr>
                <a:t>Wind</a:t>
              </a:r>
            </a:p>
          </p:txBody>
        </p:sp>
      </p:grpSp>
      <p:sp>
        <p:nvSpPr>
          <p:cNvPr id="89103" name="Rectangle 15"/>
          <p:cNvSpPr>
            <a:spLocks noChangeArrowheads="1"/>
          </p:cNvSpPr>
          <p:nvPr/>
        </p:nvSpPr>
        <p:spPr bwMode="auto">
          <a:xfrm>
            <a:off x="609600" y="990600"/>
            <a:ext cx="78533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Buoyancy:</a:t>
            </a:r>
            <a:r>
              <a:rPr lang="en-US"/>
              <a:t> lifting of low-density (warm) air in bath of cold air</a:t>
            </a:r>
            <a:r>
              <a:rPr lang="en-US">
                <a:solidFill>
                  <a:srgbClr val="009900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Wind shear:</a:t>
            </a:r>
            <a:r>
              <a:rPr lang="en-US"/>
              <a:t> variation of wind speed with height or distance</a:t>
            </a:r>
            <a:endParaRPr lang="en-US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Eddy: </a:t>
            </a:r>
            <a:r>
              <a:rPr lang="en-US"/>
              <a:t>swirling motion of air due to wind shear</a:t>
            </a:r>
          </a:p>
        </p:txBody>
      </p:sp>
      <p:sp>
        <p:nvSpPr>
          <p:cNvPr id="89104" name="Rectangle 16"/>
          <p:cNvSpPr>
            <a:spLocks noChangeArrowheads="1"/>
          </p:cNvSpPr>
          <p:nvPr/>
        </p:nvSpPr>
        <p:spPr bwMode="auto">
          <a:xfrm>
            <a:off x="609600" y="4343400"/>
            <a:ext cx="7772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60375" indent="-460375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Turbulence: </a:t>
            </a:r>
            <a:r>
              <a:rPr lang="en-US"/>
              <a:t>chaotic air motion from eddies of different sizes</a:t>
            </a:r>
          </a:p>
          <a:p>
            <a:pPr marL="460375" indent="-460375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/>
          </a:p>
          <a:p>
            <a:pPr marL="460375" indent="-460375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Thermal turbulence: </a:t>
            </a:r>
            <a:r>
              <a:rPr lang="en-US"/>
              <a:t>turbulence due to buoyancy</a:t>
            </a:r>
            <a:r>
              <a:rPr lang="en-US">
                <a:solidFill>
                  <a:srgbClr val="009900"/>
                </a:solidFill>
              </a:rPr>
              <a:t> </a:t>
            </a:r>
          </a:p>
          <a:p>
            <a:pPr marL="460375" indent="-460375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rgbClr val="009900"/>
              </a:solidFill>
            </a:endParaRPr>
          </a:p>
          <a:p>
            <a:pPr marL="460375" indent="-460375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Mechanical turbulence: </a:t>
            </a:r>
            <a:r>
              <a:rPr lang="en-US"/>
              <a:t>turbulence due to wind shear or convergence/divergence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03" grpId="0" build="p" autoUpdateAnimBg="0"/>
      <p:bldP spid="89104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Convergence/Divergence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81000" y="1447800"/>
            <a:ext cx="81534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009900"/>
                </a:solidFill>
              </a:rPr>
              <a:t>Convergence: </a:t>
            </a:r>
            <a:r>
              <a:rPr lang="en-US"/>
              <a:t>horizontal net inflow of air into a region</a:t>
            </a:r>
          </a:p>
        </p:txBody>
      </p:sp>
      <p:grpSp>
        <p:nvGrpSpPr>
          <p:cNvPr id="93188" name="Group 4"/>
          <p:cNvGrpSpPr>
            <a:grpSpLocks/>
          </p:cNvGrpSpPr>
          <p:nvPr/>
        </p:nvGrpSpPr>
        <p:grpSpPr bwMode="auto">
          <a:xfrm>
            <a:off x="1219200" y="2133600"/>
            <a:ext cx="1752600" cy="1524000"/>
            <a:chOff x="480" y="3120"/>
            <a:chExt cx="1104" cy="960"/>
          </a:xfrm>
        </p:grpSpPr>
        <p:sp>
          <p:nvSpPr>
            <p:cNvPr id="93189" name="Oval 5"/>
            <p:cNvSpPr>
              <a:spLocks noChangeArrowheads="1"/>
            </p:cNvSpPr>
            <p:nvPr/>
          </p:nvSpPr>
          <p:spPr bwMode="auto">
            <a:xfrm>
              <a:off x="624" y="3216"/>
              <a:ext cx="768" cy="76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0" name="Line 6"/>
            <p:cNvSpPr>
              <a:spLocks noChangeShapeType="1"/>
            </p:cNvSpPr>
            <p:nvPr/>
          </p:nvSpPr>
          <p:spPr bwMode="auto">
            <a:xfrm>
              <a:off x="480" y="3456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1" name="Line 7"/>
            <p:cNvSpPr>
              <a:spLocks noChangeShapeType="1"/>
            </p:cNvSpPr>
            <p:nvPr/>
          </p:nvSpPr>
          <p:spPr bwMode="auto">
            <a:xfrm flipV="1">
              <a:off x="768" y="3840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2" name="Line 8"/>
            <p:cNvSpPr>
              <a:spLocks noChangeShapeType="1"/>
            </p:cNvSpPr>
            <p:nvPr/>
          </p:nvSpPr>
          <p:spPr bwMode="auto">
            <a:xfrm flipV="1">
              <a:off x="960" y="3120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3" name="Line 9"/>
            <p:cNvSpPr>
              <a:spLocks noChangeShapeType="1"/>
            </p:cNvSpPr>
            <p:nvPr/>
          </p:nvSpPr>
          <p:spPr bwMode="auto">
            <a:xfrm>
              <a:off x="1248" y="3552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4" name="Text Box 10"/>
            <p:cNvSpPr txBox="1">
              <a:spLocks noChangeArrowheads="1"/>
            </p:cNvSpPr>
            <p:nvPr/>
          </p:nvSpPr>
          <p:spPr bwMode="auto">
            <a:xfrm>
              <a:off x="912" y="3456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1">
                  <a:solidFill>
                    <a:srgbClr val="0000FF"/>
                  </a:solidFill>
                </a:rPr>
                <a:t>L</a:t>
              </a:r>
            </a:p>
          </p:txBody>
        </p:sp>
      </p:grpSp>
      <p:grpSp>
        <p:nvGrpSpPr>
          <p:cNvPr id="93195" name="Group 11"/>
          <p:cNvGrpSpPr>
            <a:grpSpLocks/>
          </p:cNvGrpSpPr>
          <p:nvPr/>
        </p:nvGrpSpPr>
        <p:grpSpPr bwMode="auto">
          <a:xfrm>
            <a:off x="1143000" y="4800600"/>
            <a:ext cx="1752600" cy="1524000"/>
            <a:chOff x="1824" y="3120"/>
            <a:chExt cx="1104" cy="960"/>
          </a:xfrm>
        </p:grpSpPr>
        <p:sp>
          <p:nvSpPr>
            <p:cNvPr id="93196" name="Oval 12"/>
            <p:cNvSpPr>
              <a:spLocks noChangeArrowheads="1"/>
            </p:cNvSpPr>
            <p:nvPr/>
          </p:nvSpPr>
          <p:spPr bwMode="auto">
            <a:xfrm>
              <a:off x="1968" y="3216"/>
              <a:ext cx="768" cy="76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7" name="Line 13"/>
            <p:cNvSpPr>
              <a:spLocks noChangeShapeType="1"/>
            </p:cNvSpPr>
            <p:nvPr/>
          </p:nvSpPr>
          <p:spPr bwMode="auto">
            <a:xfrm>
              <a:off x="1824" y="3456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8" name="Line 14"/>
            <p:cNvSpPr>
              <a:spLocks noChangeShapeType="1"/>
            </p:cNvSpPr>
            <p:nvPr/>
          </p:nvSpPr>
          <p:spPr bwMode="auto">
            <a:xfrm flipV="1">
              <a:off x="2112" y="3840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9" name="Line 15"/>
            <p:cNvSpPr>
              <a:spLocks noChangeShapeType="1"/>
            </p:cNvSpPr>
            <p:nvPr/>
          </p:nvSpPr>
          <p:spPr bwMode="auto">
            <a:xfrm flipV="1">
              <a:off x="2304" y="3120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0" name="Line 16"/>
            <p:cNvSpPr>
              <a:spLocks noChangeShapeType="1"/>
            </p:cNvSpPr>
            <p:nvPr/>
          </p:nvSpPr>
          <p:spPr bwMode="auto">
            <a:xfrm>
              <a:off x="2592" y="3552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1" name="Text Box 17"/>
            <p:cNvSpPr txBox="1">
              <a:spLocks noChangeArrowheads="1"/>
            </p:cNvSpPr>
            <p:nvPr/>
          </p:nvSpPr>
          <p:spPr bwMode="auto">
            <a:xfrm>
              <a:off x="2208" y="3456"/>
              <a:ext cx="2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1"/>
                <a:t>H</a:t>
              </a:r>
            </a:p>
          </p:txBody>
        </p:sp>
      </p:grpSp>
      <p:sp>
        <p:nvSpPr>
          <p:cNvPr id="93202" name="Rectangle 18"/>
          <p:cNvSpPr>
            <a:spLocks noChangeArrowheads="1"/>
          </p:cNvSpPr>
          <p:nvPr/>
        </p:nvSpPr>
        <p:spPr bwMode="auto">
          <a:xfrm>
            <a:off x="381000" y="3886200"/>
            <a:ext cx="69135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009900"/>
                </a:solidFill>
              </a:rPr>
              <a:t>Divergence: </a:t>
            </a:r>
            <a:r>
              <a:rPr lang="en-US"/>
              <a:t>horizontal net outflow of air from a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  <p:bldP spid="93202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Convection</a:t>
            </a:r>
            <a:endParaRPr lang="en-US" sz="2400" i="1">
              <a:solidFill>
                <a:srgbClr val="FF0000"/>
              </a:solidFill>
              <a:latin typeface="Times" charset="0"/>
            </a:endParaRP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28600" y="1371600"/>
            <a:ext cx="5943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60375" indent="-460375">
              <a:lnSpc>
                <a:spcPct val="90000"/>
              </a:lnSpc>
              <a:buFontTx/>
              <a:buNone/>
            </a:pPr>
            <a:r>
              <a:rPr lang="en-US"/>
              <a:t>Vertical air motion</a:t>
            </a:r>
            <a:r>
              <a:rPr lang="en-US" i="1"/>
              <a:t> </a:t>
            </a:r>
          </a:p>
          <a:p>
            <a:pPr marL="460375" indent="-460375">
              <a:lnSpc>
                <a:spcPct val="90000"/>
              </a:lnSpc>
              <a:buFontTx/>
              <a:buNone/>
            </a:pPr>
            <a:endParaRPr lang="en-US">
              <a:solidFill>
                <a:srgbClr val="009900"/>
              </a:solidFill>
            </a:endParaRPr>
          </a:p>
          <a:p>
            <a:pPr marL="460375" indent="-460375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009900"/>
                </a:solidFill>
              </a:rPr>
              <a:t>Free convection: </a:t>
            </a:r>
            <a:r>
              <a:rPr lang="en-US"/>
              <a:t>vertical air motion due to thermal turbulence</a:t>
            </a:r>
            <a:r>
              <a:rPr lang="en-US">
                <a:solidFill>
                  <a:srgbClr val="009900"/>
                </a:solidFill>
              </a:rPr>
              <a:t> </a:t>
            </a:r>
            <a:endParaRPr lang="en-US"/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5943600" y="990600"/>
          <a:ext cx="2554288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6" name="Document" r:id="rId3" imgW="2554224" imgH="2667000" progId="Word.Document.8">
                  <p:embed/>
                </p:oleObj>
              </mc:Choice>
              <mc:Fallback>
                <p:oleObj name="Document" r:id="rId3" imgW="2554224" imgH="26670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990600"/>
                        <a:ext cx="2554288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3" name="Object 5"/>
          <p:cNvGraphicFramePr>
            <a:graphicFrameLocks noChangeAspect="1"/>
          </p:cNvGraphicFramePr>
          <p:nvPr/>
        </p:nvGraphicFramePr>
        <p:xfrm>
          <a:off x="5943600" y="3733800"/>
          <a:ext cx="2843213" cy="270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7" name="Document" r:id="rId5" imgW="2843784" imgH="2706624" progId="Word.Document.8">
                  <p:embed/>
                </p:oleObj>
              </mc:Choice>
              <mc:Fallback>
                <p:oleObj name="Document" r:id="rId5" imgW="2843784" imgH="2706624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733800"/>
                        <a:ext cx="2843213" cy="270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304800" y="4495800"/>
            <a:ext cx="5257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60375" indent="-460375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Forced convection: </a:t>
            </a:r>
            <a:r>
              <a:rPr lang="en-US"/>
              <a:t>vertical air motion due to mechanical turbulence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autoUpdateAnimBg="0"/>
      <p:bldP spid="9421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Equation of State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3962400" cy="452596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Boyle</a:t>
            </a:r>
            <a:r>
              <a:rPr lang="ja-JP" altLang="en-US" sz="2400">
                <a:solidFill>
                  <a:srgbClr val="9900CC"/>
                </a:solidFill>
                <a:latin typeface="Arial"/>
              </a:rPr>
              <a:t>’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s Law</a:t>
            </a:r>
            <a:endParaRPr lang="en-US" sz="2400">
              <a:solidFill>
                <a:srgbClr val="00FF00"/>
              </a:solidFill>
              <a:latin typeface="Times" charset="0"/>
            </a:endParaRPr>
          </a:p>
          <a:p>
            <a:pPr lvl="2">
              <a:spcBef>
                <a:spcPct val="50000"/>
              </a:spcBef>
              <a:buFontTx/>
              <a:buNone/>
            </a:pPr>
            <a:r>
              <a:rPr lang="en-US" i="1">
                <a:solidFill>
                  <a:srgbClr val="FF0000"/>
                </a:solidFill>
                <a:latin typeface="Times" charset="0"/>
              </a:rPr>
              <a:t>p~1/V	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at const. </a:t>
            </a:r>
            <a:r>
              <a:rPr lang="en-US" i="1">
                <a:solidFill>
                  <a:srgbClr val="FF0000"/>
                </a:solidFill>
                <a:latin typeface="Times" charset="0"/>
              </a:rPr>
              <a:t>T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	</a:t>
            </a:r>
            <a:endParaRPr lang="en-US">
              <a:solidFill>
                <a:schemeClr val="accent2"/>
              </a:solidFill>
              <a:latin typeface="Times" charset="0"/>
            </a:endParaRPr>
          </a:p>
          <a:p>
            <a:pPr>
              <a:spcBef>
                <a:spcPct val="50000"/>
              </a:spcBef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Charles</a:t>
            </a:r>
            <a:r>
              <a:rPr lang="ja-JP" altLang="en-US" sz="2400">
                <a:solidFill>
                  <a:srgbClr val="9900CC"/>
                </a:solidFill>
                <a:latin typeface="Arial"/>
              </a:rPr>
              <a:t>’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 Law</a:t>
            </a:r>
            <a:endParaRPr lang="en-US" sz="2400">
              <a:solidFill>
                <a:srgbClr val="00FF00"/>
              </a:solidFill>
              <a:latin typeface="Times" charset="0"/>
            </a:endParaRPr>
          </a:p>
          <a:p>
            <a:pPr lvl="2">
              <a:spcBef>
                <a:spcPct val="50000"/>
              </a:spcBef>
              <a:buFontTx/>
              <a:buNone/>
            </a:pPr>
            <a:r>
              <a:rPr lang="en-US" i="1">
                <a:solidFill>
                  <a:srgbClr val="FF0000"/>
                </a:solidFill>
                <a:latin typeface="Times" charset="0"/>
              </a:rPr>
              <a:t>V~T	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at const. </a:t>
            </a:r>
            <a:r>
              <a:rPr lang="en-US" i="1">
                <a:solidFill>
                  <a:srgbClr val="FF0000"/>
                </a:solidFill>
                <a:latin typeface="Times" charset="0"/>
              </a:rPr>
              <a:t>p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 	</a:t>
            </a:r>
            <a:endParaRPr lang="en-US">
              <a:solidFill>
                <a:schemeClr val="accent2"/>
              </a:solidFill>
              <a:latin typeface="Times" charset="0"/>
            </a:endParaRPr>
          </a:p>
          <a:p>
            <a:pPr>
              <a:spcBef>
                <a:spcPct val="50000"/>
              </a:spcBef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Avogadro</a:t>
            </a:r>
            <a:r>
              <a:rPr lang="ja-JP" altLang="en-US" sz="2400">
                <a:solidFill>
                  <a:srgbClr val="9900CC"/>
                </a:solidFill>
                <a:latin typeface="Arial"/>
              </a:rPr>
              <a:t>’</a:t>
            </a:r>
            <a:r>
              <a:rPr lang="en-US" sz="2400">
                <a:solidFill>
                  <a:srgbClr val="9900CC"/>
                </a:solidFill>
                <a:latin typeface="Times" charset="0"/>
              </a:rPr>
              <a:t>s Law</a:t>
            </a:r>
            <a:endParaRPr lang="en-US" sz="2400">
              <a:solidFill>
                <a:srgbClr val="00FF00"/>
              </a:solidFill>
              <a:latin typeface="Times" charset="0"/>
            </a:endParaRPr>
          </a:p>
          <a:p>
            <a:pPr lvl="2">
              <a:spcBef>
                <a:spcPct val="50000"/>
              </a:spcBef>
              <a:buFontTx/>
              <a:buNone/>
            </a:pPr>
            <a:r>
              <a:rPr lang="en-US" i="1">
                <a:solidFill>
                  <a:srgbClr val="FF0000"/>
                </a:solidFill>
                <a:latin typeface="Times" charset="0"/>
              </a:rPr>
              <a:t>V~n	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at const. </a:t>
            </a:r>
            <a:r>
              <a:rPr lang="en-US" i="1">
                <a:solidFill>
                  <a:srgbClr val="FF0000"/>
                </a:solidFill>
                <a:latin typeface="Times" charset="0"/>
              </a:rPr>
              <a:t>p, T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	</a:t>
            </a:r>
            <a:endParaRPr lang="en-US">
              <a:solidFill>
                <a:schemeClr val="accent2"/>
              </a:solidFill>
              <a:latin typeface="Times" charset="0"/>
            </a:endParaRPr>
          </a:p>
          <a:p>
            <a:pPr>
              <a:spcBef>
                <a:spcPct val="50000"/>
              </a:spcBef>
            </a:pPr>
            <a:r>
              <a:rPr lang="en-US" sz="2400">
                <a:solidFill>
                  <a:srgbClr val="9900CC"/>
                </a:solidFill>
                <a:latin typeface="Times" charset="0"/>
              </a:rPr>
              <a:t>Ideal Gas Law</a:t>
            </a:r>
            <a:endParaRPr lang="en-US" sz="2400">
              <a:solidFill>
                <a:srgbClr val="00FF00"/>
              </a:solidFill>
              <a:latin typeface="Times" charset="0"/>
            </a:endParaRPr>
          </a:p>
          <a:p>
            <a:pPr lvl="2">
              <a:spcBef>
                <a:spcPct val="50000"/>
              </a:spcBef>
              <a:buFontTx/>
              <a:buNone/>
            </a:pPr>
            <a:r>
              <a:rPr lang="en-US" i="1">
                <a:solidFill>
                  <a:srgbClr val="FF0000"/>
                </a:solidFill>
                <a:latin typeface="Times" charset="0"/>
              </a:rPr>
              <a:t>pV=n R*T</a:t>
            </a:r>
            <a:r>
              <a:rPr lang="en-US" sz="2000" b="1" i="1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Times" charset="0"/>
              </a:rPr>
              <a:t>	     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1584325" y="3946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68613" name="Object 5"/>
          <p:cNvGraphicFramePr>
            <a:graphicFrameLocks noChangeAspect="1"/>
          </p:cNvGraphicFramePr>
          <p:nvPr/>
        </p:nvGraphicFramePr>
        <p:xfrm>
          <a:off x="4038600" y="2362200"/>
          <a:ext cx="4216400" cy="280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5" name="Document" r:id="rId3" imgW="4215384" imgH="2804160" progId="Word.Document.8">
                  <p:embed/>
                </p:oleObj>
              </mc:Choice>
              <mc:Fallback>
                <p:oleObj name="Document" r:id="rId3" imgW="4215384" imgH="280416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362200"/>
                        <a:ext cx="4216400" cy="280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4648200" y="1524000"/>
            <a:ext cx="311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Lifting of a parcel of air</a:t>
            </a:r>
            <a:endParaRPr lang="en-US" sz="1800">
              <a:solidFill>
                <a:srgbClr val="993366"/>
              </a:solidFill>
            </a:endParaRP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6858000" y="6172200"/>
            <a:ext cx="175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(2.17)-(2.20)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Jacques Charles (1746-1823)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219200"/>
            <a:ext cx="48006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>
                <a:solidFill>
                  <a:srgbClr val="FF0000"/>
                </a:solidFill>
                <a:latin typeface="Times" charset="0"/>
              </a:rPr>
              <a:t>June 4, 1783 </a:t>
            </a:r>
            <a:r>
              <a:rPr lang="en-US" sz="1800">
                <a:solidFill>
                  <a:srgbClr val="9900CC"/>
                </a:solidFill>
                <a:latin typeface="Times" charset="0"/>
              </a:rPr>
              <a:t>Montgolfier brothers launch hot-air balloon in Annonay, France</a:t>
            </a:r>
          </a:p>
          <a:p>
            <a:pPr>
              <a:lnSpc>
                <a:spcPct val="90000"/>
              </a:lnSpc>
            </a:pPr>
            <a:endParaRPr lang="en-US" sz="1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FF0000"/>
                </a:solidFill>
                <a:latin typeface="Times" charset="0"/>
              </a:rPr>
              <a:t>August 27, 1783 </a:t>
            </a:r>
            <a:r>
              <a:rPr lang="en-US" sz="1800">
                <a:solidFill>
                  <a:srgbClr val="9900CC"/>
                </a:solidFill>
                <a:latin typeface="Times" charset="0"/>
              </a:rPr>
              <a:t>Charles launches silk balloon filled with hydrogen in Paris</a:t>
            </a:r>
          </a:p>
          <a:p>
            <a:pPr>
              <a:lnSpc>
                <a:spcPct val="90000"/>
              </a:lnSpc>
            </a:pPr>
            <a:endParaRPr lang="en-US" sz="1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ja-JP" altLang="en-US" sz="1800">
                <a:solidFill>
                  <a:srgbClr val="FF0000"/>
                </a:solidFill>
                <a:latin typeface="Arial"/>
              </a:rPr>
              <a:t>“</a:t>
            </a:r>
            <a:r>
              <a:rPr lang="en-US" sz="1800">
                <a:solidFill>
                  <a:srgbClr val="FF0000"/>
                </a:solidFill>
                <a:latin typeface="Times" charset="0"/>
              </a:rPr>
              <a:t>The country people who saw it fall were frightened and attacked it with stones and knives so that it was much mangled</a:t>
            </a:r>
            <a:r>
              <a:rPr lang="ja-JP" altLang="en-US" sz="1800">
                <a:solidFill>
                  <a:srgbClr val="9900CC"/>
                </a:solidFill>
                <a:latin typeface="Arial"/>
              </a:rPr>
              <a:t>”</a:t>
            </a:r>
            <a:r>
              <a:rPr lang="en-US" sz="1800">
                <a:solidFill>
                  <a:srgbClr val="9900CC"/>
                </a:solidFill>
                <a:latin typeface="Times" charset="0"/>
              </a:rPr>
              <a:t> - Benjamin Franklin</a:t>
            </a:r>
          </a:p>
          <a:p>
            <a:pPr>
              <a:lnSpc>
                <a:spcPct val="90000"/>
              </a:lnSpc>
            </a:pPr>
            <a:endParaRPr lang="en-US" sz="1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FF0000"/>
                </a:solidFill>
                <a:latin typeface="Times" charset="0"/>
              </a:rPr>
              <a:t>November 21, 1783 </a:t>
            </a:r>
            <a:r>
              <a:rPr lang="en-US" sz="1800">
                <a:solidFill>
                  <a:srgbClr val="9900CC"/>
                </a:solidFill>
                <a:latin typeface="Times" charset="0"/>
              </a:rPr>
              <a:t>Montgolfiers organize first manned hot-air balloon flight.</a:t>
            </a:r>
          </a:p>
          <a:p>
            <a:pPr>
              <a:lnSpc>
                <a:spcPct val="90000"/>
              </a:lnSpc>
            </a:pPr>
            <a:endParaRPr lang="en-US" sz="1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FF0000"/>
                </a:solidFill>
                <a:latin typeface="Times" charset="0"/>
              </a:rPr>
              <a:t>December 1, 1783 </a:t>
            </a:r>
            <a:r>
              <a:rPr lang="en-US" sz="1800">
                <a:solidFill>
                  <a:srgbClr val="9900CC"/>
                </a:solidFill>
                <a:latin typeface="Times" charset="0"/>
              </a:rPr>
              <a:t>Charles in hydrogen-balloon flight.</a:t>
            </a:r>
          </a:p>
          <a:p>
            <a:pPr>
              <a:lnSpc>
                <a:spcPct val="90000"/>
              </a:lnSpc>
            </a:pPr>
            <a:endParaRPr lang="en-US" sz="1000">
              <a:solidFill>
                <a:srgbClr val="9900CC"/>
              </a:solidFill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ja-JP" altLang="en-US" sz="1800">
                <a:solidFill>
                  <a:srgbClr val="FF0000"/>
                </a:solidFill>
                <a:latin typeface="Arial"/>
              </a:rPr>
              <a:t>“</a:t>
            </a:r>
            <a:r>
              <a:rPr lang="en-US" sz="1800">
                <a:solidFill>
                  <a:srgbClr val="FF0000"/>
                </a:solidFill>
                <a:latin typeface="Times" charset="0"/>
              </a:rPr>
              <a:t>I had a pocket glass, with which I followed it until I lost sight, first of the men, then of the car, and when I last saw the balloon it appeared no bigger than a walnut</a:t>
            </a:r>
            <a:r>
              <a:rPr lang="ja-JP" altLang="en-US" sz="1800">
                <a:solidFill>
                  <a:srgbClr val="9900CC"/>
                </a:solidFill>
                <a:latin typeface="Arial"/>
              </a:rPr>
              <a:t>”</a:t>
            </a:r>
            <a:r>
              <a:rPr lang="en-US" sz="1800">
                <a:solidFill>
                  <a:srgbClr val="9900CC"/>
                </a:solidFill>
                <a:latin typeface="Times" charset="0"/>
              </a:rPr>
              <a:t> - Benjamin Franklin</a:t>
            </a:r>
            <a:endParaRPr lang="en-US" sz="1600">
              <a:solidFill>
                <a:srgbClr val="9900CC"/>
              </a:solidFill>
            </a:endParaRPr>
          </a:p>
          <a:p>
            <a:pPr>
              <a:lnSpc>
                <a:spcPct val="90000"/>
              </a:lnSpc>
            </a:pPr>
            <a:endParaRPr lang="en-US" sz="1600">
              <a:solidFill>
                <a:srgbClr val="9900CC"/>
              </a:solidFill>
            </a:endParaRPr>
          </a:p>
        </p:txBody>
      </p:sp>
      <p:pic>
        <p:nvPicPr>
          <p:cNvPr id="71684" name="Picture 4" descr="Fig3.0ccharles1.tif                                            0000D16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3373438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228600" y="6324600"/>
            <a:ext cx="3733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>
                <a:solidFill>
                  <a:srgbClr val="993366"/>
                </a:solidFill>
              </a:rPr>
              <a:t>Edgar Fahs Smith Collection, U. Penn. Lib.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Equation of State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1584325" y="3946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5003" name="Group 11"/>
          <p:cNvGrpSpPr>
            <a:grpSpLocks/>
          </p:cNvGrpSpPr>
          <p:nvPr/>
        </p:nvGrpSpPr>
        <p:grpSpPr bwMode="auto">
          <a:xfrm>
            <a:off x="2209800" y="914400"/>
            <a:ext cx="6483350" cy="1050925"/>
            <a:chOff x="1392" y="624"/>
            <a:chExt cx="4084" cy="662"/>
          </a:xfrm>
        </p:grpSpPr>
        <p:sp>
          <p:nvSpPr>
            <p:cNvPr id="84999" name="Text Box 7"/>
            <p:cNvSpPr txBox="1">
              <a:spLocks noChangeArrowheads="1"/>
            </p:cNvSpPr>
            <p:nvPr/>
          </p:nvSpPr>
          <p:spPr bwMode="auto">
            <a:xfrm>
              <a:off x="4896" y="768"/>
              <a:ext cx="5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993366"/>
                  </a:solidFill>
                </a:rPr>
                <a:t>(2.20)</a:t>
              </a:r>
              <a:endParaRPr lang="en-US" sz="1800">
                <a:solidFill>
                  <a:srgbClr val="993366"/>
                </a:solidFill>
              </a:endParaRPr>
            </a:p>
          </p:txBody>
        </p:sp>
        <p:graphicFrame>
          <p:nvGraphicFramePr>
            <p:cNvPr id="85000" name="Object 8"/>
            <p:cNvGraphicFramePr>
              <a:graphicFrameLocks noChangeAspect="1"/>
            </p:cNvGraphicFramePr>
            <p:nvPr/>
          </p:nvGraphicFramePr>
          <p:xfrm>
            <a:off x="1392" y="624"/>
            <a:ext cx="2666" cy="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11" name="MathType Equation" r:id="rId3" imgW="1689100" imgH="419100" progId="Equation">
                    <p:embed/>
                  </p:oleObj>
                </mc:Choice>
                <mc:Fallback>
                  <p:oleObj name="MathType Equation" r:id="rId3" imgW="1689100" imgH="419100" progId="Equation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624"/>
                          <a:ext cx="2666" cy="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228600" y="1905000"/>
            <a:ext cx="8539163" cy="476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 i="1"/>
              <a:t>p</a:t>
            </a:r>
            <a:r>
              <a:rPr lang="en-US"/>
              <a:t>	= air pressure	</a:t>
            </a:r>
            <a:r>
              <a:rPr lang="en-US" i="1"/>
              <a:t>n</a:t>
            </a:r>
            <a:r>
              <a:rPr lang="en-US"/>
              <a:t> = number of moles of gas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 i="1"/>
              <a:t>R*</a:t>
            </a:r>
            <a:r>
              <a:rPr lang="en-US"/>
              <a:t>	= gas const. (cm</a:t>
            </a:r>
            <a:r>
              <a:rPr lang="en-US" baseline="30000"/>
              <a:t>3</a:t>
            </a:r>
            <a:r>
              <a:rPr lang="en-US"/>
              <a:t> hPa mol</a:t>
            </a:r>
            <a:r>
              <a:rPr lang="en-US" baseline="30000"/>
              <a:t>-1</a:t>
            </a:r>
            <a:r>
              <a:rPr lang="en-US"/>
              <a:t> K</a:t>
            </a:r>
            <a:r>
              <a:rPr lang="en-US" baseline="30000"/>
              <a:t>-1</a:t>
            </a:r>
            <a:r>
              <a:rPr lang="en-US"/>
              <a:t>)	</a:t>
            </a:r>
            <a:r>
              <a:rPr lang="en-US" i="1"/>
              <a:t>T</a:t>
            </a:r>
            <a:r>
              <a:rPr lang="en-US"/>
              <a:t> = absolute temperature (K)</a:t>
            </a:r>
            <a:r>
              <a:rPr lang="en-US" i="1"/>
              <a:t> </a:t>
            </a:r>
            <a:endParaRPr lang="en-US"/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 i="1"/>
              <a:t>A</a:t>
            </a:r>
            <a:r>
              <a:rPr lang="en-US"/>
              <a:t> 	= Avogadro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num. (molec. mol</a:t>
            </a:r>
            <a:r>
              <a:rPr lang="en-US" baseline="30000"/>
              <a:t>-1</a:t>
            </a:r>
            <a:r>
              <a:rPr lang="en-US"/>
              <a:t>)	</a:t>
            </a:r>
            <a:r>
              <a:rPr lang="en-US" i="1"/>
              <a:t>N </a:t>
            </a:r>
            <a:r>
              <a:rPr lang="en-US"/>
              <a:t>= gas conc. (molec. cm</a:t>
            </a:r>
            <a:r>
              <a:rPr lang="en-US" baseline="30000"/>
              <a:t>-3</a:t>
            </a:r>
            <a:r>
              <a:rPr lang="en-US"/>
              <a:t>)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 i="1"/>
              <a:t>k</a:t>
            </a:r>
            <a:r>
              <a:rPr lang="en-US" i="1" baseline="-25000"/>
              <a:t>B</a:t>
            </a:r>
            <a:r>
              <a:rPr lang="en-US"/>
              <a:t>	= Boltzmann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constant 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/>
              <a:t>	   (1.380658x10</a:t>
            </a:r>
            <a:r>
              <a:rPr lang="en-US" baseline="30000"/>
              <a:t>-19</a:t>
            </a:r>
            <a:r>
              <a:rPr lang="en-US"/>
              <a:t> cm</a:t>
            </a:r>
            <a:r>
              <a:rPr lang="en-US" baseline="30000"/>
              <a:t>3</a:t>
            </a:r>
            <a:r>
              <a:rPr lang="en-US"/>
              <a:t> hPa K</a:t>
            </a:r>
            <a:r>
              <a:rPr lang="en-US" baseline="30000"/>
              <a:t>-1</a:t>
            </a:r>
            <a:r>
              <a:rPr lang="en-US"/>
              <a:t>)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endParaRPr lang="en-US">
              <a:solidFill>
                <a:srgbClr val="993366"/>
              </a:solidFill>
            </a:endParaRP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>
                <a:solidFill>
                  <a:srgbClr val="993366"/>
                </a:solidFill>
              </a:rPr>
              <a:t>Example 2.3</a:t>
            </a:r>
            <a:r>
              <a:rPr lang="en-US">
                <a:solidFill>
                  <a:srgbClr val="187534"/>
                </a:solidFill>
              </a:rPr>
              <a:t> 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>
                <a:solidFill>
                  <a:srgbClr val="187534"/>
                </a:solidFill>
              </a:rPr>
              <a:t> = 1013 hPa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 = 288 K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 i="1">
                <a:solidFill>
                  <a:srgbClr val="187534"/>
                </a:solidFill>
              </a:rPr>
              <a:t>N</a:t>
            </a:r>
            <a:r>
              <a:rPr lang="en-US">
                <a:solidFill>
                  <a:srgbClr val="187534"/>
                </a:solidFill>
              </a:rPr>
              <a:t> = 2.55 x 10</a:t>
            </a:r>
            <a:r>
              <a:rPr lang="en-US" baseline="30000">
                <a:solidFill>
                  <a:srgbClr val="187534"/>
                </a:solidFill>
              </a:rPr>
              <a:t>19</a:t>
            </a:r>
            <a:r>
              <a:rPr lang="en-US">
                <a:solidFill>
                  <a:srgbClr val="187534"/>
                </a:solidFill>
              </a:rPr>
              <a:t> molec. cm</a:t>
            </a:r>
            <a:r>
              <a:rPr lang="en-US" baseline="30000">
                <a:solidFill>
                  <a:srgbClr val="187534"/>
                </a:solidFill>
              </a:rPr>
              <a:t>-3</a:t>
            </a:r>
          </a:p>
          <a:p>
            <a:pPr>
              <a:buFont typeface="Wingdings" charset="0"/>
              <a:buChar char="à"/>
              <a:tabLst>
                <a:tab pos="454025" algn="l"/>
                <a:tab pos="4797425" algn="l"/>
              </a:tabLst>
            </a:pPr>
            <a:endParaRPr lang="en-US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>
                <a:solidFill>
                  <a:srgbClr val="187534"/>
                </a:solidFill>
              </a:rPr>
              <a:t> = 1 hPa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 = 270 K</a:t>
            </a:r>
          </a:p>
          <a:p>
            <a:pPr>
              <a:buFontTx/>
              <a:buNone/>
              <a:tabLst>
                <a:tab pos="454025" algn="l"/>
                <a:tab pos="479742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 i="1">
                <a:solidFill>
                  <a:srgbClr val="187534"/>
                </a:solidFill>
              </a:rPr>
              <a:t>N</a:t>
            </a:r>
            <a:r>
              <a:rPr lang="en-US">
                <a:solidFill>
                  <a:srgbClr val="187534"/>
                </a:solidFill>
              </a:rPr>
              <a:t> = 2.68 x 10</a:t>
            </a:r>
            <a:r>
              <a:rPr lang="en-US" baseline="30000">
                <a:solidFill>
                  <a:srgbClr val="187534"/>
                </a:solidFill>
              </a:rPr>
              <a:t>16</a:t>
            </a:r>
            <a:r>
              <a:rPr lang="en-US">
                <a:solidFill>
                  <a:srgbClr val="187534"/>
                </a:solidFill>
              </a:rPr>
              <a:t> molec. cm</a:t>
            </a:r>
            <a:r>
              <a:rPr lang="en-US" baseline="30000">
                <a:solidFill>
                  <a:srgbClr val="187534"/>
                </a:solidFill>
              </a:rPr>
              <a:t>-3</a:t>
            </a:r>
            <a:endParaRPr lang="en-US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0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Dalton</a:t>
            </a:r>
            <a:r>
              <a:rPr lang="ja-JP" altLang="en-US" b="1">
                <a:solidFill>
                  <a:srgbClr val="0000FF"/>
                </a:solidFill>
                <a:latin typeface="Arial"/>
              </a:rPr>
              <a:t>’</a:t>
            </a:r>
            <a:r>
              <a:rPr lang="en-US" b="1">
                <a:solidFill>
                  <a:srgbClr val="0000FF"/>
                </a:solidFill>
                <a:latin typeface="Times" charset="0"/>
              </a:rPr>
              <a:t>s Law of Partial Pressure</a:t>
            </a:r>
            <a:endParaRPr lang="en-US" sz="2800" b="1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1584325" y="3946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97288" name="Object 8"/>
          <p:cNvGraphicFramePr>
            <a:graphicFrameLocks noChangeAspect="1"/>
          </p:cNvGraphicFramePr>
          <p:nvPr/>
        </p:nvGraphicFramePr>
        <p:xfrm>
          <a:off x="1981200" y="2438400"/>
          <a:ext cx="4543425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3" name="MathType Equation" r:id="rId3" imgW="1828800" imgH="355600" progId="Equation">
                  <p:embed/>
                </p:oleObj>
              </mc:Choice>
              <mc:Fallback>
                <p:oleObj name="MathType Equation" r:id="rId3" imgW="1828800" imgH="3556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438400"/>
                        <a:ext cx="4543425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1143000" y="914400"/>
            <a:ext cx="701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993366"/>
                </a:solidFill>
              </a:rPr>
              <a:t>Total air pressure equals the sum of the partial pressures of all the individual gases in the atmosphere</a:t>
            </a:r>
          </a:p>
        </p:txBody>
      </p:sp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304800" y="1828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>
                <a:solidFill>
                  <a:srgbClr val="FF0000"/>
                </a:solidFill>
                <a:latin typeface="Times" charset="0"/>
              </a:rPr>
              <a:t>Total air pressure (hPa)	 </a:t>
            </a:r>
            <a:r>
              <a:rPr lang="en-US">
                <a:solidFill>
                  <a:srgbClr val="993366"/>
                </a:solidFill>
                <a:latin typeface="Times" charset="0"/>
              </a:rPr>
              <a:t>(2.22)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304800" y="33528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804025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US">
                <a:solidFill>
                  <a:srgbClr val="FF0000"/>
                </a:solidFill>
                <a:latin typeface="Times" charset="0"/>
              </a:rPr>
              <a:t>Partial pressure of an individual gas	 </a:t>
            </a:r>
            <a:r>
              <a:rPr lang="en-US">
                <a:solidFill>
                  <a:srgbClr val="993366"/>
                </a:solidFill>
                <a:latin typeface="Times" charset="0"/>
              </a:rPr>
              <a:t>(2.21)</a:t>
            </a:r>
          </a:p>
        </p:txBody>
      </p:sp>
      <p:sp>
        <p:nvSpPr>
          <p:cNvPr id="97295" name="Text Box 15"/>
          <p:cNvSpPr txBox="1">
            <a:spLocks noChangeArrowheads="1"/>
          </p:cNvSpPr>
          <p:nvPr/>
        </p:nvSpPr>
        <p:spPr bwMode="auto">
          <a:xfrm>
            <a:off x="304800" y="4495800"/>
            <a:ext cx="7778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Total air pressure equals partial pressures of dry plus moist air</a:t>
            </a:r>
            <a:endParaRPr lang="en-US" sz="1800">
              <a:solidFill>
                <a:srgbClr val="993366"/>
              </a:solidFill>
            </a:endParaRPr>
          </a:p>
        </p:txBody>
      </p:sp>
      <p:graphicFrame>
        <p:nvGraphicFramePr>
          <p:cNvPr id="97297" name="Object 17"/>
          <p:cNvGraphicFramePr>
            <a:graphicFrameLocks noChangeAspect="1"/>
          </p:cNvGraphicFramePr>
          <p:nvPr/>
        </p:nvGraphicFramePr>
        <p:xfrm>
          <a:off x="3352800" y="5029200"/>
          <a:ext cx="178276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4" name="MathType Equation" r:id="rId5" imgW="723900" imgH="152400" progId="Equation">
                  <p:embed/>
                </p:oleObj>
              </mc:Choice>
              <mc:Fallback>
                <p:oleObj name="MathType Equation" r:id="rId5" imgW="723900" imgH="1524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029200"/>
                        <a:ext cx="1782763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98" name="Object 18"/>
          <p:cNvGraphicFramePr>
            <a:graphicFrameLocks noChangeAspect="1"/>
          </p:cNvGraphicFramePr>
          <p:nvPr/>
        </p:nvGraphicFramePr>
        <p:xfrm>
          <a:off x="3276600" y="6248400"/>
          <a:ext cx="1938338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5" name="MathType Equation" r:id="rId7" imgW="787400" imgH="152400" progId="Equation">
                  <p:embed/>
                </p:oleObj>
              </mc:Choice>
              <mc:Fallback>
                <p:oleObj name="MathType Equation" r:id="rId7" imgW="787400" imgH="152400" progId="Equation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6248400"/>
                        <a:ext cx="1938338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99" name="Text Box 19"/>
          <p:cNvSpPr txBox="1">
            <a:spLocks noChangeArrowheads="1"/>
          </p:cNvSpPr>
          <p:nvPr/>
        </p:nvSpPr>
        <p:spPr bwMode="auto">
          <a:xfrm>
            <a:off x="304800" y="5638800"/>
            <a:ext cx="425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Number concentration of total air</a:t>
            </a:r>
            <a:endParaRPr lang="en-US" sz="1800">
              <a:solidFill>
                <a:srgbClr val="993366"/>
              </a:solidFill>
            </a:endParaRPr>
          </a:p>
        </p:txBody>
      </p:sp>
      <p:graphicFrame>
        <p:nvGraphicFramePr>
          <p:cNvPr id="97296" name="Object 16"/>
          <p:cNvGraphicFramePr>
            <a:graphicFrameLocks noChangeAspect="1"/>
          </p:cNvGraphicFramePr>
          <p:nvPr/>
        </p:nvGraphicFramePr>
        <p:xfrm>
          <a:off x="3429000" y="3886200"/>
          <a:ext cx="179228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6" name="MathType Equation" r:id="rId9" imgW="698500" imgH="177800" progId="Equation">
                  <p:embed/>
                </p:oleObj>
              </mc:Choice>
              <mc:Fallback>
                <p:oleObj name="MathType Equation" r:id="rId9" imgW="698500" imgH="177800" progId="Equatio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886200"/>
                        <a:ext cx="1792288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2" grpId="0" build="p" autoUpdateAnimBg="0"/>
      <p:bldP spid="97293" grpId="0" build="p" autoUpdateAnimBg="0"/>
      <p:bldP spid="97294" grpId="0" build="p" autoUpdateAnimBg="0"/>
      <p:bldP spid="97295" grpId="0" build="p" autoUpdateAnimBg="0"/>
      <p:bldP spid="9729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Equation of State for Dry Air</a:t>
            </a:r>
            <a:endParaRPr lang="en-US" sz="2800" b="1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1508125" y="4632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228600" y="2743200"/>
            <a:ext cx="3746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Dry air mass density (g cm</a:t>
            </a:r>
            <a:r>
              <a:rPr lang="en-US" baseline="30000"/>
              <a:t>-3</a:t>
            </a:r>
            <a:r>
              <a:rPr lang="en-US"/>
              <a:t>)</a:t>
            </a:r>
            <a:endParaRPr lang="en-US" sz="1800">
              <a:solidFill>
                <a:srgbClr val="993366"/>
              </a:solidFill>
            </a:endParaRPr>
          </a:p>
        </p:txBody>
      </p:sp>
      <p:sp>
        <p:nvSpPr>
          <p:cNvPr id="98313" name="Text Box 9"/>
          <p:cNvSpPr txBox="1">
            <a:spLocks noChangeArrowheads="1"/>
          </p:cNvSpPr>
          <p:nvPr/>
        </p:nvSpPr>
        <p:spPr bwMode="auto">
          <a:xfrm>
            <a:off x="228600" y="4038600"/>
            <a:ext cx="551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Dry air number concentration (molec. cm</a:t>
            </a:r>
            <a:r>
              <a:rPr lang="en-US" baseline="30000"/>
              <a:t>-3</a:t>
            </a:r>
            <a:r>
              <a:rPr lang="en-US"/>
              <a:t>)</a:t>
            </a:r>
          </a:p>
        </p:txBody>
      </p:sp>
      <p:sp>
        <p:nvSpPr>
          <p:cNvPr id="98314" name="Text Box 10"/>
          <p:cNvSpPr txBox="1">
            <a:spLocks noChangeArrowheads="1"/>
          </p:cNvSpPr>
          <p:nvPr/>
        </p:nvSpPr>
        <p:spPr bwMode="auto">
          <a:xfrm>
            <a:off x="228600" y="5410200"/>
            <a:ext cx="440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Dry air gas constant (Appendix A)</a:t>
            </a:r>
            <a:endParaRPr lang="en-US" sz="1800">
              <a:solidFill>
                <a:srgbClr val="993366"/>
              </a:solidFill>
            </a:endParaRPr>
          </a:p>
        </p:txBody>
      </p:sp>
      <p:graphicFrame>
        <p:nvGraphicFramePr>
          <p:cNvPr id="98323" name="Object 19"/>
          <p:cNvGraphicFramePr>
            <a:graphicFrameLocks noChangeAspect="1"/>
          </p:cNvGraphicFramePr>
          <p:nvPr/>
        </p:nvGraphicFramePr>
        <p:xfrm>
          <a:off x="3352800" y="3200400"/>
          <a:ext cx="1636713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0" name="MathType Equation" r:id="rId3" imgW="647700" imgH="304800" progId="Equation">
                  <p:embed/>
                </p:oleObj>
              </mc:Choice>
              <mc:Fallback>
                <p:oleObj name="MathType Equation" r:id="rId3" imgW="647700" imgH="304800" progId="Equatio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200400"/>
                        <a:ext cx="1636713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24" name="Object 20"/>
          <p:cNvGraphicFramePr>
            <a:graphicFrameLocks noChangeAspect="1"/>
          </p:cNvGraphicFramePr>
          <p:nvPr/>
        </p:nvGraphicFramePr>
        <p:xfrm>
          <a:off x="3429000" y="4572000"/>
          <a:ext cx="14716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1" name="MathType Equation" r:id="rId5" imgW="584200" imgH="304800" progId="Equation">
                  <p:embed/>
                </p:oleObj>
              </mc:Choice>
              <mc:Fallback>
                <p:oleObj name="MathType Equation" r:id="rId5" imgW="584200" imgH="304800" progId="Equation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572000"/>
                        <a:ext cx="14716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26" name="Object 22"/>
          <p:cNvGraphicFramePr>
            <a:graphicFrameLocks noChangeAspect="1"/>
          </p:cNvGraphicFramePr>
          <p:nvPr/>
        </p:nvGraphicFramePr>
        <p:xfrm>
          <a:off x="3581400" y="5715000"/>
          <a:ext cx="12255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2" name="MathType Equation" r:id="rId7" imgW="495300" imgH="381000" progId="Equation">
                  <p:embed/>
                </p:oleObj>
              </mc:Choice>
              <mc:Fallback>
                <p:oleObj name="MathType Equation" r:id="rId7" imgW="495300" imgH="381000" progId="Equation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715000"/>
                        <a:ext cx="12255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304800" y="1066800"/>
            <a:ext cx="8391525" cy="1582738"/>
            <a:chOff x="192" y="672"/>
            <a:chExt cx="5286" cy="997"/>
          </a:xfrm>
        </p:grpSpPr>
        <p:graphicFrame>
          <p:nvGraphicFramePr>
            <p:cNvPr id="98321" name="Object 17"/>
            <p:cNvGraphicFramePr>
              <a:graphicFrameLocks noChangeAspect="1"/>
            </p:cNvGraphicFramePr>
            <p:nvPr/>
          </p:nvGraphicFramePr>
          <p:xfrm>
            <a:off x="192" y="1008"/>
            <a:ext cx="5286" cy="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53" name="MathType Equation" r:id="rId9" imgW="3352800" imgH="419100" progId="Equation">
                    <p:embed/>
                  </p:oleObj>
                </mc:Choice>
                <mc:Fallback>
                  <p:oleObj name="MathType Equation" r:id="rId9" imgW="3352800" imgH="419100" progId="Equation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1008"/>
                          <a:ext cx="5286" cy="6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752" y="672"/>
              <a:ext cx="5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993366"/>
                  </a:solidFill>
                </a:rPr>
                <a:t>(2.23)</a:t>
              </a:r>
              <a:endParaRPr lang="en-US" sz="1800">
                <a:solidFill>
                  <a:srgbClr val="993366"/>
                </a:solidFill>
              </a:endParaRPr>
            </a:p>
          </p:txBody>
        </p:sp>
      </p:grpSp>
      <p:sp>
        <p:nvSpPr>
          <p:cNvPr id="98327" name="Text Box 23"/>
          <p:cNvSpPr txBox="1">
            <a:spLocks noChangeArrowheads="1"/>
          </p:cNvSpPr>
          <p:nvPr/>
        </p:nvSpPr>
        <p:spPr bwMode="auto">
          <a:xfrm>
            <a:off x="228600" y="990600"/>
            <a:ext cx="4016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Partial pressure of dry air (hPa)</a:t>
            </a:r>
            <a:endParaRPr lang="en-US" sz="1800">
              <a:solidFill>
                <a:srgbClr val="99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12" grpId="0" build="p" autoUpdateAnimBg="0"/>
      <p:bldP spid="98313" grpId="0" build="p" autoUpdateAnimBg="0"/>
      <p:bldP spid="98314" grpId="0" build="p" autoUpdateAnimBg="0"/>
      <p:bldP spid="9832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Equation of State for Water Vapor</a:t>
            </a:r>
            <a:endParaRPr lang="en-US" sz="2800" b="1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1508125" y="4632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228600" y="2743200"/>
            <a:ext cx="4387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Water vapor mass density (g cm</a:t>
            </a:r>
            <a:r>
              <a:rPr lang="en-US" baseline="30000"/>
              <a:t>-3</a:t>
            </a:r>
            <a:r>
              <a:rPr lang="en-US"/>
              <a:t>)</a:t>
            </a:r>
            <a:endParaRPr lang="en-US" sz="1800">
              <a:solidFill>
                <a:srgbClr val="993366"/>
              </a:solidFill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228600" y="4038600"/>
            <a:ext cx="6151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Water vapor number concentration (molec. cm</a:t>
            </a:r>
            <a:r>
              <a:rPr lang="en-US" baseline="30000"/>
              <a:t>-3</a:t>
            </a:r>
            <a:r>
              <a:rPr lang="en-US"/>
              <a:t>)</a:t>
            </a: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228600" y="5410200"/>
            <a:ext cx="3703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Gas constant for water vapor</a:t>
            </a:r>
            <a:endParaRPr lang="en-US" sz="1800">
              <a:solidFill>
                <a:srgbClr val="993366"/>
              </a:solidFill>
            </a:endParaRPr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304800" y="11430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Partial pressure of water vapor (hPa)				 </a:t>
            </a:r>
            <a:r>
              <a:rPr lang="en-US">
                <a:solidFill>
                  <a:srgbClr val="993366"/>
                </a:solidFill>
              </a:rPr>
              <a:t>(2.25)</a:t>
            </a:r>
          </a:p>
        </p:txBody>
      </p:sp>
      <p:grpSp>
        <p:nvGrpSpPr>
          <p:cNvPr id="100372" name="Group 20"/>
          <p:cNvGrpSpPr>
            <a:grpSpLocks/>
          </p:cNvGrpSpPr>
          <p:nvPr/>
        </p:nvGrpSpPr>
        <p:grpSpPr bwMode="auto">
          <a:xfrm>
            <a:off x="381000" y="1295400"/>
            <a:ext cx="8181975" cy="1435100"/>
            <a:chOff x="192" y="763"/>
            <a:chExt cx="5154" cy="904"/>
          </a:xfrm>
        </p:grpSpPr>
        <p:sp>
          <p:nvSpPr>
            <p:cNvPr id="100364" name="Text Box 12"/>
            <p:cNvSpPr txBox="1">
              <a:spLocks noChangeArrowheads="1"/>
            </p:cNvSpPr>
            <p:nvPr/>
          </p:nvSpPr>
          <p:spPr bwMode="auto">
            <a:xfrm>
              <a:off x="4704" y="763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1800">
                <a:solidFill>
                  <a:srgbClr val="993366"/>
                </a:solidFill>
              </a:endParaRPr>
            </a:p>
          </p:txBody>
        </p:sp>
        <p:graphicFrame>
          <p:nvGraphicFramePr>
            <p:cNvPr id="100366" name="Object 14"/>
            <p:cNvGraphicFramePr>
              <a:graphicFrameLocks noChangeAspect="1"/>
            </p:cNvGraphicFramePr>
            <p:nvPr/>
          </p:nvGraphicFramePr>
          <p:xfrm>
            <a:off x="192" y="1008"/>
            <a:ext cx="5154" cy="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392" name="MathType Equation" r:id="rId3" imgW="3276600" imgH="419100" progId="Equation">
                    <p:embed/>
                  </p:oleObj>
                </mc:Choice>
                <mc:Fallback>
                  <p:oleObj name="MathType Equation" r:id="rId3" imgW="3276600" imgH="419100" progId="Equation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1008"/>
                          <a:ext cx="5154" cy="6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369" name="Object 17"/>
          <p:cNvGraphicFramePr>
            <a:graphicFrameLocks noChangeAspect="1"/>
          </p:cNvGraphicFramePr>
          <p:nvPr/>
        </p:nvGraphicFramePr>
        <p:xfrm>
          <a:off x="3733800" y="5715000"/>
          <a:ext cx="12255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93" name="MathType Equation" r:id="rId5" imgW="495300" imgH="381000" progId="Equation">
                  <p:embed/>
                </p:oleObj>
              </mc:Choice>
              <mc:Fallback>
                <p:oleObj name="MathType Equation" r:id="rId5" imgW="495300" imgH="3810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715000"/>
                        <a:ext cx="12255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70" name="Object 18"/>
          <p:cNvGraphicFramePr>
            <a:graphicFrameLocks noChangeAspect="1"/>
          </p:cNvGraphicFramePr>
          <p:nvPr/>
        </p:nvGraphicFramePr>
        <p:xfrm>
          <a:off x="3657600" y="4495800"/>
          <a:ext cx="1398588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94" name="MathType Equation" r:id="rId7" imgW="558800" imgH="304800" progId="Equation">
                  <p:embed/>
                </p:oleObj>
              </mc:Choice>
              <mc:Fallback>
                <p:oleObj name="MathType Equation" r:id="rId7" imgW="558800" imgH="304800" progId="Equation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495800"/>
                        <a:ext cx="1398588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71" name="Object 19"/>
          <p:cNvGraphicFramePr>
            <a:graphicFrameLocks noChangeAspect="1"/>
          </p:cNvGraphicFramePr>
          <p:nvPr/>
        </p:nvGraphicFramePr>
        <p:xfrm>
          <a:off x="3657600" y="3200400"/>
          <a:ext cx="1544638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95" name="MathType Equation" r:id="rId9" imgW="609600" imgH="304800" progId="Equation">
                  <p:embed/>
                </p:oleObj>
              </mc:Choice>
              <mc:Fallback>
                <p:oleObj name="MathType Equation" r:id="rId9" imgW="609600" imgH="304800" progId="Equatio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200400"/>
                        <a:ext cx="1544638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6" grpId="0" build="p" autoUpdateAnimBg="0"/>
      <p:bldP spid="100357" grpId="0" build="p" autoUpdateAnimBg="0"/>
      <p:bldP spid="100358" grpId="0" build="p" autoUpdateAnimBg="0"/>
      <p:bldP spid="10036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Equation of State Examples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1584325" y="39465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381000" y="1905000"/>
            <a:ext cx="853916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993366"/>
                </a:solidFill>
              </a:rPr>
              <a:t>Example 2.4</a:t>
            </a:r>
            <a:r>
              <a:rPr lang="en-US">
                <a:solidFill>
                  <a:srgbClr val="187534"/>
                </a:solidFill>
              </a:rPr>
              <a:t> 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 	= 1013 hPa</a:t>
            </a:r>
          </a:p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 	= 288 K</a:t>
            </a:r>
          </a:p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R</a:t>
            </a:r>
            <a:r>
              <a:rPr lang="ja-JP" altLang="en-US">
                <a:solidFill>
                  <a:srgbClr val="187534"/>
                </a:solidFill>
                <a:latin typeface="Arial"/>
              </a:rPr>
              <a:t>’</a:t>
            </a:r>
            <a:r>
              <a:rPr lang="en-US">
                <a:solidFill>
                  <a:srgbClr val="187534"/>
                </a:solidFill>
              </a:rPr>
              <a:t>	= 2.8704 m</a:t>
            </a:r>
            <a:r>
              <a:rPr lang="en-US" baseline="30000">
                <a:solidFill>
                  <a:srgbClr val="187534"/>
                </a:solidFill>
              </a:rPr>
              <a:t>3</a:t>
            </a:r>
            <a:r>
              <a:rPr lang="en-US">
                <a:solidFill>
                  <a:srgbClr val="187534"/>
                </a:solidFill>
              </a:rPr>
              <a:t> hPa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K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</a:t>
            </a:r>
          </a:p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r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 	= 1.23 kg m</a:t>
            </a:r>
            <a:r>
              <a:rPr lang="en-US" baseline="30000">
                <a:solidFill>
                  <a:srgbClr val="187534"/>
                </a:solidFill>
              </a:rPr>
              <a:t>-3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99336" name="Object 8"/>
          <p:cNvGraphicFramePr>
            <a:graphicFrameLocks noChangeAspect="1"/>
          </p:cNvGraphicFramePr>
          <p:nvPr/>
        </p:nvGraphicFramePr>
        <p:xfrm>
          <a:off x="3276600" y="1371600"/>
          <a:ext cx="16446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0" name="MathType Equation" r:id="rId3" imgW="660400" imgH="165100" progId="Equation">
                  <p:embed/>
                </p:oleObj>
              </mc:Choice>
              <mc:Fallback>
                <p:oleObj name="MathType Equation" r:id="rId3" imgW="660400" imgH="1651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371600"/>
                        <a:ext cx="16446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7" name="Object 9"/>
          <p:cNvGraphicFramePr>
            <a:graphicFrameLocks noChangeAspect="1"/>
          </p:cNvGraphicFramePr>
          <p:nvPr/>
        </p:nvGraphicFramePr>
        <p:xfrm>
          <a:off x="3276600" y="4267200"/>
          <a:ext cx="16002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1" name="MathType Equation" r:id="rId5" imgW="647700" imgH="152400" progId="Equation">
                  <p:embed/>
                </p:oleObj>
              </mc:Choice>
              <mc:Fallback>
                <p:oleObj name="MathType Equation" r:id="rId5" imgW="647700" imgH="1524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267200"/>
                        <a:ext cx="160020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8" name="Rectangle 10"/>
          <p:cNvSpPr>
            <a:spLocks noChangeArrowheads="1"/>
          </p:cNvSpPr>
          <p:nvPr/>
        </p:nvSpPr>
        <p:spPr bwMode="auto">
          <a:xfrm>
            <a:off x="381000" y="4800600"/>
            <a:ext cx="8539163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993366"/>
                </a:solidFill>
              </a:rPr>
              <a:t>Example 2.5</a:t>
            </a:r>
            <a:r>
              <a:rPr lang="en-US">
                <a:solidFill>
                  <a:srgbClr val="187534"/>
                </a:solidFill>
              </a:rPr>
              <a:t> 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	= 10 hPa</a:t>
            </a:r>
          </a:p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 	= 298 K</a:t>
            </a:r>
          </a:p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R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	= 4.6189 m</a:t>
            </a:r>
            <a:r>
              <a:rPr lang="en-US" baseline="30000">
                <a:solidFill>
                  <a:srgbClr val="187534"/>
                </a:solidFill>
              </a:rPr>
              <a:t>3</a:t>
            </a:r>
            <a:r>
              <a:rPr lang="en-US">
                <a:solidFill>
                  <a:srgbClr val="187534"/>
                </a:solidFill>
              </a:rPr>
              <a:t> hPa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K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endParaRPr lang="en-US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r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	= 0.00725 kg m</a:t>
            </a:r>
            <a:r>
              <a:rPr lang="en-US" baseline="30000">
                <a:solidFill>
                  <a:srgbClr val="187534"/>
                </a:solidFill>
              </a:rPr>
              <a:t>-3</a:t>
            </a:r>
          </a:p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endParaRPr lang="en-US" baseline="30000">
              <a:solidFill>
                <a:srgbClr val="18753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5" grpId="0" build="p" autoUpdateAnimBg="0"/>
      <p:bldP spid="99338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Volume and Mass Mixing Ratio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304800" y="10668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/>
              <a:t>Volume mixing ratio (molec. of gas per molecule of dry air)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304800" y="4038600"/>
            <a:ext cx="8539163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652838" algn="l"/>
                <a:tab pos="4233863" algn="l"/>
                <a:tab pos="4906963" algn="l"/>
              </a:tabLst>
            </a:pPr>
            <a:r>
              <a:rPr lang="en-US">
                <a:solidFill>
                  <a:srgbClr val="993366"/>
                </a:solidFill>
              </a:rPr>
              <a:t>Example 2.6 - ozone</a:t>
            </a:r>
            <a:r>
              <a:rPr lang="en-US">
                <a:solidFill>
                  <a:srgbClr val="187534"/>
                </a:solidFill>
              </a:rPr>
              <a:t>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652838" algn="l"/>
                <a:tab pos="4233863" algn="l"/>
                <a:tab pos="4906963" algn="l"/>
              </a:tabLst>
            </a:pPr>
            <a:r>
              <a:rPr lang="en-US">
                <a:solidFill>
                  <a:srgbClr val="187534"/>
                </a:solidFill>
              </a:rPr>
              <a:t>	</a:t>
            </a:r>
            <a:r>
              <a:rPr lang="en-US" i="1">
                <a:solidFill>
                  <a:srgbClr val="187534"/>
                </a:solidFill>
                <a:latin typeface="Symbol" charset="0"/>
              </a:rPr>
              <a:t></a:t>
            </a:r>
            <a:r>
              <a:rPr lang="en-US">
                <a:solidFill>
                  <a:srgbClr val="187534"/>
                </a:solidFill>
              </a:rPr>
              <a:t> 	= 0.1 ppmv 	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652838" algn="l"/>
                <a:tab pos="4233863" algn="l"/>
                <a:tab pos="4906963" algn="l"/>
              </a:tabLst>
            </a:pPr>
            <a:r>
              <a:rPr lang="en-US">
                <a:solidFill>
                  <a:srgbClr val="187534"/>
                </a:solidFill>
              </a:rPr>
              <a:t>	</a:t>
            </a:r>
            <a:r>
              <a:rPr lang="en-US" i="1">
                <a:solidFill>
                  <a:srgbClr val="187534"/>
                </a:solidFill>
              </a:rPr>
              <a:t>m</a:t>
            </a:r>
            <a:r>
              <a:rPr lang="en-US" baseline="-25000">
                <a:solidFill>
                  <a:srgbClr val="187534"/>
                </a:solidFill>
              </a:rPr>
              <a:t>O3</a:t>
            </a:r>
            <a:r>
              <a:rPr lang="en-US">
                <a:solidFill>
                  <a:srgbClr val="187534"/>
                </a:solidFill>
              </a:rPr>
              <a:t>	= 48 g mol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	--&gt;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w</a:t>
            </a:r>
            <a:r>
              <a:rPr lang="en-US" baseline="-25000">
                <a:solidFill>
                  <a:srgbClr val="187534"/>
                </a:solidFill>
              </a:rPr>
              <a:t>O3</a:t>
            </a:r>
            <a:r>
              <a:rPr lang="en-US">
                <a:solidFill>
                  <a:srgbClr val="187534"/>
                </a:solidFill>
              </a:rPr>
              <a:t>	= 0.17 ppmm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652838" algn="l"/>
                <a:tab pos="4233863" algn="l"/>
                <a:tab pos="4906963" algn="l"/>
              </a:tabLst>
            </a:pPr>
            <a:r>
              <a:rPr lang="en-US">
                <a:solidFill>
                  <a:srgbClr val="187534"/>
                </a:solidFill>
              </a:rPr>
              <a:t>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 	= 298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652838" algn="l"/>
                <a:tab pos="4233863" algn="l"/>
                <a:tab pos="4906963" algn="l"/>
              </a:tabLst>
            </a:pPr>
            <a:r>
              <a:rPr lang="en-US">
                <a:solidFill>
                  <a:srgbClr val="187534"/>
                </a:solidFill>
              </a:rPr>
              <a:t>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 	= 1013 hPa	--&gt; 	</a:t>
            </a:r>
            <a:r>
              <a:rPr lang="en-US" i="1">
                <a:solidFill>
                  <a:srgbClr val="187534"/>
                </a:solidFill>
              </a:rPr>
              <a:t>N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	= 2.55 x 10</a:t>
            </a:r>
            <a:r>
              <a:rPr lang="en-US" baseline="30000">
                <a:solidFill>
                  <a:srgbClr val="187534"/>
                </a:solidFill>
              </a:rPr>
              <a:t>19</a:t>
            </a:r>
            <a:r>
              <a:rPr lang="en-US">
                <a:solidFill>
                  <a:srgbClr val="187534"/>
                </a:solidFill>
              </a:rPr>
              <a:t> molec. cm</a:t>
            </a:r>
            <a:r>
              <a:rPr lang="en-US" baseline="30000">
                <a:solidFill>
                  <a:srgbClr val="187534"/>
                </a:solidFill>
              </a:rPr>
              <a:t>-3</a:t>
            </a:r>
            <a:endParaRPr lang="en-US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652838" algn="l"/>
                <a:tab pos="4233863" algn="l"/>
                <a:tab pos="4906963" algn="l"/>
              </a:tabLst>
            </a:pPr>
            <a:r>
              <a:rPr lang="en-US">
                <a:solidFill>
                  <a:srgbClr val="187534"/>
                </a:solidFill>
              </a:rPr>
              <a:t>			--&gt; 	</a:t>
            </a:r>
            <a:r>
              <a:rPr lang="en-US" i="1">
                <a:solidFill>
                  <a:srgbClr val="187534"/>
                </a:solidFill>
              </a:rPr>
              <a:t>N</a:t>
            </a:r>
            <a:r>
              <a:rPr lang="en-US" baseline="-25000">
                <a:solidFill>
                  <a:srgbClr val="187534"/>
                </a:solidFill>
              </a:rPr>
              <a:t>O3</a:t>
            </a:r>
            <a:r>
              <a:rPr lang="en-US">
                <a:solidFill>
                  <a:srgbClr val="187534"/>
                </a:solidFill>
              </a:rPr>
              <a:t>	= 2.55 x 10</a:t>
            </a:r>
            <a:r>
              <a:rPr lang="en-US" baseline="30000">
                <a:solidFill>
                  <a:srgbClr val="187534"/>
                </a:solidFill>
              </a:rPr>
              <a:t>12</a:t>
            </a:r>
            <a:r>
              <a:rPr lang="en-US">
                <a:solidFill>
                  <a:srgbClr val="187534"/>
                </a:solidFill>
              </a:rPr>
              <a:t> molec. cm</a:t>
            </a:r>
            <a:r>
              <a:rPr lang="en-US" baseline="30000">
                <a:solidFill>
                  <a:srgbClr val="187534"/>
                </a:solidFill>
              </a:rPr>
              <a:t>-3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652838" algn="l"/>
                <a:tab pos="4233863" algn="l"/>
                <a:tab pos="4906963" algn="l"/>
              </a:tabLst>
            </a:pPr>
            <a:r>
              <a:rPr lang="en-US">
                <a:solidFill>
                  <a:srgbClr val="187534"/>
                </a:solidFill>
              </a:rPr>
              <a:t>			--&gt; 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baseline="-25000">
                <a:solidFill>
                  <a:srgbClr val="187534"/>
                </a:solidFill>
              </a:rPr>
              <a:t>O3</a:t>
            </a:r>
            <a:r>
              <a:rPr lang="en-US">
                <a:solidFill>
                  <a:srgbClr val="187534"/>
                </a:solidFill>
              </a:rPr>
              <a:t>	= 0.000101 hPa</a:t>
            </a:r>
          </a:p>
        </p:txBody>
      </p:sp>
      <p:grpSp>
        <p:nvGrpSpPr>
          <p:cNvPr id="101390" name="Group 14"/>
          <p:cNvGrpSpPr>
            <a:grpSpLocks/>
          </p:cNvGrpSpPr>
          <p:nvPr/>
        </p:nvGrpSpPr>
        <p:grpSpPr bwMode="auto">
          <a:xfrm>
            <a:off x="2667000" y="1524000"/>
            <a:ext cx="5867400" cy="885825"/>
            <a:chOff x="1680" y="960"/>
            <a:chExt cx="3696" cy="558"/>
          </a:xfrm>
        </p:grpSpPr>
        <p:graphicFrame>
          <p:nvGraphicFramePr>
            <p:cNvPr id="101384" name="Object 8"/>
            <p:cNvGraphicFramePr>
              <a:graphicFrameLocks noChangeAspect="1"/>
            </p:cNvGraphicFramePr>
            <p:nvPr/>
          </p:nvGraphicFramePr>
          <p:xfrm>
            <a:off x="1680" y="960"/>
            <a:ext cx="1774" cy="5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402" name="MathType Equation" r:id="rId3" imgW="1130300" imgH="355600" progId="Equation">
                    <p:embed/>
                  </p:oleObj>
                </mc:Choice>
                <mc:Fallback>
                  <p:oleObj name="MathType Equation" r:id="rId3" imgW="1130300" imgH="355600" progId="Equation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960"/>
                          <a:ext cx="1774" cy="5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4752" y="1104"/>
              <a:ext cx="62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4060825" algn="l"/>
                  <a:tab pos="4625975" algn="l"/>
                </a:tabLst>
              </a:pPr>
              <a:r>
                <a:rPr lang="en-US">
                  <a:solidFill>
                    <a:srgbClr val="9900CC"/>
                  </a:solidFill>
                </a:rPr>
                <a:t>(2.29)</a:t>
              </a:r>
              <a:endParaRPr lang="en-US">
                <a:solidFill>
                  <a:srgbClr val="187534"/>
                </a:solidFill>
              </a:endParaRPr>
            </a:p>
          </p:txBody>
        </p:sp>
      </p:grpSp>
      <p:sp>
        <p:nvSpPr>
          <p:cNvPr id="101386" name="Rectangle 10"/>
          <p:cNvSpPr>
            <a:spLocks noChangeArrowheads="1"/>
          </p:cNvSpPr>
          <p:nvPr/>
        </p:nvSpPr>
        <p:spPr bwMode="auto">
          <a:xfrm>
            <a:off x="304800" y="2438400"/>
            <a:ext cx="7162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/>
              <a:t>Mass mixing ratio (mass of gas per mass of dry air)</a:t>
            </a:r>
            <a:endParaRPr lang="en-US">
              <a:solidFill>
                <a:srgbClr val="187534"/>
              </a:solidFill>
            </a:endParaRPr>
          </a:p>
        </p:txBody>
      </p:sp>
      <p:grpSp>
        <p:nvGrpSpPr>
          <p:cNvPr id="101389" name="Group 13"/>
          <p:cNvGrpSpPr>
            <a:grpSpLocks/>
          </p:cNvGrpSpPr>
          <p:nvPr/>
        </p:nvGrpSpPr>
        <p:grpSpPr bwMode="auto">
          <a:xfrm>
            <a:off x="990600" y="2971800"/>
            <a:ext cx="7543800" cy="885825"/>
            <a:chOff x="624" y="2112"/>
            <a:chExt cx="4752" cy="558"/>
          </a:xfrm>
        </p:grpSpPr>
        <p:sp>
          <p:nvSpPr>
            <p:cNvPr id="101387" name="Rectangle 11"/>
            <p:cNvSpPr>
              <a:spLocks noChangeArrowheads="1"/>
            </p:cNvSpPr>
            <p:nvPr/>
          </p:nvSpPr>
          <p:spPr bwMode="auto">
            <a:xfrm>
              <a:off x="4752" y="2256"/>
              <a:ext cx="62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4060825" algn="l"/>
                  <a:tab pos="4625975" algn="l"/>
                </a:tabLst>
              </a:pPr>
              <a:r>
                <a:rPr lang="en-US">
                  <a:solidFill>
                    <a:srgbClr val="9900CC"/>
                  </a:solidFill>
                </a:rPr>
                <a:t>(2.30)</a:t>
              </a:r>
              <a:endParaRPr lang="en-US">
                <a:solidFill>
                  <a:srgbClr val="187534"/>
                </a:solidFill>
              </a:endParaRPr>
            </a:p>
          </p:txBody>
        </p:sp>
        <p:graphicFrame>
          <p:nvGraphicFramePr>
            <p:cNvPr id="101388" name="Object 12"/>
            <p:cNvGraphicFramePr>
              <a:graphicFrameLocks noChangeAspect="1"/>
            </p:cNvGraphicFramePr>
            <p:nvPr/>
          </p:nvGraphicFramePr>
          <p:xfrm>
            <a:off x="624" y="2112"/>
            <a:ext cx="3823" cy="5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403" name="MathType Equation" r:id="rId5" imgW="2438400" imgH="355600" progId="Equation">
                    <p:embed/>
                  </p:oleObj>
                </mc:Choice>
                <mc:Fallback>
                  <p:oleObj name="MathType Equation" r:id="rId5" imgW="2438400" imgH="355600" progId="Equation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112"/>
                          <a:ext cx="3823" cy="5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 build="p" autoUpdateAnimBg="0"/>
      <p:bldP spid="101383" grpId="0" build="p" autoUpdateAnimBg="0"/>
      <p:bldP spid="101386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Mass Mixing Ratio of Water Vapor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3810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/>
              <a:t>Equation of state for water vapor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381000" y="5029200"/>
            <a:ext cx="853916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2.7 </a:t>
            </a:r>
            <a:r>
              <a:rPr lang="en-US">
                <a:solidFill>
                  <a:srgbClr val="187534"/>
                </a:solidFill>
              </a:rPr>
              <a:t>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	= 10 hPa 	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 	= 1013 hPa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w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	= 0.00622 kg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(0.622%)</a:t>
            </a:r>
          </a:p>
        </p:txBody>
      </p:sp>
      <p:sp>
        <p:nvSpPr>
          <p:cNvPr id="102409" name="Rectangle 9"/>
          <p:cNvSpPr>
            <a:spLocks noChangeArrowheads="1"/>
          </p:cNvSpPr>
          <p:nvPr/>
        </p:nvSpPr>
        <p:spPr bwMode="auto">
          <a:xfrm>
            <a:off x="381000" y="35052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/>
              <a:t>Mass mixing ratio of water vapor (mass-vapor per mass dry air)</a:t>
            </a:r>
            <a:endParaRPr lang="en-US">
              <a:solidFill>
                <a:srgbClr val="187534"/>
              </a:solidFill>
            </a:endParaRPr>
          </a:p>
        </p:txBody>
      </p:sp>
      <p:grpSp>
        <p:nvGrpSpPr>
          <p:cNvPr id="102416" name="Group 16"/>
          <p:cNvGrpSpPr>
            <a:grpSpLocks/>
          </p:cNvGrpSpPr>
          <p:nvPr/>
        </p:nvGrpSpPr>
        <p:grpSpPr bwMode="auto">
          <a:xfrm>
            <a:off x="1981200" y="1524000"/>
            <a:ext cx="6553200" cy="847725"/>
            <a:chOff x="1248" y="960"/>
            <a:chExt cx="4128" cy="534"/>
          </a:xfrm>
        </p:grpSpPr>
        <p:sp>
          <p:nvSpPr>
            <p:cNvPr id="102408" name="Rectangle 8"/>
            <p:cNvSpPr>
              <a:spLocks noChangeArrowheads="1"/>
            </p:cNvSpPr>
            <p:nvPr/>
          </p:nvSpPr>
          <p:spPr bwMode="auto">
            <a:xfrm>
              <a:off x="4752" y="1104"/>
              <a:ext cx="62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4060825" algn="l"/>
                  <a:tab pos="4625975" algn="l"/>
                </a:tabLst>
              </a:pPr>
              <a:r>
                <a:rPr lang="en-US">
                  <a:solidFill>
                    <a:srgbClr val="9900CC"/>
                  </a:solidFill>
                </a:rPr>
                <a:t>(2.27)</a:t>
              </a:r>
              <a:endParaRPr lang="en-US">
                <a:solidFill>
                  <a:srgbClr val="187534"/>
                </a:solidFill>
              </a:endParaRPr>
            </a:p>
          </p:txBody>
        </p:sp>
        <p:graphicFrame>
          <p:nvGraphicFramePr>
            <p:cNvPr id="102413" name="Object 13"/>
            <p:cNvGraphicFramePr>
              <a:graphicFrameLocks noChangeAspect="1"/>
            </p:cNvGraphicFramePr>
            <p:nvPr/>
          </p:nvGraphicFramePr>
          <p:xfrm>
            <a:off x="1248" y="960"/>
            <a:ext cx="2965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33" name="MathType Equation" r:id="rId3" imgW="1905000" imgH="342900" progId="Equation">
                    <p:embed/>
                  </p:oleObj>
                </mc:Choice>
                <mc:Fallback>
                  <p:oleObj name="MathType Equation" r:id="rId3" imgW="1905000" imgH="342900" progId="Equation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960"/>
                          <a:ext cx="2965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2414" name="Object 14"/>
          <p:cNvGraphicFramePr>
            <a:graphicFrameLocks noChangeAspect="1"/>
          </p:cNvGraphicFramePr>
          <p:nvPr/>
        </p:nvGraphicFramePr>
        <p:xfrm>
          <a:off x="2133600" y="2438400"/>
          <a:ext cx="44608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4" name="MathType Equation" r:id="rId5" imgW="1803400" imgH="381000" progId="Equation">
                  <p:embed/>
                </p:oleObj>
              </mc:Choice>
              <mc:Fallback>
                <p:oleObj name="MathType Equation" r:id="rId5" imgW="1803400" imgH="3810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438400"/>
                        <a:ext cx="44608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17" name="Group 17"/>
          <p:cNvGrpSpPr>
            <a:grpSpLocks/>
          </p:cNvGrpSpPr>
          <p:nvPr/>
        </p:nvGrpSpPr>
        <p:grpSpPr bwMode="auto">
          <a:xfrm>
            <a:off x="1676400" y="3962400"/>
            <a:ext cx="6858000" cy="847725"/>
            <a:chOff x="1056" y="2496"/>
            <a:chExt cx="4320" cy="534"/>
          </a:xfrm>
        </p:grpSpPr>
        <p:sp>
          <p:nvSpPr>
            <p:cNvPr id="102411" name="Rectangle 11"/>
            <p:cNvSpPr>
              <a:spLocks noChangeArrowheads="1"/>
            </p:cNvSpPr>
            <p:nvPr/>
          </p:nvSpPr>
          <p:spPr bwMode="auto">
            <a:xfrm>
              <a:off x="4752" y="2640"/>
              <a:ext cx="62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4060825" algn="l"/>
                  <a:tab pos="4625975" algn="l"/>
                </a:tabLst>
              </a:pPr>
              <a:r>
                <a:rPr lang="en-US">
                  <a:solidFill>
                    <a:srgbClr val="9900CC"/>
                  </a:solidFill>
                </a:rPr>
                <a:t>(2.31)</a:t>
              </a:r>
              <a:endParaRPr lang="en-US">
                <a:solidFill>
                  <a:srgbClr val="187534"/>
                </a:solidFill>
              </a:endParaRPr>
            </a:p>
          </p:txBody>
        </p:sp>
        <p:graphicFrame>
          <p:nvGraphicFramePr>
            <p:cNvPr id="102415" name="Object 15"/>
            <p:cNvGraphicFramePr>
              <a:graphicFrameLocks noChangeAspect="1"/>
            </p:cNvGraphicFramePr>
            <p:nvPr/>
          </p:nvGraphicFramePr>
          <p:xfrm>
            <a:off x="1056" y="2496"/>
            <a:ext cx="3518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35" name="MathType Equation" r:id="rId7" imgW="2260600" imgH="342900" progId="Equation">
                    <p:embed/>
                  </p:oleObj>
                </mc:Choice>
                <mc:Fallback>
                  <p:oleObj name="MathType Equation" r:id="rId7" imgW="2260600" imgH="342900" progId="Equation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2496"/>
                          <a:ext cx="3518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 build="p" autoUpdateAnimBg="0"/>
      <p:bldP spid="102405" grpId="0" build="p" autoUpdateAnimBg="0"/>
      <p:bldP spid="102409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Specific Humidity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381000" y="1143000"/>
            <a:ext cx="8382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4060825" algn="l"/>
                <a:tab pos="4625975" algn="l"/>
              </a:tabLst>
            </a:pPr>
            <a:r>
              <a:rPr lang="en-US"/>
              <a:t>= Moist-air mass mixing ratio (mass of vapor per mass moist air)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228600" y="3886200"/>
            <a:ext cx="8539163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2.8 </a:t>
            </a:r>
            <a:r>
              <a:rPr lang="en-US">
                <a:solidFill>
                  <a:srgbClr val="187534"/>
                </a:solidFill>
              </a:rPr>
              <a:t>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	= 10 hPa 	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</a:t>
            </a:r>
            <a:r>
              <a:rPr lang="en-US">
                <a:solidFill>
                  <a:srgbClr val="187534"/>
                </a:solidFill>
              </a:rPr>
              <a:t> 	= 1010 hPa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d </a:t>
            </a:r>
            <a:r>
              <a:rPr lang="en-US">
                <a:solidFill>
                  <a:srgbClr val="187534"/>
                </a:solidFill>
              </a:rPr>
              <a:t>	= 1000 hPa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</a:t>
            </a:r>
            <a:r>
              <a:rPr lang="en-US" i="1">
                <a:solidFill>
                  <a:srgbClr val="187534"/>
                </a:solidFill>
              </a:rPr>
              <a:t>q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	= 0.00618 kg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(0.618%)</a:t>
            </a:r>
          </a:p>
        </p:txBody>
      </p:sp>
      <p:grpSp>
        <p:nvGrpSpPr>
          <p:cNvPr id="103438" name="Group 14"/>
          <p:cNvGrpSpPr>
            <a:grpSpLocks/>
          </p:cNvGrpSpPr>
          <p:nvPr/>
        </p:nvGrpSpPr>
        <p:grpSpPr bwMode="auto">
          <a:xfrm>
            <a:off x="533400" y="1676400"/>
            <a:ext cx="8077200" cy="1824038"/>
            <a:chOff x="336" y="1056"/>
            <a:chExt cx="5088" cy="1149"/>
          </a:xfrm>
        </p:grpSpPr>
        <p:sp>
          <p:nvSpPr>
            <p:cNvPr id="103431" name="Rectangle 7"/>
            <p:cNvSpPr>
              <a:spLocks noChangeArrowheads="1"/>
            </p:cNvSpPr>
            <p:nvPr/>
          </p:nvSpPr>
          <p:spPr bwMode="auto">
            <a:xfrm>
              <a:off x="4800" y="1056"/>
              <a:ext cx="62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4060825" algn="l"/>
                  <a:tab pos="4625975" algn="l"/>
                </a:tabLst>
              </a:pPr>
              <a:r>
                <a:rPr lang="en-US">
                  <a:solidFill>
                    <a:srgbClr val="9900CC"/>
                  </a:solidFill>
                </a:rPr>
                <a:t>(2.32)</a:t>
              </a:r>
              <a:endParaRPr lang="en-US">
                <a:solidFill>
                  <a:srgbClr val="187534"/>
                </a:solidFill>
              </a:endParaRPr>
            </a:p>
          </p:txBody>
        </p:sp>
        <p:graphicFrame>
          <p:nvGraphicFramePr>
            <p:cNvPr id="103437" name="Object 13"/>
            <p:cNvGraphicFramePr>
              <a:graphicFrameLocks noChangeAspect="1"/>
            </p:cNvGraphicFramePr>
            <p:nvPr/>
          </p:nvGraphicFramePr>
          <p:xfrm>
            <a:off x="336" y="1152"/>
            <a:ext cx="4969" cy="10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46" name="MathType Equation" r:id="rId3" imgW="3175000" imgH="673100" progId="Equation">
                    <p:embed/>
                  </p:oleObj>
                </mc:Choice>
                <mc:Fallback>
                  <p:oleObj name="MathType Equation" r:id="rId3" imgW="3175000" imgH="673100" progId="Equation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152"/>
                          <a:ext cx="4969" cy="10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utoUpdateAnimBg="0"/>
      <p:bldP spid="103428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Equation of State for Moist Air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3810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Total air pressure	</a:t>
            </a:r>
            <a:r>
              <a:rPr lang="en-US">
                <a:solidFill>
                  <a:srgbClr val="9900CC"/>
                </a:solidFill>
              </a:rPr>
              <a:t>(2.34)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381000" y="27432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Gather terms	</a:t>
            </a:r>
            <a:r>
              <a:rPr lang="en-US">
                <a:solidFill>
                  <a:srgbClr val="9900CC"/>
                </a:solidFill>
              </a:rPr>
              <a:t>(2.35)</a:t>
            </a:r>
          </a:p>
        </p:txBody>
      </p:sp>
      <p:graphicFrame>
        <p:nvGraphicFramePr>
          <p:cNvPr id="104461" name="Object 13"/>
          <p:cNvGraphicFramePr>
            <a:graphicFrameLocks noChangeAspect="1"/>
          </p:cNvGraphicFramePr>
          <p:nvPr/>
        </p:nvGraphicFramePr>
        <p:xfrm>
          <a:off x="838200" y="1676400"/>
          <a:ext cx="7194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87" name="MathType Equation" r:id="rId3" imgW="2908300" imgH="342900" progId="Equation">
                  <p:embed/>
                </p:oleObj>
              </mc:Choice>
              <mc:Fallback>
                <p:oleObj name="MathType Equation" r:id="rId3" imgW="2908300" imgH="3429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719455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2" name="Object 14"/>
          <p:cNvGraphicFramePr>
            <a:graphicFrameLocks noChangeAspect="1"/>
          </p:cNvGraphicFramePr>
          <p:nvPr/>
        </p:nvGraphicFramePr>
        <p:xfrm>
          <a:off x="381000" y="3276600"/>
          <a:ext cx="82359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88" name="MathType Equation" r:id="rId5" imgW="3327400" imgH="381000" progId="Equation">
                  <p:embed/>
                </p:oleObj>
              </mc:Choice>
              <mc:Fallback>
                <p:oleObj name="MathType Equation" r:id="rId5" imgW="3327400" imgH="3810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76600"/>
                        <a:ext cx="82359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3" name="Rectangle 15"/>
          <p:cNvSpPr>
            <a:spLocks noChangeArrowheads="1"/>
          </p:cNvSpPr>
          <p:nvPr/>
        </p:nvSpPr>
        <p:spPr bwMode="auto">
          <a:xfrm>
            <a:off x="381000" y="4343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Total air pressure	</a:t>
            </a:r>
            <a:r>
              <a:rPr lang="en-US">
                <a:solidFill>
                  <a:srgbClr val="9900CC"/>
                </a:solidFill>
              </a:rPr>
              <a:t>(2.36)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04465" name="Object 17"/>
          <p:cNvGraphicFramePr>
            <a:graphicFrameLocks noChangeAspect="1"/>
          </p:cNvGraphicFramePr>
          <p:nvPr/>
        </p:nvGraphicFramePr>
        <p:xfrm>
          <a:off x="1066800" y="5973763"/>
          <a:ext cx="7075488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89" name="MathType Equation" r:id="rId7" imgW="2844800" imgH="355600" progId="Equation">
                  <p:embed/>
                </p:oleObj>
              </mc:Choice>
              <mc:Fallback>
                <p:oleObj name="MathType Equation" r:id="rId7" imgW="2844800" imgH="3556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973763"/>
                        <a:ext cx="7075488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6" name="Rectangle 18"/>
          <p:cNvSpPr>
            <a:spLocks noChangeArrowheads="1"/>
          </p:cNvSpPr>
          <p:nvPr/>
        </p:nvSpPr>
        <p:spPr bwMode="auto">
          <a:xfrm>
            <a:off x="381000" y="5486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Gas constant for moist air	</a:t>
            </a:r>
            <a:r>
              <a:rPr lang="en-US">
                <a:solidFill>
                  <a:srgbClr val="9900CC"/>
                </a:solidFill>
              </a:rPr>
              <a:t>(2.37)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04467" name="Object 19"/>
          <p:cNvGraphicFramePr>
            <a:graphicFrameLocks noChangeAspect="1"/>
          </p:cNvGraphicFramePr>
          <p:nvPr/>
        </p:nvGraphicFramePr>
        <p:xfrm>
          <a:off x="3352800" y="4800600"/>
          <a:ext cx="171926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0" name="MathType Equation" r:id="rId9" imgW="698500" imgH="152400" progId="Equation">
                  <p:embed/>
                </p:oleObj>
              </mc:Choice>
              <mc:Fallback>
                <p:oleObj name="MathType Equation" r:id="rId9" imgW="698500" imgH="152400" progId="Equatio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800600"/>
                        <a:ext cx="1719263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autoUpdateAnimBg="0"/>
      <p:bldP spid="104453" grpId="0" build="p" autoUpdateAnimBg="0"/>
      <p:bldP spid="104463" grpId="0" build="p" autoUpdateAnimBg="0"/>
      <p:bldP spid="104466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Equation of State for Moist Air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457200" y="28956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Molecular weight of total air less than that of dry air	</a:t>
            </a:r>
            <a:r>
              <a:rPr lang="en-US">
                <a:solidFill>
                  <a:srgbClr val="9900CC"/>
                </a:solidFill>
              </a:rPr>
              <a:t>(2.39)</a:t>
            </a:r>
          </a:p>
        </p:txBody>
      </p:sp>
      <p:graphicFrame>
        <p:nvGraphicFramePr>
          <p:cNvPr id="105484" name="Object 12"/>
          <p:cNvGraphicFramePr>
            <a:graphicFrameLocks noChangeAspect="1"/>
          </p:cNvGraphicFramePr>
          <p:nvPr/>
        </p:nvGraphicFramePr>
        <p:xfrm>
          <a:off x="2743200" y="4953000"/>
          <a:ext cx="23495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03" name="MathType Equation" r:id="rId3" imgW="952500" imgH="342900" progId="Equation">
                  <p:embed/>
                </p:oleObj>
              </mc:Choice>
              <mc:Fallback>
                <p:oleObj name="MathType Equation" r:id="rId3" imgW="952500" imgH="3429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953000"/>
                        <a:ext cx="23495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5" name="Object 13"/>
          <p:cNvGraphicFramePr>
            <a:graphicFrameLocks noChangeAspect="1"/>
          </p:cNvGraphicFramePr>
          <p:nvPr/>
        </p:nvGraphicFramePr>
        <p:xfrm>
          <a:off x="1219200" y="3505200"/>
          <a:ext cx="6197600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04" name="MathType Equation" r:id="rId5" imgW="2501900" imgH="381000" progId="Equation">
                  <p:embed/>
                </p:oleObj>
              </mc:Choice>
              <mc:Fallback>
                <p:oleObj name="MathType Equation" r:id="rId5" imgW="2501900" imgH="3810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505200"/>
                        <a:ext cx="6197600" cy="944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6" name="Object 14"/>
          <p:cNvGraphicFramePr>
            <a:graphicFrameLocks noChangeAspect="1"/>
          </p:cNvGraphicFramePr>
          <p:nvPr/>
        </p:nvGraphicFramePr>
        <p:xfrm>
          <a:off x="838200" y="1676400"/>
          <a:ext cx="7075488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05" name="MathType Equation" r:id="rId7" imgW="2844800" imgH="355600" progId="Equation">
                  <p:embed/>
                </p:oleObj>
              </mc:Choice>
              <mc:Fallback>
                <p:oleObj name="MathType Equation" r:id="rId7" imgW="2844800" imgH="3556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7075488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7" name="Rectangle 15"/>
          <p:cNvSpPr>
            <a:spLocks noChangeArrowheads="1"/>
          </p:cNvSpPr>
          <p:nvPr/>
        </p:nvSpPr>
        <p:spPr bwMode="auto">
          <a:xfrm>
            <a:off x="5334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Gas constant for moist air	</a:t>
            </a:r>
            <a:r>
              <a:rPr lang="en-US">
                <a:solidFill>
                  <a:srgbClr val="9900CC"/>
                </a:solidFill>
              </a:rPr>
              <a:t>(2.37)</a:t>
            </a:r>
            <a:endParaRPr lang="en-US">
              <a:solidFill>
                <a:srgbClr val="18753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build="p" autoUpdateAnimBg="0"/>
      <p:bldP spid="105487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Virtual Temperature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381000" y="2438400"/>
            <a:ext cx="8001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34950" indent="-23495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Virtual temperature</a:t>
            </a:r>
          </a:p>
          <a:p>
            <a:pPr marL="234950" indent="-23495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	</a:t>
            </a:r>
            <a:r>
              <a:rPr lang="en-US">
                <a:solidFill>
                  <a:srgbClr val="187534"/>
                </a:solidFill>
              </a:rPr>
              <a:t>Temperature of dry air having the same density as a sample of moist air at the same pressure as the moist air.</a:t>
            </a:r>
            <a:r>
              <a:rPr lang="en-US"/>
              <a:t>	</a:t>
            </a:r>
            <a:r>
              <a:rPr lang="en-US">
                <a:solidFill>
                  <a:srgbClr val="9900CC"/>
                </a:solidFill>
              </a:rPr>
              <a:t>(2.38)</a:t>
            </a:r>
          </a:p>
        </p:txBody>
      </p:sp>
      <p:graphicFrame>
        <p:nvGraphicFramePr>
          <p:cNvPr id="106501" name="Object 5"/>
          <p:cNvGraphicFramePr>
            <a:graphicFrameLocks noChangeAspect="1"/>
          </p:cNvGraphicFramePr>
          <p:nvPr/>
        </p:nvGraphicFramePr>
        <p:xfrm>
          <a:off x="533400" y="3962400"/>
          <a:ext cx="770572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7" name="MathType Equation" r:id="rId3" imgW="3098800" imgH="355600" progId="Equation">
                  <p:embed/>
                </p:oleObj>
              </mc:Choice>
              <mc:Fallback>
                <p:oleObj name="MathType Equation" r:id="rId3" imgW="3098800" imgH="355600" progId="Equation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962400"/>
                        <a:ext cx="7705725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4" name="Object 8"/>
          <p:cNvGraphicFramePr>
            <a:graphicFrameLocks noChangeAspect="1"/>
          </p:cNvGraphicFramePr>
          <p:nvPr/>
        </p:nvGraphicFramePr>
        <p:xfrm>
          <a:off x="2667000" y="1752600"/>
          <a:ext cx="30162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8" name="MathType Equation" r:id="rId5" imgW="1206500" imgH="165100" progId="Equation">
                  <p:embed/>
                </p:oleObj>
              </mc:Choice>
              <mc:Fallback>
                <p:oleObj name="MathType Equation" r:id="rId5" imgW="1206500" imgH="1651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752600"/>
                        <a:ext cx="301625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5" name="Rectangle 9"/>
          <p:cNvSpPr>
            <a:spLocks noChangeArrowheads="1"/>
          </p:cNvSpPr>
          <p:nvPr/>
        </p:nvSpPr>
        <p:spPr bwMode="auto">
          <a:xfrm>
            <a:off x="381000" y="11430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Equation of state for moist air	</a:t>
            </a:r>
            <a:r>
              <a:rPr lang="en-US">
                <a:solidFill>
                  <a:srgbClr val="9900CC"/>
                </a:solidFill>
              </a:rPr>
              <a:t>(2.36)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autoUpdateAnimBg="0"/>
      <p:bldP spid="10650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Moist Air Example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381000" y="1143000"/>
            <a:ext cx="853916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2.9 </a:t>
            </a: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 	= 1013 hPa 	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	= 10 hPa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 </a:t>
            </a:r>
            <a:r>
              <a:rPr lang="en-US">
                <a:solidFill>
                  <a:srgbClr val="187534"/>
                </a:solidFill>
              </a:rPr>
              <a:t>	= 298 K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</a:t>
            </a:r>
          </a:p>
        </p:txBody>
      </p:sp>
      <p:graphicFrame>
        <p:nvGraphicFramePr>
          <p:cNvPr id="107531" name="Object 11"/>
          <p:cNvGraphicFramePr>
            <a:graphicFrameLocks noChangeAspect="1"/>
          </p:cNvGraphicFramePr>
          <p:nvPr/>
        </p:nvGraphicFramePr>
        <p:xfrm>
          <a:off x="838200" y="4343400"/>
          <a:ext cx="62071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9" name="MathType Equation" r:id="rId3" imgW="2527300" imgH="215900" progId="Equation">
                  <p:embed/>
                </p:oleObj>
              </mc:Choice>
              <mc:Fallback>
                <p:oleObj name="MathType Equation" r:id="rId3" imgW="2527300" imgH="2159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343400"/>
                        <a:ext cx="620712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2" name="Object 12"/>
          <p:cNvGraphicFramePr>
            <a:graphicFrameLocks noChangeAspect="1"/>
          </p:cNvGraphicFramePr>
          <p:nvPr/>
        </p:nvGraphicFramePr>
        <p:xfrm>
          <a:off x="1905000" y="2514600"/>
          <a:ext cx="4186238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0" name="MathType Equation" r:id="rId5" imgW="1689100" imgH="342900" progId="Equation">
                  <p:embed/>
                </p:oleObj>
              </mc:Choice>
              <mc:Fallback>
                <p:oleObj name="MathType Equation" r:id="rId5" imgW="1689100" imgH="3429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4186238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3" name="Object 13"/>
          <p:cNvGraphicFramePr>
            <a:graphicFrameLocks noChangeAspect="1"/>
          </p:cNvGraphicFramePr>
          <p:nvPr/>
        </p:nvGraphicFramePr>
        <p:xfrm>
          <a:off x="1828800" y="3429000"/>
          <a:ext cx="4433888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1" name="MathType Equation" r:id="rId7" imgW="1790700" imgH="342900" progId="Equation">
                  <p:embed/>
                </p:oleObj>
              </mc:Choice>
              <mc:Fallback>
                <p:oleObj name="MathType Equation" r:id="rId7" imgW="1790700" imgH="3429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429000"/>
                        <a:ext cx="4433888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4" name="Object 14"/>
          <p:cNvGraphicFramePr>
            <a:graphicFrameLocks noChangeAspect="1"/>
          </p:cNvGraphicFramePr>
          <p:nvPr/>
        </p:nvGraphicFramePr>
        <p:xfrm>
          <a:off x="2133600" y="5181600"/>
          <a:ext cx="395763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2" name="MathType Equation" r:id="rId9" imgW="1600200" imgH="190500" progId="Equation">
                  <p:embed/>
                </p:oleObj>
              </mc:Choice>
              <mc:Fallback>
                <p:oleObj name="MathType Equation" r:id="rId9" imgW="1600200" imgH="1905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181600"/>
                        <a:ext cx="3957638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5" name="Object 15"/>
          <p:cNvGraphicFramePr>
            <a:graphicFrameLocks noChangeAspect="1"/>
          </p:cNvGraphicFramePr>
          <p:nvPr/>
        </p:nvGraphicFramePr>
        <p:xfrm>
          <a:off x="2438400" y="5784850"/>
          <a:ext cx="325437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3" name="MathType Equation" r:id="rId11" imgW="1320800" imgH="342900" progId="Equation">
                  <p:embed/>
                </p:oleObj>
              </mc:Choice>
              <mc:Fallback>
                <p:oleObj name="MathType Equation" r:id="rId11" imgW="1320800" imgH="3429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784850"/>
                        <a:ext cx="325437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Hydrostatic Equation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57200" y="28956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Use equation to calculate pressure at a given altitude	</a:t>
            </a:r>
            <a:r>
              <a:rPr lang="en-US">
                <a:solidFill>
                  <a:srgbClr val="9900CC"/>
                </a:solidFill>
              </a:rPr>
              <a:t>(2.41)</a:t>
            </a: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457200" y="1752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Upward pressure gradient balances downward gravity	</a:t>
            </a:r>
            <a:r>
              <a:rPr lang="en-US">
                <a:solidFill>
                  <a:srgbClr val="9900CC"/>
                </a:solidFill>
              </a:rPr>
              <a:t>(2.40)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auto">
          <a:xfrm>
            <a:off x="533400" y="990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Vertical equation of motion in absence of vertical acceleration</a:t>
            </a:r>
          </a:p>
        </p:txBody>
      </p:sp>
      <p:graphicFrame>
        <p:nvGraphicFramePr>
          <p:cNvPr id="108553" name="Object 9"/>
          <p:cNvGraphicFramePr>
            <a:graphicFrameLocks noChangeAspect="1"/>
          </p:cNvGraphicFramePr>
          <p:nvPr/>
        </p:nvGraphicFramePr>
        <p:xfrm>
          <a:off x="3200400" y="2286000"/>
          <a:ext cx="18732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7" name="MathType Equation" r:id="rId3" imgW="762000" imgH="152400" progId="Equation">
                  <p:embed/>
                </p:oleObj>
              </mc:Choice>
              <mc:Fallback>
                <p:oleObj name="MathType Equation" r:id="rId3" imgW="762000" imgH="1524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286000"/>
                        <a:ext cx="1873250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4" name="Object 10"/>
          <p:cNvGraphicFramePr>
            <a:graphicFrameLocks noChangeAspect="1"/>
          </p:cNvGraphicFramePr>
          <p:nvPr/>
        </p:nvGraphicFramePr>
        <p:xfrm>
          <a:off x="1981200" y="3429000"/>
          <a:ext cx="5091113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8" name="MathType Equation" r:id="rId5" imgW="2057400" imgH="190500" progId="Equation">
                  <p:embed/>
                </p:oleObj>
              </mc:Choice>
              <mc:Fallback>
                <p:oleObj name="MathType Equation" r:id="rId5" imgW="2057400" imgH="1905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429000"/>
                        <a:ext cx="5091113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5" name="Rectangle 11"/>
          <p:cNvSpPr>
            <a:spLocks noChangeArrowheads="1"/>
          </p:cNvSpPr>
          <p:nvPr/>
        </p:nvSpPr>
        <p:spPr bwMode="auto">
          <a:xfrm>
            <a:off x="604838" y="4038600"/>
            <a:ext cx="8539162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2.10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At sea level,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a,k+</a:t>
            </a:r>
            <a:r>
              <a:rPr lang="en-US" baseline="-25000">
                <a:solidFill>
                  <a:srgbClr val="187534"/>
                </a:solidFill>
              </a:rPr>
              <a:t>1</a:t>
            </a:r>
            <a:r>
              <a:rPr lang="en-US">
                <a:solidFill>
                  <a:srgbClr val="187534"/>
                </a:solidFill>
              </a:rPr>
              <a:t> 	= 1013.25 hPa 	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</a:t>
            </a:r>
            <a:r>
              <a:rPr lang="en-US" i="1" baseline="-25000">
                <a:solidFill>
                  <a:srgbClr val="187534"/>
                </a:solidFill>
              </a:rPr>
              <a:t>a,k+</a:t>
            </a:r>
            <a:r>
              <a:rPr lang="en-US" baseline="-25000">
                <a:solidFill>
                  <a:srgbClr val="187534"/>
                </a:solidFill>
              </a:rPr>
              <a:t>1</a:t>
            </a:r>
            <a:r>
              <a:rPr lang="en-US">
                <a:solidFill>
                  <a:srgbClr val="187534"/>
                </a:solidFill>
              </a:rPr>
              <a:t> 	= 1.225 kg m</a:t>
            </a:r>
            <a:r>
              <a:rPr lang="en-US" baseline="30000">
                <a:solidFill>
                  <a:srgbClr val="187534"/>
                </a:solidFill>
              </a:rPr>
              <a:t>-3</a:t>
            </a:r>
            <a:r>
              <a:rPr lang="en-US">
                <a:solidFill>
                  <a:srgbClr val="187534"/>
                </a:solidFill>
              </a:rPr>
              <a:t> 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</a:t>
            </a:r>
            <a:r>
              <a:rPr lang="en-US" i="1">
                <a:solidFill>
                  <a:srgbClr val="187534"/>
                </a:solidFill>
              </a:rPr>
              <a:t>g</a:t>
            </a:r>
            <a:r>
              <a:rPr lang="en-US" i="1" baseline="-25000">
                <a:solidFill>
                  <a:srgbClr val="187534"/>
                </a:solidFill>
              </a:rPr>
              <a:t>k+</a:t>
            </a:r>
            <a:r>
              <a:rPr lang="en-US" baseline="-25000">
                <a:solidFill>
                  <a:srgbClr val="187534"/>
                </a:solidFill>
              </a:rPr>
              <a:t>1</a:t>
            </a:r>
            <a:r>
              <a:rPr lang="en-US">
                <a:solidFill>
                  <a:srgbClr val="187534"/>
                </a:solidFill>
              </a:rPr>
              <a:t> 		= 9.8072 m s</a:t>
            </a:r>
            <a:r>
              <a:rPr lang="en-US" baseline="30000">
                <a:solidFill>
                  <a:srgbClr val="187534"/>
                </a:solidFill>
              </a:rPr>
              <a:t>-2</a:t>
            </a:r>
            <a:r>
              <a:rPr lang="en-US">
                <a:solidFill>
                  <a:srgbClr val="187534"/>
                </a:solidFill>
              </a:rPr>
              <a:t>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At 100 m,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a,</a:t>
            </a:r>
            <a:r>
              <a:rPr lang="en-US" baseline="-25000">
                <a:solidFill>
                  <a:srgbClr val="187534"/>
                </a:solidFill>
              </a:rPr>
              <a:t>100m</a:t>
            </a:r>
            <a:r>
              <a:rPr lang="en-US">
                <a:solidFill>
                  <a:srgbClr val="187534"/>
                </a:solidFill>
              </a:rPr>
              <a:t>	= 1001.24 hPa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endParaRPr lang="en-US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Air pressure decreases about 1 hPa per 10 m altitude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utoUpdateAnimBg="0"/>
      <p:bldP spid="108551" grpId="0" build="p" autoUpdateAnimBg="0"/>
      <p:bldP spid="108552" grpId="0" build="p" autoUpdateAnimBg="0"/>
      <p:bldP spid="10855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Pressure Altimeter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381000" y="41910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Assume free-tropospheric lapse rate	</a:t>
            </a:r>
            <a:endParaRPr lang="en-US">
              <a:solidFill>
                <a:srgbClr val="9900CC"/>
              </a:solidFill>
            </a:endParaRP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381000" y="1752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Combine hydrostatic equation with equation of state	</a:t>
            </a:r>
            <a:r>
              <a:rPr lang="en-US">
                <a:solidFill>
                  <a:srgbClr val="9900CC"/>
                </a:solidFill>
              </a:rPr>
              <a:t>(2.42)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533400" y="990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Measures pressure at unknown altitude with aneroid barometer</a:t>
            </a:r>
          </a:p>
        </p:txBody>
      </p:sp>
      <p:graphicFrame>
        <p:nvGraphicFramePr>
          <p:cNvPr id="109577" name="Object 9"/>
          <p:cNvGraphicFramePr>
            <a:graphicFrameLocks noChangeAspect="1"/>
          </p:cNvGraphicFramePr>
          <p:nvPr/>
        </p:nvGraphicFramePr>
        <p:xfrm>
          <a:off x="2971800" y="2133600"/>
          <a:ext cx="2084388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02" name="MathType Equation" r:id="rId3" imgW="838200" imgH="342900" progId="Equation">
                  <p:embed/>
                </p:oleObj>
              </mc:Choice>
              <mc:Fallback>
                <p:oleObj name="MathType Equation" r:id="rId3" imgW="838200" imgH="3429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133600"/>
                        <a:ext cx="2084388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8" name="Object 10"/>
          <p:cNvGraphicFramePr>
            <a:graphicFrameLocks noChangeAspect="1"/>
          </p:cNvGraphicFramePr>
          <p:nvPr/>
        </p:nvGraphicFramePr>
        <p:xfrm>
          <a:off x="3048000" y="3581400"/>
          <a:ext cx="190182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03" name="MathType Equation" r:id="rId5" imgW="762000" imgH="165100" progId="Equation">
                  <p:embed/>
                </p:oleObj>
              </mc:Choice>
              <mc:Fallback>
                <p:oleObj name="MathType Equation" r:id="rId5" imgW="762000" imgH="1651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581400"/>
                        <a:ext cx="1901825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82" name="Rectangle 14"/>
          <p:cNvSpPr>
            <a:spLocks noChangeArrowheads="1"/>
          </p:cNvSpPr>
          <p:nvPr/>
        </p:nvSpPr>
        <p:spPr bwMode="auto">
          <a:xfrm>
            <a:off x="381000" y="30480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Assume constant temperature decrease with altitude	</a:t>
            </a:r>
            <a:endParaRPr lang="en-US">
              <a:solidFill>
                <a:srgbClr val="9900CC"/>
              </a:solidFill>
            </a:endParaRPr>
          </a:p>
        </p:txBody>
      </p:sp>
      <p:graphicFrame>
        <p:nvGraphicFramePr>
          <p:cNvPr id="109583" name="Object 15"/>
          <p:cNvGraphicFramePr>
            <a:graphicFrameLocks noChangeAspect="1"/>
          </p:cNvGraphicFramePr>
          <p:nvPr/>
        </p:nvGraphicFramePr>
        <p:xfrm>
          <a:off x="2590800" y="4724400"/>
          <a:ext cx="31988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04" name="MathType Equation" r:id="rId7" imgW="1270000" imgH="304800" progId="Equation">
                  <p:embed/>
                </p:oleObj>
              </mc:Choice>
              <mc:Fallback>
                <p:oleObj name="MathType Equation" r:id="rId7" imgW="1270000" imgH="3048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724400"/>
                        <a:ext cx="31988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84" name="Rectangle 16"/>
          <p:cNvSpPr>
            <a:spLocks noChangeArrowheads="1"/>
          </p:cNvSpPr>
          <p:nvPr/>
        </p:nvSpPr>
        <p:spPr bwMode="auto">
          <a:xfrm>
            <a:off x="457200" y="55626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Assume standard atmosphere surface pressure, temperature	</a:t>
            </a:r>
            <a:endParaRPr lang="en-US">
              <a:solidFill>
                <a:srgbClr val="9900CC"/>
              </a:solidFill>
            </a:endParaRPr>
          </a:p>
        </p:txBody>
      </p:sp>
      <p:sp>
        <p:nvSpPr>
          <p:cNvPr id="109585" name="Rectangle 17"/>
          <p:cNvSpPr>
            <a:spLocks noChangeArrowheads="1"/>
          </p:cNvSpPr>
          <p:nvPr/>
        </p:nvSpPr>
        <p:spPr bwMode="auto">
          <a:xfrm>
            <a:off x="1447800" y="6096000"/>
            <a:ext cx="5334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3652838" algn="l"/>
                <a:tab pos="6804025" algn="l"/>
              </a:tabLst>
            </a:pP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a,s</a:t>
            </a:r>
            <a:r>
              <a:rPr lang="en-US">
                <a:solidFill>
                  <a:srgbClr val="187534"/>
                </a:solidFill>
              </a:rPr>
              <a:t> = 1013.25 hPa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s</a:t>
            </a:r>
            <a:r>
              <a:rPr lang="en-US">
                <a:solidFill>
                  <a:srgbClr val="187534"/>
                </a:solidFill>
              </a:rPr>
              <a:t> = 288 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autoUpdateAnimBg="0"/>
      <p:bldP spid="109572" grpId="0" build="p" autoUpdateAnimBg="0"/>
      <p:bldP spid="109573" grpId="0" build="p" autoUpdateAnimBg="0"/>
      <p:bldP spid="109582" grpId="0" build="p" autoUpdateAnimBg="0"/>
      <p:bldP spid="109584" grpId="0" build="p" autoUpdateAnimBg="0"/>
      <p:bldP spid="109585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Pressure Altimeter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Integrate from </a:t>
            </a:r>
            <a:r>
              <a:rPr lang="en-US" i="1"/>
              <a:t>p</a:t>
            </a:r>
            <a:r>
              <a:rPr lang="en-US" i="1" baseline="-25000"/>
              <a:t>a,s</a:t>
            </a:r>
            <a:r>
              <a:rPr lang="en-US"/>
              <a:t> to </a:t>
            </a:r>
            <a:r>
              <a:rPr lang="en-US" i="1"/>
              <a:t>p</a:t>
            </a:r>
            <a:r>
              <a:rPr lang="en-US" i="1" baseline="-25000"/>
              <a:t>a</a:t>
            </a:r>
            <a:r>
              <a:rPr lang="en-US"/>
              <a:t>	</a:t>
            </a:r>
            <a:r>
              <a:rPr lang="en-US">
                <a:solidFill>
                  <a:srgbClr val="9900CC"/>
                </a:solidFill>
              </a:rPr>
              <a:t>(2.43)</a:t>
            </a:r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381000" y="5029200"/>
            <a:ext cx="853916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2.11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Pressure-altitmeter reading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	</a:t>
            </a:r>
            <a:r>
              <a:rPr lang="en-US">
                <a:solidFill>
                  <a:srgbClr val="187534"/>
                </a:solidFill>
              </a:rPr>
              <a:t>= 850 hPa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 		</a:t>
            </a:r>
            <a:r>
              <a:rPr lang="en-US" i="1">
                <a:solidFill>
                  <a:srgbClr val="187534"/>
                </a:solidFill>
              </a:rPr>
              <a:t>z</a:t>
            </a:r>
            <a:r>
              <a:rPr lang="en-US">
                <a:solidFill>
                  <a:srgbClr val="187534"/>
                </a:solidFill>
              </a:rPr>
              <a:t>	= 1.45 km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endParaRPr lang="en-US">
              <a:solidFill>
                <a:srgbClr val="187534"/>
              </a:solidFill>
            </a:endParaRPr>
          </a:p>
        </p:txBody>
      </p:sp>
      <p:sp>
        <p:nvSpPr>
          <p:cNvPr id="110602" name="Rectangle 10"/>
          <p:cNvSpPr>
            <a:spLocks noChangeArrowheads="1"/>
          </p:cNvSpPr>
          <p:nvPr/>
        </p:nvSpPr>
        <p:spPr bwMode="auto">
          <a:xfrm>
            <a:off x="457200" y="3048000"/>
            <a:ext cx="78486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Rearrange for altitude as function of pressure	</a:t>
            </a:r>
            <a:r>
              <a:rPr lang="en-US">
                <a:solidFill>
                  <a:srgbClr val="9900CC"/>
                </a:solidFill>
              </a:rPr>
              <a:t>(2.44)</a:t>
            </a:r>
          </a:p>
        </p:txBody>
      </p:sp>
      <p:graphicFrame>
        <p:nvGraphicFramePr>
          <p:cNvPr id="110603" name="Object 11"/>
          <p:cNvGraphicFramePr>
            <a:graphicFrameLocks noChangeAspect="1"/>
          </p:cNvGraphicFramePr>
          <p:nvPr/>
        </p:nvGraphicFramePr>
        <p:xfrm>
          <a:off x="2057400" y="1752600"/>
          <a:ext cx="4387850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6" name="MathType Equation" r:id="rId3" imgW="1752600" imgH="419100" progId="Equation">
                  <p:embed/>
                </p:oleObj>
              </mc:Choice>
              <mc:Fallback>
                <p:oleObj name="MathType Equation" r:id="rId3" imgW="1752600" imgH="4191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752600"/>
                        <a:ext cx="4387850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04" name="Object 12"/>
          <p:cNvGraphicFramePr>
            <a:graphicFrameLocks noChangeAspect="1"/>
          </p:cNvGraphicFramePr>
          <p:nvPr/>
        </p:nvGraphicFramePr>
        <p:xfrm>
          <a:off x="2133600" y="3352800"/>
          <a:ext cx="3565525" cy="167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7" name="MathType Equation" r:id="rId5" imgW="1435100" imgH="673100" progId="Equation">
                  <p:embed/>
                </p:oleObj>
              </mc:Choice>
              <mc:Fallback>
                <p:oleObj name="MathType Equation" r:id="rId5" imgW="1435100" imgH="6731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352800"/>
                        <a:ext cx="3565525" cy="167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 build="p" autoUpdateAnimBg="0"/>
      <p:bldP spid="110598" grpId="0" build="p" autoUpdateAnimBg="0"/>
      <p:bldP spid="110602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Scale Height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381000" y="44196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Combine (2.45) with hydrostatic equation	</a:t>
            </a:r>
            <a:r>
              <a:rPr lang="en-US">
                <a:solidFill>
                  <a:srgbClr val="9900CC"/>
                </a:solidFill>
              </a:rPr>
              <a:t>(2.46)</a:t>
            </a:r>
            <a:r>
              <a:rPr lang="en-US"/>
              <a:t> 	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381000" y="18288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Density of air from equation of state	</a:t>
            </a:r>
            <a:r>
              <a:rPr lang="en-US">
                <a:solidFill>
                  <a:srgbClr val="9900CC"/>
                </a:solidFill>
              </a:rPr>
              <a:t>(2.45)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533400" y="990600"/>
            <a:ext cx="80010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Height above a references height at which pressure decreases to 1/e its value at the reference height</a:t>
            </a:r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381000" y="33528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Mass of one air molecule	</a:t>
            </a:r>
            <a:endParaRPr lang="en-US">
              <a:solidFill>
                <a:srgbClr val="9900CC"/>
              </a:solidFill>
            </a:endParaRPr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381000" y="5638800"/>
            <a:ext cx="8458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Scale height	</a:t>
            </a:r>
            <a:r>
              <a:rPr lang="en-US">
                <a:solidFill>
                  <a:srgbClr val="9900CC"/>
                </a:solidFill>
              </a:rPr>
              <a:t>(2.47)</a:t>
            </a:r>
            <a:r>
              <a:rPr lang="en-US"/>
              <a:t> 	</a:t>
            </a:r>
          </a:p>
        </p:txBody>
      </p:sp>
      <p:graphicFrame>
        <p:nvGraphicFramePr>
          <p:cNvPr id="111628" name="Object 12"/>
          <p:cNvGraphicFramePr>
            <a:graphicFrameLocks noChangeAspect="1"/>
          </p:cNvGraphicFramePr>
          <p:nvPr/>
        </p:nvGraphicFramePr>
        <p:xfrm>
          <a:off x="457200" y="2286000"/>
          <a:ext cx="7805738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4" name="MathType Equation" r:id="rId3" imgW="3111500" imgH="393700" progId="Equation">
                  <p:embed/>
                </p:oleObj>
              </mc:Choice>
              <mc:Fallback>
                <p:oleObj name="MathType Equation" r:id="rId3" imgW="3111500" imgH="3937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0"/>
                        <a:ext cx="7805738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9" name="Object 13"/>
          <p:cNvGraphicFramePr>
            <a:graphicFrameLocks noChangeAspect="1"/>
          </p:cNvGraphicFramePr>
          <p:nvPr/>
        </p:nvGraphicFramePr>
        <p:xfrm>
          <a:off x="3429000" y="3657600"/>
          <a:ext cx="124301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5" name="MathType Equation" r:id="rId5" imgW="495300" imgH="304800" progId="Equation">
                  <p:embed/>
                </p:oleObj>
              </mc:Choice>
              <mc:Fallback>
                <p:oleObj name="MathType Equation" r:id="rId5" imgW="495300" imgH="3048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657600"/>
                        <a:ext cx="1243013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31" name="Object 15"/>
          <p:cNvGraphicFramePr>
            <a:graphicFrameLocks noChangeAspect="1"/>
          </p:cNvGraphicFramePr>
          <p:nvPr/>
        </p:nvGraphicFramePr>
        <p:xfrm>
          <a:off x="2590800" y="4800600"/>
          <a:ext cx="31623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6" name="MathType Equation" r:id="rId7" imgW="1270000" imgH="355600" progId="Equation">
                  <p:embed/>
                </p:oleObj>
              </mc:Choice>
              <mc:Fallback>
                <p:oleObj name="MathType Equation" r:id="rId7" imgW="1270000" imgH="3556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800600"/>
                        <a:ext cx="316230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33" name="Object 17"/>
          <p:cNvGraphicFramePr>
            <a:graphicFrameLocks noChangeAspect="1"/>
          </p:cNvGraphicFramePr>
          <p:nvPr/>
        </p:nvGraphicFramePr>
        <p:xfrm>
          <a:off x="3352800" y="6032500"/>
          <a:ext cx="13985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7" name="MathType Equation" r:id="rId9" imgW="558800" imgH="330200" progId="Equation">
                  <p:embed/>
                </p:oleObj>
              </mc:Choice>
              <mc:Fallback>
                <p:oleObj name="MathType Equation" r:id="rId9" imgW="558800" imgH="3302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6032500"/>
                        <a:ext cx="13985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  <p:bldP spid="111620" grpId="0" build="p" autoUpdateAnimBg="0"/>
      <p:bldP spid="111621" grpId="0" build="p" autoUpdateAnimBg="0"/>
      <p:bldP spid="111624" grpId="0" build="p" autoUpdateAnimBg="0"/>
      <p:bldP spid="111626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Scale Height Equation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3810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Integrate (2.46) at constant pressure	</a:t>
            </a:r>
            <a:r>
              <a:rPr lang="en-US">
                <a:solidFill>
                  <a:srgbClr val="9900CC"/>
                </a:solidFill>
              </a:rPr>
              <a:t>(2.46)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12652" name="Object 12"/>
          <p:cNvGraphicFramePr>
            <a:graphicFrameLocks noChangeAspect="1"/>
          </p:cNvGraphicFramePr>
          <p:nvPr/>
        </p:nvGraphicFramePr>
        <p:xfrm>
          <a:off x="2743200" y="1752600"/>
          <a:ext cx="3308350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1" name="MathType Equation" r:id="rId3" imgW="1320800" imgH="266700" progId="Equation">
                  <p:embed/>
                </p:oleObj>
              </mc:Choice>
              <mc:Fallback>
                <p:oleObj name="MathType Equation" r:id="rId3" imgW="1320800" imgH="2667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752600"/>
                        <a:ext cx="3308350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53" name="Rectangle 13"/>
          <p:cNvSpPr>
            <a:spLocks noChangeArrowheads="1"/>
          </p:cNvSpPr>
          <p:nvPr/>
        </p:nvSpPr>
        <p:spPr bwMode="auto">
          <a:xfrm>
            <a:off x="381000" y="3581400"/>
            <a:ext cx="8539163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2.12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298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		</a:t>
            </a:r>
            <a:r>
              <a:rPr lang="en-US" i="1">
                <a:solidFill>
                  <a:srgbClr val="187534"/>
                </a:solidFill>
              </a:rPr>
              <a:t>H</a:t>
            </a:r>
            <a:r>
              <a:rPr lang="en-US">
                <a:solidFill>
                  <a:srgbClr val="187534"/>
                </a:solidFill>
              </a:rPr>
              <a:t>	= 8.72 km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a,ref	</a:t>
            </a:r>
            <a:r>
              <a:rPr lang="en-US">
                <a:solidFill>
                  <a:srgbClr val="187534"/>
                </a:solidFill>
              </a:rPr>
              <a:t>= 1013.25 hPa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z</a:t>
            </a:r>
            <a:r>
              <a:rPr lang="en-US" i="1" baseline="-25000">
                <a:solidFill>
                  <a:srgbClr val="187534"/>
                </a:solidFill>
              </a:rPr>
              <a:t>ref</a:t>
            </a:r>
            <a:r>
              <a:rPr lang="en-US">
                <a:solidFill>
                  <a:srgbClr val="187534"/>
                </a:solidFill>
              </a:rPr>
              <a:t>	= 0 km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z</a:t>
            </a:r>
            <a:r>
              <a:rPr lang="en-US">
                <a:solidFill>
                  <a:srgbClr val="187534"/>
                </a:solidFill>
              </a:rPr>
              <a:t>	= 1 km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 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	</a:t>
            </a:r>
            <a:r>
              <a:rPr lang="en-US">
                <a:solidFill>
                  <a:srgbClr val="187534"/>
                </a:solidFill>
              </a:rPr>
              <a:t>= 903.5 hPa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4" grpId="0" build="p" autoUpdateAnimBg="0"/>
      <p:bldP spid="112653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Energy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381000" y="838200"/>
            <a:ext cx="8534400" cy="574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Kinetic energy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	</a:t>
            </a:r>
            <a:r>
              <a:rPr lang="en-US">
                <a:solidFill>
                  <a:srgbClr val="187534"/>
                </a:solidFill>
              </a:rPr>
              <a:t>Energy within a body due to its motion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endParaRPr lang="en-US" sz="1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Potential energy</a:t>
            </a:r>
            <a:endParaRPr lang="en-US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	Energy that arises due to an object</a:t>
            </a:r>
            <a:r>
              <a:rPr lang="ja-JP" altLang="en-US">
                <a:solidFill>
                  <a:srgbClr val="187534"/>
                </a:solidFill>
                <a:latin typeface="Arial"/>
              </a:rPr>
              <a:t>’</a:t>
            </a:r>
            <a:r>
              <a:rPr lang="en-US">
                <a:solidFill>
                  <a:srgbClr val="187534"/>
                </a:solidFill>
              </a:rPr>
              <a:t>s position rather than motion</a:t>
            </a:r>
            <a:endParaRPr lang="en-US">
              <a:solidFill>
                <a:srgbClr val="800080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endParaRPr lang="en-US" sz="1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Gravitational potential energy</a:t>
            </a:r>
            <a:endParaRPr lang="en-US">
              <a:solidFill>
                <a:srgbClr val="800080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800080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Potential energy obtained when an object is raised vertically</a:t>
            </a:r>
            <a:endParaRPr lang="en-US">
              <a:solidFill>
                <a:srgbClr val="800080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endParaRPr lang="en-US" sz="1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Internal energy</a:t>
            </a:r>
            <a:endParaRPr lang="en-US">
              <a:solidFill>
                <a:srgbClr val="800080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800080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Kinetic and/or potential energy of atoms or molecules within an object</a:t>
            </a:r>
            <a:endParaRPr lang="en-US">
              <a:solidFill>
                <a:srgbClr val="800080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endParaRPr lang="en-US" sz="1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Work</a:t>
            </a:r>
            <a:r>
              <a:rPr lang="en-US">
                <a:solidFill>
                  <a:srgbClr val="800080"/>
                </a:solidFill>
              </a:rPr>
              <a:t>	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800080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Energy added to a body by the application of a force that moves the body in the direction of the force</a:t>
            </a:r>
            <a:endParaRPr lang="en-US">
              <a:solidFill>
                <a:srgbClr val="800080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endParaRPr lang="en-US" sz="1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Radiation</a:t>
            </a:r>
            <a:endParaRPr lang="en-US">
              <a:solidFill>
                <a:srgbClr val="800080"/>
              </a:solidFill>
            </a:endParaRP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800080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Energy transferred by electromagnetic waves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Latent Heat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153400" cy="60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Energy required to change a substance from one state to another</a:t>
            </a:r>
            <a:endParaRPr lang="en-US" sz="2800">
              <a:solidFill>
                <a:srgbClr val="FF0000"/>
              </a:solidFill>
              <a:latin typeface="Times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762000" y="4227513"/>
            <a:ext cx="4913313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buFont typeface="Wingdings" charset="0"/>
              <a:buNone/>
            </a:pPr>
            <a:r>
              <a:rPr lang="en-US"/>
              <a:t>Condensation, freezing, deposition</a:t>
            </a:r>
          </a:p>
          <a:p>
            <a:pPr lvl="2">
              <a:buFont typeface="Wingdings" charset="0"/>
              <a:buNone/>
            </a:pPr>
            <a:r>
              <a:rPr lang="en-US">
                <a:solidFill>
                  <a:srgbClr val="187534"/>
                </a:solidFill>
              </a:rPr>
              <a:t>release energy --&gt; warm the air</a:t>
            </a:r>
          </a:p>
          <a:p>
            <a:pPr lvl="2">
              <a:buFont typeface="Wingdings" charset="0"/>
              <a:buNone/>
            </a:pPr>
            <a:endParaRPr lang="en-US"/>
          </a:p>
          <a:p>
            <a:pPr lvl="1">
              <a:buFont typeface="Wingdings" charset="0"/>
              <a:buNone/>
            </a:pPr>
            <a:r>
              <a:rPr lang="en-US"/>
              <a:t>Evaporation, melting, sublimation</a:t>
            </a:r>
          </a:p>
          <a:p>
            <a:pPr lvl="2">
              <a:buFont typeface="Wingdings" charset="0"/>
              <a:buNone/>
            </a:pPr>
            <a:r>
              <a:rPr lang="en-US">
                <a:solidFill>
                  <a:srgbClr val="187534"/>
                </a:solidFill>
              </a:rPr>
              <a:t>absorb energy --&gt; cool the air</a:t>
            </a:r>
            <a:endParaRPr lang="en-US">
              <a:solidFill>
                <a:srgbClr val="009900"/>
              </a:solidFill>
            </a:endParaRPr>
          </a:p>
        </p:txBody>
      </p:sp>
      <p:grpSp>
        <p:nvGrpSpPr>
          <p:cNvPr id="95243" name="Group 11"/>
          <p:cNvGrpSpPr>
            <a:grpSpLocks/>
          </p:cNvGrpSpPr>
          <p:nvPr/>
        </p:nvGrpSpPr>
        <p:grpSpPr bwMode="auto">
          <a:xfrm>
            <a:off x="304800" y="1447800"/>
            <a:ext cx="8281988" cy="2822575"/>
            <a:chOff x="192" y="912"/>
            <a:chExt cx="5217" cy="1778"/>
          </a:xfrm>
        </p:grpSpPr>
        <p:sp>
          <p:nvSpPr>
            <p:cNvPr id="95241" name="Rectangle 9"/>
            <p:cNvSpPr>
              <a:spLocks noChangeArrowheads="1"/>
            </p:cNvSpPr>
            <p:nvPr/>
          </p:nvSpPr>
          <p:spPr bwMode="auto">
            <a:xfrm>
              <a:off x="4464" y="2448"/>
              <a:ext cx="720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6804025" algn="l"/>
                </a:tabLst>
              </a:pPr>
              <a:r>
                <a:rPr lang="en-US">
                  <a:solidFill>
                    <a:srgbClr val="9900CC"/>
                  </a:solidFill>
                </a:rPr>
                <a:t>Fig. 2.6</a:t>
              </a:r>
              <a:endParaRPr lang="en-US">
                <a:solidFill>
                  <a:srgbClr val="187534"/>
                </a:solidFill>
              </a:endParaRPr>
            </a:p>
          </p:txBody>
        </p:sp>
        <p:graphicFrame>
          <p:nvGraphicFramePr>
            <p:cNvPr id="95242" name="Object 10"/>
            <p:cNvGraphicFramePr>
              <a:graphicFrameLocks noChangeAspect="1"/>
            </p:cNvGraphicFramePr>
            <p:nvPr/>
          </p:nvGraphicFramePr>
          <p:xfrm>
            <a:off x="192" y="912"/>
            <a:ext cx="5217" cy="1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251" name="Document" r:id="rId3" imgW="4724400" imgH="1320800" progId="Word.Document.8">
                    <p:embed/>
                  </p:oleObj>
                </mc:Choice>
                <mc:Fallback>
                  <p:oleObj name="Document" r:id="rId3" imgW="4724400" imgH="1320800" progId="Word.Document.8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912"/>
                          <a:ext cx="5217" cy="14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bldLvl="3" autoUpdateAnimBg="0"/>
      <p:bldP spid="95236" grpId="0" build="p" bldLvl="3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Latent Heat of Evaporation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Change of latent heat of evaporation with temperature	</a:t>
            </a:r>
            <a:r>
              <a:rPr lang="en-US">
                <a:solidFill>
                  <a:srgbClr val="9900CC"/>
                </a:solidFill>
              </a:rPr>
              <a:t>(2.49)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457200" y="4724400"/>
            <a:ext cx="77724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2.13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273.15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		</a:t>
            </a:r>
            <a:r>
              <a:rPr lang="en-US" i="1">
                <a:solidFill>
                  <a:srgbClr val="187534"/>
                </a:solidFill>
              </a:rPr>
              <a:t>L</a:t>
            </a:r>
            <a:r>
              <a:rPr lang="en-US" i="1" baseline="-25000">
                <a:solidFill>
                  <a:srgbClr val="187534"/>
                </a:solidFill>
              </a:rPr>
              <a:t>e</a:t>
            </a:r>
            <a:r>
              <a:rPr lang="en-US">
                <a:solidFill>
                  <a:srgbClr val="187534"/>
                </a:solidFill>
              </a:rPr>
              <a:t>	= 2.5x10</a:t>
            </a:r>
            <a:r>
              <a:rPr lang="en-US" baseline="30000">
                <a:solidFill>
                  <a:srgbClr val="187534"/>
                </a:solidFill>
              </a:rPr>
              <a:t>6</a:t>
            </a:r>
            <a:r>
              <a:rPr lang="en-US">
                <a:solidFill>
                  <a:srgbClr val="187534"/>
                </a:solidFill>
              </a:rPr>
              <a:t> J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 baseline="30000">
                <a:solidFill>
                  <a:srgbClr val="187534"/>
                </a:solidFill>
              </a:rPr>
              <a:t>						 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373.15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		</a:t>
            </a:r>
            <a:r>
              <a:rPr lang="en-US" i="1">
                <a:solidFill>
                  <a:srgbClr val="187534"/>
                </a:solidFill>
              </a:rPr>
              <a:t>L</a:t>
            </a:r>
            <a:r>
              <a:rPr lang="en-US" i="1" baseline="-25000">
                <a:solidFill>
                  <a:srgbClr val="187534"/>
                </a:solidFill>
              </a:rPr>
              <a:t>e</a:t>
            </a:r>
            <a:r>
              <a:rPr lang="en-US">
                <a:solidFill>
                  <a:srgbClr val="187534"/>
                </a:solidFill>
              </a:rPr>
              <a:t>	= 2.3x10</a:t>
            </a:r>
            <a:r>
              <a:rPr lang="en-US" baseline="30000">
                <a:solidFill>
                  <a:srgbClr val="187534"/>
                </a:solidFill>
              </a:rPr>
              <a:t>6</a:t>
            </a:r>
            <a:r>
              <a:rPr lang="en-US">
                <a:solidFill>
                  <a:srgbClr val="187534"/>
                </a:solidFill>
              </a:rPr>
              <a:t> J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14694" name="Object 6"/>
          <p:cNvGraphicFramePr>
            <a:graphicFrameLocks noChangeAspect="1"/>
          </p:cNvGraphicFramePr>
          <p:nvPr/>
        </p:nvGraphicFramePr>
        <p:xfrm>
          <a:off x="3200400" y="1676400"/>
          <a:ext cx="23034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16" name="MathType Equation" r:id="rId3" imgW="914400" imgH="304800" progId="Equation">
                  <p:embed/>
                </p:oleObj>
              </mc:Choice>
              <mc:Fallback>
                <p:oleObj name="MathType Equation" r:id="rId3" imgW="914400" imgH="304800" progId="Equation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676400"/>
                        <a:ext cx="230346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6" name="Object 8"/>
          <p:cNvGraphicFramePr>
            <a:graphicFrameLocks noChangeAspect="1"/>
          </p:cNvGraphicFramePr>
          <p:nvPr/>
        </p:nvGraphicFramePr>
        <p:xfrm>
          <a:off x="2057400" y="2895600"/>
          <a:ext cx="431482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17" name="MathType Equation" r:id="rId5" imgW="1701800" imgH="241300" progId="Equation">
                  <p:embed/>
                </p:oleObj>
              </mc:Choice>
              <mc:Fallback>
                <p:oleObj name="MathType Equation" r:id="rId5" imgW="1701800" imgH="2413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895600"/>
                        <a:ext cx="431482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7" name="Rectangle 9"/>
          <p:cNvSpPr>
            <a:spLocks noChangeArrowheads="1"/>
          </p:cNvSpPr>
          <p:nvPr/>
        </p:nvSpPr>
        <p:spPr bwMode="auto">
          <a:xfrm>
            <a:off x="457200" y="3657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Substitute constants (J kg</a:t>
            </a:r>
            <a:r>
              <a:rPr lang="en-US" baseline="30000"/>
              <a:t>-1</a:t>
            </a:r>
            <a:r>
              <a:rPr lang="en-US"/>
              <a:t>) 	</a:t>
            </a:r>
            <a:r>
              <a:rPr lang="en-US">
                <a:solidFill>
                  <a:srgbClr val="9900CC"/>
                </a:solidFill>
              </a:rPr>
              <a:t>(2.54)</a:t>
            </a:r>
          </a:p>
        </p:txBody>
      </p:sp>
      <p:graphicFrame>
        <p:nvGraphicFramePr>
          <p:cNvPr id="114698" name="Object 10"/>
          <p:cNvGraphicFramePr>
            <a:graphicFrameLocks noChangeAspect="1"/>
          </p:cNvGraphicFramePr>
          <p:nvPr/>
        </p:nvGraphicFramePr>
        <p:xfrm>
          <a:off x="2590800" y="4038600"/>
          <a:ext cx="350996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18" name="MathType Equation" r:id="rId7" imgW="1384300" imgH="203200" progId="Equation">
                  <p:embed/>
                </p:oleObj>
              </mc:Choice>
              <mc:Fallback>
                <p:oleObj name="MathType Equation" r:id="rId7" imgW="1384300" imgH="2032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038600"/>
                        <a:ext cx="350996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700" name="Rectangle 12"/>
          <p:cNvSpPr>
            <a:spLocks noChangeArrowheads="1"/>
          </p:cNvSpPr>
          <p:nvPr/>
        </p:nvSpPr>
        <p:spPr bwMode="auto">
          <a:xfrm>
            <a:off x="457200" y="2438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Integrate	</a:t>
            </a:r>
            <a:r>
              <a:rPr lang="en-US">
                <a:solidFill>
                  <a:srgbClr val="9900CC"/>
                </a:solidFill>
              </a:rPr>
              <a:t>(2.53)</a:t>
            </a:r>
            <a:endParaRPr lang="en-US">
              <a:solidFill>
                <a:srgbClr val="18753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 autoUpdateAnimBg="0"/>
      <p:bldP spid="114693" grpId="0" build="p" autoUpdateAnimBg="0"/>
      <p:bldP spid="114697" grpId="0" build="p" autoUpdateAnimBg="0"/>
      <p:bldP spid="114700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Specific Heat of Liquid Water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7391400" y="6096000"/>
            <a:ext cx="1524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Fig. 2.7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15722" name="Object 10"/>
          <p:cNvGraphicFramePr>
            <a:graphicFrameLocks noChangeAspect="1"/>
          </p:cNvGraphicFramePr>
          <p:nvPr/>
        </p:nvGraphicFramePr>
        <p:xfrm>
          <a:off x="762000" y="1371600"/>
          <a:ext cx="6864350" cy="514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34" name="Document" r:id="rId3" imgW="2743200" imgH="2057400" progId="Word.Document.8">
                  <p:embed/>
                </p:oleObj>
              </mc:Choice>
              <mc:Fallback>
                <p:oleObj name="Document" r:id="rId3" imgW="2743200" imgH="20574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71600"/>
                        <a:ext cx="6864350" cy="514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25" name="Rectangle 13"/>
          <p:cNvSpPr>
            <a:spLocks noChangeArrowheads="1"/>
          </p:cNvSpPr>
          <p:nvPr/>
        </p:nvSpPr>
        <p:spPr bwMode="auto">
          <a:xfrm>
            <a:off x="990600" y="2133600"/>
            <a:ext cx="4572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5726" name="Text Box 14"/>
          <p:cNvSpPr txBox="1">
            <a:spLocks noChangeArrowheads="1"/>
          </p:cNvSpPr>
          <p:nvPr/>
        </p:nvSpPr>
        <p:spPr bwMode="auto">
          <a:xfrm rot="-5400000">
            <a:off x="17463" y="2965450"/>
            <a:ext cx="2370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 i="1">
                <a:solidFill>
                  <a:srgbClr val="050DFF"/>
                </a:solidFill>
              </a:rPr>
              <a:t>C</a:t>
            </a:r>
            <a:r>
              <a:rPr lang="en-US" sz="2800" i="1" baseline="-25000">
                <a:solidFill>
                  <a:srgbClr val="050DFF"/>
                </a:solidFill>
              </a:rPr>
              <a:t>W</a:t>
            </a:r>
            <a:r>
              <a:rPr lang="en-US" sz="2800">
                <a:solidFill>
                  <a:srgbClr val="050DFF"/>
                </a:solidFill>
              </a:rPr>
              <a:t> (J kg </a:t>
            </a:r>
            <a:r>
              <a:rPr lang="en-US" sz="2800" baseline="30000">
                <a:solidFill>
                  <a:srgbClr val="050DFF"/>
                </a:solidFill>
              </a:rPr>
              <a:t>-1</a:t>
            </a:r>
            <a:r>
              <a:rPr lang="en-US" sz="2800">
                <a:solidFill>
                  <a:srgbClr val="050DFF"/>
                </a:solidFill>
              </a:rPr>
              <a:t> K</a:t>
            </a:r>
            <a:r>
              <a:rPr lang="en-US" sz="2800" baseline="30000">
                <a:solidFill>
                  <a:srgbClr val="050DFF"/>
                </a:solidFill>
              </a:rPr>
              <a:t>-1</a:t>
            </a:r>
            <a:r>
              <a:rPr lang="en-US" sz="2800">
                <a:solidFill>
                  <a:srgbClr val="050DFF"/>
                </a:solidFill>
              </a:rPr>
              <a:t>)</a:t>
            </a:r>
            <a:endParaRPr lang="en-US" sz="2000">
              <a:solidFill>
                <a:srgbClr val="050D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Latent Heat of Melting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Change of  latent heat of melting with temperature	</a:t>
            </a:r>
            <a:r>
              <a:rPr lang="en-US">
                <a:solidFill>
                  <a:srgbClr val="9900CC"/>
                </a:solidFill>
              </a:rPr>
              <a:t>(2.50)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457200" y="4419600"/>
            <a:ext cx="7772400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2.14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273.15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		</a:t>
            </a:r>
            <a:r>
              <a:rPr lang="en-US" i="1">
                <a:solidFill>
                  <a:srgbClr val="187534"/>
                </a:solidFill>
              </a:rPr>
              <a:t>L</a:t>
            </a:r>
            <a:r>
              <a:rPr lang="en-US" i="1" baseline="-25000">
                <a:solidFill>
                  <a:srgbClr val="187534"/>
                </a:solidFill>
              </a:rPr>
              <a:t>m</a:t>
            </a:r>
            <a:r>
              <a:rPr lang="en-US">
                <a:solidFill>
                  <a:srgbClr val="187534"/>
                </a:solidFill>
              </a:rPr>
              <a:t>	= 3.34x10</a:t>
            </a:r>
            <a:r>
              <a:rPr lang="en-US" baseline="30000">
                <a:solidFill>
                  <a:srgbClr val="187534"/>
                </a:solidFill>
              </a:rPr>
              <a:t>5</a:t>
            </a:r>
            <a:r>
              <a:rPr lang="en-US">
                <a:solidFill>
                  <a:srgbClr val="187534"/>
                </a:solidFill>
              </a:rPr>
              <a:t> J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 baseline="30000">
                <a:solidFill>
                  <a:srgbClr val="187534"/>
                </a:solidFill>
              </a:rPr>
              <a:t>						 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263.15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		</a:t>
            </a:r>
            <a:r>
              <a:rPr lang="en-US" i="1">
                <a:solidFill>
                  <a:srgbClr val="187534"/>
                </a:solidFill>
              </a:rPr>
              <a:t>L</a:t>
            </a:r>
            <a:r>
              <a:rPr lang="en-US" i="1" baseline="-25000">
                <a:solidFill>
                  <a:srgbClr val="187534"/>
                </a:solidFill>
              </a:rPr>
              <a:t>m</a:t>
            </a:r>
            <a:r>
              <a:rPr lang="en-US">
                <a:solidFill>
                  <a:srgbClr val="187534"/>
                </a:solidFill>
              </a:rPr>
              <a:t>	= 3.12x10</a:t>
            </a:r>
            <a:r>
              <a:rPr lang="en-US" baseline="30000">
                <a:solidFill>
                  <a:srgbClr val="187534"/>
                </a:solidFill>
              </a:rPr>
              <a:t>5</a:t>
            </a:r>
            <a:r>
              <a:rPr lang="en-US">
                <a:solidFill>
                  <a:srgbClr val="187534"/>
                </a:solidFill>
              </a:rPr>
              <a:t> J kg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16743" name="Rectangle 7"/>
          <p:cNvSpPr>
            <a:spLocks noChangeArrowheads="1"/>
          </p:cNvSpPr>
          <p:nvPr/>
        </p:nvSpPr>
        <p:spPr bwMode="auto">
          <a:xfrm>
            <a:off x="457200" y="2743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Integrate and substitute constants (J kg</a:t>
            </a:r>
            <a:r>
              <a:rPr lang="en-US" baseline="30000"/>
              <a:t>-1</a:t>
            </a:r>
            <a:r>
              <a:rPr lang="en-US"/>
              <a:t>)	</a:t>
            </a:r>
            <a:r>
              <a:rPr lang="en-US">
                <a:solidFill>
                  <a:srgbClr val="9900CC"/>
                </a:solidFill>
              </a:rPr>
              <a:t>(2.55)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16747" name="Object 11"/>
          <p:cNvGraphicFramePr>
            <a:graphicFrameLocks noChangeAspect="1"/>
          </p:cNvGraphicFramePr>
          <p:nvPr/>
        </p:nvGraphicFramePr>
        <p:xfrm>
          <a:off x="3429000" y="1676400"/>
          <a:ext cx="20653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61" name="MathType Equation" r:id="rId3" imgW="825500" imgH="304800" progId="Equation">
                  <p:embed/>
                </p:oleObj>
              </mc:Choice>
              <mc:Fallback>
                <p:oleObj name="MathType Equation" r:id="rId3" imgW="825500" imgH="3048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676400"/>
                        <a:ext cx="2065338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9" name="Object 13"/>
          <p:cNvGraphicFramePr>
            <a:graphicFrameLocks noChangeAspect="1"/>
          </p:cNvGraphicFramePr>
          <p:nvPr/>
        </p:nvGraphicFramePr>
        <p:xfrm>
          <a:off x="1752600" y="3352800"/>
          <a:ext cx="51927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62" name="MathType Equation" r:id="rId5" imgW="2108200" imgH="215900" progId="Equation">
                  <p:embed/>
                </p:oleObj>
              </mc:Choice>
              <mc:Fallback>
                <p:oleObj name="MathType Equation" r:id="rId5" imgW="2108200" imgH="2159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352800"/>
                        <a:ext cx="51927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  <p:bldP spid="116740" grpId="0" build="p" autoUpdateAnimBg="0"/>
      <p:bldP spid="116743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Latent Heat of Sublimation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Change of latent heat of sublimation with temperature	</a:t>
            </a:r>
            <a:r>
              <a:rPr lang="en-US">
                <a:solidFill>
                  <a:srgbClr val="9900CC"/>
                </a:solidFill>
              </a:rPr>
              <a:t>(2.50)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457200" y="2743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Integrate and substitute constants (J kg</a:t>
            </a:r>
            <a:r>
              <a:rPr lang="en-US" baseline="30000"/>
              <a:t>-1</a:t>
            </a:r>
            <a:r>
              <a:rPr lang="en-US"/>
              <a:t>) 	</a:t>
            </a:r>
            <a:r>
              <a:rPr lang="en-US">
                <a:solidFill>
                  <a:srgbClr val="9900CC"/>
                </a:solidFill>
              </a:rPr>
              <a:t>(2.56)</a:t>
            </a:r>
          </a:p>
        </p:txBody>
      </p:sp>
      <p:graphicFrame>
        <p:nvGraphicFramePr>
          <p:cNvPr id="117769" name="Object 9"/>
          <p:cNvGraphicFramePr>
            <a:graphicFrameLocks noChangeAspect="1"/>
          </p:cNvGraphicFramePr>
          <p:nvPr/>
        </p:nvGraphicFramePr>
        <p:xfrm>
          <a:off x="3124200" y="1676400"/>
          <a:ext cx="21574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2" name="MathType Equation" r:id="rId3" imgW="863600" imgH="304800" progId="Equation">
                  <p:embed/>
                </p:oleObj>
              </mc:Choice>
              <mc:Fallback>
                <p:oleObj name="MathType Equation" r:id="rId3" imgW="863600" imgH="3048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676400"/>
                        <a:ext cx="21574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0" name="Object 10"/>
          <p:cNvGraphicFramePr>
            <a:graphicFrameLocks noChangeAspect="1"/>
          </p:cNvGraphicFramePr>
          <p:nvPr/>
        </p:nvGraphicFramePr>
        <p:xfrm>
          <a:off x="1219200" y="3429000"/>
          <a:ext cx="64897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3" name="MathType Equation" r:id="rId5" imgW="2641600" imgH="215900" progId="Equation">
                  <p:embed/>
                </p:oleObj>
              </mc:Choice>
              <mc:Fallback>
                <p:oleObj name="MathType Equation" r:id="rId5" imgW="2641600" imgH="2159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429000"/>
                        <a:ext cx="648970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autoUpdateAnimBg="0"/>
      <p:bldP spid="117765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Clausius-Clapeyron Equation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Change of saturation vapor pressure with temperature	</a:t>
            </a:r>
            <a:r>
              <a:rPr lang="en-US">
                <a:solidFill>
                  <a:srgbClr val="9900CC"/>
                </a:solidFill>
              </a:rPr>
              <a:t>(2.57)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533400" y="2514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Density of water vapor over particle surface (kg m</a:t>
            </a:r>
            <a:r>
              <a:rPr lang="en-US" baseline="30000"/>
              <a:t>-3</a:t>
            </a:r>
            <a:r>
              <a:rPr lang="en-US"/>
              <a:t>)</a:t>
            </a:r>
            <a:endParaRPr lang="en-US">
              <a:solidFill>
                <a:srgbClr val="9900CC"/>
              </a:solidFill>
            </a:endParaRPr>
          </a:p>
        </p:txBody>
      </p:sp>
      <p:graphicFrame>
        <p:nvGraphicFramePr>
          <p:cNvPr id="118791" name="Object 7"/>
          <p:cNvGraphicFramePr>
            <a:graphicFrameLocks noChangeAspect="1"/>
          </p:cNvGraphicFramePr>
          <p:nvPr/>
        </p:nvGraphicFramePr>
        <p:xfrm>
          <a:off x="3200400" y="1524000"/>
          <a:ext cx="211137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17" name="MathType Equation" r:id="rId3" imgW="850900" imgH="317500" progId="Equation">
                  <p:embed/>
                </p:oleObj>
              </mc:Choice>
              <mc:Fallback>
                <p:oleObj name="MathType Equation" r:id="rId3" imgW="850900" imgH="3175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524000"/>
                        <a:ext cx="211137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93" name="Object 9"/>
          <p:cNvGraphicFramePr>
            <a:graphicFrameLocks noChangeAspect="1"/>
          </p:cNvGraphicFramePr>
          <p:nvPr/>
        </p:nvGraphicFramePr>
        <p:xfrm>
          <a:off x="3276600" y="2819400"/>
          <a:ext cx="1544638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18" name="MathType Equation" r:id="rId5" imgW="622300" imgH="355600" progId="Equation">
                  <p:embed/>
                </p:oleObj>
              </mc:Choice>
              <mc:Fallback>
                <p:oleObj name="MathType Equation" r:id="rId5" imgW="622300" imgH="3556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819400"/>
                        <a:ext cx="1544638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94" name="Rectangle 10"/>
          <p:cNvSpPr>
            <a:spLocks noChangeArrowheads="1"/>
          </p:cNvSpPr>
          <p:nvPr/>
        </p:nvSpPr>
        <p:spPr bwMode="auto">
          <a:xfrm>
            <a:off x="533400" y="3810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Combine density with Clausius-Clapeyron equation 	</a:t>
            </a:r>
            <a:r>
              <a:rPr lang="en-US">
                <a:solidFill>
                  <a:srgbClr val="9900CC"/>
                </a:solidFill>
              </a:rPr>
              <a:t>(2.58)</a:t>
            </a:r>
          </a:p>
        </p:txBody>
      </p:sp>
      <p:graphicFrame>
        <p:nvGraphicFramePr>
          <p:cNvPr id="118795" name="Object 11"/>
          <p:cNvGraphicFramePr>
            <a:graphicFrameLocks noChangeAspect="1"/>
          </p:cNvGraphicFramePr>
          <p:nvPr/>
        </p:nvGraphicFramePr>
        <p:xfrm>
          <a:off x="3048000" y="4343400"/>
          <a:ext cx="21209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19" name="MathType Equation" r:id="rId7" imgW="838200" imgH="368300" progId="Equation">
                  <p:embed/>
                </p:oleObj>
              </mc:Choice>
              <mc:Fallback>
                <p:oleObj name="MathType Equation" r:id="rId7" imgW="838200" imgH="3683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343400"/>
                        <a:ext cx="2120900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96" name="Rectangle 12"/>
          <p:cNvSpPr>
            <a:spLocks noChangeArrowheads="1"/>
          </p:cNvSpPr>
          <p:nvPr/>
        </p:nvSpPr>
        <p:spPr bwMode="auto">
          <a:xfrm>
            <a:off x="533400" y="5334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Substitute latent heat of evaporation 	</a:t>
            </a:r>
            <a:r>
              <a:rPr lang="en-US">
                <a:solidFill>
                  <a:srgbClr val="9900CC"/>
                </a:solidFill>
              </a:rPr>
              <a:t>(2.59)</a:t>
            </a:r>
          </a:p>
        </p:txBody>
      </p:sp>
      <p:graphicFrame>
        <p:nvGraphicFramePr>
          <p:cNvPr id="118797" name="Object 13"/>
          <p:cNvGraphicFramePr>
            <a:graphicFrameLocks noChangeAspect="1"/>
          </p:cNvGraphicFramePr>
          <p:nvPr/>
        </p:nvGraphicFramePr>
        <p:xfrm>
          <a:off x="2590800" y="5715000"/>
          <a:ext cx="3463925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20" name="MathType Equation" r:id="rId9" imgW="1397000" imgH="381000" progId="Equation">
                  <p:embed/>
                </p:oleObj>
              </mc:Choice>
              <mc:Fallback>
                <p:oleObj name="MathType Equation" r:id="rId9" imgW="1397000" imgH="3810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715000"/>
                        <a:ext cx="3463925" cy="944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  <p:bldP spid="118788" grpId="0" build="p" autoUpdateAnimBg="0"/>
      <p:bldP spid="118794" grpId="0" build="p" autoUpdateAnimBg="0"/>
      <p:bldP spid="118796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Clausius-Clapeyron Equation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Integrate	</a:t>
            </a:r>
            <a:r>
              <a:rPr lang="en-US">
                <a:solidFill>
                  <a:srgbClr val="9900CC"/>
                </a:solidFill>
              </a:rPr>
              <a:t>(2.60)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457200" y="2895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Substitute constants 	</a:t>
            </a:r>
            <a:r>
              <a:rPr lang="en-US">
                <a:solidFill>
                  <a:srgbClr val="9900CC"/>
                </a:solidFill>
              </a:rPr>
              <a:t>(2.61)</a:t>
            </a:r>
          </a:p>
        </p:txBody>
      </p:sp>
      <p:graphicFrame>
        <p:nvGraphicFramePr>
          <p:cNvPr id="119819" name="Object 11"/>
          <p:cNvGraphicFramePr>
            <a:graphicFrameLocks noChangeAspect="1"/>
          </p:cNvGraphicFramePr>
          <p:nvPr/>
        </p:nvGraphicFramePr>
        <p:xfrm>
          <a:off x="1447800" y="1524000"/>
          <a:ext cx="6015038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33" name="MathType Equation" r:id="rId3" imgW="2400300" imgH="419100" progId="Equation">
                  <p:embed/>
                </p:oleObj>
              </mc:Choice>
              <mc:Fallback>
                <p:oleObj name="MathType Equation" r:id="rId3" imgW="2400300" imgH="4191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524000"/>
                        <a:ext cx="6015038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0" name="Object 12"/>
          <p:cNvGraphicFramePr>
            <a:graphicFrameLocks noChangeAspect="1"/>
          </p:cNvGraphicFramePr>
          <p:nvPr/>
        </p:nvGraphicFramePr>
        <p:xfrm>
          <a:off x="457200" y="3352800"/>
          <a:ext cx="768826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34" name="MathType Equation" r:id="rId5" imgW="3048000" imgH="368300" progId="Equation">
                  <p:embed/>
                </p:oleObj>
              </mc:Choice>
              <mc:Fallback>
                <p:oleObj name="MathType Equation" r:id="rId5" imgW="3048000" imgH="3683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0"/>
                        <a:ext cx="7688263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457200" y="4419600"/>
            <a:ext cx="7772400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2.15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253.15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v,s</a:t>
            </a:r>
            <a:r>
              <a:rPr lang="en-US">
                <a:solidFill>
                  <a:srgbClr val="187534"/>
                </a:solidFill>
              </a:rPr>
              <a:t>	= 1.26 hPa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 baseline="30000">
                <a:solidFill>
                  <a:srgbClr val="187534"/>
                </a:solidFill>
              </a:rPr>
              <a:t>			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	= 298.15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v,s </a:t>
            </a:r>
            <a:r>
              <a:rPr lang="en-US">
                <a:solidFill>
                  <a:srgbClr val="187534"/>
                </a:solidFill>
              </a:rPr>
              <a:t>	= 31.6 hPa</a:t>
            </a:r>
            <a:endParaRPr lang="en-US" baseline="30000">
              <a:solidFill>
                <a:srgbClr val="18753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autoUpdateAnimBg="0"/>
      <p:bldP spid="119815" grpId="0" build="p" autoUpdateAnimBg="0"/>
      <p:bldP spid="119821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Saturation Vapor Pressure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Empirical parameterization	</a:t>
            </a:r>
            <a:r>
              <a:rPr lang="en-US">
                <a:solidFill>
                  <a:srgbClr val="9900CC"/>
                </a:solidFill>
              </a:rPr>
              <a:t>(2.62)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228600" y="3276600"/>
            <a:ext cx="4267200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993366"/>
                </a:solidFill>
              </a:rPr>
              <a:t>Example 2.16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c</a:t>
            </a:r>
            <a:r>
              <a:rPr lang="en-US">
                <a:solidFill>
                  <a:srgbClr val="187534"/>
                </a:solidFill>
              </a:rPr>
              <a:t>	= -20 </a:t>
            </a:r>
            <a:r>
              <a:rPr lang="en-US" baseline="30000">
                <a:solidFill>
                  <a:srgbClr val="187534"/>
                </a:solidFill>
              </a:rPr>
              <a:t>o</a:t>
            </a:r>
            <a:r>
              <a:rPr lang="en-US">
                <a:solidFill>
                  <a:srgbClr val="187534"/>
                </a:solidFill>
              </a:rPr>
              <a:t>C (253.15 K)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v,s</a:t>
            </a:r>
            <a:r>
              <a:rPr lang="en-US">
                <a:solidFill>
                  <a:srgbClr val="187534"/>
                </a:solidFill>
              </a:rPr>
              <a:t>	= 1.26 hPa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 baseline="30000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c</a:t>
            </a:r>
            <a:r>
              <a:rPr lang="en-US">
                <a:solidFill>
                  <a:srgbClr val="187534"/>
                </a:solidFill>
              </a:rPr>
              <a:t>	= 25 </a:t>
            </a:r>
            <a:r>
              <a:rPr lang="en-US" baseline="30000">
                <a:solidFill>
                  <a:srgbClr val="187534"/>
                </a:solidFill>
              </a:rPr>
              <a:t>o</a:t>
            </a:r>
            <a:r>
              <a:rPr lang="en-US">
                <a:solidFill>
                  <a:srgbClr val="187534"/>
                </a:solidFill>
              </a:rPr>
              <a:t>C (298.15 K)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v,s </a:t>
            </a:r>
            <a:r>
              <a:rPr lang="en-US">
                <a:solidFill>
                  <a:srgbClr val="187534"/>
                </a:solidFill>
              </a:rPr>
              <a:t>	= 31.67 hPa</a:t>
            </a:r>
          </a:p>
        </p:txBody>
      </p:sp>
      <p:graphicFrame>
        <p:nvGraphicFramePr>
          <p:cNvPr id="120840" name="Object 8"/>
          <p:cNvGraphicFramePr>
            <a:graphicFrameLocks noChangeAspect="1"/>
          </p:cNvGraphicFramePr>
          <p:nvPr/>
        </p:nvGraphicFramePr>
        <p:xfrm>
          <a:off x="2514600" y="1524000"/>
          <a:ext cx="3875088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57" name="MathType Equation" r:id="rId3" imgW="1549400" imgH="393700" progId="Equation">
                  <p:embed/>
                </p:oleObj>
              </mc:Choice>
              <mc:Fallback>
                <p:oleObj name="MathType Equation" r:id="rId3" imgW="1549400" imgH="3937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524000"/>
                        <a:ext cx="3875088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0845" name="Group 13"/>
          <p:cNvGrpSpPr>
            <a:grpSpLocks/>
          </p:cNvGrpSpPr>
          <p:nvPr/>
        </p:nvGrpSpPr>
        <p:grpSpPr bwMode="auto">
          <a:xfrm>
            <a:off x="4648200" y="2667000"/>
            <a:ext cx="4189413" cy="3792538"/>
            <a:chOff x="2928" y="1680"/>
            <a:chExt cx="2639" cy="2389"/>
          </a:xfrm>
        </p:grpSpPr>
        <p:graphicFrame>
          <p:nvGraphicFramePr>
            <p:cNvPr id="120841" name="Object 9"/>
            <p:cNvGraphicFramePr>
              <a:graphicFrameLocks noChangeAspect="1"/>
            </p:cNvGraphicFramePr>
            <p:nvPr/>
          </p:nvGraphicFramePr>
          <p:xfrm>
            <a:off x="2976" y="1680"/>
            <a:ext cx="2591" cy="2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0858" name="Document" r:id="rId5" imgW="2286000" imgH="2108200" progId="Word.Document.8">
                    <p:embed/>
                  </p:oleObj>
                </mc:Choice>
                <mc:Fallback>
                  <p:oleObj name="Document" r:id="rId5" imgW="2286000" imgH="2108200" progId="Word.Document.8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1680"/>
                          <a:ext cx="2591" cy="2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0844" name="Rectangle 12"/>
            <p:cNvSpPr>
              <a:spLocks noChangeArrowheads="1"/>
            </p:cNvSpPr>
            <p:nvPr/>
          </p:nvSpPr>
          <p:spPr bwMode="auto">
            <a:xfrm>
              <a:off x="2928" y="2016"/>
              <a:ext cx="336" cy="15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2" name="Text Box 10"/>
            <p:cNvSpPr txBox="1">
              <a:spLocks noChangeArrowheads="1"/>
            </p:cNvSpPr>
            <p:nvPr/>
          </p:nvSpPr>
          <p:spPr bwMode="auto">
            <a:xfrm rot="-5400000">
              <a:off x="2198" y="2592"/>
              <a:ext cx="17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50DFF"/>
                  </a:solidFill>
                </a:rPr>
                <a:t>Vapor pressure (hPa)</a:t>
              </a:r>
              <a:endParaRPr lang="en-US" sz="2000">
                <a:solidFill>
                  <a:srgbClr val="050D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utoUpdateAnimBg="0"/>
      <p:bldP spid="120839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Saturation Vapor Pressure Over Ice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Change of saturation vapor pressure with temperature	</a:t>
            </a:r>
            <a:r>
              <a:rPr lang="en-US">
                <a:solidFill>
                  <a:srgbClr val="9900CC"/>
                </a:solidFill>
              </a:rPr>
              <a:t>(2.63)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457200" y="2743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Substitute latent heat of sublimation and integrate	</a:t>
            </a:r>
            <a:r>
              <a:rPr lang="en-US">
                <a:solidFill>
                  <a:srgbClr val="9900CC"/>
                </a:solidFill>
              </a:rPr>
              <a:t>(2.64)</a:t>
            </a:r>
          </a:p>
        </p:txBody>
      </p:sp>
      <p:graphicFrame>
        <p:nvGraphicFramePr>
          <p:cNvPr id="121867" name="Object 11"/>
          <p:cNvGraphicFramePr>
            <a:graphicFrameLocks noChangeAspect="1"/>
          </p:cNvGraphicFramePr>
          <p:nvPr/>
        </p:nvGraphicFramePr>
        <p:xfrm>
          <a:off x="3048000" y="1600200"/>
          <a:ext cx="21209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82" name="MathType Equation" r:id="rId3" imgW="838200" imgH="368300" progId="Equation">
                  <p:embed/>
                </p:oleObj>
              </mc:Choice>
              <mc:Fallback>
                <p:oleObj name="MathType Equation" r:id="rId3" imgW="838200" imgH="3683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600200"/>
                        <a:ext cx="2120900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9" name="Object 13"/>
          <p:cNvGraphicFramePr>
            <a:graphicFrameLocks noChangeAspect="1"/>
          </p:cNvGraphicFramePr>
          <p:nvPr/>
        </p:nvGraphicFramePr>
        <p:xfrm>
          <a:off x="609600" y="3200400"/>
          <a:ext cx="7834313" cy="181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83" name="MathType Equation" r:id="rId5" imgW="3124200" imgH="723900" progId="Equation">
                  <p:embed/>
                </p:oleObj>
              </mc:Choice>
              <mc:Fallback>
                <p:oleObj name="MathType Equation" r:id="rId5" imgW="3124200" imgH="7239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200400"/>
                        <a:ext cx="7834313" cy="181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utoUpdateAnimBg="0"/>
      <p:bldP spid="121860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Saturation Vapor Pressure Over Ice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Empirical parameterization	</a:t>
            </a:r>
            <a:r>
              <a:rPr lang="en-US">
                <a:solidFill>
                  <a:srgbClr val="9900CC"/>
                </a:solidFill>
              </a:rPr>
              <a:t>(2.65)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28600" y="3276600"/>
            <a:ext cx="42672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993366"/>
                </a:solidFill>
              </a:rPr>
              <a:t>Example 2.17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c</a:t>
            </a:r>
            <a:r>
              <a:rPr lang="en-US">
                <a:solidFill>
                  <a:srgbClr val="187534"/>
                </a:solidFill>
              </a:rPr>
              <a:t>	= -20 </a:t>
            </a:r>
            <a:r>
              <a:rPr lang="en-US" baseline="30000">
                <a:solidFill>
                  <a:srgbClr val="187534"/>
                </a:solidFill>
              </a:rPr>
              <a:t>o</a:t>
            </a:r>
            <a:r>
              <a:rPr lang="en-US">
                <a:solidFill>
                  <a:srgbClr val="187534"/>
                </a:solidFill>
              </a:rPr>
              <a:t>C (253.15 K)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v,s</a:t>
            </a:r>
            <a:r>
              <a:rPr lang="en-US">
                <a:solidFill>
                  <a:srgbClr val="187534"/>
                </a:solidFill>
              </a:rPr>
              <a:t>	= 1.26 hPa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--&gt;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v,I </a:t>
            </a:r>
            <a:r>
              <a:rPr lang="en-US">
                <a:solidFill>
                  <a:srgbClr val="187534"/>
                </a:solidFill>
              </a:rPr>
              <a:t>	= 1.04 hPa</a:t>
            </a:r>
          </a:p>
        </p:txBody>
      </p:sp>
      <p:graphicFrame>
        <p:nvGraphicFramePr>
          <p:cNvPr id="123914" name="Object 10"/>
          <p:cNvGraphicFramePr>
            <a:graphicFrameLocks noChangeAspect="1"/>
          </p:cNvGraphicFramePr>
          <p:nvPr/>
        </p:nvGraphicFramePr>
        <p:xfrm>
          <a:off x="1676400" y="1676400"/>
          <a:ext cx="502761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2" name="MathType Equation" r:id="rId3" imgW="1993900" imgH="368300" progId="Equation">
                  <p:embed/>
                </p:oleObj>
              </mc:Choice>
              <mc:Fallback>
                <p:oleObj name="MathType Equation" r:id="rId3" imgW="1993900" imgH="3683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76400"/>
                        <a:ext cx="5027613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20" name="Group 16"/>
          <p:cNvGrpSpPr>
            <a:grpSpLocks/>
          </p:cNvGrpSpPr>
          <p:nvPr/>
        </p:nvGrpSpPr>
        <p:grpSpPr bwMode="auto">
          <a:xfrm>
            <a:off x="4495800" y="2667000"/>
            <a:ext cx="4113213" cy="3792538"/>
            <a:chOff x="2832" y="1632"/>
            <a:chExt cx="2591" cy="2389"/>
          </a:xfrm>
        </p:grpSpPr>
        <p:graphicFrame>
          <p:nvGraphicFramePr>
            <p:cNvPr id="123915" name="Object 11"/>
            <p:cNvGraphicFramePr>
              <a:graphicFrameLocks noChangeAspect="1"/>
            </p:cNvGraphicFramePr>
            <p:nvPr/>
          </p:nvGraphicFramePr>
          <p:xfrm>
            <a:off x="2832" y="1632"/>
            <a:ext cx="2591" cy="2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33" name="Document" r:id="rId5" imgW="2286000" imgH="2108200" progId="Word.Document.8">
                    <p:embed/>
                  </p:oleObj>
                </mc:Choice>
                <mc:Fallback>
                  <p:oleObj name="Document" r:id="rId5" imgW="2286000" imgH="2108200" progId="Word.Document.8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2" y="1632"/>
                          <a:ext cx="2591" cy="2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918" name="Rectangle 14"/>
            <p:cNvSpPr>
              <a:spLocks noChangeArrowheads="1"/>
            </p:cNvSpPr>
            <p:nvPr/>
          </p:nvSpPr>
          <p:spPr bwMode="auto">
            <a:xfrm>
              <a:off x="2832" y="1976"/>
              <a:ext cx="336" cy="15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9" name="Text Box 15"/>
            <p:cNvSpPr txBox="1">
              <a:spLocks noChangeArrowheads="1"/>
            </p:cNvSpPr>
            <p:nvPr/>
          </p:nvSpPr>
          <p:spPr bwMode="auto">
            <a:xfrm rot="-5400000">
              <a:off x="2102" y="2549"/>
              <a:ext cx="17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50DFF"/>
                  </a:solidFill>
                </a:rPr>
                <a:t>Vapor pressure (hPa)</a:t>
              </a:r>
              <a:endParaRPr lang="en-US" sz="2000">
                <a:solidFill>
                  <a:srgbClr val="050D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 autoUpdateAnimBg="0"/>
      <p:bldP spid="123908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Condensation/Evaporation</a:t>
            </a:r>
            <a:endParaRPr lang="en-US" b="1">
              <a:solidFill>
                <a:srgbClr val="0000FF"/>
              </a:solidFill>
            </a:endParaRPr>
          </a:p>
        </p:txBody>
      </p:sp>
      <p:grpSp>
        <p:nvGrpSpPr>
          <p:cNvPr id="124942" name="Group 14"/>
          <p:cNvGrpSpPr>
            <a:grpSpLocks/>
          </p:cNvGrpSpPr>
          <p:nvPr/>
        </p:nvGrpSpPr>
        <p:grpSpPr bwMode="auto">
          <a:xfrm>
            <a:off x="457200" y="1143000"/>
            <a:ext cx="3733800" cy="4672013"/>
            <a:chOff x="288" y="720"/>
            <a:chExt cx="2352" cy="2943"/>
          </a:xfrm>
        </p:grpSpPr>
        <p:sp>
          <p:nvSpPr>
            <p:cNvPr id="124931" name="Rectangle 3"/>
            <p:cNvSpPr>
              <a:spLocks noChangeArrowheads="1"/>
            </p:cNvSpPr>
            <p:nvPr/>
          </p:nvSpPr>
          <p:spPr bwMode="auto">
            <a:xfrm>
              <a:off x="288" y="720"/>
              <a:ext cx="2352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6804025" algn="l"/>
                </a:tabLst>
              </a:pPr>
              <a:r>
                <a:rPr lang="en-US"/>
                <a:t>Condensation when </a:t>
              </a:r>
              <a:r>
                <a:rPr lang="en-US" i="1"/>
                <a:t>p</a:t>
              </a:r>
              <a:r>
                <a:rPr lang="en-US" i="1" baseline="-25000"/>
                <a:t>v</a:t>
              </a:r>
              <a:r>
                <a:rPr lang="en-US" baseline="-25000"/>
                <a:t> </a:t>
              </a:r>
              <a:r>
                <a:rPr lang="en-US"/>
                <a:t>&gt; </a:t>
              </a:r>
              <a:r>
                <a:rPr lang="en-US" i="1"/>
                <a:t>p</a:t>
              </a:r>
              <a:r>
                <a:rPr lang="en-US" i="1" baseline="-25000"/>
                <a:t>v,s</a:t>
              </a:r>
              <a:endParaRPr lang="en-US">
                <a:solidFill>
                  <a:srgbClr val="187534"/>
                </a:solidFill>
              </a:endParaRPr>
            </a:p>
          </p:txBody>
        </p:sp>
        <p:graphicFrame>
          <p:nvGraphicFramePr>
            <p:cNvPr id="124938" name="Object 10"/>
            <p:cNvGraphicFramePr>
              <a:graphicFrameLocks noChangeAspect="1"/>
            </p:cNvGraphicFramePr>
            <p:nvPr/>
          </p:nvGraphicFramePr>
          <p:xfrm>
            <a:off x="336" y="1152"/>
            <a:ext cx="2303" cy="2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9211" name="Document" r:id="rId3" imgW="1828800" imgH="1993900" progId="Word.Document.8">
                    <p:embed/>
                  </p:oleObj>
                </mc:Choice>
                <mc:Fallback>
                  <p:oleObj name="Document" r:id="rId3" imgW="1828800" imgH="1993900" progId="Word.Document.8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152"/>
                          <a:ext cx="2303" cy="2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4939" name="Rectangle 11"/>
          <p:cNvSpPr>
            <a:spLocks noChangeArrowheads="1"/>
          </p:cNvSpPr>
          <p:nvPr/>
        </p:nvSpPr>
        <p:spPr bwMode="auto">
          <a:xfrm>
            <a:off x="6934200" y="6248400"/>
            <a:ext cx="16764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Fig. 2.9a,b</a:t>
            </a:r>
            <a:endParaRPr lang="en-US">
              <a:solidFill>
                <a:srgbClr val="187534"/>
              </a:solidFill>
            </a:endParaRPr>
          </a:p>
        </p:txBody>
      </p:sp>
      <p:grpSp>
        <p:nvGrpSpPr>
          <p:cNvPr id="124944" name="Group 16"/>
          <p:cNvGrpSpPr>
            <a:grpSpLocks/>
          </p:cNvGrpSpPr>
          <p:nvPr/>
        </p:nvGrpSpPr>
        <p:grpSpPr bwMode="auto">
          <a:xfrm>
            <a:off x="4648200" y="1219200"/>
            <a:ext cx="3751263" cy="4587875"/>
            <a:chOff x="2928" y="768"/>
            <a:chExt cx="2363" cy="2890"/>
          </a:xfrm>
        </p:grpSpPr>
        <p:sp>
          <p:nvSpPr>
            <p:cNvPr id="124940" name="Rectangle 12"/>
            <p:cNvSpPr>
              <a:spLocks noChangeArrowheads="1"/>
            </p:cNvSpPr>
            <p:nvPr/>
          </p:nvSpPr>
          <p:spPr bwMode="auto">
            <a:xfrm>
              <a:off x="2928" y="768"/>
              <a:ext cx="2352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6804025" algn="l"/>
                </a:tabLst>
              </a:pPr>
              <a:r>
                <a:rPr lang="en-US"/>
                <a:t>Evaporation when </a:t>
              </a:r>
              <a:r>
                <a:rPr lang="en-US" i="1"/>
                <a:t>p</a:t>
              </a:r>
              <a:r>
                <a:rPr lang="en-US" i="1" baseline="-25000"/>
                <a:t>v</a:t>
              </a:r>
              <a:r>
                <a:rPr lang="en-US" baseline="-25000"/>
                <a:t> </a:t>
              </a:r>
              <a:r>
                <a:rPr lang="en-US"/>
                <a:t>&lt; </a:t>
              </a:r>
              <a:r>
                <a:rPr lang="en-US" i="1"/>
                <a:t>p</a:t>
              </a:r>
              <a:r>
                <a:rPr lang="en-US" i="1" baseline="-25000"/>
                <a:t>v,s</a:t>
              </a:r>
              <a:endParaRPr lang="en-US">
                <a:solidFill>
                  <a:srgbClr val="187534"/>
                </a:solidFill>
              </a:endParaRPr>
            </a:p>
          </p:txBody>
        </p:sp>
        <p:graphicFrame>
          <p:nvGraphicFramePr>
            <p:cNvPr id="124943" name="Object 15"/>
            <p:cNvGraphicFramePr>
              <a:graphicFrameLocks noChangeAspect="1"/>
            </p:cNvGraphicFramePr>
            <p:nvPr/>
          </p:nvGraphicFramePr>
          <p:xfrm>
            <a:off x="3264" y="1200"/>
            <a:ext cx="2027" cy="2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9212" name="Document" r:id="rId5" imgW="1612900" imgH="1955800" progId="Word.Document.8">
                    <p:embed/>
                  </p:oleObj>
                </mc:Choice>
                <mc:Fallback>
                  <p:oleObj name="Document" r:id="rId5" imgW="1612900" imgH="1955800" progId="Word.Document.8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1200"/>
                          <a:ext cx="2027" cy="24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9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Formation of Rain in Cold Clouds</a:t>
            </a:r>
            <a:br>
              <a:rPr lang="en-US" sz="4000" b="1">
                <a:solidFill>
                  <a:srgbClr val="0000FF"/>
                </a:solidFill>
                <a:latin typeface="Times" charset="0"/>
              </a:rPr>
            </a:br>
            <a:r>
              <a:rPr lang="en-US" sz="2800">
                <a:solidFill>
                  <a:srgbClr val="187534"/>
                </a:solidFill>
                <a:latin typeface="Times" charset="0"/>
              </a:rPr>
              <a:t>Ice Crystal (Bergeron) Process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609600" y="5305425"/>
            <a:ext cx="7543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0188" indent="-230188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00000"/>
              </a:lnSpc>
              <a:buFont typeface="Times" charset="0"/>
              <a:buChar char="•"/>
            </a:pPr>
            <a:r>
              <a:rPr lang="en-US" i="1">
                <a:solidFill>
                  <a:srgbClr val="FF0000"/>
                </a:solidFill>
                <a:latin typeface="Times" charset="0"/>
              </a:rPr>
              <a:t>p</a:t>
            </a:r>
            <a:r>
              <a:rPr lang="en-US" i="1" baseline="-25000">
                <a:solidFill>
                  <a:srgbClr val="FF0000"/>
                </a:solidFill>
                <a:latin typeface="Times" charset="0"/>
              </a:rPr>
              <a:t>v</a:t>
            </a:r>
            <a:r>
              <a:rPr lang="en-US" baseline="-25000">
                <a:solidFill>
                  <a:srgbClr val="FF0000"/>
                </a:solidFill>
                <a:latin typeface="Times" charset="0"/>
              </a:rPr>
              <a:t>,</a:t>
            </a:r>
            <a:r>
              <a:rPr lang="en-US" i="1" baseline="-25000">
                <a:solidFill>
                  <a:srgbClr val="FF0000"/>
                </a:solidFill>
                <a:latin typeface="Times" charset="0"/>
              </a:rPr>
              <a:t>s</a:t>
            </a:r>
            <a:r>
              <a:rPr lang="en-US" i="1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over ice is less than that</a:t>
            </a:r>
            <a:r>
              <a:rPr lang="en-US" i="1">
                <a:solidFill>
                  <a:srgbClr val="FF0000"/>
                </a:solidFill>
                <a:latin typeface="Times" charset="0"/>
              </a:rPr>
              <a:t> </a:t>
            </a:r>
            <a:r>
              <a:rPr lang="en-US">
                <a:solidFill>
                  <a:srgbClr val="FF0000"/>
                </a:solidFill>
                <a:latin typeface="Times" charset="0"/>
              </a:rPr>
              <a:t>over liquid water</a:t>
            </a:r>
          </a:p>
          <a:p>
            <a:pPr>
              <a:lnSpc>
                <a:spcPct val="100000"/>
              </a:lnSpc>
              <a:buFont typeface="Times" charset="0"/>
              <a:buChar char="•"/>
            </a:pPr>
            <a:r>
              <a:rPr lang="en-US">
                <a:solidFill>
                  <a:srgbClr val="FF0000"/>
                </a:solidFill>
                <a:latin typeface="Times" charset="0"/>
              </a:rPr>
              <a:t>Water droplets evaporate, vapor flows to ice crystals</a:t>
            </a:r>
          </a:p>
          <a:p>
            <a:pPr>
              <a:lnSpc>
                <a:spcPct val="100000"/>
              </a:lnSpc>
              <a:buFont typeface="Times" charset="0"/>
              <a:buChar char="•"/>
            </a:pPr>
            <a:r>
              <a:rPr lang="en-US">
                <a:solidFill>
                  <a:srgbClr val="FF0000"/>
                </a:solidFill>
                <a:latin typeface="Times" charset="0"/>
              </a:rPr>
              <a:t>Ideal precipitation if 100,000 droplets per ice crystal</a:t>
            </a:r>
          </a:p>
        </p:txBody>
      </p:sp>
      <p:grpSp>
        <p:nvGrpSpPr>
          <p:cNvPr id="126987" name="Group 11"/>
          <p:cNvGrpSpPr>
            <a:grpSpLocks/>
          </p:cNvGrpSpPr>
          <p:nvPr/>
        </p:nvGrpSpPr>
        <p:grpSpPr bwMode="auto">
          <a:xfrm>
            <a:off x="228600" y="1371600"/>
            <a:ext cx="4324350" cy="3843338"/>
            <a:chOff x="144" y="864"/>
            <a:chExt cx="2724" cy="2421"/>
          </a:xfrm>
        </p:grpSpPr>
        <p:pic>
          <p:nvPicPr>
            <p:cNvPr id="12698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864"/>
              <a:ext cx="2724" cy="2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26982" name="Rectangle 6"/>
            <p:cNvSpPr>
              <a:spLocks noChangeArrowheads="1"/>
            </p:cNvSpPr>
            <p:nvPr/>
          </p:nvSpPr>
          <p:spPr bwMode="auto">
            <a:xfrm>
              <a:off x="240" y="1152"/>
              <a:ext cx="28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983" name="Rectangle 7"/>
            <p:cNvSpPr>
              <a:spLocks noChangeArrowheads="1"/>
            </p:cNvSpPr>
            <p:nvPr/>
          </p:nvSpPr>
          <p:spPr bwMode="auto">
            <a:xfrm rot="-5400000">
              <a:off x="-442" y="1678"/>
              <a:ext cx="17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Vapor pressure (hPa)</a:t>
              </a:r>
              <a:endParaRPr lang="en-US"/>
            </a:p>
          </p:txBody>
        </p:sp>
      </p:grpSp>
      <p:graphicFrame>
        <p:nvGraphicFramePr>
          <p:cNvPr id="126984" name="Object 8"/>
          <p:cNvGraphicFramePr>
            <a:graphicFrameLocks noChangeAspect="1"/>
          </p:cNvGraphicFramePr>
          <p:nvPr/>
        </p:nvGraphicFramePr>
        <p:xfrm>
          <a:off x="4724400" y="1752600"/>
          <a:ext cx="3633788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5" name="Document" r:id="rId4" imgW="3633216" imgH="2718816" progId="Word.Document.8">
                  <p:embed/>
                </p:oleObj>
              </mc:Choice>
              <mc:Fallback>
                <p:oleObj name="Document" r:id="rId4" imgW="3633216" imgH="2718816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752600"/>
                        <a:ext cx="3633788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Relative Humidity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381000" y="4038600"/>
            <a:ext cx="82296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buFontTx/>
              <a:buNone/>
            </a:pPr>
            <a:r>
              <a:rPr lang="en-US">
                <a:solidFill>
                  <a:srgbClr val="9900CC"/>
                </a:solidFill>
              </a:rPr>
              <a:t>To </a:t>
            </a:r>
            <a:r>
              <a:rPr lang="en-US" i="1">
                <a:solidFill>
                  <a:srgbClr val="9900CC"/>
                </a:solidFill>
              </a:rPr>
              <a:t>increase</a:t>
            </a:r>
            <a:r>
              <a:rPr lang="en-US">
                <a:solidFill>
                  <a:srgbClr val="9900CC"/>
                </a:solidFill>
              </a:rPr>
              <a:t> relative humidity,</a:t>
            </a:r>
            <a:endParaRPr lang="en-US" u="sng">
              <a:solidFill>
                <a:schemeClr val="tx1"/>
              </a:solidFill>
            </a:endParaRPr>
          </a:p>
          <a:p>
            <a:pPr marL="742950" lvl="1" indent="-285750">
              <a:lnSpc>
                <a:spcPct val="100000"/>
              </a:lnSpc>
              <a:buFont typeface="Wingdings" charset="0"/>
              <a:buChar char="Ø"/>
            </a:pPr>
            <a:r>
              <a:rPr lang="en-US"/>
              <a:t>increase partial pressure of water</a:t>
            </a:r>
          </a:p>
          <a:p>
            <a:pPr marL="742950" lvl="1" indent="-285750">
              <a:lnSpc>
                <a:spcPct val="100000"/>
              </a:lnSpc>
              <a:buFont typeface="Wingdings" charset="0"/>
              <a:buChar char="Ø"/>
            </a:pPr>
            <a:r>
              <a:rPr lang="en-US"/>
              <a:t>decrease temperature, which decreases </a:t>
            </a:r>
            <a:r>
              <a:rPr lang="en-US" i="1"/>
              <a:t>p</a:t>
            </a:r>
            <a:r>
              <a:rPr lang="en-US" i="1" baseline="-25000"/>
              <a:t>v,s</a:t>
            </a:r>
            <a:endParaRPr lang="en-US"/>
          </a:p>
          <a:p>
            <a:pPr marL="342900" indent="-342900">
              <a:lnSpc>
                <a:spcPct val="100000"/>
              </a:lnSpc>
              <a:buFontTx/>
              <a:buNone/>
            </a:pPr>
            <a:r>
              <a:rPr lang="en-US">
                <a:solidFill>
                  <a:srgbClr val="9900CC"/>
                </a:solidFill>
              </a:rPr>
              <a:t>To </a:t>
            </a:r>
            <a:r>
              <a:rPr lang="en-US" i="1">
                <a:solidFill>
                  <a:srgbClr val="9900CC"/>
                </a:solidFill>
              </a:rPr>
              <a:t>decrease</a:t>
            </a:r>
            <a:r>
              <a:rPr lang="en-US">
                <a:solidFill>
                  <a:srgbClr val="9900CC"/>
                </a:solidFill>
              </a:rPr>
              <a:t> relative humidity,</a:t>
            </a:r>
            <a:endParaRPr lang="en-US" u="sng">
              <a:solidFill>
                <a:schemeClr val="tx1"/>
              </a:solidFill>
            </a:endParaRPr>
          </a:p>
          <a:p>
            <a:pPr marL="742950" lvl="1" indent="-285750">
              <a:lnSpc>
                <a:spcPct val="100000"/>
              </a:lnSpc>
              <a:buFont typeface="Wingdings" charset="0"/>
              <a:buChar char="Ø"/>
            </a:pPr>
            <a:r>
              <a:rPr lang="en-US"/>
              <a:t>lower partial pressure of water</a:t>
            </a:r>
          </a:p>
          <a:p>
            <a:pPr marL="742950" lvl="1" indent="-285750">
              <a:lnSpc>
                <a:spcPct val="100000"/>
              </a:lnSpc>
              <a:buFont typeface="Wingdings" charset="0"/>
              <a:buChar char="Ø"/>
            </a:pPr>
            <a:r>
              <a:rPr lang="en-US"/>
              <a:t>increase temperature</a:t>
            </a:r>
            <a:endParaRPr lang="en-US" sz="2800"/>
          </a:p>
        </p:txBody>
      </p:sp>
      <p:graphicFrame>
        <p:nvGraphicFramePr>
          <p:cNvPr id="128006" name="Object 6"/>
          <p:cNvGraphicFramePr>
            <a:graphicFrameLocks noChangeAspect="1"/>
          </p:cNvGraphicFramePr>
          <p:nvPr/>
        </p:nvGraphicFramePr>
        <p:xfrm>
          <a:off x="609600" y="1524000"/>
          <a:ext cx="7569200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63" name="MathType Equation" r:id="rId3" imgW="3022600" imgH="419100" progId="Equation">
                  <p:embed/>
                </p:oleObj>
              </mc:Choice>
              <mc:Fallback>
                <p:oleObj name="MathType Equation" r:id="rId3" imgW="3022600" imgH="419100" progId="Equation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24000"/>
                        <a:ext cx="7569200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6096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Relative humidity (percent)	</a:t>
            </a:r>
            <a:r>
              <a:rPr lang="en-US">
                <a:solidFill>
                  <a:srgbClr val="9900CC"/>
                </a:solidFill>
              </a:rPr>
              <a:t>(2.66)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28008" name="Rectangle 8"/>
          <p:cNvSpPr>
            <a:spLocks noChangeArrowheads="1"/>
          </p:cNvSpPr>
          <p:nvPr/>
        </p:nvSpPr>
        <p:spPr bwMode="auto">
          <a:xfrm>
            <a:off x="609600" y="2743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Saturation mass mixing ratio	</a:t>
            </a:r>
            <a:r>
              <a:rPr lang="en-US">
                <a:solidFill>
                  <a:srgbClr val="9900CC"/>
                </a:solidFill>
              </a:rPr>
              <a:t>(2.67)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28009" name="Object 9"/>
          <p:cNvGraphicFramePr>
            <a:graphicFrameLocks noChangeAspect="1"/>
          </p:cNvGraphicFramePr>
          <p:nvPr/>
        </p:nvGraphicFramePr>
        <p:xfrm>
          <a:off x="2438400" y="3048000"/>
          <a:ext cx="3390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64" name="MathType Equation" r:id="rId5" imgW="1346200" imgH="368300" progId="Equation">
                  <p:embed/>
                </p:oleObj>
              </mc:Choice>
              <mc:Fallback>
                <p:oleObj name="MathType Equation" r:id="rId5" imgW="1346200" imgH="3683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048000"/>
                        <a:ext cx="33909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 bldLvl="2" autoUpdateAnimBg="0"/>
      <p:bldP spid="128007" grpId="0" build="p" autoUpdateAnimBg="0"/>
      <p:bldP spid="128008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42" name="Group 18"/>
          <p:cNvGrpSpPr>
            <a:grpSpLocks/>
          </p:cNvGrpSpPr>
          <p:nvPr/>
        </p:nvGrpSpPr>
        <p:grpSpPr bwMode="auto">
          <a:xfrm>
            <a:off x="3200400" y="1295400"/>
            <a:ext cx="5638800" cy="5334000"/>
            <a:chOff x="1056" y="528"/>
            <a:chExt cx="3552" cy="3360"/>
          </a:xfrm>
        </p:grpSpPr>
        <p:pic>
          <p:nvPicPr>
            <p:cNvPr id="129043" name="Picture 1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528"/>
              <a:ext cx="3552" cy="3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29044" name="Rectangle 20"/>
            <p:cNvSpPr>
              <a:spLocks noChangeArrowheads="1"/>
            </p:cNvSpPr>
            <p:nvPr/>
          </p:nvSpPr>
          <p:spPr bwMode="auto">
            <a:xfrm>
              <a:off x="1104" y="1311"/>
              <a:ext cx="28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45" name="Rectangle 21"/>
            <p:cNvSpPr>
              <a:spLocks noChangeArrowheads="1"/>
            </p:cNvSpPr>
            <p:nvPr/>
          </p:nvSpPr>
          <p:spPr bwMode="auto">
            <a:xfrm rot="-5400000">
              <a:off x="422" y="1833"/>
              <a:ext cx="17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Vapor pressure (hPa)</a:t>
              </a:r>
              <a:endParaRPr lang="en-US"/>
            </a:p>
          </p:txBody>
        </p:sp>
        <p:sp>
          <p:nvSpPr>
            <p:cNvPr id="129046" name="Rectangle 22"/>
            <p:cNvSpPr>
              <a:spLocks noChangeArrowheads="1"/>
            </p:cNvSpPr>
            <p:nvPr/>
          </p:nvSpPr>
          <p:spPr bwMode="auto">
            <a:xfrm>
              <a:off x="2016" y="3600"/>
              <a:ext cx="21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47" name="Rectangle 23"/>
            <p:cNvSpPr>
              <a:spLocks noChangeArrowheads="1"/>
            </p:cNvSpPr>
            <p:nvPr/>
          </p:nvSpPr>
          <p:spPr bwMode="auto">
            <a:xfrm>
              <a:off x="1776" y="3552"/>
              <a:ext cx="2640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48" name="Rectangle 24"/>
            <p:cNvSpPr>
              <a:spLocks noChangeArrowheads="1"/>
            </p:cNvSpPr>
            <p:nvPr/>
          </p:nvSpPr>
          <p:spPr bwMode="auto">
            <a:xfrm>
              <a:off x="2304" y="3552"/>
              <a:ext cx="1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Temperature (</a:t>
              </a:r>
              <a:r>
                <a:rPr lang="en-US" baseline="30000">
                  <a:solidFill>
                    <a:srgbClr val="0000FF"/>
                  </a:solidFill>
                </a:rPr>
                <a:t>o</a:t>
              </a:r>
              <a:r>
                <a:rPr lang="en-US">
                  <a:solidFill>
                    <a:srgbClr val="0000FF"/>
                  </a:solidFill>
                </a:rPr>
                <a:t>C)</a:t>
              </a:r>
              <a:endParaRPr lang="en-US"/>
            </a:p>
          </p:txBody>
        </p:sp>
      </p:grp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Relative Humidity Example</a:t>
            </a:r>
            <a:endParaRPr lang="en-US" sz="4000" b="1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0" y="1371600"/>
            <a:ext cx="36576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/>
              <a:t>If</a:t>
            </a:r>
            <a:r>
              <a:rPr lang="en-US" i="1"/>
              <a:t> T</a:t>
            </a:r>
            <a:r>
              <a:rPr lang="en-US"/>
              <a:t> = 35°C and </a:t>
            </a:r>
            <a:r>
              <a:rPr lang="en-US" i="1"/>
              <a:t>p</a:t>
            </a:r>
            <a:r>
              <a:rPr lang="en-US" i="1" baseline="-25000"/>
              <a:t>v</a:t>
            </a:r>
            <a:r>
              <a:rPr lang="en-US"/>
              <a:t>=20 hPa</a:t>
            </a:r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/>
              <a:t>	--&gt; find </a:t>
            </a:r>
            <a:r>
              <a:rPr lang="en-US" i="1"/>
              <a:t>p</a:t>
            </a:r>
            <a:r>
              <a:rPr lang="en-US" i="1" baseline="-25000"/>
              <a:t>v,s</a:t>
            </a:r>
            <a:r>
              <a:rPr lang="en-US" i="1"/>
              <a:t> </a:t>
            </a:r>
            <a:r>
              <a:rPr lang="en-US"/>
              <a:t>and </a:t>
            </a:r>
            <a:r>
              <a:rPr lang="en-US" i="1"/>
              <a:t>f</a:t>
            </a:r>
            <a:r>
              <a:rPr lang="en-US" i="1" baseline="-25000"/>
              <a:t>r</a:t>
            </a:r>
            <a:endParaRPr lang="en-US"/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endParaRPr lang="en-US"/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endParaRPr lang="en-US"/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0" y="5181600"/>
            <a:ext cx="38290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i="1"/>
              <a:t>f</a:t>
            </a:r>
            <a:r>
              <a:rPr lang="en-US" i="1" baseline="-25000"/>
              <a:t>r</a:t>
            </a:r>
            <a:r>
              <a:rPr lang="en-US" i="1"/>
              <a:t> </a:t>
            </a:r>
            <a:r>
              <a:rPr lang="en-US"/>
              <a:t>= 100% x 20 hPa / 56.2 hPa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   = 35.6%</a:t>
            </a:r>
          </a:p>
        </p:txBody>
      </p:sp>
      <p:grpSp>
        <p:nvGrpSpPr>
          <p:cNvPr id="129030" name="Group 6"/>
          <p:cNvGrpSpPr>
            <a:grpSpLocks/>
          </p:cNvGrpSpPr>
          <p:nvPr/>
        </p:nvGrpSpPr>
        <p:grpSpPr bwMode="auto">
          <a:xfrm>
            <a:off x="4191000" y="3200400"/>
            <a:ext cx="3429000" cy="533400"/>
            <a:chOff x="2640" y="2016"/>
            <a:chExt cx="2160" cy="336"/>
          </a:xfrm>
        </p:grpSpPr>
        <p:sp>
          <p:nvSpPr>
            <p:cNvPr id="129031" name="Line 7"/>
            <p:cNvSpPr>
              <a:spLocks noChangeShapeType="1"/>
            </p:cNvSpPr>
            <p:nvPr/>
          </p:nvSpPr>
          <p:spPr bwMode="auto">
            <a:xfrm>
              <a:off x="2640" y="2352"/>
              <a:ext cx="2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32" name="Rectangle 8"/>
            <p:cNvSpPr>
              <a:spLocks noChangeArrowheads="1"/>
            </p:cNvSpPr>
            <p:nvPr/>
          </p:nvSpPr>
          <p:spPr bwMode="auto">
            <a:xfrm>
              <a:off x="3072" y="2016"/>
              <a:ext cx="11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p</a:t>
              </a:r>
              <a:r>
                <a:rPr lang="en-US" i="1" baseline="-25000"/>
                <a:t>v,s</a:t>
              </a:r>
              <a:r>
                <a:rPr lang="en-US" i="1"/>
                <a:t>=</a:t>
              </a:r>
              <a:r>
                <a:rPr lang="en-US"/>
                <a:t>56.2 hPa</a:t>
              </a:r>
              <a:endParaRPr lang="en-US" i="1"/>
            </a:p>
          </p:txBody>
        </p:sp>
      </p:grpSp>
      <p:grpSp>
        <p:nvGrpSpPr>
          <p:cNvPr id="129033" name="Group 9"/>
          <p:cNvGrpSpPr>
            <a:grpSpLocks/>
          </p:cNvGrpSpPr>
          <p:nvPr/>
        </p:nvGrpSpPr>
        <p:grpSpPr bwMode="auto">
          <a:xfrm>
            <a:off x="4191000" y="4648200"/>
            <a:ext cx="3429000" cy="457200"/>
            <a:chOff x="2640" y="2928"/>
            <a:chExt cx="2160" cy="288"/>
          </a:xfrm>
        </p:grpSpPr>
        <p:sp>
          <p:nvSpPr>
            <p:cNvPr id="129034" name="Line 10"/>
            <p:cNvSpPr>
              <a:spLocks noChangeShapeType="1"/>
            </p:cNvSpPr>
            <p:nvPr/>
          </p:nvSpPr>
          <p:spPr bwMode="auto">
            <a:xfrm>
              <a:off x="2640" y="3216"/>
              <a:ext cx="2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35" name="Rectangle 11"/>
            <p:cNvSpPr>
              <a:spLocks noChangeArrowheads="1"/>
            </p:cNvSpPr>
            <p:nvPr/>
          </p:nvSpPr>
          <p:spPr bwMode="auto">
            <a:xfrm>
              <a:off x="3072" y="2928"/>
              <a:ext cx="9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p</a:t>
              </a:r>
              <a:r>
                <a:rPr lang="en-US" i="1" baseline="-25000"/>
                <a:t>v</a:t>
              </a:r>
              <a:r>
                <a:rPr lang="en-US" i="1"/>
                <a:t>=</a:t>
              </a:r>
              <a:r>
                <a:rPr lang="en-US"/>
                <a:t>20 hPa</a:t>
              </a:r>
              <a:endParaRPr lang="en-US" i="1"/>
            </a:p>
          </p:txBody>
        </p:sp>
      </p:grpSp>
      <p:grpSp>
        <p:nvGrpSpPr>
          <p:cNvPr id="129036" name="Group 12"/>
          <p:cNvGrpSpPr>
            <a:grpSpLocks/>
          </p:cNvGrpSpPr>
          <p:nvPr/>
        </p:nvGrpSpPr>
        <p:grpSpPr bwMode="auto">
          <a:xfrm>
            <a:off x="7620000" y="3200400"/>
            <a:ext cx="1266825" cy="2590800"/>
            <a:chOff x="4800" y="2016"/>
            <a:chExt cx="798" cy="1632"/>
          </a:xfrm>
        </p:grpSpPr>
        <p:sp>
          <p:nvSpPr>
            <p:cNvPr id="129037" name="Line 13"/>
            <p:cNvSpPr>
              <a:spLocks noChangeShapeType="1"/>
            </p:cNvSpPr>
            <p:nvPr/>
          </p:nvSpPr>
          <p:spPr bwMode="auto">
            <a:xfrm flipV="1">
              <a:off x="4800" y="2016"/>
              <a:ext cx="0" cy="16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38" name="Rectangle 14"/>
            <p:cNvSpPr>
              <a:spLocks noChangeArrowheads="1"/>
            </p:cNvSpPr>
            <p:nvPr/>
          </p:nvSpPr>
          <p:spPr bwMode="auto">
            <a:xfrm>
              <a:off x="4800" y="2880"/>
              <a:ext cx="7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T=</a:t>
              </a:r>
              <a:r>
                <a:rPr lang="en-US"/>
                <a:t>35°C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build="p" bldLvl="2" autoUpdateAnimBg="0"/>
      <p:bldP spid="129029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091" name="Group 19"/>
          <p:cNvGrpSpPr>
            <a:grpSpLocks/>
          </p:cNvGrpSpPr>
          <p:nvPr/>
        </p:nvGrpSpPr>
        <p:grpSpPr bwMode="auto">
          <a:xfrm>
            <a:off x="3200400" y="1295400"/>
            <a:ext cx="5638800" cy="5334000"/>
            <a:chOff x="1056" y="528"/>
            <a:chExt cx="3552" cy="3360"/>
          </a:xfrm>
        </p:grpSpPr>
        <p:pic>
          <p:nvPicPr>
            <p:cNvPr id="131092" name="Picture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528"/>
              <a:ext cx="3552" cy="3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1093" name="Rectangle 21"/>
            <p:cNvSpPr>
              <a:spLocks noChangeArrowheads="1"/>
            </p:cNvSpPr>
            <p:nvPr/>
          </p:nvSpPr>
          <p:spPr bwMode="auto">
            <a:xfrm>
              <a:off x="1104" y="1311"/>
              <a:ext cx="28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094" name="Rectangle 22"/>
            <p:cNvSpPr>
              <a:spLocks noChangeArrowheads="1"/>
            </p:cNvSpPr>
            <p:nvPr/>
          </p:nvSpPr>
          <p:spPr bwMode="auto">
            <a:xfrm rot="-5400000">
              <a:off x="422" y="1830"/>
              <a:ext cx="17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Vapor pressure (hPa)</a:t>
              </a:r>
              <a:endParaRPr lang="en-US"/>
            </a:p>
          </p:txBody>
        </p:sp>
        <p:sp>
          <p:nvSpPr>
            <p:cNvPr id="131095" name="Rectangle 23"/>
            <p:cNvSpPr>
              <a:spLocks noChangeArrowheads="1"/>
            </p:cNvSpPr>
            <p:nvPr/>
          </p:nvSpPr>
          <p:spPr bwMode="auto">
            <a:xfrm>
              <a:off x="2016" y="3600"/>
              <a:ext cx="21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096" name="Rectangle 24"/>
            <p:cNvSpPr>
              <a:spLocks noChangeArrowheads="1"/>
            </p:cNvSpPr>
            <p:nvPr/>
          </p:nvSpPr>
          <p:spPr bwMode="auto">
            <a:xfrm>
              <a:off x="1776" y="3552"/>
              <a:ext cx="2640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097" name="Rectangle 25"/>
            <p:cNvSpPr>
              <a:spLocks noChangeArrowheads="1"/>
            </p:cNvSpPr>
            <p:nvPr/>
          </p:nvSpPr>
          <p:spPr bwMode="auto">
            <a:xfrm>
              <a:off x="2304" y="3552"/>
              <a:ext cx="1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Temperature (</a:t>
              </a:r>
              <a:r>
                <a:rPr lang="en-US" baseline="30000">
                  <a:solidFill>
                    <a:srgbClr val="0000FF"/>
                  </a:solidFill>
                </a:rPr>
                <a:t>o</a:t>
              </a:r>
              <a:r>
                <a:rPr lang="en-US">
                  <a:solidFill>
                    <a:srgbClr val="0000FF"/>
                  </a:solidFill>
                </a:rPr>
                <a:t>C)</a:t>
              </a:r>
              <a:endParaRPr lang="en-US"/>
            </a:p>
          </p:txBody>
        </p:sp>
      </p:grp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Relative Humidity Example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152400" y="1828800"/>
            <a:ext cx="327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/>
              <a:t>If</a:t>
            </a:r>
            <a:r>
              <a:rPr lang="en-US" i="1"/>
              <a:t> T</a:t>
            </a:r>
            <a:r>
              <a:rPr lang="en-US"/>
              <a:t> = 24°C and </a:t>
            </a:r>
            <a:r>
              <a:rPr lang="en-US" i="1"/>
              <a:t>f</a:t>
            </a:r>
            <a:r>
              <a:rPr lang="en-US" i="1" baseline="-25000"/>
              <a:t>r </a:t>
            </a:r>
            <a:r>
              <a:rPr lang="en-US"/>
              <a:t>=80% </a:t>
            </a:r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/>
              <a:t>--&gt; at what temperature does fog appear upon cooling the air</a:t>
            </a:r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endParaRPr lang="en-US"/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endParaRPr lang="en-US"/>
          </a:p>
        </p:txBody>
      </p:sp>
      <p:sp>
        <p:nvSpPr>
          <p:cNvPr id="131077" name="Rectangle 5"/>
          <p:cNvSpPr>
            <a:spLocks noChangeArrowheads="1"/>
          </p:cNvSpPr>
          <p:nvPr/>
        </p:nvSpPr>
        <p:spPr bwMode="auto">
          <a:xfrm>
            <a:off x="152400" y="5181600"/>
            <a:ext cx="36798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i="1"/>
              <a:t>p</a:t>
            </a:r>
            <a:r>
              <a:rPr lang="en-US" i="1" baseline="-25000"/>
              <a:t>v </a:t>
            </a:r>
            <a:r>
              <a:rPr lang="en-US"/>
              <a:t>= 80% x 29.6 hPa / 100%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/>
              <a:t>    = 23.7 hPa</a:t>
            </a:r>
          </a:p>
        </p:txBody>
      </p:sp>
      <p:grpSp>
        <p:nvGrpSpPr>
          <p:cNvPr id="131078" name="Group 6"/>
          <p:cNvGrpSpPr>
            <a:grpSpLocks/>
          </p:cNvGrpSpPr>
          <p:nvPr/>
        </p:nvGrpSpPr>
        <p:grpSpPr bwMode="auto">
          <a:xfrm>
            <a:off x="4191000" y="4343400"/>
            <a:ext cx="3429000" cy="457200"/>
            <a:chOff x="2640" y="2736"/>
            <a:chExt cx="2160" cy="288"/>
          </a:xfrm>
        </p:grpSpPr>
        <p:sp>
          <p:nvSpPr>
            <p:cNvPr id="131079" name="Line 7"/>
            <p:cNvSpPr>
              <a:spLocks noChangeShapeType="1"/>
            </p:cNvSpPr>
            <p:nvPr/>
          </p:nvSpPr>
          <p:spPr bwMode="auto">
            <a:xfrm>
              <a:off x="2640" y="3024"/>
              <a:ext cx="2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080" name="Rectangle 8"/>
            <p:cNvSpPr>
              <a:spLocks noChangeArrowheads="1"/>
            </p:cNvSpPr>
            <p:nvPr/>
          </p:nvSpPr>
          <p:spPr bwMode="auto">
            <a:xfrm>
              <a:off x="2928" y="2736"/>
              <a:ext cx="11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p</a:t>
              </a:r>
              <a:r>
                <a:rPr lang="en-US" i="1" baseline="-25000"/>
                <a:t>v,s</a:t>
              </a:r>
              <a:r>
                <a:rPr lang="en-US" i="1"/>
                <a:t>=</a:t>
              </a:r>
              <a:r>
                <a:rPr lang="en-US"/>
                <a:t>29.6 hPa</a:t>
              </a:r>
              <a:endParaRPr lang="en-US" i="1"/>
            </a:p>
          </p:txBody>
        </p:sp>
      </p:grpSp>
      <p:grpSp>
        <p:nvGrpSpPr>
          <p:cNvPr id="131081" name="Group 9"/>
          <p:cNvGrpSpPr>
            <a:grpSpLocks/>
          </p:cNvGrpSpPr>
          <p:nvPr/>
        </p:nvGrpSpPr>
        <p:grpSpPr bwMode="auto">
          <a:xfrm>
            <a:off x="4191000" y="4953000"/>
            <a:ext cx="3429000" cy="457200"/>
            <a:chOff x="2640" y="3216"/>
            <a:chExt cx="2160" cy="288"/>
          </a:xfrm>
        </p:grpSpPr>
        <p:sp>
          <p:nvSpPr>
            <p:cNvPr id="131082" name="Line 10"/>
            <p:cNvSpPr>
              <a:spLocks noChangeShapeType="1"/>
            </p:cNvSpPr>
            <p:nvPr/>
          </p:nvSpPr>
          <p:spPr bwMode="auto">
            <a:xfrm>
              <a:off x="2640" y="3216"/>
              <a:ext cx="2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083" name="Rectangle 11"/>
            <p:cNvSpPr>
              <a:spLocks noChangeArrowheads="1"/>
            </p:cNvSpPr>
            <p:nvPr/>
          </p:nvSpPr>
          <p:spPr bwMode="auto">
            <a:xfrm>
              <a:off x="2688" y="3216"/>
              <a:ext cx="107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p</a:t>
              </a:r>
              <a:r>
                <a:rPr lang="en-US" i="1" baseline="-25000"/>
                <a:t>v</a:t>
              </a:r>
              <a:r>
                <a:rPr lang="en-US" i="1"/>
                <a:t>=</a:t>
              </a:r>
              <a:r>
                <a:rPr lang="en-US"/>
                <a:t>23.7 hPa</a:t>
              </a:r>
              <a:endParaRPr lang="en-US" i="1"/>
            </a:p>
          </p:txBody>
        </p:sp>
      </p:grpSp>
      <p:grpSp>
        <p:nvGrpSpPr>
          <p:cNvPr id="131084" name="Group 12"/>
          <p:cNvGrpSpPr>
            <a:grpSpLocks/>
          </p:cNvGrpSpPr>
          <p:nvPr/>
        </p:nvGrpSpPr>
        <p:grpSpPr bwMode="auto">
          <a:xfrm>
            <a:off x="6858000" y="3200400"/>
            <a:ext cx="1266825" cy="2590800"/>
            <a:chOff x="4320" y="2016"/>
            <a:chExt cx="798" cy="1632"/>
          </a:xfrm>
        </p:grpSpPr>
        <p:sp>
          <p:nvSpPr>
            <p:cNvPr id="131085" name="Line 13"/>
            <p:cNvSpPr>
              <a:spLocks noChangeShapeType="1"/>
            </p:cNvSpPr>
            <p:nvPr/>
          </p:nvSpPr>
          <p:spPr bwMode="auto">
            <a:xfrm flipV="1">
              <a:off x="4320" y="2016"/>
              <a:ext cx="0" cy="16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086" name="Rectangle 14"/>
            <p:cNvSpPr>
              <a:spLocks noChangeArrowheads="1"/>
            </p:cNvSpPr>
            <p:nvPr/>
          </p:nvSpPr>
          <p:spPr bwMode="auto">
            <a:xfrm>
              <a:off x="4320" y="3264"/>
              <a:ext cx="7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T=</a:t>
              </a:r>
              <a:r>
                <a:rPr lang="en-US"/>
                <a:t>24°C </a:t>
              </a:r>
            </a:p>
          </p:txBody>
        </p:sp>
      </p:grpSp>
      <p:grpSp>
        <p:nvGrpSpPr>
          <p:cNvPr id="131087" name="Group 15"/>
          <p:cNvGrpSpPr>
            <a:grpSpLocks/>
          </p:cNvGrpSpPr>
          <p:nvPr/>
        </p:nvGrpSpPr>
        <p:grpSpPr bwMode="auto">
          <a:xfrm>
            <a:off x="5410200" y="3200400"/>
            <a:ext cx="1295400" cy="2590800"/>
            <a:chOff x="3408" y="2016"/>
            <a:chExt cx="816" cy="1632"/>
          </a:xfrm>
        </p:grpSpPr>
        <p:sp>
          <p:nvSpPr>
            <p:cNvPr id="131088" name="Line 16"/>
            <p:cNvSpPr>
              <a:spLocks noChangeShapeType="1"/>
            </p:cNvSpPr>
            <p:nvPr/>
          </p:nvSpPr>
          <p:spPr bwMode="auto">
            <a:xfrm flipV="1">
              <a:off x="4224" y="2016"/>
              <a:ext cx="0" cy="16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089" name="Rectangle 17"/>
            <p:cNvSpPr>
              <a:spLocks noChangeArrowheads="1"/>
            </p:cNvSpPr>
            <p:nvPr/>
          </p:nvSpPr>
          <p:spPr bwMode="auto">
            <a:xfrm>
              <a:off x="3408" y="2256"/>
              <a:ext cx="7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T=</a:t>
              </a:r>
              <a:r>
                <a:rPr lang="en-US"/>
                <a:t>20°C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 build="p" bldLvl="2" autoUpdateAnimBg="0"/>
      <p:bldP spid="131077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Dew Point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685800" y="1981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Dew point (K)	</a:t>
            </a:r>
            <a:r>
              <a:rPr lang="en-US">
                <a:solidFill>
                  <a:srgbClr val="9900CC"/>
                </a:solidFill>
              </a:rPr>
              <a:t>(2.68)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609600" y="3886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Ambient water vapor mixing ratio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3210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53400" cy="6096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solidFill>
                  <a:srgbClr val="187534"/>
                </a:solidFill>
                <a:latin typeface="Times" charset="0"/>
              </a:rPr>
              <a:t>Temperature to which air must be cooled at constant water vapor partial pressure to be saturated over a liquid water surface</a:t>
            </a:r>
            <a:endParaRPr lang="en-US" sz="2400">
              <a:solidFill>
                <a:srgbClr val="FF0000"/>
              </a:solidFill>
              <a:latin typeface="Times" charset="0"/>
            </a:endParaRPr>
          </a:p>
        </p:txBody>
      </p:sp>
      <p:graphicFrame>
        <p:nvGraphicFramePr>
          <p:cNvPr id="132105" name="Object 9"/>
          <p:cNvGraphicFramePr>
            <a:graphicFrameLocks noChangeAspect="1"/>
          </p:cNvGraphicFramePr>
          <p:nvPr/>
        </p:nvGraphicFramePr>
        <p:xfrm>
          <a:off x="609600" y="2667000"/>
          <a:ext cx="80168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9" name="MathType Equation" r:id="rId3" imgW="3187700" imgH="393700" progId="Equation">
                  <p:embed/>
                </p:oleObj>
              </mc:Choice>
              <mc:Fallback>
                <p:oleObj name="MathType Equation" r:id="rId3" imgW="3187700" imgH="3937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667000"/>
                        <a:ext cx="80168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6" name="Object 10"/>
          <p:cNvGraphicFramePr>
            <a:graphicFrameLocks noChangeAspect="1"/>
          </p:cNvGraphicFramePr>
          <p:nvPr/>
        </p:nvGraphicFramePr>
        <p:xfrm>
          <a:off x="3886200" y="4343400"/>
          <a:ext cx="1352550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0" name="MathType Equation" r:id="rId5" imgW="546100" imgH="342900" progId="Equation">
                  <p:embed/>
                </p:oleObj>
              </mc:Choice>
              <mc:Fallback>
                <p:oleObj name="MathType Equation" r:id="rId5" imgW="546100" imgH="3429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343400"/>
                        <a:ext cx="1352550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107" name="Rectangle 11"/>
          <p:cNvSpPr>
            <a:spLocks noChangeArrowheads="1"/>
          </p:cNvSpPr>
          <p:nvPr/>
        </p:nvSpPr>
        <p:spPr bwMode="auto">
          <a:xfrm>
            <a:off x="533400" y="5181600"/>
            <a:ext cx="42672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993366"/>
                </a:solidFill>
              </a:rPr>
              <a:t>Example 2.17 </a:t>
            </a:r>
            <a:r>
              <a:rPr lang="en-US">
                <a:solidFill>
                  <a:srgbClr val="187534"/>
                </a:solidFill>
              </a:rPr>
              <a:t>		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	= 12 hPa </a:t>
            </a:r>
          </a:p>
          <a:p>
            <a:pPr>
              <a:buFontTx/>
              <a:buNone/>
              <a:tabLst>
                <a:tab pos="454025" algn="l"/>
                <a:tab pos="1035050" algn="l"/>
                <a:tab pos="1489075" algn="l"/>
                <a:tab pos="3652838" algn="l"/>
                <a:tab pos="4060825" algn="l"/>
              </a:tabLst>
            </a:pPr>
            <a:r>
              <a:rPr lang="en-US">
                <a:solidFill>
                  <a:srgbClr val="187534"/>
                </a:solidFill>
              </a:rPr>
              <a:t>	 --&gt; 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	= 282.8 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build="p" autoUpdateAnimBg="0"/>
      <p:bldP spid="132102" grpId="0" build="p" autoUpdateAnimBg="0"/>
      <p:bldP spid="132104" grpId="0" build="p" bldLvl="3" autoUpdateAnimBg="0"/>
      <p:bldP spid="132107" grpId="0" build="p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5" name="Group 15"/>
          <p:cNvGrpSpPr>
            <a:grpSpLocks/>
          </p:cNvGrpSpPr>
          <p:nvPr/>
        </p:nvGrpSpPr>
        <p:grpSpPr bwMode="auto">
          <a:xfrm>
            <a:off x="2743200" y="1143000"/>
            <a:ext cx="5638800" cy="5334000"/>
            <a:chOff x="1056" y="528"/>
            <a:chExt cx="3552" cy="3360"/>
          </a:xfrm>
        </p:grpSpPr>
        <p:pic>
          <p:nvPicPr>
            <p:cNvPr id="133136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528"/>
              <a:ext cx="3552" cy="3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3137" name="Rectangle 17"/>
            <p:cNvSpPr>
              <a:spLocks noChangeArrowheads="1"/>
            </p:cNvSpPr>
            <p:nvPr/>
          </p:nvSpPr>
          <p:spPr bwMode="auto">
            <a:xfrm>
              <a:off x="1104" y="1311"/>
              <a:ext cx="28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8" name="Rectangle 18"/>
            <p:cNvSpPr>
              <a:spLocks noChangeArrowheads="1"/>
            </p:cNvSpPr>
            <p:nvPr/>
          </p:nvSpPr>
          <p:spPr bwMode="auto">
            <a:xfrm rot="-5400000">
              <a:off x="422" y="1827"/>
              <a:ext cx="17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Vapor pressure (hPa)</a:t>
              </a:r>
              <a:endParaRPr lang="en-US"/>
            </a:p>
          </p:txBody>
        </p:sp>
        <p:sp>
          <p:nvSpPr>
            <p:cNvPr id="133139" name="Rectangle 19"/>
            <p:cNvSpPr>
              <a:spLocks noChangeArrowheads="1"/>
            </p:cNvSpPr>
            <p:nvPr/>
          </p:nvSpPr>
          <p:spPr bwMode="auto">
            <a:xfrm>
              <a:off x="2016" y="3600"/>
              <a:ext cx="21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0" name="Rectangle 20"/>
            <p:cNvSpPr>
              <a:spLocks noChangeArrowheads="1"/>
            </p:cNvSpPr>
            <p:nvPr/>
          </p:nvSpPr>
          <p:spPr bwMode="auto">
            <a:xfrm>
              <a:off x="1776" y="3552"/>
              <a:ext cx="2640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1" name="Rectangle 21"/>
            <p:cNvSpPr>
              <a:spLocks noChangeArrowheads="1"/>
            </p:cNvSpPr>
            <p:nvPr/>
          </p:nvSpPr>
          <p:spPr bwMode="auto">
            <a:xfrm>
              <a:off x="2304" y="3552"/>
              <a:ext cx="1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Temperature (</a:t>
              </a:r>
              <a:r>
                <a:rPr lang="en-US" baseline="30000">
                  <a:solidFill>
                    <a:srgbClr val="0000FF"/>
                  </a:solidFill>
                </a:rPr>
                <a:t>o</a:t>
              </a:r>
              <a:r>
                <a:rPr lang="en-US">
                  <a:solidFill>
                    <a:srgbClr val="0000FF"/>
                  </a:solidFill>
                </a:rPr>
                <a:t>C)</a:t>
              </a:r>
              <a:endParaRPr lang="en-US"/>
            </a:p>
          </p:txBody>
        </p:sp>
      </p:grp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Dew Point Example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grpSp>
        <p:nvGrpSpPr>
          <p:cNvPr id="133125" name="Group 5"/>
          <p:cNvGrpSpPr>
            <a:grpSpLocks/>
          </p:cNvGrpSpPr>
          <p:nvPr/>
        </p:nvGrpSpPr>
        <p:grpSpPr bwMode="auto">
          <a:xfrm>
            <a:off x="3733800" y="4495800"/>
            <a:ext cx="4343400" cy="457200"/>
            <a:chOff x="2256" y="3120"/>
            <a:chExt cx="2736" cy="288"/>
          </a:xfrm>
        </p:grpSpPr>
        <p:sp>
          <p:nvSpPr>
            <p:cNvPr id="133126" name="Line 6"/>
            <p:cNvSpPr>
              <a:spLocks noChangeShapeType="1"/>
            </p:cNvSpPr>
            <p:nvPr/>
          </p:nvSpPr>
          <p:spPr bwMode="auto">
            <a:xfrm>
              <a:off x="2256" y="3408"/>
              <a:ext cx="27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27" name="Rectangle 7"/>
            <p:cNvSpPr>
              <a:spLocks noChangeArrowheads="1"/>
            </p:cNvSpPr>
            <p:nvPr/>
          </p:nvSpPr>
          <p:spPr bwMode="auto">
            <a:xfrm>
              <a:off x="2592" y="3120"/>
              <a:ext cx="9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p</a:t>
              </a:r>
              <a:r>
                <a:rPr lang="en-US" i="1" baseline="-25000"/>
                <a:t>v</a:t>
              </a:r>
              <a:r>
                <a:rPr lang="en-US" i="1"/>
                <a:t>=</a:t>
              </a:r>
              <a:r>
                <a:rPr lang="en-US"/>
                <a:t>20 hPa</a:t>
              </a:r>
              <a:endParaRPr lang="en-US" i="1"/>
            </a:p>
          </p:txBody>
        </p:sp>
      </p:grpSp>
      <p:grpSp>
        <p:nvGrpSpPr>
          <p:cNvPr id="133128" name="Group 8"/>
          <p:cNvGrpSpPr>
            <a:grpSpLocks/>
          </p:cNvGrpSpPr>
          <p:nvPr/>
        </p:nvGrpSpPr>
        <p:grpSpPr bwMode="auto">
          <a:xfrm>
            <a:off x="6858000" y="4114800"/>
            <a:ext cx="354013" cy="1524000"/>
            <a:chOff x="4224" y="2880"/>
            <a:chExt cx="223" cy="960"/>
          </a:xfrm>
        </p:grpSpPr>
        <p:sp>
          <p:nvSpPr>
            <p:cNvPr id="133129" name="Line 9"/>
            <p:cNvSpPr>
              <a:spLocks noChangeShapeType="1"/>
            </p:cNvSpPr>
            <p:nvPr/>
          </p:nvSpPr>
          <p:spPr bwMode="auto">
            <a:xfrm flipV="1">
              <a:off x="4224" y="2880"/>
              <a:ext cx="0" cy="9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0" name="Rectangle 10"/>
            <p:cNvSpPr>
              <a:spLocks noChangeArrowheads="1"/>
            </p:cNvSpPr>
            <p:nvPr/>
          </p:nvSpPr>
          <p:spPr bwMode="auto">
            <a:xfrm>
              <a:off x="4224" y="350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T</a:t>
              </a:r>
              <a:endParaRPr lang="en-US" i="1" baseline="-25000"/>
            </a:p>
          </p:txBody>
        </p:sp>
      </p:grpSp>
      <p:grpSp>
        <p:nvGrpSpPr>
          <p:cNvPr id="133131" name="Group 11"/>
          <p:cNvGrpSpPr>
            <a:grpSpLocks/>
          </p:cNvGrpSpPr>
          <p:nvPr/>
        </p:nvGrpSpPr>
        <p:grpSpPr bwMode="auto">
          <a:xfrm>
            <a:off x="6096000" y="4953000"/>
            <a:ext cx="500063" cy="685800"/>
            <a:chOff x="3744" y="3408"/>
            <a:chExt cx="315" cy="432"/>
          </a:xfrm>
        </p:grpSpPr>
        <p:sp>
          <p:nvSpPr>
            <p:cNvPr id="133132" name="Rectangle 12"/>
            <p:cNvSpPr>
              <a:spLocks noChangeArrowheads="1"/>
            </p:cNvSpPr>
            <p:nvPr/>
          </p:nvSpPr>
          <p:spPr bwMode="auto">
            <a:xfrm>
              <a:off x="3744" y="3504"/>
              <a:ext cx="3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T</a:t>
              </a:r>
              <a:r>
                <a:rPr lang="en-US" i="1" baseline="-25000"/>
                <a:t>D</a:t>
              </a:r>
            </a:p>
          </p:txBody>
        </p:sp>
        <p:sp>
          <p:nvSpPr>
            <p:cNvPr id="133133" name="Line 13"/>
            <p:cNvSpPr>
              <a:spLocks noChangeShapeType="1"/>
            </p:cNvSpPr>
            <p:nvPr/>
          </p:nvSpPr>
          <p:spPr bwMode="auto">
            <a:xfrm flipV="1">
              <a:off x="3744" y="3408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34" name="Rectangle 14"/>
          <p:cNvSpPr>
            <a:spLocks noChangeArrowheads="1"/>
          </p:cNvSpPr>
          <p:nvPr/>
        </p:nvSpPr>
        <p:spPr bwMode="auto">
          <a:xfrm>
            <a:off x="0" y="2438400"/>
            <a:ext cx="342900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 i="1"/>
              <a:t>T</a:t>
            </a:r>
            <a:r>
              <a:rPr lang="en-US"/>
              <a:t> = 30°C and </a:t>
            </a:r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 i="1"/>
              <a:t>p</a:t>
            </a:r>
            <a:r>
              <a:rPr lang="en-US" i="1" baseline="-25000"/>
              <a:t>v</a:t>
            </a:r>
            <a:r>
              <a:rPr lang="en-US"/>
              <a:t>=20 hPa --&gt; find </a:t>
            </a:r>
            <a:r>
              <a:rPr lang="en-US" i="1"/>
              <a:t>T</a:t>
            </a:r>
            <a:r>
              <a:rPr lang="en-US" i="1" baseline="-25000"/>
              <a:t>D</a:t>
            </a:r>
            <a:endParaRPr lang="en-US"/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4" grpId="0" build="p" bldLvl="2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60" name="Group 16"/>
          <p:cNvGrpSpPr>
            <a:grpSpLocks/>
          </p:cNvGrpSpPr>
          <p:nvPr/>
        </p:nvGrpSpPr>
        <p:grpSpPr bwMode="auto">
          <a:xfrm>
            <a:off x="3124200" y="1295400"/>
            <a:ext cx="5638800" cy="5334000"/>
            <a:chOff x="1056" y="528"/>
            <a:chExt cx="3552" cy="3360"/>
          </a:xfrm>
        </p:grpSpPr>
        <p:pic>
          <p:nvPicPr>
            <p:cNvPr id="134161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528"/>
              <a:ext cx="3552" cy="3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4162" name="Rectangle 18"/>
            <p:cNvSpPr>
              <a:spLocks noChangeArrowheads="1"/>
            </p:cNvSpPr>
            <p:nvPr/>
          </p:nvSpPr>
          <p:spPr bwMode="auto">
            <a:xfrm>
              <a:off x="1104" y="1311"/>
              <a:ext cx="288" cy="1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63" name="Rectangle 19"/>
            <p:cNvSpPr>
              <a:spLocks noChangeArrowheads="1"/>
            </p:cNvSpPr>
            <p:nvPr/>
          </p:nvSpPr>
          <p:spPr bwMode="auto">
            <a:xfrm rot="-5400000">
              <a:off x="422" y="1827"/>
              <a:ext cx="17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Vapor pressure (hPa)</a:t>
              </a:r>
              <a:endParaRPr lang="en-US"/>
            </a:p>
          </p:txBody>
        </p:sp>
        <p:sp>
          <p:nvSpPr>
            <p:cNvPr id="134164" name="Rectangle 20"/>
            <p:cNvSpPr>
              <a:spLocks noChangeArrowheads="1"/>
            </p:cNvSpPr>
            <p:nvPr/>
          </p:nvSpPr>
          <p:spPr bwMode="auto">
            <a:xfrm>
              <a:off x="2016" y="3600"/>
              <a:ext cx="21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65" name="Rectangle 21"/>
            <p:cNvSpPr>
              <a:spLocks noChangeArrowheads="1"/>
            </p:cNvSpPr>
            <p:nvPr/>
          </p:nvSpPr>
          <p:spPr bwMode="auto">
            <a:xfrm>
              <a:off x="1776" y="3552"/>
              <a:ext cx="2640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66" name="Rectangle 22"/>
            <p:cNvSpPr>
              <a:spLocks noChangeArrowheads="1"/>
            </p:cNvSpPr>
            <p:nvPr/>
          </p:nvSpPr>
          <p:spPr bwMode="auto">
            <a:xfrm>
              <a:off x="2304" y="3552"/>
              <a:ext cx="1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Temperature (</a:t>
              </a:r>
              <a:r>
                <a:rPr lang="en-US" baseline="30000">
                  <a:solidFill>
                    <a:srgbClr val="0000FF"/>
                  </a:solidFill>
                </a:rPr>
                <a:t>o</a:t>
              </a:r>
              <a:r>
                <a:rPr lang="en-US">
                  <a:solidFill>
                    <a:srgbClr val="0000FF"/>
                  </a:solidFill>
                </a:rPr>
                <a:t>C)</a:t>
              </a:r>
              <a:endParaRPr lang="en-US"/>
            </a:p>
          </p:txBody>
        </p:sp>
      </p:grpSp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Dew Point Example</a:t>
            </a:r>
            <a:endParaRPr lang="en-US" sz="400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152400" y="1752600"/>
            <a:ext cx="32766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 i="1"/>
              <a:t>T</a:t>
            </a:r>
            <a:r>
              <a:rPr lang="en-US" i="1" baseline="-25000"/>
              <a:t>D</a:t>
            </a:r>
            <a:r>
              <a:rPr lang="en-US"/>
              <a:t> = 16°C and </a:t>
            </a:r>
            <a:r>
              <a:rPr lang="en-US" i="1"/>
              <a:t>f</a:t>
            </a:r>
            <a:r>
              <a:rPr lang="en-US" i="1" baseline="-25000"/>
              <a:t>r </a:t>
            </a:r>
            <a:r>
              <a:rPr lang="en-US"/>
              <a:t>=83%</a:t>
            </a:r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r>
              <a:rPr lang="en-US"/>
              <a:t>	--&gt; find </a:t>
            </a:r>
            <a:r>
              <a:rPr lang="en-US" i="1"/>
              <a:t>p</a:t>
            </a:r>
            <a:r>
              <a:rPr lang="en-US" i="1" baseline="-25000"/>
              <a:t>v</a:t>
            </a:r>
            <a:r>
              <a:rPr lang="en-US" i="1"/>
              <a:t> </a:t>
            </a:r>
            <a:r>
              <a:rPr lang="en-US"/>
              <a:t>and </a:t>
            </a:r>
            <a:r>
              <a:rPr lang="en-US" i="1"/>
              <a:t>p</a:t>
            </a:r>
            <a:r>
              <a:rPr lang="en-US" i="1" baseline="-25000"/>
              <a:t>v,s</a:t>
            </a:r>
            <a:r>
              <a:rPr lang="en-US" i="1"/>
              <a:t> </a:t>
            </a:r>
            <a:endParaRPr lang="en-US"/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endParaRPr lang="en-US"/>
          </a:p>
          <a:p>
            <a:pPr>
              <a:lnSpc>
                <a:spcPct val="90000"/>
              </a:lnSpc>
              <a:buFontTx/>
              <a:buNone/>
              <a:tabLst>
                <a:tab pos="460375" algn="l"/>
              </a:tabLst>
            </a:pPr>
            <a:endParaRPr lang="en-US"/>
          </a:p>
        </p:txBody>
      </p: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152400" y="5181600"/>
            <a:ext cx="25495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i="1"/>
              <a:t>p</a:t>
            </a:r>
            <a:r>
              <a:rPr lang="en-US" i="1" baseline="-25000"/>
              <a:t>v,s</a:t>
            </a:r>
            <a:r>
              <a:rPr lang="en-US" i="1"/>
              <a:t> = p</a:t>
            </a:r>
            <a:r>
              <a:rPr lang="en-US" i="1" baseline="-25000"/>
              <a:t>v</a:t>
            </a:r>
            <a:r>
              <a:rPr lang="en-US" i="1"/>
              <a:t> </a:t>
            </a:r>
            <a:r>
              <a:rPr lang="en-US"/>
              <a:t>x100%</a:t>
            </a:r>
            <a:r>
              <a:rPr lang="en-US" i="1"/>
              <a:t> / f</a:t>
            </a:r>
            <a:r>
              <a:rPr lang="en-US" i="1" baseline="-25000"/>
              <a:t>r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i="1" baseline="-25000"/>
              <a:t>         </a:t>
            </a:r>
            <a:r>
              <a:rPr lang="en-US" i="1"/>
              <a:t>= </a:t>
            </a:r>
            <a:r>
              <a:rPr lang="en-US"/>
              <a:t>21.3hPa</a:t>
            </a:r>
          </a:p>
        </p:txBody>
      </p:sp>
      <p:grpSp>
        <p:nvGrpSpPr>
          <p:cNvPr id="134150" name="Group 6"/>
          <p:cNvGrpSpPr>
            <a:grpSpLocks/>
          </p:cNvGrpSpPr>
          <p:nvPr/>
        </p:nvGrpSpPr>
        <p:grpSpPr bwMode="auto">
          <a:xfrm>
            <a:off x="4191000" y="4572000"/>
            <a:ext cx="3429000" cy="457200"/>
            <a:chOff x="2640" y="2880"/>
            <a:chExt cx="2160" cy="288"/>
          </a:xfrm>
        </p:grpSpPr>
        <p:sp>
          <p:nvSpPr>
            <p:cNvPr id="134151" name="Rectangle 7"/>
            <p:cNvSpPr>
              <a:spLocks noChangeArrowheads="1"/>
            </p:cNvSpPr>
            <p:nvPr/>
          </p:nvSpPr>
          <p:spPr bwMode="auto">
            <a:xfrm>
              <a:off x="2784" y="2880"/>
              <a:ext cx="11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p</a:t>
              </a:r>
              <a:r>
                <a:rPr lang="en-US" i="1" baseline="-25000"/>
                <a:t>v,s</a:t>
              </a:r>
              <a:r>
                <a:rPr lang="en-US" i="1"/>
                <a:t>=</a:t>
              </a:r>
              <a:r>
                <a:rPr lang="en-US"/>
                <a:t>21.3 hPa</a:t>
              </a:r>
              <a:endParaRPr lang="en-US" i="1"/>
            </a:p>
          </p:txBody>
        </p:sp>
        <p:sp>
          <p:nvSpPr>
            <p:cNvPr id="134152" name="Line 8"/>
            <p:cNvSpPr>
              <a:spLocks noChangeShapeType="1"/>
            </p:cNvSpPr>
            <p:nvPr/>
          </p:nvSpPr>
          <p:spPr bwMode="auto">
            <a:xfrm>
              <a:off x="2640" y="3168"/>
              <a:ext cx="2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4153" name="Group 9"/>
          <p:cNvGrpSpPr>
            <a:grpSpLocks/>
          </p:cNvGrpSpPr>
          <p:nvPr/>
        </p:nvGrpSpPr>
        <p:grpSpPr bwMode="auto">
          <a:xfrm>
            <a:off x="4191000" y="5105400"/>
            <a:ext cx="3429000" cy="457200"/>
            <a:chOff x="2640" y="3216"/>
            <a:chExt cx="2160" cy="288"/>
          </a:xfrm>
        </p:grpSpPr>
        <p:sp>
          <p:nvSpPr>
            <p:cNvPr id="134154" name="Line 10"/>
            <p:cNvSpPr>
              <a:spLocks noChangeShapeType="1"/>
            </p:cNvSpPr>
            <p:nvPr/>
          </p:nvSpPr>
          <p:spPr bwMode="auto">
            <a:xfrm>
              <a:off x="2640" y="3264"/>
              <a:ext cx="2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5" name="Rectangle 11"/>
            <p:cNvSpPr>
              <a:spLocks noChangeArrowheads="1"/>
            </p:cNvSpPr>
            <p:nvPr/>
          </p:nvSpPr>
          <p:spPr bwMode="auto">
            <a:xfrm>
              <a:off x="2784" y="3216"/>
              <a:ext cx="107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p</a:t>
              </a:r>
              <a:r>
                <a:rPr lang="en-US" i="1" baseline="-25000"/>
                <a:t>v</a:t>
              </a:r>
              <a:r>
                <a:rPr lang="en-US" i="1"/>
                <a:t>=</a:t>
              </a:r>
              <a:r>
                <a:rPr lang="en-US"/>
                <a:t>17.7 hPa</a:t>
              </a:r>
              <a:endParaRPr lang="en-US" i="1"/>
            </a:p>
          </p:txBody>
        </p:sp>
      </p:grpSp>
      <p:grpSp>
        <p:nvGrpSpPr>
          <p:cNvPr id="134156" name="Group 12"/>
          <p:cNvGrpSpPr>
            <a:grpSpLocks/>
          </p:cNvGrpSpPr>
          <p:nvPr/>
        </p:nvGrpSpPr>
        <p:grpSpPr bwMode="auto">
          <a:xfrm>
            <a:off x="6400800" y="3200400"/>
            <a:ext cx="500063" cy="2590800"/>
            <a:chOff x="4032" y="2016"/>
            <a:chExt cx="315" cy="1632"/>
          </a:xfrm>
        </p:grpSpPr>
        <p:sp>
          <p:nvSpPr>
            <p:cNvPr id="134157" name="Line 13"/>
            <p:cNvSpPr>
              <a:spLocks noChangeShapeType="1"/>
            </p:cNvSpPr>
            <p:nvPr/>
          </p:nvSpPr>
          <p:spPr bwMode="auto">
            <a:xfrm flipV="1">
              <a:off x="4032" y="2016"/>
              <a:ext cx="0" cy="16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8" name="Rectangle 14"/>
            <p:cNvSpPr>
              <a:spLocks noChangeArrowheads="1"/>
            </p:cNvSpPr>
            <p:nvPr/>
          </p:nvSpPr>
          <p:spPr bwMode="auto">
            <a:xfrm>
              <a:off x="4032" y="2256"/>
              <a:ext cx="3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i="1"/>
                <a:t>T</a:t>
              </a:r>
              <a:r>
                <a:rPr lang="en-US" i="1" baseline="-25000"/>
                <a:t>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8" grpId="0" build="p" bldLvl="2" autoUpdateAnimBg="0"/>
      <p:bldP spid="134149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Morning/Afternoon Temperature/Dew Point at Riverside, Calif.</a:t>
            </a:r>
          </a:p>
        </p:txBody>
      </p:sp>
      <p:grpSp>
        <p:nvGrpSpPr>
          <p:cNvPr id="135171" name="Group 3"/>
          <p:cNvGrpSpPr>
            <a:grpSpLocks/>
          </p:cNvGrpSpPr>
          <p:nvPr/>
        </p:nvGrpSpPr>
        <p:grpSpPr bwMode="auto">
          <a:xfrm>
            <a:off x="4495800" y="1524000"/>
            <a:ext cx="3732213" cy="4322763"/>
            <a:chOff x="2880" y="960"/>
            <a:chExt cx="2351" cy="2723"/>
          </a:xfrm>
        </p:grpSpPr>
        <p:pic>
          <p:nvPicPr>
            <p:cNvPr id="13517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960"/>
              <a:ext cx="2159" cy="2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5173" name="Rectangle 5"/>
            <p:cNvSpPr>
              <a:spLocks noChangeArrowheads="1"/>
            </p:cNvSpPr>
            <p:nvPr/>
          </p:nvSpPr>
          <p:spPr bwMode="auto">
            <a:xfrm>
              <a:off x="2880" y="1728"/>
              <a:ext cx="384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174" name="Rectangle 6"/>
            <p:cNvSpPr>
              <a:spLocks noChangeArrowheads="1"/>
            </p:cNvSpPr>
            <p:nvPr/>
          </p:nvSpPr>
          <p:spPr bwMode="auto">
            <a:xfrm rot="-5400000">
              <a:off x="2358" y="2048"/>
              <a:ext cx="15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Air pressure (hPa)</a:t>
              </a:r>
              <a:endParaRPr lang="en-US" sz="4000" b="1">
                <a:solidFill>
                  <a:srgbClr val="0000FF"/>
                </a:solidFill>
              </a:endParaRPr>
            </a:p>
          </p:txBody>
        </p:sp>
      </p:grpSp>
      <p:grpSp>
        <p:nvGrpSpPr>
          <p:cNvPr id="135175" name="Group 7"/>
          <p:cNvGrpSpPr>
            <a:grpSpLocks/>
          </p:cNvGrpSpPr>
          <p:nvPr/>
        </p:nvGrpSpPr>
        <p:grpSpPr bwMode="auto">
          <a:xfrm>
            <a:off x="762000" y="1524000"/>
            <a:ext cx="3732213" cy="4322763"/>
            <a:chOff x="480" y="912"/>
            <a:chExt cx="2351" cy="2723"/>
          </a:xfrm>
        </p:grpSpPr>
        <p:pic>
          <p:nvPicPr>
            <p:cNvPr id="13517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912"/>
              <a:ext cx="2159" cy="2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5177" name="Rectangle 9"/>
            <p:cNvSpPr>
              <a:spLocks noChangeArrowheads="1"/>
            </p:cNvSpPr>
            <p:nvPr/>
          </p:nvSpPr>
          <p:spPr bwMode="auto">
            <a:xfrm>
              <a:off x="480" y="1729"/>
              <a:ext cx="384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178" name="Rectangle 10"/>
            <p:cNvSpPr>
              <a:spLocks noChangeArrowheads="1"/>
            </p:cNvSpPr>
            <p:nvPr/>
          </p:nvSpPr>
          <p:spPr bwMode="auto">
            <a:xfrm rot="-5400000">
              <a:off x="-43" y="2062"/>
              <a:ext cx="15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Air pressure (hPa)</a:t>
              </a:r>
              <a:endParaRPr lang="en-US" sz="4000" b="1">
                <a:solidFill>
                  <a:srgbClr val="0000FF"/>
                </a:solidFill>
              </a:endParaRPr>
            </a:p>
          </p:txBody>
        </p:sp>
      </p:grpSp>
      <p:sp>
        <p:nvSpPr>
          <p:cNvPr id="135179" name="Rectangle 11"/>
          <p:cNvSpPr>
            <a:spLocks noChangeArrowheads="1"/>
          </p:cNvSpPr>
          <p:nvPr/>
        </p:nvSpPr>
        <p:spPr bwMode="auto">
          <a:xfrm>
            <a:off x="6934200" y="6248400"/>
            <a:ext cx="1981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Figs. 2.11a,b</a:t>
            </a:r>
            <a:endParaRPr lang="en-US">
              <a:solidFill>
                <a:srgbClr val="18753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9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First Law of Thermodynamics</a:t>
            </a:r>
          </a:p>
        </p:txBody>
      </p:sp>
      <p:sp>
        <p:nvSpPr>
          <p:cNvPr id="125966" name="Rectangle 14"/>
          <p:cNvSpPr>
            <a:spLocks noChangeArrowheads="1"/>
          </p:cNvSpPr>
          <p:nvPr/>
        </p:nvSpPr>
        <p:spPr bwMode="auto">
          <a:xfrm>
            <a:off x="5334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First law for atmosphere	</a:t>
            </a:r>
            <a:r>
              <a:rPr lang="en-US">
                <a:solidFill>
                  <a:srgbClr val="9900CC"/>
                </a:solidFill>
              </a:rPr>
              <a:t>(2.69)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25967" name="Object 15"/>
          <p:cNvGraphicFramePr>
            <a:graphicFrameLocks noChangeAspect="1"/>
          </p:cNvGraphicFramePr>
          <p:nvPr/>
        </p:nvGraphicFramePr>
        <p:xfrm>
          <a:off x="762000" y="1828800"/>
          <a:ext cx="243998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7" name="MathType Equation" r:id="rId3" imgW="990600" imgH="190500" progId="Equation">
                  <p:embed/>
                </p:oleObj>
              </mc:Choice>
              <mc:Fallback>
                <p:oleObj name="MathType Equation" r:id="rId3" imgW="990600" imgH="1905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2439988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68" name="Rectangle 16"/>
          <p:cNvSpPr>
            <a:spLocks noChangeArrowheads="1"/>
          </p:cNvSpPr>
          <p:nvPr/>
        </p:nvSpPr>
        <p:spPr bwMode="auto">
          <a:xfrm>
            <a:off x="609600" y="2514600"/>
            <a:ext cx="80010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dQ* = change in energy (J) due to energy transfer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dU* = change in internal energy (J) of the air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dW* = work done by (+) or on (-) the air (J)</a:t>
            </a:r>
          </a:p>
        </p:txBody>
      </p:sp>
      <p:sp>
        <p:nvSpPr>
          <p:cNvPr id="125969" name="Rectangle 17"/>
          <p:cNvSpPr>
            <a:spLocks noChangeArrowheads="1"/>
          </p:cNvSpPr>
          <p:nvPr/>
        </p:nvSpPr>
        <p:spPr bwMode="auto">
          <a:xfrm>
            <a:off x="609600" y="3810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First law in terms of energy per unit mass	</a:t>
            </a:r>
            <a:r>
              <a:rPr lang="en-US">
                <a:solidFill>
                  <a:srgbClr val="9900CC"/>
                </a:solidFill>
              </a:rPr>
              <a:t>(2.71)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25970" name="Object 18"/>
          <p:cNvGraphicFramePr>
            <a:graphicFrameLocks noChangeAspect="1"/>
          </p:cNvGraphicFramePr>
          <p:nvPr/>
        </p:nvGraphicFramePr>
        <p:xfrm>
          <a:off x="762000" y="4419600"/>
          <a:ext cx="20383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8" name="MathType Equation" r:id="rId5" imgW="800100" imgH="139700" progId="Equation">
                  <p:embed/>
                </p:oleObj>
              </mc:Choice>
              <mc:Fallback>
                <p:oleObj name="MathType Equation" r:id="rId5" imgW="800100" imgH="139700" progId="Equation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19600"/>
                        <a:ext cx="203835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1" name="Object 19"/>
          <p:cNvGraphicFramePr>
            <a:graphicFrameLocks noChangeAspect="1"/>
          </p:cNvGraphicFramePr>
          <p:nvPr/>
        </p:nvGraphicFramePr>
        <p:xfrm>
          <a:off x="762000" y="5105400"/>
          <a:ext cx="14446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9" name="MathType Equation" r:id="rId7" imgW="584200" imgH="381000" progId="Equation">
                  <p:embed/>
                </p:oleObj>
              </mc:Choice>
              <mc:Fallback>
                <p:oleObj name="MathType Equation" r:id="rId7" imgW="584200" imgH="381000" progId="Equatio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105400"/>
                        <a:ext cx="144462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2" name="Object 20"/>
          <p:cNvGraphicFramePr>
            <a:graphicFrameLocks noChangeAspect="1"/>
          </p:cNvGraphicFramePr>
          <p:nvPr/>
        </p:nvGraphicFramePr>
        <p:xfrm>
          <a:off x="3581400" y="5105400"/>
          <a:ext cx="14446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30" name="MathType Equation" r:id="rId9" imgW="584200" imgH="381000" progId="Equation">
                  <p:embed/>
                </p:oleObj>
              </mc:Choice>
              <mc:Fallback>
                <p:oleObj name="MathType Equation" r:id="rId9" imgW="584200" imgH="381000" progId="Equation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105400"/>
                        <a:ext cx="144462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4" name="Object 22"/>
          <p:cNvGraphicFramePr>
            <a:graphicFrameLocks noChangeAspect="1"/>
          </p:cNvGraphicFramePr>
          <p:nvPr/>
        </p:nvGraphicFramePr>
        <p:xfrm>
          <a:off x="6400800" y="5105400"/>
          <a:ext cx="1563688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31" name="MathType Equation" r:id="rId11" imgW="635000" imgH="381000" progId="Equation">
                  <p:embed/>
                </p:oleObj>
              </mc:Choice>
              <mc:Fallback>
                <p:oleObj name="MathType Equation" r:id="rId11" imgW="635000" imgH="381000" progId="Equation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105400"/>
                        <a:ext cx="1563688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75" name="Rectangle 23"/>
          <p:cNvSpPr>
            <a:spLocks noChangeArrowheads="1"/>
          </p:cNvSpPr>
          <p:nvPr/>
        </p:nvSpPr>
        <p:spPr bwMode="auto">
          <a:xfrm>
            <a:off x="609600" y="6172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 i="1">
                <a:solidFill>
                  <a:srgbClr val="187534"/>
                </a:solidFill>
              </a:rPr>
              <a:t>M</a:t>
            </a:r>
            <a:r>
              <a:rPr lang="en-US" i="1" baseline="-25000">
                <a:solidFill>
                  <a:srgbClr val="187534"/>
                </a:solidFill>
              </a:rPr>
              <a:t>a</a:t>
            </a:r>
            <a:r>
              <a:rPr lang="en-US">
                <a:solidFill>
                  <a:srgbClr val="187534"/>
                </a:solidFill>
              </a:rPr>
              <a:t> = mass of air (kg)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6" grpId="0" build="p" autoUpdateAnimBg="0"/>
      <p:bldP spid="125968" grpId="0" build="p" autoUpdateAnimBg="0"/>
      <p:bldP spid="125969" grpId="0" build="p" autoUpdateAnimBg="0"/>
      <p:bldP spid="125975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Change in Work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3810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Work done by air during expansion (dV&gt;0) or contraction of air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457200" y="2438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Work done per unit mass of air	</a:t>
            </a:r>
            <a:r>
              <a:rPr lang="en-US">
                <a:solidFill>
                  <a:srgbClr val="9900CC"/>
                </a:solidFill>
              </a:rPr>
              <a:t>(2.72)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38252" name="Object 12"/>
          <p:cNvGraphicFramePr>
            <a:graphicFrameLocks noChangeAspect="1"/>
          </p:cNvGraphicFramePr>
          <p:nvPr/>
        </p:nvGraphicFramePr>
        <p:xfrm>
          <a:off x="533400" y="1676400"/>
          <a:ext cx="181927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5" name="MathType Equation" r:id="rId3" imgW="711200" imgH="203200" progId="Equation">
                  <p:embed/>
                </p:oleObj>
              </mc:Choice>
              <mc:Fallback>
                <p:oleObj name="MathType Equation" r:id="rId3" imgW="711200" imgH="2032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181927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3" name="Object 13"/>
          <p:cNvGraphicFramePr>
            <a:graphicFrameLocks noChangeAspect="1"/>
          </p:cNvGraphicFramePr>
          <p:nvPr/>
        </p:nvGraphicFramePr>
        <p:xfrm>
          <a:off x="533400" y="2971800"/>
          <a:ext cx="389413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6" name="Equation" r:id="rId5" imgW="1574800" imgH="381000" progId="Equation.3">
                  <p:embed/>
                </p:oleObj>
              </mc:Choice>
              <mc:Fallback>
                <p:oleObj name="Equation" r:id="rId5" imgW="1574800" imgH="381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971800"/>
                        <a:ext cx="3894138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54" name="Rectangle 14"/>
          <p:cNvSpPr>
            <a:spLocks noChangeArrowheads="1"/>
          </p:cNvSpPr>
          <p:nvPr/>
        </p:nvSpPr>
        <p:spPr bwMode="auto">
          <a:xfrm>
            <a:off x="457200" y="4038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Specific volume of air 	</a:t>
            </a:r>
            <a:r>
              <a:rPr lang="en-US">
                <a:solidFill>
                  <a:srgbClr val="9900CC"/>
                </a:solidFill>
              </a:rPr>
              <a:t>(2.73)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38255" name="Object 15"/>
          <p:cNvGraphicFramePr>
            <a:graphicFrameLocks noChangeAspect="1"/>
          </p:cNvGraphicFramePr>
          <p:nvPr/>
        </p:nvGraphicFramePr>
        <p:xfrm>
          <a:off x="533400" y="4572000"/>
          <a:ext cx="2084388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7" name="MathType Equation" r:id="rId7" imgW="838200" imgH="342900" progId="Equation">
                  <p:embed/>
                </p:oleObj>
              </mc:Choice>
              <mc:Fallback>
                <p:oleObj name="MathType Equation" r:id="rId7" imgW="838200" imgH="3429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572000"/>
                        <a:ext cx="2084388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 autoUpdateAnimBg="0"/>
      <p:bldP spid="138246" grpId="0" build="p" autoUpdateAnimBg="0"/>
      <p:bldP spid="138254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Change in Internal Energy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304800" y="2133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Change in internal energy	 </a:t>
            </a:r>
            <a:r>
              <a:rPr lang="en-US">
                <a:solidFill>
                  <a:srgbClr val="9900CC"/>
                </a:solidFill>
              </a:rPr>
              <a:t>(2.74)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381000" y="4724400"/>
            <a:ext cx="80010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--&gt;Specific heat moist air at const. volume (J kg</a:t>
            </a:r>
            <a:r>
              <a:rPr lang="en-US" baseline="30000"/>
              <a:t>-1</a:t>
            </a:r>
            <a:r>
              <a:rPr lang="en-US"/>
              <a:t> K</a:t>
            </a:r>
            <a:r>
              <a:rPr lang="en-US" baseline="30000"/>
              <a:t>-1</a:t>
            </a:r>
            <a:r>
              <a:rPr lang="en-US"/>
              <a:t>) 	</a:t>
            </a:r>
            <a:r>
              <a:rPr lang="en-US">
                <a:solidFill>
                  <a:srgbClr val="9900CC"/>
                </a:solidFill>
              </a:rPr>
              <a:t>(2.76)</a:t>
            </a:r>
            <a:endParaRPr lang="en-US"/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3366"/>
                </a:solidFill>
              </a:rPr>
              <a:t>	Change in energy required to change temperature of 1 kg air 1K at constant volume</a:t>
            </a:r>
          </a:p>
        </p:txBody>
      </p:sp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381000" y="9144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Change in temperature of the gas multiplied by the energy required to change the temperature 1 K, without affecting the work done by or on the gas and without changing its volume.</a:t>
            </a:r>
            <a:endParaRPr lang="en-US" sz="1800">
              <a:solidFill>
                <a:srgbClr val="800080"/>
              </a:solidFill>
            </a:endParaRPr>
          </a:p>
        </p:txBody>
      </p: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381000" y="3505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Conservation of energy 	</a:t>
            </a:r>
            <a:r>
              <a:rPr lang="en-US">
                <a:solidFill>
                  <a:srgbClr val="9900CC"/>
                </a:solidFill>
              </a:rPr>
              <a:t>(2.75)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41322" name="Object 10"/>
          <p:cNvGraphicFramePr>
            <a:graphicFrameLocks noChangeAspect="1"/>
          </p:cNvGraphicFramePr>
          <p:nvPr/>
        </p:nvGraphicFramePr>
        <p:xfrm>
          <a:off x="2209800" y="2590800"/>
          <a:ext cx="362902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8" name="MathType Equation" r:id="rId3" imgW="1447800" imgH="393700" progId="Equation">
                  <p:embed/>
                </p:oleObj>
              </mc:Choice>
              <mc:Fallback>
                <p:oleObj name="MathType Equation" r:id="rId3" imgW="1447800" imgH="3937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90800"/>
                        <a:ext cx="362902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3" name="Object 11"/>
          <p:cNvGraphicFramePr>
            <a:graphicFrameLocks noChangeAspect="1"/>
          </p:cNvGraphicFramePr>
          <p:nvPr/>
        </p:nvGraphicFramePr>
        <p:xfrm>
          <a:off x="533400" y="5791200"/>
          <a:ext cx="775176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9" name="MathType Equation" r:id="rId5" imgW="3873500" imgH="393700" progId="Equation">
                  <p:embed/>
                </p:oleObj>
              </mc:Choice>
              <mc:Fallback>
                <p:oleObj name="MathType Equation" r:id="rId5" imgW="3873500" imgH="3937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791200"/>
                        <a:ext cx="775176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4" name="Object 12"/>
          <p:cNvGraphicFramePr>
            <a:graphicFrameLocks noChangeAspect="1"/>
          </p:cNvGraphicFramePr>
          <p:nvPr/>
        </p:nvGraphicFramePr>
        <p:xfrm>
          <a:off x="1905000" y="3962400"/>
          <a:ext cx="50546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70" name="MathType Equation" r:id="rId7" imgW="2057400" imgH="215900" progId="Equation">
                  <p:embed/>
                </p:oleObj>
              </mc:Choice>
              <mc:Fallback>
                <p:oleObj name="MathType Equation" r:id="rId7" imgW="2057400" imgH="2159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962400"/>
                        <a:ext cx="505460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build="p" autoUpdateAnimBg="0"/>
      <p:bldP spid="141316" grpId="0" build="p" autoUpdateAnimBg="0"/>
      <p:bldP spid="141317" grpId="0" build="p" autoUpdateAnimBg="0"/>
      <p:bldP spid="141320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Different Forms of First Law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First law of thermodynamics	 </a:t>
            </a:r>
            <a:r>
              <a:rPr lang="en-US">
                <a:solidFill>
                  <a:srgbClr val="9900CC"/>
                </a:solidFill>
              </a:rPr>
              <a:t>(2.77)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457200" y="2438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Equation of state for moist air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42343" name="Rectangle 7"/>
          <p:cNvSpPr>
            <a:spLocks noChangeArrowheads="1"/>
          </p:cNvSpPr>
          <p:nvPr/>
        </p:nvSpPr>
        <p:spPr bwMode="auto">
          <a:xfrm>
            <a:off x="457200" y="4038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Differentiate equation of state 	</a:t>
            </a:r>
            <a:r>
              <a:rPr lang="en-US">
                <a:solidFill>
                  <a:srgbClr val="9900CC"/>
                </a:solidFill>
              </a:rPr>
              <a:t>(2.78)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42345" name="Object 9"/>
          <p:cNvGraphicFramePr>
            <a:graphicFrameLocks noChangeAspect="1"/>
          </p:cNvGraphicFramePr>
          <p:nvPr/>
        </p:nvGraphicFramePr>
        <p:xfrm>
          <a:off x="2895600" y="1752600"/>
          <a:ext cx="29527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1" name="MathType Equation" r:id="rId3" imgW="1181100" imgH="165100" progId="Equation">
                  <p:embed/>
                </p:oleObj>
              </mc:Choice>
              <mc:Fallback>
                <p:oleObj name="MathType Equation" r:id="rId3" imgW="1181100" imgH="1651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752600"/>
                        <a:ext cx="295275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6" name="Object 10"/>
          <p:cNvGraphicFramePr>
            <a:graphicFrameLocks noChangeAspect="1"/>
          </p:cNvGraphicFramePr>
          <p:nvPr/>
        </p:nvGraphicFramePr>
        <p:xfrm>
          <a:off x="3429000" y="3200400"/>
          <a:ext cx="178276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2" name="MathType Equation" r:id="rId5" imgW="723900" imgH="152400" progId="Equation">
                  <p:embed/>
                </p:oleObj>
              </mc:Choice>
              <mc:Fallback>
                <p:oleObj name="MathType Equation" r:id="rId5" imgW="723900" imgH="1524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200400"/>
                        <a:ext cx="1782763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7" name="Object 11"/>
          <p:cNvGraphicFramePr>
            <a:graphicFrameLocks noChangeAspect="1"/>
          </p:cNvGraphicFramePr>
          <p:nvPr/>
        </p:nvGraphicFramePr>
        <p:xfrm>
          <a:off x="2819400" y="4648200"/>
          <a:ext cx="325437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3" name="MathType Equation" r:id="rId7" imgW="1320800" imgH="152400" progId="Equation">
                  <p:embed/>
                </p:oleObj>
              </mc:Choice>
              <mc:Fallback>
                <p:oleObj name="MathType Equation" r:id="rId7" imgW="1320800" imgH="1524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648200"/>
                        <a:ext cx="3254375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48" name="Rectangle 12"/>
          <p:cNvSpPr>
            <a:spLocks noChangeArrowheads="1"/>
          </p:cNvSpPr>
          <p:nvPr/>
        </p:nvSpPr>
        <p:spPr bwMode="auto">
          <a:xfrm>
            <a:off x="457200" y="52578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Combine (2.77) and (2.78) and </a:t>
            </a:r>
            <a:r>
              <a:rPr lang="en-US" i="1"/>
              <a:t>c</a:t>
            </a:r>
            <a:r>
              <a:rPr lang="en-US" i="1" baseline="-25000"/>
              <a:t>p,m</a:t>
            </a:r>
            <a:r>
              <a:rPr lang="en-US"/>
              <a:t>= </a:t>
            </a:r>
            <a:r>
              <a:rPr lang="en-US" i="1"/>
              <a:t>c</a:t>
            </a:r>
            <a:r>
              <a:rPr lang="en-US" i="1" baseline="-25000"/>
              <a:t>v,m</a:t>
            </a:r>
            <a:r>
              <a:rPr lang="en-US"/>
              <a:t> +</a:t>
            </a:r>
            <a:r>
              <a:rPr lang="en-US" i="1"/>
              <a:t>R</a:t>
            </a:r>
            <a:r>
              <a:rPr lang="en-US" i="1" baseline="-25000"/>
              <a:t>m</a:t>
            </a:r>
            <a:r>
              <a:rPr lang="en-US"/>
              <a:t> 	</a:t>
            </a:r>
            <a:r>
              <a:rPr lang="en-US">
                <a:solidFill>
                  <a:srgbClr val="9900CC"/>
                </a:solidFill>
              </a:rPr>
              <a:t>(2.79)</a:t>
            </a:r>
          </a:p>
        </p:txBody>
      </p:sp>
      <p:graphicFrame>
        <p:nvGraphicFramePr>
          <p:cNvPr id="142350" name="Object 14"/>
          <p:cNvGraphicFramePr>
            <a:graphicFrameLocks noChangeAspect="1"/>
          </p:cNvGraphicFramePr>
          <p:nvPr/>
        </p:nvGraphicFramePr>
        <p:xfrm>
          <a:off x="2743200" y="5943600"/>
          <a:ext cx="304323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4" name="Equation" r:id="rId9" imgW="1181100" imgH="177800" progId="Equation.3">
                  <p:embed/>
                </p:oleObj>
              </mc:Choice>
              <mc:Fallback>
                <p:oleObj name="Equation" r:id="rId9" imgW="1181100" imgH="177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943600"/>
                        <a:ext cx="304323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 autoUpdateAnimBg="0"/>
      <p:bldP spid="142340" grpId="0" build="p" autoUpdateAnimBg="0"/>
      <p:bldP spid="142343" grpId="0" build="p" autoUpdateAnimBg="0"/>
      <p:bldP spid="142348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Different Forms of First Law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Specific heat of moist air at const. pressure (J kg </a:t>
            </a:r>
            <a:r>
              <a:rPr lang="en-US" baseline="30000"/>
              <a:t>-1</a:t>
            </a:r>
            <a:r>
              <a:rPr lang="en-US"/>
              <a:t> K</a:t>
            </a:r>
            <a:r>
              <a:rPr lang="en-US" baseline="30000"/>
              <a:t>-1</a:t>
            </a:r>
            <a:r>
              <a:rPr lang="en-US"/>
              <a:t>)	 </a:t>
            </a:r>
            <a:r>
              <a:rPr lang="en-US">
                <a:solidFill>
                  <a:srgbClr val="9900CC"/>
                </a:solidFill>
              </a:rPr>
              <a:t>(2.80)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	</a:t>
            </a:r>
            <a:r>
              <a:rPr lang="en-US">
                <a:solidFill>
                  <a:srgbClr val="800080"/>
                </a:solidFill>
              </a:rPr>
              <a:t>Energy required to increase the temperature of 1 kg of air 1K without affecting air pressure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533400" y="3810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Virtual temperature	 </a:t>
            </a:r>
            <a:r>
              <a:rPr lang="en-US">
                <a:solidFill>
                  <a:srgbClr val="9900CC"/>
                </a:solidFill>
              </a:rPr>
              <a:t>(2.38)</a:t>
            </a:r>
          </a:p>
        </p:txBody>
      </p:sp>
      <p:graphicFrame>
        <p:nvGraphicFramePr>
          <p:cNvPr id="143373" name="Object 13"/>
          <p:cNvGraphicFramePr>
            <a:graphicFrameLocks noChangeAspect="1"/>
          </p:cNvGraphicFramePr>
          <p:nvPr/>
        </p:nvGraphicFramePr>
        <p:xfrm>
          <a:off x="609600" y="4343400"/>
          <a:ext cx="260508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26" name="MathType Equation" r:id="rId3" imgW="1054100" imgH="190500" progId="Equation">
                  <p:embed/>
                </p:oleObj>
              </mc:Choice>
              <mc:Fallback>
                <p:oleObj name="MathType Equation" r:id="rId3" imgW="1054100" imgH="1905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343400"/>
                        <a:ext cx="2605088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4" name="Object 14"/>
          <p:cNvGraphicFramePr>
            <a:graphicFrameLocks noChangeAspect="1"/>
          </p:cNvGraphicFramePr>
          <p:nvPr/>
        </p:nvGraphicFramePr>
        <p:xfrm>
          <a:off x="685800" y="5410200"/>
          <a:ext cx="304323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27" name="MathType Equation" r:id="rId5" imgW="1181100" imgH="177800" progId="Equation">
                  <p:embed/>
                </p:oleObj>
              </mc:Choice>
              <mc:Fallback>
                <p:oleObj name="MathType Equation" r:id="rId5" imgW="1181100" imgH="1778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410200"/>
                        <a:ext cx="304323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5" name="Object 15"/>
          <p:cNvGraphicFramePr>
            <a:graphicFrameLocks noChangeAspect="1"/>
          </p:cNvGraphicFramePr>
          <p:nvPr/>
        </p:nvGraphicFramePr>
        <p:xfrm>
          <a:off x="609600" y="2286000"/>
          <a:ext cx="71945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28" name="Equation" r:id="rId7" imgW="2908300" imgH="381000" progId="Equation.3">
                  <p:embed/>
                </p:oleObj>
              </mc:Choice>
              <mc:Fallback>
                <p:oleObj name="Equation" r:id="rId7" imgW="2908300" imgH="3810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0"/>
                        <a:ext cx="71945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7" name="Object 17"/>
          <p:cNvGraphicFramePr>
            <a:graphicFrameLocks noChangeAspect="1"/>
          </p:cNvGraphicFramePr>
          <p:nvPr/>
        </p:nvGraphicFramePr>
        <p:xfrm>
          <a:off x="2819400" y="3352800"/>
          <a:ext cx="26781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29" name="Equation" r:id="rId9" imgW="1054100" imgH="203200" progId="Equation.3">
                  <p:embed/>
                </p:oleObj>
              </mc:Choice>
              <mc:Fallback>
                <p:oleObj name="Equation" r:id="rId9" imgW="1054100" imgH="203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352800"/>
                        <a:ext cx="2678113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78" name="Rectangle 18"/>
          <p:cNvSpPr>
            <a:spLocks noChangeArrowheads="1"/>
          </p:cNvSpPr>
          <p:nvPr/>
        </p:nvSpPr>
        <p:spPr bwMode="auto">
          <a:xfrm>
            <a:off x="533400" y="48768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First law in terms of virtual temperature	 </a:t>
            </a:r>
            <a:r>
              <a:rPr lang="en-US">
                <a:solidFill>
                  <a:srgbClr val="9900CC"/>
                </a:solidFill>
              </a:rPr>
              <a:t>(2.82)</a:t>
            </a:r>
          </a:p>
        </p:txBody>
      </p:sp>
      <p:graphicFrame>
        <p:nvGraphicFramePr>
          <p:cNvPr id="143380" name="Object 20"/>
          <p:cNvGraphicFramePr>
            <a:graphicFrameLocks noChangeAspect="1"/>
          </p:cNvGraphicFramePr>
          <p:nvPr/>
        </p:nvGraphicFramePr>
        <p:xfrm>
          <a:off x="1143000" y="6010275"/>
          <a:ext cx="659923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30" name="MathType Equation" r:id="rId11" imgW="2667000" imgH="342900" progId="Equation">
                  <p:embed/>
                </p:oleObj>
              </mc:Choice>
              <mc:Fallback>
                <p:oleObj name="MathType Equation" r:id="rId11" imgW="2667000" imgH="342900" progId="Equation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6010275"/>
                        <a:ext cx="659923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 autoUpdateAnimBg="0"/>
      <p:bldP spid="143364" grpId="0" build="p" autoUpdateAnimBg="0"/>
      <p:bldP spid="143378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Different Forms of First Law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457200" y="114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Isobaric process (d</a:t>
            </a:r>
            <a:r>
              <a:rPr lang="en-US" i="1"/>
              <a:t>p</a:t>
            </a:r>
            <a:r>
              <a:rPr lang="en-US" i="1" baseline="-25000"/>
              <a:t>a</a:t>
            </a:r>
            <a:r>
              <a:rPr lang="en-US"/>
              <a:t>=0)	 </a:t>
            </a:r>
            <a:r>
              <a:rPr lang="en-US">
                <a:solidFill>
                  <a:srgbClr val="9900CC"/>
                </a:solidFill>
              </a:rPr>
              <a:t>(2.83)</a:t>
            </a: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457200" y="2438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Isothermal process (d</a:t>
            </a:r>
            <a:r>
              <a:rPr lang="en-US" i="1"/>
              <a:t>T</a:t>
            </a:r>
            <a:r>
              <a:rPr lang="en-US"/>
              <a:t>=0)	</a:t>
            </a:r>
            <a:r>
              <a:rPr lang="en-US">
                <a:solidFill>
                  <a:srgbClr val="9900CC"/>
                </a:solidFill>
              </a:rPr>
              <a:t>(2.84)</a:t>
            </a:r>
            <a:endParaRPr lang="en-US">
              <a:solidFill>
                <a:srgbClr val="187534"/>
              </a:solidFill>
            </a:endParaRPr>
          </a:p>
        </p:txBody>
      </p:sp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457200" y="4038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Isochoric process (d</a:t>
            </a:r>
            <a:r>
              <a:rPr lang="en-US">
                <a:latin typeface="Symbol" charset="0"/>
              </a:rPr>
              <a:t>a</a:t>
            </a:r>
            <a:r>
              <a:rPr lang="en-US" i="1" baseline="-25000"/>
              <a:t>a</a:t>
            </a:r>
            <a:r>
              <a:rPr lang="en-US"/>
              <a:t>=0) 	</a:t>
            </a:r>
            <a:r>
              <a:rPr lang="en-US">
                <a:solidFill>
                  <a:srgbClr val="9900CC"/>
                </a:solidFill>
              </a:rPr>
              <a:t>(2.85)</a:t>
            </a:r>
          </a:p>
        </p:txBody>
      </p:sp>
      <p:sp>
        <p:nvSpPr>
          <p:cNvPr id="144393" name="Rectangle 9"/>
          <p:cNvSpPr>
            <a:spLocks noChangeArrowheads="1"/>
          </p:cNvSpPr>
          <p:nvPr/>
        </p:nvSpPr>
        <p:spPr bwMode="auto">
          <a:xfrm>
            <a:off x="457200" y="52578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Adiabatic process (dQ=0) 	</a:t>
            </a:r>
            <a:r>
              <a:rPr lang="en-US">
                <a:solidFill>
                  <a:srgbClr val="9900CC"/>
                </a:solidFill>
              </a:rPr>
              <a:t>(2.86)</a:t>
            </a:r>
            <a:endParaRPr lang="en-US">
              <a:solidFill>
                <a:srgbClr val="187534"/>
              </a:solidFill>
            </a:endParaRPr>
          </a:p>
        </p:txBody>
      </p:sp>
      <p:graphicFrame>
        <p:nvGraphicFramePr>
          <p:cNvPr id="144395" name="Object 11"/>
          <p:cNvGraphicFramePr>
            <a:graphicFrameLocks noChangeAspect="1"/>
          </p:cNvGraphicFramePr>
          <p:nvPr/>
        </p:nvGraphicFramePr>
        <p:xfrm>
          <a:off x="2667000" y="1600200"/>
          <a:ext cx="330041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5" name="MathType Equation" r:id="rId3" imgW="1308100" imgH="368300" progId="Equation">
                  <p:embed/>
                </p:oleObj>
              </mc:Choice>
              <mc:Fallback>
                <p:oleObj name="MathType Equation" r:id="rId3" imgW="1308100" imgH="3683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00200"/>
                        <a:ext cx="3300413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6" name="Object 12"/>
          <p:cNvGraphicFramePr>
            <a:graphicFrameLocks noChangeAspect="1"/>
          </p:cNvGraphicFramePr>
          <p:nvPr/>
        </p:nvGraphicFramePr>
        <p:xfrm>
          <a:off x="2438400" y="3276600"/>
          <a:ext cx="3884613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6" name="MathType Equation" r:id="rId5" imgW="1574800" imgH="152400" progId="Equation">
                  <p:embed/>
                </p:oleObj>
              </mc:Choice>
              <mc:Fallback>
                <p:oleObj name="MathType Equation" r:id="rId5" imgW="1574800" imgH="152400" progId="Equation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76600"/>
                        <a:ext cx="3884613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7" name="Object 13"/>
          <p:cNvGraphicFramePr>
            <a:graphicFrameLocks noChangeAspect="1"/>
          </p:cNvGraphicFramePr>
          <p:nvPr/>
        </p:nvGraphicFramePr>
        <p:xfrm>
          <a:off x="3352800" y="4724400"/>
          <a:ext cx="246856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7" name="MathType Equation" r:id="rId7" imgW="990600" imgH="165100" progId="Equation">
                  <p:embed/>
                </p:oleObj>
              </mc:Choice>
              <mc:Fallback>
                <p:oleObj name="MathType Equation" r:id="rId7" imgW="990600" imgH="1651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724400"/>
                        <a:ext cx="2468563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8" name="Object 14"/>
          <p:cNvGraphicFramePr>
            <a:graphicFrameLocks noChangeAspect="1"/>
          </p:cNvGraphicFramePr>
          <p:nvPr/>
        </p:nvGraphicFramePr>
        <p:xfrm>
          <a:off x="457200" y="6019800"/>
          <a:ext cx="24495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8" name="MathType Equation" r:id="rId9" imgW="977900" imgH="165100" progId="Equation">
                  <p:embed/>
                </p:oleObj>
              </mc:Choice>
              <mc:Fallback>
                <p:oleObj name="MathType Equation" r:id="rId9" imgW="977900" imgH="1651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019800"/>
                        <a:ext cx="2449513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9" name="Object 15"/>
          <p:cNvGraphicFramePr>
            <a:graphicFrameLocks noChangeAspect="1"/>
          </p:cNvGraphicFramePr>
          <p:nvPr/>
        </p:nvGraphicFramePr>
        <p:xfrm>
          <a:off x="3352800" y="6019800"/>
          <a:ext cx="23304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9" name="MathType Equation" r:id="rId11" imgW="901700" imgH="177800" progId="Equation">
                  <p:embed/>
                </p:oleObj>
              </mc:Choice>
              <mc:Fallback>
                <p:oleObj name="MathType Equation" r:id="rId11" imgW="901700" imgH="1778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6019800"/>
                        <a:ext cx="23304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00" name="Object 16"/>
          <p:cNvGraphicFramePr>
            <a:graphicFrameLocks noChangeAspect="1"/>
          </p:cNvGraphicFramePr>
          <p:nvPr/>
        </p:nvGraphicFramePr>
        <p:xfrm>
          <a:off x="6172200" y="5943600"/>
          <a:ext cx="235902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10" name="MathType Equation" r:id="rId13" imgW="914400" imgH="177800" progId="Equation">
                  <p:embed/>
                </p:oleObj>
              </mc:Choice>
              <mc:Fallback>
                <p:oleObj name="MathType Equation" r:id="rId13" imgW="914400" imgH="177800" progId="Equatio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943600"/>
                        <a:ext cx="2359025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 autoUpdateAnimBg="0"/>
      <p:bldP spid="144388" grpId="0" build="p" autoUpdateAnimBg="0"/>
      <p:bldP spid="144389" grpId="0" build="p" autoUpdateAnimBg="0"/>
      <p:bldP spid="144393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Adiabatic/Diabatic Processes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grpSp>
        <p:nvGrpSpPr>
          <p:cNvPr id="160771" name="Group 3"/>
          <p:cNvGrpSpPr>
            <a:grpSpLocks/>
          </p:cNvGrpSpPr>
          <p:nvPr/>
        </p:nvGrpSpPr>
        <p:grpSpPr bwMode="auto">
          <a:xfrm>
            <a:off x="4343400" y="2133600"/>
            <a:ext cx="4495800" cy="3352800"/>
            <a:chOff x="864" y="1584"/>
            <a:chExt cx="2832" cy="2112"/>
          </a:xfrm>
        </p:grpSpPr>
        <p:sp>
          <p:nvSpPr>
            <p:cNvPr id="160772" name="Freeform 4"/>
            <p:cNvSpPr>
              <a:spLocks/>
            </p:cNvSpPr>
            <p:nvPr/>
          </p:nvSpPr>
          <p:spPr bwMode="auto">
            <a:xfrm>
              <a:off x="864" y="1584"/>
              <a:ext cx="2832" cy="2112"/>
            </a:xfrm>
            <a:custGeom>
              <a:avLst/>
              <a:gdLst>
                <a:gd name="T0" fmla="*/ 0 w 2832"/>
                <a:gd name="T1" fmla="*/ 1200 h 2112"/>
                <a:gd name="T2" fmla="*/ 336 w 2832"/>
                <a:gd name="T3" fmla="*/ 1824 h 2112"/>
                <a:gd name="T4" fmla="*/ 1104 w 2832"/>
                <a:gd name="T5" fmla="*/ 2112 h 2112"/>
                <a:gd name="T6" fmla="*/ 1920 w 2832"/>
                <a:gd name="T7" fmla="*/ 2112 h 2112"/>
                <a:gd name="T8" fmla="*/ 2592 w 2832"/>
                <a:gd name="T9" fmla="*/ 1680 h 2112"/>
                <a:gd name="T10" fmla="*/ 2832 w 2832"/>
                <a:gd name="T11" fmla="*/ 864 h 2112"/>
                <a:gd name="T12" fmla="*/ 2208 w 2832"/>
                <a:gd name="T13" fmla="*/ 336 h 2112"/>
                <a:gd name="T14" fmla="*/ 1344 w 2832"/>
                <a:gd name="T15" fmla="*/ 0 h 2112"/>
                <a:gd name="T16" fmla="*/ 864 w 2832"/>
                <a:gd name="T17" fmla="*/ 288 h 2112"/>
                <a:gd name="T18" fmla="*/ 192 w 2832"/>
                <a:gd name="T19" fmla="*/ 432 h 2112"/>
                <a:gd name="T20" fmla="*/ 144 w 2832"/>
                <a:gd name="T21" fmla="*/ 720 h 2112"/>
                <a:gd name="T22" fmla="*/ 0 w 2832"/>
                <a:gd name="T23" fmla="*/ 1200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32" h="2112">
                  <a:moveTo>
                    <a:pt x="0" y="1200"/>
                  </a:moveTo>
                  <a:lnTo>
                    <a:pt x="336" y="1824"/>
                  </a:lnTo>
                  <a:lnTo>
                    <a:pt x="1104" y="2112"/>
                  </a:lnTo>
                  <a:lnTo>
                    <a:pt x="1920" y="2112"/>
                  </a:lnTo>
                  <a:lnTo>
                    <a:pt x="2592" y="1680"/>
                  </a:lnTo>
                  <a:lnTo>
                    <a:pt x="2832" y="864"/>
                  </a:lnTo>
                  <a:lnTo>
                    <a:pt x="2208" y="336"/>
                  </a:lnTo>
                  <a:lnTo>
                    <a:pt x="1344" y="0"/>
                  </a:lnTo>
                  <a:lnTo>
                    <a:pt x="864" y="288"/>
                  </a:lnTo>
                  <a:lnTo>
                    <a:pt x="192" y="432"/>
                  </a:lnTo>
                  <a:lnTo>
                    <a:pt x="144" y="720"/>
                  </a:lnTo>
                  <a:lnTo>
                    <a:pt x="0" y="1200"/>
                  </a:lnTo>
                  <a:close/>
                </a:path>
              </a:pathLst>
            </a:custGeom>
            <a:solidFill>
              <a:schemeClr val="bg1"/>
            </a:solidFill>
            <a:ln w="57150" cmpd="sng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73" name="Oval 5"/>
            <p:cNvSpPr>
              <a:spLocks noChangeArrowheads="1"/>
            </p:cNvSpPr>
            <p:nvPr/>
          </p:nvSpPr>
          <p:spPr bwMode="auto">
            <a:xfrm>
              <a:off x="1728" y="2160"/>
              <a:ext cx="912" cy="86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60774" name="Rectangle 6"/>
            <p:cNvSpPr>
              <a:spLocks noChangeArrowheads="1"/>
            </p:cNvSpPr>
            <p:nvPr/>
          </p:nvSpPr>
          <p:spPr bwMode="auto">
            <a:xfrm>
              <a:off x="1872" y="2304"/>
              <a:ext cx="675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800"/>
                <a:t>Parcel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800"/>
                <a:t>of air</a:t>
              </a:r>
            </a:p>
          </p:txBody>
        </p:sp>
        <p:sp>
          <p:nvSpPr>
            <p:cNvPr id="160775" name="Rectangle 7"/>
            <p:cNvSpPr>
              <a:spLocks noChangeArrowheads="1"/>
            </p:cNvSpPr>
            <p:nvPr/>
          </p:nvSpPr>
          <p:spPr bwMode="auto">
            <a:xfrm>
              <a:off x="1680" y="3168"/>
              <a:ext cx="1216" cy="33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800">
                  <a:solidFill>
                    <a:srgbClr val="0000FF"/>
                  </a:solidFill>
                </a:rPr>
                <a:t>Atmosphere</a:t>
              </a:r>
              <a:endParaRPr lang="en-US" sz="2800"/>
            </a:p>
          </p:txBody>
        </p:sp>
      </p:grpSp>
      <p:sp>
        <p:nvSpPr>
          <p:cNvPr id="160776" name="Rectangle 8"/>
          <p:cNvSpPr>
            <a:spLocks noChangeArrowheads="1"/>
          </p:cNvSpPr>
          <p:nvPr/>
        </p:nvSpPr>
        <p:spPr bwMode="auto">
          <a:xfrm>
            <a:off x="228600" y="914400"/>
            <a:ext cx="44958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4025" indent="-454025"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Adiabatic process (dQ=0)</a:t>
            </a:r>
          </a:p>
          <a:p>
            <a:pPr marL="454025" indent="-454025" algn="just"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	</a:t>
            </a:r>
            <a:r>
              <a:rPr lang="en-US">
                <a:solidFill>
                  <a:srgbClr val="187534"/>
                </a:solidFill>
              </a:rPr>
              <a:t>Process by which no energy is exchanged between a system (parcel of air) and its surroundings (atmosphere)</a:t>
            </a:r>
            <a:r>
              <a:rPr lang="en-US"/>
              <a:t> 	 </a:t>
            </a:r>
          </a:p>
        </p:txBody>
      </p:sp>
      <p:sp>
        <p:nvSpPr>
          <p:cNvPr id="160777" name="Rectangle 9"/>
          <p:cNvSpPr>
            <a:spLocks noChangeArrowheads="1"/>
          </p:cNvSpPr>
          <p:nvPr/>
        </p:nvSpPr>
        <p:spPr bwMode="auto">
          <a:xfrm>
            <a:off x="228600" y="4572000"/>
            <a:ext cx="44196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Diabatic processes (dQ&gt;0 or &lt;0)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	Condensation/evaporation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	Deposition/sublimation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	Freezing melting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	Radiative heating/cooling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6" grpId="0" build="p" autoUpdateAnimBg="0"/>
      <p:bldP spid="160777" grpId="0" build="p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 Box 2"/>
          <p:cNvSpPr txBox="1">
            <a:spLocks noChangeArrowheads="1"/>
          </p:cNvSpPr>
          <p:nvPr/>
        </p:nvSpPr>
        <p:spPr bwMode="auto">
          <a:xfrm>
            <a:off x="3733800" y="1524000"/>
            <a:ext cx="4800600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/>
              <a:t>1. Rising air expands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/>
              <a:t>2. Expanding air cools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800"/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0"/>
              <a:buChar char="à"/>
            </a:pPr>
            <a:r>
              <a:rPr lang="en-US" sz="2800"/>
              <a:t>Rising air cools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0"/>
              <a:buNone/>
            </a:pPr>
            <a:endParaRPr lang="en-US" sz="280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/>
              <a:t>Unsaturated air cools +9.8 K per 1 km rise in altitude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80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Symbol" charset="0"/>
              </a:rPr>
              <a:t> </a:t>
            </a:r>
            <a:r>
              <a:rPr lang="en-US" sz="2800"/>
              <a:t>dry adiabatic lapse rate</a:t>
            </a:r>
            <a:r>
              <a:rPr lang="en-US" sz="2800">
                <a:latin typeface="Symbol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Symbol" charset="0"/>
              </a:rPr>
              <a:t>G</a:t>
            </a:r>
            <a:r>
              <a:rPr lang="en-US" sz="2800" i="1" baseline="-25000"/>
              <a:t>d </a:t>
            </a:r>
            <a:r>
              <a:rPr lang="en-US" sz="2800"/>
              <a:t>= +9.8 K/km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latin typeface="Times" charset="0"/>
              </a:rPr>
              <a:t>Dry adiabatic Expansion in Rising Air</a:t>
            </a:r>
            <a:endParaRPr lang="en-US" sz="400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161796" name="Oval 4"/>
          <p:cNvSpPr>
            <a:spLocks noChangeArrowheads="1"/>
          </p:cNvSpPr>
          <p:nvPr/>
        </p:nvSpPr>
        <p:spPr bwMode="auto">
          <a:xfrm>
            <a:off x="1828800" y="4648200"/>
            <a:ext cx="1189038" cy="1189038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80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61797" name="Text Box 5"/>
          <p:cNvSpPr txBox="1">
            <a:spLocks noChangeArrowheads="1"/>
          </p:cNvSpPr>
          <p:nvPr/>
        </p:nvSpPr>
        <p:spPr bwMode="auto">
          <a:xfrm>
            <a:off x="1981200" y="5029200"/>
            <a:ext cx="94773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288 K</a:t>
            </a:r>
            <a:endParaRPr 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1798" name="Oval 6"/>
          <p:cNvSpPr>
            <a:spLocks noChangeArrowheads="1"/>
          </p:cNvSpPr>
          <p:nvPr/>
        </p:nvSpPr>
        <p:spPr bwMode="auto">
          <a:xfrm>
            <a:off x="1676400" y="1524000"/>
            <a:ext cx="1508125" cy="150812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80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61799" name="Text Box 7"/>
          <p:cNvSpPr txBox="1">
            <a:spLocks noChangeArrowheads="1"/>
          </p:cNvSpPr>
          <p:nvPr/>
        </p:nvSpPr>
        <p:spPr bwMode="auto">
          <a:xfrm>
            <a:off x="1828800" y="2057400"/>
            <a:ext cx="1176338" cy="466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>
                <a:solidFill>
                  <a:srgbClr val="009900"/>
                </a:solidFill>
              </a:rPr>
              <a:t>278.2 K</a:t>
            </a:r>
            <a:endParaRPr lang="en-US" sz="1800">
              <a:solidFill>
                <a:srgbClr val="009900"/>
              </a:solidFill>
              <a:latin typeface="Arial" charset="0"/>
            </a:endParaRPr>
          </a:p>
        </p:txBody>
      </p:sp>
      <p:sp>
        <p:nvSpPr>
          <p:cNvPr id="161800" name="Line 8"/>
          <p:cNvSpPr>
            <a:spLocks noChangeShapeType="1"/>
          </p:cNvSpPr>
          <p:nvPr/>
        </p:nvSpPr>
        <p:spPr bwMode="auto">
          <a:xfrm flipV="1">
            <a:off x="2438400" y="3124200"/>
            <a:ext cx="0" cy="13716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1" name="Line 9"/>
          <p:cNvSpPr>
            <a:spLocks noChangeShapeType="1"/>
          </p:cNvSpPr>
          <p:nvPr/>
        </p:nvSpPr>
        <p:spPr bwMode="auto">
          <a:xfrm>
            <a:off x="1143000" y="2286000"/>
            <a:ext cx="0" cy="2895600"/>
          </a:xfrm>
          <a:prstGeom prst="line">
            <a:avLst/>
          </a:prstGeom>
          <a:noFill/>
          <a:ln w="28575">
            <a:solidFill>
              <a:srgbClr val="9900CC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2" name="Line 10"/>
          <p:cNvSpPr>
            <a:spLocks noChangeShapeType="1"/>
          </p:cNvSpPr>
          <p:nvPr/>
        </p:nvSpPr>
        <p:spPr bwMode="auto">
          <a:xfrm>
            <a:off x="838200" y="2286000"/>
            <a:ext cx="609600" cy="0"/>
          </a:xfrm>
          <a:prstGeom prst="line">
            <a:avLst/>
          </a:prstGeom>
          <a:noFill/>
          <a:ln w="28575">
            <a:solidFill>
              <a:srgbClr val="99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3" name="Line 11"/>
          <p:cNvSpPr>
            <a:spLocks noChangeShapeType="1"/>
          </p:cNvSpPr>
          <p:nvPr/>
        </p:nvSpPr>
        <p:spPr bwMode="auto">
          <a:xfrm>
            <a:off x="838200" y="5181600"/>
            <a:ext cx="609600" cy="0"/>
          </a:xfrm>
          <a:prstGeom prst="line">
            <a:avLst/>
          </a:prstGeom>
          <a:noFill/>
          <a:ln w="28575">
            <a:solidFill>
              <a:srgbClr val="99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4" name="Rectangle 12"/>
          <p:cNvSpPr>
            <a:spLocks noChangeArrowheads="1"/>
          </p:cNvSpPr>
          <p:nvPr/>
        </p:nvSpPr>
        <p:spPr bwMode="auto">
          <a:xfrm>
            <a:off x="228600" y="3429000"/>
            <a:ext cx="904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>
                <a:solidFill>
                  <a:srgbClr val="9900CC"/>
                </a:solidFill>
              </a:rPr>
              <a:t>1 km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1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1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1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1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1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1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 build="p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Stability in Terms of Temperature</a:t>
            </a:r>
            <a:endParaRPr lang="en-US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1628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990600"/>
            <a:ext cx="5638800" cy="5410200"/>
          </a:xfrm>
          <a:ln/>
        </p:spPr>
      </p:pic>
      <p:grpSp>
        <p:nvGrpSpPr>
          <p:cNvPr id="162820" name="Group 4"/>
          <p:cNvGrpSpPr>
            <a:grpSpLocks/>
          </p:cNvGrpSpPr>
          <p:nvPr/>
        </p:nvGrpSpPr>
        <p:grpSpPr bwMode="auto">
          <a:xfrm>
            <a:off x="1295400" y="2133600"/>
            <a:ext cx="7620000" cy="1917700"/>
            <a:chOff x="816" y="1344"/>
            <a:chExt cx="4800" cy="1208"/>
          </a:xfrm>
        </p:grpSpPr>
        <p:sp>
          <p:nvSpPr>
            <p:cNvPr id="162821" name="Line 5"/>
            <p:cNvSpPr>
              <a:spLocks noChangeShapeType="1"/>
            </p:cNvSpPr>
            <p:nvPr/>
          </p:nvSpPr>
          <p:spPr bwMode="auto">
            <a:xfrm>
              <a:off x="816" y="2005"/>
              <a:ext cx="288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2" name="Rectangle 6"/>
            <p:cNvSpPr>
              <a:spLocks noChangeArrowheads="1"/>
            </p:cNvSpPr>
            <p:nvPr/>
          </p:nvSpPr>
          <p:spPr bwMode="auto">
            <a:xfrm>
              <a:off x="3792" y="1344"/>
              <a:ext cx="1824" cy="1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/>
                <a:t>Compare parcel temperature with environmental temperature to determine stability</a:t>
              </a:r>
            </a:p>
          </p:txBody>
        </p:sp>
      </p:grpSp>
      <p:grpSp>
        <p:nvGrpSpPr>
          <p:cNvPr id="162823" name="Group 7"/>
          <p:cNvGrpSpPr>
            <a:grpSpLocks/>
          </p:cNvGrpSpPr>
          <p:nvPr/>
        </p:nvGrpSpPr>
        <p:grpSpPr bwMode="auto">
          <a:xfrm>
            <a:off x="3429000" y="3200400"/>
            <a:ext cx="1371600" cy="2514600"/>
            <a:chOff x="2160" y="2016"/>
            <a:chExt cx="864" cy="1584"/>
          </a:xfrm>
        </p:grpSpPr>
        <p:sp>
          <p:nvSpPr>
            <p:cNvPr id="162824" name="Line 8"/>
            <p:cNvSpPr>
              <a:spLocks noChangeShapeType="1"/>
            </p:cNvSpPr>
            <p:nvPr/>
          </p:nvSpPr>
          <p:spPr bwMode="auto">
            <a:xfrm>
              <a:off x="2160" y="2016"/>
              <a:ext cx="0" cy="15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5" name="Line 9"/>
            <p:cNvSpPr>
              <a:spLocks noChangeShapeType="1"/>
            </p:cNvSpPr>
            <p:nvPr/>
          </p:nvSpPr>
          <p:spPr bwMode="auto">
            <a:xfrm>
              <a:off x="3024" y="2016"/>
              <a:ext cx="0" cy="15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6" name="Line 10"/>
            <p:cNvSpPr>
              <a:spLocks noChangeShapeType="1"/>
            </p:cNvSpPr>
            <p:nvPr/>
          </p:nvSpPr>
          <p:spPr bwMode="auto">
            <a:xfrm>
              <a:off x="2160" y="2016"/>
              <a:ext cx="288" cy="576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2827" name="Group 11"/>
          <p:cNvGrpSpPr>
            <a:grpSpLocks/>
          </p:cNvGrpSpPr>
          <p:nvPr/>
        </p:nvGrpSpPr>
        <p:grpSpPr bwMode="auto">
          <a:xfrm>
            <a:off x="2895600" y="2362200"/>
            <a:ext cx="533400" cy="3352800"/>
            <a:chOff x="1824" y="1488"/>
            <a:chExt cx="336" cy="2112"/>
          </a:xfrm>
        </p:grpSpPr>
        <p:sp>
          <p:nvSpPr>
            <p:cNvPr id="162828" name="Line 12"/>
            <p:cNvSpPr>
              <a:spLocks noChangeShapeType="1"/>
            </p:cNvSpPr>
            <p:nvPr/>
          </p:nvSpPr>
          <p:spPr bwMode="auto">
            <a:xfrm>
              <a:off x="1824" y="2016"/>
              <a:ext cx="0" cy="15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9" name="Line 13"/>
            <p:cNvSpPr>
              <a:spLocks noChangeShapeType="1"/>
            </p:cNvSpPr>
            <p:nvPr/>
          </p:nvSpPr>
          <p:spPr bwMode="auto">
            <a:xfrm>
              <a:off x="2160" y="2016"/>
              <a:ext cx="0" cy="15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0" name="Line 14"/>
            <p:cNvSpPr>
              <a:spLocks noChangeShapeType="1"/>
            </p:cNvSpPr>
            <p:nvPr/>
          </p:nvSpPr>
          <p:spPr bwMode="auto">
            <a:xfrm flipH="1" flipV="1">
              <a:off x="1920" y="1488"/>
              <a:ext cx="240" cy="528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2831" name="Rectangle 15"/>
          <p:cNvSpPr>
            <a:spLocks noChangeArrowheads="1"/>
          </p:cNvSpPr>
          <p:nvPr/>
        </p:nvSpPr>
        <p:spPr bwMode="auto">
          <a:xfrm>
            <a:off x="1295400" y="2667000"/>
            <a:ext cx="12954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Unstable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62832" name="Rectangle 16"/>
          <p:cNvSpPr>
            <a:spLocks noChangeArrowheads="1"/>
          </p:cNvSpPr>
          <p:nvPr/>
        </p:nvSpPr>
        <p:spPr bwMode="auto">
          <a:xfrm>
            <a:off x="4876800" y="2667000"/>
            <a:ext cx="1066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Stable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62833" name="Rectangle 17"/>
          <p:cNvSpPr>
            <a:spLocks noChangeArrowheads="1"/>
          </p:cNvSpPr>
          <p:nvPr/>
        </p:nvSpPr>
        <p:spPr bwMode="auto">
          <a:xfrm>
            <a:off x="7162800" y="6019800"/>
            <a:ext cx="1524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Fig. 2.14</a:t>
            </a:r>
            <a:endParaRPr lang="en-US" i="1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31" grpId="0" build="p" autoUpdateAnimBg="0"/>
      <p:bldP spid="162832" grpId="0" build="p" autoUpdateAnimBg="0"/>
      <p:bldP spid="162833" grpId="0" build="p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Dry Adiabatic Lapse Rate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457200" y="914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Rewrite first law for adiabatic process	 </a:t>
            </a:r>
            <a:endParaRPr lang="en-US">
              <a:solidFill>
                <a:srgbClr val="9900CC"/>
              </a:solidFill>
            </a:endParaRP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457200" y="1981200"/>
            <a:ext cx="8001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Differentiate with respect to altitude	</a:t>
            </a:r>
            <a:r>
              <a:rPr lang="en-US">
                <a:solidFill>
                  <a:srgbClr val="9900CC"/>
                </a:solidFill>
              </a:rPr>
              <a:t>(2.89)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--&gt; Dry adiabatic lapse rate in terms of virtual temperature</a:t>
            </a:r>
          </a:p>
        </p:txBody>
      </p:sp>
      <p:sp>
        <p:nvSpPr>
          <p:cNvPr id="145426" name="Rectangle 18"/>
          <p:cNvSpPr>
            <a:spLocks noChangeArrowheads="1"/>
          </p:cNvSpPr>
          <p:nvPr/>
        </p:nvSpPr>
        <p:spPr bwMode="auto">
          <a:xfrm>
            <a:off x="457200" y="4953000"/>
            <a:ext cx="8001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Differentiate with respect to altitude	</a:t>
            </a:r>
            <a:r>
              <a:rPr lang="en-US">
                <a:solidFill>
                  <a:srgbClr val="9900CC"/>
                </a:solidFill>
              </a:rPr>
              <a:t>(2.89)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--&gt; Dry adiabatic lapse rate in terms of actual temperature</a:t>
            </a:r>
          </a:p>
        </p:txBody>
      </p:sp>
      <p:graphicFrame>
        <p:nvGraphicFramePr>
          <p:cNvPr id="145427" name="Object 19"/>
          <p:cNvGraphicFramePr>
            <a:graphicFrameLocks noChangeAspect="1"/>
          </p:cNvGraphicFramePr>
          <p:nvPr/>
        </p:nvGraphicFramePr>
        <p:xfrm>
          <a:off x="1219200" y="5562600"/>
          <a:ext cx="681990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5" name="MathType Equation" r:id="rId3" imgW="2717800" imgH="431800" progId="Equation">
                  <p:embed/>
                </p:oleObj>
              </mc:Choice>
              <mc:Fallback>
                <p:oleObj name="MathType Equation" r:id="rId3" imgW="2717800" imgH="431800" progId="Equatio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562600"/>
                        <a:ext cx="6819900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28" name="Rectangle 20"/>
          <p:cNvSpPr>
            <a:spLocks noChangeArrowheads="1"/>
          </p:cNvSpPr>
          <p:nvPr/>
        </p:nvSpPr>
        <p:spPr bwMode="auto">
          <a:xfrm>
            <a:off x="457200" y="3962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Rewrite first law for adiabatic process	 </a:t>
            </a:r>
            <a:endParaRPr lang="en-US">
              <a:solidFill>
                <a:srgbClr val="9900CC"/>
              </a:solidFill>
            </a:endParaRPr>
          </a:p>
        </p:txBody>
      </p:sp>
      <p:graphicFrame>
        <p:nvGraphicFramePr>
          <p:cNvPr id="145431" name="Object 23"/>
          <p:cNvGraphicFramePr>
            <a:graphicFrameLocks noChangeAspect="1"/>
          </p:cNvGraphicFramePr>
          <p:nvPr/>
        </p:nvGraphicFramePr>
        <p:xfrm>
          <a:off x="2057400" y="4343400"/>
          <a:ext cx="53562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6" name="MathType Equation" r:id="rId5" imgW="2108200" imgH="241300" progId="Equation">
                  <p:embed/>
                </p:oleObj>
              </mc:Choice>
              <mc:Fallback>
                <p:oleObj name="MathType Equation" r:id="rId5" imgW="2108200" imgH="241300" progId="Equation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343400"/>
                        <a:ext cx="535622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33" name="Object 25"/>
          <p:cNvGraphicFramePr>
            <a:graphicFrameLocks noChangeAspect="1"/>
          </p:cNvGraphicFramePr>
          <p:nvPr/>
        </p:nvGraphicFramePr>
        <p:xfrm>
          <a:off x="1981200" y="1295400"/>
          <a:ext cx="5475288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7" name="MathType Equation" r:id="rId7" imgW="2159000" imgH="241300" progId="Equation">
                  <p:embed/>
                </p:oleObj>
              </mc:Choice>
              <mc:Fallback>
                <p:oleObj name="MathType Equation" r:id="rId7" imgW="2159000" imgH="241300" progId="Equation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295400"/>
                        <a:ext cx="5475288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34" name="Object 26"/>
          <p:cNvGraphicFramePr>
            <a:graphicFrameLocks noChangeAspect="1"/>
          </p:cNvGraphicFramePr>
          <p:nvPr/>
        </p:nvGraphicFramePr>
        <p:xfrm>
          <a:off x="381000" y="2743200"/>
          <a:ext cx="8355013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8" name="MathType Equation" r:id="rId9" imgW="3327400" imgH="431800" progId="Equation">
                  <p:embed/>
                </p:oleObj>
              </mc:Choice>
              <mc:Fallback>
                <p:oleObj name="MathType Equation" r:id="rId9" imgW="3327400" imgH="431800" progId="Equation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743200"/>
                        <a:ext cx="8355013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build="p" autoUpdateAnimBg="0"/>
      <p:bldP spid="145412" grpId="0" build="p" autoUpdateAnimBg="0"/>
      <p:bldP spid="145426" grpId="0" build="p" autoUpdateAnimBg="0"/>
      <p:bldP spid="145428" grpId="0" build="p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Potential Temperature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304800" y="990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Substitute	 </a:t>
            </a:r>
            <a:r>
              <a:rPr lang="en-US">
                <a:solidFill>
                  <a:srgbClr val="9900CC"/>
                </a:solidFill>
              </a:rPr>
              <a:t>(2.91)</a:t>
            </a:r>
            <a:endParaRPr lang="en-US"/>
          </a:p>
        </p:txBody>
      </p:sp>
      <p:graphicFrame>
        <p:nvGraphicFramePr>
          <p:cNvPr id="147470" name="Object 14"/>
          <p:cNvGraphicFramePr>
            <a:graphicFrameLocks noChangeAspect="1"/>
          </p:cNvGraphicFramePr>
          <p:nvPr/>
        </p:nvGraphicFramePr>
        <p:xfrm>
          <a:off x="609600" y="3429000"/>
          <a:ext cx="76962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1" name="MathType Equation" r:id="rId3" imgW="3848100" imgH="558800" progId="Equation">
                  <p:embed/>
                </p:oleObj>
              </mc:Choice>
              <mc:Fallback>
                <p:oleObj name="MathType Equation" r:id="rId3" imgW="3848100" imgH="5588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429000"/>
                        <a:ext cx="76962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71" name="Object 15"/>
          <p:cNvGraphicFramePr>
            <a:graphicFrameLocks noChangeAspect="1"/>
          </p:cNvGraphicFramePr>
          <p:nvPr/>
        </p:nvGraphicFramePr>
        <p:xfrm>
          <a:off x="2286000" y="5562600"/>
          <a:ext cx="4205288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2" name="MathType Equation" r:id="rId5" imgW="1663700" imgH="368300" progId="Equation">
                  <p:embed/>
                </p:oleObj>
              </mc:Choice>
              <mc:Fallback>
                <p:oleObj name="MathType Equation" r:id="rId5" imgW="1663700" imgH="368300" progId="Equatio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562600"/>
                        <a:ext cx="4205288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74" name="Object 18"/>
          <p:cNvGraphicFramePr>
            <a:graphicFrameLocks noChangeAspect="1"/>
          </p:cNvGraphicFramePr>
          <p:nvPr/>
        </p:nvGraphicFramePr>
        <p:xfrm>
          <a:off x="762000" y="1524000"/>
          <a:ext cx="7431088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3" name="MathType Equation" r:id="rId7" imgW="2959100" imgH="431800" progId="Equation">
                  <p:embed/>
                </p:oleObj>
              </mc:Choice>
              <mc:Fallback>
                <p:oleObj name="MathType Equation" r:id="rId7" imgW="2959100" imgH="431800" progId="Equation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24000"/>
                        <a:ext cx="7431088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75" name="Rectangle 19"/>
          <p:cNvSpPr>
            <a:spLocks noChangeArrowheads="1"/>
          </p:cNvSpPr>
          <p:nvPr/>
        </p:nvSpPr>
        <p:spPr bwMode="auto">
          <a:xfrm>
            <a:off x="381000" y="2819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Integrate	 </a:t>
            </a:r>
            <a:r>
              <a:rPr lang="en-US">
                <a:solidFill>
                  <a:srgbClr val="9900CC"/>
                </a:solidFill>
              </a:rPr>
              <a:t>(2.92)</a:t>
            </a:r>
            <a:endParaRPr lang="en-US"/>
          </a:p>
        </p:txBody>
      </p:sp>
      <p:sp>
        <p:nvSpPr>
          <p:cNvPr id="147476" name="Rectangle 20"/>
          <p:cNvSpPr>
            <a:spLocks noChangeArrowheads="1"/>
          </p:cNvSpPr>
          <p:nvPr/>
        </p:nvSpPr>
        <p:spPr bwMode="auto">
          <a:xfrm>
            <a:off x="381000" y="49530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Exponential term	 </a:t>
            </a:r>
            <a:r>
              <a:rPr lang="en-US">
                <a:solidFill>
                  <a:srgbClr val="9900CC"/>
                </a:solidFill>
              </a:rPr>
              <a:t>(2.93)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autoUpdateAnimBg="0"/>
      <p:bldP spid="147475" grpId="0" build="p" autoUpdateAnimBg="0"/>
      <p:bldP spid="147476" grpId="0" build="p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Potential Temperature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304800" y="990600"/>
            <a:ext cx="8001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Potential temperature of moist air (</a:t>
            </a:r>
            <a:r>
              <a:rPr lang="en-US">
                <a:latin typeface="Symbol" charset="0"/>
              </a:rPr>
              <a:t></a:t>
            </a:r>
            <a:r>
              <a:rPr lang="en-US" i="1" baseline="-25000"/>
              <a:t>p,m</a:t>
            </a:r>
            <a:r>
              <a:rPr lang="en-US"/>
              <a:t>)	 </a:t>
            </a:r>
            <a:r>
              <a:rPr lang="en-US">
                <a:solidFill>
                  <a:srgbClr val="9900CC"/>
                </a:solidFill>
              </a:rPr>
              <a:t>(2.94)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	 Assume 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a,</a:t>
            </a:r>
            <a:r>
              <a:rPr lang="en-US" baseline="-25000">
                <a:solidFill>
                  <a:srgbClr val="187534"/>
                </a:solidFill>
              </a:rPr>
              <a:t>0</a:t>
            </a:r>
            <a:r>
              <a:rPr lang="en-US">
                <a:solidFill>
                  <a:srgbClr val="187534"/>
                </a:solidFill>
              </a:rPr>
              <a:t>=1000 hPa --&gt; 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baseline="-25000">
                <a:solidFill>
                  <a:srgbClr val="187534"/>
                </a:solidFill>
              </a:rPr>
              <a:t>0</a:t>
            </a:r>
            <a:r>
              <a:rPr lang="en-US">
                <a:solidFill>
                  <a:srgbClr val="187534"/>
                </a:solidFill>
              </a:rPr>
              <a:t>=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</a:t>
            </a:r>
            <a:r>
              <a:rPr lang="en-US" i="1" baseline="-25000">
                <a:solidFill>
                  <a:srgbClr val="187534"/>
                </a:solidFill>
              </a:rPr>
              <a:t>p,m</a:t>
            </a:r>
            <a:endParaRPr lang="en-US" i="1" baseline="-25000"/>
          </a:p>
        </p:txBody>
      </p:sp>
      <p:graphicFrame>
        <p:nvGraphicFramePr>
          <p:cNvPr id="148490" name="Object 10"/>
          <p:cNvGraphicFramePr>
            <a:graphicFrameLocks noChangeAspect="1"/>
          </p:cNvGraphicFramePr>
          <p:nvPr/>
        </p:nvGraphicFramePr>
        <p:xfrm>
          <a:off x="381000" y="1981200"/>
          <a:ext cx="8428038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23" name="MathType Equation" r:id="rId3" imgW="3378200" imgH="482600" progId="Equation">
                  <p:embed/>
                </p:oleObj>
              </mc:Choice>
              <mc:Fallback>
                <p:oleObj name="MathType Equation" r:id="rId3" imgW="3378200" imgH="4826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981200"/>
                        <a:ext cx="8428038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91" name="Object 11"/>
          <p:cNvGraphicFramePr>
            <a:graphicFrameLocks noChangeAspect="1"/>
          </p:cNvGraphicFramePr>
          <p:nvPr/>
        </p:nvGraphicFramePr>
        <p:xfrm>
          <a:off x="2743200" y="3810000"/>
          <a:ext cx="27781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24" name="MathType Equation" r:id="rId5" imgW="1104900" imgH="431800" progId="Equation">
                  <p:embed/>
                </p:oleObj>
              </mc:Choice>
              <mc:Fallback>
                <p:oleObj name="MathType Equation" r:id="rId5" imgW="1104900" imgH="431800" progId="Equation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810000"/>
                        <a:ext cx="27781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92" name="Rectangle 12"/>
          <p:cNvSpPr>
            <a:spLocks noChangeArrowheads="1"/>
          </p:cNvSpPr>
          <p:nvPr/>
        </p:nvSpPr>
        <p:spPr bwMode="auto">
          <a:xfrm>
            <a:off x="381000" y="3505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Potential temperature of dry air (</a:t>
            </a:r>
            <a:r>
              <a:rPr lang="en-US">
                <a:latin typeface="Symbol" charset="0"/>
              </a:rPr>
              <a:t></a:t>
            </a:r>
            <a:r>
              <a:rPr lang="en-US" i="1" baseline="-25000"/>
              <a:t>p</a:t>
            </a:r>
            <a:r>
              <a:rPr lang="en-US"/>
              <a:t>) 	 </a:t>
            </a:r>
            <a:r>
              <a:rPr lang="en-US">
                <a:solidFill>
                  <a:srgbClr val="9900CC"/>
                </a:solidFill>
              </a:rPr>
              <a:t>(2.95)</a:t>
            </a:r>
          </a:p>
        </p:txBody>
      </p:sp>
      <p:sp>
        <p:nvSpPr>
          <p:cNvPr id="148493" name="Rectangle 13"/>
          <p:cNvSpPr>
            <a:spLocks noChangeArrowheads="1"/>
          </p:cNvSpPr>
          <p:nvPr/>
        </p:nvSpPr>
        <p:spPr bwMode="auto">
          <a:xfrm>
            <a:off x="381000" y="5029200"/>
            <a:ext cx="853916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2.21 </a:t>
            </a:r>
            <a:r>
              <a:rPr lang="en-US">
                <a:solidFill>
                  <a:srgbClr val="187534"/>
                </a:solidFill>
              </a:rPr>
              <a:t>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d</a:t>
            </a:r>
            <a:r>
              <a:rPr lang="en-US">
                <a:solidFill>
                  <a:srgbClr val="187534"/>
                </a:solidFill>
              </a:rPr>
              <a:t> 	= 800 hPa 	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>
                <a:solidFill>
                  <a:srgbClr val="187534"/>
                </a:solidFill>
              </a:rPr>
              <a:t> 	= 270 K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</a:t>
            </a:r>
            <a:r>
              <a:rPr lang="en-US" i="1" baseline="-25000">
                <a:solidFill>
                  <a:srgbClr val="187534"/>
                </a:solidFill>
              </a:rPr>
              <a:t>p</a:t>
            </a:r>
            <a:r>
              <a:rPr lang="en-US">
                <a:solidFill>
                  <a:srgbClr val="187534"/>
                </a:solidFill>
              </a:rPr>
              <a:t>	= 287.8 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 autoUpdateAnimBg="0"/>
      <p:bldP spid="148492" grpId="0" build="p" autoUpdateAnimBg="0"/>
      <p:bldP spid="148493" grpId="0" build="p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Temperature vs. Potential Temperature</a:t>
            </a:r>
          </a:p>
        </p:txBody>
      </p:sp>
      <p:grpSp>
        <p:nvGrpSpPr>
          <p:cNvPr id="136204" name="Group 12"/>
          <p:cNvGrpSpPr>
            <a:grpSpLocks/>
          </p:cNvGrpSpPr>
          <p:nvPr/>
        </p:nvGrpSpPr>
        <p:grpSpPr bwMode="auto">
          <a:xfrm>
            <a:off x="533400" y="1600200"/>
            <a:ext cx="3732213" cy="4322763"/>
            <a:chOff x="336" y="1008"/>
            <a:chExt cx="2351" cy="2723"/>
          </a:xfrm>
        </p:grpSpPr>
        <p:pic>
          <p:nvPicPr>
            <p:cNvPr id="13619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008"/>
              <a:ext cx="2159" cy="2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6199" name="Rectangle 7"/>
            <p:cNvSpPr>
              <a:spLocks noChangeArrowheads="1"/>
            </p:cNvSpPr>
            <p:nvPr/>
          </p:nvSpPr>
          <p:spPr bwMode="auto">
            <a:xfrm>
              <a:off x="336" y="1825"/>
              <a:ext cx="384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00" name="Rectangle 8"/>
            <p:cNvSpPr>
              <a:spLocks noChangeArrowheads="1"/>
            </p:cNvSpPr>
            <p:nvPr/>
          </p:nvSpPr>
          <p:spPr bwMode="auto">
            <a:xfrm rot="-5400000">
              <a:off x="-187" y="2143"/>
              <a:ext cx="15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Air pressure (hPa)</a:t>
              </a:r>
              <a:endParaRPr lang="en-US" sz="4000" b="1">
                <a:solidFill>
                  <a:srgbClr val="0000FF"/>
                </a:solidFill>
              </a:endParaRPr>
            </a:p>
          </p:txBody>
        </p:sp>
      </p:grpSp>
      <p:grpSp>
        <p:nvGrpSpPr>
          <p:cNvPr id="136203" name="Group 11"/>
          <p:cNvGrpSpPr>
            <a:grpSpLocks/>
          </p:cNvGrpSpPr>
          <p:nvPr/>
        </p:nvGrpSpPr>
        <p:grpSpPr bwMode="auto">
          <a:xfrm>
            <a:off x="4268788" y="1600200"/>
            <a:ext cx="3730625" cy="4322763"/>
            <a:chOff x="2689" y="1008"/>
            <a:chExt cx="2350" cy="2723"/>
          </a:xfrm>
        </p:grpSpPr>
        <p:graphicFrame>
          <p:nvGraphicFramePr>
            <p:cNvPr id="136196" name="Object 4"/>
            <p:cNvGraphicFramePr>
              <a:graphicFrameLocks noChangeAspect="1"/>
            </p:cNvGraphicFramePr>
            <p:nvPr/>
          </p:nvGraphicFramePr>
          <p:xfrm>
            <a:off x="2880" y="1008"/>
            <a:ext cx="2159" cy="27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894" name="Document" r:id="rId4" imgW="2286000" imgH="2882900" progId="Word.Document.8">
                    <p:embed/>
                  </p:oleObj>
                </mc:Choice>
                <mc:Fallback>
                  <p:oleObj name="Document" r:id="rId4" imgW="2286000" imgH="2882900" progId="Word.Documen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008"/>
                          <a:ext cx="2159" cy="27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6201" name="Rectangle 9"/>
            <p:cNvSpPr>
              <a:spLocks noChangeArrowheads="1"/>
            </p:cNvSpPr>
            <p:nvPr/>
          </p:nvSpPr>
          <p:spPr bwMode="auto">
            <a:xfrm>
              <a:off x="2689" y="1823"/>
              <a:ext cx="384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02" name="Rectangle 10"/>
            <p:cNvSpPr>
              <a:spLocks noChangeArrowheads="1"/>
            </p:cNvSpPr>
            <p:nvPr/>
          </p:nvSpPr>
          <p:spPr bwMode="auto">
            <a:xfrm rot="-5400000">
              <a:off x="2166" y="2140"/>
              <a:ext cx="15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rgbClr val="0000FF"/>
                  </a:solidFill>
                </a:rPr>
                <a:t>Air pressure (hPa)</a:t>
              </a:r>
              <a:endParaRPr lang="en-US" sz="4000" b="1">
                <a:solidFill>
                  <a:srgbClr val="0000FF"/>
                </a:solidFill>
              </a:endParaRPr>
            </a:p>
          </p:txBody>
        </p:sp>
      </p:grpSp>
      <p:sp>
        <p:nvSpPr>
          <p:cNvPr id="136205" name="Rectangle 13"/>
          <p:cNvSpPr>
            <a:spLocks noChangeArrowheads="1"/>
          </p:cNvSpPr>
          <p:nvPr/>
        </p:nvSpPr>
        <p:spPr bwMode="auto">
          <a:xfrm>
            <a:off x="6248400" y="6096000"/>
            <a:ext cx="2362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Figs. 2.11a, 2.12</a:t>
            </a:r>
            <a:endParaRPr lang="en-US" i="1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5" grpId="0" build="p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Potential Virtual Temperature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381000" y="1143000"/>
            <a:ext cx="80010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Potential virtual temperature (</a:t>
            </a:r>
            <a:r>
              <a:rPr lang="en-US">
                <a:latin typeface="Symbol" charset="0"/>
              </a:rPr>
              <a:t></a:t>
            </a:r>
            <a:r>
              <a:rPr lang="en-US" i="1" baseline="-25000"/>
              <a:t>v</a:t>
            </a:r>
            <a:r>
              <a:rPr lang="en-US"/>
              <a:t>) 	 </a:t>
            </a:r>
            <a:r>
              <a:rPr lang="en-US">
                <a:solidFill>
                  <a:srgbClr val="9900CC"/>
                </a:solidFill>
              </a:rPr>
              <a:t>(2.96)</a:t>
            </a:r>
          </a:p>
          <a:p>
            <a:pPr algn="just"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Found by converting all moisture in a parcel to dry air, then bringing the parcel to 1000 hPa and determining its temperature</a:t>
            </a:r>
          </a:p>
        </p:txBody>
      </p:sp>
      <p:sp>
        <p:nvSpPr>
          <p:cNvPr id="149511" name="Rectangle 7"/>
          <p:cNvSpPr>
            <a:spLocks noChangeArrowheads="1"/>
          </p:cNvSpPr>
          <p:nvPr/>
        </p:nvSpPr>
        <p:spPr bwMode="auto">
          <a:xfrm>
            <a:off x="533400" y="3886200"/>
            <a:ext cx="80010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Virtual potential temperature (</a:t>
            </a:r>
            <a:r>
              <a:rPr lang="en-US">
                <a:latin typeface="Symbol" charset="0"/>
              </a:rPr>
              <a:t></a:t>
            </a:r>
            <a:r>
              <a:rPr lang="en-US" i="1" baseline="-25000"/>
              <a:t>p,v</a:t>
            </a:r>
            <a:r>
              <a:rPr lang="en-US"/>
              <a:t>) 	 </a:t>
            </a:r>
            <a:r>
              <a:rPr lang="en-US">
                <a:solidFill>
                  <a:srgbClr val="9900CC"/>
                </a:solidFill>
              </a:rPr>
              <a:t>(2.97)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	</a:t>
            </a:r>
            <a:r>
              <a:rPr lang="en-US">
                <a:solidFill>
                  <a:srgbClr val="187534"/>
                </a:solidFill>
              </a:rPr>
              <a:t>Found by bringing a parcel to 1000 hPa, then converting all moisture to dry air and determining the parcel's temperature</a:t>
            </a:r>
          </a:p>
        </p:txBody>
      </p:sp>
      <p:graphicFrame>
        <p:nvGraphicFramePr>
          <p:cNvPr id="149513" name="Object 9"/>
          <p:cNvGraphicFramePr>
            <a:graphicFrameLocks noChangeAspect="1"/>
          </p:cNvGraphicFramePr>
          <p:nvPr/>
        </p:nvGraphicFramePr>
        <p:xfrm>
          <a:off x="990600" y="2286000"/>
          <a:ext cx="686435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75" name="MathType Equation" r:id="rId3" imgW="2730500" imgH="431800" progId="Equation">
                  <p:embed/>
                </p:oleObj>
              </mc:Choice>
              <mc:Fallback>
                <p:oleObj name="MathType Equation" r:id="rId3" imgW="2730500" imgH="431800" progId="Equation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286000"/>
                        <a:ext cx="686435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4" name="Object 10"/>
          <p:cNvGraphicFramePr>
            <a:graphicFrameLocks noChangeAspect="1"/>
          </p:cNvGraphicFramePr>
          <p:nvPr/>
        </p:nvGraphicFramePr>
        <p:xfrm>
          <a:off x="990600" y="5105400"/>
          <a:ext cx="716597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76" name="MathType Equation" r:id="rId5" imgW="2882900" imgH="444500" progId="Equation">
                  <p:embed/>
                </p:oleObj>
              </mc:Choice>
              <mc:Fallback>
                <p:oleObj name="MathType Equation" r:id="rId5" imgW="2882900" imgH="444500" progId="Equation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05400"/>
                        <a:ext cx="716597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 autoUpdateAnimBg="0"/>
      <p:bldP spid="149511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Stability in Terms of </a:t>
            </a:r>
            <a:r>
              <a:rPr lang="en-US" b="1">
                <a:solidFill>
                  <a:srgbClr val="0000FF"/>
                </a:solidFill>
                <a:latin typeface="Symbol" charset="0"/>
              </a:rPr>
              <a:t></a:t>
            </a:r>
            <a:r>
              <a:rPr lang="en-US" i="1" baseline="-25000">
                <a:solidFill>
                  <a:srgbClr val="0000FF"/>
                </a:solidFill>
                <a:latin typeface="Times" charset="0"/>
              </a:rPr>
              <a:t>v</a:t>
            </a:r>
          </a:p>
        </p:txBody>
      </p:sp>
      <p:grpSp>
        <p:nvGrpSpPr>
          <p:cNvPr id="158723" name="Group 3"/>
          <p:cNvGrpSpPr>
            <a:grpSpLocks/>
          </p:cNvGrpSpPr>
          <p:nvPr/>
        </p:nvGrpSpPr>
        <p:grpSpPr bwMode="auto">
          <a:xfrm>
            <a:off x="1603375" y="1219200"/>
            <a:ext cx="6081713" cy="3751263"/>
            <a:chOff x="1010" y="768"/>
            <a:chExt cx="3831" cy="2363"/>
          </a:xfrm>
        </p:grpSpPr>
        <p:graphicFrame>
          <p:nvGraphicFramePr>
            <p:cNvPr id="158724" name="Object 4"/>
            <p:cNvGraphicFramePr>
              <a:graphicFrameLocks noChangeAspect="1"/>
            </p:cNvGraphicFramePr>
            <p:nvPr/>
          </p:nvGraphicFramePr>
          <p:xfrm>
            <a:off x="1104" y="768"/>
            <a:ext cx="3737" cy="2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49" name="Document" r:id="rId3" imgW="2971800" imgH="1879600" progId="Word.Document.8">
                    <p:embed/>
                  </p:oleObj>
                </mc:Choice>
                <mc:Fallback>
                  <p:oleObj name="Document" r:id="rId3" imgW="2971800" imgH="1879600" progId="Word.Documen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768"/>
                          <a:ext cx="3737" cy="2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8725" name="Rectangle 5"/>
            <p:cNvSpPr>
              <a:spLocks noChangeArrowheads="1"/>
            </p:cNvSpPr>
            <p:nvPr/>
          </p:nvSpPr>
          <p:spPr bwMode="auto">
            <a:xfrm>
              <a:off x="1010" y="1009"/>
              <a:ext cx="384" cy="1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726" name="Rectangle 6"/>
            <p:cNvSpPr>
              <a:spLocks noChangeArrowheads="1"/>
            </p:cNvSpPr>
            <p:nvPr/>
          </p:nvSpPr>
          <p:spPr bwMode="auto">
            <a:xfrm rot="-5400000">
              <a:off x="601" y="1655"/>
              <a:ext cx="1247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  <a:tabLst>
                  <a:tab pos="454025" algn="l"/>
                  <a:tab pos="6804025" algn="l"/>
                </a:tabLst>
              </a:pPr>
              <a:r>
                <a:rPr lang="en-US">
                  <a:solidFill>
                    <a:srgbClr val="0000FF"/>
                  </a:solidFill>
                </a:rPr>
                <a:t>Altitude (km)</a:t>
              </a:r>
              <a:endParaRPr 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7162800" y="6019800"/>
            <a:ext cx="1524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Fig. 2.15</a:t>
            </a:r>
            <a:endParaRPr lang="en-US" i="1" baseline="-25000"/>
          </a:p>
        </p:txBody>
      </p:sp>
      <p:graphicFrame>
        <p:nvGraphicFramePr>
          <p:cNvPr id="158728" name="Object 8"/>
          <p:cNvGraphicFramePr>
            <a:graphicFrameLocks noChangeAspect="1"/>
          </p:cNvGraphicFramePr>
          <p:nvPr/>
        </p:nvGraphicFramePr>
        <p:xfrm>
          <a:off x="304800" y="5181600"/>
          <a:ext cx="45974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0" name="MathType Equation" r:id="rId5" imgW="1854200" imgH="571500" progId="Equation">
                  <p:embed/>
                </p:oleObj>
              </mc:Choice>
              <mc:Fallback>
                <p:oleObj name="MathType Equation" r:id="rId5" imgW="1854200" imgH="5715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81600"/>
                        <a:ext cx="4597400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7" grpId="0" build="p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Stability Criteria For </a:t>
            </a:r>
            <a:r>
              <a:rPr lang="en-US" b="1">
                <a:solidFill>
                  <a:srgbClr val="0000FF"/>
                </a:solidFill>
                <a:latin typeface="Symbol" charset="0"/>
              </a:rPr>
              <a:t></a:t>
            </a:r>
            <a:r>
              <a:rPr lang="en-US" i="1" baseline="-25000">
                <a:solidFill>
                  <a:srgbClr val="0000FF"/>
                </a:solidFill>
                <a:latin typeface="Times" charset="0"/>
              </a:rPr>
              <a:t>v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304800" y="990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Potential virtual temperature	 </a:t>
            </a:r>
            <a:r>
              <a:rPr lang="en-US">
                <a:solidFill>
                  <a:srgbClr val="9900CC"/>
                </a:solidFill>
              </a:rPr>
              <a:t>(2.96)</a:t>
            </a:r>
            <a:endParaRPr lang="en-US" i="1" baseline="-25000"/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304800" y="2438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Differentiate	 </a:t>
            </a:r>
            <a:r>
              <a:rPr lang="en-US">
                <a:solidFill>
                  <a:srgbClr val="9900CC"/>
                </a:solidFill>
              </a:rPr>
              <a:t>(2.101)</a:t>
            </a:r>
            <a:endParaRPr lang="en-US" i="1" baseline="-25000"/>
          </a:p>
        </p:txBody>
      </p:sp>
      <p:graphicFrame>
        <p:nvGraphicFramePr>
          <p:cNvPr id="154630" name="Object 6"/>
          <p:cNvGraphicFramePr>
            <a:graphicFrameLocks noChangeAspect="1"/>
          </p:cNvGraphicFramePr>
          <p:nvPr/>
        </p:nvGraphicFramePr>
        <p:xfrm>
          <a:off x="2667000" y="1295400"/>
          <a:ext cx="28432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31" name="MathType Equation" r:id="rId3" imgW="1130300" imgH="431800" progId="Equation">
                  <p:embed/>
                </p:oleObj>
              </mc:Choice>
              <mc:Fallback>
                <p:oleObj name="MathType Equation" r:id="rId3" imgW="1130300" imgH="431800" progId="Equation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295400"/>
                        <a:ext cx="28432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1" name="Object 7"/>
          <p:cNvGraphicFramePr>
            <a:graphicFrameLocks noChangeAspect="1"/>
          </p:cNvGraphicFramePr>
          <p:nvPr/>
        </p:nvGraphicFramePr>
        <p:xfrm>
          <a:off x="228600" y="2819400"/>
          <a:ext cx="8574088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32" name="MathType Equation" r:id="rId5" imgW="3721100" imgH="444500" progId="Equation">
                  <p:embed/>
                </p:oleObj>
              </mc:Choice>
              <mc:Fallback>
                <p:oleObj name="MathType Equation" r:id="rId5" imgW="3721100" imgH="444500" progId="Equatio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819400"/>
                        <a:ext cx="8574088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633" name="Rectangle 9"/>
          <p:cNvSpPr>
            <a:spLocks noChangeArrowheads="1"/>
          </p:cNvSpPr>
          <p:nvPr/>
        </p:nvSpPr>
        <p:spPr bwMode="auto">
          <a:xfrm>
            <a:off x="304800" y="4191000"/>
            <a:ext cx="80010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Take partial derivative with respect to height	 </a:t>
            </a:r>
            <a:r>
              <a:rPr lang="en-US">
                <a:solidFill>
                  <a:srgbClr val="9900CC"/>
                </a:solidFill>
              </a:rPr>
              <a:t>(2.102)</a:t>
            </a:r>
          </a:p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	</a:t>
            </a:r>
            <a:r>
              <a:rPr lang="en-US"/>
              <a:t>and substitute ∂</a:t>
            </a:r>
            <a:r>
              <a:rPr lang="en-US" i="1"/>
              <a:t>p</a:t>
            </a:r>
            <a:r>
              <a:rPr lang="en-US" i="1" baseline="-25000"/>
              <a:t>a </a:t>
            </a:r>
            <a:r>
              <a:rPr lang="en-US"/>
              <a:t>/∂</a:t>
            </a:r>
            <a:r>
              <a:rPr lang="en-US" i="1"/>
              <a:t>z=-</a:t>
            </a:r>
            <a:r>
              <a:rPr lang="en-US">
                <a:latin typeface="Symbol" charset="0"/>
              </a:rPr>
              <a:t>r</a:t>
            </a:r>
            <a:r>
              <a:rPr lang="en-US" i="1" baseline="-25000"/>
              <a:t>a </a:t>
            </a:r>
            <a:r>
              <a:rPr lang="en-US" i="1"/>
              <a:t>g </a:t>
            </a:r>
            <a:r>
              <a:rPr lang="en-US"/>
              <a:t>and </a:t>
            </a:r>
            <a:r>
              <a:rPr lang="en-US">
                <a:latin typeface="Symbol" charset="0"/>
              </a:rPr>
              <a:t>G</a:t>
            </a:r>
            <a:r>
              <a:rPr lang="en-US" i="1" baseline="-25000"/>
              <a:t>v</a:t>
            </a:r>
            <a:r>
              <a:rPr lang="en-US" i="1"/>
              <a:t>=- </a:t>
            </a:r>
            <a:r>
              <a:rPr lang="en-US"/>
              <a:t>∂</a:t>
            </a:r>
            <a:r>
              <a:rPr lang="en-US" i="1"/>
              <a:t>T</a:t>
            </a:r>
            <a:r>
              <a:rPr lang="en-US" i="1" baseline="-25000"/>
              <a:t>v </a:t>
            </a:r>
            <a:r>
              <a:rPr lang="en-US"/>
              <a:t>/∂</a:t>
            </a:r>
            <a:r>
              <a:rPr lang="en-US" i="1"/>
              <a:t>z</a:t>
            </a:r>
            <a:endParaRPr lang="en-US" i="1">
              <a:solidFill>
                <a:srgbClr val="187534"/>
              </a:solidFill>
            </a:endParaRPr>
          </a:p>
        </p:txBody>
      </p:sp>
      <p:graphicFrame>
        <p:nvGraphicFramePr>
          <p:cNvPr id="154637" name="Object 13"/>
          <p:cNvGraphicFramePr>
            <a:graphicFrameLocks noChangeAspect="1"/>
          </p:cNvGraphicFramePr>
          <p:nvPr/>
        </p:nvGraphicFramePr>
        <p:xfrm>
          <a:off x="914400" y="5334000"/>
          <a:ext cx="68199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33" name="MathType Equation" r:id="rId7" imgW="2743200" imgH="355600" progId="Equation">
                  <p:embed/>
                </p:oleObj>
              </mc:Choice>
              <mc:Fallback>
                <p:oleObj name="MathType Equation" r:id="rId7" imgW="2743200" imgH="3556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34000"/>
                        <a:ext cx="681990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uild="p" autoUpdateAnimBg="0"/>
      <p:bldP spid="154628" grpId="0" build="p" autoUpdateAnimBg="0"/>
      <p:bldP spid="154633" grpId="0" build="p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Stability Criteria For </a:t>
            </a:r>
            <a:r>
              <a:rPr lang="en-US" b="1">
                <a:solidFill>
                  <a:srgbClr val="0000FF"/>
                </a:solidFill>
                <a:latin typeface="Symbol" charset="0"/>
              </a:rPr>
              <a:t></a:t>
            </a:r>
            <a:r>
              <a:rPr lang="en-US" i="1" baseline="-25000">
                <a:solidFill>
                  <a:srgbClr val="0000FF"/>
                </a:solidFill>
                <a:latin typeface="Times" charset="0"/>
              </a:rPr>
              <a:t>v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381000" y="3657600"/>
            <a:ext cx="853916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2.21 </a:t>
            </a:r>
            <a:r>
              <a:rPr lang="en-US">
                <a:solidFill>
                  <a:srgbClr val="187534"/>
                </a:solidFill>
              </a:rPr>
              <a:t>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p</a:t>
            </a:r>
            <a:r>
              <a:rPr lang="en-US" i="1" baseline="-25000">
                <a:solidFill>
                  <a:srgbClr val="187534"/>
                </a:solidFill>
              </a:rPr>
              <a:t>a</a:t>
            </a:r>
            <a:r>
              <a:rPr lang="en-US">
                <a:solidFill>
                  <a:srgbClr val="187534"/>
                </a:solidFill>
              </a:rPr>
              <a:t> 		= 925 hPa 	</a:t>
            </a:r>
            <a:endParaRPr lang="en-US" baseline="30000">
              <a:solidFill>
                <a:srgbClr val="187534"/>
              </a:solidFill>
            </a:endParaRP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 	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		= 290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		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G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		= +7 K km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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		= 296.5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∂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</a:t>
            </a:r>
            <a:r>
              <a:rPr lang="en-US" i="1" baseline="-25000">
                <a:solidFill>
                  <a:srgbClr val="187534"/>
                </a:solidFill>
              </a:rPr>
              <a:t>v </a:t>
            </a:r>
            <a:r>
              <a:rPr lang="en-US">
                <a:solidFill>
                  <a:srgbClr val="187534"/>
                </a:solidFill>
              </a:rPr>
              <a:t>/</a:t>
            </a:r>
            <a:r>
              <a:rPr lang="en-US" i="1" baseline="-25000">
                <a:solidFill>
                  <a:srgbClr val="187534"/>
                </a:solidFill>
              </a:rPr>
              <a:t> </a:t>
            </a:r>
            <a:r>
              <a:rPr lang="en-US">
                <a:solidFill>
                  <a:srgbClr val="187534"/>
                </a:solidFill>
              </a:rPr>
              <a:t>∂</a:t>
            </a:r>
            <a:r>
              <a:rPr lang="en-US" i="1">
                <a:solidFill>
                  <a:srgbClr val="187534"/>
                </a:solidFill>
              </a:rPr>
              <a:t>z	</a:t>
            </a:r>
            <a:r>
              <a:rPr lang="en-US">
                <a:solidFill>
                  <a:srgbClr val="187534"/>
                </a:solidFill>
              </a:rPr>
              <a:t>= 3.07 K km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--&gt; stable</a:t>
            </a:r>
          </a:p>
        </p:txBody>
      </p:sp>
      <p:sp>
        <p:nvSpPr>
          <p:cNvPr id="155660" name="Rectangle 12"/>
          <p:cNvSpPr>
            <a:spLocks noChangeArrowheads="1"/>
          </p:cNvSpPr>
          <p:nvPr/>
        </p:nvSpPr>
        <p:spPr bwMode="auto">
          <a:xfrm>
            <a:off x="304800" y="10668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Substitute </a:t>
            </a:r>
            <a:r>
              <a:rPr lang="en-US" i="1"/>
              <a:t>R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/</a:t>
            </a:r>
            <a:r>
              <a:rPr lang="en-US" i="1"/>
              <a:t>p</a:t>
            </a:r>
            <a:r>
              <a:rPr lang="en-US" i="1" baseline="-25000"/>
              <a:t>a</a:t>
            </a:r>
            <a:r>
              <a:rPr lang="en-US"/>
              <a:t>=1/</a:t>
            </a:r>
            <a:r>
              <a:rPr lang="en-US">
                <a:latin typeface="Symbol" charset="0"/>
              </a:rPr>
              <a:t>r</a:t>
            </a:r>
            <a:r>
              <a:rPr lang="en-US" i="1" baseline="-25000"/>
              <a:t>a</a:t>
            </a:r>
            <a:r>
              <a:rPr lang="en-US" i="1"/>
              <a:t>T</a:t>
            </a:r>
            <a:r>
              <a:rPr lang="en-US" i="1" baseline="-25000"/>
              <a:t>v</a:t>
            </a:r>
            <a:r>
              <a:rPr lang="en-US"/>
              <a:t> and </a:t>
            </a:r>
            <a:r>
              <a:rPr lang="en-US">
                <a:latin typeface="Symbol" charset="0"/>
              </a:rPr>
              <a:t>G</a:t>
            </a:r>
            <a:r>
              <a:rPr lang="en-US" i="1" baseline="-25000"/>
              <a:t>d</a:t>
            </a:r>
            <a:r>
              <a:rPr lang="en-US"/>
              <a:t>=</a:t>
            </a:r>
            <a:r>
              <a:rPr lang="en-US" i="1"/>
              <a:t>g</a:t>
            </a:r>
            <a:r>
              <a:rPr lang="en-US"/>
              <a:t>/</a:t>
            </a:r>
            <a:r>
              <a:rPr lang="en-US" i="1"/>
              <a:t>c</a:t>
            </a:r>
            <a:r>
              <a:rPr lang="en-US" i="1" baseline="-25000"/>
              <a:t>p,d</a:t>
            </a:r>
            <a:r>
              <a:rPr lang="en-US"/>
              <a:t>	 </a:t>
            </a:r>
            <a:r>
              <a:rPr lang="en-US">
                <a:solidFill>
                  <a:srgbClr val="9900CC"/>
                </a:solidFill>
              </a:rPr>
              <a:t>(2.103)</a:t>
            </a:r>
          </a:p>
        </p:txBody>
      </p:sp>
      <p:graphicFrame>
        <p:nvGraphicFramePr>
          <p:cNvPr id="155661" name="Object 13"/>
          <p:cNvGraphicFramePr>
            <a:graphicFrameLocks noChangeAspect="1"/>
          </p:cNvGraphicFramePr>
          <p:nvPr/>
        </p:nvGraphicFramePr>
        <p:xfrm>
          <a:off x="304800" y="1905000"/>
          <a:ext cx="857408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70" name="MathType Equation" r:id="rId3" imgW="3441700" imgH="355600" progId="Equation">
                  <p:embed/>
                </p:oleObj>
              </mc:Choice>
              <mc:Fallback>
                <p:oleObj name="MathType Equation" r:id="rId3" imgW="3441700" imgH="355600" progId="Equation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574088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3" grpId="0" build="p" autoUpdateAnimBg="0"/>
      <p:bldP spid="155660" grpId="0" build="p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Brunt-Väisälä Frequency</a:t>
            </a:r>
          </a:p>
        </p:txBody>
      </p:sp>
      <p:sp>
        <p:nvSpPr>
          <p:cNvPr id="156675" name="Rectangle 3"/>
          <p:cNvSpPr>
            <a:spLocks noChangeArrowheads="1"/>
          </p:cNvSpPr>
          <p:nvPr/>
        </p:nvSpPr>
        <p:spPr bwMode="auto">
          <a:xfrm>
            <a:off x="381000" y="5378450"/>
            <a:ext cx="853916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993366"/>
                </a:solidFill>
              </a:rPr>
              <a:t>Example 2.25 </a:t>
            </a:r>
            <a:r>
              <a:rPr lang="en-US">
                <a:solidFill>
                  <a:srgbClr val="187534"/>
                </a:solidFill>
              </a:rPr>
              <a:t>		</a:t>
            </a:r>
            <a:r>
              <a:rPr lang="en-US" i="1">
                <a:solidFill>
                  <a:srgbClr val="187534"/>
                </a:solidFill>
              </a:rPr>
              <a:t>T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		= 288 K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</a:t>
            </a:r>
            <a:r>
              <a:rPr lang="en-US" baseline="30000">
                <a:solidFill>
                  <a:srgbClr val="187534"/>
                </a:solidFill>
              </a:rPr>
              <a:t>		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G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		= +6.5 K km</a:t>
            </a:r>
            <a:r>
              <a:rPr lang="en-US" baseline="30000">
                <a:solidFill>
                  <a:srgbClr val="187534"/>
                </a:solidFill>
              </a:rPr>
              <a:t>-1</a:t>
            </a:r>
            <a:r>
              <a:rPr lang="en-US">
                <a:solidFill>
                  <a:srgbClr val="187534"/>
                </a:solidFill>
              </a:rPr>
              <a:t> 	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			</a:t>
            </a:r>
            <a:r>
              <a:rPr lang="en-US" i="1">
                <a:solidFill>
                  <a:srgbClr val="187534"/>
                </a:solidFill>
                <a:latin typeface="Symbol" charset="0"/>
              </a:rPr>
              <a:t></a:t>
            </a:r>
            <a:r>
              <a:rPr lang="en-US" i="1" baseline="-25000">
                <a:solidFill>
                  <a:srgbClr val="187534"/>
                </a:solidFill>
              </a:rPr>
              <a:t>bv</a:t>
            </a:r>
            <a:r>
              <a:rPr lang="en-US">
                <a:solidFill>
                  <a:srgbClr val="187534"/>
                </a:solidFill>
              </a:rPr>
              <a:t>		= 0.0106 s</a:t>
            </a:r>
            <a:r>
              <a:rPr lang="en-US" baseline="30000">
                <a:solidFill>
                  <a:srgbClr val="187534"/>
                </a:solidFill>
              </a:rPr>
              <a:t>-1 </a:t>
            </a:r>
            <a:r>
              <a:rPr lang="en-US">
                <a:solidFill>
                  <a:srgbClr val="187534"/>
                </a:solidFill>
              </a:rPr>
              <a:t>--&gt; stable</a:t>
            </a:r>
          </a:p>
          <a:p>
            <a:pPr>
              <a:buFontTx/>
              <a:buNone/>
              <a:tabLst>
                <a:tab pos="454025" algn="l"/>
                <a:tab pos="1363663" algn="l"/>
                <a:tab pos="3198813" algn="l"/>
                <a:tab pos="3652838" algn="l"/>
                <a:tab pos="4343400" algn="l"/>
              </a:tabLst>
            </a:pPr>
            <a:r>
              <a:rPr lang="en-US">
                <a:solidFill>
                  <a:srgbClr val="187534"/>
                </a:solidFill>
              </a:rPr>
              <a:t>	--&gt; period		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</a:t>
            </a:r>
            <a:r>
              <a:rPr lang="en-US" i="1" baseline="-25000">
                <a:solidFill>
                  <a:srgbClr val="187534"/>
                </a:solidFill>
              </a:rPr>
              <a:t>bv</a:t>
            </a:r>
            <a:r>
              <a:rPr lang="en-US" i="1">
                <a:solidFill>
                  <a:srgbClr val="187534"/>
                </a:solidFill>
              </a:rPr>
              <a:t> 		</a:t>
            </a:r>
            <a:r>
              <a:rPr lang="en-US">
                <a:solidFill>
                  <a:srgbClr val="187534"/>
                </a:solidFill>
              </a:rPr>
              <a:t>= 2π/ </a:t>
            </a:r>
            <a:r>
              <a:rPr lang="en-US" i="1">
                <a:solidFill>
                  <a:srgbClr val="187534"/>
                </a:solidFill>
                <a:latin typeface="Symbol" charset="0"/>
              </a:rPr>
              <a:t></a:t>
            </a:r>
            <a:r>
              <a:rPr lang="en-US" i="1" baseline="-25000">
                <a:solidFill>
                  <a:srgbClr val="187534"/>
                </a:solidFill>
              </a:rPr>
              <a:t>bv</a:t>
            </a:r>
            <a:r>
              <a:rPr lang="en-US">
                <a:solidFill>
                  <a:srgbClr val="187534"/>
                </a:solidFill>
              </a:rPr>
              <a:t> = 593 s</a:t>
            </a:r>
            <a:endParaRPr lang="en-US" baseline="30000">
              <a:solidFill>
                <a:srgbClr val="187534"/>
              </a:solidFill>
            </a:endParaRPr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304800" y="10668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Rewrite (2.103)	 </a:t>
            </a:r>
            <a:r>
              <a:rPr lang="en-US">
                <a:solidFill>
                  <a:srgbClr val="9900CC"/>
                </a:solidFill>
              </a:rPr>
              <a:t>(2.105)</a:t>
            </a:r>
          </a:p>
        </p:txBody>
      </p:sp>
      <p:graphicFrame>
        <p:nvGraphicFramePr>
          <p:cNvPr id="156678" name="Object 6"/>
          <p:cNvGraphicFramePr>
            <a:graphicFrameLocks noChangeAspect="1"/>
          </p:cNvGraphicFramePr>
          <p:nvPr/>
        </p:nvGraphicFramePr>
        <p:xfrm>
          <a:off x="1447800" y="1524000"/>
          <a:ext cx="5951538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02" name="MathType Equation" r:id="rId3" imgW="2400300" imgH="342900" progId="Equation">
                  <p:embed/>
                </p:oleObj>
              </mc:Choice>
              <mc:Fallback>
                <p:oleObj name="MathType Equation" r:id="rId3" imgW="2400300" imgH="342900" progId="Equation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524000"/>
                        <a:ext cx="5951538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80" name="Object 8"/>
          <p:cNvGraphicFramePr>
            <a:graphicFrameLocks noChangeAspect="1"/>
          </p:cNvGraphicFramePr>
          <p:nvPr/>
        </p:nvGraphicFramePr>
        <p:xfrm>
          <a:off x="2286000" y="2819400"/>
          <a:ext cx="40227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03" name="MathType Equation" r:id="rId5" imgW="1625600" imgH="342900" progId="Equation">
                  <p:embed/>
                </p:oleObj>
              </mc:Choice>
              <mc:Fallback>
                <p:oleObj name="MathType Equation" r:id="rId5" imgW="1625600" imgH="342900" progId="Equation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19400"/>
                        <a:ext cx="402272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81" name="Rectangle 9"/>
          <p:cNvSpPr>
            <a:spLocks noChangeArrowheads="1"/>
          </p:cNvSpPr>
          <p:nvPr/>
        </p:nvSpPr>
        <p:spPr bwMode="auto">
          <a:xfrm>
            <a:off x="304800" y="23622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Brunt-Väisälä frequency	 </a:t>
            </a:r>
            <a:r>
              <a:rPr lang="en-US">
                <a:solidFill>
                  <a:srgbClr val="9900CC"/>
                </a:solidFill>
              </a:rPr>
              <a:t>(2.106)</a:t>
            </a:r>
          </a:p>
        </p:txBody>
      </p:sp>
      <p:sp>
        <p:nvSpPr>
          <p:cNvPr id="156683" name="Rectangle 11"/>
          <p:cNvSpPr>
            <a:spLocks noChangeArrowheads="1"/>
          </p:cNvSpPr>
          <p:nvPr/>
        </p:nvSpPr>
        <p:spPr bwMode="auto">
          <a:xfrm>
            <a:off x="304800" y="35814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Stability criteria	 </a:t>
            </a:r>
            <a:r>
              <a:rPr lang="en-US">
                <a:solidFill>
                  <a:srgbClr val="9900CC"/>
                </a:solidFill>
              </a:rPr>
              <a:t>(2.107)</a:t>
            </a:r>
          </a:p>
        </p:txBody>
      </p:sp>
      <p:graphicFrame>
        <p:nvGraphicFramePr>
          <p:cNvPr id="156686" name="Object 14"/>
          <p:cNvGraphicFramePr>
            <a:graphicFrameLocks noChangeAspect="1"/>
          </p:cNvGraphicFramePr>
          <p:nvPr/>
        </p:nvGraphicFramePr>
        <p:xfrm>
          <a:off x="1981200" y="3962400"/>
          <a:ext cx="4552950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04" name="MathType Equation" r:id="rId7" imgW="1828800" imgH="444500" progId="Equation">
                  <p:embed/>
                </p:oleObj>
              </mc:Choice>
              <mc:Fallback>
                <p:oleObj name="MathType Equation" r:id="rId7" imgW="1828800" imgH="444500" progId="Equation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962400"/>
                        <a:ext cx="4552950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 autoUpdateAnimBg="0"/>
      <p:bldP spid="156676" grpId="0" build="p" autoUpdateAnimBg="0"/>
      <p:bldP spid="156681" grpId="0" build="p" autoUpdateAnimBg="0"/>
      <p:bldP spid="156683" grpId="0" build="p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  <a:latin typeface="Times" charset="0"/>
              </a:rPr>
              <a:t>Isentropic Surfaces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457200" y="990600"/>
            <a:ext cx="8001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/>
              <a:t>Change in entropy	 </a:t>
            </a:r>
            <a:endParaRPr lang="en-US" sz="1800">
              <a:solidFill>
                <a:schemeClr val="tx1"/>
              </a:solidFill>
            </a:endParaRPr>
          </a:p>
        </p:txBody>
      </p:sp>
      <p:graphicFrame>
        <p:nvGraphicFramePr>
          <p:cNvPr id="159748" name="Object 4"/>
          <p:cNvGraphicFramePr>
            <a:graphicFrameLocks noChangeAspect="1"/>
          </p:cNvGraphicFramePr>
          <p:nvPr/>
        </p:nvGraphicFramePr>
        <p:xfrm>
          <a:off x="990600" y="3721100"/>
          <a:ext cx="6435725" cy="313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2" name="Document" r:id="rId3" imgW="3568700" imgH="1739900" progId="Word.Document.8">
                  <p:embed/>
                </p:oleObj>
              </mc:Choice>
              <mc:Fallback>
                <p:oleObj name="Document" r:id="rId3" imgW="3568700" imgH="17399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721100"/>
                        <a:ext cx="6435725" cy="313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9749" name="Object 5"/>
          <p:cNvGraphicFramePr>
            <a:graphicFrameLocks noChangeAspect="1"/>
          </p:cNvGraphicFramePr>
          <p:nvPr/>
        </p:nvGraphicFramePr>
        <p:xfrm>
          <a:off x="3657600" y="1371600"/>
          <a:ext cx="121602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3" name="MathType Equation" r:id="rId5" imgW="482600" imgH="304800" progId="Equation">
                  <p:embed/>
                </p:oleObj>
              </mc:Choice>
              <mc:Fallback>
                <p:oleObj name="MathType Equation" r:id="rId5" imgW="482600" imgH="304800" progId="Equation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371600"/>
                        <a:ext cx="1216025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381000" y="2362200"/>
            <a:ext cx="8153400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187534"/>
                </a:solidFill>
              </a:rPr>
              <a:t>Isentropic surfaces occur when dS=0, which occurs when dQ=0 (adiabatic process), which occurs when </a:t>
            </a:r>
            <a:r>
              <a:rPr lang="en-US">
                <a:solidFill>
                  <a:srgbClr val="187534"/>
                </a:solidFill>
                <a:latin typeface="Symbol" charset="0"/>
              </a:rPr>
              <a:t>q</a:t>
            </a:r>
            <a:r>
              <a:rPr lang="en-US" i="1" baseline="-25000">
                <a:solidFill>
                  <a:srgbClr val="187534"/>
                </a:solidFill>
              </a:rPr>
              <a:t>v</a:t>
            </a:r>
            <a:r>
              <a:rPr lang="en-US">
                <a:solidFill>
                  <a:srgbClr val="187534"/>
                </a:solidFill>
              </a:rPr>
              <a:t> is constant with distance or height. Isentropic surfaces slant northward in the Northern Hemisphere.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7391400" y="5029200"/>
            <a:ext cx="1524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  <a:tabLst>
                <a:tab pos="454025" algn="l"/>
                <a:tab pos="6804025" algn="l"/>
              </a:tabLst>
            </a:pPr>
            <a:r>
              <a:rPr lang="en-US">
                <a:solidFill>
                  <a:srgbClr val="9900CC"/>
                </a:solidFill>
              </a:rPr>
              <a:t>Fig. 2.13</a:t>
            </a:r>
            <a:endParaRPr lang="en-US" i="1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autoUpdateAnimBg="0"/>
      <p:bldP spid="159750" grpId="0" build="p" autoUpdateAnimBg="0"/>
      <p:bldP spid="159751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4094</TotalTime>
  <Words>4349</Words>
  <Application>Microsoft Macintosh PowerPoint</Application>
  <PresentationFormat>On-screen Show (4:3)</PresentationFormat>
  <Paragraphs>569</Paragraphs>
  <Slides>80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80</vt:i4>
      </vt:variant>
    </vt:vector>
  </HeadingPairs>
  <TitlesOfParts>
    <vt:vector size="88" baseType="lpstr">
      <vt:lpstr>Arial</vt:lpstr>
      <vt:lpstr>Symbol</vt:lpstr>
      <vt:lpstr>Times</vt:lpstr>
      <vt:lpstr>Wingdings</vt:lpstr>
      <vt:lpstr>Default Design</vt:lpstr>
      <vt:lpstr>MathType Equation</vt:lpstr>
      <vt:lpstr>Document</vt:lpstr>
      <vt:lpstr>Equation</vt:lpstr>
      <vt:lpstr>Presentation Slides  for  Chapter 2 of  Fundamentals of Atmospheric Modeling 2nd Edition </vt:lpstr>
      <vt:lpstr>Hydrostatic Air Pressure</vt:lpstr>
      <vt:lpstr>Pressure, Density, Gravity vs. Altitude</vt:lpstr>
      <vt:lpstr>Toricelli's Experiment With Mercury Barometer</vt:lpstr>
      <vt:lpstr>Current Composition of the Atmosphere</vt:lpstr>
      <vt:lpstr>Carbon Dioxide Mixing Ratio</vt:lpstr>
      <vt:lpstr>Definitions of Temperature</vt:lpstr>
      <vt:lpstr>Definitions of Temperature</vt:lpstr>
      <vt:lpstr>Temperature-Example</vt:lpstr>
      <vt:lpstr>Temperature Versus Altitude</vt:lpstr>
      <vt:lpstr>The Ozone Layer</vt:lpstr>
      <vt:lpstr>Stratospheric Ozone Chemistry</vt:lpstr>
      <vt:lpstr>Temperature Structure</vt:lpstr>
      <vt:lpstr>Zonally-Averaged Temperatures</vt:lpstr>
      <vt:lpstr>Boundary Layer</vt:lpstr>
      <vt:lpstr>Processes Affecting Temperature</vt:lpstr>
      <vt:lpstr>Processes Affecting Temperature Energy Transfer Processes</vt:lpstr>
      <vt:lpstr>Conduction</vt:lpstr>
      <vt:lpstr>Thermal Conductivity</vt:lpstr>
      <vt:lpstr>Turbulence</vt:lpstr>
      <vt:lpstr>Convergence/Divergence</vt:lpstr>
      <vt:lpstr>Convection</vt:lpstr>
      <vt:lpstr>Equation of State</vt:lpstr>
      <vt:lpstr>Jacques Charles (1746-1823)</vt:lpstr>
      <vt:lpstr>Equation of State</vt:lpstr>
      <vt:lpstr>Dalton’s Law of Partial Pressure</vt:lpstr>
      <vt:lpstr>Equation of State for Dry Air</vt:lpstr>
      <vt:lpstr>Equation of State for Water Vapor</vt:lpstr>
      <vt:lpstr>Equation of State Examples</vt:lpstr>
      <vt:lpstr>Volume and Mass Mixing Ratio</vt:lpstr>
      <vt:lpstr>Mass Mixing Ratio of Water Vapor</vt:lpstr>
      <vt:lpstr>Specific Humidity</vt:lpstr>
      <vt:lpstr>Equation of State for Moist Air</vt:lpstr>
      <vt:lpstr>Equation of State for Moist Air</vt:lpstr>
      <vt:lpstr>Virtual Temperature</vt:lpstr>
      <vt:lpstr>Moist Air Example</vt:lpstr>
      <vt:lpstr>Hydrostatic Equation</vt:lpstr>
      <vt:lpstr>Pressure Altimeter</vt:lpstr>
      <vt:lpstr>Pressure Altimeter</vt:lpstr>
      <vt:lpstr>Scale Height</vt:lpstr>
      <vt:lpstr>Scale Height Equation</vt:lpstr>
      <vt:lpstr>Energy</vt:lpstr>
      <vt:lpstr>Latent Heat</vt:lpstr>
      <vt:lpstr>Latent Heat of Evaporation</vt:lpstr>
      <vt:lpstr>Specific Heat of Liquid Water</vt:lpstr>
      <vt:lpstr>Latent Heat of Melting</vt:lpstr>
      <vt:lpstr>Latent Heat of Sublimation</vt:lpstr>
      <vt:lpstr>Clausius-Clapeyron Equation</vt:lpstr>
      <vt:lpstr>Clausius-Clapeyron Equation</vt:lpstr>
      <vt:lpstr>Saturation Vapor Pressure</vt:lpstr>
      <vt:lpstr>Saturation Vapor Pressure Over Ice</vt:lpstr>
      <vt:lpstr>Saturation Vapor Pressure Over Ice</vt:lpstr>
      <vt:lpstr>Condensation/Evaporation</vt:lpstr>
      <vt:lpstr>Formation of Rain in Cold Clouds Ice Crystal (Bergeron) Process</vt:lpstr>
      <vt:lpstr>Relative Humidity</vt:lpstr>
      <vt:lpstr>Relative Humidity Example</vt:lpstr>
      <vt:lpstr>Relative Humidity Example</vt:lpstr>
      <vt:lpstr>Dew Point</vt:lpstr>
      <vt:lpstr>Dew Point Example</vt:lpstr>
      <vt:lpstr>Dew Point Example</vt:lpstr>
      <vt:lpstr>Morning/Afternoon Temperature/Dew Point at Riverside, Calif.</vt:lpstr>
      <vt:lpstr>First Law of Thermodynamics</vt:lpstr>
      <vt:lpstr>Change in Work</vt:lpstr>
      <vt:lpstr>Change in Internal Energy</vt:lpstr>
      <vt:lpstr>Different Forms of First Law</vt:lpstr>
      <vt:lpstr>Different Forms of First Law</vt:lpstr>
      <vt:lpstr>Different Forms of First Law</vt:lpstr>
      <vt:lpstr>Adiabatic/Diabatic Processes</vt:lpstr>
      <vt:lpstr>Dry adiabatic Expansion in Rising Air</vt:lpstr>
      <vt:lpstr>Stability in Terms of Temperature</vt:lpstr>
      <vt:lpstr>Dry Adiabatic Lapse Rate</vt:lpstr>
      <vt:lpstr>Potential Temperature</vt:lpstr>
      <vt:lpstr>Potential Temperature</vt:lpstr>
      <vt:lpstr>Temperature vs. Potential Temperature</vt:lpstr>
      <vt:lpstr>Potential Virtual Temperature</vt:lpstr>
      <vt:lpstr>Stability in Terms of v</vt:lpstr>
      <vt:lpstr>Stability Criteria For v</vt:lpstr>
      <vt:lpstr>Stability Criteria For v</vt:lpstr>
      <vt:lpstr>Brunt-Väisälä Frequency</vt:lpstr>
      <vt:lpstr>Isentropic Surfaces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 Ginnebaugh</dc:creator>
  <cp:lastModifiedBy>Mark Z Jacobson</cp:lastModifiedBy>
  <cp:revision>176</cp:revision>
  <dcterms:created xsi:type="dcterms:W3CDTF">2004-09-10T00:13:47Z</dcterms:created>
  <dcterms:modified xsi:type="dcterms:W3CDTF">2022-05-05T17:09:00Z</dcterms:modified>
</cp:coreProperties>
</file>