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668" r:id="rId3"/>
    <p:sldId id="669" r:id="rId4"/>
    <p:sldId id="660" r:id="rId5"/>
    <p:sldId id="550" r:id="rId6"/>
    <p:sldId id="638" r:id="rId7"/>
    <p:sldId id="659" r:id="rId8"/>
    <p:sldId id="661" r:id="rId9"/>
    <p:sldId id="662" r:id="rId10"/>
    <p:sldId id="663" r:id="rId11"/>
    <p:sldId id="664" r:id="rId12"/>
    <p:sldId id="667" r:id="rId13"/>
    <p:sldId id="665" r:id="rId14"/>
    <p:sldId id="666" r:id="rId15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A7802-B3C5-924F-8291-1CC2C3821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4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C78C4-44AC-E447-8237-BEFD26452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6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C185A-3AFF-E945-8D23-E60013E781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4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1218A-79CB-3C48-B232-4B847C59C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7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C3849-1916-5D4C-8C58-85E5CA238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2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54479-BCA5-4E45-967D-10446269A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6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850D-2C69-FC4C-9940-3D68726CE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4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4570C-82CB-DA46-94F5-174044E3F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6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4F44F-06D5-9F40-B006-84AA954DC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7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12860-DFCC-ED4D-BD89-022D51539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83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E63D7-2F5E-2E47-9131-BB7DA4A18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4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B4BD1D52-28A4-6B49-808F-C22D8B6F5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Chapter 21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Mark Z. Jacobson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Department of Civil &amp; Environmental Engineering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 University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Stanford, CA 94305-4020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jacobson@stanford.edu</a:t>
            </a:r>
          </a:p>
          <a:p>
            <a:pPr algn="ctr">
              <a:buFontTx/>
              <a:buNone/>
              <a:defRPr/>
            </a:pPr>
            <a:r>
              <a:rPr lang="en-US" sz="2800" b="0">
                <a:solidFill>
                  <a:srgbClr val="187534"/>
                </a:solidFill>
                <a:latin typeface="Times" charset="0"/>
                <a:cs typeface="+mn-cs"/>
              </a:rPr>
              <a:t>March 31, 2005</a:t>
            </a:r>
            <a:r>
              <a:rPr lang="en-US" sz="2000" b="0">
                <a:latin typeface="Times" charset="0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Steps in Model Formulation</a:t>
            </a:r>
          </a:p>
        </p:txBody>
      </p:sp>
      <p:sp>
        <p:nvSpPr>
          <p:cNvPr id="1073155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Define purpose of model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Determine scales of interest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Determine dimension of model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Select physical, chemical, dynamical processes treated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Select variables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Select computer architecture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Write code for model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Optimize memory and speed of model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Select time steps and time intervals</a:t>
            </a:r>
          </a:p>
          <a:p>
            <a:pPr marL="609600" indent="-609600">
              <a:lnSpc>
                <a:spcPct val="100000"/>
              </a:lnSpc>
              <a:buFont typeface="Times" charset="0"/>
              <a:buAutoNum type="arabicPeriod"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Set initial conditions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3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315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Steps in Model Formulation</a:t>
            </a:r>
          </a:p>
        </p:txBody>
      </p:sp>
      <p:sp>
        <p:nvSpPr>
          <p:cNvPr id="1074179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11. Set boundary conditions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12. Select input data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13. Select ambient data for comparison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14. Interpolate data and model results for inputs and outputs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15. Select or write algorithms for statistics and graphics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16. Run model simulations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17. Run sensitivity tests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18. Improve model based on results</a:t>
            </a:r>
          </a:p>
          <a:p>
            <a:pPr marL="609600" indent="-609600">
              <a:lnSpc>
                <a:spcPct val="100000"/>
              </a:lnSpc>
              <a:buFont typeface="Times" charset="0"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4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417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Number of Array Points in Model</a:t>
            </a:r>
          </a:p>
        </p:txBody>
      </p:sp>
      <p:graphicFrame>
        <p:nvGraphicFramePr>
          <p:cNvPr id="1063942" name="Object 6"/>
          <p:cNvGraphicFramePr>
            <a:graphicFrameLocks noChangeAspect="1"/>
          </p:cNvGraphicFramePr>
          <p:nvPr/>
        </p:nvGraphicFramePr>
        <p:xfrm>
          <a:off x="739775" y="1065213"/>
          <a:ext cx="64071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3" imgW="2590800" imgH="254000" progId="Equation.3">
                  <p:embed/>
                </p:oleObj>
              </mc:Choice>
              <mc:Fallback>
                <p:oleObj name="Equation" r:id="rId3" imgW="2590800" imgH="254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1065213"/>
                        <a:ext cx="640715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3943" name="Rectangle 7"/>
          <p:cNvSpPr>
            <a:spLocks noChangeArrowheads="1"/>
          </p:cNvSpPr>
          <p:nvPr/>
        </p:nvSpPr>
        <p:spPr bwMode="auto">
          <a:xfrm>
            <a:off x="7620000" y="1219200"/>
            <a:ext cx="990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63944" name="Rectangle 8"/>
          <p:cNvSpPr>
            <a:spLocks noChangeArrowheads="1"/>
          </p:cNvSpPr>
          <p:nvPr/>
        </p:nvSpPr>
        <p:spPr bwMode="auto">
          <a:xfrm>
            <a:off x="233363" y="1905000"/>
            <a:ext cx="8910637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7663" indent="-347663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Example 21.1:</a:t>
            </a:r>
            <a:endParaRPr lang="en-US" sz="2400" b="0">
              <a:latin typeface="Times" charset="0"/>
              <a:cs typeface="+mn-cs"/>
            </a:endParaRPr>
          </a:p>
          <a:p>
            <a:pPr marL="347663" indent="-347663"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meteorological variables			10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gases						100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aerosol and hydrometeor distributions		5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size bins per distribution			20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components per size bin per distribution	30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radiative variables:				2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three-dimensional grid cells			50,000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surface variables				6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	Number of two-dimensional grid cells			2500</a:t>
            </a:r>
          </a:p>
          <a:p>
            <a:pPr marL="347663" indent="-347663"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  <a:sym typeface="Wingdings" charset="0"/>
              </a:rPr>
              <a:t>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Number of array points required                       		156 million</a:t>
            </a:r>
            <a:endParaRPr lang="en-US" sz="2400" b="0"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39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3943" grpId="0" autoUpdateAnimBg="0"/>
      <p:bldP spid="106394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Example of Nested Domains</a:t>
            </a:r>
          </a:p>
        </p:txBody>
      </p:sp>
      <p:sp>
        <p:nvSpPr>
          <p:cNvPr id="92262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21.1</a:t>
            </a:r>
          </a:p>
        </p:txBody>
      </p:sp>
      <p:graphicFrame>
        <p:nvGraphicFramePr>
          <p:cNvPr id="6147" name="Object 6"/>
          <p:cNvGraphicFramePr>
            <a:graphicFrameLocks noChangeAspect="1"/>
          </p:cNvGraphicFramePr>
          <p:nvPr/>
        </p:nvGraphicFramePr>
        <p:xfrm>
          <a:off x="609600" y="1049338"/>
          <a:ext cx="7391400" cy="513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Document" r:id="rId3" imgW="3746500" imgH="2603500" progId="Word.Document.8">
                  <p:embed/>
                </p:oleObj>
              </mc:Choice>
              <mc:Fallback>
                <p:oleObj name="Document" r:id="rId3" imgW="3746500" imgH="26035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49338"/>
                        <a:ext cx="7391400" cy="513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31" name="Rectangle 7"/>
          <p:cNvSpPr>
            <a:spLocks noChangeArrowheads="1"/>
          </p:cNvSpPr>
          <p:nvPr/>
        </p:nvSpPr>
        <p:spPr bwMode="auto">
          <a:xfrm>
            <a:off x="304800" y="1620838"/>
            <a:ext cx="685800" cy="33448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22632" name="Text Box 8"/>
          <p:cNvSpPr txBox="1">
            <a:spLocks noChangeArrowheads="1"/>
          </p:cNvSpPr>
          <p:nvPr/>
        </p:nvSpPr>
        <p:spPr bwMode="auto">
          <a:xfrm rot="-5400000">
            <a:off x="-517525" y="3076575"/>
            <a:ext cx="240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Latitude (degrees)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Nesting Boundary Conditions</a:t>
            </a:r>
          </a:p>
        </p:txBody>
      </p:sp>
      <p:sp>
        <p:nvSpPr>
          <p:cNvPr id="103936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Variable values in buffer zone of progeny domain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(21.4)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39365" name="Rectangle 5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Relaxation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(21.5)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39369" name="Object 9"/>
          <p:cNvGraphicFramePr>
            <a:graphicFrameLocks noChangeAspect="1"/>
          </p:cNvGraphicFramePr>
          <p:nvPr/>
        </p:nvGraphicFramePr>
        <p:xfrm>
          <a:off x="2082800" y="1781175"/>
          <a:ext cx="44116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3" imgW="1765300" imgH="495300" progId="Equation.3">
                  <p:embed/>
                </p:oleObj>
              </mc:Choice>
              <mc:Fallback>
                <p:oleObj name="Equation" r:id="rId3" imgW="1765300" imgH="495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1781175"/>
                        <a:ext cx="44116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70" name="Object 10"/>
          <p:cNvGraphicFramePr>
            <a:graphicFrameLocks noChangeAspect="1"/>
          </p:cNvGraphicFramePr>
          <p:nvPr/>
        </p:nvGraphicFramePr>
        <p:xfrm>
          <a:off x="2476500" y="4324350"/>
          <a:ext cx="3617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5" imgW="1447800" imgH="419100" progId="Equation.3">
                  <p:embed/>
                </p:oleObj>
              </mc:Choice>
              <mc:Fallback>
                <p:oleObj name="Equation" r:id="rId5" imgW="14478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4324350"/>
                        <a:ext cx="3617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3" grpId="0" autoUpdateAnimBg="0"/>
      <p:bldP spid="103936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Inverse Square Interpolation</a:t>
            </a:r>
          </a:p>
        </p:txBody>
      </p:sp>
      <p:sp>
        <p:nvSpPr>
          <p:cNvPr id="1062915" name="Text Box 3"/>
          <p:cNvSpPr txBox="1">
            <a:spLocks noChangeArrowheads="1"/>
          </p:cNvSpPr>
          <p:nvPr/>
        </p:nvSpPr>
        <p:spPr bwMode="auto">
          <a:xfrm>
            <a:off x="7086600" y="6248400"/>
            <a:ext cx="14287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21.2b</a:t>
            </a:r>
          </a:p>
        </p:txBody>
      </p:sp>
      <p:sp>
        <p:nvSpPr>
          <p:cNvPr id="1062916" name="Rectangle 4"/>
          <p:cNvSpPr>
            <a:spLocks noChangeArrowheads="1"/>
          </p:cNvSpPr>
          <p:nvPr/>
        </p:nvSpPr>
        <p:spPr bwMode="auto">
          <a:xfrm>
            <a:off x="0" y="1066800"/>
            <a:ext cx="899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Domain of influence around point O. Letters A, B, C, D, and E represent locations where data are available for interpolation to point O. The lines represent division of the domain of influence into sectors.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196" name="Object 7"/>
          <p:cNvGraphicFramePr>
            <a:graphicFrameLocks noChangeAspect="1"/>
          </p:cNvGraphicFramePr>
          <p:nvPr/>
        </p:nvGraphicFramePr>
        <p:xfrm>
          <a:off x="2743200" y="2667000"/>
          <a:ext cx="3505200" cy="343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Document" r:id="rId3" imgW="1460500" imgH="1435100" progId="Word.Document.8">
                  <p:embed/>
                </p:oleObj>
              </mc:Choice>
              <mc:Fallback>
                <p:oleObj name="Document" r:id="rId3" imgW="1460500" imgH="14351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667000"/>
                        <a:ext cx="3505200" cy="343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2920" name="Text Box 8"/>
          <p:cNvSpPr txBox="1">
            <a:spLocks noChangeArrowheads="1"/>
          </p:cNvSpPr>
          <p:nvPr/>
        </p:nvSpPr>
        <p:spPr bwMode="auto">
          <a:xfrm>
            <a:off x="5334000" y="4495800"/>
            <a:ext cx="3714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r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I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Inverse Square Interpolation</a:t>
            </a:r>
          </a:p>
        </p:txBody>
      </p:sp>
      <p:sp>
        <p:nvSpPr>
          <p:cNvPr id="106496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Inverse square interpolation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(21.7)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64967" name="Rectangle 7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Modified inverse square interpolation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(21.6)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64968" name="Object 8"/>
          <p:cNvGraphicFramePr>
            <a:graphicFrameLocks noChangeAspect="1"/>
          </p:cNvGraphicFramePr>
          <p:nvPr/>
        </p:nvGraphicFramePr>
        <p:xfrm>
          <a:off x="1449388" y="2057400"/>
          <a:ext cx="60325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3" imgW="2413000" imgH="444500" progId="Equation.3">
                  <p:embed/>
                </p:oleObj>
              </mc:Choice>
              <mc:Fallback>
                <p:oleObj name="Equation" r:id="rId3" imgW="24130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9388" y="2057400"/>
                        <a:ext cx="60325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69" name="Object 9"/>
          <p:cNvGraphicFramePr>
            <a:graphicFrameLocks noChangeAspect="1"/>
          </p:cNvGraphicFramePr>
          <p:nvPr/>
        </p:nvGraphicFramePr>
        <p:xfrm>
          <a:off x="800100" y="4648200"/>
          <a:ext cx="764857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tion" r:id="rId5" imgW="3060700" imgH="444500" progId="Equation.3">
                  <p:embed/>
                </p:oleObj>
              </mc:Choice>
              <mc:Fallback>
                <p:oleObj name="Equation" r:id="rId5" imgW="30607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4648200"/>
                        <a:ext cx="764857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64" grpId="0" autoUpdateAnimBg="0"/>
      <p:bldP spid="106496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Bilinear Interpolation</a:t>
            </a:r>
          </a:p>
        </p:txBody>
      </p:sp>
      <p:sp>
        <p:nvSpPr>
          <p:cNvPr id="106598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21.3</a:t>
            </a:r>
          </a:p>
        </p:txBody>
      </p:sp>
      <p:graphicFrame>
        <p:nvGraphicFramePr>
          <p:cNvPr id="10243" name="Object 10"/>
          <p:cNvGraphicFramePr>
            <a:graphicFrameLocks noChangeAspect="1"/>
          </p:cNvGraphicFramePr>
          <p:nvPr/>
        </p:nvGraphicFramePr>
        <p:xfrm>
          <a:off x="2051050" y="5408613"/>
          <a:ext cx="43100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3" imgW="1739900" imgH="406400" progId="Equation.3">
                  <p:embed/>
                </p:oleObj>
              </mc:Choice>
              <mc:Fallback>
                <p:oleObj name="Equation" r:id="rId3" imgW="1739900" imgH="40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408613"/>
                        <a:ext cx="4310063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4" name="Group 12"/>
          <p:cNvGrpSpPr>
            <a:grpSpLocks/>
          </p:cNvGrpSpPr>
          <p:nvPr/>
        </p:nvGrpSpPr>
        <p:grpSpPr bwMode="auto">
          <a:xfrm>
            <a:off x="381000" y="990600"/>
            <a:ext cx="8382000" cy="3990975"/>
            <a:chOff x="240" y="624"/>
            <a:chExt cx="5280" cy="2514"/>
          </a:xfrm>
        </p:grpSpPr>
        <p:sp>
          <p:nvSpPr>
            <p:cNvPr id="1065988" name="Rectangle 4"/>
            <p:cNvSpPr>
              <a:spLocks noChangeArrowheads="1"/>
            </p:cNvSpPr>
            <p:nvPr/>
          </p:nvSpPr>
          <p:spPr bwMode="auto">
            <a:xfrm>
              <a:off x="240" y="624"/>
              <a:ext cx="523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1588" indent="-1588" algn="ctr">
                <a:lnSpc>
                  <a:spcPct val="100000"/>
                </a:lnSpc>
                <a:buFontTx/>
                <a:buNone/>
                <a:tabLst>
                  <a:tab pos="6804025" algn="l"/>
                </a:tabLst>
                <a:defRPr/>
              </a:pPr>
              <a:r>
                <a:rPr lang="en-US" sz="2400" b="0">
                  <a:solidFill>
                    <a:srgbClr val="187534"/>
                  </a:solidFill>
                  <a:latin typeface="Times" charset="0"/>
                  <a:cs typeface="+mn-cs"/>
                </a:rPr>
                <a:t>Location of point O in a rectangle with points B, C, D, and E at the corners</a:t>
              </a:r>
              <a:endParaRPr lang="en-US" sz="2400" b="0">
                <a:solidFill>
                  <a:srgbClr val="FF00FF"/>
                </a:solidFill>
                <a:latin typeface="Times" charset="0"/>
                <a:cs typeface="+mn-cs"/>
              </a:endParaRPr>
            </a:p>
          </p:txBody>
        </p:sp>
        <p:sp>
          <p:nvSpPr>
            <p:cNvPr id="1065992" name="Rectangle 8"/>
            <p:cNvSpPr>
              <a:spLocks noChangeArrowheads="1"/>
            </p:cNvSpPr>
            <p:nvPr/>
          </p:nvSpPr>
          <p:spPr bwMode="auto">
            <a:xfrm>
              <a:off x="4800" y="2016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100000"/>
                </a:lnSpc>
                <a:buFontTx/>
                <a:buNone/>
                <a:tabLst>
                  <a:tab pos="6804025" algn="l"/>
                </a:tabLst>
                <a:defRPr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  <a:cs typeface="+mn-cs"/>
                </a:rPr>
                <a:t>(21.10)</a:t>
              </a:r>
              <a:r>
                <a:rPr lang="en-US" sz="2400" b="0">
                  <a:latin typeface="Times" charset="0"/>
                  <a:cs typeface="+mn-cs"/>
                </a:rPr>
                <a:t>	</a:t>
              </a:r>
            </a:p>
          </p:txBody>
        </p:sp>
        <p:graphicFrame>
          <p:nvGraphicFramePr>
            <p:cNvPr id="10247" name="Object 11"/>
            <p:cNvGraphicFramePr>
              <a:graphicFrameLocks noChangeAspect="1"/>
            </p:cNvGraphicFramePr>
            <p:nvPr/>
          </p:nvGraphicFramePr>
          <p:xfrm>
            <a:off x="1344" y="1200"/>
            <a:ext cx="3121" cy="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4" name="Document" r:id="rId5" imgW="1981200" imgH="1231900" progId="Word.Document.8">
                    <p:embed/>
                  </p:oleObj>
                </mc:Choice>
                <mc:Fallback>
                  <p:oleObj name="Document" r:id="rId5" imgW="1981200" imgH="1231900" progId="Word.Document.8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200"/>
                          <a:ext cx="3121" cy="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Statistics</a:t>
            </a:r>
          </a:p>
        </p:txBody>
      </p:sp>
      <p:sp>
        <p:nvSpPr>
          <p:cNvPr id="1067011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Overall normalized gross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(21.11)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67012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Location-specific normalized gross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(21.12)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67015" name="Object 7"/>
          <p:cNvGraphicFramePr>
            <a:graphicFrameLocks noChangeAspect="1"/>
          </p:cNvGraphicFramePr>
          <p:nvPr/>
        </p:nvGraphicFramePr>
        <p:xfrm>
          <a:off x="2016125" y="2025650"/>
          <a:ext cx="5078413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Equation" r:id="rId3" imgW="2032000" imgH="622300" progId="Equation.3">
                  <p:embed/>
                </p:oleObj>
              </mc:Choice>
              <mc:Fallback>
                <p:oleObj name="Equation" r:id="rId3" imgW="2032000" imgH="622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2025650"/>
                        <a:ext cx="5078413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7016" name="Object 8"/>
          <p:cNvGraphicFramePr>
            <a:graphicFrameLocks noChangeAspect="1"/>
          </p:cNvGraphicFramePr>
          <p:nvPr/>
        </p:nvGraphicFramePr>
        <p:xfrm>
          <a:off x="2527300" y="4632325"/>
          <a:ext cx="384016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Equation" r:id="rId5" imgW="1536700" imgH="546100" progId="Equation.3">
                  <p:embed/>
                </p:oleObj>
              </mc:Choice>
              <mc:Fallback>
                <p:oleObj name="Equation" r:id="rId5" imgW="1536700" imgH="546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4632325"/>
                        <a:ext cx="3840163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011" grpId="0" autoUpdateAnimBg="0"/>
      <p:bldP spid="106701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Statistics</a:t>
            </a:r>
          </a:p>
        </p:txBody>
      </p:sp>
      <p:sp>
        <p:nvSpPr>
          <p:cNvPr id="1068035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Time-specific normalized gross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(21.13)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68036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Unpaired-in-time, paired-in-space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(21.14)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68039" name="Object 7"/>
          <p:cNvGraphicFramePr>
            <a:graphicFrameLocks noChangeAspect="1"/>
          </p:cNvGraphicFramePr>
          <p:nvPr/>
        </p:nvGraphicFramePr>
        <p:xfrm>
          <a:off x="2474913" y="2238375"/>
          <a:ext cx="377666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Equation" r:id="rId3" imgW="1511300" imgH="508000" progId="Equation.3">
                  <p:embed/>
                </p:oleObj>
              </mc:Choice>
              <mc:Fallback>
                <p:oleObj name="Equation" r:id="rId3" imgW="15113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3" y="2238375"/>
                        <a:ext cx="3776662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8041" name="Object 9"/>
          <p:cNvGraphicFramePr>
            <a:graphicFrameLocks noChangeAspect="1"/>
          </p:cNvGraphicFramePr>
          <p:nvPr/>
        </p:nvGraphicFramePr>
        <p:xfrm>
          <a:off x="1316038" y="4497388"/>
          <a:ext cx="6659562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5" imgW="2667000" imgH="520700" progId="Equation.3">
                  <p:embed/>
                </p:oleObj>
              </mc:Choice>
              <mc:Fallback>
                <p:oleObj name="Equation" r:id="rId5" imgW="2667000" imgH="520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4497388"/>
                        <a:ext cx="6659562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8035" grpId="0" autoUpdateAnimBg="0"/>
      <p:bldP spid="106803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Statistics</a:t>
            </a:r>
          </a:p>
        </p:txBody>
      </p:sp>
      <p:sp>
        <p:nvSpPr>
          <p:cNvPr id="1072131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Unpaired-in-time, unpaired-in-space error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(21.15)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72132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Normalized bias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(21.16)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72135" name="Object 7"/>
          <p:cNvGraphicFramePr>
            <a:graphicFrameLocks noChangeAspect="1"/>
          </p:cNvGraphicFramePr>
          <p:nvPr/>
        </p:nvGraphicFramePr>
        <p:xfrm>
          <a:off x="1350963" y="2212975"/>
          <a:ext cx="6727825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3" imgW="2679700" imgH="495300" progId="Equation.3">
                  <p:embed/>
                </p:oleObj>
              </mc:Choice>
              <mc:Fallback>
                <p:oleObj name="Equation" r:id="rId3" imgW="2679700" imgH="495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2212975"/>
                        <a:ext cx="6727825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2136" name="Object 8"/>
          <p:cNvGraphicFramePr>
            <a:graphicFrameLocks noChangeAspect="1"/>
          </p:cNvGraphicFramePr>
          <p:nvPr/>
        </p:nvGraphicFramePr>
        <p:xfrm>
          <a:off x="2222500" y="4495800"/>
          <a:ext cx="474186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Equation" r:id="rId5" imgW="1905000" imgH="520700" progId="Equation.3">
                  <p:embed/>
                </p:oleObj>
              </mc:Choice>
              <mc:Fallback>
                <p:oleObj name="Equation" r:id="rId5" imgW="1905000" imgH="520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4495800"/>
                        <a:ext cx="474186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2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131" grpId="0" build="p" autoUpdateAnimBg="0"/>
      <p:bldP spid="107213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Statistics</a:t>
            </a:r>
          </a:p>
        </p:txBody>
      </p:sp>
      <p:sp>
        <p:nvSpPr>
          <p:cNvPr id="1069063" name="Rectangle 7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Biased variance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(21.17)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69066" name="Object 10"/>
          <p:cNvGraphicFramePr>
            <a:graphicFrameLocks noChangeAspect="1"/>
          </p:cNvGraphicFramePr>
          <p:nvPr/>
        </p:nvGraphicFramePr>
        <p:xfrm>
          <a:off x="3159125" y="1524000"/>
          <a:ext cx="25701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Equation" r:id="rId3" imgW="1028700" imgH="431800" progId="Equation.3">
                  <p:embed/>
                </p:oleObj>
              </mc:Choice>
              <mc:Fallback>
                <p:oleObj name="Equation" r:id="rId3" imgW="10287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5" y="1524000"/>
                        <a:ext cx="25701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9067" name="Rectangle 11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Biased variance of time-specific normalized gross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(21.18)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69068" name="Object 12"/>
          <p:cNvGraphicFramePr>
            <a:graphicFrameLocks noChangeAspect="1"/>
          </p:cNvGraphicFramePr>
          <p:nvPr/>
        </p:nvGraphicFramePr>
        <p:xfrm>
          <a:off x="1771650" y="3822700"/>
          <a:ext cx="5395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5" imgW="2159000" imgH="609600" progId="Equation.3">
                  <p:embed/>
                </p:oleObj>
              </mc:Choice>
              <mc:Fallback>
                <p:oleObj name="Equation" r:id="rId5" imgW="2159000" imgH="609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0" y="3822700"/>
                        <a:ext cx="5395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9063" grpId="0" autoUpdateAnimBg="0"/>
      <p:bldP spid="106906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Statistics</a:t>
            </a:r>
          </a:p>
        </p:txBody>
      </p:sp>
      <p:sp>
        <p:nvSpPr>
          <p:cNvPr id="1070084" name="Rectangle 4"/>
          <p:cNvSpPr>
            <a:spLocks noChangeArrowheads="1"/>
          </p:cNvSpPr>
          <p:nvPr/>
        </p:nvSpPr>
        <p:spPr bwMode="auto">
          <a:xfrm>
            <a:off x="457200" y="167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Paired peak accuracy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(21.19)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1070085" name="Rectangle 5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Temporally-paired peak accuracy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(21.20)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1070090" name="Object 10"/>
          <p:cNvGraphicFramePr>
            <a:graphicFrameLocks noChangeAspect="1"/>
          </p:cNvGraphicFramePr>
          <p:nvPr/>
        </p:nvGraphicFramePr>
        <p:xfrm>
          <a:off x="3311525" y="2206625"/>
          <a:ext cx="2286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Equation" r:id="rId3" imgW="914400" imgH="431800" progId="Equation.3">
                  <p:embed/>
                </p:oleObj>
              </mc:Choice>
              <mc:Fallback>
                <p:oleObj name="Equation" r:id="rId3" imgW="9144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525" y="2206625"/>
                        <a:ext cx="2286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0091" name="Object 11"/>
          <p:cNvGraphicFramePr>
            <a:graphicFrameLocks noChangeAspect="1"/>
          </p:cNvGraphicFramePr>
          <p:nvPr/>
        </p:nvGraphicFramePr>
        <p:xfrm>
          <a:off x="3235325" y="4111625"/>
          <a:ext cx="2474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Equation" r:id="rId5" imgW="990600" imgH="431800" progId="Equation.3">
                  <p:embed/>
                </p:oleObj>
              </mc:Choice>
              <mc:Fallback>
                <p:oleObj name="Equation" r:id="rId5" imgW="9906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4111625"/>
                        <a:ext cx="2474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084" grpId="0" autoUpdateAnimBg="0"/>
      <p:bldP spid="1070085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9449</TotalTime>
  <Words>491</Words>
  <Application>Microsoft Macintosh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Times</vt:lpstr>
      <vt:lpstr>Default Design</vt:lpstr>
      <vt:lpstr>Equation</vt:lpstr>
      <vt:lpstr>Document</vt:lpstr>
      <vt:lpstr>Presentation Slides  for  Chapter 21 of  Fundamentals of Atmospheric Modeling 2nd Edition </vt:lpstr>
      <vt:lpstr>Steps in Model Formulation</vt:lpstr>
      <vt:lpstr>Steps in Model Formulation</vt:lpstr>
      <vt:lpstr>Number of Array Points in Model</vt:lpstr>
      <vt:lpstr>Example of Nested Domains</vt:lpstr>
      <vt:lpstr>Nesting Boundary Conditions</vt:lpstr>
      <vt:lpstr>Inverse Square Interpolation</vt:lpstr>
      <vt:lpstr>Inverse Square Interpolation</vt:lpstr>
      <vt:lpstr>Bilinear Interpolation</vt:lpstr>
      <vt:lpstr>Statistics</vt:lpstr>
      <vt:lpstr>Statistics</vt:lpstr>
      <vt:lpstr>Statistics</vt:lpstr>
      <vt:lpstr>Statistics</vt:lpstr>
      <vt:lpstr>Statistics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726</cp:revision>
  <dcterms:created xsi:type="dcterms:W3CDTF">2004-09-10T00:13:47Z</dcterms:created>
  <dcterms:modified xsi:type="dcterms:W3CDTF">2022-05-05T16:47:48Z</dcterms:modified>
</cp:coreProperties>
</file>