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430" r:id="rId3"/>
    <p:sldId id="491" r:id="rId4"/>
    <p:sldId id="492" r:id="rId5"/>
    <p:sldId id="493" r:id="rId6"/>
    <p:sldId id="494" r:id="rId7"/>
    <p:sldId id="495" r:id="rId8"/>
    <p:sldId id="496" r:id="rId9"/>
    <p:sldId id="497" r:id="rId10"/>
    <p:sldId id="498" r:id="rId11"/>
    <p:sldId id="434" r:id="rId12"/>
    <p:sldId id="500" r:id="rId13"/>
    <p:sldId id="501" r:id="rId14"/>
    <p:sldId id="502" r:id="rId15"/>
    <p:sldId id="503" r:id="rId16"/>
    <p:sldId id="504" r:id="rId17"/>
    <p:sldId id="505" r:id="rId18"/>
    <p:sldId id="526" r:id="rId19"/>
    <p:sldId id="527" r:id="rId20"/>
    <p:sldId id="539" r:id="rId21"/>
    <p:sldId id="528" r:id="rId22"/>
    <p:sldId id="540" r:id="rId23"/>
    <p:sldId id="550" r:id="rId24"/>
    <p:sldId id="529" r:id="rId25"/>
    <p:sldId id="530" r:id="rId26"/>
    <p:sldId id="541" r:id="rId27"/>
    <p:sldId id="542" r:id="rId28"/>
    <p:sldId id="551" r:id="rId29"/>
    <p:sldId id="533" r:id="rId30"/>
    <p:sldId id="544" r:id="rId31"/>
    <p:sldId id="547" r:id="rId32"/>
    <p:sldId id="548" r:id="rId33"/>
    <p:sldId id="549" r:id="rId34"/>
    <p:sldId id="522" r:id="rId35"/>
    <p:sldId id="524" r:id="rId36"/>
    <p:sldId id="517" r:id="rId37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>
      <p:cViewPr varScale="1">
        <p:scale>
          <a:sx n="102" d="100"/>
          <a:sy n="102" d="100"/>
        </p:scale>
        <p:origin x="18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Relationship Id="rId4" Type="http://schemas.openxmlformats.org/officeDocument/2006/relationships/image" Target="../media/image4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8D3CA-4EB7-3E49-979A-C20B6A12D1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62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B8920-DC58-A949-A3F8-1D6D1146FA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70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902C8-2883-AF44-868A-80AE90147A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022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AEE69-F12C-F148-A63E-5A02E69DB4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56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1FF71-41F1-7144-8F63-39CE9647EF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42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915C4-CAB9-C34D-B210-A477AD8B11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4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75D68-3243-7745-B77E-5D1D120C11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49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305C1-4D85-6848-928F-751F09AD4F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29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86E94-B33F-064C-9FE0-CF93D09EF3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30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E8737-E5DE-984E-9431-145187C7CB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709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C7B5B-BB11-D14A-B7CD-4C69DE8AD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24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71670-7F45-3443-9213-F827A91B0A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53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04903F4-0DBD-4F47-A62C-6327CE2EB2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8.e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0.emf"/><Relationship Id="rId4" Type="http://schemas.openxmlformats.org/officeDocument/2006/relationships/image" Target="../media/image17.emf"/><Relationship Id="rId9" Type="http://schemas.openxmlformats.org/officeDocument/2006/relationships/oleObject" Target="../embeddings/oleObject20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4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42.emf"/><Relationship Id="rId4" Type="http://schemas.openxmlformats.org/officeDocument/2006/relationships/image" Target="../media/image39.emf"/><Relationship Id="rId9" Type="http://schemas.openxmlformats.org/officeDocument/2006/relationships/oleObject" Target="../embeddings/oleObject4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4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4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46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9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5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5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5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56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8.e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7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59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6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Chapter 20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</a:p>
        </p:txBody>
      </p:sp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682625" y="3962400"/>
            <a:ext cx="744220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Mark Z. Jacobson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Stanford University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Stanford, CA 94305-4020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jacobson@stanford.edu</a:t>
            </a:r>
          </a:p>
          <a:p>
            <a:pPr algn="ctr">
              <a:buFontTx/>
              <a:buNone/>
            </a:pPr>
            <a:r>
              <a:rPr lang="en-US" sz="2800">
                <a:solidFill>
                  <a:srgbClr val="187534"/>
                </a:solidFill>
                <a:latin typeface="Times" charset="0"/>
              </a:rPr>
              <a:t>March 10, 2005</a:t>
            </a:r>
            <a:r>
              <a:rPr lang="en-US" sz="2000">
                <a:latin typeface="Times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Particle Sedimentation</a:t>
            </a:r>
          </a:p>
        </p:txBody>
      </p:sp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7696200" y="6096000"/>
            <a:ext cx="12763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>
                <a:solidFill>
                  <a:srgbClr val="993366"/>
                </a:solidFill>
                <a:latin typeface="Times" charset="0"/>
              </a:rPr>
              <a:t>Fig. 20.1</a:t>
            </a:r>
          </a:p>
        </p:txBody>
      </p:sp>
      <p:graphicFrame>
        <p:nvGraphicFramePr>
          <p:cNvPr id="419847" name="Object 2"/>
          <p:cNvGraphicFramePr>
            <a:graphicFrameLocks noChangeAspect="1"/>
          </p:cNvGraphicFramePr>
          <p:nvPr/>
        </p:nvGraphicFramePr>
        <p:xfrm>
          <a:off x="3832225" y="2025650"/>
          <a:ext cx="2263775" cy="376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Document" r:id="rId3" imgW="952500" imgH="1587500" progId="Word.Document.8">
                  <p:embed/>
                </p:oleObj>
              </mc:Choice>
              <mc:Fallback>
                <p:oleObj name="Document" r:id="rId3" imgW="952500" imgH="15875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2225" y="2025650"/>
                        <a:ext cx="2263775" cy="376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4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6096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Vertical forces acting on a particle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8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Drag and Gravitational Forces</a:t>
            </a:r>
          </a:p>
        </p:txBody>
      </p:sp>
      <p:sp>
        <p:nvSpPr>
          <p:cNvPr id="48333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Drag during Stokes flow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(20.1)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Where particle radius &gt; mean free path of air molecule (e.g., 68 nm) but small enough so its inertial force &lt; viscous force.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</a:p>
        </p:txBody>
      </p:sp>
      <p:sp>
        <p:nvSpPr>
          <p:cNvPr id="483332" name="Rectangle 4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Drag during slip flow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(20.2)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Particle radius &lt; mean free path of an air molecule</a:t>
            </a:r>
          </a:p>
        </p:txBody>
      </p:sp>
      <p:graphicFrame>
        <p:nvGraphicFramePr>
          <p:cNvPr id="483339" name="Object 2"/>
          <p:cNvGraphicFramePr>
            <a:graphicFrameLocks noChangeAspect="1"/>
          </p:cNvGraphicFramePr>
          <p:nvPr/>
        </p:nvGraphicFramePr>
        <p:xfrm>
          <a:off x="3276600" y="2286000"/>
          <a:ext cx="2222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" name="Equation" r:id="rId3" imgW="889000" imgH="177800" progId="Equation.3">
                  <p:embed/>
                </p:oleObj>
              </mc:Choice>
              <mc:Fallback>
                <p:oleObj name="Equation" r:id="rId3" imgW="889000" imgH="177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286000"/>
                        <a:ext cx="22225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334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344723"/>
              </p:ext>
            </p:extLst>
          </p:nvPr>
        </p:nvGraphicFramePr>
        <p:xfrm>
          <a:off x="987425" y="3806825"/>
          <a:ext cx="644366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6" name="Equation" r:id="rId5" imgW="2578100" imgH="520700" progId="Equation.3">
                  <p:embed/>
                </p:oleObj>
              </mc:Choice>
              <mc:Fallback>
                <p:oleObj name="Equation" r:id="rId5" imgW="2578100" imgH="520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7425" y="3806825"/>
                        <a:ext cx="6443663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3342" name="Object 4"/>
          <p:cNvGraphicFramePr>
            <a:graphicFrameLocks noChangeAspect="1"/>
          </p:cNvGraphicFramePr>
          <p:nvPr/>
        </p:nvGraphicFramePr>
        <p:xfrm>
          <a:off x="3810000" y="5638800"/>
          <a:ext cx="1608138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7" name="Equation" r:id="rId7" imgW="647700" imgH="342900" progId="Equation.3">
                  <p:embed/>
                </p:oleObj>
              </mc:Choice>
              <mc:Fallback>
                <p:oleObj name="Equation" r:id="rId7" imgW="647700" imgH="342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5638800"/>
                        <a:ext cx="1608138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3343" name="Rectangle 15"/>
          <p:cNvSpPr>
            <a:spLocks noChangeArrowheads="1"/>
          </p:cNvSpPr>
          <p:nvPr/>
        </p:nvSpPr>
        <p:spPr bwMode="auto">
          <a:xfrm>
            <a:off x="457200" y="5181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Knudsen number of particle in air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331" grpId="0" build="p" autoUpdateAnimBg="0"/>
      <p:bldP spid="483332" grpId="0" build="p" autoUpdateAnimBg="0"/>
      <p:bldP spid="48334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Particle Sedimentation</a:t>
            </a:r>
          </a:p>
        </p:txBody>
      </p:sp>
      <p:sp>
        <p:nvSpPr>
          <p:cNvPr id="484355" name="Rectangle 3"/>
          <p:cNvSpPr>
            <a:spLocks noChangeArrowheads="1"/>
          </p:cNvSpPr>
          <p:nvPr/>
        </p:nvSpPr>
        <p:spPr bwMode="auto">
          <a:xfrm>
            <a:off x="457200" y="2743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Equate gravity with drag to estimate fall speed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(20.4)</a:t>
            </a:r>
          </a:p>
        </p:txBody>
      </p:sp>
      <p:sp>
        <p:nvSpPr>
          <p:cNvPr id="484356" name="Rectangle 4"/>
          <p:cNvSpPr>
            <a:spLocks noChangeArrowheads="1"/>
          </p:cNvSpPr>
          <p:nvPr/>
        </p:nvSpPr>
        <p:spPr bwMode="auto">
          <a:xfrm>
            <a:off x="381000" y="4267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Small particles</a:t>
            </a:r>
            <a:endParaRPr lang="en-US" sz="2400">
              <a:solidFill>
                <a:srgbClr val="800080"/>
              </a:solidFill>
              <a:latin typeface="Times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Less resistance to motion ---&gt; diffusion and fall speed enhanced at small particle sizes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Large particles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Fall speed decreases due to physical properties effect --&gt; need to correct fall speed for large particles</a:t>
            </a:r>
          </a:p>
        </p:txBody>
      </p:sp>
      <p:graphicFrame>
        <p:nvGraphicFramePr>
          <p:cNvPr id="484361" name="Object 2"/>
          <p:cNvGraphicFramePr>
            <a:graphicFrameLocks noChangeAspect="1"/>
          </p:cNvGraphicFramePr>
          <p:nvPr/>
        </p:nvGraphicFramePr>
        <p:xfrm>
          <a:off x="2971800" y="3200400"/>
          <a:ext cx="3336925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Equation" r:id="rId3" imgW="1333500" imgH="419100" progId="Equation.3">
                  <p:embed/>
                </p:oleObj>
              </mc:Choice>
              <mc:Fallback>
                <p:oleObj name="Equation" r:id="rId3" imgW="1333500" imgH="41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200400"/>
                        <a:ext cx="3336925" cy="1049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4362" name="Rectangle 10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Gravitational force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(20.3)</a:t>
            </a:r>
          </a:p>
        </p:txBody>
      </p:sp>
      <p:graphicFrame>
        <p:nvGraphicFramePr>
          <p:cNvPr id="484363" name="Object 3"/>
          <p:cNvGraphicFramePr>
            <a:graphicFrameLocks noChangeAspect="1"/>
          </p:cNvGraphicFramePr>
          <p:nvPr/>
        </p:nvGraphicFramePr>
        <p:xfrm>
          <a:off x="3124200" y="1676400"/>
          <a:ext cx="30146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" name="Equation" r:id="rId5" imgW="1206500" imgH="304800" progId="Equation.3">
                  <p:embed/>
                </p:oleObj>
              </mc:Choice>
              <mc:Fallback>
                <p:oleObj name="Equation" r:id="rId5" imgW="12065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676400"/>
                        <a:ext cx="30146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355" grpId="0" build="p" autoUpdateAnimBg="0"/>
      <p:bldP spid="484356" grpId="0" build="p" bldLvl="2" autoUpdateAnimBg="0"/>
      <p:bldP spid="484362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Estimated Reynolds Number</a:t>
            </a:r>
          </a:p>
        </p:txBody>
      </p:sp>
      <p:sp>
        <p:nvSpPr>
          <p:cNvPr id="48537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Estimate Reynolds number from estimated fall speed.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(20.4)</a:t>
            </a: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457200" y="36576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Recalculate Reynolds number for three flow regimes</a:t>
            </a:r>
          </a:p>
          <a:p>
            <a:pPr marL="1143000" lvl="2" indent="-228600" algn="just">
              <a:lnSpc>
                <a:spcPct val="100000"/>
              </a:lnSpc>
              <a:buFontTx/>
              <a:buChar char="•"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slip flow around a rigid sphere ( «1-20 </a:t>
            </a:r>
            <a:r>
              <a:rPr lang="en-US" sz="240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m diameter)</a:t>
            </a:r>
          </a:p>
          <a:p>
            <a:pPr marL="1143000" lvl="2" indent="-228600" algn="just">
              <a:lnSpc>
                <a:spcPct val="100000"/>
              </a:lnSpc>
              <a:buFontTx/>
              <a:buChar char="•"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continuum flow around a rigid sphere (20 </a:t>
            </a:r>
            <a:r>
              <a:rPr lang="en-US" sz="240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m - 1 mm)</a:t>
            </a:r>
          </a:p>
          <a:p>
            <a:pPr marL="1143000" lvl="2" indent="-228600">
              <a:lnSpc>
                <a:spcPct val="100000"/>
              </a:lnSpc>
              <a:buFontTx/>
              <a:buChar char="•"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continuum flow around equilibrium-shaped drop (1-5 mm)</a:t>
            </a:r>
            <a:endParaRPr lang="en-US" sz="2400">
              <a:solidFill>
                <a:srgbClr val="800080"/>
              </a:solidFill>
              <a:latin typeface="Times" charset="0"/>
            </a:endParaRPr>
          </a:p>
        </p:txBody>
      </p:sp>
      <p:graphicFrame>
        <p:nvGraphicFramePr>
          <p:cNvPr id="485383" name="Object 2"/>
          <p:cNvGraphicFramePr>
            <a:graphicFrameLocks noChangeAspect="1"/>
          </p:cNvGraphicFramePr>
          <p:nvPr/>
        </p:nvGraphicFramePr>
        <p:xfrm>
          <a:off x="3124200" y="1892300"/>
          <a:ext cx="21574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Equation" r:id="rId3" imgW="863600" imgH="431800" progId="Equation.3">
                  <p:embed/>
                </p:oleObj>
              </mc:Choice>
              <mc:Fallback>
                <p:oleObj name="Equation" r:id="rId3" imgW="863600" imgH="431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892300"/>
                        <a:ext cx="215741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5379" grpId="0" build="p" autoUpdateAnimBg="0"/>
      <p:bldP spid="485380" grpId="0" build="p" bldLvl="3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Final Reynolds Number</a:t>
            </a:r>
          </a:p>
        </p:txBody>
      </p:sp>
      <p:sp>
        <p:nvSpPr>
          <p:cNvPr id="48640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000">
                <a:solidFill>
                  <a:srgbClr val="187534"/>
                </a:solidFill>
                <a:latin typeface="Times" charset="0"/>
              </a:rPr>
              <a:t>	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(20.6)</a:t>
            </a:r>
          </a:p>
        </p:txBody>
      </p:sp>
      <p:sp>
        <p:nvSpPr>
          <p:cNvPr id="486404" name="Rectangle 4"/>
          <p:cNvSpPr>
            <a:spLocks noChangeArrowheads="1"/>
          </p:cNvSpPr>
          <p:nvPr/>
        </p:nvSpPr>
        <p:spPr bwMode="auto">
          <a:xfrm>
            <a:off x="457200" y="4267200"/>
            <a:ext cx="8458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635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Parameters affected by physical properties (</a:t>
            </a:r>
            <a:r>
              <a:rPr lang="en-US" sz="2400" i="1">
                <a:latin typeface="Times" charset="0"/>
              </a:rPr>
              <a:t>e.g., </a:t>
            </a:r>
            <a:r>
              <a:rPr lang="en-US" sz="2400">
                <a:latin typeface="Times" charset="0"/>
              </a:rPr>
              <a:t>temperature, density, viscosity, surface tension, gravity)</a:t>
            </a:r>
            <a:r>
              <a:rPr lang="en-US" sz="2400">
                <a:solidFill>
                  <a:srgbClr val="FF00FF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(20.7)</a:t>
            </a:r>
            <a:endParaRPr lang="en-US" sz="320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486408" name="Object 2"/>
          <p:cNvGraphicFramePr>
            <a:graphicFrameLocks noChangeAspect="1"/>
          </p:cNvGraphicFramePr>
          <p:nvPr/>
        </p:nvGraphicFramePr>
        <p:xfrm>
          <a:off x="304800" y="1524000"/>
          <a:ext cx="8547100" cy="248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name="Equation" r:id="rId3" imgW="3886200" imgH="1130300" progId="Equation.3">
                  <p:embed/>
                </p:oleObj>
              </mc:Choice>
              <mc:Fallback>
                <p:oleObj name="Equation" r:id="rId3" imgW="3886200" imgH="1130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24000"/>
                        <a:ext cx="8547100" cy="248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6409" name="Object 3"/>
          <p:cNvGraphicFramePr>
            <a:graphicFrameLocks noChangeAspect="1"/>
          </p:cNvGraphicFramePr>
          <p:nvPr/>
        </p:nvGraphicFramePr>
        <p:xfrm>
          <a:off x="762000" y="5314950"/>
          <a:ext cx="361791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" name="Equation" r:id="rId5" imgW="1447800" imgH="495300" progId="Equation.3">
                  <p:embed/>
                </p:oleObj>
              </mc:Choice>
              <mc:Fallback>
                <p:oleObj name="Equation" r:id="rId5" imgW="1447800" imgH="495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314950"/>
                        <a:ext cx="3617913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64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058711"/>
              </p:ext>
            </p:extLst>
          </p:nvPr>
        </p:nvGraphicFramePr>
        <p:xfrm>
          <a:off x="5200650" y="5391150"/>
          <a:ext cx="24431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" name="Equation" r:id="rId7" imgW="977900" imgH="406400" progId="Equation.3">
                  <p:embed/>
                </p:oleObj>
              </mc:Choice>
              <mc:Fallback>
                <p:oleObj name="Equation" r:id="rId7" imgW="977900" imgH="406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0650" y="5391150"/>
                        <a:ext cx="24431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403" grpId="0" build="p" autoUpdateAnimBg="0"/>
      <p:bldP spid="486404" grpId="0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Physical Properties Correction</a:t>
            </a:r>
          </a:p>
        </p:txBody>
      </p:sp>
      <p:sp>
        <p:nvSpPr>
          <p:cNvPr id="48742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Physical property number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(20.8)</a:t>
            </a:r>
          </a:p>
        </p:txBody>
      </p:sp>
      <p:sp>
        <p:nvSpPr>
          <p:cNvPr id="487428" name="Rectangle 4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Bond number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(20.8)</a:t>
            </a:r>
          </a:p>
        </p:txBody>
      </p:sp>
      <p:sp>
        <p:nvSpPr>
          <p:cNvPr id="487429" name="Rectangle 5"/>
          <p:cNvSpPr>
            <a:spLocks noChangeArrowheads="1"/>
          </p:cNvSpPr>
          <p:nvPr/>
        </p:nvSpPr>
        <p:spPr bwMode="auto">
          <a:xfrm>
            <a:off x="457200" y="4648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Final fall speed from final Reynolds number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(20.9)</a:t>
            </a:r>
          </a:p>
        </p:txBody>
      </p:sp>
      <p:graphicFrame>
        <p:nvGraphicFramePr>
          <p:cNvPr id="487433" name="Object 2"/>
          <p:cNvGraphicFramePr>
            <a:graphicFrameLocks noChangeAspect="1"/>
          </p:cNvGraphicFramePr>
          <p:nvPr/>
        </p:nvGraphicFramePr>
        <p:xfrm>
          <a:off x="3124200" y="1447800"/>
          <a:ext cx="276066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Equation" r:id="rId3" imgW="1104900" imgH="469900" progId="Equation.3">
                  <p:embed/>
                </p:oleObj>
              </mc:Choice>
              <mc:Fallback>
                <p:oleObj name="Equation" r:id="rId3" imgW="1104900" imgH="469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447800"/>
                        <a:ext cx="276066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7434" name="Object 3"/>
          <p:cNvGraphicFramePr>
            <a:graphicFrameLocks noChangeAspect="1"/>
          </p:cNvGraphicFramePr>
          <p:nvPr/>
        </p:nvGraphicFramePr>
        <p:xfrm>
          <a:off x="2971800" y="3276600"/>
          <a:ext cx="301466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2" name="Equation" r:id="rId5" imgW="1206500" imgH="431800" progId="Equation.3">
                  <p:embed/>
                </p:oleObj>
              </mc:Choice>
              <mc:Fallback>
                <p:oleObj name="Equation" r:id="rId5" imgW="12065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276600"/>
                        <a:ext cx="301466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7435" name="Object 4"/>
          <p:cNvGraphicFramePr>
            <a:graphicFrameLocks noChangeAspect="1"/>
          </p:cNvGraphicFramePr>
          <p:nvPr/>
        </p:nvGraphicFramePr>
        <p:xfrm>
          <a:off x="2743200" y="5257800"/>
          <a:ext cx="35226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3" name="Equation" r:id="rId7" imgW="1409700" imgH="406400" progId="Equation.3">
                  <p:embed/>
                </p:oleObj>
              </mc:Choice>
              <mc:Fallback>
                <p:oleObj name="Equation" r:id="rId7" imgW="1409700" imgH="406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257800"/>
                        <a:ext cx="35226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7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7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7427" grpId="0" build="p" autoUpdateAnimBg="0"/>
      <p:bldP spid="487428" grpId="0" build="p" autoUpdateAnimBg="0"/>
      <p:bldP spid="48742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Sedimentation Times</a:t>
            </a:r>
          </a:p>
        </p:txBody>
      </p:sp>
      <p:sp>
        <p:nvSpPr>
          <p:cNvPr id="20482" name="Text Box 3"/>
          <p:cNvSpPr txBox="1">
            <a:spLocks noChangeArrowheads="1"/>
          </p:cNvSpPr>
          <p:nvPr/>
        </p:nvSpPr>
        <p:spPr bwMode="auto">
          <a:xfrm>
            <a:off x="7543800" y="6096000"/>
            <a:ext cx="14859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>
                <a:solidFill>
                  <a:srgbClr val="993366"/>
                </a:solidFill>
                <a:latin typeface="Times" charset="0"/>
              </a:rPr>
              <a:t>Table 20.2</a:t>
            </a:r>
          </a:p>
        </p:txBody>
      </p:sp>
      <p:sp>
        <p:nvSpPr>
          <p:cNvPr id="488452" name="Rectangle 4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88000"/>
              </a:lnSpc>
              <a:spcAft>
                <a:spcPts val="400"/>
              </a:spcAft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Time for a particle (or gas molecule for the smallest size) to fall 1 km in the atmosphere due to sedimentation</a:t>
            </a:r>
            <a:endParaRPr lang="en-US" sz="320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488508" name="Group 60"/>
          <p:cNvGraphicFramePr>
            <a:graphicFrameLocks noGrp="1"/>
          </p:cNvGraphicFramePr>
          <p:nvPr/>
        </p:nvGraphicFramePr>
        <p:xfrm>
          <a:off x="1295400" y="1995488"/>
          <a:ext cx="6096000" cy="4408489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2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8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Diameter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Symbol" charset="0"/>
                          <a:ea typeface="ＭＳ Ｐゴシック" charset="0"/>
                          <a:cs typeface="ＭＳ Ｐゴシック" charset="0"/>
                          <a:sym typeface="Symbol" charset="0"/>
                        </a:rPr>
                        <a:t>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m)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8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Time to Fall 1 km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8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Diameter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Symbol" charset="0"/>
                          <a:ea typeface="ＭＳ Ｐゴシック" charset="0"/>
                          <a:cs typeface="ＭＳ Ｐゴシック" charset="0"/>
                          <a:sym typeface="Symbol" charset="0"/>
                        </a:rPr>
                        <a:t>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m)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8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Time to Fall 1 km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0.0005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187534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9630 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187534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23 d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0.02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187534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226 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187534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14.5 d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0.1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187534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36 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187534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3.6 d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0.5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187534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3.2 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187534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23 h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187534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326 d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187534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1.1 h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187534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89 d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1000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187534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4 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8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187534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41 d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5000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187534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1.8 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8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8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8452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Dry Deposition</a:t>
            </a:r>
          </a:p>
        </p:txBody>
      </p:sp>
      <p:sp>
        <p:nvSpPr>
          <p:cNvPr id="48947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Dry deposition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Removal of gas molecules or particles from the air when they stick to or react with a surface</a:t>
            </a:r>
            <a:endParaRPr lang="en-US" sz="2400"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489476" name="Rectangle 4"/>
          <p:cNvSpPr>
            <a:spLocks noChangeArrowheads="1"/>
          </p:cNvSpPr>
          <p:nvPr/>
        </p:nvSpPr>
        <p:spPr bwMode="auto">
          <a:xfrm>
            <a:off x="457200" y="27432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Gas dry deposition speed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(20.10)</a:t>
            </a:r>
          </a:p>
        </p:txBody>
      </p:sp>
      <p:sp>
        <p:nvSpPr>
          <p:cNvPr id="489477" name="Rectangle 5"/>
          <p:cNvSpPr>
            <a:spLocks noChangeArrowheads="1"/>
          </p:cNvSpPr>
          <p:nvPr/>
        </p:nvSpPr>
        <p:spPr bwMode="auto">
          <a:xfrm>
            <a:off x="457200" y="4572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Particle dry deposition speed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(20.11)</a:t>
            </a:r>
          </a:p>
        </p:txBody>
      </p:sp>
      <p:graphicFrame>
        <p:nvGraphicFramePr>
          <p:cNvPr id="489481" name="Object 2"/>
          <p:cNvGraphicFramePr>
            <a:graphicFrameLocks noChangeAspect="1"/>
          </p:cNvGraphicFramePr>
          <p:nvPr/>
        </p:nvGraphicFramePr>
        <p:xfrm>
          <a:off x="2667000" y="3429000"/>
          <a:ext cx="349091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6" name="Equation" r:id="rId3" imgW="1397000" imgH="241300" progId="Equation.3">
                  <p:embed/>
                </p:oleObj>
              </mc:Choice>
              <mc:Fallback>
                <p:oleObj name="Equation" r:id="rId3" imgW="1397000" imgH="241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429000"/>
                        <a:ext cx="3490913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9482" name="Object 3"/>
          <p:cNvGraphicFramePr>
            <a:graphicFrameLocks noChangeAspect="1"/>
          </p:cNvGraphicFramePr>
          <p:nvPr/>
        </p:nvGraphicFramePr>
        <p:xfrm>
          <a:off x="1752600" y="5257800"/>
          <a:ext cx="5491163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7" name="Equation" r:id="rId5" imgW="2197100" imgH="279400" progId="Equation.3">
                  <p:embed/>
                </p:oleObj>
              </mc:Choice>
              <mc:Fallback>
                <p:oleObj name="Equation" r:id="rId5" imgW="2197100" imgH="279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257800"/>
                        <a:ext cx="5491163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9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9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9475" grpId="0" build="p" bldLvl="2" autoUpdateAnimBg="0"/>
      <p:bldP spid="489476" grpId="0" build="p" autoUpdateAnimBg="0"/>
      <p:bldP spid="48947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Dry Deposition Resistances</a:t>
            </a:r>
          </a:p>
        </p:txBody>
      </p:sp>
      <p:sp>
        <p:nvSpPr>
          <p:cNvPr id="22530" name="Text Box 3"/>
          <p:cNvSpPr txBox="1">
            <a:spLocks noChangeArrowheads="1"/>
          </p:cNvSpPr>
          <p:nvPr/>
        </p:nvSpPr>
        <p:spPr bwMode="auto">
          <a:xfrm>
            <a:off x="7543800" y="6096000"/>
            <a:ext cx="12763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>
                <a:solidFill>
                  <a:srgbClr val="993366"/>
                </a:solidFill>
                <a:latin typeface="Times" charset="0"/>
              </a:rPr>
              <a:t>Fig. 20.2</a:t>
            </a:r>
          </a:p>
        </p:txBody>
      </p:sp>
      <p:graphicFrame>
        <p:nvGraphicFramePr>
          <p:cNvPr id="22531" name="Object 2"/>
          <p:cNvGraphicFramePr>
            <a:graphicFrameLocks noChangeAspect="1"/>
          </p:cNvGraphicFramePr>
          <p:nvPr/>
        </p:nvGraphicFramePr>
        <p:xfrm>
          <a:off x="304800" y="2286000"/>
          <a:ext cx="8534400" cy="361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Document" r:id="rId3" imgW="3238500" imgH="1371600" progId="Word.Document.8">
                  <p:embed/>
                </p:oleObj>
              </mc:Choice>
              <mc:Fallback>
                <p:oleObj name="Document" r:id="rId3" imgW="3238500" imgH="13716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286000"/>
                        <a:ext cx="8534400" cy="361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Dry Deposition Resistances</a:t>
            </a:r>
          </a:p>
        </p:txBody>
      </p:sp>
      <p:sp>
        <p:nvSpPr>
          <p:cNvPr id="423940" name="Rectangle 4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Aerodynamic resistance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(20.12)</a:t>
            </a:r>
          </a:p>
        </p:txBody>
      </p:sp>
      <p:sp>
        <p:nvSpPr>
          <p:cNvPr id="423941" name="Rectangle 5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Resistance to diffusion in laminar sublayer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(20.14)</a:t>
            </a:r>
          </a:p>
        </p:txBody>
      </p:sp>
      <p:sp>
        <p:nvSpPr>
          <p:cNvPr id="423945" name="Rectangle 9"/>
          <p:cNvSpPr>
            <a:spLocks noChangeArrowheads="1"/>
          </p:cNvSpPr>
          <p:nvPr/>
        </p:nvSpPr>
        <p:spPr bwMode="auto">
          <a:xfrm>
            <a:off x="381000" y="4343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Particle and gas Schmidt numbers, Prandtl number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(15.36)</a:t>
            </a:r>
          </a:p>
        </p:txBody>
      </p:sp>
      <p:graphicFrame>
        <p:nvGraphicFramePr>
          <p:cNvPr id="423951" name="Object 2"/>
          <p:cNvGraphicFramePr>
            <a:graphicFrameLocks noChangeAspect="1"/>
          </p:cNvGraphicFramePr>
          <p:nvPr/>
        </p:nvGraphicFramePr>
        <p:xfrm>
          <a:off x="3276600" y="1219200"/>
          <a:ext cx="22860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" name="Equation" r:id="rId3" imgW="914400" imgH="533400" progId="Equation.3">
                  <p:embed/>
                </p:oleObj>
              </mc:Choice>
              <mc:Fallback>
                <p:oleObj name="Equation" r:id="rId3" imgW="914400" imgH="533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219200"/>
                        <a:ext cx="2286000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52" name="Object 3"/>
          <p:cNvGraphicFramePr>
            <a:graphicFrameLocks noChangeAspect="1"/>
          </p:cNvGraphicFramePr>
          <p:nvPr/>
        </p:nvGraphicFramePr>
        <p:xfrm>
          <a:off x="2895600" y="3200400"/>
          <a:ext cx="34909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4" name="Equation" r:id="rId5" imgW="1397000" imgH="431800" progId="Equation.3">
                  <p:embed/>
                </p:oleObj>
              </mc:Choice>
              <mc:Fallback>
                <p:oleObj name="Equation" r:id="rId5" imgW="13970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200400"/>
                        <a:ext cx="349091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53" name="Object 4"/>
          <p:cNvGraphicFramePr>
            <a:graphicFrameLocks noChangeAspect="1"/>
          </p:cNvGraphicFramePr>
          <p:nvPr/>
        </p:nvGraphicFramePr>
        <p:xfrm>
          <a:off x="762000" y="5105400"/>
          <a:ext cx="161925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5" name="Equation" r:id="rId7" imgW="647700" imgH="355600" progId="Equation.3">
                  <p:embed/>
                </p:oleObj>
              </mc:Choice>
              <mc:Fallback>
                <p:oleObj name="Equation" r:id="rId7" imgW="647700" imgH="355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105400"/>
                        <a:ext cx="161925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56" name="Object 5"/>
          <p:cNvGraphicFramePr>
            <a:graphicFrameLocks noChangeAspect="1"/>
          </p:cNvGraphicFramePr>
          <p:nvPr/>
        </p:nvGraphicFramePr>
        <p:xfrm>
          <a:off x="3581400" y="5105400"/>
          <a:ext cx="13970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6" name="Equation" r:id="rId9" imgW="558800" imgH="355600" progId="Equation.3">
                  <p:embed/>
                </p:oleObj>
              </mc:Choice>
              <mc:Fallback>
                <p:oleObj name="Equation" r:id="rId9" imgW="558800" imgH="355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105400"/>
                        <a:ext cx="13970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57" name="Object 6"/>
          <p:cNvGraphicFramePr>
            <a:graphicFrameLocks noChangeAspect="1"/>
          </p:cNvGraphicFramePr>
          <p:nvPr/>
        </p:nvGraphicFramePr>
        <p:xfrm>
          <a:off x="6096000" y="5181600"/>
          <a:ext cx="17780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7" name="Equation" r:id="rId11" imgW="711200" imgH="355600" progId="Equation.3">
                  <p:embed/>
                </p:oleObj>
              </mc:Choice>
              <mc:Fallback>
                <p:oleObj name="Equation" r:id="rId11" imgW="711200" imgH="355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5181600"/>
                        <a:ext cx="17780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940" grpId="0" build="p" autoUpdateAnimBg="0"/>
      <p:bldP spid="423941" grpId="0" build="p" autoUpdateAnimBg="0"/>
      <p:bldP spid="42394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Surface Resistance</a:t>
            </a:r>
          </a:p>
        </p:txBody>
      </p:sp>
      <p:sp>
        <p:nvSpPr>
          <p:cNvPr id="49254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Surface resistance due to biological interactions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(20.15)</a:t>
            </a:r>
          </a:p>
        </p:txBody>
      </p:sp>
      <p:sp>
        <p:nvSpPr>
          <p:cNvPr id="492548" name="Rectangle 4"/>
          <p:cNvSpPr>
            <a:spLocks noChangeArrowheads="1"/>
          </p:cNvSpPr>
          <p:nvPr/>
        </p:nvSpPr>
        <p:spPr bwMode="auto">
          <a:xfrm>
            <a:off x="457200" y="2895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Stomatal resistance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(20.16)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Resistance to entering openings in leaf surfaces</a:t>
            </a:r>
          </a:p>
        </p:txBody>
      </p:sp>
      <p:sp>
        <p:nvSpPr>
          <p:cNvPr id="492551" name="Rectangle 7"/>
          <p:cNvSpPr>
            <a:spLocks noChangeArrowheads="1"/>
          </p:cNvSpPr>
          <p:nvPr/>
        </p:nvSpPr>
        <p:spPr bwMode="auto">
          <a:xfrm>
            <a:off x="457200" y="4876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Leaf mesophyll resistance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(20.17)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Resistance to dissolving in or reacting with water within leaves</a:t>
            </a:r>
          </a:p>
        </p:txBody>
      </p:sp>
      <p:graphicFrame>
        <p:nvGraphicFramePr>
          <p:cNvPr id="492552" name="Object 2"/>
          <p:cNvGraphicFramePr>
            <a:graphicFrameLocks noChangeAspect="1"/>
          </p:cNvGraphicFramePr>
          <p:nvPr/>
        </p:nvGraphicFramePr>
        <p:xfrm>
          <a:off x="304800" y="1524000"/>
          <a:ext cx="84740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" name="Equation" r:id="rId3" imgW="3390900" imgH="457200" progId="Equation.3">
                  <p:embed/>
                </p:oleObj>
              </mc:Choice>
              <mc:Fallback>
                <p:oleObj name="Equation" r:id="rId3" imgW="339090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24000"/>
                        <a:ext cx="847407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553" name="Object 3"/>
          <p:cNvGraphicFramePr>
            <a:graphicFrameLocks noChangeAspect="1"/>
          </p:cNvGraphicFramePr>
          <p:nvPr/>
        </p:nvGraphicFramePr>
        <p:xfrm>
          <a:off x="914400" y="3581400"/>
          <a:ext cx="691991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2" name="Equation" r:id="rId5" imgW="2768600" imgH="520700" progId="Equation.3">
                  <p:embed/>
                </p:oleObj>
              </mc:Choice>
              <mc:Fallback>
                <p:oleObj name="Equation" r:id="rId5" imgW="2768600" imgH="520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581400"/>
                        <a:ext cx="6919913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554" name="Object 4"/>
          <p:cNvGraphicFramePr>
            <a:graphicFrameLocks noChangeAspect="1"/>
          </p:cNvGraphicFramePr>
          <p:nvPr/>
        </p:nvGraphicFramePr>
        <p:xfrm>
          <a:off x="2667000" y="5588000"/>
          <a:ext cx="409416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3" name="Equation" r:id="rId7" imgW="1638300" imgH="508000" progId="Equation.3">
                  <p:embed/>
                </p:oleObj>
              </mc:Choice>
              <mc:Fallback>
                <p:oleObj name="Equation" r:id="rId7" imgW="1638300" imgH="508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588000"/>
                        <a:ext cx="4094163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547" grpId="0" build="p" autoUpdateAnimBg="0"/>
      <p:bldP spid="492548" grpId="0" build="p" autoUpdateAnimBg="0"/>
      <p:bldP spid="49255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Surface Resistance</a:t>
            </a:r>
          </a:p>
        </p:txBody>
      </p:sp>
      <p:sp>
        <p:nvSpPr>
          <p:cNvPr id="49357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Resistance to deposition on leaf cuticles (waxy surface)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(20.18)</a:t>
            </a:r>
          </a:p>
        </p:txBody>
      </p:sp>
      <p:sp>
        <p:nvSpPr>
          <p:cNvPr id="493572" name="Rectangle 4"/>
          <p:cNvSpPr>
            <a:spLocks noChangeArrowheads="1"/>
          </p:cNvSpPr>
          <p:nvPr/>
        </p:nvSpPr>
        <p:spPr bwMode="auto">
          <a:xfrm>
            <a:off x="457200" y="2895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Resistance to buoyant convection in canopy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(20.19)</a:t>
            </a:r>
          </a:p>
        </p:txBody>
      </p:sp>
      <p:sp>
        <p:nvSpPr>
          <p:cNvPr id="493573" name="Rectangle 5"/>
          <p:cNvSpPr>
            <a:spLocks noChangeArrowheads="1"/>
          </p:cNvSpPr>
          <p:nvPr/>
        </p:nvSpPr>
        <p:spPr bwMode="auto">
          <a:xfrm>
            <a:off x="457200" y="480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Resistance to deposition on bark, exposed surfaces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(20.20)</a:t>
            </a:r>
          </a:p>
        </p:txBody>
      </p:sp>
      <p:graphicFrame>
        <p:nvGraphicFramePr>
          <p:cNvPr id="493577" name="Object 2"/>
          <p:cNvGraphicFramePr>
            <a:graphicFrameLocks noChangeAspect="1"/>
          </p:cNvGraphicFramePr>
          <p:nvPr/>
        </p:nvGraphicFramePr>
        <p:xfrm>
          <a:off x="2057400" y="3505200"/>
          <a:ext cx="479266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5" name="Equation" r:id="rId3" imgW="1917700" imgH="431800" progId="Equation.3">
                  <p:embed/>
                </p:oleObj>
              </mc:Choice>
              <mc:Fallback>
                <p:oleObj name="Equation" r:id="rId3" imgW="1917700" imgH="431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505200"/>
                        <a:ext cx="479266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3578" name="Object 3"/>
          <p:cNvGraphicFramePr>
            <a:graphicFrameLocks noChangeAspect="1"/>
          </p:cNvGraphicFramePr>
          <p:nvPr/>
        </p:nvGraphicFramePr>
        <p:xfrm>
          <a:off x="1905000" y="5257800"/>
          <a:ext cx="5300663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6" name="Equation" r:id="rId5" imgW="2120900" imgH="558800" progId="Equation.3">
                  <p:embed/>
                </p:oleObj>
              </mc:Choice>
              <mc:Fallback>
                <p:oleObj name="Equation" r:id="rId5" imgW="2120900" imgH="558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257800"/>
                        <a:ext cx="5300663" cy="139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3579" name="Object 4"/>
          <p:cNvGraphicFramePr>
            <a:graphicFrameLocks noChangeAspect="1"/>
          </p:cNvGraphicFramePr>
          <p:nvPr/>
        </p:nvGraphicFramePr>
        <p:xfrm>
          <a:off x="1524000" y="1752600"/>
          <a:ext cx="5872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7" name="Equation" r:id="rId7" imgW="2349500" imgH="304800" progId="Equation.3">
                  <p:embed/>
                </p:oleObj>
              </mc:Choice>
              <mc:Fallback>
                <p:oleObj name="Equation" r:id="rId7" imgW="2349500" imgH="304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752600"/>
                        <a:ext cx="5872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5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1" grpId="0" build="p" autoUpdateAnimBg="0"/>
      <p:bldP spid="493572" grpId="0" build="p" autoUpdateAnimBg="0"/>
      <p:bldP spid="49357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Surface Resistance</a:t>
            </a:r>
          </a:p>
        </p:txBody>
      </p:sp>
      <p:sp>
        <p:nvSpPr>
          <p:cNvPr id="494595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In-canopy resistance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(20.21)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Accounts for canopy leaf density</a:t>
            </a:r>
          </a:p>
        </p:txBody>
      </p:sp>
      <p:sp>
        <p:nvSpPr>
          <p:cNvPr id="494597" name="Rectangle 5"/>
          <p:cNvSpPr>
            <a:spLocks noChangeArrowheads="1"/>
          </p:cNvSpPr>
          <p:nvPr/>
        </p:nvSpPr>
        <p:spPr bwMode="auto">
          <a:xfrm>
            <a:off x="457200" y="2590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One-sided leaf area index (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L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)</a:t>
            </a:r>
            <a:endParaRPr lang="en-US" sz="2400">
              <a:solidFill>
                <a:srgbClr val="FF00FF"/>
              </a:solidFill>
              <a:latin typeface="Times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FF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800080"/>
                </a:solidFill>
                <a:latin typeface="Times" charset="0"/>
              </a:rPr>
              <a:t>Integrate foliage area density from surface to height </a:t>
            </a:r>
            <a:r>
              <a:rPr lang="en-US" sz="2400" i="1">
                <a:solidFill>
                  <a:srgbClr val="800080"/>
                </a:solidFill>
                <a:latin typeface="Times" charset="0"/>
              </a:rPr>
              <a:t>h</a:t>
            </a:r>
            <a:r>
              <a:rPr lang="en-US" sz="2400" i="1" baseline="-25000">
                <a:solidFill>
                  <a:srgbClr val="800080"/>
                </a:solidFill>
                <a:latin typeface="Times" charset="0"/>
              </a:rPr>
              <a:t>c</a:t>
            </a:r>
            <a:endParaRPr lang="en-US" sz="320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Foliage area density</a:t>
            </a:r>
            <a:endParaRPr lang="en-US" sz="240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chemeClr val="tx1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800080"/>
                </a:solidFill>
                <a:latin typeface="Times" charset="0"/>
              </a:rPr>
              <a:t>Area of plant surface per unit volume of space. Thus, the leaf-area index measures canopy area density</a:t>
            </a:r>
          </a:p>
        </p:txBody>
      </p:sp>
      <p:graphicFrame>
        <p:nvGraphicFramePr>
          <p:cNvPr id="494602" name="Object 2"/>
          <p:cNvGraphicFramePr>
            <a:graphicFrameLocks noChangeAspect="1"/>
          </p:cNvGraphicFramePr>
          <p:nvPr/>
        </p:nvGraphicFramePr>
        <p:xfrm>
          <a:off x="3276600" y="1752600"/>
          <a:ext cx="225425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" name="Equation" r:id="rId3" imgW="901700" imgH="342900" progId="Equation.3">
                  <p:embed/>
                </p:oleObj>
              </mc:Choice>
              <mc:Fallback>
                <p:oleObj name="Equation" r:id="rId3" imgW="9017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752600"/>
                        <a:ext cx="225425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4604" name="Rectangle 12"/>
          <p:cNvSpPr>
            <a:spLocks noChangeArrowheads="1"/>
          </p:cNvSpPr>
          <p:nvPr/>
        </p:nvSpPr>
        <p:spPr bwMode="auto">
          <a:xfrm>
            <a:off x="457200" y="4800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Resistance to deposition on soil and leaf litter at ground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(20.22)</a:t>
            </a:r>
          </a:p>
        </p:txBody>
      </p:sp>
      <p:graphicFrame>
        <p:nvGraphicFramePr>
          <p:cNvPr id="494605" name="Object 3"/>
          <p:cNvGraphicFramePr>
            <a:graphicFrameLocks noChangeAspect="1"/>
          </p:cNvGraphicFramePr>
          <p:nvPr/>
        </p:nvGraphicFramePr>
        <p:xfrm>
          <a:off x="1981200" y="5334000"/>
          <a:ext cx="469741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7" name="Equation" r:id="rId5" imgW="1879600" imgH="508000" progId="Equation.3">
                  <p:embed/>
                </p:oleObj>
              </mc:Choice>
              <mc:Fallback>
                <p:oleObj name="Equation" r:id="rId5" imgW="1879600" imgH="508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334000"/>
                        <a:ext cx="4697413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5" grpId="0" build="p" autoUpdateAnimBg="0"/>
      <p:bldP spid="494597" grpId="0" build="p" bldLvl="2" autoUpdateAnimBg="0"/>
      <p:bldP spid="494604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Dry Deposition, Sedimentation Speeds</a:t>
            </a:r>
          </a:p>
        </p:txBody>
      </p:sp>
      <p:sp>
        <p:nvSpPr>
          <p:cNvPr id="27650" name="Text Box 3"/>
          <p:cNvSpPr txBox="1">
            <a:spLocks noChangeArrowheads="1"/>
          </p:cNvSpPr>
          <p:nvPr/>
        </p:nvSpPr>
        <p:spPr bwMode="auto">
          <a:xfrm>
            <a:off x="7543800" y="6096000"/>
            <a:ext cx="12763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>
                <a:solidFill>
                  <a:srgbClr val="993366"/>
                </a:solidFill>
                <a:latin typeface="Times" charset="0"/>
              </a:rPr>
              <a:t>Fig. 20.3</a:t>
            </a:r>
          </a:p>
        </p:txBody>
      </p:sp>
      <p:graphicFrame>
        <p:nvGraphicFramePr>
          <p:cNvPr id="27651" name="Object 2"/>
          <p:cNvGraphicFramePr>
            <a:graphicFrameLocks noChangeAspect="1"/>
          </p:cNvGraphicFramePr>
          <p:nvPr/>
        </p:nvGraphicFramePr>
        <p:xfrm>
          <a:off x="762000" y="1600200"/>
          <a:ext cx="7086600" cy="448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7" name="Document" r:id="rId3" imgW="2971800" imgH="1879600" progId="Word.Document.8">
                  <p:embed/>
                </p:oleObj>
              </mc:Choice>
              <mc:Fallback>
                <p:oleObj name="Document" r:id="rId3" imgW="2971800" imgH="18796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00200"/>
                        <a:ext cx="7086600" cy="448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685800" y="2362200"/>
            <a:ext cx="762000" cy="2895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Text Box 8"/>
          <p:cNvSpPr txBox="1">
            <a:spLocks noChangeArrowheads="1"/>
          </p:cNvSpPr>
          <p:nvPr/>
        </p:nvSpPr>
        <p:spPr bwMode="auto">
          <a:xfrm rot="-5400000">
            <a:off x="215106" y="3518694"/>
            <a:ext cx="1782763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>
                <a:solidFill>
                  <a:srgbClr val="0000FF"/>
                </a:solidFill>
                <a:latin typeface="Times" charset="0"/>
              </a:rPr>
              <a:t>Speed (cm/s)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Several Parameters Versus Size</a:t>
            </a:r>
          </a:p>
        </p:txBody>
      </p:sp>
      <p:sp>
        <p:nvSpPr>
          <p:cNvPr id="28674" name="Text Box 3"/>
          <p:cNvSpPr txBox="1">
            <a:spLocks noChangeArrowheads="1"/>
          </p:cNvSpPr>
          <p:nvPr/>
        </p:nvSpPr>
        <p:spPr bwMode="auto">
          <a:xfrm>
            <a:off x="7543800" y="6096000"/>
            <a:ext cx="12763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>
                <a:solidFill>
                  <a:srgbClr val="993366"/>
                </a:solidFill>
                <a:latin typeface="Times" charset="0"/>
              </a:rPr>
              <a:t>Fig. 20.4</a:t>
            </a:r>
          </a:p>
        </p:txBody>
      </p:sp>
      <p:graphicFrame>
        <p:nvGraphicFramePr>
          <p:cNvPr id="28675" name="Object 2"/>
          <p:cNvGraphicFramePr>
            <a:graphicFrameLocks noChangeAspect="1"/>
          </p:cNvGraphicFramePr>
          <p:nvPr/>
        </p:nvGraphicFramePr>
        <p:xfrm>
          <a:off x="533400" y="1143000"/>
          <a:ext cx="7769225" cy="506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Document" r:id="rId3" imgW="2882900" imgH="1879600" progId="Word.Document.8">
                  <p:embed/>
                </p:oleObj>
              </mc:Choice>
              <mc:Fallback>
                <p:oleObj name="Document" r:id="rId3" imgW="2882900" imgH="18796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143000"/>
                        <a:ext cx="7769225" cy="506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Gas Dry Deposition Speeds</a:t>
            </a:r>
          </a:p>
        </p:txBody>
      </p:sp>
      <p:sp>
        <p:nvSpPr>
          <p:cNvPr id="29698" name="Text Box 3"/>
          <p:cNvSpPr txBox="1">
            <a:spLocks noChangeArrowheads="1"/>
          </p:cNvSpPr>
          <p:nvPr/>
        </p:nvSpPr>
        <p:spPr bwMode="auto">
          <a:xfrm>
            <a:off x="6934200" y="6019800"/>
            <a:ext cx="16398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>
                <a:solidFill>
                  <a:srgbClr val="993366"/>
                </a:solidFill>
                <a:latin typeface="Times" charset="0"/>
              </a:rPr>
              <a:t>Fig. 20.5a,b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0" y="1773238"/>
            <a:ext cx="4419600" cy="3865562"/>
            <a:chOff x="0" y="1117"/>
            <a:chExt cx="2784" cy="2435"/>
          </a:xfrm>
        </p:grpSpPr>
        <p:graphicFrame>
          <p:nvGraphicFramePr>
            <p:cNvPr id="29705" name="Object 3"/>
            <p:cNvGraphicFramePr>
              <a:graphicFrameLocks noChangeAspect="1"/>
            </p:cNvGraphicFramePr>
            <p:nvPr/>
          </p:nvGraphicFramePr>
          <p:xfrm>
            <a:off x="144" y="1296"/>
            <a:ext cx="2640" cy="2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14" name="Document" r:id="rId3" imgW="2286000" imgH="1879600" progId="Word.Document.8">
                    <p:embed/>
                  </p:oleObj>
                </mc:Choice>
                <mc:Fallback>
                  <p:oleObj name="Document" r:id="rId3" imgW="2286000" imgH="1879600" progId="Word.Document.8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" y="1296"/>
                          <a:ext cx="2640" cy="21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6" name="Rectangle 9"/>
            <p:cNvSpPr>
              <a:spLocks noChangeArrowheads="1"/>
            </p:cNvSpPr>
            <p:nvPr/>
          </p:nvSpPr>
          <p:spPr bwMode="auto">
            <a:xfrm>
              <a:off x="1104" y="1117"/>
              <a:ext cx="11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342900" indent="-342900" algn="just">
                <a:lnSpc>
                  <a:spcPct val="88000"/>
                </a:lnSpc>
                <a:spcAft>
                  <a:spcPts val="400"/>
                </a:spcAft>
                <a:buFontTx/>
                <a:buNone/>
                <a:tabLst>
                  <a:tab pos="6804025" algn="l"/>
                </a:tabLst>
              </a:pPr>
              <a:r>
                <a:rPr lang="en-US" sz="2400">
                  <a:solidFill>
                    <a:srgbClr val="FF00FF"/>
                  </a:solidFill>
                  <a:latin typeface="Times" charset="0"/>
                </a:rPr>
                <a:t>(a) </a:t>
              </a:r>
              <a:r>
                <a:rPr lang="en-US" sz="2400" i="1">
                  <a:solidFill>
                    <a:srgbClr val="FF00FF"/>
                  </a:solidFill>
                  <a:latin typeface="Times" charset="0"/>
                </a:rPr>
                <a:t>z</a:t>
              </a:r>
              <a:r>
                <a:rPr lang="en-US" sz="2400" baseline="-25000">
                  <a:solidFill>
                    <a:srgbClr val="FF00FF"/>
                  </a:solidFill>
                  <a:latin typeface="Times" charset="0"/>
                </a:rPr>
                <a:t>0,</a:t>
              </a:r>
              <a:r>
                <a:rPr lang="en-US" sz="2400" i="1" baseline="-25000">
                  <a:solidFill>
                    <a:srgbClr val="FF00FF"/>
                  </a:solidFill>
                  <a:latin typeface="Times" charset="0"/>
                </a:rPr>
                <a:t>m</a:t>
              </a:r>
              <a:r>
                <a:rPr lang="en-US" sz="2400">
                  <a:solidFill>
                    <a:srgbClr val="FF00FF"/>
                  </a:solidFill>
                  <a:latin typeface="Times" charset="0"/>
                </a:rPr>
                <a:t>=3 m </a:t>
              </a:r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0" y="1200"/>
              <a:ext cx="384" cy="23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8" name="Text Box 13"/>
            <p:cNvSpPr txBox="1">
              <a:spLocks noChangeArrowheads="1"/>
            </p:cNvSpPr>
            <p:nvPr/>
          </p:nvSpPr>
          <p:spPr bwMode="auto">
            <a:xfrm rot="-5400000">
              <a:off x="-878" y="2214"/>
              <a:ext cx="2285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>
                  <a:solidFill>
                    <a:srgbClr val="0000FF"/>
                  </a:solidFill>
                  <a:latin typeface="Times" charset="0"/>
                </a:rPr>
                <a:t>Dry deposition speed (cm/s)</a:t>
              </a:r>
              <a:endParaRPr lang="en-US">
                <a:solidFill>
                  <a:srgbClr val="993366"/>
                </a:solidFill>
                <a:latin typeface="Times" charset="0"/>
              </a:endParaRP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4343400" y="1828800"/>
            <a:ext cx="4419600" cy="3886200"/>
            <a:chOff x="2736" y="1152"/>
            <a:chExt cx="2784" cy="2448"/>
          </a:xfrm>
        </p:grpSpPr>
        <p:graphicFrame>
          <p:nvGraphicFramePr>
            <p:cNvPr id="29701" name="Object 2"/>
            <p:cNvGraphicFramePr>
              <a:graphicFrameLocks noChangeAspect="1"/>
            </p:cNvGraphicFramePr>
            <p:nvPr/>
          </p:nvGraphicFramePr>
          <p:xfrm>
            <a:off x="2928" y="1344"/>
            <a:ext cx="2592" cy="21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15" name="Document" r:id="rId5" imgW="2286000" imgH="1879600" progId="Word.Document.8">
                    <p:embed/>
                  </p:oleObj>
                </mc:Choice>
                <mc:Fallback>
                  <p:oleObj name="Document" r:id="rId5" imgW="2286000" imgH="1879600" progId="Word.Document.8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" y="1344"/>
                          <a:ext cx="2592" cy="21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2" name="Rectangle 10"/>
            <p:cNvSpPr>
              <a:spLocks noChangeArrowheads="1"/>
            </p:cNvSpPr>
            <p:nvPr/>
          </p:nvSpPr>
          <p:spPr bwMode="auto">
            <a:xfrm>
              <a:off x="3888" y="1152"/>
              <a:ext cx="13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342900" indent="-342900" algn="just">
                <a:lnSpc>
                  <a:spcPct val="88000"/>
                </a:lnSpc>
                <a:spcAft>
                  <a:spcPts val="400"/>
                </a:spcAft>
                <a:buFontTx/>
                <a:buNone/>
                <a:tabLst>
                  <a:tab pos="6804025" algn="l"/>
                </a:tabLst>
              </a:pPr>
              <a:r>
                <a:rPr lang="en-US" sz="2400">
                  <a:solidFill>
                    <a:srgbClr val="FF00FF"/>
                  </a:solidFill>
                  <a:latin typeface="Times" charset="0"/>
                </a:rPr>
                <a:t>(b) </a:t>
              </a:r>
              <a:r>
                <a:rPr lang="en-US" sz="2400" i="1">
                  <a:solidFill>
                    <a:srgbClr val="FF00FF"/>
                  </a:solidFill>
                  <a:latin typeface="Times" charset="0"/>
                </a:rPr>
                <a:t>z</a:t>
              </a:r>
              <a:r>
                <a:rPr lang="en-US" sz="2400" baseline="-25000">
                  <a:solidFill>
                    <a:srgbClr val="FF00FF"/>
                  </a:solidFill>
                  <a:latin typeface="Times" charset="0"/>
                </a:rPr>
                <a:t>0,</a:t>
              </a:r>
              <a:r>
                <a:rPr lang="en-US" sz="2400" i="1" baseline="-25000">
                  <a:solidFill>
                    <a:srgbClr val="FF00FF"/>
                  </a:solidFill>
                  <a:latin typeface="Times" charset="0"/>
                </a:rPr>
                <a:t>m</a:t>
              </a:r>
              <a:r>
                <a:rPr lang="en-US" sz="2400">
                  <a:solidFill>
                    <a:srgbClr val="FF00FF"/>
                  </a:solidFill>
                  <a:latin typeface="Times" charset="0"/>
                </a:rPr>
                <a:t>=0.01 m</a:t>
              </a:r>
              <a:r>
                <a:rPr lang="en-US" sz="3200">
                  <a:solidFill>
                    <a:srgbClr val="FF00FF"/>
                  </a:solidFill>
                  <a:latin typeface="Times" charset="0"/>
                </a:rPr>
                <a:t> </a:t>
              </a:r>
            </a:p>
          </p:txBody>
        </p:sp>
        <p:sp>
          <p:nvSpPr>
            <p:cNvPr id="29703" name="Rectangle 12"/>
            <p:cNvSpPr>
              <a:spLocks noChangeArrowheads="1"/>
            </p:cNvSpPr>
            <p:nvPr/>
          </p:nvSpPr>
          <p:spPr bwMode="auto">
            <a:xfrm>
              <a:off x="2736" y="1248"/>
              <a:ext cx="432" cy="23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4" name="Text Box 14"/>
            <p:cNvSpPr txBox="1">
              <a:spLocks noChangeArrowheads="1"/>
            </p:cNvSpPr>
            <p:nvPr/>
          </p:nvSpPr>
          <p:spPr bwMode="auto">
            <a:xfrm rot="-5400000">
              <a:off x="1858" y="2257"/>
              <a:ext cx="2285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>
                  <a:solidFill>
                    <a:srgbClr val="0000FF"/>
                  </a:solidFill>
                  <a:latin typeface="Times" charset="0"/>
                </a:rPr>
                <a:t>Dry deposition speed (cm/s)</a:t>
              </a:r>
              <a:endParaRPr lang="en-US">
                <a:solidFill>
                  <a:srgbClr val="993366"/>
                </a:solidFill>
                <a:latin typeface="Times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solidFill>
                  <a:srgbClr val="002EFF"/>
                </a:solidFill>
                <a:latin typeface="Times" charset="0"/>
              </a:rPr>
              <a:t>Scientific Questions</a:t>
            </a:r>
          </a:p>
        </p:txBody>
      </p:sp>
      <p:sp>
        <p:nvSpPr>
          <p:cNvPr id="173059" name="Rectangle 3"/>
          <p:cNvSpPr>
            <a:spLocks noChangeArrowheads="1"/>
          </p:cNvSpPr>
          <p:nvPr/>
        </p:nvSpPr>
        <p:spPr bwMode="auto">
          <a:xfrm>
            <a:off x="381000" y="1905000"/>
            <a:ext cx="8636000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How has ocean composition and pH changed since 1750?</a:t>
            </a:r>
          </a:p>
          <a:p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How will ocean composition and pH change during the next 100 y?</a:t>
            </a:r>
          </a:p>
          <a:p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How will this feed back to air pollution?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991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2EFF"/>
                </a:solidFill>
                <a:latin typeface="Times" charset="0"/>
              </a:rPr>
              <a:t>Method of Solving Nonequilibrium Air-Sea Exchange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52400" y="2667000"/>
            <a:ext cx="9007475" cy="1244600"/>
            <a:chOff x="96" y="1680"/>
            <a:chExt cx="5674" cy="784"/>
          </a:xfrm>
        </p:grpSpPr>
        <p:graphicFrame>
          <p:nvGraphicFramePr>
            <p:cNvPr id="31750" name="Object 3"/>
            <p:cNvGraphicFramePr>
              <a:graphicFrameLocks noChangeAspect="1"/>
            </p:cNvGraphicFramePr>
            <p:nvPr/>
          </p:nvGraphicFramePr>
          <p:xfrm>
            <a:off x="96" y="2112"/>
            <a:ext cx="539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57" name="Equation" r:id="rId3" imgW="4279900" imgH="279400" progId="Equation.3">
                    <p:embed/>
                  </p:oleObj>
                </mc:Choice>
                <mc:Fallback>
                  <p:oleObj name="Equation" r:id="rId3" imgW="4279900" imgH="2794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" y="2112"/>
                          <a:ext cx="5390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51" name="Rectangle 7"/>
            <p:cNvSpPr>
              <a:spLocks noChangeArrowheads="1"/>
            </p:cNvSpPr>
            <p:nvPr/>
          </p:nvSpPr>
          <p:spPr bwMode="auto">
            <a:xfrm>
              <a:off x="96" y="1680"/>
              <a:ext cx="567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Carbon dioxide dissolution and dissociation in seawater at equilibrium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52400" y="4191000"/>
            <a:ext cx="8534400" cy="2074863"/>
            <a:chOff x="96" y="2640"/>
            <a:chExt cx="5376" cy="1307"/>
          </a:xfrm>
        </p:grpSpPr>
        <p:graphicFrame>
          <p:nvGraphicFramePr>
            <p:cNvPr id="31748" name="Object 2"/>
            <p:cNvGraphicFramePr>
              <a:graphicFrameLocks noChangeAspect="1"/>
            </p:cNvGraphicFramePr>
            <p:nvPr/>
          </p:nvGraphicFramePr>
          <p:xfrm>
            <a:off x="96" y="3168"/>
            <a:ext cx="3357" cy="7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58" name="Equation" r:id="rId5" imgW="2133600" imgH="495300" progId="Equation.3">
                    <p:embed/>
                  </p:oleObj>
                </mc:Choice>
                <mc:Fallback>
                  <p:oleObj name="Equation" r:id="rId5" imgW="2133600" imgH="49530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" y="3168"/>
                          <a:ext cx="3357" cy="7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49" name="Rectangle 8"/>
            <p:cNvSpPr>
              <a:spLocks noChangeArrowheads="1"/>
            </p:cNvSpPr>
            <p:nvPr/>
          </p:nvSpPr>
          <p:spPr bwMode="auto">
            <a:xfrm>
              <a:off x="96" y="2640"/>
              <a:ext cx="5376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Dimensionless effective Henry</a:t>
              </a:r>
              <a:r>
                <a:rPr lang="ja-JP" altLang="en-US" sz="2400">
                  <a:solidFill>
                    <a:srgbClr val="FF1D19"/>
                  </a:solidFill>
                  <a:latin typeface="Times" charset="0"/>
                </a:rPr>
                <a:t>’</a:t>
              </a:r>
              <a:r>
                <a:rPr lang="en-US" altLang="ja-JP" sz="2400">
                  <a:solidFill>
                    <a:srgbClr val="FF1D19"/>
                  </a:solidFill>
                  <a:latin typeface="Times" charset="0"/>
                </a:rPr>
                <a:t>s constant for total carbon</a:t>
              </a:r>
            </a:p>
            <a:p>
              <a:pPr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	= relative fraction of carbon in seawater v. air at equilibrium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Air-Sea Fluxes</a:t>
            </a:r>
          </a:p>
        </p:txBody>
      </p:sp>
      <p:sp>
        <p:nvSpPr>
          <p:cNvPr id="32770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Change in concentration of a gas at the air-sea interface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(20.23)</a:t>
            </a:r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Mole concentration of a gas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(20.24)</a:t>
            </a:r>
          </a:p>
        </p:txBody>
      </p:sp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457200" y="4724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Mole concentration of a gas dissolved in seawater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(20.25)</a:t>
            </a:r>
          </a:p>
        </p:txBody>
      </p:sp>
      <p:graphicFrame>
        <p:nvGraphicFramePr>
          <p:cNvPr id="32773" name="Object 2"/>
          <p:cNvGraphicFramePr>
            <a:graphicFrameLocks noChangeAspect="1"/>
          </p:cNvGraphicFramePr>
          <p:nvPr/>
        </p:nvGraphicFramePr>
        <p:xfrm>
          <a:off x="1858963" y="1536700"/>
          <a:ext cx="536575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3" name="Equation" r:id="rId3" imgW="2146300" imgH="482600" progId="Equation.3">
                  <p:embed/>
                </p:oleObj>
              </mc:Choice>
              <mc:Fallback>
                <p:oleObj name="Equation" r:id="rId3" imgW="2146300" imgH="482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963" y="1536700"/>
                        <a:ext cx="5365750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3"/>
          <p:cNvGraphicFramePr>
            <a:graphicFrameLocks noChangeAspect="1"/>
          </p:cNvGraphicFramePr>
          <p:nvPr/>
        </p:nvGraphicFramePr>
        <p:xfrm>
          <a:off x="3657600" y="3429000"/>
          <a:ext cx="142875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" name="Equation" r:id="rId5" imgW="571500" imgH="342900" progId="Equation.3">
                  <p:embed/>
                </p:oleObj>
              </mc:Choice>
              <mc:Fallback>
                <p:oleObj name="Equation" r:id="rId5" imgW="571500" imgH="342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429000"/>
                        <a:ext cx="142875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5" name="Object 4"/>
          <p:cNvGraphicFramePr>
            <a:graphicFrameLocks noChangeAspect="1"/>
          </p:cNvGraphicFramePr>
          <p:nvPr/>
        </p:nvGraphicFramePr>
        <p:xfrm>
          <a:off x="3429000" y="5638800"/>
          <a:ext cx="2286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5" name="MathType Equation" r:id="rId7" imgW="889000" imgH="177800" progId="Equation">
                  <p:embed/>
                </p:oleObj>
              </mc:Choice>
              <mc:Fallback>
                <p:oleObj name="MathType Equation" r:id="rId7" imgW="889000" imgH="177800" progId="Equation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638800"/>
                        <a:ext cx="2286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2EFF"/>
                </a:solidFill>
                <a:latin typeface="Times" charset="0"/>
              </a:rPr>
              <a:t>Air-Sea Exchange</a:t>
            </a:r>
          </a:p>
        </p:txBody>
      </p:sp>
      <p:grpSp>
        <p:nvGrpSpPr>
          <p:cNvPr id="2" name="Group 1038"/>
          <p:cNvGrpSpPr>
            <a:grpSpLocks/>
          </p:cNvGrpSpPr>
          <p:nvPr/>
        </p:nvGrpSpPr>
        <p:grpSpPr bwMode="auto">
          <a:xfrm>
            <a:off x="228600" y="4648200"/>
            <a:ext cx="7507288" cy="1627188"/>
            <a:chOff x="144" y="2928"/>
            <a:chExt cx="4729" cy="1025"/>
          </a:xfrm>
        </p:grpSpPr>
        <p:graphicFrame>
          <p:nvGraphicFramePr>
            <p:cNvPr id="33803" name="Object 5"/>
            <p:cNvGraphicFramePr>
              <a:graphicFrameLocks noChangeAspect="1"/>
            </p:cNvGraphicFramePr>
            <p:nvPr/>
          </p:nvGraphicFramePr>
          <p:xfrm>
            <a:off x="240" y="3312"/>
            <a:ext cx="2102" cy="6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14" name="Equation" r:id="rId3" imgW="1333500" imgH="406400" progId="Equation.3">
                    <p:embed/>
                  </p:oleObj>
                </mc:Choice>
                <mc:Fallback>
                  <p:oleObj name="Equation" r:id="rId3" imgW="1333500" imgH="4064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3312"/>
                          <a:ext cx="2102" cy="6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4" name="Rectangle 1031"/>
            <p:cNvSpPr>
              <a:spLocks noChangeArrowheads="1"/>
            </p:cNvSpPr>
            <p:nvPr/>
          </p:nvSpPr>
          <p:spPr bwMode="auto">
            <a:xfrm>
              <a:off x="144" y="2928"/>
              <a:ext cx="472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Transfer speed across ocean surface (Wanninkhof) (20.37)</a:t>
              </a:r>
            </a:p>
          </p:txBody>
        </p:sp>
      </p:grpSp>
      <p:grpSp>
        <p:nvGrpSpPr>
          <p:cNvPr id="3" name="Group 1037"/>
          <p:cNvGrpSpPr>
            <a:grpSpLocks/>
          </p:cNvGrpSpPr>
          <p:nvPr/>
        </p:nvGrpSpPr>
        <p:grpSpPr bwMode="auto">
          <a:xfrm>
            <a:off x="228600" y="3048000"/>
            <a:ext cx="7773988" cy="1422400"/>
            <a:chOff x="144" y="1920"/>
            <a:chExt cx="4897" cy="896"/>
          </a:xfrm>
        </p:grpSpPr>
        <p:graphicFrame>
          <p:nvGraphicFramePr>
            <p:cNvPr id="33800" name="Object 3"/>
            <p:cNvGraphicFramePr>
              <a:graphicFrameLocks noChangeAspect="1"/>
            </p:cNvGraphicFramePr>
            <p:nvPr/>
          </p:nvGraphicFramePr>
          <p:xfrm>
            <a:off x="192" y="2256"/>
            <a:ext cx="2499" cy="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15" name="Equation" r:id="rId5" imgW="1587500" imgH="355600" progId="Equation.3">
                    <p:embed/>
                  </p:oleObj>
                </mc:Choice>
                <mc:Fallback>
                  <p:oleObj name="Equation" r:id="rId5" imgW="1587500" imgH="3556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2256"/>
                          <a:ext cx="2499" cy="5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1" name="Rectangle 1033"/>
            <p:cNvSpPr>
              <a:spLocks noChangeArrowheads="1"/>
            </p:cNvSpPr>
            <p:nvPr/>
          </p:nvSpPr>
          <p:spPr bwMode="auto">
            <a:xfrm>
              <a:off x="144" y="1920"/>
              <a:ext cx="426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Transfer speed between air and ocean (20.10, 20.34)</a:t>
              </a:r>
            </a:p>
          </p:txBody>
        </p:sp>
        <p:graphicFrame>
          <p:nvGraphicFramePr>
            <p:cNvPr id="33802" name="Object 4"/>
            <p:cNvGraphicFramePr>
              <a:graphicFrameLocks noChangeAspect="1"/>
            </p:cNvGraphicFramePr>
            <p:nvPr/>
          </p:nvGraphicFramePr>
          <p:xfrm>
            <a:off x="3360" y="2256"/>
            <a:ext cx="1681" cy="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16" name="Equation" r:id="rId7" imgW="1066800" imgH="355600" progId="Equation.3">
                    <p:embed/>
                  </p:oleObj>
                </mc:Choice>
                <mc:Fallback>
                  <p:oleObj name="Equation" r:id="rId7" imgW="1066800" imgH="3556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0" y="2256"/>
                          <a:ext cx="1681" cy="5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036"/>
          <p:cNvGrpSpPr>
            <a:grpSpLocks/>
          </p:cNvGrpSpPr>
          <p:nvPr/>
        </p:nvGrpSpPr>
        <p:grpSpPr bwMode="auto">
          <a:xfrm>
            <a:off x="228600" y="1447800"/>
            <a:ext cx="8778875" cy="1460500"/>
            <a:chOff x="144" y="912"/>
            <a:chExt cx="5530" cy="920"/>
          </a:xfrm>
        </p:grpSpPr>
        <p:graphicFrame>
          <p:nvGraphicFramePr>
            <p:cNvPr id="33797" name="Object 2"/>
            <p:cNvGraphicFramePr>
              <a:graphicFrameLocks noChangeAspect="1"/>
            </p:cNvGraphicFramePr>
            <p:nvPr/>
          </p:nvGraphicFramePr>
          <p:xfrm>
            <a:off x="144" y="1152"/>
            <a:ext cx="3461" cy="6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17" name="Equation" r:id="rId9" imgW="2197100" imgH="431800" progId="Equation.3">
                    <p:embed/>
                  </p:oleObj>
                </mc:Choice>
                <mc:Fallback>
                  <p:oleObj name="Equation" r:id="rId9" imgW="2197100" imgH="43180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" y="1152"/>
                          <a:ext cx="3461" cy="6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798" name="Rectangle 1030"/>
            <p:cNvSpPr>
              <a:spLocks noChangeArrowheads="1"/>
            </p:cNvSpPr>
            <p:nvPr/>
          </p:nvSpPr>
          <p:spPr bwMode="auto">
            <a:xfrm>
              <a:off x="144" y="912"/>
              <a:ext cx="419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Change in gas concentration due to air-sea exchange</a:t>
              </a:r>
            </a:p>
          </p:txBody>
        </p:sp>
        <p:sp>
          <p:nvSpPr>
            <p:cNvPr id="33799" name="Rectangle 1035"/>
            <p:cNvSpPr>
              <a:spLocks noChangeArrowheads="1"/>
            </p:cNvSpPr>
            <p:nvPr/>
          </p:nvSpPr>
          <p:spPr bwMode="auto">
            <a:xfrm>
              <a:off x="4992" y="1392"/>
              <a:ext cx="68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(20.23)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Air-Sea Exchange</a:t>
            </a:r>
          </a:p>
        </p:txBody>
      </p:sp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457200" y="2438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Schmidt number ratio in water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(20.36)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Schmidt number is kinematic viscosity / diffusion coefficient</a:t>
            </a:r>
          </a:p>
        </p:txBody>
      </p:sp>
      <p:graphicFrame>
        <p:nvGraphicFramePr>
          <p:cNvPr id="34819" name="Object 2"/>
          <p:cNvGraphicFramePr>
            <a:graphicFrameLocks noChangeAspect="1"/>
          </p:cNvGraphicFramePr>
          <p:nvPr/>
        </p:nvGraphicFramePr>
        <p:xfrm>
          <a:off x="2667000" y="3200400"/>
          <a:ext cx="3173413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name="Equation" r:id="rId3" imgW="1270000" imgH="406400" progId="Equation.3">
                  <p:embed/>
                </p:oleObj>
              </mc:Choice>
              <mc:Fallback>
                <p:oleObj name="Equation" r:id="rId3" imgW="1270000" imgH="406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200400"/>
                        <a:ext cx="3173413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2EFF"/>
                </a:solidFill>
                <a:latin typeface="Times" charset="0"/>
              </a:rPr>
              <a:t>Air-Sea Exchange</a:t>
            </a:r>
          </a:p>
        </p:txBody>
      </p:sp>
      <p:grpSp>
        <p:nvGrpSpPr>
          <p:cNvPr id="2" name="Group 1036"/>
          <p:cNvGrpSpPr>
            <a:grpSpLocks/>
          </p:cNvGrpSpPr>
          <p:nvPr/>
        </p:nvGrpSpPr>
        <p:grpSpPr bwMode="auto">
          <a:xfrm>
            <a:off x="228600" y="1447800"/>
            <a:ext cx="8778875" cy="1460500"/>
            <a:chOff x="144" y="912"/>
            <a:chExt cx="5530" cy="920"/>
          </a:xfrm>
        </p:grpSpPr>
        <p:graphicFrame>
          <p:nvGraphicFramePr>
            <p:cNvPr id="35847" name="Object 2"/>
            <p:cNvGraphicFramePr>
              <a:graphicFrameLocks noChangeAspect="1"/>
            </p:cNvGraphicFramePr>
            <p:nvPr/>
          </p:nvGraphicFramePr>
          <p:xfrm>
            <a:off x="144" y="1152"/>
            <a:ext cx="3461" cy="6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55" name="Equation" r:id="rId3" imgW="2197100" imgH="431800" progId="Equation.3">
                    <p:embed/>
                  </p:oleObj>
                </mc:Choice>
                <mc:Fallback>
                  <p:oleObj name="Equation" r:id="rId3" imgW="2197100" imgH="43180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" y="1152"/>
                          <a:ext cx="3461" cy="6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48" name="Rectangle 1030"/>
            <p:cNvSpPr>
              <a:spLocks noChangeArrowheads="1"/>
            </p:cNvSpPr>
            <p:nvPr/>
          </p:nvSpPr>
          <p:spPr bwMode="auto">
            <a:xfrm>
              <a:off x="144" y="912"/>
              <a:ext cx="419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Change in gas concentration due to air-sea exchange</a:t>
              </a:r>
            </a:p>
          </p:txBody>
        </p:sp>
        <p:sp>
          <p:nvSpPr>
            <p:cNvPr id="35849" name="Rectangle 1035"/>
            <p:cNvSpPr>
              <a:spLocks noChangeArrowheads="1"/>
            </p:cNvSpPr>
            <p:nvPr/>
          </p:nvSpPr>
          <p:spPr bwMode="auto">
            <a:xfrm>
              <a:off x="4992" y="1392"/>
              <a:ext cx="68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(20.23)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81000" y="3733800"/>
            <a:ext cx="8474075" cy="1954213"/>
            <a:chOff x="240" y="1392"/>
            <a:chExt cx="5338" cy="1231"/>
          </a:xfrm>
        </p:grpSpPr>
        <p:graphicFrame>
          <p:nvGraphicFramePr>
            <p:cNvPr id="35844" name="Object 3"/>
            <p:cNvGraphicFramePr>
              <a:graphicFrameLocks noChangeAspect="1"/>
            </p:cNvGraphicFramePr>
            <p:nvPr/>
          </p:nvGraphicFramePr>
          <p:xfrm>
            <a:off x="1527" y="1552"/>
            <a:ext cx="2144" cy="10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56" name="Equation" r:id="rId5" imgW="1701800" imgH="850900" progId="Equation.3">
                    <p:embed/>
                  </p:oleObj>
                </mc:Choice>
                <mc:Fallback>
                  <p:oleObj name="Equation" r:id="rId5" imgW="1701800" imgH="8509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7" y="1552"/>
                          <a:ext cx="2144" cy="10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45" name="Rectangle 8"/>
            <p:cNvSpPr>
              <a:spLocks noChangeArrowheads="1"/>
            </p:cNvSpPr>
            <p:nvPr/>
          </p:nvSpPr>
          <p:spPr bwMode="auto">
            <a:xfrm>
              <a:off x="240" y="1392"/>
              <a:ext cx="91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Rearrange</a:t>
              </a:r>
            </a:p>
          </p:txBody>
        </p:sp>
        <p:sp>
          <p:nvSpPr>
            <p:cNvPr id="35846" name="Rectangle 9"/>
            <p:cNvSpPr>
              <a:spLocks noChangeArrowheads="1"/>
            </p:cNvSpPr>
            <p:nvPr/>
          </p:nvSpPr>
          <p:spPr bwMode="auto">
            <a:xfrm>
              <a:off x="4896" y="1968"/>
              <a:ext cx="68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(20.39)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2EFF"/>
                </a:solidFill>
                <a:latin typeface="Times" charset="0"/>
              </a:rPr>
              <a:t>Air-Sea Exchange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81000" y="2209800"/>
            <a:ext cx="5510213" cy="1827213"/>
            <a:chOff x="240" y="1392"/>
            <a:chExt cx="3471" cy="1151"/>
          </a:xfrm>
        </p:grpSpPr>
        <p:graphicFrame>
          <p:nvGraphicFramePr>
            <p:cNvPr id="36875" name="Object 4"/>
            <p:cNvGraphicFramePr>
              <a:graphicFrameLocks noChangeAspect="1"/>
            </p:cNvGraphicFramePr>
            <p:nvPr/>
          </p:nvGraphicFramePr>
          <p:xfrm>
            <a:off x="1488" y="1632"/>
            <a:ext cx="2223" cy="9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84" name="Equation" r:id="rId3" imgW="1765300" imgH="723900" progId="Equation.3">
                    <p:embed/>
                  </p:oleObj>
                </mc:Choice>
                <mc:Fallback>
                  <p:oleObj name="Equation" r:id="rId3" imgW="1765300" imgH="7239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8" y="1632"/>
                          <a:ext cx="2223" cy="9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76" name="Rectangle 8"/>
            <p:cNvSpPr>
              <a:spLocks noChangeArrowheads="1"/>
            </p:cNvSpPr>
            <p:nvPr/>
          </p:nvSpPr>
          <p:spPr bwMode="auto">
            <a:xfrm>
              <a:off x="240" y="1392"/>
              <a:ext cx="130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Equation 20.39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04800" y="3962400"/>
            <a:ext cx="6905625" cy="2360613"/>
            <a:chOff x="192" y="2592"/>
            <a:chExt cx="4350" cy="1487"/>
          </a:xfrm>
        </p:grpSpPr>
        <p:graphicFrame>
          <p:nvGraphicFramePr>
            <p:cNvPr id="36873" name="Object 3"/>
            <p:cNvGraphicFramePr>
              <a:graphicFrameLocks noChangeAspect="1"/>
            </p:cNvGraphicFramePr>
            <p:nvPr/>
          </p:nvGraphicFramePr>
          <p:xfrm>
            <a:off x="816" y="3024"/>
            <a:ext cx="3726" cy="10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85" name="Equation" r:id="rId5" imgW="2959100" imgH="838200" progId="Equation.3">
                    <p:embed/>
                  </p:oleObj>
                </mc:Choice>
                <mc:Fallback>
                  <p:oleObj name="Equation" r:id="rId5" imgW="2959100" imgH="8382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6" y="3024"/>
                          <a:ext cx="3726" cy="10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74" name="Rectangle 10"/>
            <p:cNvSpPr>
              <a:spLocks noChangeArrowheads="1"/>
            </p:cNvSpPr>
            <p:nvPr/>
          </p:nvSpPr>
          <p:spPr bwMode="auto">
            <a:xfrm>
              <a:off x="192" y="2592"/>
              <a:ext cx="412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Substitute (20.39) into (20.40) -</a:t>
              </a:r>
              <a:r>
                <a:rPr lang="en-US" sz="2400">
                  <a:solidFill>
                    <a:srgbClr val="FF1D19"/>
                  </a:solidFill>
                  <a:latin typeface="Times" charset="0"/>
                  <a:sym typeface="Wingdings" charset="0"/>
                </a:rPr>
                <a:t></a:t>
              </a: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 final ocean conc.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81000" y="990600"/>
            <a:ext cx="8245475" cy="1054100"/>
            <a:chOff x="240" y="624"/>
            <a:chExt cx="5194" cy="664"/>
          </a:xfrm>
        </p:grpSpPr>
        <p:graphicFrame>
          <p:nvGraphicFramePr>
            <p:cNvPr id="36870" name="Object 2"/>
            <p:cNvGraphicFramePr>
              <a:graphicFrameLocks noChangeAspect="1"/>
            </p:cNvGraphicFramePr>
            <p:nvPr/>
          </p:nvGraphicFramePr>
          <p:xfrm>
            <a:off x="912" y="1008"/>
            <a:ext cx="3720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86" name="Equation" r:id="rId7" imgW="2362200" imgH="177800" progId="Equation.3">
                    <p:embed/>
                  </p:oleObj>
                </mc:Choice>
                <mc:Fallback>
                  <p:oleObj name="Equation" r:id="rId7" imgW="2362200" imgH="17780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1008"/>
                          <a:ext cx="3720" cy="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71" name="Rectangle 7"/>
            <p:cNvSpPr>
              <a:spLocks noChangeArrowheads="1"/>
            </p:cNvSpPr>
            <p:nvPr/>
          </p:nvSpPr>
          <p:spPr bwMode="auto">
            <a:xfrm>
              <a:off x="240" y="624"/>
              <a:ext cx="371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Mole balance between ocean and atmosphere</a:t>
              </a:r>
            </a:p>
          </p:txBody>
        </p:sp>
        <p:sp>
          <p:nvSpPr>
            <p:cNvPr id="36872" name="Rectangle 11"/>
            <p:cNvSpPr>
              <a:spLocks noChangeArrowheads="1"/>
            </p:cNvSpPr>
            <p:nvPr/>
          </p:nvSpPr>
          <p:spPr bwMode="auto">
            <a:xfrm>
              <a:off x="4752" y="1008"/>
              <a:ext cx="68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(20.40)</a:t>
              </a:r>
            </a:p>
          </p:txBody>
        </p:sp>
      </p:grp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0" y="6457950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 sz="2400">
                <a:solidFill>
                  <a:srgbClr val="9A02FF"/>
                </a:solidFill>
                <a:latin typeface="Times" charset="0"/>
              </a:rPr>
              <a:t>Unconditionally stable, positive-definite, mole conservative, noniterative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0010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2EFF"/>
                </a:solidFill>
                <a:latin typeface="Times" charset="0"/>
              </a:rPr>
              <a:t>Ocean Equilibrium Chemistry </a:t>
            </a:r>
          </a:p>
        </p:txBody>
      </p:sp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0" y="91440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 sz="2400">
                <a:solidFill>
                  <a:srgbClr val="9A02FF"/>
                </a:solidFill>
                <a:latin typeface="Times" charset="0"/>
              </a:rPr>
              <a:t>Coupled with operator-splitting to ocean-atmosphere exchange. Equilibrium solution unconditionally stable, positive-definite, mole conservative, iterative, treats ocean activities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066800" y="2057400"/>
            <a:ext cx="841375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Na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+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Ca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2+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Mg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2+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K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+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+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Sr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2+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Li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+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NH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4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+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3733800" y="2019300"/>
            <a:ext cx="14732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Cl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-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Br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-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OH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-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HSO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4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-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HCO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3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-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CO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3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2-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B(OH)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4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-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SiO(OH)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3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-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 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2</a:t>
            </a:r>
            <a:r>
              <a:rPr lang="en-US" sz="2400">
                <a:solidFill>
                  <a:srgbClr val="FF1D19"/>
                </a:solidFill>
                <a:latin typeface="Times" charset="0"/>
              </a:rPr>
              <a:t>PO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4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-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HPO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4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2-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PO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4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3-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HNO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3</a:t>
            </a:r>
            <a:r>
              <a:rPr lang="en-US" sz="2400" baseline="30000">
                <a:solidFill>
                  <a:srgbClr val="FF1D19"/>
                </a:solidFill>
                <a:latin typeface="Times" charset="0"/>
              </a:rPr>
              <a:t>-</a:t>
            </a: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400">
              <a:solidFill>
                <a:srgbClr val="FF1D19"/>
              </a:solidFill>
              <a:latin typeface="Times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6248400" y="2133600"/>
            <a:ext cx="1909763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2</a:t>
            </a:r>
            <a:r>
              <a:rPr lang="en-US" sz="2400">
                <a:solidFill>
                  <a:srgbClr val="FF1D19"/>
                </a:solidFill>
                <a:latin typeface="Times" charset="0"/>
              </a:rPr>
              <a:t>O(aq)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2</a:t>
            </a:r>
            <a:r>
              <a:rPr lang="en-US" sz="2400">
                <a:solidFill>
                  <a:srgbClr val="FF1D19"/>
                </a:solidFill>
                <a:latin typeface="Times" charset="0"/>
              </a:rPr>
              <a:t>CO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4</a:t>
            </a:r>
            <a:r>
              <a:rPr lang="en-US" sz="2400">
                <a:solidFill>
                  <a:srgbClr val="FF1D19"/>
                </a:solidFill>
                <a:latin typeface="Times" charset="0"/>
              </a:rPr>
              <a:t>(aq)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2</a:t>
            </a:r>
            <a:r>
              <a:rPr lang="en-US" sz="2400">
                <a:solidFill>
                  <a:srgbClr val="FF1D19"/>
                </a:solidFill>
                <a:latin typeface="Times" charset="0"/>
              </a:rPr>
              <a:t>SO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4</a:t>
            </a:r>
            <a:r>
              <a:rPr lang="en-US" sz="2400">
                <a:solidFill>
                  <a:srgbClr val="FF1D19"/>
                </a:solidFill>
                <a:latin typeface="Times" charset="0"/>
              </a:rPr>
              <a:t>(aq)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3</a:t>
            </a:r>
            <a:r>
              <a:rPr lang="en-US" sz="2400">
                <a:solidFill>
                  <a:srgbClr val="FF1D19"/>
                </a:solidFill>
                <a:latin typeface="Times" charset="0"/>
              </a:rPr>
              <a:t>PO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4</a:t>
            </a:r>
            <a:r>
              <a:rPr lang="en-US" sz="2400">
                <a:solidFill>
                  <a:srgbClr val="FF1D19"/>
                </a:solidFill>
                <a:latin typeface="Times" charset="0"/>
              </a:rPr>
              <a:t>(aq)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HF(aq)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H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2</a:t>
            </a:r>
            <a:r>
              <a:rPr lang="en-US" sz="2400">
                <a:solidFill>
                  <a:srgbClr val="FF1D19"/>
                </a:solidFill>
                <a:latin typeface="Times" charset="0"/>
              </a:rPr>
              <a:t>S(aq)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CaCO</a:t>
            </a:r>
            <a:r>
              <a:rPr lang="en-US" sz="2400" baseline="-25000">
                <a:solidFill>
                  <a:srgbClr val="FF1D19"/>
                </a:solidFill>
                <a:latin typeface="Times" charset="0"/>
              </a:rPr>
              <a:t>3</a:t>
            </a:r>
            <a:r>
              <a:rPr lang="en-US" sz="2400">
                <a:solidFill>
                  <a:srgbClr val="FF1D19"/>
                </a:solidFill>
                <a:latin typeface="Times" charset="0"/>
              </a:rPr>
              <a:t>(s)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&amp; other solids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106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Stability Test</a:t>
            </a:r>
            <a:br>
              <a:rPr lang="en-US" sz="4000" b="1">
                <a:solidFill>
                  <a:srgbClr val="0000FF"/>
                </a:solidFill>
                <a:latin typeface="Times" charset="0"/>
              </a:rPr>
            </a:br>
            <a:r>
              <a:rPr lang="en-US" sz="2400">
                <a:solidFill>
                  <a:srgbClr val="FF0000"/>
                </a:solidFill>
                <a:latin typeface="Times" charset="0"/>
              </a:rPr>
              <a:t>Air-sea transfer plus chemistry of CO</a:t>
            </a:r>
            <a:r>
              <a:rPr lang="en-US" sz="2400" baseline="-25000">
                <a:solidFill>
                  <a:srgbClr val="FF0000"/>
                </a:solidFill>
                <a:latin typeface="Times" charset="0"/>
              </a:rPr>
              <a:t>2</a:t>
            </a:r>
            <a:r>
              <a:rPr lang="en-US" sz="2400">
                <a:solidFill>
                  <a:srgbClr val="FF0000"/>
                </a:solidFill>
                <a:latin typeface="Times" charset="0"/>
              </a:rPr>
              <a:t> with time steps of 6 h to 1 y</a:t>
            </a:r>
            <a:endParaRPr lang="en-US" sz="3600" b="1">
              <a:solidFill>
                <a:srgbClr val="0000FF"/>
              </a:solidFill>
              <a:latin typeface="Arial" charset="0"/>
            </a:endParaRP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914400" y="1828800"/>
          <a:ext cx="7669213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1" name="Document" r:id="rId3" imgW="3835400" imgH="2286000" progId="Word.Document.8">
                  <p:embed/>
                </p:oleObj>
              </mc:Choice>
              <mc:Fallback>
                <p:oleObj name="Document" r:id="rId3" imgW="3835400" imgH="22860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828800"/>
                        <a:ext cx="7669213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609600" y="2286000"/>
            <a:ext cx="762000" cy="3505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4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8916" name="Text Box 5"/>
          <p:cNvSpPr txBox="1">
            <a:spLocks noChangeArrowheads="1"/>
          </p:cNvSpPr>
          <p:nvPr/>
        </p:nvSpPr>
        <p:spPr bwMode="auto">
          <a:xfrm rot="-5400000">
            <a:off x="723107" y="3706019"/>
            <a:ext cx="557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002EFF"/>
                </a:solidFill>
                <a:latin typeface="Times" charset="0"/>
              </a:rPr>
              <a:t>pH</a:t>
            </a:r>
            <a:endParaRPr lang="en-US" sz="2000">
              <a:solidFill>
                <a:srgbClr val="002EFF"/>
              </a:solidFill>
              <a:latin typeface="Times" charset="0"/>
            </a:endParaRPr>
          </a:p>
        </p:txBody>
      </p:sp>
      <p:sp>
        <p:nvSpPr>
          <p:cNvPr id="38917" name="Rectangle 6"/>
          <p:cNvSpPr>
            <a:spLocks noChangeArrowheads="1"/>
          </p:cNvSpPr>
          <p:nvPr/>
        </p:nvSpPr>
        <p:spPr bwMode="auto">
          <a:xfrm>
            <a:off x="6705600" y="5029200"/>
            <a:ext cx="6096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400">
              <a:solidFill>
                <a:schemeClr val="tx1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AutoShape 2"/>
          <p:cNvSpPr>
            <a:spLocks noChangeArrowheads="1"/>
          </p:cNvSpPr>
          <p:nvPr/>
        </p:nvSpPr>
        <p:spPr bwMode="auto">
          <a:xfrm>
            <a:off x="5410200" y="1676400"/>
            <a:ext cx="533400" cy="914400"/>
          </a:xfrm>
          <a:prstGeom prst="cloudCallout">
            <a:avLst>
              <a:gd name="adj1" fmla="val -3569"/>
              <a:gd name="adj2" fmla="val 69968"/>
            </a:avLst>
          </a:prstGeom>
          <a:solidFill>
            <a:srgbClr val="73738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4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1534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1-D Ocean, 2-Box Atmosphere Test</a:t>
            </a:r>
            <a:endParaRPr lang="en-US" sz="4000" b="1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39939" name="AutoShape 4"/>
          <p:cNvSpPr>
            <a:spLocks noChangeArrowheads="1"/>
          </p:cNvSpPr>
          <p:nvPr/>
        </p:nvSpPr>
        <p:spPr bwMode="auto">
          <a:xfrm>
            <a:off x="2590800" y="2971800"/>
            <a:ext cx="2438400" cy="3657600"/>
          </a:xfrm>
          <a:prstGeom prst="cube">
            <a:avLst>
              <a:gd name="adj" fmla="val 25000"/>
            </a:avLst>
          </a:prstGeom>
          <a:solidFill>
            <a:srgbClr val="002E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0" name="Line 5"/>
          <p:cNvSpPr>
            <a:spLocks noChangeShapeType="1"/>
          </p:cNvSpPr>
          <p:nvPr/>
        </p:nvSpPr>
        <p:spPr bwMode="auto">
          <a:xfrm>
            <a:off x="2590800" y="41910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Line 6"/>
          <p:cNvSpPr>
            <a:spLocks noChangeShapeType="1"/>
          </p:cNvSpPr>
          <p:nvPr/>
        </p:nvSpPr>
        <p:spPr bwMode="auto">
          <a:xfrm>
            <a:off x="2590800" y="48006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Line 7"/>
          <p:cNvSpPr>
            <a:spLocks noChangeShapeType="1"/>
          </p:cNvSpPr>
          <p:nvPr/>
        </p:nvSpPr>
        <p:spPr bwMode="auto">
          <a:xfrm>
            <a:off x="2590800" y="54102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Line 8"/>
          <p:cNvSpPr>
            <a:spLocks noChangeShapeType="1"/>
          </p:cNvSpPr>
          <p:nvPr/>
        </p:nvSpPr>
        <p:spPr bwMode="auto">
          <a:xfrm>
            <a:off x="2590800" y="60198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Line 9"/>
          <p:cNvSpPr>
            <a:spLocks noChangeShapeType="1"/>
          </p:cNvSpPr>
          <p:nvPr/>
        </p:nvSpPr>
        <p:spPr bwMode="auto">
          <a:xfrm flipV="1">
            <a:off x="4419600" y="35814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Line 10"/>
          <p:cNvSpPr>
            <a:spLocks noChangeShapeType="1"/>
          </p:cNvSpPr>
          <p:nvPr/>
        </p:nvSpPr>
        <p:spPr bwMode="auto">
          <a:xfrm flipV="1">
            <a:off x="4419600" y="41910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6" name="Line 11"/>
          <p:cNvSpPr>
            <a:spLocks noChangeShapeType="1"/>
          </p:cNvSpPr>
          <p:nvPr/>
        </p:nvSpPr>
        <p:spPr bwMode="auto">
          <a:xfrm flipV="1">
            <a:off x="4419600" y="48006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7" name="Line 12"/>
          <p:cNvSpPr>
            <a:spLocks noChangeShapeType="1"/>
          </p:cNvSpPr>
          <p:nvPr/>
        </p:nvSpPr>
        <p:spPr bwMode="auto">
          <a:xfrm flipV="1">
            <a:off x="4419600" y="5410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8" name="AutoShape 13"/>
          <p:cNvSpPr>
            <a:spLocks noChangeArrowheads="1"/>
          </p:cNvSpPr>
          <p:nvPr/>
        </p:nvSpPr>
        <p:spPr bwMode="auto">
          <a:xfrm>
            <a:off x="3657600" y="2133600"/>
            <a:ext cx="1447800" cy="304800"/>
          </a:xfrm>
          <a:prstGeom prst="leftRightArrow">
            <a:avLst>
              <a:gd name="adj1" fmla="val 50000"/>
              <a:gd name="adj2" fmla="val 95000"/>
            </a:avLst>
          </a:prstGeom>
          <a:solidFill>
            <a:srgbClr val="ED181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9" name="AutoShape 14"/>
          <p:cNvSpPr>
            <a:spLocks noChangeArrowheads="1"/>
          </p:cNvSpPr>
          <p:nvPr/>
        </p:nvSpPr>
        <p:spPr bwMode="auto">
          <a:xfrm>
            <a:off x="4419600" y="2971800"/>
            <a:ext cx="2439988" cy="3657600"/>
          </a:xfrm>
          <a:prstGeom prst="cube">
            <a:avLst>
              <a:gd name="adj" fmla="val 25000"/>
            </a:avLst>
          </a:prstGeom>
          <a:solidFill>
            <a:srgbClr val="8C613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0" name="AutoShape 15"/>
          <p:cNvSpPr>
            <a:spLocks noChangeArrowheads="1"/>
          </p:cNvSpPr>
          <p:nvPr/>
        </p:nvSpPr>
        <p:spPr bwMode="auto">
          <a:xfrm>
            <a:off x="2590800" y="1219200"/>
            <a:ext cx="2438400" cy="2362200"/>
          </a:xfrm>
          <a:prstGeom prst="cube">
            <a:avLst>
              <a:gd name="adj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1" name="AutoShape 16"/>
          <p:cNvSpPr>
            <a:spLocks noChangeArrowheads="1"/>
          </p:cNvSpPr>
          <p:nvPr/>
        </p:nvSpPr>
        <p:spPr bwMode="auto">
          <a:xfrm>
            <a:off x="5562600" y="2743200"/>
            <a:ext cx="152400" cy="533400"/>
          </a:xfrm>
          <a:prstGeom prst="can">
            <a:avLst>
              <a:gd name="adj" fmla="val 79090"/>
            </a:avLst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2" name="AutoShape 17"/>
          <p:cNvSpPr>
            <a:spLocks noChangeArrowheads="1"/>
          </p:cNvSpPr>
          <p:nvPr/>
        </p:nvSpPr>
        <p:spPr bwMode="auto">
          <a:xfrm>
            <a:off x="3352800" y="5791200"/>
            <a:ext cx="304800" cy="457200"/>
          </a:xfrm>
          <a:prstGeom prst="upDownArrow">
            <a:avLst>
              <a:gd name="adj1" fmla="val 50000"/>
              <a:gd name="adj2" fmla="val 30000"/>
            </a:avLst>
          </a:prstGeom>
          <a:solidFill>
            <a:srgbClr val="ED181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3" name="AutoShape 18"/>
          <p:cNvSpPr>
            <a:spLocks noChangeArrowheads="1"/>
          </p:cNvSpPr>
          <p:nvPr/>
        </p:nvSpPr>
        <p:spPr bwMode="auto">
          <a:xfrm>
            <a:off x="3352800" y="5181600"/>
            <a:ext cx="304800" cy="457200"/>
          </a:xfrm>
          <a:prstGeom prst="upDownArrow">
            <a:avLst>
              <a:gd name="adj1" fmla="val 50000"/>
              <a:gd name="adj2" fmla="val 30000"/>
            </a:avLst>
          </a:prstGeom>
          <a:solidFill>
            <a:srgbClr val="ED181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4" name="AutoShape 19"/>
          <p:cNvSpPr>
            <a:spLocks noChangeArrowheads="1"/>
          </p:cNvSpPr>
          <p:nvPr/>
        </p:nvSpPr>
        <p:spPr bwMode="auto">
          <a:xfrm>
            <a:off x="3352800" y="4572000"/>
            <a:ext cx="304800" cy="457200"/>
          </a:xfrm>
          <a:prstGeom prst="upDownArrow">
            <a:avLst>
              <a:gd name="adj1" fmla="val 50000"/>
              <a:gd name="adj2" fmla="val 30000"/>
            </a:avLst>
          </a:prstGeom>
          <a:solidFill>
            <a:srgbClr val="ED181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5" name="AutoShape 20"/>
          <p:cNvSpPr>
            <a:spLocks noChangeArrowheads="1"/>
          </p:cNvSpPr>
          <p:nvPr/>
        </p:nvSpPr>
        <p:spPr bwMode="auto">
          <a:xfrm>
            <a:off x="3352800" y="3962400"/>
            <a:ext cx="304800" cy="457200"/>
          </a:xfrm>
          <a:prstGeom prst="upDownArrow">
            <a:avLst>
              <a:gd name="adj1" fmla="val 50000"/>
              <a:gd name="adj2" fmla="val 30000"/>
            </a:avLst>
          </a:prstGeom>
          <a:solidFill>
            <a:srgbClr val="ED181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6" name="AutoShape 21"/>
          <p:cNvSpPr>
            <a:spLocks noChangeArrowheads="1"/>
          </p:cNvSpPr>
          <p:nvPr/>
        </p:nvSpPr>
        <p:spPr bwMode="auto">
          <a:xfrm>
            <a:off x="3352800" y="3352800"/>
            <a:ext cx="304800" cy="457200"/>
          </a:xfrm>
          <a:prstGeom prst="upDownArrow">
            <a:avLst>
              <a:gd name="adj1" fmla="val 50000"/>
              <a:gd name="adj2" fmla="val 30000"/>
            </a:avLst>
          </a:prstGeom>
          <a:solidFill>
            <a:srgbClr val="ED181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7" name="AutoShape 22"/>
          <p:cNvSpPr>
            <a:spLocks noChangeArrowheads="1"/>
          </p:cNvSpPr>
          <p:nvPr/>
        </p:nvSpPr>
        <p:spPr bwMode="auto">
          <a:xfrm>
            <a:off x="4419600" y="1219200"/>
            <a:ext cx="2438400" cy="2362200"/>
          </a:xfrm>
          <a:prstGeom prst="cube">
            <a:avLst>
              <a:gd name="adj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Arial" charset="0"/>
              </a:rPr>
              <a:t>Carbon Dioxide Emission 1750-2008</a:t>
            </a:r>
          </a:p>
        </p:txBody>
      </p:sp>
      <p:sp>
        <p:nvSpPr>
          <p:cNvPr id="50178" name="Text Box 3"/>
          <p:cNvSpPr txBox="1">
            <a:spLocks noChangeArrowheads="1"/>
          </p:cNvSpPr>
          <p:nvPr/>
        </p:nvSpPr>
        <p:spPr bwMode="auto">
          <a:xfrm>
            <a:off x="7467600" y="640080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993366"/>
                </a:solidFill>
              </a:rPr>
              <a:t>Figure 12.9</a:t>
            </a:r>
          </a:p>
        </p:txBody>
      </p:sp>
      <p:sp>
        <p:nvSpPr>
          <p:cNvPr id="50179" name="Rectangle 6"/>
          <p:cNvSpPr>
            <a:spLocks noChangeArrowheads="1"/>
          </p:cNvSpPr>
          <p:nvPr/>
        </p:nvSpPr>
        <p:spPr bwMode="auto">
          <a:xfrm>
            <a:off x="609600" y="1066800"/>
            <a:ext cx="533400" cy="502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018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8047038" cy="553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458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Modeled CO</a:t>
            </a:r>
            <a:r>
              <a:rPr lang="en-US" sz="4000" b="1" baseline="-25000">
                <a:solidFill>
                  <a:srgbClr val="0000FF"/>
                </a:solidFill>
                <a:latin typeface="Times" charset="0"/>
              </a:rPr>
              <a:t>2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(g) and Modeled v Measured Ocean pH 1751-2003</a:t>
            </a:r>
            <a:endParaRPr lang="en-US" sz="3600" b="1">
              <a:solidFill>
                <a:srgbClr val="0000FF"/>
              </a:solidFill>
              <a:latin typeface="Times" charset="0"/>
            </a:endParaRP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914400" y="1905000"/>
          <a:ext cx="7669213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1" name="Document" r:id="rId3" imgW="3835400" imgH="2286000" progId="Word.Document.8">
                  <p:embed/>
                </p:oleObj>
              </mc:Choice>
              <mc:Fallback>
                <p:oleObj name="Document" r:id="rId3" imgW="3835400" imgH="22860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05000"/>
                        <a:ext cx="7669213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609600" y="2286000"/>
            <a:ext cx="762000" cy="3505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0964" name="Text Box 5"/>
          <p:cNvSpPr txBox="1">
            <a:spLocks noChangeArrowheads="1"/>
          </p:cNvSpPr>
          <p:nvPr/>
        </p:nvSpPr>
        <p:spPr bwMode="auto">
          <a:xfrm rot="-5400000">
            <a:off x="-569912" y="3770313"/>
            <a:ext cx="28765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>
                <a:solidFill>
                  <a:srgbClr val="002EFF"/>
                </a:solidFill>
                <a:latin typeface="Times" charset="0"/>
              </a:rPr>
              <a:t>CO</a:t>
            </a:r>
            <a:r>
              <a:rPr lang="en-US" sz="1800" baseline="-25000">
                <a:solidFill>
                  <a:srgbClr val="002EFF"/>
                </a:solidFill>
                <a:latin typeface="Times" charset="0"/>
              </a:rPr>
              <a:t>2</a:t>
            </a:r>
            <a:r>
              <a:rPr lang="en-US" sz="1800">
                <a:solidFill>
                  <a:srgbClr val="002EFF"/>
                </a:solidFill>
                <a:latin typeface="Times" charset="0"/>
              </a:rPr>
              <a:t>(g) mixing ratio (ppmv)</a:t>
            </a:r>
            <a:endParaRPr lang="en-US" sz="2000">
              <a:solidFill>
                <a:srgbClr val="002EFF"/>
              </a:solidFill>
              <a:latin typeface="Times" charset="0"/>
            </a:endParaRPr>
          </a:p>
        </p:txBody>
      </p:sp>
      <p:sp>
        <p:nvSpPr>
          <p:cNvPr id="40965" name="Rectangle 6"/>
          <p:cNvSpPr>
            <a:spLocks noChangeArrowheads="1"/>
          </p:cNvSpPr>
          <p:nvPr/>
        </p:nvSpPr>
        <p:spPr bwMode="auto">
          <a:xfrm rot="10800000">
            <a:off x="8123238" y="2292350"/>
            <a:ext cx="762000" cy="3505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/>
          </a:p>
        </p:txBody>
      </p:sp>
      <p:sp>
        <p:nvSpPr>
          <p:cNvPr id="40966" name="Text Box 7"/>
          <p:cNvSpPr txBox="1">
            <a:spLocks noChangeArrowheads="1"/>
          </p:cNvSpPr>
          <p:nvPr/>
        </p:nvSpPr>
        <p:spPr bwMode="auto">
          <a:xfrm rot="5400000">
            <a:off x="7121525" y="3740151"/>
            <a:ext cx="2517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>
                <a:solidFill>
                  <a:srgbClr val="002EFF"/>
                </a:solidFill>
                <a:latin typeface="Times" charset="0"/>
              </a:rPr>
              <a:t>Surface ocean pH</a:t>
            </a:r>
          </a:p>
        </p:txBody>
      </p:sp>
      <p:sp>
        <p:nvSpPr>
          <p:cNvPr id="40967" name="Rectangle 8"/>
          <p:cNvSpPr>
            <a:spLocks noChangeArrowheads="1"/>
          </p:cNvSpPr>
          <p:nvPr/>
        </p:nvSpPr>
        <p:spPr bwMode="auto">
          <a:xfrm>
            <a:off x="304800" y="6423025"/>
            <a:ext cx="587851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rgbClr val="FB07FF"/>
                </a:solidFill>
                <a:latin typeface="Times" charset="0"/>
              </a:rPr>
              <a:t>Data from Friedli et al. (1986) and Keeling and Whorf (2003)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Modeled Ocean Profiles 1751; 2004</a:t>
            </a:r>
            <a:endParaRPr lang="en-US" sz="4000" b="1">
              <a:solidFill>
                <a:srgbClr val="0000FF"/>
              </a:solidFill>
              <a:latin typeface="Arial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7200" y="1828800"/>
            <a:ext cx="3162300" cy="4452938"/>
            <a:chOff x="0" y="1152"/>
            <a:chExt cx="1992" cy="2805"/>
          </a:xfrm>
        </p:grpSpPr>
        <p:graphicFrame>
          <p:nvGraphicFramePr>
            <p:cNvPr id="41992" name="Object 4"/>
            <p:cNvGraphicFramePr>
              <a:graphicFrameLocks noChangeAspect="1"/>
            </p:cNvGraphicFramePr>
            <p:nvPr/>
          </p:nvGraphicFramePr>
          <p:xfrm>
            <a:off x="0" y="1152"/>
            <a:ext cx="1992" cy="28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01" name="Document" r:id="rId3" imgW="2108200" imgH="2971800" progId="Word.Document.8">
                    <p:embed/>
                  </p:oleObj>
                </mc:Choice>
                <mc:Fallback>
                  <p:oleObj name="Document" r:id="rId3" imgW="2108200" imgH="2971800" progId="Word.Document.8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1152"/>
                          <a:ext cx="1992" cy="28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993" name="Rectangle 5"/>
            <p:cNvSpPr>
              <a:spLocks noChangeArrowheads="1"/>
            </p:cNvSpPr>
            <p:nvPr/>
          </p:nvSpPr>
          <p:spPr bwMode="auto">
            <a:xfrm>
              <a:off x="0" y="1392"/>
              <a:ext cx="240" cy="21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41994" name="Text Box 6"/>
            <p:cNvSpPr txBox="1">
              <a:spLocks noChangeArrowheads="1"/>
            </p:cNvSpPr>
            <p:nvPr/>
          </p:nvSpPr>
          <p:spPr bwMode="auto">
            <a:xfrm rot="-5400000">
              <a:off x="-311" y="2297"/>
              <a:ext cx="9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2EFF"/>
                  </a:solidFill>
                  <a:latin typeface="Times" charset="0"/>
                </a:rPr>
                <a:t>Depth (m)</a:t>
              </a:r>
              <a:endParaRPr lang="en-US" sz="2000">
                <a:solidFill>
                  <a:srgbClr val="002EFF"/>
                </a:solidFill>
                <a:latin typeface="Times" charset="0"/>
              </a:endParaRPr>
            </a:p>
          </p:txBody>
        </p:sp>
        <p:sp>
          <p:nvSpPr>
            <p:cNvPr id="41995" name="Rectangle 7"/>
            <p:cNvSpPr>
              <a:spLocks noChangeArrowheads="1"/>
            </p:cNvSpPr>
            <p:nvPr/>
          </p:nvSpPr>
          <p:spPr bwMode="auto">
            <a:xfrm>
              <a:off x="624" y="2304"/>
              <a:ext cx="384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sz="2400">
                <a:solidFill>
                  <a:schemeClr val="tx1"/>
                </a:solidFill>
                <a:latin typeface="Times" charset="0"/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191000" y="1828800"/>
            <a:ext cx="3238500" cy="4452938"/>
            <a:chOff x="1872" y="1152"/>
            <a:chExt cx="2040" cy="2805"/>
          </a:xfrm>
        </p:grpSpPr>
        <p:graphicFrame>
          <p:nvGraphicFramePr>
            <p:cNvPr id="41988" name="Object 3"/>
            <p:cNvGraphicFramePr>
              <a:graphicFrameLocks noChangeAspect="1"/>
            </p:cNvGraphicFramePr>
            <p:nvPr/>
          </p:nvGraphicFramePr>
          <p:xfrm>
            <a:off x="1920" y="1152"/>
            <a:ext cx="1992" cy="28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02" name="Document" r:id="rId5" imgW="2108200" imgH="2971800" progId="Word.Document.8">
                    <p:embed/>
                  </p:oleObj>
                </mc:Choice>
                <mc:Fallback>
                  <p:oleObj name="Document" r:id="rId5" imgW="2108200" imgH="2971800" progId="Word.Document.8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1152"/>
                          <a:ext cx="1992" cy="28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989" name="Rectangle 10"/>
            <p:cNvSpPr>
              <a:spLocks noChangeArrowheads="1"/>
            </p:cNvSpPr>
            <p:nvPr/>
          </p:nvSpPr>
          <p:spPr bwMode="auto">
            <a:xfrm>
              <a:off x="1920" y="1392"/>
              <a:ext cx="240" cy="21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41990" name="Text Box 11"/>
            <p:cNvSpPr txBox="1">
              <a:spLocks noChangeArrowheads="1"/>
            </p:cNvSpPr>
            <p:nvPr/>
          </p:nvSpPr>
          <p:spPr bwMode="auto">
            <a:xfrm rot="-5400000">
              <a:off x="1561" y="2327"/>
              <a:ext cx="9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2EFF"/>
                  </a:solidFill>
                  <a:latin typeface="Times" charset="0"/>
                </a:rPr>
                <a:t>Depth (m)</a:t>
              </a:r>
              <a:endParaRPr lang="en-US" sz="2000">
                <a:solidFill>
                  <a:srgbClr val="002EFF"/>
                </a:solidFill>
                <a:latin typeface="Times" charset="0"/>
              </a:endParaRPr>
            </a:p>
          </p:txBody>
        </p:sp>
        <p:sp>
          <p:nvSpPr>
            <p:cNvPr id="41991" name="Rectangle 12"/>
            <p:cNvSpPr>
              <a:spLocks noChangeArrowheads="1"/>
            </p:cNvSpPr>
            <p:nvPr/>
          </p:nvSpPr>
          <p:spPr bwMode="auto">
            <a:xfrm>
              <a:off x="2544" y="2256"/>
              <a:ext cx="384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sz="2400">
                <a:solidFill>
                  <a:schemeClr val="tx1"/>
                </a:solidFill>
                <a:latin typeface="Times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5344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Modeled Ocean Profiles 2004; 2104 Under SRES A1B Emission Scenario</a:t>
            </a:r>
            <a:endParaRPr lang="en-US" sz="4000" b="1">
              <a:solidFill>
                <a:srgbClr val="0000FF"/>
              </a:solidFill>
              <a:latin typeface="Arial" charset="0"/>
            </a:endParaRP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1143000" y="1828800"/>
          <a:ext cx="3162300" cy="445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3" name="Document" r:id="rId3" imgW="2108200" imgH="2971800" progId="Word.Document.8">
                  <p:embed/>
                </p:oleObj>
              </mc:Choice>
              <mc:Fallback>
                <p:oleObj name="Document" r:id="rId3" imgW="2108200" imgH="29718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28800"/>
                        <a:ext cx="3162300" cy="445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4953000" y="1752600"/>
          <a:ext cx="3162300" cy="445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4" name="Document" r:id="rId5" imgW="2108200" imgH="2971800" progId="Word.Document.8">
                  <p:embed/>
                </p:oleObj>
              </mc:Choice>
              <mc:Fallback>
                <p:oleObj name="Document" r:id="rId5" imgW="2108200" imgH="297180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752600"/>
                        <a:ext cx="3162300" cy="445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2" name="Rectangle 5"/>
          <p:cNvSpPr>
            <a:spLocks noChangeArrowheads="1"/>
          </p:cNvSpPr>
          <p:nvPr/>
        </p:nvSpPr>
        <p:spPr bwMode="auto">
          <a:xfrm>
            <a:off x="1066800" y="2133600"/>
            <a:ext cx="381000" cy="3429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4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43013" name="Text Box 6"/>
          <p:cNvSpPr txBox="1">
            <a:spLocks noChangeArrowheads="1"/>
          </p:cNvSpPr>
          <p:nvPr/>
        </p:nvSpPr>
        <p:spPr bwMode="auto">
          <a:xfrm rot="-5400000">
            <a:off x="496887" y="3617913"/>
            <a:ext cx="1444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002EFF"/>
                </a:solidFill>
                <a:latin typeface="Times" charset="0"/>
              </a:rPr>
              <a:t>Depth (m)</a:t>
            </a:r>
            <a:endParaRPr lang="en-US" sz="2000">
              <a:solidFill>
                <a:srgbClr val="002EFF"/>
              </a:solidFill>
              <a:latin typeface="Times" charset="0"/>
            </a:endParaRPr>
          </a:p>
        </p:txBody>
      </p:sp>
      <p:sp>
        <p:nvSpPr>
          <p:cNvPr id="43014" name="Rectangle 7"/>
          <p:cNvSpPr>
            <a:spLocks noChangeArrowheads="1"/>
          </p:cNvSpPr>
          <p:nvPr/>
        </p:nvSpPr>
        <p:spPr bwMode="auto">
          <a:xfrm>
            <a:off x="4876800" y="2057400"/>
            <a:ext cx="381000" cy="3429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4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43015" name="Text Box 8"/>
          <p:cNvSpPr txBox="1">
            <a:spLocks noChangeArrowheads="1"/>
          </p:cNvSpPr>
          <p:nvPr/>
        </p:nvSpPr>
        <p:spPr bwMode="auto">
          <a:xfrm rot="-5400000">
            <a:off x="4306887" y="3541713"/>
            <a:ext cx="1444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002EFF"/>
                </a:solidFill>
                <a:latin typeface="Times" charset="0"/>
              </a:rPr>
              <a:t>Depth (m)</a:t>
            </a:r>
            <a:endParaRPr lang="en-US" sz="2000">
              <a:solidFill>
                <a:srgbClr val="002EFF"/>
              </a:solidFill>
              <a:latin typeface="Times" charset="0"/>
            </a:endParaRPr>
          </a:p>
        </p:txBody>
      </p:sp>
      <p:sp>
        <p:nvSpPr>
          <p:cNvPr id="43016" name="Rectangle 9"/>
          <p:cNvSpPr>
            <a:spLocks noChangeArrowheads="1"/>
          </p:cNvSpPr>
          <p:nvPr/>
        </p:nvSpPr>
        <p:spPr bwMode="auto">
          <a:xfrm>
            <a:off x="2133600" y="3657600"/>
            <a:ext cx="6096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4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43017" name="Rectangle 10"/>
          <p:cNvSpPr>
            <a:spLocks noChangeArrowheads="1"/>
          </p:cNvSpPr>
          <p:nvPr/>
        </p:nvSpPr>
        <p:spPr bwMode="auto">
          <a:xfrm>
            <a:off x="5943600" y="3505200"/>
            <a:ext cx="6096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400">
              <a:solidFill>
                <a:schemeClr val="tx1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Sensitivity of Future Results</a:t>
            </a:r>
            <a:endParaRPr lang="en-US" sz="4000" b="1">
              <a:solidFill>
                <a:srgbClr val="0000FF"/>
              </a:solidFill>
              <a:latin typeface="Arial" charset="0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609600" y="1219200"/>
            <a:ext cx="8066088" cy="4248150"/>
            <a:chOff x="336" y="192"/>
            <a:chExt cx="5081" cy="2676"/>
          </a:xfrm>
        </p:grpSpPr>
        <p:graphicFrame>
          <p:nvGraphicFramePr>
            <p:cNvPr id="44035" name="Object 2"/>
            <p:cNvGraphicFramePr>
              <a:graphicFrameLocks noChangeAspect="1"/>
            </p:cNvGraphicFramePr>
            <p:nvPr/>
          </p:nvGraphicFramePr>
          <p:xfrm>
            <a:off x="960" y="288"/>
            <a:ext cx="3190" cy="17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46" name="Document" r:id="rId3" imgW="3378200" imgH="1828800" progId="Word.Document.8">
                    <p:embed/>
                  </p:oleObj>
                </mc:Choice>
                <mc:Fallback>
                  <p:oleObj name="Document" r:id="rId3" imgW="3378200" imgH="1828800" progId="Word.Document.8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0" y="288"/>
                          <a:ext cx="3190" cy="17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4036" name="Group 13"/>
            <p:cNvGrpSpPr>
              <a:grpSpLocks/>
            </p:cNvGrpSpPr>
            <p:nvPr/>
          </p:nvGrpSpPr>
          <p:grpSpPr bwMode="auto">
            <a:xfrm>
              <a:off x="336" y="192"/>
              <a:ext cx="5081" cy="2676"/>
              <a:chOff x="336" y="192"/>
              <a:chExt cx="5081" cy="2676"/>
            </a:xfrm>
          </p:grpSpPr>
          <p:sp>
            <p:nvSpPr>
              <p:cNvPr id="44037" name="Rectangle 14"/>
              <p:cNvSpPr>
                <a:spLocks noChangeArrowheads="1"/>
              </p:cNvSpPr>
              <p:nvPr/>
            </p:nvSpPr>
            <p:spPr bwMode="auto">
              <a:xfrm>
                <a:off x="3888" y="192"/>
                <a:ext cx="240" cy="16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sz="2400">
                  <a:solidFill>
                    <a:schemeClr val="tx1"/>
                  </a:solidFill>
                  <a:latin typeface="Times" charset="0"/>
                </a:endParaRPr>
              </a:p>
            </p:txBody>
          </p:sp>
          <p:sp>
            <p:nvSpPr>
              <p:cNvPr id="44038" name="Text Box 15"/>
              <p:cNvSpPr txBox="1">
                <a:spLocks noChangeArrowheads="1"/>
              </p:cNvSpPr>
              <p:nvPr/>
            </p:nvSpPr>
            <p:spPr bwMode="auto">
              <a:xfrm rot="5400000">
                <a:off x="3291" y="933"/>
                <a:ext cx="148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>
                    <a:solidFill>
                      <a:srgbClr val="002EFF"/>
                    </a:solidFill>
                    <a:latin typeface="Times" charset="0"/>
                  </a:rPr>
                  <a:t>Surface ocean pH</a:t>
                </a:r>
                <a:endParaRPr lang="en-US" sz="2000">
                  <a:solidFill>
                    <a:srgbClr val="002EFF"/>
                  </a:solidFill>
                  <a:latin typeface="Times" charset="0"/>
                </a:endParaRPr>
              </a:p>
            </p:txBody>
          </p:sp>
          <p:sp>
            <p:nvSpPr>
              <p:cNvPr id="44039" name="Rectangle 16"/>
              <p:cNvSpPr>
                <a:spLocks noChangeArrowheads="1"/>
              </p:cNvSpPr>
              <p:nvPr/>
            </p:nvSpPr>
            <p:spPr bwMode="auto">
              <a:xfrm>
                <a:off x="336" y="2112"/>
                <a:ext cx="5081" cy="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2400">
                    <a:solidFill>
                      <a:srgbClr val="FF1D19"/>
                    </a:solidFill>
                    <a:latin typeface="Times" charset="0"/>
                  </a:rPr>
                  <a:t>To wind speed (m/s)</a:t>
                </a:r>
              </a:p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sz="2400">
                  <a:solidFill>
                    <a:srgbClr val="FF1D19"/>
                  </a:solidFill>
                  <a:latin typeface="Times" charset="0"/>
                </a:endParaRPr>
              </a:p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2400">
                    <a:solidFill>
                      <a:srgbClr val="FF1D19"/>
                    </a:solidFill>
                    <a:latin typeface="Times" charset="0"/>
                  </a:rPr>
                  <a:t>Higher wind speed results in faster mixing of CO</a:t>
                </a:r>
                <a:r>
                  <a:rPr lang="en-US" sz="2400" baseline="-25000">
                    <a:solidFill>
                      <a:srgbClr val="FF1D19"/>
                    </a:solidFill>
                    <a:latin typeface="Times" charset="0"/>
                  </a:rPr>
                  <a:t>2</a:t>
                </a:r>
                <a:r>
                  <a:rPr lang="en-US" sz="2400">
                    <a:solidFill>
                      <a:srgbClr val="FF1D19"/>
                    </a:solidFill>
                    <a:latin typeface="Times" charset="0"/>
                  </a:rPr>
                  <a:t>(g) into ocean</a:t>
                </a:r>
              </a:p>
            </p:txBody>
          </p:sp>
          <p:sp>
            <p:nvSpPr>
              <p:cNvPr id="44040" name="Rectangle 17"/>
              <p:cNvSpPr>
                <a:spLocks noChangeArrowheads="1"/>
              </p:cNvSpPr>
              <p:nvPr/>
            </p:nvSpPr>
            <p:spPr bwMode="auto">
              <a:xfrm>
                <a:off x="3264" y="1680"/>
                <a:ext cx="384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sz="2400">
                  <a:solidFill>
                    <a:schemeClr val="tx1"/>
                  </a:solidFill>
                  <a:latin typeface="Times" charset="0"/>
                </a:endParaRPr>
              </a:p>
            </p:txBody>
          </p:sp>
          <p:sp>
            <p:nvSpPr>
              <p:cNvPr id="44041" name="Rectangle 18"/>
              <p:cNvSpPr>
                <a:spLocks noChangeArrowheads="1"/>
              </p:cNvSpPr>
              <p:nvPr/>
            </p:nvSpPr>
            <p:spPr bwMode="auto">
              <a:xfrm>
                <a:off x="912" y="240"/>
                <a:ext cx="240" cy="177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sz="2400">
                  <a:solidFill>
                    <a:schemeClr val="tx1"/>
                  </a:solidFill>
                  <a:latin typeface="Times" charset="0"/>
                </a:endParaRPr>
              </a:p>
            </p:txBody>
          </p:sp>
          <p:sp>
            <p:nvSpPr>
              <p:cNvPr id="44042" name="Text Box 19"/>
              <p:cNvSpPr txBox="1">
                <a:spLocks noChangeArrowheads="1"/>
              </p:cNvSpPr>
              <p:nvPr/>
            </p:nvSpPr>
            <p:spPr bwMode="auto">
              <a:xfrm rot="-5400000">
                <a:off x="225" y="927"/>
                <a:ext cx="166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>
                    <a:solidFill>
                      <a:srgbClr val="002EFF"/>
                    </a:solidFill>
                    <a:latin typeface="Times" charset="0"/>
                  </a:rPr>
                  <a:t>CO</a:t>
                </a:r>
                <a:r>
                  <a:rPr lang="en-US" baseline="-25000">
                    <a:solidFill>
                      <a:srgbClr val="002EFF"/>
                    </a:solidFill>
                    <a:latin typeface="Times" charset="0"/>
                  </a:rPr>
                  <a:t>2</a:t>
                </a:r>
                <a:r>
                  <a:rPr lang="en-US">
                    <a:solidFill>
                      <a:srgbClr val="002EFF"/>
                    </a:solidFill>
                    <a:latin typeface="Times" charset="0"/>
                  </a:rPr>
                  <a:t>(g) mixing ratio</a:t>
                </a:r>
                <a:endParaRPr lang="en-US" sz="2000">
                  <a:solidFill>
                    <a:srgbClr val="002EFF"/>
                  </a:solidFill>
                  <a:latin typeface="Times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7200" y="914400"/>
            <a:ext cx="8151813" cy="3122613"/>
            <a:chOff x="288" y="576"/>
            <a:chExt cx="5135" cy="1967"/>
          </a:xfrm>
        </p:grpSpPr>
        <p:graphicFrame>
          <p:nvGraphicFramePr>
            <p:cNvPr id="45067" name="Object 3"/>
            <p:cNvGraphicFramePr>
              <a:graphicFrameLocks noChangeAspect="1"/>
            </p:cNvGraphicFramePr>
            <p:nvPr/>
          </p:nvGraphicFramePr>
          <p:xfrm>
            <a:off x="2208" y="816"/>
            <a:ext cx="3190" cy="17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079" name="Document" r:id="rId3" imgW="3378200" imgH="1828800" progId="Word.Document.8">
                    <p:embed/>
                  </p:oleObj>
                </mc:Choice>
                <mc:Fallback>
                  <p:oleObj name="Document" r:id="rId3" imgW="3378200" imgH="1828800" progId="Word.Document.8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816"/>
                          <a:ext cx="3190" cy="17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68" name="Rectangle 5"/>
            <p:cNvSpPr>
              <a:spLocks noChangeArrowheads="1"/>
            </p:cNvSpPr>
            <p:nvPr/>
          </p:nvSpPr>
          <p:spPr bwMode="auto">
            <a:xfrm>
              <a:off x="288" y="1200"/>
              <a:ext cx="1327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To mean ocean</a:t>
              </a:r>
            </a:p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diffusion (m</a:t>
              </a:r>
              <a:r>
                <a:rPr lang="en-US" sz="2400" baseline="30000">
                  <a:solidFill>
                    <a:srgbClr val="FF1D19"/>
                  </a:solidFill>
                  <a:latin typeface="Times" charset="0"/>
                </a:rPr>
                <a:t>2</a:t>
              </a: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/s)</a:t>
              </a:r>
            </a:p>
          </p:txBody>
        </p:sp>
        <p:sp>
          <p:nvSpPr>
            <p:cNvPr id="45069" name="Rectangle 6"/>
            <p:cNvSpPr>
              <a:spLocks noChangeArrowheads="1"/>
            </p:cNvSpPr>
            <p:nvPr/>
          </p:nvSpPr>
          <p:spPr bwMode="auto">
            <a:xfrm>
              <a:off x="2160" y="576"/>
              <a:ext cx="240" cy="18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45070" name="Text Box 7"/>
            <p:cNvSpPr txBox="1">
              <a:spLocks noChangeArrowheads="1"/>
            </p:cNvSpPr>
            <p:nvPr/>
          </p:nvSpPr>
          <p:spPr bwMode="auto">
            <a:xfrm rot="-5400000">
              <a:off x="1472" y="1405"/>
              <a:ext cx="166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2EFF"/>
                  </a:solidFill>
                  <a:latin typeface="Times" charset="0"/>
                </a:rPr>
                <a:t>CO</a:t>
              </a:r>
              <a:r>
                <a:rPr lang="en-US" baseline="-25000">
                  <a:solidFill>
                    <a:srgbClr val="002EFF"/>
                  </a:solidFill>
                  <a:latin typeface="Times" charset="0"/>
                </a:rPr>
                <a:t>2</a:t>
              </a:r>
              <a:r>
                <a:rPr lang="en-US">
                  <a:solidFill>
                    <a:srgbClr val="002EFF"/>
                  </a:solidFill>
                  <a:latin typeface="Times" charset="0"/>
                </a:rPr>
                <a:t>(g) mixing ratio</a:t>
              </a:r>
              <a:endParaRPr lang="en-US" sz="2000">
                <a:solidFill>
                  <a:srgbClr val="002EFF"/>
                </a:solidFill>
                <a:latin typeface="Times" charset="0"/>
              </a:endParaRPr>
            </a:p>
          </p:txBody>
        </p:sp>
        <p:sp>
          <p:nvSpPr>
            <p:cNvPr id="45071" name="Rectangle 8"/>
            <p:cNvSpPr>
              <a:spLocks noChangeArrowheads="1"/>
            </p:cNvSpPr>
            <p:nvPr/>
          </p:nvSpPr>
          <p:spPr bwMode="auto">
            <a:xfrm>
              <a:off x="5136" y="672"/>
              <a:ext cx="240" cy="16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45072" name="Text Box 9"/>
            <p:cNvSpPr txBox="1">
              <a:spLocks noChangeArrowheads="1"/>
            </p:cNvSpPr>
            <p:nvPr/>
          </p:nvSpPr>
          <p:spPr bwMode="auto">
            <a:xfrm rot="5400000">
              <a:off x="4538" y="1412"/>
              <a:ext cx="148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2EFF"/>
                  </a:solidFill>
                  <a:latin typeface="Times" charset="0"/>
                </a:rPr>
                <a:t>Surface ocean pH</a:t>
              </a:r>
              <a:endParaRPr lang="en-US" sz="2000">
                <a:solidFill>
                  <a:srgbClr val="002EFF"/>
                </a:solidFill>
                <a:latin typeface="Times" charset="0"/>
              </a:endParaRPr>
            </a:p>
          </p:txBody>
        </p:sp>
        <p:sp>
          <p:nvSpPr>
            <p:cNvPr id="45073" name="Rectangle 10"/>
            <p:cNvSpPr>
              <a:spLocks noChangeArrowheads="1"/>
            </p:cNvSpPr>
            <p:nvPr/>
          </p:nvSpPr>
          <p:spPr bwMode="auto">
            <a:xfrm>
              <a:off x="3696" y="1824"/>
              <a:ext cx="384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sz="2400">
                <a:solidFill>
                  <a:schemeClr val="tx1"/>
                </a:solidFill>
                <a:latin typeface="Times" charset="0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57200" y="3657600"/>
            <a:ext cx="8151813" cy="3046413"/>
            <a:chOff x="288" y="2304"/>
            <a:chExt cx="5135" cy="1919"/>
          </a:xfrm>
        </p:grpSpPr>
        <p:graphicFrame>
          <p:nvGraphicFramePr>
            <p:cNvPr id="45060" name="Object 2"/>
            <p:cNvGraphicFramePr>
              <a:graphicFrameLocks noChangeAspect="1"/>
            </p:cNvGraphicFramePr>
            <p:nvPr/>
          </p:nvGraphicFramePr>
          <p:xfrm>
            <a:off x="2208" y="2496"/>
            <a:ext cx="3190" cy="17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080" name="Document" r:id="rId5" imgW="3378200" imgH="1828800" progId="Word.Document.8">
                    <p:embed/>
                  </p:oleObj>
                </mc:Choice>
                <mc:Fallback>
                  <p:oleObj name="Document" r:id="rId5" imgW="3378200" imgH="1828800" progId="Word.Document.8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496"/>
                          <a:ext cx="3190" cy="17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61" name="Rectangle 13"/>
            <p:cNvSpPr>
              <a:spLocks noChangeArrowheads="1"/>
            </p:cNvSpPr>
            <p:nvPr/>
          </p:nvSpPr>
          <p:spPr bwMode="auto">
            <a:xfrm>
              <a:off x="288" y="2976"/>
              <a:ext cx="165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To biomass burning</a:t>
              </a:r>
            </a:p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>
                  <a:solidFill>
                    <a:srgbClr val="FF1D19"/>
                  </a:solidFill>
                  <a:latin typeface="Times" charset="0"/>
                </a:rPr>
                <a:t>emission (Tg-C/yr)</a:t>
              </a:r>
            </a:p>
          </p:txBody>
        </p:sp>
        <p:sp>
          <p:nvSpPr>
            <p:cNvPr id="45062" name="Rectangle 14"/>
            <p:cNvSpPr>
              <a:spLocks noChangeArrowheads="1"/>
            </p:cNvSpPr>
            <p:nvPr/>
          </p:nvSpPr>
          <p:spPr bwMode="auto">
            <a:xfrm>
              <a:off x="2208" y="2304"/>
              <a:ext cx="240" cy="18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45063" name="Text Box 15"/>
            <p:cNvSpPr txBox="1">
              <a:spLocks noChangeArrowheads="1"/>
            </p:cNvSpPr>
            <p:nvPr/>
          </p:nvSpPr>
          <p:spPr bwMode="auto">
            <a:xfrm rot="-5400000">
              <a:off x="1472" y="3085"/>
              <a:ext cx="166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2EFF"/>
                  </a:solidFill>
                  <a:latin typeface="Times" charset="0"/>
                </a:rPr>
                <a:t>CO</a:t>
              </a:r>
              <a:r>
                <a:rPr lang="en-US" baseline="-25000">
                  <a:solidFill>
                    <a:srgbClr val="002EFF"/>
                  </a:solidFill>
                  <a:latin typeface="Times" charset="0"/>
                </a:rPr>
                <a:t>2</a:t>
              </a:r>
              <a:r>
                <a:rPr lang="en-US">
                  <a:solidFill>
                    <a:srgbClr val="002EFF"/>
                  </a:solidFill>
                  <a:latin typeface="Times" charset="0"/>
                </a:rPr>
                <a:t>(g) mixing ratio</a:t>
              </a:r>
              <a:endParaRPr lang="en-US" sz="2000">
                <a:solidFill>
                  <a:srgbClr val="002EFF"/>
                </a:solidFill>
                <a:latin typeface="Times" charset="0"/>
              </a:endParaRPr>
            </a:p>
          </p:txBody>
        </p:sp>
        <p:sp>
          <p:nvSpPr>
            <p:cNvPr id="45064" name="Rectangle 16"/>
            <p:cNvSpPr>
              <a:spLocks noChangeArrowheads="1"/>
            </p:cNvSpPr>
            <p:nvPr/>
          </p:nvSpPr>
          <p:spPr bwMode="auto">
            <a:xfrm>
              <a:off x="5136" y="2352"/>
              <a:ext cx="240" cy="16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45065" name="Text Box 17"/>
            <p:cNvSpPr txBox="1">
              <a:spLocks noChangeArrowheads="1"/>
            </p:cNvSpPr>
            <p:nvPr/>
          </p:nvSpPr>
          <p:spPr bwMode="auto">
            <a:xfrm rot="5400000">
              <a:off x="4538" y="3092"/>
              <a:ext cx="148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2EFF"/>
                  </a:solidFill>
                  <a:latin typeface="Times" charset="0"/>
                </a:rPr>
                <a:t>Surface ocean pH</a:t>
              </a:r>
              <a:endParaRPr lang="en-US" sz="2000">
                <a:solidFill>
                  <a:srgbClr val="002EFF"/>
                </a:solidFill>
                <a:latin typeface="Times" charset="0"/>
              </a:endParaRPr>
            </a:p>
          </p:txBody>
        </p:sp>
        <p:sp>
          <p:nvSpPr>
            <p:cNvPr id="45066" name="Rectangle 18"/>
            <p:cNvSpPr>
              <a:spLocks noChangeArrowheads="1"/>
            </p:cNvSpPr>
            <p:nvPr/>
          </p:nvSpPr>
          <p:spPr bwMode="auto">
            <a:xfrm>
              <a:off x="3648" y="3504"/>
              <a:ext cx="384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sz="2400">
                <a:solidFill>
                  <a:schemeClr val="tx1"/>
                </a:solidFill>
                <a:latin typeface="Times" charset="0"/>
              </a:endParaRPr>
            </a:p>
          </p:txBody>
        </p:sp>
      </p:grp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Sensitivity of Future Results</a:t>
            </a:r>
            <a:endParaRPr lang="en-US" sz="4000" b="1">
              <a:solidFill>
                <a:srgbClr val="0000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Effect of CO</a:t>
            </a:r>
            <a:r>
              <a:rPr lang="en-US" sz="4000" b="1" baseline="-25000">
                <a:solidFill>
                  <a:srgbClr val="0000FF"/>
                </a:solidFill>
                <a:latin typeface="Times" charset="0"/>
              </a:rPr>
              <a:t>2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(g) on Atmospheric Acids</a:t>
            </a:r>
            <a:endParaRPr lang="en-US" sz="4000" b="1">
              <a:solidFill>
                <a:srgbClr val="0000FF"/>
              </a:solidFill>
              <a:latin typeface="Arial" charset="0"/>
            </a:endParaRPr>
          </a:p>
        </p:txBody>
      </p:sp>
      <p:grpSp>
        <p:nvGrpSpPr>
          <p:cNvPr id="46082" name="Group 3"/>
          <p:cNvGrpSpPr>
            <a:grpSpLocks/>
          </p:cNvGrpSpPr>
          <p:nvPr/>
        </p:nvGrpSpPr>
        <p:grpSpPr bwMode="auto">
          <a:xfrm>
            <a:off x="914400" y="1676400"/>
            <a:ext cx="6856413" cy="4794250"/>
            <a:chOff x="624" y="1056"/>
            <a:chExt cx="4319" cy="3020"/>
          </a:xfrm>
        </p:grpSpPr>
        <p:graphicFrame>
          <p:nvGraphicFramePr>
            <p:cNvPr id="46084" name="Object 2"/>
            <p:cNvGraphicFramePr>
              <a:graphicFrameLocks noChangeAspect="1"/>
            </p:cNvGraphicFramePr>
            <p:nvPr/>
          </p:nvGraphicFramePr>
          <p:xfrm>
            <a:off x="624" y="1056"/>
            <a:ext cx="4319" cy="30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091" name="Document" r:id="rId3" imgW="2743200" imgH="1917700" progId="Word.Document.8">
                    <p:embed/>
                  </p:oleObj>
                </mc:Choice>
                <mc:Fallback>
                  <p:oleObj name="Document" r:id="rId3" imgW="2743200" imgH="1917700" progId="Word.Document.8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1056"/>
                          <a:ext cx="4319" cy="30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085" name="Rectangle 5"/>
            <p:cNvSpPr>
              <a:spLocks noChangeArrowheads="1"/>
            </p:cNvSpPr>
            <p:nvPr/>
          </p:nvSpPr>
          <p:spPr bwMode="auto">
            <a:xfrm>
              <a:off x="672" y="1200"/>
              <a:ext cx="240" cy="23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46086" name="Text Box 6"/>
            <p:cNvSpPr txBox="1">
              <a:spLocks noChangeArrowheads="1"/>
            </p:cNvSpPr>
            <p:nvPr/>
          </p:nvSpPr>
          <p:spPr bwMode="auto">
            <a:xfrm rot="-5400000">
              <a:off x="-53" y="2300"/>
              <a:ext cx="16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FF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2EFF"/>
                  </a:solidFill>
                  <a:latin typeface="Times" charset="0"/>
                </a:rPr>
                <a:t>Mixing ratio (ppbv)</a:t>
              </a:r>
              <a:endParaRPr lang="en-US" sz="2000">
                <a:solidFill>
                  <a:srgbClr val="002EFF"/>
                </a:solidFill>
                <a:latin typeface="Times" charset="0"/>
              </a:endParaRPr>
            </a:p>
          </p:txBody>
        </p:sp>
        <p:sp>
          <p:nvSpPr>
            <p:cNvPr id="46087" name="Rectangle 7"/>
            <p:cNvSpPr>
              <a:spLocks noChangeArrowheads="1"/>
            </p:cNvSpPr>
            <p:nvPr/>
          </p:nvSpPr>
          <p:spPr bwMode="auto">
            <a:xfrm>
              <a:off x="720" y="3600"/>
              <a:ext cx="384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sz="2400">
                <a:solidFill>
                  <a:schemeClr val="tx1"/>
                </a:solidFill>
                <a:latin typeface="Times" charset="0"/>
              </a:endParaRPr>
            </a:p>
          </p:txBody>
        </p:sp>
      </p:grpSp>
      <p:sp>
        <p:nvSpPr>
          <p:cNvPr id="46083" name="Rectangle 8"/>
          <p:cNvSpPr>
            <a:spLocks noChangeArrowheads="1"/>
          </p:cNvSpPr>
          <p:nvPr/>
        </p:nvSpPr>
        <p:spPr bwMode="auto">
          <a:xfrm>
            <a:off x="762000" y="1066800"/>
            <a:ext cx="7596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9A02FF"/>
                </a:solidFill>
                <a:latin typeface="Times" charset="0"/>
              </a:rPr>
              <a:t>Assumes trace gases initialized but not emitted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2EFF"/>
                </a:solidFill>
                <a:latin typeface="Times" charset="0"/>
              </a:rPr>
              <a:t>Air-Sea Exchange Summary</a:t>
            </a:r>
            <a:endParaRPr lang="en-US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Globally-averaged surface ocean pH may have decreased from about 8.25 to 8.14 between 1751 and 2004</a:t>
            </a:r>
          </a:p>
          <a:p>
            <a:pPr algn="just" eaLnBrk="1" hangingPunct="1">
              <a:lnSpc>
                <a:spcPct val="90000"/>
              </a:lnSpc>
            </a:pP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Under the SREAS A1B emission scenario, pH may decrease to 7.85 by 2100, for an increase in the hydrogen ion by a factor of 2.5 from1751 to 2100.</a:t>
            </a:r>
          </a:p>
          <a:p>
            <a:pPr algn="just" eaLnBrk="1" hangingPunct="1">
              <a:lnSpc>
                <a:spcPct val="90000"/>
              </a:lnSpc>
            </a:pPr>
            <a:endParaRPr lang="en-US" sz="2400">
              <a:solidFill>
                <a:srgbClr val="FF1D19"/>
              </a:solidFill>
              <a:latin typeface="Times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>
                <a:solidFill>
                  <a:srgbClr val="FF1D19"/>
                </a:solidFill>
                <a:latin typeface="Times" charset="0"/>
              </a:rPr>
              <a:t>Ocean acidification may slightly increase concentrations of atmospheric acids and more significantly decrease those of bases, thereby affecting cloud and radiative properties and ocean nutrient availability.</a:t>
            </a:r>
            <a:endParaRPr lang="en-US" sz="1800">
              <a:solidFill>
                <a:srgbClr val="0000FF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7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Effect of Calcite and Aragonite</a:t>
            </a:r>
          </a:p>
        </p:txBody>
      </p:sp>
      <p:sp>
        <p:nvSpPr>
          <p:cNvPr id="51097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Precipitation reaction forming calcite/aragonite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(20.42)</a:t>
            </a:r>
          </a:p>
        </p:txBody>
      </p:sp>
      <p:sp>
        <p:nvSpPr>
          <p:cNvPr id="510980" name="Rectangle 4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Formation of solid when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(20.43)</a:t>
            </a:r>
          </a:p>
        </p:txBody>
      </p:sp>
      <p:sp>
        <p:nvSpPr>
          <p:cNvPr id="510981" name="Rectangle 5"/>
          <p:cNvSpPr>
            <a:spLocks noChangeArrowheads="1"/>
          </p:cNvSpPr>
          <p:nvPr/>
        </p:nvSpPr>
        <p:spPr bwMode="auto">
          <a:xfrm>
            <a:off x="457200" y="4343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Molality of carbonate ion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(20.44)</a:t>
            </a:r>
          </a:p>
        </p:txBody>
      </p:sp>
      <p:sp>
        <p:nvSpPr>
          <p:cNvPr id="510982" name="Rectangle 6"/>
          <p:cNvSpPr>
            <a:spLocks noChangeArrowheads="1"/>
          </p:cNvSpPr>
          <p:nvPr/>
        </p:nvSpPr>
        <p:spPr bwMode="auto">
          <a:xfrm>
            <a:off x="2895600" y="18288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chemeClr val="tx1"/>
                </a:solidFill>
                <a:latin typeface="Times" charset="0"/>
              </a:rPr>
              <a:t>Ca</a:t>
            </a:r>
            <a:r>
              <a:rPr lang="en-US" sz="2400" baseline="30000">
                <a:solidFill>
                  <a:schemeClr val="tx1"/>
                </a:solidFill>
                <a:latin typeface="Times" charset="0"/>
              </a:rPr>
              <a:t>2+</a:t>
            </a:r>
            <a:r>
              <a:rPr lang="en-US" sz="2400">
                <a:solidFill>
                  <a:schemeClr val="tx1"/>
                </a:solidFill>
                <a:latin typeface="Times" charset="0"/>
              </a:rPr>
              <a:t>+CO</a:t>
            </a:r>
            <a:r>
              <a:rPr lang="en-US" sz="2400" baseline="-25000">
                <a:solidFill>
                  <a:schemeClr val="tx1"/>
                </a:solidFill>
                <a:latin typeface="Times" charset="0"/>
              </a:rPr>
              <a:t>3</a:t>
            </a:r>
            <a:r>
              <a:rPr lang="en-US" sz="2400" baseline="30000">
                <a:solidFill>
                  <a:schemeClr val="tx1"/>
                </a:solidFill>
                <a:latin typeface="Times" charset="0"/>
              </a:rPr>
              <a:t>2-</a:t>
            </a:r>
            <a:r>
              <a:rPr lang="en-US" sz="2400">
                <a:solidFill>
                  <a:schemeClr val="tx1"/>
                </a:solidFill>
                <a:latin typeface="Times" charset="0"/>
                <a:sym typeface="Wingdings" charset="0"/>
              </a:rPr>
              <a:t></a:t>
            </a:r>
            <a:r>
              <a:rPr lang="en-US" sz="2400">
                <a:solidFill>
                  <a:schemeClr val="tx1"/>
                </a:solidFill>
                <a:latin typeface="Times" charset="0"/>
              </a:rPr>
              <a:t>CaCO</a:t>
            </a:r>
            <a:r>
              <a:rPr lang="en-US" sz="2400" baseline="-25000">
                <a:solidFill>
                  <a:schemeClr val="tx1"/>
                </a:solidFill>
                <a:latin typeface="Times" charset="0"/>
              </a:rPr>
              <a:t>3</a:t>
            </a:r>
            <a:r>
              <a:rPr lang="en-US" sz="2400">
                <a:solidFill>
                  <a:schemeClr val="tx1"/>
                </a:solidFill>
                <a:latin typeface="Times" charset="0"/>
              </a:rPr>
              <a:t>(s)</a:t>
            </a:r>
            <a:endParaRPr lang="en-US" sz="3200">
              <a:solidFill>
                <a:schemeClr val="tx1"/>
              </a:solidFill>
              <a:latin typeface="Times" charset="0"/>
            </a:endParaRPr>
          </a:p>
        </p:txBody>
      </p:sp>
      <p:graphicFrame>
        <p:nvGraphicFramePr>
          <p:cNvPr id="510983" name="Object 2"/>
          <p:cNvGraphicFramePr>
            <a:graphicFrameLocks noChangeAspect="1"/>
          </p:cNvGraphicFramePr>
          <p:nvPr/>
        </p:nvGraphicFramePr>
        <p:xfrm>
          <a:off x="2057400" y="3352800"/>
          <a:ext cx="51736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1" name="Equation" r:id="rId3" imgW="2070100" imgH="304800" progId="Equation.3">
                  <p:embed/>
                </p:oleObj>
              </mc:Choice>
              <mc:Fallback>
                <p:oleObj name="Equation" r:id="rId3" imgW="20701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352800"/>
                        <a:ext cx="51736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0984" name="Object 3"/>
          <p:cNvGraphicFramePr>
            <a:graphicFrameLocks noChangeAspect="1"/>
          </p:cNvGraphicFramePr>
          <p:nvPr/>
        </p:nvGraphicFramePr>
        <p:xfrm>
          <a:off x="395288" y="5029200"/>
          <a:ext cx="8520112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2" name="Equation" r:id="rId5" imgW="3556000" imgH="444500" progId="Equation.3">
                  <p:embed/>
                </p:oleObj>
              </mc:Choice>
              <mc:Fallback>
                <p:oleObj name="Equation" r:id="rId5" imgW="3556000" imgH="444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5029200"/>
                        <a:ext cx="8520112" cy="1065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0979" grpId="0" build="p" autoUpdateAnimBg="0"/>
      <p:bldP spid="510980" grpId="0" build="p" autoUpdateAnimBg="0"/>
      <p:bldP spid="510981" grpId="0" build="p" autoUpdateAnimBg="0"/>
      <p:bldP spid="510982" grpId="0" build="p" autoUpdateAnimBg="0"/>
    </p:bldLst>
  </p:timing>
</p:sld>
</file>

<file path=ppt/theme/theme1.xml><?xml version="1.0" encoding="utf-8"?>
<a:theme xmlns:a="http://schemas.openxmlformats.org/drawingml/2006/main" name="Chap20FAMII">
  <a:themeElements>
    <a:clrScheme name="Chap20FAMII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hap20FAMI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hap20FAMI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20FAMI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20FAMI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20FAMI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20FAMI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20FAMI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20FAMI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20FAMI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20FAMI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20FAMI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20FAMI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20FAMI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HD:Texts:MarkText:Courses:FAMEdition2:SlidesPowerPoint:Chap20FAMII.ppt</Template>
  <TotalTime>103</TotalTime>
  <Words>1328</Words>
  <Application>Microsoft Macintosh PowerPoint</Application>
  <PresentationFormat>On-screen Show (4:3)</PresentationFormat>
  <Paragraphs>222</Paragraphs>
  <Slides>36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Symbol</vt:lpstr>
      <vt:lpstr>Times</vt:lpstr>
      <vt:lpstr>Chap20FAMII</vt:lpstr>
      <vt:lpstr>Document</vt:lpstr>
      <vt:lpstr>Equation</vt:lpstr>
      <vt:lpstr>MathType Equation</vt:lpstr>
      <vt:lpstr>Presentation Slides  for  Chapter 20 of  Fundamentals of Atmospheric Modeling 2nd Edition </vt:lpstr>
      <vt:lpstr>Particle Sedimentation</vt:lpstr>
      <vt:lpstr>Drag and Gravitational Forces</vt:lpstr>
      <vt:lpstr>Particle Sedimentation</vt:lpstr>
      <vt:lpstr>Estimated Reynolds Number</vt:lpstr>
      <vt:lpstr>Final Reynolds Number</vt:lpstr>
      <vt:lpstr>Physical Properties Correction</vt:lpstr>
      <vt:lpstr>Sedimentation Times</vt:lpstr>
      <vt:lpstr>Dry Deposition</vt:lpstr>
      <vt:lpstr>Dry Deposition Resistances</vt:lpstr>
      <vt:lpstr>Dry Deposition Resistances</vt:lpstr>
      <vt:lpstr>Surface Resistance</vt:lpstr>
      <vt:lpstr>Surface Resistance</vt:lpstr>
      <vt:lpstr>Surface Resistance</vt:lpstr>
      <vt:lpstr>Dry Deposition, Sedimentation Speeds</vt:lpstr>
      <vt:lpstr>Several Parameters Versus Size</vt:lpstr>
      <vt:lpstr>Gas Dry Deposition Speeds</vt:lpstr>
      <vt:lpstr>Scientific Questions</vt:lpstr>
      <vt:lpstr>Method of Solving Nonequilibrium Air-Sea Exchange</vt:lpstr>
      <vt:lpstr>Air-Sea Fluxes</vt:lpstr>
      <vt:lpstr>Air-Sea Exchange</vt:lpstr>
      <vt:lpstr>Air-Sea Exchange</vt:lpstr>
      <vt:lpstr>Air-Sea Exchange</vt:lpstr>
      <vt:lpstr>Air-Sea Exchange</vt:lpstr>
      <vt:lpstr>Ocean Equilibrium Chemistry </vt:lpstr>
      <vt:lpstr>Stability Test Air-sea transfer plus chemistry of CO2 with time steps of 6 h to 1 y</vt:lpstr>
      <vt:lpstr>1-D Ocean, 2-Box Atmosphere Test</vt:lpstr>
      <vt:lpstr>Carbon Dioxide Emission 1750-2008</vt:lpstr>
      <vt:lpstr>Modeled CO2(g) and Modeled v Measured Ocean pH 1751-2003</vt:lpstr>
      <vt:lpstr>Modeled Ocean Profiles 1751; 2004</vt:lpstr>
      <vt:lpstr>Modeled Ocean Profiles 2004; 2104 Under SRES A1B Emission Scenario</vt:lpstr>
      <vt:lpstr>Sensitivity of Future Results</vt:lpstr>
      <vt:lpstr>Sensitivity of Future Results</vt:lpstr>
      <vt:lpstr>Effect of CO2(g) on Atmospheric Acids</vt:lpstr>
      <vt:lpstr>Air-Sea Exchange Summary</vt:lpstr>
      <vt:lpstr>Effect of Calcite and Aragonite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Slides  for  Chapter 20 of  Fundamentals of Atmospheric Modeling 2nd Edition </dc:title>
  <dc:creator>Mark Z. Jacobson</dc:creator>
  <cp:lastModifiedBy>Mark Z Jacobson</cp:lastModifiedBy>
  <cp:revision>19</cp:revision>
  <dcterms:created xsi:type="dcterms:W3CDTF">2010-06-01T16:32:00Z</dcterms:created>
  <dcterms:modified xsi:type="dcterms:W3CDTF">2022-05-05T16:48:29Z</dcterms:modified>
</cp:coreProperties>
</file>