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8" r:id="rId2"/>
    <p:sldId id="285" r:id="rId3"/>
    <p:sldId id="301" r:id="rId4"/>
    <p:sldId id="309" r:id="rId5"/>
    <p:sldId id="310" r:id="rId6"/>
  </p:sldIdLst>
  <p:sldSz cx="9144000" cy="6858000" type="screen4x3"/>
  <p:notesSz cx="6858000" cy="9144000"/>
  <p:defaultTextStyle>
    <a:defPPr>
      <a:defRPr lang="en-US"/>
    </a:defPPr>
    <a:lvl1pPr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mn-cs"/>
      </a:defRPr>
    </a:lvl1pPr>
    <a:lvl2pPr marL="4572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mn-cs"/>
      </a:defRPr>
    </a:lvl2pPr>
    <a:lvl3pPr marL="9144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mn-cs"/>
      </a:defRPr>
    </a:lvl3pPr>
    <a:lvl4pPr marL="13716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mn-cs"/>
      </a:defRPr>
    </a:lvl4pPr>
    <a:lvl5pPr marL="18288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mn-cs"/>
      </a:defRPr>
    </a:lvl5pPr>
    <a:lvl6pPr marL="2286000" algn="l" defTabSz="457200" rtl="0" eaLnBrk="1" latinLnBrk="0" hangingPunct="1">
      <a:defRPr sz="2400" kern="1200">
        <a:solidFill>
          <a:srgbClr val="FF0000"/>
        </a:solidFill>
        <a:latin typeface="Times" charset="0"/>
        <a:ea typeface="ＭＳ Ｐゴシック" charset="0"/>
        <a:cs typeface="+mn-cs"/>
      </a:defRPr>
    </a:lvl6pPr>
    <a:lvl7pPr marL="2743200" algn="l" defTabSz="457200" rtl="0" eaLnBrk="1" latinLnBrk="0" hangingPunct="1">
      <a:defRPr sz="2400" kern="1200">
        <a:solidFill>
          <a:srgbClr val="FF0000"/>
        </a:solidFill>
        <a:latin typeface="Times" charset="0"/>
        <a:ea typeface="ＭＳ Ｐゴシック" charset="0"/>
        <a:cs typeface="+mn-cs"/>
      </a:defRPr>
    </a:lvl7pPr>
    <a:lvl8pPr marL="3200400" algn="l" defTabSz="457200" rtl="0" eaLnBrk="1" latinLnBrk="0" hangingPunct="1">
      <a:defRPr sz="2400" kern="1200">
        <a:solidFill>
          <a:srgbClr val="FF0000"/>
        </a:solidFill>
        <a:latin typeface="Times" charset="0"/>
        <a:ea typeface="ＭＳ Ｐゴシック" charset="0"/>
        <a:cs typeface="+mn-cs"/>
      </a:defRPr>
    </a:lvl8pPr>
    <a:lvl9pPr marL="3657600" algn="l" defTabSz="457200" rtl="0" eaLnBrk="1" latinLnBrk="0" hangingPunct="1">
      <a:defRPr sz="2400" kern="1200">
        <a:solidFill>
          <a:srgbClr val="FF0000"/>
        </a:solidFill>
        <a:latin typeface="Times"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87534"/>
    <a:srgbClr val="993366"/>
    <a:srgbClr val="9900CC"/>
    <a:srgbClr val="33CC33"/>
    <a:srgbClr val="FF7C80"/>
    <a:srgbClr val="80808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p:cViewPr varScale="1">
        <p:scale>
          <a:sx n="102" d="100"/>
          <a:sy n="102" d="100"/>
        </p:scale>
        <p:origin x="182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AD3F8AF-495B-C24B-A623-CC36812B19E3}" type="slidenum">
              <a:rPr lang="en-US"/>
              <a:pPr/>
              <a:t>‹#›</a:t>
            </a:fld>
            <a:endParaRPr lang="en-US"/>
          </a:p>
        </p:txBody>
      </p:sp>
    </p:spTree>
    <p:extLst>
      <p:ext uri="{BB962C8B-B14F-4D97-AF65-F5344CB8AC3E}">
        <p14:creationId xmlns:p14="http://schemas.microsoft.com/office/powerpoint/2010/main" val="3143235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315DD67-833E-B74A-8E94-38BD2E47C24A}" type="slidenum">
              <a:rPr lang="en-US"/>
              <a:pPr/>
              <a:t>‹#›</a:t>
            </a:fld>
            <a:endParaRPr lang="en-US"/>
          </a:p>
        </p:txBody>
      </p:sp>
    </p:spTree>
    <p:extLst>
      <p:ext uri="{BB962C8B-B14F-4D97-AF65-F5344CB8AC3E}">
        <p14:creationId xmlns:p14="http://schemas.microsoft.com/office/powerpoint/2010/main" val="702795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B14147B-31C3-4341-B0F7-F64093C1C567}" type="slidenum">
              <a:rPr lang="en-US"/>
              <a:pPr/>
              <a:t>‹#›</a:t>
            </a:fld>
            <a:endParaRPr lang="en-US"/>
          </a:p>
        </p:txBody>
      </p:sp>
    </p:spTree>
    <p:extLst>
      <p:ext uri="{BB962C8B-B14F-4D97-AF65-F5344CB8AC3E}">
        <p14:creationId xmlns:p14="http://schemas.microsoft.com/office/powerpoint/2010/main" val="1815953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432FD3-94DB-714B-81D8-0781C8A23FC1}" type="slidenum">
              <a:rPr lang="en-US"/>
              <a:pPr/>
              <a:t>‹#›</a:t>
            </a:fld>
            <a:endParaRPr lang="en-US"/>
          </a:p>
        </p:txBody>
      </p:sp>
    </p:spTree>
    <p:extLst>
      <p:ext uri="{BB962C8B-B14F-4D97-AF65-F5344CB8AC3E}">
        <p14:creationId xmlns:p14="http://schemas.microsoft.com/office/powerpoint/2010/main" val="2510856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A130F9B-CA92-0A40-A7E1-4E2E5D3FD2CC}" type="slidenum">
              <a:rPr lang="en-US"/>
              <a:pPr/>
              <a:t>‹#›</a:t>
            </a:fld>
            <a:endParaRPr lang="en-US"/>
          </a:p>
        </p:txBody>
      </p:sp>
    </p:spTree>
    <p:extLst>
      <p:ext uri="{BB962C8B-B14F-4D97-AF65-F5344CB8AC3E}">
        <p14:creationId xmlns:p14="http://schemas.microsoft.com/office/powerpoint/2010/main" val="1813455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6B367C4-7207-3842-99B8-CD3D5701F3B1}" type="slidenum">
              <a:rPr lang="en-US"/>
              <a:pPr/>
              <a:t>‹#›</a:t>
            </a:fld>
            <a:endParaRPr lang="en-US"/>
          </a:p>
        </p:txBody>
      </p:sp>
    </p:spTree>
    <p:extLst>
      <p:ext uri="{BB962C8B-B14F-4D97-AF65-F5344CB8AC3E}">
        <p14:creationId xmlns:p14="http://schemas.microsoft.com/office/powerpoint/2010/main" val="4087516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E0E66D4-6F74-E343-ADC9-D86F6E32D1B0}" type="slidenum">
              <a:rPr lang="en-US"/>
              <a:pPr/>
              <a:t>‹#›</a:t>
            </a:fld>
            <a:endParaRPr lang="en-US"/>
          </a:p>
        </p:txBody>
      </p:sp>
    </p:spTree>
    <p:extLst>
      <p:ext uri="{BB962C8B-B14F-4D97-AF65-F5344CB8AC3E}">
        <p14:creationId xmlns:p14="http://schemas.microsoft.com/office/powerpoint/2010/main" val="2063132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7D9F619-035C-B147-BF0F-254ACE50B421}" type="slidenum">
              <a:rPr lang="en-US"/>
              <a:pPr/>
              <a:t>‹#›</a:t>
            </a:fld>
            <a:endParaRPr lang="en-US"/>
          </a:p>
        </p:txBody>
      </p:sp>
    </p:spTree>
    <p:extLst>
      <p:ext uri="{BB962C8B-B14F-4D97-AF65-F5344CB8AC3E}">
        <p14:creationId xmlns:p14="http://schemas.microsoft.com/office/powerpoint/2010/main" val="2556378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8DCE622-A114-C043-AF63-A59233F4B03C}" type="slidenum">
              <a:rPr lang="en-US"/>
              <a:pPr/>
              <a:t>‹#›</a:t>
            </a:fld>
            <a:endParaRPr lang="en-US"/>
          </a:p>
        </p:txBody>
      </p:sp>
    </p:spTree>
    <p:extLst>
      <p:ext uri="{BB962C8B-B14F-4D97-AF65-F5344CB8AC3E}">
        <p14:creationId xmlns:p14="http://schemas.microsoft.com/office/powerpoint/2010/main" val="2094653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AF08F1-7C45-1143-867C-78298E2ADFF5}" type="slidenum">
              <a:rPr lang="en-US"/>
              <a:pPr/>
              <a:t>‹#›</a:t>
            </a:fld>
            <a:endParaRPr lang="en-US"/>
          </a:p>
        </p:txBody>
      </p:sp>
    </p:spTree>
    <p:extLst>
      <p:ext uri="{BB962C8B-B14F-4D97-AF65-F5344CB8AC3E}">
        <p14:creationId xmlns:p14="http://schemas.microsoft.com/office/powerpoint/2010/main" val="2264907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D67257-DE16-314E-BEA2-DF8A76500436}" type="slidenum">
              <a:rPr lang="en-US"/>
              <a:pPr/>
              <a:t>‹#›</a:t>
            </a:fld>
            <a:endParaRPr lang="en-US"/>
          </a:p>
        </p:txBody>
      </p:sp>
    </p:spTree>
    <p:extLst>
      <p:ext uri="{BB962C8B-B14F-4D97-AF65-F5344CB8AC3E}">
        <p14:creationId xmlns:p14="http://schemas.microsoft.com/office/powerpoint/2010/main" val="3119084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400">
                <a:solidFill>
                  <a:schemeClr val="tx1"/>
                </a:solidFill>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FontTx/>
              <a:buNone/>
              <a:defRPr sz="1400">
                <a:solidFill>
                  <a:schemeClr val="tx1"/>
                </a:solidFill>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400">
                <a:solidFill>
                  <a:schemeClr val="tx1"/>
                </a:solidFill>
                <a:latin typeface="+mn-lt"/>
              </a:defRPr>
            </a:lvl1pPr>
          </a:lstStyle>
          <a:p>
            <a:fld id="{D81BD0CE-DE4D-0C4C-8EE9-5E0DA312DBE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1295400"/>
            <a:ext cx="9144000" cy="1143000"/>
          </a:xfrm>
        </p:spPr>
        <p:txBody>
          <a:bodyPr/>
          <a:lstStyle/>
          <a:p>
            <a:r>
              <a:rPr lang="en-US" sz="4000" b="1">
                <a:solidFill>
                  <a:srgbClr val="0000FF"/>
                </a:solidFill>
                <a:latin typeface="Times" charset="0"/>
              </a:rPr>
              <a:t>Presentation Slides</a:t>
            </a:r>
            <a:r>
              <a:rPr lang="en-US" b="1">
                <a:solidFill>
                  <a:srgbClr val="187534"/>
                </a:solidFill>
                <a:latin typeface="Times" charset="0"/>
              </a:rPr>
              <a:t> </a:t>
            </a:r>
            <a:br>
              <a:rPr lang="en-US" b="1">
                <a:solidFill>
                  <a:srgbClr val="187534"/>
                </a:solidFill>
                <a:latin typeface="Times" charset="0"/>
              </a:rPr>
            </a:br>
            <a:r>
              <a:rPr lang="en-US" sz="2800" b="1">
                <a:solidFill>
                  <a:srgbClr val="187534"/>
                </a:solidFill>
                <a:latin typeface="Times" charset="0"/>
              </a:rPr>
              <a:t>for</a:t>
            </a:r>
            <a:r>
              <a:rPr lang="en-US" b="1">
                <a:solidFill>
                  <a:srgbClr val="187534"/>
                </a:solidFill>
                <a:latin typeface="Times" charset="0"/>
              </a:rPr>
              <a:t> </a:t>
            </a:r>
            <a:br>
              <a:rPr lang="en-US" b="1">
                <a:solidFill>
                  <a:srgbClr val="187534"/>
                </a:solidFill>
                <a:latin typeface="Times" charset="0"/>
              </a:rPr>
            </a:br>
            <a:r>
              <a:rPr lang="en-US" sz="4000" b="1">
                <a:solidFill>
                  <a:srgbClr val="0000FF"/>
                </a:solidFill>
                <a:latin typeface="Times" charset="0"/>
              </a:rPr>
              <a:t>Chapter 1</a:t>
            </a:r>
            <a:br>
              <a:rPr lang="en-US" b="1">
                <a:solidFill>
                  <a:srgbClr val="187534"/>
                </a:solidFill>
                <a:latin typeface="Times" charset="0"/>
              </a:rPr>
            </a:br>
            <a:r>
              <a:rPr lang="en-US" sz="2800" b="1">
                <a:solidFill>
                  <a:srgbClr val="187534"/>
                </a:solidFill>
                <a:latin typeface="Times" charset="0"/>
              </a:rPr>
              <a:t>of</a:t>
            </a:r>
            <a:r>
              <a:rPr lang="en-US" b="1">
                <a:solidFill>
                  <a:srgbClr val="0000FF"/>
                </a:solidFill>
                <a:latin typeface="Times" charset="0"/>
              </a:rPr>
              <a:t> </a:t>
            </a:r>
            <a:br>
              <a:rPr lang="en-US" b="1">
                <a:solidFill>
                  <a:srgbClr val="0000FF"/>
                </a:solidFill>
                <a:latin typeface="Times" charset="0"/>
              </a:rPr>
            </a:br>
            <a:r>
              <a:rPr lang="en-US" sz="4000" b="1">
                <a:solidFill>
                  <a:srgbClr val="0000FF"/>
                </a:solidFill>
                <a:latin typeface="Times" charset="0"/>
              </a:rPr>
              <a:t>Fundamentals of Atmospheric Modeling 2</a:t>
            </a:r>
            <a:r>
              <a:rPr lang="en-US" sz="4000" b="1" baseline="30000">
                <a:solidFill>
                  <a:srgbClr val="0000FF"/>
                </a:solidFill>
                <a:latin typeface="Times" charset="0"/>
              </a:rPr>
              <a:t>nd</a:t>
            </a:r>
            <a:r>
              <a:rPr lang="en-US" sz="4000" b="1">
                <a:solidFill>
                  <a:srgbClr val="0000FF"/>
                </a:solidFill>
                <a:latin typeface="Times" charset="0"/>
              </a:rPr>
              <a:t> Edition</a:t>
            </a:r>
            <a:r>
              <a:rPr lang="en-US" b="1">
                <a:solidFill>
                  <a:srgbClr val="0000FF"/>
                </a:solidFill>
                <a:latin typeface="Times" charset="0"/>
              </a:rPr>
              <a:t> </a:t>
            </a:r>
          </a:p>
        </p:txBody>
      </p:sp>
      <p:sp>
        <p:nvSpPr>
          <p:cNvPr id="78851" name="Rectangle 3"/>
          <p:cNvSpPr>
            <a:spLocks noChangeArrowheads="1"/>
          </p:cNvSpPr>
          <p:nvPr/>
        </p:nvSpPr>
        <p:spPr bwMode="auto">
          <a:xfrm>
            <a:off x="685800" y="3962400"/>
            <a:ext cx="7435850" cy="2568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buFontTx/>
              <a:buNone/>
            </a:pPr>
            <a:r>
              <a:rPr lang="en-US" sz="2800"/>
              <a:t>Mark Z. Jacobson</a:t>
            </a:r>
          </a:p>
          <a:p>
            <a:pPr algn="ctr">
              <a:buFontTx/>
              <a:buNone/>
            </a:pPr>
            <a:r>
              <a:rPr lang="en-US" sz="2800"/>
              <a:t>Department of Civil &amp; Environmental Engineering</a:t>
            </a:r>
          </a:p>
          <a:p>
            <a:pPr algn="ctr">
              <a:buFontTx/>
              <a:buNone/>
            </a:pPr>
            <a:r>
              <a:rPr lang="en-US" sz="2800"/>
              <a:t>Stanford University</a:t>
            </a:r>
          </a:p>
          <a:p>
            <a:pPr algn="ctr">
              <a:buFontTx/>
              <a:buNone/>
            </a:pPr>
            <a:r>
              <a:rPr lang="en-US" sz="2800"/>
              <a:t>Stanford, CA 94305-4020</a:t>
            </a:r>
          </a:p>
          <a:p>
            <a:pPr algn="ctr">
              <a:buFontTx/>
              <a:buNone/>
            </a:pPr>
            <a:r>
              <a:rPr lang="en-US" sz="2800"/>
              <a:t>jacobson@stanford.edu</a:t>
            </a:r>
          </a:p>
          <a:p>
            <a:pPr algn="ctr">
              <a:buFontTx/>
              <a:buNone/>
            </a:pPr>
            <a:r>
              <a:rPr lang="en-US" sz="2800">
                <a:solidFill>
                  <a:srgbClr val="187534"/>
                </a:solidFill>
              </a:rPr>
              <a:t>March 10, 2005</a:t>
            </a:r>
            <a:r>
              <a:rPr lang="en-US" sz="200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76200"/>
            <a:ext cx="8229600" cy="1143000"/>
          </a:xfrm>
        </p:spPr>
        <p:txBody>
          <a:bodyPr/>
          <a:lstStyle/>
          <a:p>
            <a:r>
              <a:rPr lang="en-US" b="1">
                <a:solidFill>
                  <a:srgbClr val="0000FF"/>
                </a:solidFill>
                <a:latin typeface="Times" charset="0"/>
              </a:rPr>
              <a:t>Brief History of Meteorology</a:t>
            </a:r>
            <a:endParaRPr lang="en-US" b="1" u="sng">
              <a:solidFill>
                <a:srgbClr val="0000FF"/>
              </a:solidFill>
              <a:latin typeface="Times" charset="0"/>
            </a:endParaRPr>
          </a:p>
        </p:txBody>
      </p:sp>
      <p:sp>
        <p:nvSpPr>
          <p:cNvPr id="52227" name="Rectangle 3"/>
          <p:cNvSpPr>
            <a:spLocks noGrp="1" noChangeArrowheads="1"/>
          </p:cNvSpPr>
          <p:nvPr>
            <p:ph type="body" sz="half" idx="1"/>
          </p:nvPr>
        </p:nvSpPr>
        <p:spPr>
          <a:xfrm>
            <a:off x="457200" y="1371600"/>
            <a:ext cx="4038600" cy="5181600"/>
          </a:xfrm>
        </p:spPr>
        <p:txBody>
          <a:bodyPr/>
          <a:lstStyle/>
          <a:p>
            <a:r>
              <a:rPr lang="en-US" sz="2000">
                <a:solidFill>
                  <a:srgbClr val="FF0000"/>
                </a:solidFill>
                <a:latin typeface="Times" charset="0"/>
              </a:rPr>
              <a:t>340 B.C.</a:t>
            </a:r>
          </a:p>
          <a:p>
            <a:pPr lvl="1"/>
            <a:r>
              <a:rPr lang="en-US" sz="1800" i="1">
                <a:solidFill>
                  <a:srgbClr val="9900CC"/>
                </a:solidFill>
                <a:latin typeface="Times" charset="0"/>
              </a:rPr>
              <a:t>Meteorologica</a:t>
            </a:r>
            <a:r>
              <a:rPr lang="en-US" sz="1800">
                <a:solidFill>
                  <a:srgbClr val="9900CC"/>
                </a:solidFill>
                <a:latin typeface="Times" charset="0"/>
              </a:rPr>
              <a:t> - Aristotle</a:t>
            </a:r>
          </a:p>
          <a:p>
            <a:r>
              <a:rPr lang="en-US" sz="2000">
                <a:solidFill>
                  <a:srgbClr val="FF0000"/>
                </a:solidFill>
                <a:latin typeface="Times" charset="0"/>
              </a:rPr>
              <a:t>1400's</a:t>
            </a:r>
          </a:p>
          <a:p>
            <a:pPr lvl="1"/>
            <a:r>
              <a:rPr lang="en-US" sz="1800">
                <a:solidFill>
                  <a:srgbClr val="9900CC"/>
                </a:solidFill>
                <a:latin typeface="Times" charset="0"/>
              </a:rPr>
              <a:t>Hygrometer - Cryfts (1450)</a:t>
            </a:r>
          </a:p>
          <a:p>
            <a:pPr lvl="1"/>
            <a:r>
              <a:rPr lang="en-US" sz="1800">
                <a:solidFill>
                  <a:srgbClr val="9900CC"/>
                </a:solidFill>
                <a:latin typeface="Times" charset="0"/>
              </a:rPr>
              <a:t>Anemometer - Alberti (1450)</a:t>
            </a:r>
          </a:p>
          <a:p>
            <a:r>
              <a:rPr lang="en-US" sz="2000">
                <a:solidFill>
                  <a:srgbClr val="FF0000"/>
                </a:solidFill>
                <a:latin typeface="Times" charset="0"/>
              </a:rPr>
              <a:t>1500's</a:t>
            </a:r>
          </a:p>
          <a:p>
            <a:pPr lvl="1"/>
            <a:r>
              <a:rPr lang="en-US" sz="1800">
                <a:solidFill>
                  <a:srgbClr val="9900CC"/>
                </a:solidFill>
                <a:latin typeface="Times" charset="0"/>
              </a:rPr>
              <a:t>Thermoscope - Galileo</a:t>
            </a:r>
          </a:p>
          <a:p>
            <a:r>
              <a:rPr lang="en-US" sz="2000">
                <a:solidFill>
                  <a:srgbClr val="FF0000"/>
                </a:solidFill>
                <a:latin typeface="Times" charset="0"/>
              </a:rPr>
              <a:t>1600's</a:t>
            </a:r>
          </a:p>
          <a:p>
            <a:pPr lvl="1"/>
            <a:r>
              <a:rPr lang="en-US" sz="1800">
                <a:solidFill>
                  <a:srgbClr val="9900CC"/>
                </a:solidFill>
                <a:latin typeface="Times" charset="0"/>
              </a:rPr>
              <a:t>Barometer - Torricelli (1643)</a:t>
            </a:r>
          </a:p>
          <a:p>
            <a:pPr lvl="1"/>
            <a:r>
              <a:rPr lang="en-US" sz="1800" i="1">
                <a:solidFill>
                  <a:srgbClr val="9900CC"/>
                </a:solidFill>
                <a:latin typeface="Times" charset="0"/>
              </a:rPr>
              <a:t>Les Meteores</a:t>
            </a:r>
            <a:r>
              <a:rPr lang="en-US" sz="1800">
                <a:solidFill>
                  <a:srgbClr val="9900CC"/>
                </a:solidFill>
                <a:latin typeface="Times" charset="0"/>
              </a:rPr>
              <a:t> - Descarte (1637)</a:t>
            </a:r>
          </a:p>
          <a:p>
            <a:r>
              <a:rPr lang="en-US" sz="2000">
                <a:solidFill>
                  <a:srgbClr val="FF0000"/>
                </a:solidFill>
                <a:latin typeface="Times" charset="0"/>
              </a:rPr>
              <a:t>1700's</a:t>
            </a:r>
          </a:p>
          <a:p>
            <a:pPr lvl="1"/>
            <a:r>
              <a:rPr lang="en-US" sz="1800">
                <a:solidFill>
                  <a:srgbClr val="9900CC"/>
                </a:solidFill>
                <a:latin typeface="Times" charset="0"/>
              </a:rPr>
              <a:t>Trade winds - Hadley (1730)</a:t>
            </a:r>
          </a:p>
        </p:txBody>
      </p:sp>
      <p:sp>
        <p:nvSpPr>
          <p:cNvPr id="52228" name="Rectangle 4"/>
          <p:cNvSpPr>
            <a:spLocks noGrp="1" noChangeArrowheads="1"/>
          </p:cNvSpPr>
          <p:nvPr>
            <p:ph type="body" sz="half" idx="2"/>
          </p:nvPr>
        </p:nvSpPr>
        <p:spPr>
          <a:xfrm>
            <a:off x="4648200" y="1371600"/>
            <a:ext cx="4038600" cy="5181600"/>
          </a:xfrm>
        </p:spPr>
        <p:txBody>
          <a:bodyPr/>
          <a:lstStyle/>
          <a:p>
            <a:pPr>
              <a:lnSpc>
                <a:spcPct val="90000"/>
              </a:lnSpc>
            </a:pPr>
            <a:r>
              <a:rPr lang="en-US" sz="1800">
                <a:solidFill>
                  <a:srgbClr val="FF0000"/>
                </a:solidFill>
                <a:latin typeface="Times" charset="0"/>
              </a:rPr>
              <a:t>1800's</a:t>
            </a:r>
          </a:p>
          <a:p>
            <a:pPr lvl="1">
              <a:lnSpc>
                <a:spcPct val="90000"/>
              </a:lnSpc>
            </a:pPr>
            <a:r>
              <a:rPr lang="en-US" sz="1800">
                <a:solidFill>
                  <a:srgbClr val="9900CC"/>
                </a:solidFill>
                <a:latin typeface="Times" charset="0"/>
              </a:rPr>
              <a:t>Three-cell model - Ferrel (1855)</a:t>
            </a:r>
          </a:p>
          <a:p>
            <a:pPr lvl="1">
              <a:lnSpc>
                <a:spcPct val="90000"/>
              </a:lnSpc>
            </a:pPr>
            <a:r>
              <a:rPr lang="en-US" sz="1800">
                <a:solidFill>
                  <a:srgbClr val="9900CC"/>
                </a:solidFill>
                <a:latin typeface="Times" charset="0"/>
              </a:rPr>
              <a:t>Weather maps of surface pressure</a:t>
            </a:r>
          </a:p>
          <a:p>
            <a:pPr>
              <a:lnSpc>
                <a:spcPct val="90000"/>
              </a:lnSpc>
            </a:pPr>
            <a:r>
              <a:rPr lang="en-US" sz="1800">
                <a:solidFill>
                  <a:srgbClr val="FF0000"/>
                </a:solidFill>
                <a:latin typeface="Times" charset="0"/>
              </a:rPr>
              <a:t>1900's</a:t>
            </a:r>
          </a:p>
          <a:p>
            <a:pPr lvl="1">
              <a:lnSpc>
                <a:spcPct val="90000"/>
              </a:lnSpc>
            </a:pPr>
            <a:r>
              <a:rPr lang="en-US" sz="1800">
                <a:solidFill>
                  <a:srgbClr val="9900CC"/>
                </a:solidFill>
                <a:latin typeface="Times" charset="0"/>
              </a:rPr>
              <a:t>Weather prediction from maps - Bjerknes (1903)</a:t>
            </a:r>
          </a:p>
          <a:p>
            <a:pPr lvl="1">
              <a:lnSpc>
                <a:spcPct val="90000"/>
              </a:lnSpc>
            </a:pPr>
            <a:r>
              <a:rPr lang="en-US" sz="1800">
                <a:solidFill>
                  <a:srgbClr val="9900CC"/>
                </a:solidFill>
                <a:latin typeface="Times" charset="0"/>
              </a:rPr>
              <a:t>Polar front theory - Bjerknes (1921)</a:t>
            </a:r>
          </a:p>
          <a:p>
            <a:pPr lvl="1">
              <a:lnSpc>
                <a:spcPct val="90000"/>
              </a:lnSpc>
            </a:pPr>
            <a:r>
              <a:rPr lang="en-US" sz="1800">
                <a:solidFill>
                  <a:srgbClr val="9900CC"/>
                </a:solidFill>
                <a:latin typeface="Times" charset="0"/>
              </a:rPr>
              <a:t>Numerical weather prediction - Richardson (1922)</a:t>
            </a:r>
          </a:p>
          <a:p>
            <a:pPr lvl="1">
              <a:lnSpc>
                <a:spcPct val="90000"/>
              </a:lnSpc>
            </a:pPr>
            <a:r>
              <a:rPr lang="en-US" sz="1800">
                <a:solidFill>
                  <a:srgbClr val="9900CC"/>
                </a:solidFill>
                <a:latin typeface="Times" charset="0"/>
              </a:rPr>
              <a:t>First computer forecast - Charney / von Neumann (1948)</a:t>
            </a:r>
          </a:p>
          <a:p>
            <a:pPr lvl="1">
              <a:lnSpc>
                <a:spcPct val="90000"/>
              </a:lnSpc>
            </a:pPr>
            <a:r>
              <a:rPr lang="en-US" sz="1800">
                <a:solidFill>
                  <a:srgbClr val="9900CC"/>
                </a:solidFill>
                <a:latin typeface="Times" charset="0"/>
              </a:rPr>
              <a:t>Daily balloon observations (1940's)</a:t>
            </a:r>
          </a:p>
          <a:p>
            <a:pPr lvl="1">
              <a:lnSpc>
                <a:spcPct val="90000"/>
              </a:lnSpc>
            </a:pPr>
            <a:r>
              <a:rPr lang="en-US" sz="1800">
                <a:solidFill>
                  <a:srgbClr val="9900CC"/>
                </a:solidFill>
                <a:latin typeface="Times" charset="0"/>
              </a:rPr>
              <a:t>Weather satellites (Tiros I, 1960)</a:t>
            </a:r>
            <a:endParaRPr lang="en-US" sz="2000">
              <a:solidFill>
                <a:srgbClr val="9900CC"/>
              </a:solidFill>
            </a:endParaRPr>
          </a:p>
          <a:p>
            <a:pPr>
              <a:lnSpc>
                <a:spcPct val="90000"/>
              </a:lnSpc>
            </a:pPr>
            <a:endParaRPr lang="en-US" sz="2400">
              <a:solidFill>
                <a:srgbClr val="99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 calcmode="lin" valueType="num">
                                      <p:cBhvr additive="base">
                                        <p:cTn id="7" dur="500" fill="hold"/>
                                        <p:tgtEl>
                                          <p:spTgt spid="522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222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anim calcmode="lin" valueType="num">
                                      <p:cBhvr additive="base">
                                        <p:cTn id="11" dur="500" fill="hold"/>
                                        <p:tgtEl>
                                          <p:spTgt spid="5222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22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 calcmode="lin" valueType="num">
                                      <p:cBhvr additive="base">
                                        <p:cTn id="17" dur="500" fill="hold"/>
                                        <p:tgtEl>
                                          <p:spTgt spid="5222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222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52227">
                                            <p:txEl>
                                              <p:pRg st="3" end="3"/>
                                            </p:txEl>
                                          </p:spTgt>
                                        </p:tgtEl>
                                        <p:attrNameLst>
                                          <p:attrName>style.visibility</p:attrName>
                                        </p:attrNameLst>
                                      </p:cBhvr>
                                      <p:to>
                                        <p:strVal val="visible"/>
                                      </p:to>
                                    </p:set>
                                    <p:anim calcmode="lin" valueType="num">
                                      <p:cBhvr additive="base">
                                        <p:cTn id="21" dur="500" fill="hold"/>
                                        <p:tgtEl>
                                          <p:spTgt spid="5222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5222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2227">
                                            <p:txEl>
                                              <p:pRg st="4" end="4"/>
                                            </p:txEl>
                                          </p:spTgt>
                                        </p:tgtEl>
                                        <p:attrNameLst>
                                          <p:attrName>style.visibility</p:attrName>
                                        </p:attrNameLst>
                                      </p:cBhvr>
                                      <p:to>
                                        <p:strVal val="visible"/>
                                      </p:to>
                                    </p:set>
                                    <p:anim calcmode="lin" valueType="num">
                                      <p:cBhvr additive="base">
                                        <p:cTn id="25" dur="500" fill="hold"/>
                                        <p:tgtEl>
                                          <p:spTgt spid="5222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22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2227">
                                            <p:txEl>
                                              <p:pRg st="5" end="5"/>
                                            </p:txEl>
                                          </p:spTgt>
                                        </p:tgtEl>
                                        <p:attrNameLst>
                                          <p:attrName>style.visibility</p:attrName>
                                        </p:attrNameLst>
                                      </p:cBhvr>
                                      <p:to>
                                        <p:strVal val="visible"/>
                                      </p:to>
                                    </p:set>
                                    <p:anim calcmode="lin" valueType="num">
                                      <p:cBhvr additive="base">
                                        <p:cTn id="31" dur="500" fill="hold"/>
                                        <p:tgtEl>
                                          <p:spTgt spid="5222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2227">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2227">
                                            <p:txEl>
                                              <p:pRg st="6" end="6"/>
                                            </p:txEl>
                                          </p:spTgt>
                                        </p:tgtEl>
                                        <p:attrNameLst>
                                          <p:attrName>style.visibility</p:attrName>
                                        </p:attrNameLst>
                                      </p:cBhvr>
                                      <p:to>
                                        <p:strVal val="visible"/>
                                      </p:to>
                                    </p:set>
                                    <p:anim calcmode="lin" valueType="num">
                                      <p:cBhvr additive="base">
                                        <p:cTn id="35" dur="500" fill="hold"/>
                                        <p:tgtEl>
                                          <p:spTgt spid="52227">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5222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52227">
                                            <p:txEl>
                                              <p:pRg st="7" end="7"/>
                                            </p:txEl>
                                          </p:spTgt>
                                        </p:tgtEl>
                                        <p:attrNameLst>
                                          <p:attrName>style.visibility</p:attrName>
                                        </p:attrNameLst>
                                      </p:cBhvr>
                                      <p:to>
                                        <p:strVal val="visible"/>
                                      </p:to>
                                    </p:set>
                                    <p:anim calcmode="lin" valueType="num">
                                      <p:cBhvr additive="base">
                                        <p:cTn id="41" dur="500" fill="hold"/>
                                        <p:tgtEl>
                                          <p:spTgt spid="52227">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52227">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2227">
                                            <p:txEl>
                                              <p:pRg st="8" end="8"/>
                                            </p:txEl>
                                          </p:spTgt>
                                        </p:tgtEl>
                                        <p:attrNameLst>
                                          <p:attrName>style.visibility</p:attrName>
                                        </p:attrNameLst>
                                      </p:cBhvr>
                                      <p:to>
                                        <p:strVal val="visible"/>
                                      </p:to>
                                    </p:set>
                                    <p:anim calcmode="lin" valueType="num">
                                      <p:cBhvr additive="base">
                                        <p:cTn id="45" dur="500" fill="hold"/>
                                        <p:tgtEl>
                                          <p:spTgt spid="52227">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52227">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2227">
                                            <p:txEl>
                                              <p:pRg st="9" end="9"/>
                                            </p:txEl>
                                          </p:spTgt>
                                        </p:tgtEl>
                                        <p:attrNameLst>
                                          <p:attrName>style.visibility</p:attrName>
                                        </p:attrNameLst>
                                      </p:cBhvr>
                                      <p:to>
                                        <p:strVal val="visible"/>
                                      </p:to>
                                    </p:set>
                                    <p:anim calcmode="lin" valueType="num">
                                      <p:cBhvr additive="base">
                                        <p:cTn id="49" dur="500" fill="hold"/>
                                        <p:tgtEl>
                                          <p:spTgt spid="52227">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2227">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52227">
                                            <p:txEl>
                                              <p:pRg st="10" end="10"/>
                                            </p:txEl>
                                          </p:spTgt>
                                        </p:tgtEl>
                                        <p:attrNameLst>
                                          <p:attrName>style.visibility</p:attrName>
                                        </p:attrNameLst>
                                      </p:cBhvr>
                                      <p:to>
                                        <p:strVal val="visible"/>
                                      </p:to>
                                    </p:set>
                                    <p:anim calcmode="lin" valueType="num">
                                      <p:cBhvr additive="base">
                                        <p:cTn id="55" dur="500" fill="hold"/>
                                        <p:tgtEl>
                                          <p:spTgt spid="52227">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52227">
                                            <p:txEl>
                                              <p:pRg st="10" end="1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52227">
                                            <p:txEl>
                                              <p:pRg st="11" end="11"/>
                                            </p:txEl>
                                          </p:spTgt>
                                        </p:tgtEl>
                                        <p:attrNameLst>
                                          <p:attrName>style.visibility</p:attrName>
                                        </p:attrNameLst>
                                      </p:cBhvr>
                                      <p:to>
                                        <p:strVal val="visible"/>
                                      </p:to>
                                    </p:set>
                                    <p:anim calcmode="lin" valueType="num">
                                      <p:cBhvr additive="base">
                                        <p:cTn id="59" dur="500" fill="hold"/>
                                        <p:tgtEl>
                                          <p:spTgt spid="52227">
                                            <p:txEl>
                                              <p:pRg st="11" end="11"/>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52227">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52228">
                                            <p:txEl>
                                              <p:pRg st="0" end="0"/>
                                            </p:txEl>
                                          </p:spTgt>
                                        </p:tgtEl>
                                        <p:attrNameLst>
                                          <p:attrName>style.visibility</p:attrName>
                                        </p:attrNameLst>
                                      </p:cBhvr>
                                      <p:to>
                                        <p:strVal val="visible"/>
                                      </p:to>
                                    </p:set>
                                    <p:anim calcmode="lin" valueType="num">
                                      <p:cBhvr additive="base">
                                        <p:cTn id="65" dur="500" fill="hold"/>
                                        <p:tgtEl>
                                          <p:spTgt spid="52228">
                                            <p:txEl>
                                              <p:pRg st="0" end="0"/>
                                            </p:txEl>
                                          </p:spTgt>
                                        </p:tgtEl>
                                        <p:attrNameLst>
                                          <p:attrName>ppt_x</p:attrName>
                                        </p:attrNameLst>
                                      </p:cBhvr>
                                      <p:tavLst>
                                        <p:tav tm="0">
                                          <p:val>
                                            <p:strVal val="1+#ppt_w/2"/>
                                          </p:val>
                                        </p:tav>
                                        <p:tav tm="100000">
                                          <p:val>
                                            <p:strVal val="#ppt_x"/>
                                          </p:val>
                                        </p:tav>
                                      </p:tavLst>
                                    </p:anim>
                                    <p:anim calcmode="lin" valueType="num">
                                      <p:cBhvr additive="base">
                                        <p:cTn id="66" dur="500" fill="hold"/>
                                        <p:tgtEl>
                                          <p:spTgt spid="52228">
                                            <p:txEl>
                                              <p:pRg st="0" end="0"/>
                                            </p:txEl>
                                          </p:spTgt>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52228">
                                            <p:txEl>
                                              <p:pRg st="1" end="1"/>
                                            </p:txEl>
                                          </p:spTgt>
                                        </p:tgtEl>
                                        <p:attrNameLst>
                                          <p:attrName>style.visibility</p:attrName>
                                        </p:attrNameLst>
                                      </p:cBhvr>
                                      <p:to>
                                        <p:strVal val="visible"/>
                                      </p:to>
                                    </p:set>
                                    <p:anim calcmode="lin" valueType="num">
                                      <p:cBhvr additive="base">
                                        <p:cTn id="69" dur="500" fill="hold"/>
                                        <p:tgtEl>
                                          <p:spTgt spid="52228">
                                            <p:txEl>
                                              <p:pRg st="1" end="1"/>
                                            </p:txEl>
                                          </p:spTgt>
                                        </p:tgtEl>
                                        <p:attrNameLst>
                                          <p:attrName>ppt_x</p:attrName>
                                        </p:attrNameLst>
                                      </p:cBhvr>
                                      <p:tavLst>
                                        <p:tav tm="0">
                                          <p:val>
                                            <p:strVal val="1+#ppt_w/2"/>
                                          </p:val>
                                        </p:tav>
                                        <p:tav tm="100000">
                                          <p:val>
                                            <p:strVal val="#ppt_x"/>
                                          </p:val>
                                        </p:tav>
                                      </p:tavLst>
                                    </p:anim>
                                    <p:anim calcmode="lin" valueType="num">
                                      <p:cBhvr additive="base">
                                        <p:cTn id="70" dur="500" fill="hold"/>
                                        <p:tgtEl>
                                          <p:spTgt spid="52228">
                                            <p:txEl>
                                              <p:pRg st="1" end="1"/>
                                            </p:txEl>
                                          </p:spTgt>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52228">
                                            <p:txEl>
                                              <p:pRg st="2" end="2"/>
                                            </p:txEl>
                                          </p:spTgt>
                                        </p:tgtEl>
                                        <p:attrNameLst>
                                          <p:attrName>style.visibility</p:attrName>
                                        </p:attrNameLst>
                                      </p:cBhvr>
                                      <p:to>
                                        <p:strVal val="visible"/>
                                      </p:to>
                                    </p:set>
                                    <p:anim calcmode="lin" valueType="num">
                                      <p:cBhvr additive="base">
                                        <p:cTn id="73" dur="500" fill="hold"/>
                                        <p:tgtEl>
                                          <p:spTgt spid="52228">
                                            <p:txEl>
                                              <p:pRg st="2" end="2"/>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5222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52228">
                                            <p:txEl>
                                              <p:pRg st="3" end="3"/>
                                            </p:txEl>
                                          </p:spTgt>
                                        </p:tgtEl>
                                        <p:attrNameLst>
                                          <p:attrName>style.visibility</p:attrName>
                                        </p:attrNameLst>
                                      </p:cBhvr>
                                      <p:to>
                                        <p:strVal val="visible"/>
                                      </p:to>
                                    </p:set>
                                    <p:anim calcmode="lin" valueType="num">
                                      <p:cBhvr additive="base">
                                        <p:cTn id="79" dur="500" fill="hold"/>
                                        <p:tgtEl>
                                          <p:spTgt spid="52228">
                                            <p:txEl>
                                              <p:pRg st="3" end="3"/>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52228">
                                            <p:txEl>
                                              <p:pRg st="3" end="3"/>
                                            </p:txEl>
                                          </p:spTgt>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52228">
                                            <p:txEl>
                                              <p:pRg st="4" end="4"/>
                                            </p:txEl>
                                          </p:spTgt>
                                        </p:tgtEl>
                                        <p:attrNameLst>
                                          <p:attrName>style.visibility</p:attrName>
                                        </p:attrNameLst>
                                      </p:cBhvr>
                                      <p:to>
                                        <p:strVal val="visible"/>
                                      </p:to>
                                    </p:set>
                                    <p:anim calcmode="lin" valueType="num">
                                      <p:cBhvr additive="base">
                                        <p:cTn id="83" dur="500" fill="hold"/>
                                        <p:tgtEl>
                                          <p:spTgt spid="52228">
                                            <p:txEl>
                                              <p:pRg st="4" end="4"/>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52228">
                                            <p:txEl>
                                              <p:pRg st="4" end="4"/>
                                            </p:txEl>
                                          </p:spTgt>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52228">
                                            <p:txEl>
                                              <p:pRg st="5" end="5"/>
                                            </p:txEl>
                                          </p:spTgt>
                                        </p:tgtEl>
                                        <p:attrNameLst>
                                          <p:attrName>style.visibility</p:attrName>
                                        </p:attrNameLst>
                                      </p:cBhvr>
                                      <p:to>
                                        <p:strVal val="visible"/>
                                      </p:to>
                                    </p:set>
                                    <p:anim calcmode="lin" valueType="num">
                                      <p:cBhvr additive="base">
                                        <p:cTn id="87" dur="500" fill="hold"/>
                                        <p:tgtEl>
                                          <p:spTgt spid="52228">
                                            <p:txEl>
                                              <p:pRg st="5" end="5"/>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52228">
                                            <p:txEl>
                                              <p:pRg st="5" end="5"/>
                                            </p:txEl>
                                          </p:spTgt>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52228">
                                            <p:txEl>
                                              <p:pRg st="6" end="6"/>
                                            </p:txEl>
                                          </p:spTgt>
                                        </p:tgtEl>
                                        <p:attrNameLst>
                                          <p:attrName>style.visibility</p:attrName>
                                        </p:attrNameLst>
                                      </p:cBhvr>
                                      <p:to>
                                        <p:strVal val="visible"/>
                                      </p:to>
                                    </p:set>
                                    <p:anim calcmode="lin" valueType="num">
                                      <p:cBhvr additive="base">
                                        <p:cTn id="91" dur="500" fill="hold"/>
                                        <p:tgtEl>
                                          <p:spTgt spid="52228">
                                            <p:txEl>
                                              <p:pRg st="6" end="6"/>
                                            </p:txEl>
                                          </p:spTgt>
                                        </p:tgtEl>
                                        <p:attrNameLst>
                                          <p:attrName>ppt_x</p:attrName>
                                        </p:attrNameLst>
                                      </p:cBhvr>
                                      <p:tavLst>
                                        <p:tav tm="0">
                                          <p:val>
                                            <p:strVal val="1+#ppt_w/2"/>
                                          </p:val>
                                        </p:tav>
                                        <p:tav tm="100000">
                                          <p:val>
                                            <p:strVal val="#ppt_x"/>
                                          </p:val>
                                        </p:tav>
                                      </p:tavLst>
                                    </p:anim>
                                    <p:anim calcmode="lin" valueType="num">
                                      <p:cBhvr additive="base">
                                        <p:cTn id="92" dur="500" fill="hold"/>
                                        <p:tgtEl>
                                          <p:spTgt spid="52228">
                                            <p:txEl>
                                              <p:pRg st="6" end="6"/>
                                            </p:txEl>
                                          </p:spTgt>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52228">
                                            <p:txEl>
                                              <p:pRg st="7" end="7"/>
                                            </p:txEl>
                                          </p:spTgt>
                                        </p:tgtEl>
                                        <p:attrNameLst>
                                          <p:attrName>style.visibility</p:attrName>
                                        </p:attrNameLst>
                                      </p:cBhvr>
                                      <p:to>
                                        <p:strVal val="visible"/>
                                      </p:to>
                                    </p:set>
                                    <p:anim calcmode="lin" valueType="num">
                                      <p:cBhvr additive="base">
                                        <p:cTn id="95" dur="500" fill="hold"/>
                                        <p:tgtEl>
                                          <p:spTgt spid="52228">
                                            <p:txEl>
                                              <p:pRg st="7" end="7"/>
                                            </p:txEl>
                                          </p:spTgt>
                                        </p:tgtEl>
                                        <p:attrNameLst>
                                          <p:attrName>ppt_x</p:attrName>
                                        </p:attrNameLst>
                                      </p:cBhvr>
                                      <p:tavLst>
                                        <p:tav tm="0">
                                          <p:val>
                                            <p:strVal val="1+#ppt_w/2"/>
                                          </p:val>
                                        </p:tav>
                                        <p:tav tm="100000">
                                          <p:val>
                                            <p:strVal val="#ppt_x"/>
                                          </p:val>
                                        </p:tav>
                                      </p:tavLst>
                                    </p:anim>
                                    <p:anim calcmode="lin" valueType="num">
                                      <p:cBhvr additive="base">
                                        <p:cTn id="96" dur="500" fill="hold"/>
                                        <p:tgtEl>
                                          <p:spTgt spid="52228">
                                            <p:txEl>
                                              <p:pRg st="7" end="7"/>
                                            </p:txEl>
                                          </p:spTgt>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52228">
                                            <p:txEl>
                                              <p:pRg st="8" end="8"/>
                                            </p:txEl>
                                          </p:spTgt>
                                        </p:tgtEl>
                                        <p:attrNameLst>
                                          <p:attrName>style.visibility</p:attrName>
                                        </p:attrNameLst>
                                      </p:cBhvr>
                                      <p:to>
                                        <p:strVal val="visible"/>
                                      </p:to>
                                    </p:set>
                                    <p:anim calcmode="lin" valueType="num">
                                      <p:cBhvr additive="base">
                                        <p:cTn id="99" dur="500" fill="hold"/>
                                        <p:tgtEl>
                                          <p:spTgt spid="52228">
                                            <p:txEl>
                                              <p:pRg st="8" end="8"/>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52228">
                                            <p:txEl>
                                              <p:pRg st="8" end="8"/>
                                            </p:txEl>
                                          </p:spTgt>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52228">
                                            <p:txEl>
                                              <p:pRg st="9" end="9"/>
                                            </p:txEl>
                                          </p:spTgt>
                                        </p:tgtEl>
                                        <p:attrNameLst>
                                          <p:attrName>style.visibility</p:attrName>
                                        </p:attrNameLst>
                                      </p:cBhvr>
                                      <p:to>
                                        <p:strVal val="visible"/>
                                      </p:to>
                                    </p:set>
                                    <p:anim calcmode="lin" valueType="num">
                                      <p:cBhvr additive="base">
                                        <p:cTn id="103" dur="500" fill="hold"/>
                                        <p:tgtEl>
                                          <p:spTgt spid="52228">
                                            <p:txEl>
                                              <p:pRg st="9" end="9"/>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52228">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p:bldP spid="52228"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76200"/>
            <a:ext cx="8229600" cy="1143000"/>
          </a:xfrm>
        </p:spPr>
        <p:txBody>
          <a:bodyPr/>
          <a:lstStyle/>
          <a:p>
            <a:r>
              <a:rPr lang="en-US" b="1">
                <a:solidFill>
                  <a:srgbClr val="0000FF"/>
                </a:solidFill>
                <a:latin typeface="Times" charset="0"/>
              </a:rPr>
              <a:t>Excerpts from Aristotle</a:t>
            </a:r>
            <a:r>
              <a:rPr lang="ja-JP" altLang="en-US" b="1">
                <a:solidFill>
                  <a:srgbClr val="0000FF"/>
                </a:solidFill>
                <a:latin typeface="Times" charset="0"/>
              </a:rPr>
              <a:t>’</a:t>
            </a:r>
            <a:r>
              <a:rPr lang="en-US" b="1">
                <a:solidFill>
                  <a:srgbClr val="0000FF"/>
                </a:solidFill>
                <a:latin typeface="Times" charset="0"/>
              </a:rPr>
              <a:t>s </a:t>
            </a:r>
            <a:r>
              <a:rPr lang="en-US" i="1">
                <a:solidFill>
                  <a:srgbClr val="0000FF"/>
                </a:solidFill>
                <a:latin typeface="Times" charset="0"/>
              </a:rPr>
              <a:t>Meteorologica</a:t>
            </a:r>
            <a:endParaRPr lang="en-US" b="1" u="sng">
              <a:solidFill>
                <a:srgbClr val="0000FF"/>
              </a:solidFill>
              <a:latin typeface="Times" charset="0"/>
            </a:endParaRPr>
          </a:p>
        </p:txBody>
      </p:sp>
      <p:sp>
        <p:nvSpPr>
          <p:cNvPr id="70659" name="Rectangle 3"/>
          <p:cNvSpPr>
            <a:spLocks noGrp="1" noChangeArrowheads="1"/>
          </p:cNvSpPr>
          <p:nvPr>
            <p:ph type="body" sz="half" idx="1"/>
          </p:nvPr>
        </p:nvSpPr>
        <p:spPr>
          <a:xfrm>
            <a:off x="457200" y="1447800"/>
            <a:ext cx="8153400" cy="5181600"/>
          </a:xfrm>
        </p:spPr>
        <p:txBody>
          <a:bodyPr/>
          <a:lstStyle/>
          <a:p>
            <a:pPr>
              <a:lnSpc>
                <a:spcPct val="90000"/>
              </a:lnSpc>
            </a:pPr>
            <a:r>
              <a:rPr lang="en-US" sz="2000">
                <a:solidFill>
                  <a:srgbClr val="FF0000"/>
                </a:solidFill>
                <a:latin typeface="Times" charset="0"/>
              </a:rPr>
              <a:t>There are two reasons for there being more winds from the northerly than the southerly regions. First, our inhabited region lies toward the north; second, far more rain and snow is pushed up into this region because the other lies beneath the sun and its course. These melt and are absorbed by the earth and when subsequently heated by the sun and the earth</a:t>
            </a:r>
            <a:r>
              <a:rPr lang="ja-JP" altLang="en-US" sz="2000">
                <a:solidFill>
                  <a:srgbClr val="FF0000"/>
                </a:solidFill>
                <a:latin typeface="Arial"/>
              </a:rPr>
              <a:t>’</a:t>
            </a:r>
            <a:r>
              <a:rPr lang="en-US" sz="2000">
                <a:solidFill>
                  <a:srgbClr val="FF0000"/>
                </a:solidFill>
                <a:latin typeface="Times" charset="0"/>
              </a:rPr>
              <a:t>s own heat cause a greater and more extensive exhalation.</a:t>
            </a:r>
          </a:p>
          <a:p>
            <a:pPr>
              <a:lnSpc>
                <a:spcPct val="90000"/>
              </a:lnSpc>
            </a:pPr>
            <a:endParaRPr lang="en-US" sz="2000">
              <a:solidFill>
                <a:srgbClr val="FF0000"/>
              </a:solidFill>
              <a:latin typeface="Times" charset="0"/>
            </a:endParaRPr>
          </a:p>
          <a:p>
            <a:pPr>
              <a:lnSpc>
                <a:spcPct val="90000"/>
              </a:lnSpc>
            </a:pPr>
            <a:r>
              <a:rPr lang="en-US" sz="2000">
                <a:solidFill>
                  <a:srgbClr val="FF0000"/>
                </a:solidFill>
                <a:latin typeface="Times" charset="0"/>
              </a:rPr>
              <a:t>Let us now explain lightning and thunder, and then whirlwinds, firewinds and thunderbolts; for the cause of all of them must be assumed to be the same. As we have said, there are two kinds of exhalation, moist and dry; and their combination (air) contains both potentially. It condenses into cloud, as we have explained before, and the condensation of clouds is thicker toward their farther limit. Heat when radiated disperses into the upper region. But any of the dry exhalation that gets trapped when the air is in process of cooling is forcibly ejected as the clouds condense and in its course strikes the surrounding clouds, and the noise caused by the impact is what we call thunder.</a:t>
            </a:r>
            <a:endParaRPr lang="en-US" sz="2000">
              <a:solidFill>
                <a:srgbClr val="9900CC"/>
              </a:solidFill>
              <a:latin typeface="Times"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 calcmode="lin" valueType="num">
                                      <p:cBhvr additive="base">
                                        <p:cTn id="7" dur="500" fill="hold"/>
                                        <p:tgtEl>
                                          <p:spTgt spid="706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06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659">
                                            <p:txEl>
                                              <p:pRg st="2" end="2"/>
                                            </p:txEl>
                                          </p:spTgt>
                                        </p:tgtEl>
                                        <p:attrNameLst>
                                          <p:attrName>style.visibility</p:attrName>
                                        </p:attrNameLst>
                                      </p:cBhvr>
                                      <p:to>
                                        <p:strVal val="visible"/>
                                      </p:to>
                                    </p:set>
                                    <p:anim calcmode="lin" valueType="num">
                                      <p:cBhvr additive="base">
                                        <p:cTn id="13" dur="500" fill="hold"/>
                                        <p:tgtEl>
                                          <p:spTgt spid="7065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065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0"/>
            <a:ext cx="8229600" cy="1143000"/>
          </a:xfrm>
        </p:spPr>
        <p:txBody>
          <a:bodyPr/>
          <a:lstStyle/>
          <a:p>
            <a:r>
              <a:rPr lang="en-US" b="1">
                <a:solidFill>
                  <a:srgbClr val="0000FF"/>
                </a:solidFill>
                <a:latin typeface="Times" charset="0"/>
              </a:rPr>
              <a:t>Scales of Motion (Table 1.1)</a:t>
            </a:r>
          </a:p>
        </p:txBody>
      </p:sp>
      <p:sp>
        <p:nvSpPr>
          <p:cNvPr id="80900" name="Rectangle 4"/>
          <p:cNvSpPr>
            <a:spLocks noChangeArrowheads="1"/>
          </p:cNvSpPr>
          <p:nvPr/>
        </p:nvSpPr>
        <p:spPr bwMode="auto">
          <a:xfrm>
            <a:off x="228600" y="914400"/>
            <a:ext cx="3962400" cy="518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nSpc>
                <a:spcPct val="90000"/>
              </a:lnSpc>
              <a:buFontTx/>
              <a:buNone/>
            </a:pPr>
            <a:r>
              <a:rPr lang="en-US"/>
              <a:t>Molecular scale (&lt;&lt; 2 mm)</a:t>
            </a:r>
          </a:p>
          <a:p>
            <a:pPr marL="342900" indent="-342900">
              <a:lnSpc>
                <a:spcPct val="90000"/>
              </a:lnSpc>
              <a:buFontTx/>
              <a:buNone/>
            </a:pPr>
            <a:r>
              <a:rPr lang="en-US"/>
              <a:t>	</a:t>
            </a:r>
            <a:r>
              <a:rPr lang="en-US">
                <a:solidFill>
                  <a:srgbClr val="187534"/>
                </a:solidFill>
              </a:rPr>
              <a:t>Molecular diffusion</a:t>
            </a:r>
          </a:p>
          <a:p>
            <a:pPr marL="342900" indent="-342900">
              <a:lnSpc>
                <a:spcPct val="90000"/>
              </a:lnSpc>
              <a:buFontTx/>
              <a:buNone/>
            </a:pPr>
            <a:r>
              <a:rPr lang="en-US">
                <a:solidFill>
                  <a:srgbClr val="187534"/>
                </a:solidFill>
              </a:rPr>
              <a:t>	Molecular viscosity</a:t>
            </a:r>
            <a:endParaRPr lang="en-US"/>
          </a:p>
          <a:p>
            <a:pPr marL="342900" indent="-342900">
              <a:lnSpc>
                <a:spcPct val="90000"/>
              </a:lnSpc>
              <a:buFontTx/>
              <a:buNone/>
            </a:pPr>
            <a:r>
              <a:rPr lang="en-US"/>
              <a:t>Microscale (2 mm- 2 km)</a:t>
            </a:r>
          </a:p>
          <a:p>
            <a:pPr marL="342900" indent="-342900">
              <a:lnSpc>
                <a:spcPct val="90000"/>
              </a:lnSpc>
              <a:buFontTx/>
              <a:buNone/>
            </a:pPr>
            <a:r>
              <a:rPr lang="en-US">
                <a:solidFill>
                  <a:srgbClr val="187534"/>
                </a:solidFill>
              </a:rPr>
              <a:t>	Eddies</a:t>
            </a:r>
          </a:p>
          <a:p>
            <a:pPr marL="342900" indent="-342900">
              <a:lnSpc>
                <a:spcPct val="90000"/>
              </a:lnSpc>
              <a:buFontTx/>
              <a:buNone/>
            </a:pPr>
            <a:r>
              <a:rPr lang="en-US">
                <a:solidFill>
                  <a:srgbClr val="187534"/>
                </a:solidFill>
              </a:rPr>
              <a:t>	Small plumes</a:t>
            </a:r>
          </a:p>
          <a:p>
            <a:pPr marL="342900" indent="-342900">
              <a:lnSpc>
                <a:spcPct val="90000"/>
              </a:lnSpc>
              <a:buFontTx/>
              <a:buNone/>
            </a:pPr>
            <a:r>
              <a:rPr lang="en-US">
                <a:solidFill>
                  <a:srgbClr val="187534"/>
                </a:solidFill>
              </a:rPr>
              <a:t>	Car exhaust</a:t>
            </a:r>
          </a:p>
          <a:p>
            <a:pPr marL="342900" indent="-342900">
              <a:lnSpc>
                <a:spcPct val="90000"/>
              </a:lnSpc>
              <a:buFontTx/>
              <a:buNone/>
            </a:pPr>
            <a:r>
              <a:rPr lang="en-US">
                <a:solidFill>
                  <a:srgbClr val="187534"/>
                </a:solidFill>
              </a:rPr>
              <a:t>	Cumulus clouds</a:t>
            </a:r>
            <a:endParaRPr lang="en-US"/>
          </a:p>
          <a:p>
            <a:pPr marL="342900" indent="-342900">
              <a:lnSpc>
                <a:spcPct val="90000"/>
              </a:lnSpc>
              <a:buFontTx/>
              <a:buNone/>
            </a:pPr>
            <a:r>
              <a:rPr lang="en-US"/>
              <a:t>Mesoscale (2 - 2000 km)</a:t>
            </a:r>
          </a:p>
          <a:p>
            <a:pPr marL="342900" indent="-342900">
              <a:lnSpc>
                <a:spcPct val="90000"/>
              </a:lnSpc>
              <a:buFontTx/>
              <a:buNone/>
            </a:pPr>
            <a:r>
              <a:rPr lang="en-US"/>
              <a:t>	</a:t>
            </a:r>
            <a:r>
              <a:rPr lang="en-US">
                <a:solidFill>
                  <a:srgbClr val="187534"/>
                </a:solidFill>
              </a:rPr>
              <a:t>Gravity waves</a:t>
            </a:r>
          </a:p>
          <a:p>
            <a:pPr marL="342900" indent="-342900">
              <a:lnSpc>
                <a:spcPct val="90000"/>
              </a:lnSpc>
              <a:buFontTx/>
              <a:buNone/>
            </a:pPr>
            <a:r>
              <a:rPr lang="en-US">
                <a:solidFill>
                  <a:srgbClr val="187534"/>
                </a:solidFill>
              </a:rPr>
              <a:t>	Thunderstorms</a:t>
            </a:r>
          </a:p>
          <a:p>
            <a:pPr marL="342900" indent="-342900">
              <a:lnSpc>
                <a:spcPct val="90000"/>
              </a:lnSpc>
              <a:buFontTx/>
              <a:buNone/>
            </a:pPr>
            <a:r>
              <a:rPr lang="en-US">
                <a:solidFill>
                  <a:srgbClr val="187534"/>
                </a:solidFill>
              </a:rPr>
              <a:t>	Tornados</a:t>
            </a:r>
          </a:p>
          <a:p>
            <a:pPr marL="342900" indent="-342900">
              <a:lnSpc>
                <a:spcPct val="90000"/>
              </a:lnSpc>
              <a:buFontTx/>
              <a:buNone/>
            </a:pPr>
            <a:r>
              <a:rPr lang="en-US">
                <a:solidFill>
                  <a:srgbClr val="187534"/>
                </a:solidFill>
              </a:rPr>
              <a:t>	Local winds</a:t>
            </a:r>
          </a:p>
          <a:p>
            <a:pPr marL="342900" indent="-342900">
              <a:lnSpc>
                <a:spcPct val="90000"/>
              </a:lnSpc>
              <a:buFontTx/>
              <a:buNone/>
            </a:pPr>
            <a:r>
              <a:rPr lang="en-US">
                <a:solidFill>
                  <a:srgbClr val="187534"/>
                </a:solidFill>
              </a:rPr>
              <a:t>	Urban air pollution</a:t>
            </a:r>
            <a:endParaRPr lang="en-US" sz="2000"/>
          </a:p>
          <a:p>
            <a:pPr marL="342900" indent="-342900">
              <a:lnSpc>
                <a:spcPct val="90000"/>
              </a:lnSpc>
              <a:buFontTx/>
              <a:buNone/>
            </a:pPr>
            <a:endParaRPr lang="en-US" sz="2000">
              <a:solidFill>
                <a:srgbClr val="9900CC"/>
              </a:solidFill>
            </a:endParaRPr>
          </a:p>
        </p:txBody>
      </p:sp>
      <p:sp>
        <p:nvSpPr>
          <p:cNvPr id="80901" name="Rectangle 5"/>
          <p:cNvSpPr>
            <a:spLocks noChangeArrowheads="1"/>
          </p:cNvSpPr>
          <p:nvPr/>
        </p:nvSpPr>
        <p:spPr bwMode="auto">
          <a:xfrm>
            <a:off x="4419600" y="1295400"/>
            <a:ext cx="4267200" cy="518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nSpc>
                <a:spcPct val="90000"/>
              </a:lnSpc>
              <a:buFontTx/>
              <a:buNone/>
            </a:pPr>
            <a:r>
              <a:rPr lang="en-US"/>
              <a:t>Synoptic scale (500-10,000 km)</a:t>
            </a:r>
          </a:p>
          <a:p>
            <a:pPr marL="342900" indent="-342900">
              <a:lnSpc>
                <a:spcPct val="90000"/>
              </a:lnSpc>
              <a:buFontTx/>
              <a:buNone/>
            </a:pPr>
            <a:r>
              <a:rPr lang="en-US">
                <a:solidFill>
                  <a:srgbClr val="187534"/>
                </a:solidFill>
              </a:rPr>
              <a:t>	Pressure systems</a:t>
            </a:r>
          </a:p>
          <a:p>
            <a:pPr marL="342900" indent="-342900">
              <a:lnSpc>
                <a:spcPct val="90000"/>
              </a:lnSpc>
              <a:buFontTx/>
              <a:buNone/>
            </a:pPr>
            <a:r>
              <a:rPr lang="en-US">
                <a:solidFill>
                  <a:srgbClr val="187534"/>
                </a:solidFill>
              </a:rPr>
              <a:t>	Weather fronts</a:t>
            </a:r>
          </a:p>
          <a:p>
            <a:pPr marL="342900" indent="-342900">
              <a:lnSpc>
                <a:spcPct val="90000"/>
              </a:lnSpc>
              <a:buFontTx/>
              <a:buNone/>
            </a:pPr>
            <a:r>
              <a:rPr lang="en-US">
                <a:solidFill>
                  <a:srgbClr val="187534"/>
                </a:solidFill>
              </a:rPr>
              <a:t>	Tropical storms</a:t>
            </a:r>
          </a:p>
          <a:p>
            <a:pPr marL="342900" indent="-342900">
              <a:lnSpc>
                <a:spcPct val="90000"/>
              </a:lnSpc>
              <a:buFontTx/>
              <a:buNone/>
            </a:pPr>
            <a:r>
              <a:rPr lang="en-US">
                <a:solidFill>
                  <a:srgbClr val="187534"/>
                </a:solidFill>
              </a:rPr>
              <a:t>	Hurricanes</a:t>
            </a:r>
          </a:p>
          <a:p>
            <a:pPr marL="342900" indent="-342900">
              <a:lnSpc>
                <a:spcPct val="90000"/>
              </a:lnSpc>
              <a:buFontTx/>
              <a:buNone/>
            </a:pPr>
            <a:r>
              <a:rPr lang="en-US">
                <a:solidFill>
                  <a:srgbClr val="187534"/>
                </a:solidFill>
              </a:rPr>
              <a:t>	Antarctic ozone hole</a:t>
            </a:r>
            <a:endParaRPr lang="en-US"/>
          </a:p>
          <a:p>
            <a:pPr marL="342900" indent="-342900">
              <a:lnSpc>
                <a:spcPct val="90000"/>
              </a:lnSpc>
              <a:buFontTx/>
              <a:buNone/>
            </a:pPr>
            <a:r>
              <a:rPr lang="en-US"/>
              <a:t>Planetary scale (&gt;10,000 km)</a:t>
            </a:r>
          </a:p>
          <a:p>
            <a:pPr marL="342900" indent="-342900">
              <a:lnSpc>
                <a:spcPct val="90000"/>
              </a:lnSpc>
              <a:buFontTx/>
              <a:buNone/>
            </a:pPr>
            <a:r>
              <a:rPr lang="en-US">
                <a:solidFill>
                  <a:srgbClr val="187534"/>
                </a:solidFill>
              </a:rPr>
              <a:t>	Global wind systems</a:t>
            </a:r>
          </a:p>
          <a:p>
            <a:pPr marL="342900" indent="-342900">
              <a:lnSpc>
                <a:spcPct val="90000"/>
              </a:lnSpc>
              <a:buFontTx/>
              <a:buNone/>
            </a:pPr>
            <a:r>
              <a:rPr lang="en-US">
                <a:solidFill>
                  <a:srgbClr val="187534"/>
                </a:solidFill>
              </a:rPr>
              <a:t>	Rossby waves</a:t>
            </a:r>
          </a:p>
          <a:p>
            <a:pPr marL="342900" indent="-342900">
              <a:lnSpc>
                <a:spcPct val="90000"/>
              </a:lnSpc>
              <a:buFontTx/>
              <a:buNone/>
            </a:pPr>
            <a:r>
              <a:rPr lang="en-US">
                <a:solidFill>
                  <a:srgbClr val="187534"/>
                </a:solidFill>
              </a:rPr>
              <a:t>	Stratospheric ozone loss</a:t>
            </a:r>
          </a:p>
          <a:p>
            <a:pPr marL="342900" indent="-342900">
              <a:lnSpc>
                <a:spcPct val="90000"/>
              </a:lnSpc>
              <a:buFontTx/>
              <a:buNone/>
            </a:pPr>
            <a:r>
              <a:rPr lang="en-US">
                <a:solidFill>
                  <a:srgbClr val="187534"/>
                </a:solidFill>
              </a:rPr>
              <a:t>	Global warming</a:t>
            </a:r>
            <a:endParaRPr lang="en-US" sz="2000"/>
          </a:p>
          <a:p>
            <a:pPr marL="342900" indent="-342900">
              <a:lnSpc>
                <a:spcPct val="90000"/>
              </a:lnSpc>
              <a:buFontTx/>
              <a:buNone/>
            </a:pPr>
            <a:endParaRPr lang="en-US" sz="2000">
              <a:solidFill>
                <a:srgbClr val="99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90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90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90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90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090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090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090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0900">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80900">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80900">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80900">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80900">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80900">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80900">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80901">
                                            <p:txEl>
                                              <p:pRg st="0" end="0"/>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80901">
                                            <p:txEl>
                                              <p:pRg st="1" end="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80901">
                                            <p:txEl>
                                              <p:pRg st="2" end="2"/>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80901">
                                            <p:txEl>
                                              <p:pRg st="3" end="3"/>
                                            </p:txEl>
                                          </p:spTgt>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80901">
                                            <p:txEl>
                                              <p:pRg st="4" end="4"/>
                                            </p:txEl>
                                          </p:spTgt>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80901">
                                            <p:txEl>
                                              <p:pRg st="5" end="5"/>
                                            </p:txEl>
                                          </p:spTgt>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80901">
                                            <p:txEl>
                                              <p:pRg st="6" end="6"/>
                                            </p:txEl>
                                          </p:spTgt>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80901">
                                            <p:txEl>
                                              <p:pRg st="7" end="7"/>
                                            </p:txEl>
                                          </p:spTgt>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499"/>
                                          </p:stCondLst>
                                        </p:cTn>
                                        <p:tgtEl>
                                          <p:spTgt spid="80901">
                                            <p:txEl>
                                              <p:pRg st="8" end="8"/>
                                            </p:txEl>
                                          </p:spTgt>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499"/>
                                          </p:stCondLst>
                                        </p:cTn>
                                        <p:tgtEl>
                                          <p:spTgt spid="80901">
                                            <p:txEl>
                                              <p:pRg st="9" end="9"/>
                                            </p:txEl>
                                          </p:spTgt>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499"/>
                                          </p:stCondLst>
                                        </p:cTn>
                                        <p:tgtEl>
                                          <p:spTgt spid="8090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0" grpId="0" build="p" autoUpdateAnimBg="0"/>
      <p:bldP spid="8090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152400"/>
            <a:ext cx="7772400" cy="1143000"/>
          </a:xfrm>
        </p:spPr>
        <p:txBody>
          <a:bodyPr/>
          <a:lstStyle/>
          <a:p>
            <a:r>
              <a:rPr lang="en-US" b="1">
                <a:solidFill>
                  <a:srgbClr val="002EFF"/>
                </a:solidFill>
                <a:latin typeface="Times" charset="0"/>
              </a:rPr>
              <a:t>Atmospheric Model</a:t>
            </a:r>
            <a:endParaRPr lang="en-US" b="1">
              <a:solidFill>
                <a:srgbClr val="002EFF"/>
              </a:solidFill>
            </a:endParaRPr>
          </a:p>
        </p:txBody>
      </p:sp>
      <p:sp>
        <p:nvSpPr>
          <p:cNvPr id="81923" name="Rectangle 3"/>
          <p:cNvSpPr>
            <a:spLocks noGrp="1" noChangeArrowheads="1"/>
          </p:cNvSpPr>
          <p:nvPr>
            <p:ph type="body" sz="half" idx="1"/>
          </p:nvPr>
        </p:nvSpPr>
        <p:spPr>
          <a:xfrm>
            <a:off x="228600" y="838200"/>
            <a:ext cx="4419600" cy="4114800"/>
          </a:xfrm>
        </p:spPr>
        <p:txBody>
          <a:bodyPr/>
          <a:lstStyle/>
          <a:p>
            <a:pPr>
              <a:lnSpc>
                <a:spcPct val="90000"/>
              </a:lnSpc>
            </a:pPr>
            <a:r>
              <a:rPr lang="en-US" sz="1800">
                <a:solidFill>
                  <a:srgbClr val="187534"/>
                </a:solidFill>
                <a:latin typeface="Times" charset="0"/>
              </a:rPr>
              <a:t>Gas processes</a:t>
            </a:r>
            <a:endParaRPr lang="en-US" sz="1800">
              <a:solidFill>
                <a:srgbClr val="FF1D19"/>
              </a:solidFill>
              <a:latin typeface="Times" charset="0"/>
            </a:endParaRPr>
          </a:p>
          <a:p>
            <a:pPr lvl="1">
              <a:lnSpc>
                <a:spcPct val="90000"/>
              </a:lnSpc>
            </a:pPr>
            <a:r>
              <a:rPr lang="en-US" sz="1800">
                <a:solidFill>
                  <a:srgbClr val="FF1D19"/>
                </a:solidFill>
                <a:latin typeface="Times" charset="0"/>
              </a:rPr>
              <a:t>Emission</a:t>
            </a:r>
          </a:p>
          <a:p>
            <a:pPr lvl="1">
              <a:lnSpc>
                <a:spcPct val="90000"/>
              </a:lnSpc>
            </a:pPr>
            <a:r>
              <a:rPr lang="en-US" sz="1800">
                <a:solidFill>
                  <a:srgbClr val="FF1D19"/>
                </a:solidFill>
                <a:latin typeface="Times" charset="0"/>
              </a:rPr>
              <a:t>Photochemistry</a:t>
            </a:r>
          </a:p>
          <a:p>
            <a:pPr lvl="1">
              <a:lnSpc>
                <a:spcPct val="90000"/>
              </a:lnSpc>
            </a:pPr>
            <a:r>
              <a:rPr lang="en-US" sz="1800">
                <a:solidFill>
                  <a:srgbClr val="FF1D19"/>
                </a:solidFill>
                <a:latin typeface="Times" charset="0"/>
              </a:rPr>
              <a:t>Gas-to-particle conversion</a:t>
            </a:r>
          </a:p>
          <a:p>
            <a:pPr lvl="1">
              <a:lnSpc>
                <a:spcPct val="90000"/>
              </a:lnSpc>
            </a:pPr>
            <a:r>
              <a:rPr lang="en-US" sz="1800">
                <a:solidFill>
                  <a:srgbClr val="FF1D19"/>
                </a:solidFill>
                <a:latin typeface="Times" charset="0"/>
              </a:rPr>
              <a:t>Cloud removal</a:t>
            </a:r>
          </a:p>
          <a:p>
            <a:pPr>
              <a:lnSpc>
                <a:spcPct val="90000"/>
              </a:lnSpc>
            </a:pPr>
            <a:r>
              <a:rPr lang="en-US" sz="1800">
                <a:solidFill>
                  <a:srgbClr val="187534"/>
                </a:solidFill>
                <a:latin typeface="Times" charset="0"/>
              </a:rPr>
              <a:t>Aerosol processes</a:t>
            </a:r>
            <a:endParaRPr lang="en-US" sz="1800">
              <a:solidFill>
                <a:srgbClr val="FF1D19"/>
              </a:solidFill>
              <a:latin typeface="Times" charset="0"/>
            </a:endParaRPr>
          </a:p>
          <a:p>
            <a:pPr lvl="1">
              <a:lnSpc>
                <a:spcPct val="90000"/>
              </a:lnSpc>
            </a:pPr>
            <a:r>
              <a:rPr lang="en-US" sz="1800">
                <a:solidFill>
                  <a:srgbClr val="FF1D19"/>
                </a:solidFill>
                <a:latin typeface="Times" charset="0"/>
              </a:rPr>
              <a:t>Emission</a:t>
            </a:r>
          </a:p>
          <a:p>
            <a:pPr lvl="1">
              <a:lnSpc>
                <a:spcPct val="90000"/>
              </a:lnSpc>
            </a:pPr>
            <a:r>
              <a:rPr lang="en-US" sz="1800">
                <a:solidFill>
                  <a:srgbClr val="FF1D19"/>
                </a:solidFill>
                <a:latin typeface="Times" charset="0"/>
              </a:rPr>
              <a:t>Nucleation/condensation</a:t>
            </a:r>
          </a:p>
          <a:p>
            <a:pPr lvl="1">
              <a:lnSpc>
                <a:spcPct val="90000"/>
              </a:lnSpc>
            </a:pPr>
            <a:r>
              <a:rPr lang="en-US" sz="1800">
                <a:solidFill>
                  <a:srgbClr val="FF1D19"/>
                </a:solidFill>
                <a:latin typeface="Times" charset="0"/>
              </a:rPr>
              <a:t>Aerosol, cloud coagulation</a:t>
            </a:r>
          </a:p>
          <a:p>
            <a:pPr lvl="1">
              <a:lnSpc>
                <a:spcPct val="90000"/>
              </a:lnSpc>
            </a:pPr>
            <a:r>
              <a:rPr lang="en-US" sz="1800">
                <a:solidFill>
                  <a:srgbClr val="FF1D19"/>
                </a:solidFill>
                <a:latin typeface="Times" charset="0"/>
              </a:rPr>
              <a:t>Dissolution/chemistry/crystallization</a:t>
            </a:r>
          </a:p>
          <a:p>
            <a:pPr lvl="1">
              <a:lnSpc>
                <a:spcPct val="90000"/>
              </a:lnSpc>
            </a:pPr>
            <a:r>
              <a:rPr lang="en-US" sz="1800">
                <a:solidFill>
                  <a:srgbClr val="FF1D19"/>
                </a:solidFill>
                <a:latin typeface="Times" charset="0"/>
              </a:rPr>
              <a:t>Dry deposition/sedimentation</a:t>
            </a:r>
          </a:p>
          <a:p>
            <a:pPr lvl="1">
              <a:lnSpc>
                <a:spcPct val="90000"/>
              </a:lnSpc>
            </a:pPr>
            <a:r>
              <a:rPr lang="en-US" sz="1800">
                <a:solidFill>
                  <a:srgbClr val="FF1D19"/>
                </a:solidFill>
                <a:latin typeface="Times" charset="0"/>
              </a:rPr>
              <a:t>Rainout/washout</a:t>
            </a:r>
          </a:p>
          <a:p>
            <a:pPr>
              <a:lnSpc>
                <a:spcPct val="90000"/>
              </a:lnSpc>
            </a:pPr>
            <a:r>
              <a:rPr lang="en-US" sz="1800">
                <a:solidFill>
                  <a:srgbClr val="187534"/>
                </a:solidFill>
                <a:latin typeface="Times" charset="0"/>
              </a:rPr>
              <a:t>Cloud processes</a:t>
            </a:r>
          </a:p>
          <a:p>
            <a:pPr lvl="1">
              <a:lnSpc>
                <a:spcPct val="90000"/>
              </a:lnSpc>
            </a:pPr>
            <a:r>
              <a:rPr lang="en-US" sz="1800">
                <a:solidFill>
                  <a:srgbClr val="FF1D19"/>
                </a:solidFill>
                <a:latin typeface="Times" charset="0"/>
              </a:rPr>
              <a:t>Activation on aerosol</a:t>
            </a:r>
          </a:p>
          <a:p>
            <a:pPr lvl="1">
              <a:lnSpc>
                <a:spcPct val="90000"/>
              </a:lnSpc>
            </a:pPr>
            <a:r>
              <a:rPr lang="en-US" sz="1800">
                <a:solidFill>
                  <a:srgbClr val="FF1D19"/>
                </a:solidFill>
                <a:latin typeface="Times" charset="0"/>
              </a:rPr>
              <a:t>Conden./evap./deposition/sublim.</a:t>
            </a:r>
          </a:p>
          <a:p>
            <a:pPr lvl="1">
              <a:lnSpc>
                <a:spcPct val="90000"/>
              </a:lnSpc>
            </a:pPr>
            <a:r>
              <a:rPr lang="en-US" sz="1800">
                <a:solidFill>
                  <a:srgbClr val="FF1D19"/>
                </a:solidFill>
                <a:latin typeface="Times" charset="0"/>
              </a:rPr>
              <a:t>Hom./het./contact/evap. freezing</a:t>
            </a:r>
          </a:p>
          <a:p>
            <a:pPr lvl="1">
              <a:lnSpc>
                <a:spcPct val="90000"/>
              </a:lnSpc>
            </a:pPr>
            <a:r>
              <a:rPr lang="en-US" sz="1800">
                <a:solidFill>
                  <a:srgbClr val="FF1D19"/>
                </a:solidFill>
                <a:latin typeface="Times" charset="0"/>
              </a:rPr>
              <a:t>Cloud, aerosol coagulation</a:t>
            </a:r>
          </a:p>
          <a:p>
            <a:pPr lvl="1">
              <a:lnSpc>
                <a:spcPct val="90000"/>
              </a:lnSpc>
            </a:pPr>
            <a:r>
              <a:rPr lang="en-US" sz="1800">
                <a:solidFill>
                  <a:srgbClr val="FF1D19"/>
                </a:solidFill>
                <a:latin typeface="Times" charset="0"/>
              </a:rPr>
              <a:t>Precipitation/lightning</a:t>
            </a:r>
          </a:p>
          <a:p>
            <a:pPr lvl="1">
              <a:lnSpc>
                <a:spcPct val="90000"/>
              </a:lnSpc>
            </a:pPr>
            <a:r>
              <a:rPr lang="en-US" sz="1800">
                <a:solidFill>
                  <a:srgbClr val="FF1D19"/>
                </a:solidFill>
                <a:latin typeface="Times" charset="0"/>
              </a:rPr>
              <a:t>Dissolution/chemistry</a:t>
            </a:r>
          </a:p>
        </p:txBody>
      </p:sp>
      <p:sp>
        <p:nvSpPr>
          <p:cNvPr id="81924" name="Rectangle 4"/>
          <p:cNvSpPr>
            <a:spLocks noGrp="1" noChangeArrowheads="1"/>
          </p:cNvSpPr>
          <p:nvPr>
            <p:ph type="body" sz="half" idx="2"/>
          </p:nvPr>
        </p:nvSpPr>
        <p:spPr>
          <a:xfrm>
            <a:off x="4267200" y="838200"/>
            <a:ext cx="4876800" cy="4114800"/>
          </a:xfrm>
        </p:spPr>
        <p:txBody>
          <a:bodyPr/>
          <a:lstStyle/>
          <a:p>
            <a:pPr>
              <a:lnSpc>
                <a:spcPct val="90000"/>
              </a:lnSpc>
              <a:tabLst>
                <a:tab pos="2062163" algn="l"/>
                <a:tab pos="3319463" algn="l"/>
              </a:tabLst>
            </a:pPr>
            <a:r>
              <a:rPr lang="en-US" sz="1800">
                <a:solidFill>
                  <a:srgbClr val="187534"/>
                </a:solidFill>
                <a:latin typeface="Times" charset="0"/>
              </a:rPr>
              <a:t>Radiative transfer</a:t>
            </a:r>
          </a:p>
          <a:p>
            <a:pPr lvl="1">
              <a:lnSpc>
                <a:spcPct val="90000"/>
              </a:lnSpc>
              <a:tabLst>
                <a:tab pos="2062163" algn="l"/>
                <a:tab pos="3319463" algn="l"/>
              </a:tabLst>
            </a:pPr>
            <a:r>
              <a:rPr lang="en-US" sz="1800">
                <a:solidFill>
                  <a:srgbClr val="FF1D19"/>
                </a:solidFill>
                <a:latin typeface="Times" charset="0"/>
              </a:rPr>
              <a:t>UV/visible/near-IR/thermal-IR</a:t>
            </a:r>
          </a:p>
          <a:p>
            <a:pPr lvl="1">
              <a:lnSpc>
                <a:spcPct val="90000"/>
              </a:lnSpc>
              <a:tabLst>
                <a:tab pos="2062163" algn="l"/>
                <a:tab pos="3319463" algn="l"/>
              </a:tabLst>
            </a:pPr>
            <a:r>
              <a:rPr lang="en-US" sz="1800">
                <a:solidFill>
                  <a:srgbClr val="FF1D19"/>
                </a:solidFill>
                <a:latin typeface="Times" charset="0"/>
              </a:rPr>
              <a:t>Scattering/absorption</a:t>
            </a:r>
          </a:p>
          <a:p>
            <a:pPr marL="1085850" lvl="2">
              <a:lnSpc>
                <a:spcPct val="90000"/>
              </a:lnSpc>
              <a:buFontTx/>
              <a:buNone/>
              <a:tabLst>
                <a:tab pos="2062163" algn="l"/>
                <a:tab pos="3319463" algn="l"/>
              </a:tabLst>
            </a:pPr>
            <a:r>
              <a:rPr lang="en-US" sz="1800">
                <a:solidFill>
                  <a:srgbClr val="FF1D19"/>
                </a:solidFill>
                <a:latin typeface="Times" charset="0"/>
              </a:rPr>
              <a:t>Gas	Aerosol	Hydrometeor</a:t>
            </a:r>
          </a:p>
          <a:p>
            <a:pPr lvl="1">
              <a:lnSpc>
                <a:spcPct val="90000"/>
              </a:lnSpc>
              <a:tabLst>
                <a:tab pos="2062163" algn="l"/>
                <a:tab pos="3319463" algn="l"/>
              </a:tabLst>
            </a:pPr>
            <a:r>
              <a:rPr lang="en-US" sz="1800">
                <a:solidFill>
                  <a:srgbClr val="FF1D19"/>
                </a:solidFill>
                <a:latin typeface="Times" charset="0"/>
              </a:rPr>
              <a:t>Snow, ice, water albedos</a:t>
            </a:r>
            <a:endParaRPr lang="en-US" sz="1800">
              <a:solidFill>
                <a:srgbClr val="187534"/>
              </a:solidFill>
              <a:latin typeface="Times" charset="0"/>
            </a:endParaRPr>
          </a:p>
          <a:p>
            <a:pPr>
              <a:lnSpc>
                <a:spcPct val="90000"/>
              </a:lnSpc>
              <a:tabLst>
                <a:tab pos="2062163" algn="l"/>
                <a:tab pos="3319463" algn="l"/>
              </a:tabLst>
            </a:pPr>
            <a:r>
              <a:rPr lang="en-US" sz="1800">
                <a:solidFill>
                  <a:srgbClr val="187534"/>
                </a:solidFill>
                <a:latin typeface="Times" charset="0"/>
              </a:rPr>
              <a:t>Meteorological processes</a:t>
            </a:r>
          </a:p>
          <a:p>
            <a:pPr lvl="1">
              <a:lnSpc>
                <a:spcPct val="90000"/>
              </a:lnSpc>
              <a:tabLst>
                <a:tab pos="2062163" algn="l"/>
                <a:tab pos="3319463" algn="l"/>
              </a:tabLst>
            </a:pPr>
            <a:r>
              <a:rPr lang="en-US" sz="1800">
                <a:solidFill>
                  <a:srgbClr val="FF1D19"/>
                </a:solidFill>
                <a:latin typeface="Times" charset="0"/>
              </a:rPr>
              <a:t>Velocity	Geopotential</a:t>
            </a:r>
          </a:p>
          <a:p>
            <a:pPr lvl="1">
              <a:lnSpc>
                <a:spcPct val="90000"/>
              </a:lnSpc>
              <a:tabLst>
                <a:tab pos="2062163" algn="l"/>
                <a:tab pos="3319463" algn="l"/>
              </a:tabLst>
            </a:pPr>
            <a:r>
              <a:rPr lang="en-US" sz="1800">
                <a:solidFill>
                  <a:srgbClr val="FF1D19"/>
                </a:solidFill>
                <a:latin typeface="Times" charset="0"/>
              </a:rPr>
              <a:t>Pressure	Water vapor</a:t>
            </a:r>
          </a:p>
          <a:p>
            <a:pPr lvl="1">
              <a:lnSpc>
                <a:spcPct val="90000"/>
              </a:lnSpc>
              <a:tabLst>
                <a:tab pos="2062163" algn="l"/>
                <a:tab pos="3319463" algn="l"/>
              </a:tabLst>
            </a:pPr>
            <a:r>
              <a:rPr lang="en-US" sz="1800">
                <a:solidFill>
                  <a:srgbClr val="FF1D19"/>
                </a:solidFill>
                <a:latin typeface="Times" charset="0"/>
              </a:rPr>
              <a:t>Temperature	Density</a:t>
            </a:r>
          </a:p>
          <a:p>
            <a:pPr lvl="1">
              <a:lnSpc>
                <a:spcPct val="90000"/>
              </a:lnSpc>
              <a:tabLst>
                <a:tab pos="2062163" algn="l"/>
                <a:tab pos="3319463" algn="l"/>
              </a:tabLst>
            </a:pPr>
            <a:r>
              <a:rPr lang="en-US" sz="1800">
                <a:solidFill>
                  <a:srgbClr val="FF1D19"/>
                </a:solidFill>
                <a:latin typeface="Times" charset="0"/>
              </a:rPr>
              <a:t>Turbulence</a:t>
            </a:r>
            <a:endParaRPr lang="en-US" sz="1800">
              <a:solidFill>
                <a:srgbClr val="187534"/>
              </a:solidFill>
              <a:latin typeface="Times" charset="0"/>
            </a:endParaRPr>
          </a:p>
          <a:p>
            <a:pPr>
              <a:lnSpc>
                <a:spcPct val="90000"/>
              </a:lnSpc>
              <a:tabLst>
                <a:tab pos="2062163" algn="l"/>
                <a:tab pos="3319463" algn="l"/>
              </a:tabLst>
            </a:pPr>
            <a:r>
              <a:rPr lang="en-US" sz="1800">
                <a:solidFill>
                  <a:srgbClr val="187534"/>
                </a:solidFill>
                <a:latin typeface="Times" charset="0"/>
              </a:rPr>
              <a:t>Surface processes</a:t>
            </a:r>
          </a:p>
          <a:p>
            <a:pPr lvl="1">
              <a:lnSpc>
                <a:spcPct val="90000"/>
              </a:lnSpc>
              <a:tabLst>
                <a:tab pos="2062163" algn="l"/>
                <a:tab pos="3319463" algn="l"/>
              </a:tabLst>
            </a:pPr>
            <a:r>
              <a:rPr lang="en-US" sz="1800">
                <a:solidFill>
                  <a:srgbClr val="FF1D19"/>
                </a:solidFill>
                <a:latin typeface="Times" charset="0"/>
              </a:rPr>
              <a:t>Temperatures and water content of</a:t>
            </a:r>
          </a:p>
          <a:p>
            <a:pPr marL="1085850" lvl="2">
              <a:lnSpc>
                <a:spcPct val="90000"/>
              </a:lnSpc>
              <a:tabLst>
                <a:tab pos="2062163" algn="l"/>
                <a:tab pos="3319463" algn="l"/>
              </a:tabLst>
            </a:pPr>
            <a:r>
              <a:rPr lang="en-US" sz="1800">
                <a:solidFill>
                  <a:srgbClr val="FF1D19"/>
                </a:solidFill>
                <a:latin typeface="Times" charset="0"/>
              </a:rPr>
              <a:t>Soil	Water	Snow</a:t>
            </a:r>
          </a:p>
          <a:p>
            <a:pPr marL="1085850" lvl="2">
              <a:lnSpc>
                <a:spcPct val="90000"/>
              </a:lnSpc>
              <a:tabLst>
                <a:tab pos="2062163" algn="l"/>
                <a:tab pos="3319463" algn="l"/>
              </a:tabLst>
            </a:pPr>
            <a:r>
              <a:rPr lang="en-US" sz="1800">
                <a:solidFill>
                  <a:srgbClr val="FF1D19"/>
                </a:solidFill>
                <a:latin typeface="Times" charset="0"/>
              </a:rPr>
              <a:t>Sea ice	Vegetation	Roads</a:t>
            </a:r>
          </a:p>
          <a:p>
            <a:pPr marL="1085850" lvl="2">
              <a:lnSpc>
                <a:spcPct val="90000"/>
              </a:lnSpc>
              <a:tabLst>
                <a:tab pos="2062163" algn="l"/>
                <a:tab pos="3319463" algn="l"/>
              </a:tabLst>
            </a:pPr>
            <a:r>
              <a:rPr lang="en-US" sz="1800">
                <a:solidFill>
                  <a:srgbClr val="FF1D19"/>
                </a:solidFill>
                <a:latin typeface="Times" charset="0"/>
              </a:rPr>
              <a:t>Roofs</a:t>
            </a:r>
          </a:p>
          <a:p>
            <a:pPr lvl="1">
              <a:lnSpc>
                <a:spcPct val="90000"/>
              </a:lnSpc>
              <a:tabLst>
                <a:tab pos="2062163" algn="l"/>
                <a:tab pos="3319463" algn="l"/>
              </a:tabLst>
            </a:pPr>
            <a:r>
              <a:rPr lang="en-US" sz="1800">
                <a:solidFill>
                  <a:srgbClr val="FF1D19"/>
                </a:solidFill>
                <a:latin typeface="Times" charset="0"/>
              </a:rPr>
              <a:t>Surface energy/moisture fluxes</a:t>
            </a:r>
          </a:p>
          <a:p>
            <a:pPr lvl="1">
              <a:lnSpc>
                <a:spcPct val="90000"/>
              </a:lnSpc>
              <a:tabLst>
                <a:tab pos="2062163" algn="l"/>
                <a:tab pos="3319463" algn="l"/>
              </a:tabLst>
            </a:pPr>
            <a:r>
              <a:rPr lang="en-US" sz="1800">
                <a:solidFill>
                  <a:srgbClr val="FF1D19"/>
                </a:solidFill>
                <a:latin typeface="Times" charset="0"/>
              </a:rPr>
              <a:t>Ocean-atmosphere exchange </a:t>
            </a:r>
          </a:p>
          <a:p>
            <a:pPr lvl="1">
              <a:lnSpc>
                <a:spcPct val="90000"/>
              </a:lnSpc>
              <a:tabLst>
                <a:tab pos="2062163" algn="l"/>
                <a:tab pos="3319463" algn="l"/>
              </a:tabLst>
            </a:pPr>
            <a:r>
              <a:rPr lang="en-US" sz="1800">
                <a:solidFill>
                  <a:srgbClr val="FF1D19"/>
                </a:solidFill>
                <a:latin typeface="Times" charset="0"/>
              </a:rPr>
              <a:t>Ocean dynamics, chemistry</a:t>
            </a:r>
          </a:p>
          <a:p>
            <a:pPr lvl="1">
              <a:lnSpc>
                <a:spcPct val="90000"/>
              </a:lnSpc>
              <a:tabLst>
                <a:tab pos="2062163" algn="l"/>
                <a:tab pos="3319463" algn="l"/>
              </a:tabLst>
            </a:pPr>
            <a:endParaRPr lang="en-US" sz="1800">
              <a:solidFill>
                <a:srgbClr val="FF1D19"/>
              </a:solidFill>
              <a:latin typeface="Times" charset="0"/>
            </a:endParaRPr>
          </a:p>
        </p:txBody>
      </p:sp>
      <p:sp>
        <p:nvSpPr>
          <p:cNvPr id="81927" name="Text Box 7"/>
          <p:cNvSpPr txBox="1">
            <a:spLocks noChangeArrowheads="1"/>
          </p:cNvSpPr>
          <p:nvPr/>
        </p:nvSpPr>
        <p:spPr bwMode="auto">
          <a:xfrm>
            <a:off x="8020050" y="6400800"/>
            <a:ext cx="1123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lnSpc>
                <a:spcPct val="100000"/>
              </a:lnSpc>
              <a:spcBef>
                <a:spcPct val="0"/>
              </a:spcBef>
              <a:buFontTx/>
              <a:buNone/>
            </a:pPr>
            <a:r>
              <a:rPr lang="en-US">
                <a:solidFill>
                  <a:srgbClr val="993366"/>
                </a:solidFill>
              </a:rPr>
              <a:t>Fig. 1.1</a:t>
            </a:r>
            <a:endParaRPr lang="en-US" sz="1800">
              <a:solidFill>
                <a:srgbClr val="993366"/>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9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9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9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19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192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192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192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8192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8192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8192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8192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81923">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81923">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81923">
                                            <p:txEl>
                                              <p:pRg st="14" end="1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81923">
                                            <p:txEl>
                                              <p:pRg st="15" end="1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81923">
                                            <p:txEl>
                                              <p:pRg st="16" end="16"/>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81923">
                                            <p:txEl>
                                              <p:pRg st="17" end="17"/>
                                            </p:txEl>
                                          </p:spTgt>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81923">
                                            <p:txEl>
                                              <p:pRg st="18" end="18"/>
                                            </p:txEl>
                                          </p:spTgt>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81924">
                                            <p:txEl>
                                              <p:pRg st="0" end="0"/>
                                            </p:txEl>
                                          </p:spTgt>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81924">
                                            <p:txEl>
                                              <p:pRg st="1" end="1"/>
                                            </p:txEl>
                                          </p:spTgt>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81924">
                                            <p:txEl>
                                              <p:pRg st="2" end="2"/>
                                            </p:txEl>
                                          </p:spTgt>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499"/>
                                          </p:stCondLst>
                                        </p:cTn>
                                        <p:tgtEl>
                                          <p:spTgt spid="81924">
                                            <p:txEl>
                                              <p:pRg st="3" end="3"/>
                                            </p:txEl>
                                          </p:spTgt>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499"/>
                                          </p:stCondLst>
                                        </p:cTn>
                                        <p:tgtEl>
                                          <p:spTgt spid="81924">
                                            <p:txEl>
                                              <p:pRg st="4" end="4"/>
                                            </p:txEl>
                                          </p:spTgt>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499"/>
                                          </p:stCondLst>
                                        </p:cTn>
                                        <p:tgtEl>
                                          <p:spTgt spid="81924">
                                            <p:txEl>
                                              <p:pRg st="5" end="5"/>
                                            </p:txEl>
                                          </p:spTgt>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499"/>
                                          </p:stCondLst>
                                        </p:cTn>
                                        <p:tgtEl>
                                          <p:spTgt spid="81924">
                                            <p:txEl>
                                              <p:pRg st="6" end="6"/>
                                            </p:txEl>
                                          </p:spTgt>
                                        </p:tgtEl>
                                        <p:attrNameLst>
                                          <p:attrName>style.visibility</p:attrName>
                                        </p:attrNameLst>
                                      </p:cBhvr>
                                      <p:to>
                                        <p:strVal val="visible"/>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ntr" presetSubtype="0" fill="hold" grpId="0" nodeType="clickEffect">
                                  <p:stCondLst>
                                    <p:cond delay="0"/>
                                  </p:stCondLst>
                                  <p:childTnLst>
                                    <p:set>
                                      <p:cBhvr>
                                        <p:cTn id="108" dur="1" fill="hold">
                                          <p:stCondLst>
                                            <p:cond delay="499"/>
                                          </p:stCondLst>
                                        </p:cTn>
                                        <p:tgtEl>
                                          <p:spTgt spid="81924">
                                            <p:txEl>
                                              <p:pRg st="7" end="7"/>
                                            </p:txEl>
                                          </p:spTgt>
                                        </p:tgtEl>
                                        <p:attrNameLst>
                                          <p:attrName>style.visibility</p:attrName>
                                        </p:attrNameLst>
                                      </p:cBhvr>
                                      <p:to>
                                        <p:strVal val="visible"/>
                                      </p:to>
                                    </p:se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1" presetClass="entr" presetSubtype="0" fill="hold" grpId="0" nodeType="clickEffect">
                                  <p:stCondLst>
                                    <p:cond delay="0"/>
                                  </p:stCondLst>
                                  <p:childTnLst>
                                    <p:set>
                                      <p:cBhvr>
                                        <p:cTn id="112" dur="1" fill="hold">
                                          <p:stCondLst>
                                            <p:cond delay="499"/>
                                          </p:stCondLst>
                                        </p:cTn>
                                        <p:tgtEl>
                                          <p:spTgt spid="81924">
                                            <p:txEl>
                                              <p:pRg st="8" end="8"/>
                                            </p:txEl>
                                          </p:spTgt>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grpId="0" nodeType="clickEffect">
                                  <p:stCondLst>
                                    <p:cond delay="0"/>
                                  </p:stCondLst>
                                  <p:childTnLst>
                                    <p:set>
                                      <p:cBhvr>
                                        <p:cTn id="116" dur="1" fill="hold">
                                          <p:stCondLst>
                                            <p:cond delay="499"/>
                                          </p:stCondLst>
                                        </p:cTn>
                                        <p:tgtEl>
                                          <p:spTgt spid="81924">
                                            <p:txEl>
                                              <p:pRg st="9" end="9"/>
                                            </p:txEl>
                                          </p:spTgt>
                                        </p:tgtEl>
                                        <p:attrNameLst>
                                          <p:attrName>style.visibility</p:attrName>
                                        </p:attrNameLst>
                                      </p:cBhvr>
                                      <p:to>
                                        <p:strVal val="visible"/>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 presetClass="entr" presetSubtype="0" fill="hold" grpId="0" nodeType="clickEffect">
                                  <p:stCondLst>
                                    <p:cond delay="0"/>
                                  </p:stCondLst>
                                  <p:childTnLst>
                                    <p:set>
                                      <p:cBhvr>
                                        <p:cTn id="120" dur="1" fill="hold">
                                          <p:stCondLst>
                                            <p:cond delay="499"/>
                                          </p:stCondLst>
                                        </p:cTn>
                                        <p:tgtEl>
                                          <p:spTgt spid="81924">
                                            <p:txEl>
                                              <p:pRg st="10" end="10"/>
                                            </p:txEl>
                                          </p:spTgt>
                                        </p:tgtEl>
                                        <p:attrNameLst>
                                          <p:attrName>style.visibility</p:attrName>
                                        </p:attrNameLst>
                                      </p:cBhvr>
                                      <p:to>
                                        <p:strVal val="visible"/>
                                      </p:to>
                                    </p:se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 presetClass="entr" presetSubtype="0" fill="hold" grpId="0" nodeType="clickEffect">
                                  <p:stCondLst>
                                    <p:cond delay="0"/>
                                  </p:stCondLst>
                                  <p:childTnLst>
                                    <p:set>
                                      <p:cBhvr>
                                        <p:cTn id="124" dur="1" fill="hold">
                                          <p:stCondLst>
                                            <p:cond delay="499"/>
                                          </p:stCondLst>
                                        </p:cTn>
                                        <p:tgtEl>
                                          <p:spTgt spid="81924">
                                            <p:txEl>
                                              <p:pRg st="11" end="11"/>
                                            </p:txEl>
                                          </p:spTgt>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499"/>
                                          </p:stCondLst>
                                        </p:cTn>
                                        <p:tgtEl>
                                          <p:spTgt spid="81924">
                                            <p:txEl>
                                              <p:pRg st="12" end="12"/>
                                            </p:txEl>
                                          </p:spTgt>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499"/>
                                          </p:stCondLst>
                                        </p:cTn>
                                        <p:tgtEl>
                                          <p:spTgt spid="81924">
                                            <p:txEl>
                                              <p:pRg st="13" end="13"/>
                                            </p:txEl>
                                          </p:spTgt>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499"/>
                                          </p:stCondLst>
                                        </p:cTn>
                                        <p:tgtEl>
                                          <p:spTgt spid="81924">
                                            <p:txEl>
                                              <p:pRg st="14" end="14"/>
                                            </p:txEl>
                                          </p:spTgt>
                                        </p:tgtEl>
                                        <p:attrNameLst>
                                          <p:attrName>style.visibility</p:attrName>
                                        </p:attrNameLst>
                                      </p:cBhvr>
                                      <p:to>
                                        <p:strVal val="visible"/>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ntr" presetSubtype="0" fill="hold" grpId="0" nodeType="clickEffect">
                                  <p:stCondLst>
                                    <p:cond delay="0"/>
                                  </p:stCondLst>
                                  <p:childTnLst>
                                    <p:set>
                                      <p:cBhvr>
                                        <p:cTn id="134" dur="1" fill="hold">
                                          <p:stCondLst>
                                            <p:cond delay="499"/>
                                          </p:stCondLst>
                                        </p:cTn>
                                        <p:tgtEl>
                                          <p:spTgt spid="81924">
                                            <p:txEl>
                                              <p:pRg st="15" end="15"/>
                                            </p:txEl>
                                          </p:spTgt>
                                        </p:tgtEl>
                                        <p:attrNameLst>
                                          <p:attrName>style.visibility</p:attrName>
                                        </p:attrNameLst>
                                      </p:cBhvr>
                                      <p:to>
                                        <p:strVal val="visible"/>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1" presetClass="entr" presetSubtype="0" fill="hold" grpId="0" nodeType="clickEffect">
                                  <p:stCondLst>
                                    <p:cond delay="0"/>
                                  </p:stCondLst>
                                  <p:childTnLst>
                                    <p:set>
                                      <p:cBhvr>
                                        <p:cTn id="138" dur="1" fill="hold">
                                          <p:stCondLst>
                                            <p:cond delay="499"/>
                                          </p:stCondLst>
                                        </p:cTn>
                                        <p:tgtEl>
                                          <p:spTgt spid="81924">
                                            <p:txEl>
                                              <p:pRg st="16" end="16"/>
                                            </p:txEl>
                                          </p:spTgt>
                                        </p:tgtEl>
                                        <p:attrNameLst>
                                          <p:attrName>style.visibility</p:attrName>
                                        </p:attrNameLst>
                                      </p:cBhvr>
                                      <p:to>
                                        <p:strVal val="visibl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presetSubtype="0" fill="hold" grpId="0" nodeType="clickEffect">
                                  <p:stCondLst>
                                    <p:cond delay="0"/>
                                  </p:stCondLst>
                                  <p:childTnLst>
                                    <p:set>
                                      <p:cBhvr>
                                        <p:cTn id="142" dur="1" fill="hold">
                                          <p:stCondLst>
                                            <p:cond delay="499"/>
                                          </p:stCondLst>
                                        </p:cTn>
                                        <p:tgtEl>
                                          <p:spTgt spid="81924">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bldLvl="2" autoUpdateAnimBg="0"/>
      <p:bldP spid="81924" grpId="0" build="p" bldLvl="2" autoUpdateAnimBg="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80000"/>
          </a:lnSpc>
          <a:spcBef>
            <a:spcPct val="20000"/>
          </a:spcBef>
          <a:spcAft>
            <a:spcPct val="0"/>
          </a:spcAft>
          <a:buClrTx/>
          <a:buSzTx/>
          <a:buFontTx/>
          <a:buChar char="–"/>
          <a:tabLst/>
          <a:defRPr kumimoji="0" lang="en-US" sz="2400" b="0" i="0" u="none" strike="noStrike" cap="none" normalizeH="0" baseline="0">
            <a:ln>
              <a:noFill/>
            </a:ln>
            <a:solidFill>
              <a:srgbClr val="FF0000"/>
            </a:solidFill>
            <a:effectLst/>
            <a:latin typeface="Times"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80000"/>
          </a:lnSpc>
          <a:spcBef>
            <a:spcPct val="20000"/>
          </a:spcBef>
          <a:spcAft>
            <a:spcPct val="0"/>
          </a:spcAft>
          <a:buClrTx/>
          <a:buSzTx/>
          <a:buFontTx/>
          <a:buChar char="–"/>
          <a:tabLst/>
          <a:defRPr kumimoji="0" lang="en-US" sz="2400" b="0" i="0" u="none" strike="noStrike" cap="none" normalizeH="0" baseline="0">
            <a:ln>
              <a:noFill/>
            </a:ln>
            <a:solidFill>
              <a:srgbClr val="FF0000"/>
            </a:solidFill>
            <a:effectLst/>
            <a:latin typeface="Times"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3707</TotalTime>
  <Words>610</Words>
  <Application>Microsoft Macintosh PowerPoint</Application>
  <PresentationFormat>On-screen Show (4:3)</PresentationFormat>
  <Paragraphs>99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Times</vt:lpstr>
      <vt:lpstr>Default Design</vt:lpstr>
      <vt:lpstr>Presentation Slides  for  Chapter 1 of  Fundamentals of Atmospheric Modeling 2nd Edition </vt:lpstr>
      <vt:lpstr>Brief History of Meteorology</vt:lpstr>
      <vt:lpstr>Excerpts from Aristotle’s Meteorologica</vt:lpstr>
      <vt:lpstr>Scales of Motion (Table 1.1)</vt:lpstr>
      <vt:lpstr>Atmospheric Model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Fred Ginnebaugh</dc:creator>
  <cp:lastModifiedBy>Mark Z Jacobson</cp:lastModifiedBy>
  <cp:revision>170</cp:revision>
  <dcterms:created xsi:type="dcterms:W3CDTF">2004-09-10T00:13:47Z</dcterms:created>
  <dcterms:modified xsi:type="dcterms:W3CDTF">2022-05-05T17:09:18Z</dcterms:modified>
</cp:coreProperties>
</file>