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550" r:id="rId3"/>
    <p:sldId id="660" r:id="rId4"/>
    <p:sldId id="578" r:id="rId5"/>
    <p:sldId id="638" r:id="rId6"/>
    <p:sldId id="639" r:id="rId7"/>
    <p:sldId id="640" r:id="rId8"/>
    <p:sldId id="641" r:id="rId9"/>
    <p:sldId id="642" r:id="rId10"/>
    <p:sldId id="643" r:id="rId11"/>
    <p:sldId id="644" r:id="rId12"/>
    <p:sldId id="645" r:id="rId13"/>
    <p:sldId id="661" r:id="rId14"/>
    <p:sldId id="646" r:id="rId15"/>
    <p:sldId id="647" r:id="rId16"/>
    <p:sldId id="648" r:id="rId17"/>
    <p:sldId id="649" r:id="rId18"/>
    <p:sldId id="651" r:id="rId19"/>
    <p:sldId id="652" r:id="rId20"/>
    <p:sldId id="653" r:id="rId21"/>
    <p:sldId id="654" r:id="rId22"/>
    <p:sldId id="656" r:id="rId23"/>
    <p:sldId id="657" r:id="rId24"/>
    <p:sldId id="658" r:id="rId25"/>
    <p:sldId id="662" r:id="rId26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37"/>
  </p:normalViewPr>
  <p:slideViewPr>
    <p:cSldViewPr>
      <p:cViewPr varScale="1">
        <p:scale>
          <a:sx n="97" d="100"/>
          <a:sy n="97" d="100"/>
        </p:scale>
        <p:origin x="10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7" Type="http://schemas.openxmlformats.org/officeDocument/2006/relationships/image" Target="../media/image56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Relationship Id="rId5" Type="http://schemas.openxmlformats.org/officeDocument/2006/relationships/image" Target="../media/image66.emf"/><Relationship Id="rId4" Type="http://schemas.openxmlformats.org/officeDocument/2006/relationships/image" Target="../media/image6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19F93B-8840-9B45-8CCF-D5E8A1E7DA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77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14707-1090-D141-AEF8-310BC24900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49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4EFD2E-F0AF-DF41-9323-8F3AD3BB4E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2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B58BB0-7478-4B40-9FB7-247A8721F3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67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C5F014-5835-A346-9E40-A32954B370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40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D2981-3C37-DF42-BEE8-C8D7AC2AD8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609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26D40-3E52-CD48-B274-07F8AC345D7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769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011BD-9E59-E045-A6B0-DB48391A17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5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2282CA-EF77-1B47-B4EA-AF116BC9F8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63582-4FB8-D244-AE80-0BF2021F82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000FD-7D3D-DC4A-8E83-3E9703AB27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5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fld id="{B95462D6-4D6D-AC4A-8713-5764098392F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oleObject" Target="../embeddings/oleObject37.bin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6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e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3.e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5" Type="http://schemas.openxmlformats.org/officeDocument/2006/relationships/oleObject" Target="../embeddings/oleObject38.bin"/><Relationship Id="rId10" Type="http://schemas.openxmlformats.org/officeDocument/2006/relationships/image" Target="../media/image35.emf"/><Relationship Id="rId4" Type="http://schemas.openxmlformats.org/officeDocument/2006/relationships/image" Target="../media/image32.e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4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0.e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42.emf"/><Relationship Id="rId4" Type="http://schemas.openxmlformats.org/officeDocument/2006/relationships/image" Target="../media/image39.emf"/><Relationship Id="rId9" Type="http://schemas.openxmlformats.org/officeDocument/2006/relationships/oleObject" Target="../embeddings/oleObject42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4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7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13" Type="http://schemas.openxmlformats.org/officeDocument/2006/relationships/oleObject" Target="../embeddings/oleObject55.bin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54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6.emf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1.e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5" Type="http://schemas.openxmlformats.org/officeDocument/2006/relationships/oleObject" Target="../embeddings/oleObject56.bin"/><Relationship Id="rId10" Type="http://schemas.openxmlformats.org/officeDocument/2006/relationships/image" Target="../media/image53.emf"/><Relationship Id="rId4" Type="http://schemas.openxmlformats.org/officeDocument/2006/relationships/image" Target="../media/image50.emf"/><Relationship Id="rId9" Type="http://schemas.openxmlformats.org/officeDocument/2006/relationships/oleObject" Target="../embeddings/oleObject53.bin"/><Relationship Id="rId14" Type="http://schemas.openxmlformats.org/officeDocument/2006/relationships/image" Target="../media/image5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57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0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59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12" Type="http://schemas.openxmlformats.org/officeDocument/2006/relationships/image" Target="../media/image6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3.emf"/><Relationship Id="rId11" Type="http://schemas.openxmlformats.org/officeDocument/2006/relationships/oleObject" Target="../embeddings/oleObject66.bin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65.emf"/><Relationship Id="rId4" Type="http://schemas.openxmlformats.org/officeDocument/2006/relationships/image" Target="../media/image62.emf"/><Relationship Id="rId9" Type="http://schemas.openxmlformats.org/officeDocument/2006/relationships/oleObject" Target="../embeddings/oleObject65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19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 b="0">
                <a:solidFill>
                  <a:srgbClr val="187534"/>
                </a:solidFill>
                <a:latin typeface="Times" charset="0"/>
              </a:rPr>
              <a:t>March 31, 2005</a:t>
            </a:r>
            <a:r>
              <a:rPr lang="en-US" sz="2000" b="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S(IV) and S(VI) Families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graphicFrame>
        <p:nvGraphicFramePr>
          <p:cNvPr id="922630" name="Object 6"/>
          <p:cNvGraphicFramePr>
            <a:graphicFrameLocks noChangeAspect="1"/>
          </p:cNvGraphicFramePr>
          <p:nvPr/>
        </p:nvGraphicFramePr>
        <p:xfrm>
          <a:off x="2971800" y="1905000"/>
          <a:ext cx="982663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75" name="Document" r:id="rId3" imgW="393192" imgH="280416" progId="Word.Document.8">
                  <p:embed/>
                </p:oleObj>
              </mc:Choice>
              <mc:Fallback>
                <p:oleObj name="Document" r:id="rId3" imgW="393192" imgH="280416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905000"/>
                        <a:ext cx="982663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31" name="Object 7"/>
          <p:cNvGraphicFramePr>
            <a:graphicFrameLocks noChangeAspect="1"/>
          </p:cNvGraphicFramePr>
          <p:nvPr/>
        </p:nvGraphicFramePr>
        <p:xfrm>
          <a:off x="2743200" y="2819400"/>
          <a:ext cx="1462088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76" name="Document" r:id="rId5" imgW="585216" imgH="481584" progId="Word.Document.8">
                  <p:embed/>
                </p:oleObj>
              </mc:Choice>
              <mc:Fallback>
                <p:oleObj name="Document" r:id="rId5" imgW="585216" imgH="481584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819400"/>
                        <a:ext cx="1462088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32" name="Object 8"/>
          <p:cNvGraphicFramePr>
            <a:graphicFrameLocks noChangeAspect="1"/>
          </p:cNvGraphicFramePr>
          <p:nvPr/>
        </p:nvGraphicFramePr>
        <p:xfrm>
          <a:off x="2743200" y="4191000"/>
          <a:ext cx="1431925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77" name="Document" r:id="rId7" imgW="573024" imgH="481584" progId="Word.Document.8">
                  <p:embed/>
                </p:oleObj>
              </mc:Choice>
              <mc:Fallback>
                <p:oleObj name="Document" r:id="rId7" imgW="573024" imgH="481584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191000"/>
                        <a:ext cx="1431925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33" name="Object 9"/>
          <p:cNvGraphicFramePr>
            <a:graphicFrameLocks noChangeAspect="1"/>
          </p:cNvGraphicFramePr>
          <p:nvPr/>
        </p:nvGraphicFramePr>
        <p:xfrm>
          <a:off x="2667000" y="5410200"/>
          <a:ext cx="1462088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78" name="Document" r:id="rId9" imgW="585216" imgH="481584" progId="Word.Document.8">
                  <p:embed/>
                </p:oleObj>
              </mc:Choice>
              <mc:Fallback>
                <p:oleObj name="Document" r:id="rId9" imgW="585216" imgH="481584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410200"/>
                        <a:ext cx="1462088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34" name="Object 10"/>
          <p:cNvGraphicFramePr>
            <a:graphicFrameLocks noChangeAspect="1"/>
          </p:cNvGraphicFramePr>
          <p:nvPr/>
        </p:nvGraphicFramePr>
        <p:xfrm>
          <a:off x="7010400" y="2590800"/>
          <a:ext cx="1584325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79" name="Document" r:id="rId11" imgW="633984" imgH="533400" progId="Word.Document.8">
                  <p:embed/>
                </p:oleObj>
              </mc:Choice>
              <mc:Fallback>
                <p:oleObj name="Document" r:id="rId11" imgW="633984" imgH="5334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590800"/>
                        <a:ext cx="1584325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35" name="Object 11"/>
          <p:cNvGraphicFramePr>
            <a:graphicFrameLocks noChangeAspect="1"/>
          </p:cNvGraphicFramePr>
          <p:nvPr/>
        </p:nvGraphicFramePr>
        <p:xfrm>
          <a:off x="7086600" y="3962400"/>
          <a:ext cx="15240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80" name="Document" r:id="rId13" imgW="609600" imgH="533400" progId="Word.Document.8">
                  <p:embed/>
                </p:oleObj>
              </mc:Choice>
              <mc:Fallback>
                <p:oleObj name="Document" r:id="rId13" imgW="609600" imgH="5334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962400"/>
                        <a:ext cx="152400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36" name="Object 12"/>
          <p:cNvGraphicFramePr>
            <a:graphicFrameLocks noChangeAspect="1"/>
          </p:cNvGraphicFramePr>
          <p:nvPr/>
        </p:nvGraphicFramePr>
        <p:xfrm>
          <a:off x="7086600" y="5334000"/>
          <a:ext cx="15240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81" name="Document" r:id="rId15" imgW="609600" imgH="533400" progId="Word.Document.8">
                  <p:embed/>
                </p:oleObj>
              </mc:Choice>
              <mc:Fallback>
                <p:oleObj name="Document" r:id="rId15" imgW="609600" imgH="5334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5334000"/>
                        <a:ext cx="152400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38" name="Rectangle 14"/>
          <p:cNvSpPr>
            <a:spLocks noChangeArrowheads="1"/>
          </p:cNvSpPr>
          <p:nvPr/>
        </p:nvSpPr>
        <p:spPr bwMode="auto">
          <a:xfrm>
            <a:off x="457200" y="2895600"/>
            <a:ext cx="3657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Sulfurous acid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SO</a:t>
            </a:r>
            <a:r>
              <a:rPr lang="en-US" sz="2400" b="0" baseline="-25000">
                <a:latin typeface="Times" charset="0"/>
              </a:rPr>
              <a:t>3</a:t>
            </a:r>
            <a:r>
              <a:rPr lang="en-US" sz="2400" b="0">
                <a:latin typeface="Times" charset="0"/>
              </a:rPr>
              <a:t>(aq)</a:t>
            </a:r>
          </a:p>
        </p:txBody>
      </p:sp>
      <p:sp>
        <p:nvSpPr>
          <p:cNvPr id="922639" name="Rectangle 15"/>
          <p:cNvSpPr>
            <a:spLocks noChangeArrowheads="1"/>
          </p:cNvSpPr>
          <p:nvPr/>
        </p:nvSpPr>
        <p:spPr bwMode="auto">
          <a:xfrm>
            <a:off x="457200" y="4267200"/>
            <a:ext cx="3657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Bisulfite ion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HSO</a:t>
            </a:r>
            <a:r>
              <a:rPr lang="en-US" sz="2400" b="0" baseline="-25000">
                <a:latin typeface="Times" charset="0"/>
              </a:rPr>
              <a:t>3</a:t>
            </a:r>
            <a:r>
              <a:rPr lang="en-US" sz="2400" b="0" baseline="30000">
                <a:latin typeface="Times" charset="0"/>
              </a:rPr>
              <a:t>-</a:t>
            </a:r>
            <a:endParaRPr lang="en-US" sz="2400" b="0">
              <a:latin typeface="Times" charset="0"/>
            </a:endParaRPr>
          </a:p>
        </p:txBody>
      </p:sp>
      <p:sp>
        <p:nvSpPr>
          <p:cNvPr id="922640" name="Rectangle 16"/>
          <p:cNvSpPr>
            <a:spLocks noChangeArrowheads="1"/>
          </p:cNvSpPr>
          <p:nvPr/>
        </p:nvSpPr>
        <p:spPr bwMode="auto">
          <a:xfrm>
            <a:off x="533400" y="55626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Sulfite ion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</a:t>
            </a:r>
            <a:r>
              <a:rPr lang="en-US" sz="2400" b="0" baseline="-25000">
                <a:latin typeface="Times" charset="0"/>
              </a:rPr>
              <a:t>3</a:t>
            </a:r>
            <a:r>
              <a:rPr lang="en-US" sz="2400" b="0" baseline="30000">
                <a:latin typeface="Times" charset="0"/>
              </a:rPr>
              <a:t>2-</a:t>
            </a:r>
            <a:endParaRPr lang="en-US" sz="2400" b="0">
              <a:latin typeface="Times" charset="0"/>
            </a:endParaRPr>
          </a:p>
        </p:txBody>
      </p:sp>
      <p:sp>
        <p:nvSpPr>
          <p:cNvPr id="922641" name="Rectangle 17"/>
          <p:cNvSpPr>
            <a:spLocks noChangeArrowheads="1"/>
          </p:cNvSpPr>
          <p:nvPr/>
        </p:nvSpPr>
        <p:spPr bwMode="auto">
          <a:xfrm>
            <a:off x="4876800" y="2971800"/>
            <a:ext cx="1981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Sulfuric acid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SO</a:t>
            </a:r>
            <a:r>
              <a:rPr lang="en-US" sz="2400" b="0" baseline="-25000">
                <a:latin typeface="Times" charset="0"/>
              </a:rPr>
              <a:t>4</a:t>
            </a:r>
            <a:r>
              <a:rPr lang="en-US" sz="2400" b="0">
                <a:latin typeface="Times" charset="0"/>
              </a:rPr>
              <a:t>(g,aq)</a:t>
            </a:r>
          </a:p>
        </p:txBody>
      </p:sp>
      <p:sp>
        <p:nvSpPr>
          <p:cNvPr id="922642" name="Rectangle 18"/>
          <p:cNvSpPr>
            <a:spLocks noChangeArrowheads="1"/>
          </p:cNvSpPr>
          <p:nvPr/>
        </p:nvSpPr>
        <p:spPr bwMode="auto">
          <a:xfrm>
            <a:off x="4876800" y="4419600"/>
            <a:ext cx="1981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Bisulfate ion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HSO</a:t>
            </a:r>
            <a:r>
              <a:rPr lang="en-US" sz="2400" b="0" baseline="-25000">
                <a:latin typeface="Times" charset="0"/>
              </a:rPr>
              <a:t>4</a:t>
            </a:r>
            <a:r>
              <a:rPr lang="en-US" sz="2400" b="0" baseline="30000">
                <a:latin typeface="Times" charset="0"/>
              </a:rPr>
              <a:t>-</a:t>
            </a:r>
            <a:endParaRPr lang="en-US" sz="2400" b="0">
              <a:latin typeface="Times" charset="0"/>
            </a:endParaRPr>
          </a:p>
        </p:txBody>
      </p:sp>
      <p:sp>
        <p:nvSpPr>
          <p:cNvPr id="922643" name="Rectangle 19"/>
          <p:cNvSpPr>
            <a:spLocks noChangeArrowheads="1"/>
          </p:cNvSpPr>
          <p:nvPr/>
        </p:nvSpPr>
        <p:spPr bwMode="auto">
          <a:xfrm>
            <a:off x="4953000" y="5562600"/>
            <a:ext cx="2286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Sulfate ion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</a:t>
            </a:r>
            <a:r>
              <a:rPr lang="en-US" sz="2400" b="0" baseline="-25000">
                <a:latin typeface="Times" charset="0"/>
              </a:rPr>
              <a:t>4</a:t>
            </a:r>
            <a:r>
              <a:rPr lang="en-US" sz="2400" b="0" baseline="30000">
                <a:latin typeface="Times" charset="0"/>
              </a:rPr>
              <a:t>2-</a:t>
            </a:r>
            <a:endParaRPr lang="en-US" sz="2400" b="0">
              <a:latin typeface="Times" charset="0"/>
            </a:endParaRPr>
          </a:p>
        </p:txBody>
      </p:sp>
      <p:sp>
        <p:nvSpPr>
          <p:cNvPr id="922644" name="Rectangle 20"/>
          <p:cNvSpPr>
            <a:spLocks noChangeArrowheads="1"/>
          </p:cNvSpPr>
          <p:nvPr/>
        </p:nvSpPr>
        <p:spPr bwMode="auto">
          <a:xfrm>
            <a:off x="457200" y="1066800"/>
            <a:ext cx="320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S(IV) Family</a:t>
            </a:r>
            <a:r>
              <a:rPr lang="en-US" sz="2400" b="0">
                <a:latin typeface="Times" charset="0"/>
              </a:rPr>
              <a:t> 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2400" b="0">
              <a:latin typeface="Times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Sulfur dioxide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(g,aq)</a:t>
            </a:r>
            <a:r>
              <a:rPr lang="en-US" sz="2400" b="0" baseline="-25000">
                <a:latin typeface="Times" charset="0"/>
              </a:rPr>
              <a:t> 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2400" b="0" baseline="-25000">
              <a:latin typeface="Times" charset="0"/>
            </a:endParaRPr>
          </a:p>
        </p:txBody>
      </p:sp>
      <p:sp>
        <p:nvSpPr>
          <p:cNvPr id="922645" name="Rectangle 21"/>
          <p:cNvSpPr>
            <a:spLocks noChangeArrowheads="1"/>
          </p:cNvSpPr>
          <p:nvPr/>
        </p:nvSpPr>
        <p:spPr bwMode="auto">
          <a:xfrm>
            <a:off x="4800600" y="1066800"/>
            <a:ext cx="4038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2287588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S(VI) Family	</a:t>
            </a:r>
            <a:r>
              <a:rPr lang="en-US" sz="2400" b="0">
                <a:latin typeface="Times" charset="0"/>
              </a:rPr>
              <a:t> 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19.1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287588" algn="l"/>
                <a:tab pos="6804025" algn="l"/>
              </a:tabLst>
            </a:pPr>
            <a:endParaRPr lang="en-US" sz="2400" b="0" baseline="-25000"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38" grpId="0" build="p" bldLvl="2" autoUpdateAnimBg="0"/>
      <p:bldP spid="922639" grpId="0" build="p" bldLvl="2" autoUpdateAnimBg="0"/>
      <p:bldP spid="922640" grpId="0" build="p" bldLvl="2" autoUpdateAnimBg="0"/>
      <p:bldP spid="922641" grpId="0" build="p" bldLvl="2" autoUpdateAnimBg="0"/>
      <p:bldP spid="922642" grpId="0" build="p" bldLvl="2" autoUpdateAnimBg="0"/>
      <p:bldP spid="922643" grpId="0" build="p" bldLvl="2" autoUpdateAnimBg="0"/>
      <p:bldP spid="922644" grpId="0" build="p" bldLvl="2" autoUpdateAnimBg="0"/>
      <p:bldP spid="922645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Mechanisms of Converting S(IV) to S(VI)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1063939" name="Text Box 3"/>
          <p:cNvSpPr txBox="1">
            <a:spLocks noChangeArrowheads="1"/>
          </p:cNvSpPr>
          <p:nvPr/>
        </p:nvSpPr>
        <p:spPr bwMode="auto">
          <a:xfrm>
            <a:off x="685800" y="1828800"/>
            <a:ext cx="8001000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Why is this important?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It allows sulfuric acid to enter or form within cloud drops and aerosol particles, increasing their acidity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Mechanisms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1. Gas-phase oxidation of 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(g) to 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(g) followed by condensation of 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(g)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2. Dissolution of 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(g) into liquid water to form 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(aq) followed by aqueous chemical conversion of 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(aq) and its dissociation products to 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(aq) and its dissociation products.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393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Gas-Phase Oxidation of S(IV)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51301" name="Rectangle 5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Gas-phase oxidation of sulfur dioxide to sulfuric acid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(19.1)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5131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761197"/>
              </p:ext>
            </p:extLst>
          </p:nvPr>
        </p:nvGraphicFramePr>
        <p:xfrm>
          <a:off x="609600" y="1524000"/>
          <a:ext cx="8188325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323" name="Document" r:id="rId3" imgW="3276600" imgH="685800" progId="Word.Document.8">
                  <p:embed/>
                </p:oleObj>
              </mc:Choice>
              <mc:Fallback>
                <p:oleObj name="Document" r:id="rId3" imgW="3276600" imgH="685800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24000"/>
                        <a:ext cx="8188325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1312" name="Rectangle 16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Condensation and dissociation of sulfuric acid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(19.2)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951313" name="Object 17"/>
          <p:cNvGraphicFramePr>
            <a:graphicFrameLocks noChangeAspect="1"/>
          </p:cNvGraphicFramePr>
          <p:nvPr/>
        </p:nvGraphicFramePr>
        <p:xfrm>
          <a:off x="185738" y="4419600"/>
          <a:ext cx="8958262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324" name="Document" r:id="rId5" imgW="3886200" imgH="472440" progId="Word.Document.8">
                  <p:embed/>
                </p:oleObj>
              </mc:Choice>
              <mc:Fallback>
                <p:oleObj name="Document" r:id="rId5" imgW="3886200" imgH="472440" progId="Word.Documen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8" y="4419600"/>
                        <a:ext cx="8958262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1301" grpId="0" autoUpdateAnimBg="0"/>
      <p:bldP spid="95131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S(IV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)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Dissolution/Aqueous Oxidation</a:t>
            </a:r>
          </a:p>
        </p:txBody>
      </p:sp>
      <p:sp>
        <p:nvSpPr>
          <p:cNvPr id="1039363" name="Rectangle 3"/>
          <p:cNvSpPr>
            <a:spLocks noChangeArrowheads="1"/>
          </p:cNvSpPr>
          <p:nvPr/>
        </p:nvSpPr>
        <p:spPr bwMode="auto">
          <a:xfrm>
            <a:off x="457200" y="1600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Dissolution of sulfur dioxide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(19.3)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39365" name="Rectangle 5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Dissociation of dissolved sulfur dioxide	</a:t>
            </a:r>
            <a:endParaRPr lang="en-US" sz="2400" b="0">
              <a:solidFill>
                <a:srgbClr val="0000FF"/>
              </a:solidFill>
              <a:latin typeface="Times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0000FF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At pH of 2-7, most S(IV) dissociates to HSO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(19.4)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39367" name="Object 7"/>
          <p:cNvGraphicFramePr>
            <a:graphicFrameLocks noChangeAspect="1"/>
          </p:cNvGraphicFramePr>
          <p:nvPr/>
        </p:nvGraphicFramePr>
        <p:xfrm>
          <a:off x="2819400" y="2286000"/>
          <a:ext cx="3509963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378" name="Document" r:id="rId3" imgW="1395984" imgH="469392" progId="Word.Document.8">
                  <p:embed/>
                </p:oleObj>
              </mc:Choice>
              <mc:Fallback>
                <p:oleObj name="Document" r:id="rId3" imgW="1395984" imgH="469392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286000"/>
                        <a:ext cx="3509963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9368" name="Object 8"/>
          <p:cNvGraphicFramePr>
            <a:graphicFrameLocks noChangeAspect="1"/>
          </p:cNvGraphicFramePr>
          <p:nvPr/>
        </p:nvGraphicFramePr>
        <p:xfrm>
          <a:off x="381000" y="4876800"/>
          <a:ext cx="8364538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379" name="Document" r:id="rId5" imgW="4215384" imgH="591312" progId="Word.Document.8">
                  <p:embed/>
                </p:oleObj>
              </mc:Choice>
              <mc:Fallback>
                <p:oleObj name="Document" r:id="rId5" imgW="4215384" imgH="591312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876800"/>
                        <a:ext cx="8364538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9363" grpId="0" autoUpdateAnimBg="0"/>
      <p:bldP spid="103936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Aqueous Oxidation of S(IV)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40387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Oxidation of S(IV) by hydrogen peroxide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(19.5)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40388" name="Rectangle 4"/>
          <p:cNvSpPr>
            <a:spLocks noChangeArrowheads="1"/>
          </p:cNvSpPr>
          <p:nvPr/>
        </p:nvSpPr>
        <p:spPr bwMode="auto">
          <a:xfrm>
            <a:off x="457200" y="3276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If [H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O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(aq)] &gt; [S(IV)]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S(IV) is consumed within tens of minutes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 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Char char="•"/>
              <a:tabLst>
                <a:tab pos="6804025" algn="l"/>
              </a:tabLst>
            </a:pP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If [S(IV)] &gt; [H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O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(aq)]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(aq) is consumed within minutes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40391" name="Object 7"/>
          <p:cNvGraphicFramePr>
            <a:graphicFrameLocks noChangeAspect="1"/>
          </p:cNvGraphicFramePr>
          <p:nvPr/>
        </p:nvGraphicFramePr>
        <p:xfrm>
          <a:off x="914400" y="1752600"/>
          <a:ext cx="7751763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397" name="Document" r:id="rId3" imgW="3087624" imgH="469392" progId="Word.Document.8">
                  <p:embed/>
                </p:oleObj>
              </mc:Choice>
              <mc:Fallback>
                <p:oleObj name="Document" r:id="rId3" imgW="3087624" imgH="469392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7751763" cy="117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0387" grpId="0" autoUpdateAnimBg="0"/>
      <p:bldP spid="104038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Hydrogen Peroxide Sources/Sinks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41411" name="Rectangle 3"/>
          <p:cNvSpPr>
            <a:spLocks noChangeArrowheads="1"/>
          </p:cNvSpPr>
          <p:nvPr/>
        </p:nvSpPr>
        <p:spPr bwMode="auto">
          <a:xfrm>
            <a:off x="457200" y="1066800"/>
            <a:ext cx="853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Sources of hydrogen peroxide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(19.8, 19.9)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41415" name="Rectangle 7"/>
          <p:cNvSpPr>
            <a:spLocks noChangeArrowheads="1"/>
          </p:cNvSpPr>
          <p:nvPr/>
        </p:nvSpPr>
        <p:spPr bwMode="auto">
          <a:xfrm>
            <a:off x="381000" y="4114800"/>
            <a:ext cx="853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Sinks of hydrogen peroxide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(19.6, 19.7)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41417" name="Object 9"/>
          <p:cNvGraphicFramePr>
            <a:graphicFrameLocks noChangeAspect="1"/>
          </p:cNvGraphicFramePr>
          <p:nvPr/>
        </p:nvGraphicFramePr>
        <p:xfrm>
          <a:off x="3048000" y="1600200"/>
          <a:ext cx="32988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438" name="Document" r:id="rId3" imgW="1319784" imgH="176784" progId="Word.Document.8">
                  <p:embed/>
                </p:oleObj>
              </mc:Choice>
              <mc:Fallback>
                <p:oleObj name="Document" r:id="rId3" imgW="1319784" imgH="176784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600200"/>
                        <a:ext cx="32988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1418" name="Object 10"/>
          <p:cNvGraphicFramePr>
            <a:graphicFrameLocks noChangeAspect="1"/>
          </p:cNvGraphicFramePr>
          <p:nvPr/>
        </p:nvGraphicFramePr>
        <p:xfrm>
          <a:off x="254000" y="2286000"/>
          <a:ext cx="8890000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439" name="Document" r:id="rId5" imgW="3557016" imgH="512064" progId="Word.Document.8">
                  <p:embed/>
                </p:oleObj>
              </mc:Choice>
              <mc:Fallback>
                <p:oleObj name="Document" r:id="rId5" imgW="3557016" imgH="512064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2286000"/>
                        <a:ext cx="8890000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1419" name="Object 11"/>
          <p:cNvGraphicFramePr>
            <a:graphicFrameLocks noChangeAspect="1"/>
          </p:cNvGraphicFramePr>
          <p:nvPr/>
        </p:nvGraphicFramePr>
        <p:xfrm>
          <a:off x="2362200" y="4572000"/>
          <a:ext cx="42894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440" name="Document" r:id="rId7" imgW="1716024" imgH="240792" progId="Word.Document.8">
                  <p:embed/>
                </p:oleObj>
              </mc:Choice>
              <mc:Fallback>
                <p:oleObj name="Document" r:id="rId7" imgW="1716024" imgH="240792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572000"/>
                        <a:ext cx="42894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1420" name="Object 12"/>
          <p:cNvGraphicFramePr>
            <a:graphicFrameLocks noChangeAspect="1"/>
          </p:cNvGraphicFramePr>
          <p:nvPr/>
        </p:nvGraphicFramePr>
        <p:xfrm>
          <a:off x="1447800" y="5410200"/>
          <a:ext cx="6032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441" name="Document" r:id="rId9" imgW="2414016" imgH="228600" progId="Word.Document.8">
                  <p:embed/>
                </p:oleObj>
              </mc:Choice>
              <mc:Fallback>
                <p:oleObj name="Document" r:id="rId9" imgW="2414016" imgH="2286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410200"/>
                        <a:ext cx="60325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1411" grpId="0" autoUpdateAnimBg="0"/>
      <p:bldP spid="104141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Aqueous Oxidation of S(IV)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42435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Oxidation by ozone, important when pH &gt; 6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(19.11)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42437" name="Rectangle 5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Oxidation by hydroxyl radical, important when pH ≈ 5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(19.12)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42443" name="Object 11"/>
          <p:cNvGraphicFramePr>
            <a:graphicFrameLocks noChangeAspect="1"/>
          </p:cNvGraphicFramePr>
          <p:nvPr/>
        </p:nvGraphicFramePr>
        <p:xfrm>
          <a:off x="1981200" y="2057400"/>
          <a:ext cx="5362575" cy="127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454" name="Document" r:id="rId3" imgW="2145792" imgH="509016" progId="Word.Document.8">
                  <p:embed/>
                </p:oleObj>
              </mc:Choice>
              <mc:Fallback>
                <p:oleObj name="Document" r:id="rId3" imgW="2145792" imgH="509016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057400"/>
                        <a:ext cx="5362575" cy="127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2444" name="Object 12"/>
          <p:cNvGraphicFramePr>
            <a:graphicFrameLocks noChangeAspect="1"/>
          </p:cNvGraphicFramePr>
          <p:nvPr/>
        </p:nvGraphicFramePr>
        <p:xfrm>
          <a:off x="1066800" y="4648200"/>
          <a:ext cx="7077075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455" name="Document" r:id="rId5" imgW="2831592" imgH="545592" progId="Word.Document.8">
                  <p:embed/>
                </p:oleObj>
              </mc:Choice>
              <mc:Fallback>
                <p:oleObj name="Document" r:id="rId5" imgW="2831592" imgH="545592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077075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2435" grpId="0" autoUpdateAnimBg="0"/>
      <p:bldP spid="104243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Aqueous Oxidation of S(IV)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4345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Oxidation by oxygen, catalyzed by peroxysulfate ion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(19.13)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43460" name="Rectangle 4"/>
          <p:cNvSpPr>
            <a:spLocks noChangeArrowheads="1"/>
          </p:cNvSpPr>
          <p:nvPr/>
        </p:nvSpPr>
        <p:spPr bwMode="auto">
          <a:xfrm>
            <a:off x="457200" y="4114800"/>
            <a:ext cx="830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Oxidation by the peroxymonosulfate 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(19.14)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43463" name="Object 7"/>
          <p:cNvGraphicFramePr>
            <a:graphicFrameLocks noChangeAspect="1"/>
          </p:cNvGraphicFramePr>
          <p:nvPr/>
        </p:nvGraphicFramePr>
        <p:xfrm>
          <a:off x="2209800" y="1752600"/>
          <a:ext cx="511175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474" name="Document" r:id="rId3" imgW="2045208" imgH="685800" progId="Word.Document.8">
                  <p:embed/>
                </p:oleObj>
              </mc:Choice>
              <mc:Fallback>
                <p:oleObj name="Document" r:id="rId3" imgW="2045208" imgH="6858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752600"/>
                        <a:ext cx="511175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3464" name="Object 8"/>
          <p:cNvGraphicFramePr>
            <a:graphicFrameLocks noChangeAspect="1"/>
          </p:cNvGraphicFramePr>
          <p:nvPr/>
        </p:nvGraphicFramePr>
        <p:xfrm>
          <a:off x="1600200" y="4800600"/>
          <a:ext cx="6124575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475" name="Document" r:id="rId5" imgW="2450592" imgH="432816" progId="Word.Document.8">
                  <p:embed/>
                </p:oleObj>
              </mc:Choice>
              <mc:Fallback>
                <p:oleObj name="Document" r:id="rId5" imgW="2450592" imgH="432816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800600"/>
                        <a:ext cx="6124575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3459" grpId="0" autoUpdateAnimBg="0"/>
      <p:bldP spid="104346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Aqueous Oxidation of S(IV)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4448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Oxidation by oxygen, catalyzed by Fe(III)=Fe</a:t>
            </a:r>
            <a:r>
              <a:rPr lang="en-US" sz="2400" b="0" baseline="30000">
                <a:latin typeface="Times" charset="0"/>
              </a:rPr>
              <a:t>3+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(19.15)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44484" name="Rectangle 4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Oxidation by oxygen, catalyzed by Mn(II) = Mn</a:t>
            </a:r>
            <a:r>
              <a:rPr lang="en-US" sz="2400" b="0" baseline="30000">
                <a:latin typeface="Times" charset="0"/>
              </a:rPr>
              <a:t>2+ 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(19.16)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44487" name="Object 7"/>
          <p:cNvGraphicFramePr>
            <a:graphicFrameLocks noChangeAspect="1"/>
          </p:cNvGraphicFramePr>
          <p:nvPr/>
        </p:nvGraphicFramePr>
        <p:xfrm>
          <a:off x="1371600" y="1752600"/>
          <a:ext cx="7267575" cy="117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498" name="Document" r:id="rId3" imgW="2907792" imgH="469392" progId="Word.Document.8">
                  <p:embed/>
                </p:oleObj>
              </mc:Choice>
              <mc:Fallback>
                <p:oleObj name="Document" r:id="rId3" imgW="2907792" imgH="469392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7267575" cy="1173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488" name="Object 8"/>
          <p:cNvGraphicFramePr>
            <a:graphicFrameLocks noChangeAspect="1"/>
          </p:cNvGraphicFramePr>
          <p:nvPr/>
        </p:nvGraphicFramePr>
        <p:xfrm>
          <a:off x="381000" y="4343400"/>
          <a:ext cx="8318500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499" name="Document" r:id="rId5" imgW="3328416" imgH="445008" progId="Word.Document.8">
                  <p:embed/>
                </p:oleObj>
              </mc:Choice>
              <mc:Fallback>
                <p:oleObj name="Document" r:id="rId5" imgW="3328416" imgH="445008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343400"/>
                        <a:ext cx="8318500" cy="1112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483" grpId="0" autoUpdateAnimBg="0"/>
      <p:bldP spid="104448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Aqueous Oxidation of S(IV)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45507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Oxidation by formaldehyde	</a:t>
            </a:r>
            <a:r>
              <a:rPr lang="en-US" sz="2400" b="0" dirty="0">
                <a:solidFill>
                  <a:srgbClr val="993366"/>
                </a:solidFill>
                <a:latin typeface="Times" charset="0"/>
              </a:rPr>
              <a:t>(19.19)</a:t>
            </a:r>
            <a:r>
              <a:rPr lang="en-US" sz="2400" b="0" dirty="0">
                <a:latin typeface="Times" charset="0"/>
              </a:rPr>
              <a:t>	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Formaldehyde equilibrates with methylene glycol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(19.17)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455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248147"/>
              </p:ext>
            </p:extLst>
          </p:nvPr>
        </p:nvGraphicFramePr>
        <p:xfrm>
          <a:off x="1371600" y="1828800"/>
          <a:ext cx="6764338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522" name="Document" r:id="rId3" imgW="2706624" imgH="496824" progId="Word.Document.8">
                  <p:embed/>
                </p:oleObj>
              </mc:Choice>
              <mc:Fallback>
                <p:oleObj name="Document" r:id="rId3" imgW="2706624" imgH="496824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828800"/>
                        <a:ext cx="6764338" cy="124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5512" name="Object 8"/>
          <p:cNvGraphicFramePr>
            <a:graphicFrameLocks noChangeAspect="1"/>
          </p:cNvGraphicFramePr>
          <p:nvPr/>
        </p:nvGraphicFramePr>
        <p:xfrm>
          <a:off x="1600200" y="4800600"/>
          <a:ext cx="612457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523" name="Document" r:id="rId5" imgW="2450592" imgH="329184" progId="Word.Document.8">
                  <p:embed/>
                </p:oleObj>
              </mc:Choice>
              <mc:Fallback>
                <p:oleObj name="Document" r:id="rId5" imgW="2450592" imgH="329184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800600"/>
                        <a:ext cx="6124575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507" grpId="0" autoUpdateAnimBg="0"/>
      <p:bldP spid="104550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Aqueous Oxidation of S(IV)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46531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Oxidation by dichloride 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(19.24)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46532" name="Rectangle 4"/>
          <p:cNvSpPr>
            <a:spLocks noChangeArrowheads="1"/>
          </p:cNvSpPr>
          <p:nvPr/>
        </p:nvSpPr>
        <p:spPr bwMode="auto">
          <a:xfrm>
            <a:off x="381000" y="3962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Dichloride ion equilibrates with chlorine atom,ion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(19.21)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465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4407833"/>
              </p:ext>
            </p:extLst>
          </p:nvPr>
        </p:nvGraphicFramePr>
        <p:xfrm>
          <a:off x="1219200" y="1828800"/>
          <a:ext cx="7205663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546" name="Document" r:id="rId3" imgW="2883408" imgH="496824" progId="Word.Document.8">
                  <p:embed/>
                </p:oleObj>
              </mc:Choice>
              <mc:Fallback>
                <p:oleObj name="Document" r:id="rId3" imgW="2883408" imgH="496824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828800"/>
                        <a:ext cx="7205663" cy="124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6536" name="Object 8"/>
          <p:cNvGraphicFramePr>
            <a:graphicFrameLocks noChangeAspect="1"/>
          </p:cNvGraphicFramePr>
          <p:nvPr/>
        </p:nvGraphicFramePr>
        <p:xfrm>
          <a:off x="2362200" y="4495800"/>
          <a:ext cx="434975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547" name="Document" r:id="rId5" imgW="1740408" imgH="533400" progId="Word.Document.8">
                  <p:embed/>
                </p:oleObj>
              </mc:Choice>
              <mc:Fallback>
                <p:oleObj name="Document" r:id="rId5" imgW="1740408" imgH="5334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495800"/>
                        <a:ext cx="434975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531" grpId="0" autoUpdateAnimBg="0"/>
      <p:bldP spid="104653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Cloud Conversion of S(IV) to S(VI)</a:t>
            </a:r>
          </a:p>
        </p:txBody>
      </p:sp>
      <p:sp>
        <p:nvSpPr>
          <p:cNvPr id="1064963" name="Text Box 3"/>
          <p:cNvSpPr txBox="1">
            <a:spLocks noChangeArrowheads="1"/>
          </p:cNvSpPr>
          <p:nvPr/>
        </p:nvSpPr>
        <p:spPr bwMode="auto">
          <a:xfrm>
            <a:off x="7467600" y="61722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19.1</a:t>
            </a:r>
          </a:p>
        </p:txBody>
      </p:sp>
      <p:sp>
        <p:nvSpPr>
          <p:cNvPr id="1064964" name="Rectangle 4"/>
          <p:cNvSpPr>
            <a:spLocks noChangeArrowheads="1"/>
          </p:cNvSpPr>
          <p:nvPr/>
        </p:nvSpPr>
        <p:spPr bwMode="auto">
          <a:xfrm>
            <a:off x="457200" y="990600"/>
            <a:ext cx="845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Change in S(VI) content when 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(g) dissolved and (a) did not and (b) did react in a cloud. The conversion took &lt; 10 minutes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1064965" name="Object 5"/>
          <p:cNvGraphicFramePr>
            <a:graphicFrameLocks noChangeAspect="1"/>
          </p:cNvGraphicFramePr>
          <p:nvPr/>
        </p:nvGraphicFramePr>
        <p:xfrm>
          <a:off x="685800" y="2133600"/>
          <a:ext cx="7010400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973" name="Document" r:id="rId3" imgW="2971800" imgH="1880616" progId="Word.Document.8">
                  <p:embed/>
                </p:oleObj>
              </mc:Choice>
              <mc:Fallback>
                <p:oleObj name="Document" r:id="rId3" imgW="2971800" imgH="1880616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010400" cy="443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4966" name="Rectangle 6"/>
          <p:cNvSpPr>
            <a:spLocks noChangeArrowheads="1"/>
          </p:cNvSpPr>
          <p:nvPr/>
        </p:nvSpPr>
        <p:spPr bwMode="auto">
          <a:xfrm>
            <a:off x="762000" y="2154238"/>
            <a:ext cx="685800" cy="40941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4967" name="Text Box 7"/>
          <p:cNvSpPr txBox="1">
            <a:spLocks noChangeArrowheads="1"/>
          </p:cNvSpPr>
          <p:nvPr/>
        </p:nvSpPr>
        <p:spPr bwMode="auto">
          <a:xfrm rot="-5400000">
            <a:off x="-1075532" y="3818732"/>
            <a:ext cx="4284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latin typeface="Times" charset="0"/>
              </a:rPr>
              <a:t>Summed concentrations (</a:t>
            </a:r>
            <a:r>
              <a:rPr lang="en-US" sz="2400" b="0">
                <a:latin typeface="Symbol" charset="0"/>
              </a:rPr>
              <a:t>m</a:t>
            </a:r>
            <a:r>
              <a:rPr lang="en-US" sz="2400" b="0">
                <a:latin typeface="Times" charset="0"/>
              </a:rPr>
              <a:t>g  m</a:t>
            </a:r>
            <a:r>
              <a:rPr lang="en-US" sz="2400" b="0" baseline="30000"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)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Diffusion Within a Drop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47555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Characteristic time for aqueous diffusion in cloud drop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(19.25)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47560" name="Rectangle 8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19.1:</a:t>
            </a:r>
            <a:endParaRPr lang="en-US" sz="2400" b="0" i="1">
              <a:solidFill>
                <a:schemeClr val="tx1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		d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 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30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>
                <a:solidFill>
                  <a:srgbClr val="187534"/>
                </a:solidFill>
                <a:latin typeface="Symbol" charset="0"/>
              </a:rPr>
              <a:t>t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ad,q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0.011 s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		d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i 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10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>
                <a:solidFill>
                  <a:srgbClr val="187534"/>
                </a:solidFill>
                <a:latin typeface="Symbol" charset="0"/>
              </a:rPr>
              <a:t>t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ad,q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0.0013 s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9900CC"/>
                </a:solidFill>
                <a:latin typeface="Times" charset="0"/>
              </a:rPr>
              <a:t>Reaction times for O</a:t>
            </a:r>
            <a:r>
              <a:rPr lang="en-US" sz="2400" b="0" baseline="-25000">
                <a:solidFill>
                  <a:srgbClr val="9900CC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9900CC"/>
                </a:solidFill>
                <a:latin typeface="Times" charset="0"/>
              </a:rPr>
              <a:t>(aq), NO</a:t>
            </a:r>
            <a:r>
              <a:rPr lang="en-US" sz="2400" b="0" baseline="-25000">
                <a:solidFill>
                  <a:srgbClr val="9900CC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9900CC"/>
                </a:solidFill>
                <a:latin typeface="Times" charset="0"/>
              </a:rPr>
              <a:t>(aq), OH(aq), Cl(aq), SO</a:t>
            </a:r>
            <a:r>
              <a:rPr lang="en-US" sz="2400" b="0" baseline="-25000">
                <a:solidFill>
                  <a:srgbClr val="9900CC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9900CC"/>
                </a:solidFill>
                <a:latin typeface="Times" charset="0"/>
              </a:rPr>
              <a:t>-</a:t>
            </a:r>
            <a:r>
              <a:rPr lang="en-US" sz="2400" b="0">
                <a:solidFill>
                  <a:srgbClr val="9900CC"/>
                </a:solidFill>
                <a:latin typeface="Times" charset="0"/>
              </a:rPr>
              <a:t>, CO</a:t>
            </a:r>
            <a:r>
              <a:rPr lang="en-US" sz="2400" b="0" baseline="-25000">
                <a:solidFill>
                  <a:srgbClr val="9900CC"/>
                </a:solidFill>
                <a:latin typeface="Times" charset="0"/>
              </a:rPr>
              <a:t>3</a:t>
            </a:r>
            <a:r>
              <a:rPr lang="en-US" sz="2400" b="0" baseline="30000">
                <a:solidFill>
                  <a:srgbClr val="9900CC"/>
                </a:solidFill>
                <a:latin typeface="Times" charset="0"/>
              </a:rPr>
              <a:t>-</a:t>
            </a:r>
            <a:r>
              <a:rPr lang="en-US" sz="2400" b="0">
                <a:solidFill>
                  <a:srgbClr val="9900CC"/>
                </a:solidFill>
                <a:latin typeface="Times" charset="0"/>
              </a:rPr>
              <a:t>, and Cl</a:t>
            </a:r>
            <a:r>
              <a:rPr lang="en-US" sz="2400" b="0" baseline="-25000">
                <a:solidFill>
                  <a:srgbClr val="9900CC"/>
                </a:solidFill>
                <a:latin typeface="Times" charset="0"/>
              </a:rPr>
              <a:t>2</a:t>
            </a:r>
            <a:r>
              <a:rPr lang="en-US" sz="2400" b="0" baseline="30000">
                <a:solidFill>
                  <a:srgbClr val="9900CC"/>
                </a:solidFill>
                <a:latin typeface="Times" charset="0"/>
              </a:rPr>
              <a:t>-</a:t>
            </a:r>
            <a:r>
              <a:rPr lang="en-US" sz="2400" b="0">
                <a:solidFill>
                  <a:srgbClr val="9900CC"/>
                </a:solidFill>
                <a:latin typeface="Times" charset="0"/>
              </a:rPr>
              <a:t> are shorter than are diffusion transport times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104756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349740"/>
              </p:ext>
            </p:extLst>
          </p:nvPr>
        </p:nvGraphicFramePr>
        <p:xfrm>
          <a:off x="3435350" y="1552575"/>
          <a:ext cx="20320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576" name="Equation" r:id="rId3" imgW="812800" imgH="469900" progId="Equation.3">
                  <p:embed/>
                </p:oleObj>
              </mc:Choice>
              <mc:Fallback>
                <p:oleObj name="Equation" r:id="rId3" imgW="812800" imgH="469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5350" y="1552575"/>
                        <a:ext cx="20320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7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7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7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7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75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75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75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7555" grpId="0" autoUpdateAnimBg="0"/>
      <p:bldP spid="1047560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Diffusion Within a Drop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4857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Time rate of change of concentration of species </a:t>
            </a:r>
            <a:r>
              <a:rPr lang="en-US" sz="2400" b="0" i="1">
                <a:latin typeface="Times" charset="0"/>
              </a:rPr>
              <a:t>q</a:t>
            </a:r>
            <a:r>
              <a:rPr lang="en-US" sz="2400" b="0">
                <a:latin typeface="Times" charset="0"/>
              </a:rPr>
              <a:t> in size bin </a:t>
            </a:r>
            <a:r>
              <a:rPr lang="en-US" sz="2400" b="0" i="1">
                <a:latin typeface="Times" charset="0"/>
              </a:rPr>
              <a:t>i</a:t>
            </a:r>
            <a:r>
              <a:rPr lang="en-US" sz="2400" b="0">
                <a:latin typeface="Times" charset="0"/>
              </a:rPr>
              <a:t> as a function of radius during diffusion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(19.26)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48588" name="Rectangle 12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Boundary condition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 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At drop center, ∂</a:t>
            </a:r>
            <a:r>
              <a:rPr lang="en-US" sz="2400" b="0" i="1">
                <a:solidFill>
                  <a:srgbClr val="800080"/>
                </a:solidFill>
                <a:latin typeface="Times" charset="0"/>
              </a:rPr>
              <a:t>c</a:t>
            </a:r>
            <a:r>
              <a:rPr lang="en-US" sz="2400" b="0" i="1" baseline="-25000">
                <a:solidFill>
                  <a:srgbClr val="800080"/>
                </a:solidFill>
                <a:latin typeface="Times" charset="0"/>
              </a:rPr>
              <a:t>q,i,r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/ ∂ </a:t>
            </a:r>
            <a:r>
              <a:rPr lang="en-US" sz="2400" b="0" i="1">
                <a:solidFill>
                  <a:srgbClr val="800080"/>
                </a:solidFill>
                <a:latin typeface="Times" charset="0"/>
              </a:rPr>
              <a:t>r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 = 0 </a:t>
            </a:r>
          </a:p>
        </p:txBody>
      </p:sp>
      <p:graphicFrame>
        <p:nvGraphicFramePr>
          <p:cNvPr id="104858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2766888"/>
              </p:ext>
            </p:extLst>
          </p:nvPr>
        </p:nvGraphicFramePr>
        <p:xfrm>
          <a:off x="1228725" y="2130425"/>
          <a:ext cx="6759575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596" name="Equation" r:id="rId3" imgW="2705100" imgH="482600" progId="Equation.3">
                  <p:embed/>
                </p:oleObj>
              </mc:Choice>
              <mc:Fallback>
                <p:oleObj name="Equation" r:id="rId3" imgW="2705100" imgH="482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8725" y="2130425"/>
                        <a:ext cx="6759575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79" grpId="0" autoUpdateAnimBg="0"/>
      <p:bldP spid="104858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Aqueous Chemistry With Growth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49603" name="Rectangle 3"/>
          <p:cNvSpPr>
            <a:spLocks noChangeArrowheads="1"/>
          </p:cNvSpPr>
          <p:nvPr/>
        </p:nvSpPr>
        <p:spPr bwMode="auto">
          <a:xfrm>
            <a:off x="3810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50850" indent="-45085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Aqueous reactions stiffer than gas reactions</a:t>
            </a:r>
          </a:p>
          <a:p>
            <a:pPr marL="450850" indent="-45085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Aqueous reactions solved in more size bins than gas reactions</a:t>
            </a:r>
          </a:p>
          <a:p>
            <a:pPr marL="450850" indent="-45085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Aqueous concentrations coupled to growth and equilibrium</a:t>
            </a:r>
            <a:r>
              <a:rPr lang="en-US" sz="2400" b="0">
                <a:solidFill>
                  <a:srgbClr val="FF00FF"/>
                </a:solidFill>
                <a:latin typeface="Times" charset="0"/>
              </a:rPr>
              <a:t> 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450850" indent="-45085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--&gt;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Either time split aqueous chemistry from other processes with a small splitting time step or solve aqueous chemistry together with other processes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1049607" name="Rectangle 7"/>
          <p:cNvSpPr>
            <a:spLocks noChangeArrowheads="1"/>
          </p:cNvSpPr>
          <p:nvPr/>
        </p:nvSpPr>
        <p:spPr bwMode="auto">
          <a:xfrm>
            <a:off x="381000" y="3429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Change in aerosol composition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(19.27)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49608" name="Rectangle 8"/>
          <p:cNvSpPr>
            <a:spLocks noChangeArrowheads="1"/>
          </p:cNvSpPr>
          <p:nvPr/>
        </p:nvSpPr>
        <p:spPr bwMode="auto">
          <a:xfrm>
            <a:off x="381000" y="510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Corresponding conservation of gas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(19.28)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4960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755085"/>
              </p:ext>
            </p:extLst>
          </p:nvPr>
        </p:nvGraphicFramePr>
        <p:xfrm>
          <a:off x="1381125" y="3790950"/>
          <a:ext cx="6473825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620" name="Equation" r:id="rId3" imgW="2590800" imgH="482600" progId="Equation.3">
                  <p:embed/>
                </p:oleObj>
              </mc:Choice>
              <mc:Fallback>
                <p:oleObj name="Equation" r:id="rId3" imgW="2590800" imgH="482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125" y="3790950"/>
                        <a:ext cx="6473825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9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61851"/>
              </p:ext>
            </p:extLst>
          </p:nvPr>
        </p:nvGraphicFramePr>
        <p:xfrm>
          <a:off x="3192463" y="5499100"/>
          <a:ext cx="288925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621" name="Equation" r:id="rId5" imgW="1155700" imgH="495300" progId="Equation.3">
                  <p:embed/>
                </p:oleObj>
              </mc:Choice>
              <mc:Fallback>
                <p:oleObj name="Equation" r:id="rId5" imgW="1155700" imgH="4953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2463" y="5499100"/>
                        <a:ext cx="2889250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603" grpId="0" build="p" autoUpdateAnimBg="0"/>
      <p:bldP spid="1049607" grpId="0" autoUpdateAnimBg="0"/>
      <p:bldP spid="104960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Aqueous Chemistry Families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50634" name="Rectangle 10"/>
          <p:cNvSpPr>
            <a:spLocks noChangeArrowheads="1"/>
          </p:cNvSpPr>
          <p:nvPr/>
        </p:nvSpPr>
        <p:spPr bwMode="auto">
          <a:xfrm>
            <a:off x="6858000" y="6019800"/>
            <a:ext cx="2133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(19.29)-(19.35)</a:t>
            </a:r>
            <a:endParaRPr lang="en-US" sz="2400" b="0">
              <a:latin typeface="Times" charset="0"/>
            </a:endParaRPr>
          </a:p>
        </p:txBody>
      </p:sp>
      <p:graphicFrame>
        <p:nvGraphicFramePr>
          <p:cNvPr id="105063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027909"/>
              </p:ext>
            </p:extLst>
          </p:nvPr>
        </p:nvGraphicFramePr>
        <p:xfrm>
          <a:off x="2282825" y="1503363"/>
          <a:ext cx="4348163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672" name="Equation" r:id="rId3" imgW="1739900" imgH="266700" progId="Equation.3">
                  <p:embed/>
                </p:oleObj>
              </mc:Choice>
              <mc:Fallback>
                <p:oleObj name="Equation" r:id="rId3" imgW="1739900" imgH="266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1503363"/>
                        <a:ext cx="4348163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063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221865"/>
              </p:ext>
            </p:extLst>
          </p:nvPr>
        </p:nvGraphicFramePr>
        <p:xfrm>
          <a:off x="2286000" y="2112963"/>
          <a:ext cx="4602163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673" name="Equation" r:id="rId5" imgW="1841500" imgH="266700" progId="Equation.3">
                  <p:embed/>
                </p:oleObj>
              </mc:Choice>
              <mc:Fallback>
                <p:oleObj name="Equation" r:id="rId5" imgW="1841500" imgH="266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112963"/>
                        <a:ext cx="4602163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063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561373"/>
              </p:ext>
            </p:extLst>
          </p:nvPr>
        </p:nvGraphicFramePr>
        <p:xfrm>
          <a:off x="2914650" y="2722563"/>
          <a:ext cx="3173413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674" name="Equation" r:id="rId7" imgW="1270000" imgH="266700" progId="Equation.3">
                  <p:embed/>
                </p:oleObj>
              </mc:Choice>
              <mc:Fallback>
                <p:oleObj name="Equation" r:id="rId7" imgW="1270000" imgH="266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4650" y="2722563"/>
                        <a:ext cx="3173413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063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1955351"/>
              </p:ext>
            </p:extLst>
          </p:nvPr>
        </p:nvGraphicFramePr>
        <p:xfrm>
          <a:off x="2178050" y="3332163"/>
          <a:ext cx="4506913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675" name="Equation" r:id="rId9" imgW="1803400" imgH="266700" progId="Equation.3">
                  <p:embed/>
                </p:oleObj>
              </mc:Choice>
              <mc:Fallback>
                <p:oleObj name="Equation" r:id="rId9" imgW="1803400" imgH="266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8050" y="3332163"/>
                        <a:ext cx="4506913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0639" name="Rectangle 15"/>
          <p:cNvSpPr>
            <a:spLocks noChangeArrowheads="1"/>
          </p:cNvSpPr>
          <p:nvPr/>
        </p:nvSpPr>
        <p:spPr bwMode="auto">
          <a:xfrm>
            <a:off x="762000" y="1066800"/>
            <a:ext cx="7924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50850" indent="-45085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Used for one type of numerical solution to aqueous chemistry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</p:txBody>
      </p:sp>
      <p:graphicFrame>
        <p:nvGraphicFramePr>
          <p:cNvPr id="105064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778345"/>
              </p:ext>
            </p:extLst>
          </p:nvPr>
        </p:nvGraphicFramePr>
        <p:xfrm>
          <a:off x="2444750" y="3959225"/>
          <a:ext cx="42529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676" name="Equation" r:id="rId11" imgW="1701800" imgH="266700" progId="Equation.3">
                  <p:embed/>
                </p:oleObj>
              </mc:Choice>
              <mc:Fallback>
                <p:oleObj name="Equation" r:id="rId11" imgW="1701800" imgH="2667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0" y="3959225"/>
                        <a:ext cx="42529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064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7600550"/>
              </p:ext>
            </p:extLst>
          </p:nvPr>
        </p:nvGraphicFramePr>
        <p:xfrm>
          <a:off x="2336800" y="4552950"/>
          <a:ext cx="43164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677" name="Equation" r:id="rId13" imgW="1727200" imgH="266700" progId="Equation.3">
                  <p:embed/>
                </p:oleObj>
              </mc:Choice>
              <mc:Fallback>
                <p:oleObj name="Equation" r:id="rId13" imgW="1727200" imgH="2667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800" y="4552950"/>
                        <a:ext cx="43164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064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777338"/>
              </p:ext>
            </p:extLst>
          </p:nvPr>
        </p:nvGraphicFramePr>
        <p:xfrm>
          <a:off x="1978025" y="5162550"/>
          <a:ext cx="498316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678" name="Equation" r:id="rId15" imgW="1993900" imgH="266700" progId="Equation.3">
                  <p:embed/>
                </p:oleObj>
              </mc:Choice>
              <mc:Fallback>
                <p:oleObj name="Equation" r:id="rId15" imgW="1993900" imgH="2667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025" y="5162550"/>
                        <a:ext cx="498316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634" grpId="0" autoUpdateAnimBg="0"/>
      <p:bldP spid="105063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Growth/Aqueous Chemistry ODEs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53699" name="Rectangle 3"/>
          <p:cNvSpPr>
            <a:spLocks noChangeArrowheads="1"/>
          </p:cNvSpPr>
          <p:nvPr/>
        </p:nvSpPr>
        <p:spPr bwMode="auto">
          <a:xfrm>
            <a:off x="3810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Change in S(IV) due to aqueous chemistry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(19.43)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53700" name="Rectangle 4"/>
          <p:cNvSpPr>
            <a:spLocks noChangeArrowheads="1"/>
          </p:cNvSpPr>
          <p:nvPr/>
        </p:nvSpPr>
        <p:spPr bwMode="auto">
          <a:xfrm>
            <a:off x="381000" y="3276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Chemical production and loss terms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(19.45)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53701" name="Rectangle 5"/>
          <p:cNvSpPr>
            <a:spLocks noChangeArrowheads="1"/>
          </p:cNvSpPr>
          <p:nvPr/>
        </p:nvSpPr>
        <p:spPr bwMode="auto">
          <a:xfrm>
            <a:off x="457200" y="502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Gas conservation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(19.62)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5370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299983"/>
              </p:ext>
            </p:extLst>
          </p:nvPr>
        </p:nvGraphicFramePr>
        <p:xfrm>
          <a:off x="1235075" y="1412875"/>
          <a:ext cx="6854825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731" name="Equation" r:id="rId3" imgW="2743200" imgH="533400" progId="Equation.3">
                  <p:embed/>
                </p:oleObj>
              </mc:Choice>
              <mc:Fallback>
                <p:oleObj name="Equation" r:id="rId3" imgW="2743200" imgH="533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5075" y="1412875"/>
                        <a:ext cx="6854825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370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257467"/>
              </p:ext>
            </p:extLst>
          </p:nvPr>
        </p:nvGraphicFramePr>
        <p:xfrm>
          <a:off x="2251075" y="2555875"/>
          <a:ext cx="27924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732" name="Equation" r:id="rId5" imgW="1117600" imgH="266700" progId="Equation.3">
                  <p:embed/>
                </p:oleObj>
              </mc:Choice>
              <mc:Fallback>
                <p:oleObj name="Equation" r:id="rId5" imgW="1117600" imgH="266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075" y="2555875"/>
                        <a:ext cx="27924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370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0282911"/>
              </p:ext>
            </p:extLst>
          </p:nvPr>
        </p:nvGraphicFramePr>
        <p:xfrm>
          <a:off x="785813" y="3717925"/>
          <a:ext cx="301466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733" name="Equation" r:id="rId7" imgW="1206500" imgH="457200" progId="Equation.3">
                  <p:embed/>
                </p:oleObj>
              </mc:Choice>
              <mc:Fallback>
                <p:oleObj name="Equation" r:id="rId7" imgW="120650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3717925"/>
                        <a:ext cx="3014662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37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1556757"/>
              </p:ext>
            </p:extLst>
          </p:nvPr>
        </p:nvGraphicFramePr>
        <p:xfrm>
          <a:off x="4826000" y="3749675"/>
          <a:ext cx="29194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734" name="Equation" r:id="rId9" imgW="1168400" imgH="457200" progId="Equation.3">
                  <p:embed/>
                </p:oleObj>
              </mc:Choice>
              <mc:Fallback>
                <p:oleObj name="Equation" r:id="rId9" imgW="1168400" imgH="457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0" y="3749675"/>
                        <a:ext cx="29194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370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929144"/>
              </p:ext>
            </p:extLst>
          </p:nvPr>
        </p:nvGraphicFramePr>
        <p:xfrm>
          <a:off x="1049338" y="5303838"/>
          <a:ext cx="7123112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735" name="Equation" r:id="rId11" imgW="2971800" imgH="533400" progId="Equation.3">
                  <p:embed/>
                </p:oleObj>
              </mc:Choice>
              <mc:Fallback>
                <p:oleObj name="Equation" r:id="rId11" imgW="2971800" imgH="533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338" y="5303838"/>
                        <a:ext cx="7123112" cy="127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3699" grpId="0" autoUpdateAnimBg="0"/>
      <p:bldP spid="1053700" grpId="0" autoUpdateAnimBg="0"/>
      <p:bldP spid="1053701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Growth/Aqueous Chemistry ODEs</a:t>
            </a:r>
          </a:p>
        </p:txBody>
      </p:sp>
      <p:sp>
        <p:nvSpPr>
          <p:cNvPr id="1054723" name="Rectangle 3"/>
          <p:cNvSpPr>
            <a:spLocks noChangeArrowheads="1"/>
          </p:cNvSpPr>
          <p:nvPr/>
        </p:nvSpPr>
        <p:spPr bwMode="auto">
          <a:xfrm>
            <a:off x="3810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Dimensionless effective Henry</a:t>
            </a:r>
            <a:r>
              <a:rPr lang="ja-JP" altLang="en-US" sz="2400" b="0">
                <a:latin typeface="Arial"/>
              </a:rPr>
              <a:t>’</a:t>
            </a:r>
            <a:r>
              <a:rPr lang="en-US" sz="2400" b="0">
                <a:latin typeface="Times" charset="0"/>
              </a:rPr>
              <a:t>s constant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(19.44)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54724" name="Rectangle 4"/>
          <p:cNvSpPr>
            <a:spLocks noChangeArrowheads="1"/>
          </p:cNvSpPr>
          <p:nvPr/>
        </p:nvSpPr>
        <p:spPr bwMode="auto">
          <a:xfrm>
            <a:off x="381000" y="480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Dimensionless Henry</a:t>
            </a:r>
            <a:r>
              <a:rPr lang="ja-JP" altLang="en-US" sz="2400" b="0">
                <a:latin typeface="Arial"/>
              </a:rPr>
              <a:t>’</a:t>
            </a:r>
            <a:r>
              <a:rPr lang="en-US" sz="2400" b="0">
                <a:latin typeface="Times" charset="0"/>
              </a:rPr>
              <a:t>s constant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(19.37)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547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507435"/>
              </p:ext>
            </p:extLst>
          </p:nvPr>
        </p:nvGraphicFramePr>
        <p:xfrm>
          <a:off x="2397125" y="1609725"/>
          <a:ext cx="409416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47" name="Equation" r:id="rId3" imgW="1638300" imgH="508000" progId="Equation.3">
                  <p:embed/>
                </p:oleObj>
              </mc:Choice>
              <mc:Fallback>
                <p:oleObj name="Equation" r:id="rId3" imgW="1638300" imgH="508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25" y="1609725"/>
                        <a:ext cx="409416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3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990567"/>
              </p:ext>
            </p:extLst>
          </p:nvPr>
        </p:nvGraphicFramePr>
        <p:xfrm>
          <a:off x="1258888" y="3111500"/>
          <a:ext cx="6538912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48" name="Equation" r:id="rId5" imgW="2616200" imgH="533400" progId="Equation.3">
                  <p:embed/>
                </p:oleObj>
              </mc:Choice>
              <mc:Fallback>
                <p:oleObj name="Equation" r:id="rId5" imgW="2616200" imgH="533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111500"/>
                        <a:ext cx="6538912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8514807"/>
              </p:ext>
            </p:extLst>
          </p:nvPr>
        </p:nvGraphicFramePr>
        <p:xfrm>
          <a:off x="2663825" y="5422900"/>
          <a:ext cx="33004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49" name="Equation" r:id="rId7" imgW="1320800" imgH="292100" progId="Equation.3">
                  <p:embed/>
                </p:oleObj>
              </mc:Choice>
              <mc:Fallback>
                <p:oleObj name="Equation" r:id="rId7" imgW="1320800" imgH="2921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825" y="5422900"/>
                        <a:ext cx="330041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23" grpId="0" autoUpdateAnimBg="0"/>
      <p:bldP spid="105472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Growth/Aqueous Chemistry ODEs</a:t>
            </a:r>
          </a:p>
        </p:txBody>
      </p:sp>
      <p:sp>
        <p:nvSpPr>
          <p:cNvPr id="1055747" name="Rectangle 3"/>
          <p:cNvSpPr>
            <a:spLocks noChangeArrowheads="1"/>
          </p:cNvSpPr>
          <p:nvPr/>
        </p:nvSpPr>
        <p:spPr bwMode="auto">
          <a:xfrm>
            <a:off x="3810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Ratio of S(IV) to SO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(aq)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(19.38)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55748" name="Rectangle 4"/>
          <p:cNvSpPr>
            <a:spLocks noChangeArrowheads="1"/>
          </p:cNvSpPr>
          <p:nvPr/>
        </p:nvSpPr>
        <p:spPr bwMode="auto">
          <a:xfrm>
            <a:off x="381000" y="3048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First and second dissociation constants of S(IV)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(19.39)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55752" name="Rectangle 8"/>
          <p:cNvSpPr>
            <a:spLocks noChangeArrowheads="1"/>
          </p:cNvSpPr>
          <p:nvPr/>
        </p:nvSpPr>
        <p:spPr bwMode="auto">
          <a:xfrm>
            <a:off x="381000" y="487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(19.40)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5575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8870284"/>
              </p:ext>
            </p:extLst>
          </p:nvPr>
        </p:nvGraphicFramePr>
        <p:xfrm>
          <a:off x="1746250" y="1574800"/>
          <a:ext cx="552291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69" name="Equation" r:id="rId3" imgW="2209800" imgH="533400" progId="Equation.3">
                  <p:embed/>
                </p:oleObj>
              </mc:Choice>
              <mc:Fallback>
                <p:oleObj name="Equation" r:id="rId3" imgW="2209800" imgH="533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0" y="1574800"/>
                        <a:ext cx="5522913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7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310944"/>
              </p:ext>
            </p:extLst>
          </p:nvPr>
        </p:nvGraphicFramePr>
        <p:xfrm>
          <a:off x="2266950" y="3473450"/>
          <a:ext cx="428466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70" name="Equation" r:id="rId5" imgW="1714500" imgH="533400" progId="Equation.3">
                  <p:embed/>
                </p:oleObj>
              </mc:Choice>
              <mc:Fallback>
                <p:oleObj name="Equation" r:id="rId5" imgW="1714500" imgH="533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3473450"/>
                        <a:ext cx="4284663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75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877599"/>
              </p:ext>
            </p:extLst>
          </p:nvPr>
        </p:nvGraphicFramePr>
        <p:xfrm>
          <a:off x="2298700" y="5076825"/>
          <a:ext cx="4125913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71" name="Equation" r:id="rId7" imgW="1651000" imgH="546100" progId="Equation.3">
                  <p:embed/>
                </p:oleObj>
              </mc:Choice>
              <mc:Fallback>
                <p:oleObj name="Equation" r:id="rId7" imgW="1651000" imgH="5461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8700" y="5076825"/>
                        <a:ext cx="4125913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5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5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5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5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5747" grpId="0" autoUpdateAnimBg="0"/>
      <p:bldP spid="1055748" grpId="0" autoUpdateAnimBg="0"/>
      <p:bldP spid="1055752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Chemical Loss Term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056771" name="Rectangle 3"/>
          <p:cNvSpPr>
            <a:spLocks noChangeArrowheads="1"/>
          </p:cNvSpPr>
          <p:nvPr/>
        </p:nvSpPr>
        <p:spPr bwMode="auto">
          <a:xfrm>
            <a:off x="3048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Consider aqueous reactions of family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(19.46 - 7)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567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03623"/>
              </p:ext>
            </p:extLst>
          </p:nvPr>
        </p:nvGraphicFramePr>
        <p:xfrm>
          <a:off x="996950" y="1476375"/>
          <a:ext cx="682466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821" name="Equation" r:id="rId3" imgW="2730500" imgH="266700" progId="Equation.3">
                  <p:embed/>
                </p:oleObj>
              </mc:Choice>
              <mc:Fallback>
                <p:oleObj name="Equation" r:id="rId3" imgW="2730500" imgH="266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950" y="1476375"/>
                        <a:ext cx="682466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677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5497866"/>
              </p:ext>
            </p:extLst>
          </p:nvPr>
        </p:nvGraphicFramePr>
        <p:xfrm>
          <a:off x="1619250" y="2238375"/>
          <a:ext cx="55864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822" name="Equation" r:id="rId5" imgW="2235200" imgH="266700" progId="Equation.3">
                  <p:embed/>
                </p:oleObj>
              </mc:Choice>
              <mc:Fallback>
                <p:oleObj name="Equation" r:id="rId5" imgW="2235200" imgH="266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2238375"/>
                        <a:ext cx="55864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678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98600"/>
              </p:ext>
            </p:extLst>
          </p:nvPr>
        </p:nvGraphicFramePr>
        <p:xfrm>
          <a:off x="2765425" y="3594100"/>
          <a:ext cx="31099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823" name="Equation" r:id="rId7" imgW="1244600" imgH="266700" progId="Equation.3">
                  <p:embed/>
                </p:oleObj>
              </mc:Choice>
              <mc:Fallback>
                <p:oleObj name="Equation" r:id="rId7" imgW="1244600" imgH="266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3594100"/>
                        <a:ext cx="31099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678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817761"/>
              </p:ext>
            </p:extLst>
          </p:nvPr>
        </p:nvGraphicFramePr>
        <p:xfrm>
          <a:off x="3082925" y="4187825"/>
          <a:ext cx="23479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824" name="Equation" r:id="rId9" imgW="939800" imgH="266700" progId="Equation.3">
                  <p:embed/>
                </p:oleObj>
              </mc:Choice>
              <mc:Fallback>
                <p:oleObj name="Equation" r:id="rId9" imgW="939800" imgH="266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2925" y="4187825"/>
                        <a:ext cx="23479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678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5955153"/>
              </p:ext>
            </p:extLst>
          </p:nvPr>
        </p:nvGraphicFramePr>
        <p:xfrm>
          <a:off x="3098800" y="4797425"/>
          <a:ext cx="22225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825" name="Equation" r:id="rId11" imgW="889000" imgH="266700" progId="Equation.3">
                  <p:embed/>
                </p:oleObj>
              </mc:Choice>
              <mc:Fallback>
                <p:oleObj name="Equation" r:id="rId11" imgW="889000" imgH="266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8800" y="4797425"/>
                        <a:ext cx="22225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678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2130995"/>
              </p:ext>
            </p:extLst>
          </p:nvPr>
        </p:nvGraphicFramePr>
        <p:xfrm>
          <a:off x="3422650" y="5346700"/>
          <a:ext cx="15240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826" name="Equation" r:id="rId13" imgW="609600" imgH="241300" progId="Equation.3">
                  <p:embed/>
                </p:oleObj>
              </mc:Choice>
              <mc:Fallback>
                <p:oleObj name="Equation" r:id="rId13" imgW="609600" imgH="2413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2650" y="5346700"/>
                        <a:ext cx="152400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678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024517"/>
              </p:ext>
            </p:extLst>
          </p:nvPr>
        </p:nvGraphicFramePr>
        <p:xfrm>
          <a:off x="3514725" y="5880100"/>
          <a:ext cx="13970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827" name="Equation" r:id="rId15" imgW="558800" imgH="241300" progId="Equation.3">
                  <p:embed/>
                </p:oleObj>
              </mc:Choice>
              <mc:Fallback>
                <p:oleObj name="Equation" r:id="rId15" imgW="558800" imgH="2413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4725" y="5880100"/>
                        <a:ext cx="139700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6787" name="Rectangle 19"/>
          <p:cNvSpPr>
            <a:spLocks noChangeArrowheads="1"/>
          </p:cNvSpPr>
          <p:nvPr/>
        </p:nvSpPr>
        <p:spPr bwMode="auto">
          <a:xfrm>
            <a:off x="381000" y="3124200"/>
            <a:ext cx="853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These represent individual aqueous reactions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(19.48-52)</a:t>
            </a:r>
            <a:endParaRPr lang="en-US" sz="2400" b="0"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6771" grpId="0" autoUpdateAnimBg="0"/>
      <p:bldP spid="105678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Chemical Loss Term</a:t>
            </a:r>
          </a:p>
        </p:txBody>
      </p:sp>
      <p:sp>
        <p:nvSpPr>
          <p:cNvPr id="1058819" name="Rectangle 3"/>
          <p:cNvSpPr>
            <a:spLocks noChangeArrowheads="1"/>
          </p:cNvSpPr>
          <p:nvPr/>
        </p:nvSpPr>
        <p:spPr bwMode="auto">
          <a:xfrm>
            <a:off x="3810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and their equilibrium partitioning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(19.53-4)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5883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048938"/>
              </p:ext>
            </p:extLst>
          </p:nvPr>
        </p:nvGraphicFramePr>
        <p:xfrm>
          <a:off x="1390650" y="2070100"/>
          <a:ext cx="6221413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844" name="Equation" r:id="rId3" imgW="2489200" imgH="266700" progId="Equation.3">
                  <p:embed/>
                </p:oleObj>
              </mc:Choice>
              <mc:Fallback>
                <p:oleObj name="Equation" r:id="rId3" imgW="2489200" imgH="2667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2070100"/>
                        <a:ext cx="6221413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883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405581"/>
              </p:ext>
            </p:extLst>
          </p:nvPr>
        </p:nvGraphicFramePr>
        <p:xfrm>
          <a:off x="3222625" y="3060700"/>
          <a:ext cx="2728913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845" name="Equation" r:id="rId5" imgW="1092200" imgH="266700" progId="Equation.3">
                  <p:embed/>
                </p:oleObj>
              </mc:Choice>
              <mc:Fallback>
                <p:oleObj name="Equation" r:id="rId5" imgW="1092200" imgH="2667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25" y="3060700"/>
                        <a:ext cx="2728913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8819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Chemical Loss Term</a:t>
            </a:r>
          </a:p>
        </p:txBody>
      </p:sp>
      <p:sp>
        <p:nvSpPr>
          <p:cNvPr id="1060867" name="Rectangle 3"/>
          <p:cNvSpPr>
            <a:spLocks noChangeArrowheads="1"/>
          </p:cNvSpPr>
          <p:nvPr/>
        </p:nvSpPr>
        <p:spPr bwMode="auto">
          <a:xfrm>
            <a:off x="3810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Family loss rate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(19.55)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60868" name="Rectangle 4"/>
          <p:cNvSpPr>
            <a:spLocks noChangeArrowheads="1"/>
          </p:cNvSpPr>
          <p:nvPr/>
        </p:nvSpPr>
        <p:spPr bwMode="auto">
          <a:xfrm>
            <a:off x="381000" y="2743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Rate coefficient for S(VI)+H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O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(aq)+H</a:t>
            </a:r>
            <a:r>
              <a:rPr lang="en-US" sz="2400" b="0" baseline="30000">
                <a:latin typeface="Times" charset="0"/>
              </a:rPr>
              <a:t>+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(19.56)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60871" name="Rectangle 7"/>
          <p:cNvSpPr>
            <a:spLocks noChangeArrowheads="1"/>
          </p:cNvSpPr>
          <p:nvPr/>
        </p:nvSpPr>
        <p:spPr bwMode="auto">
          <a:xfrm>
            <a:off x="381000" y="4343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Mole fraction of S(IV) partitioned to HSO</a:t>
            </a:r>
            <a:r>
              <a:rPr lang="en-US" sz="2400" b="0" baseline="-25000">
                <a:latin typeface="Times" charset="0"/>
              </a:rPr>
              <a:t>4</a:t>
            </a:r>
            <a:r>
              <a:rPr lang="en-US" sz="2400" b="0" baseline="30000">
                <a:latin typeface="Times" charset="0"/>
              </a:rPr>
              <a:t>-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(19.57)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6087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884345"/>
              </p:ext>
            </p:extLst>
          </p:nvPr>
        </p:nvGraphicFramePr>
        <p:xfrm>
          <a:off x="1206500" y="1657350"/>
          <a:ext cx="675957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888" name="Equation" r:id="rId3" imgW="2705100" imgH="266700" progId="Equation.3">
                  <p:embed/>
                </p:oleObj>
              </mc:Choice>
              <mc:Fallback>
                <p:oleObj name="Equation" r:id="rId3" imgW="2705100" imgH="266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0" y="1657350"/>
                        <a:ext cx="675957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08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7781773"/>
              </p:ext>
            </p:extLst>
          </p:nvPr>
        </p:nvGraphicFramePr>
        <p:xfrm>
          <a:off x="3511550" y="3394075"/>
          <a:ext cx="19685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889" name="Equation" r:id="rId5" imgW="787400" imgH="266700" progId="Equation.3">
                  <p:embed/>
                </p:oleObj>
              </mc:Choice>
              <mc:Fallback>
                <p:oleObj name="Equation" r:id="rId5" imgW="787400" imgH="266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1550" y="3394075"/>
                        <a:ext cx="19685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08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656513"/>
              </p:ext>
            </p:extLst>
          </p:nvPr>
        </p:nvGraphicFramePr>
        <p:xfrm>
          <a:off x="1109663" y="4949825"/>
          <a:ext cx="6761162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890" name="Equation" r:id="rId7" imgW="2705100" imgH="520700" progId="Equation.3">
                  <p:embed/>
                </p:oleObj>
              </mc:Choice>
              <mc:Fallback>
                <p:oleObj name="Equation" r:id="rId7" imgW="2705100" imgH="520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9663" y="4949825"/>
                        <a:ext cx="6761162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0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0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0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0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0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0867" grpId="0" autoUpdateAnimBg="0"/>
      <p:bldP spid="1060868" grpId="0" autoUpdateAnimBg="0"/>
      <p:bldP spid="106087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Chemical Loss Term</a:t>
            </a:r>
          </a:p>
        </p:txBody>
      </p:sp>
      <p:sp>
        <p:nvSpPr>
          <p:cNvPr id="1061891" name="Rectangle 3"/>
          <p:cNvSpPr>
            <a:spLocks noChangeArrowheads="1"/>
          </p:cNvSpPr>
          <p:nvPr/>
        </p:nvSpPr>
        <p:spPr bwMode="auto">
          <a:xfrm>
            <a:off x="3810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Rate coefficient for S(VI)+HO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(aq)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(19.58)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61892" name="Rectangle 4"/>
          <p:cNvSpPr>
            <a:spLocks noChangeArrowheads="1"/>
          </p:cNvSpPr>
          <p:nvPr/>
        </p:nvSpPr>
        <p:spPr bwMode="auto">
          <a:xfrm>
            <a:off x="381000" y="2514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Mole fraction of S(IV) partitioned to SO</a:t>
            </a:r>
            <a:r>
              <a:rPr lang="en-US" sz="2400" b="0" baseline="-25000">
                <a:latin typeface="Times" charset="0"/>
              </a:rPr>
              <a:t>4</a:t>
            </a:r>
            <a:r>
              <a:rPr lang="en-US" sz="2400" b="0" baseline="30000">
                <a:latin typeface="Times" charset="0"/>
              </a:rPr>
              <a:t>2-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(19.59)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1061893" name="Rectangle 5"/>
          <p:cNvSpPr>
            <a:spLocks noChangeArrowheads="1"/>
          </p:cNvSpPr>
          <p:nvPr/>
        </p:nvSpPr>
        <p:spPr bwMode="auto">
          <a:xfrm>
            <a:off x="381000" y="4191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Mole fraction of HO</a:t>
            </a:r>
            <a:r>
              <a:rPr lang="en-US" sz="2400" b="0" baseline="-25000">
                <a:latin typeface="Times" charset="0"/>
              </a:rPr>
              <a:t>2,</a:t>
            </a:r>
            <a:r>
              <a:rPr lang="en-US" sz="2400" b="0" i="1" baseline="-25000">
                <a:latin typeface="Times" charset="0"/>
              </a:rPr>
              <a:t>T</a:t>
            </a:r>
            <a:r>
              <a:rPr lang="en-US" sz="2400" b="0">
                <a:latin typeface="Times" charset="0"/>
              </a:rPr>
              <a:t> partitioned to HO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>
                <a:latin typeface="Times" charset="0"/>
              </a:rPr>
              <a:t>(aq) and O</a:t>
            </a:r>
            <a:r>
              <a:rPr lang="en-US" sz="2400" b="0" baseline="-25000">
                <a:latin typeface="Times" charset="0"/>
              </a:rPr>
              <a:t>2</a:t>
            </a:r>
            <a:r>
              <a:rPr lang="en-US" sz="2400" b="0" baseline="30000">
                <a:latin typeface="Times" charset="0"/>
              </a:rPr>
              <a:t>-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(19.60-1)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106189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0304645"/>
              </p:ext>
            </p:extLst>
          </p:nvPr>
        </p:nvGraphicFramePr>
        <p:xfrm>
          <a:off x="1069975" y="1123950"/>
          <a:ext cx="47926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924" name="Equation" r:id="rId3" imgW="1917700" imgH="330200" progId="Equation.3">
                  <p:embed/>
                </p:oleObj>
              </mc:Choice>
              <mc:Fallback>
                <p:oleObj name="Equation" r:id="rId3" imgW="1917700" imgH="330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9975" y="1123950"/>
                        <a:ext cx="479266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18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166863"/>
              </p:ext>
            </p:extLst>
          </p:nvPr>
        </p:nvGraphicFramePr>
        <p:xfrm>
          <a:off x="3841750" y="1733550"/>
          <a:ext cx="44116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925" name="Equation" r:id="rId5" imgW="1765300" imgH="330200" progId="Equation.3">
                  <p:embed/>
                </p:oleObj>
              </mc:Choice>
              <mc:Fallback>
                <p:oleObj name="Equation" r:id="rId5" imgW="1765300" imgH="330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0" y="1733550"/>
                        <a:ext cx="441166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190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266434"/>
              </p:ext>
            </p:extLst>
          </p:nvPr>
        </p:nvGraphicFramePr>
        <p:xfrm>
          <a:off x="1127125" y="2892425"/>
          <a:ext cx="6791325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926" name="Equation" r:id="rId7" imgW="2717800" imgH="520700" progId="Equation.3">
                  <p:embed/>
                </p:oleObj>
              </mc:Choice>
              <mc:Fallback>
                <p:oleObj name="Equation" r:id="rId7" imgW="2717800" imgH="520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2892425"/>
                        <a:ext cx="6791325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19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8559051"/>
              </p:ext>
            </p:extLst>
          </p:nvPr>
        </p:nvGraphicFramePr>
        <p:xfrm>
          <a:off x="2762250" y="4568825"/>
          <a:ext cx="374491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927" name="Equation" r:id="rId9" imgW="1498600" imgH="482600" progId="Equation.3">
                  <p:embed/>
                </p:oleObj>
              </mc:Choice>
              <mc:Fallback>
                <p:oleObj name="Equation" r:id="rId9" imgW="1498600" imgH="482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250" y="4568825"/>
                        <a:ext cx="374491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190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977355"/>
              </p:ext>
            </p:extLst>
          </p:nvPr>
        </p:nvGraphicFramePr>
        <p:xfrm>
          <a:off x="2776538" y="5680075"/>
          <a:ext cx="377825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928" name="Equation" r:id="rId11" imgW="1511300" imgH="482600" progId="Equation.3">
                  <p:embed/>
                </p:oleObj>
              </mc:Choice>
              <mc:Fallback>
                <p:oleObj name="Equation" r:id="rId11" imgW="1511300" imgH="482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6538" y="5680075"/>
                        <a:ext cx="377825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1891" grpId="0" autoUpdateAnimBg="0"/>
      <p:bldP spid="1061892" grpId="0" autoUpdateAnimBg="0"/>
      <p:bldP spid="106189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Text Box 2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19.2</a:t>
            </a:r>
          </a:p>
        </p:txBody>
      </p:sp>
      <p:sp>
        <p:nvSpPr>
          <p:cNvPr id="1065987" name="Rectangle 3"/>
          <p:cNvSpPr>
            <a:spLocks noChangeArrowheads="1"/>
          </p:cNvSpPr>
          <p:nvPr/>
        </p:nvSpPr>
        <p:spPr bwMode="auto">
          <a:xfrm>
            <a:off x="152400" y="1676400"/>
            <a:ext cx="8763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Dissolution/chemistry of 10 gases to 16 size bins, 11 species per bin.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106598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  <a:noFill/>
          <a:ln/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Effect of Sparse-Matrix Reductions When Solving Growth/Aqueous ODEs</a:t>
            </a:r>
          </a:p>
        </p:txBody>
      </p:sp>
      <p:sp>
        <p:nvSpPr>
          <p:cNvPr id="1065989" name="Rectangle 5"/>
          <p:cNvSpPr>
            <a:spLocks noChangeArrowheads="1"/>
          </p:cNvSpPr>
          <p:nvPr/>
        </p:nvSpPr>
        <p:spPr bwMode="auto">
          <a:xfrm>
            <a:off x="1524000" y="2514600"/>
            <a:ext cx="658495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		Without	With 		</a:t>
            </a:r>
          </a:p>
          <a:p>
            <a:pPr>
              <a:buFontTx/>
              <a:buNone/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Quantity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	</a:t>
            </a: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Reductions	Reductions	</a:t>
            </a:r>
            <a:endParaRPr lang="en-US" sz="2400" b="0">
              <a:latin typeface="Times" charset="0"/>
            </a:endParaRPr>
          </a:p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Order of matrix	186		186		</a:t>
            </a:r>
          </a:p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Initial fill-in		34,596		1226		</a:t>
            </a:r>
          </a:p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Final fill-in		34,596		2164 	</a:t>
            </a:r>
          </a:p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Decomp. 1		2,127,685	6333</a:t>
            </a:r>
          </a:p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Decomp. 2		17,205		1005</a:t>
            </a:r>
          </a:p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Backsub. 1		17,205		1005 </a:t>
            </a:r>
          </a:p>
          <a:p>
            <a:pPr>
              <a:buFontTx/>
              <a:buNone/>
            </a:pPr>
            <a:r>
              <a:rPr lang="en-US" sz="2400" b="0">
                <a:latin typeface="Times" charset="0"/>
              </a:rPr>
              <a:t>Backsub. 2		17,205		973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9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9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9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9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9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9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987" grpId="0" build="p" bldLvl="2" autoUpdateAnimBg="0"/>
      <p:bldP spid="1065989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9484</TotalTime>
  <Words>1153</Words>
  <Application>Microsoft Macintosh PowerPoint</Application>
  <PresentationFormat>On-screen Show (4:3)</PresentationFormat>
  <Paragraphs>128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Symbol</vt:lpstr>
      <vt:lpstr>Times</vt:lpstr>
      <vt:lpstr>Default Design</vt:lpstr>
      <vt:lpstr>Document</vt:lpstr>
      <vt:lpstr>Equation</vt:lpstr>
      <vt:lpstr>Presentation Slides  for  Chapter 19 of  Fundamentals of Atmospheric Modeling 2nd Edition </vt:lpstr>
      <vt:lpstr>S(IV) and S(VI) Families</vt:lpstr>
      <vt:lpstr>Mechanisms of Converting S(IV) to S(VI)</vt:lpstr>
      <vt:lpstr>Gas-Phase Oxidation of S(IV)</vt:lpstr>
      <vt:lpstr>S(IV) Dissolution/Aqueous Oxidation</vt:lpstr>
      <vt:lpstr>Aqueous Oxidation of S(IV)</vt:lpstr>
      <vt:lpstr>Hydrogen Peroxide Sources/Sinks</vt:lpstr>
      <vt:lpstr>Aqueous Oxidation of S(IV)</vt:lpstr>
      <vt:lpstr>Aqueous Oxidation of S(IV)</vt:lpstr>
      <vt:lpstr>Aqueous Oxidation of S(IV)</vt:lpstr>
      <vt:lpstr>Aqueous Oxidation of S(IV)</vt:lpstr>
      <vt:lpstr>Aqueous Oxidation of S(IV)</vt:lpstr>
      <vt:lpstr>Cloud Conversion of S(IV) to S(VI)</vt:lpstr>
      <vt:lpstr>Diffusion Within a Drop</vt:lpstr>
      <vt:lpstr>Diffusion Within a Drop</vt:lpstr>
      <vt:lpstr>Aqueous Chemistry With Growth</vt:lpstr>
      <vt:lpstr>Aqueous Chemistry Families</vt:lpstr>
      <vt:lpstr>Growth/Aqueous Chemistry ODEs</vt:lpstr>
      <vt:lpstr>Growth/Aqueous Chemistry ODEs</vt:lpstr>
      <vt:lpstr>Growth/Aqueous Chemistry ODEs</vt:lpstr>
      <vt:lpstr>Chemical Loss Term</vt:lpstr>
      <vt:lpstr>Chemical Loss Term</vt:lpstr>
      <vt:lpstr>Chemical Loss Term</vt:lpstr>
      <vt:lpstr>Chemical Loss Term</vt:lpstr>
      <vt:lpstr>Effect of Sparse-Matrix Reductions When Solving Growth/Aqueous ODEs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736</cp:revision>
  <dcterms:created xsi:type="dcterms:W3CDTF">2004-09-10T00:13:47Z</dcterms:created>
  <dcterms:modified xsi:type="dcterms:W3CDTF">2022-05-05T16:49:07Z</dcterms:modified>
</cp:coreProperties>
</file>