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8" r:id="rId2"/>
    <p:sldId id="550" r:id="rId3"/>
    <p:sldId id="638" r:id="rId4"/>
    <p:sldId id="639" r:id="rId5"/>
    <p:sldId id="637" r:id="rId6"/>
    <p:sldId id="640" r:id="rId7"/>
    <p:sldId id="641" r:id="rId8"/>
    <p:sldId id="642" r:id="rId9"/>
    <p:sldId id="643" r:id="rId10"/>
    <p:sldId id="548" r:id="rId11"/>
    <p:sldId id="578" r:id="rId12"/>
    <p:sldId id="581" r:id="rId13"/>
    <p:sldId id="582" r:id="rId14"/>
    <p:sldId id="583" r:id="rId15"/>
    <p:sldId id="584" r:id="rId16"/>
    <p:sldId id="645" r:id="rId17"/>
    <p:sldId id="586" r:id="rId18"/>
    <p:sldId id="587" r:id="rId19"/>
    <p:sldId id="644" r:id="rId20"/>
    <p:sldId id="589" r:id="rId21"/>
    <p:sldId id="590" r:id="rId22"/>
    <p:sldId id="591" r:id="rId23"/>
    <p:sldId id="592" r:id="rId24"/>
    <p:sldId id="593" r:id="rId25"/>
    <p:sldId id="594" r:id="rId26"/>
    <p:sldId id="595" r:id="rId27"/>
    <p:sldId id="596" r:id="rId28"/>
    <p:sldId id="597" r:id="rId29"/>
    <p:sldId id="598" r:id="rId30"/>
    <p:sldId id="599" r:id="rId31"/>
    <p:sldId id="600" r:id="rId32"/>
    <p:sldId id="646" r:id="rId33"/>
    <p:sldId id="647" r:id="rId34"/>
    <p:sldId id="601" r:id="rId35"/>
    <p:sldId id="602" r:id="rId36"/>
    <p:sldId id="603" r:id="rId37"/>
    <p:sldId id="604" r:id="rId38"/>
    <p:sldId id="605" r:id="rId39"/>
    <p:sldId id="606" r:id="rId40"/>
    <p:sldId id="607" r:id="rId41"/>
    <p:sldId id="608" r:id="rId42"/>
    <p:sldId id="609" r:id="rId43"/>
    <p:sldId id="652" r:id="rId44"/>
    <p:sldId id="654" r:id="rId45"/>
    <p:sldId id="653" r:id="rId46"/>
    <p:sldId id="655" r:id="rId47"/>
    <p:sldId id="656" r:id="rId48"/>
    <p:sldId id="657" r:id="rId49"/>
    <p:sldId id="658" r:id="rId50"/>
    <p:sldId id="659" r:id="rId51"/>
    <p:sldId id="660" r:id="rId52"/>
    <p:sldId id="661" r:id="rId53"/>
    <p:sldId id="610" r:id="rId54"/>
    <p:sldId id="611" r:id="rId55"/>
    <p:sldId id="650" r:id="rId56"/>
    <p:sldId id="651" r:id="rId57"/>
    <p:sldId id="649" r:id="rId58"/>
    <p:sldId id="612" r:id="rId59"/>
    <p:sldId id="613" r:id="rId60"/>
    <p:sldId id="614" r:id="rId61"/>
    <p:sldId id="615" r:id="rId62"/>
    <p:sldId id="616" r:id="rId63"/>
    <p:sldId id="617" r:id="rId64"/>
    <p:sldId id="618" r:id="rId65"/>
    <p:sldId id="620" r:id="rId66"/>
    <p:sldId id="621" r:id="rId67"/>
    <p:sldId id="622" r:id="rId68"/>
    <p:sldId id="623" r:id="rId69"/>
    <p:sldId id="625" r:id="rId70"/>
    <p:sldId id="662" r:id="rId71"/>
    <p:sldId id="663" r:id="rId72"/>
    <p:sldId id="626" r:id="rId73"/>
    <p:sldId id="627" r:id="rId74"/>
    <p:sldId id="628" r:id="rId75"/>
    <p:sldId id="629" r:id="rId76"/>
    <p:sldId id="630" r:id="rId77"/>
    <p:sldId id="631" r:id="rId78"/>
    <p:sldId id="632" r:id="rId79"/>
    <p:sldId id="633" r:id="rId80"/>
    <p:sldId id="634" r:id="rId81"/>
    <p:sldId id="635" r:id="rId82"/>
    <p:sldId id="636" r:id="rId83"/>
  </p:sldIdLst>
  <p:sldSz cx="9144000" cy="6858000" type="screen4x3"/>
  <p:notesSz cx="6858000" cy="9144000"/>
  <p:defaultTextStyle>
    <a:defPPr>
      <a:defRPr lang="en-US"/>
    </a:defPPr>
    <a:lvl1pPr algn="l" rtl="0" fontAlgn="base">
      <a:lnSpc>
        <a:spcPct val="80000"/>
      </a:lnSpc>
      <a:spcBef>
        <a:spcPct val="20000"/>
      </a:spcBef>
      <a:spcAft>
        <a:spcPct val="0"/>
      </a:spcAft>
      <a:buChar char="–"/>
      <a:defRPr b="1" kern="1200">
        <a:solidFill>
          <a:srgbClr val="FF0000"/>
        </a:solidFill>
        <a:latin typeface="Arial" charset="0"/>
        <a:ea typeface="ＭＳ Ｐゴシック" charset="0"/>
        <a:cs typeface="ＭＳ Ｐゴシック" charset="0"/>
      </a:defRPr>
    </a:lvl1pPr>
    <a:lvl2pPr marL="457200" algn="l" rtl="0" fontAlgn="base">
      <a:lnSpc>
        <a:spcPct val="80000"/>
      </a:lnSpc>
      <a:spcBef>
        <a:spcPct val="20000"/>
      </a:spcBef>
      <a:spcAft>
        <a:spcPct val="0"/>
      </a:spcAft>
      <a:buChar char="–"/>
      <a:defRPr b="1" kern="1200">
        <a:solidFill>
          <a:srgbClr val="FF0000"/>
        </a:solidFill>
        <a:latin typeface="Arial" charset="0"/>
        <a:ea typeface="ＭＳ Ｐゴシック" charset="0"/>
        <a:cs typeface="ＭＳ Ｐゴシック" charset="0"/>
      </a:defRPr>
    </a:lvl2pPr>
    <a:lvl3pPr marL="914400" algn="l" rtl="0" fontAlgn="base">
      <a:lnSpc>
        <a:spcPct val="80000"/>
      </a:lnSpc>
      <a:spcBef>
        <a:spcPct val="20000"/>
      </a:spcBef>
      <a:spcAft>
        <a:spcPct val="0"/>
      </a:spcAft>
      <a:buChar char="–"/>
      <a:defRPr b="1" kern="1200">
        <a:solidFill>
          <a:srgbClr val="FF0000"/>
        </a:solidFill>
        <a:latin typeface="Arial" charset="0"/>
        <a:ea typeface="ＭＳ Ｐゴシック" charset="0"/>
        <a:cs typeface="ＭＳ Ｐゴシック" charset="0"/>
      </a:defRPr>
    </a:lvl3pPr>
    <a:lvl4pPr marL="1371600" algn="l" rtl="0" fontAlgn="base">
      <a:lnSpc>
        <a:spcPct val="80000"/>
      </a:lnSpc>
      <a:spcBef>
        <a:spcPct val="20000"/>
      </a:spcBef>
      <a:spcAft>
        <a:spcPct val="0"/>
      </a:spcAft>
      <a:buChar char="–"/>
      <a:defRPr b="1" kern="1200">
        <a:solidFill>
          <a:srgbClr val="FF0000"/>
        </a:solidFill>
        <a:latin typeface="Arial" charset="0"/>
        <a:ea typeface="ＭＳ Ｐゴシック" charset="0"/>
        <a:cs typeface="ＭＳ Ｐゴシック" charset="0"/>
      </a:defRPr>
    </a:lvl4pPr>
    <a:lvl5pPr marL="1828800" algn="l" rtl="0" fontAlgn="base">
      <a:lnSpc>
        <a:spcPct val="80000"/>
      </a:lnSpc>
      <a:spcBef>
        <a:spcPct val="20000"/>
      </a:spcBef>
      <a:spcAft>
        <a:spcPct val="0"/>
      </a:spcAft>
      <a:buChar char="–"/>
      <a:defRPr b="1" kern="1200">
        <a:solidFill>
          <a:srgbClr val="FF0000"/>
        </a:solidFill>
        <a:latin typeface="Arial" charset="0"/>
        <a:ea typeface="ＭＳ Ｐゴシック" charset="0"/>
        <a:cs typeface="ＭＳ Ｐゴシック" charset="0"/>
      </a:defRPr>
    </a:lvl5pPr>
    <a:lvl6pPr marL="2286000" algn="l" defTabSz="457200" rtl="0" eaLnBrk="1" latinLnBrk="0" hangingPunct="1">
      <a:defRPr b="1" kern="1200">
        <a:solidFill>
          <a:srgbClr val="FF0000"/>
        </a:solidFill>
        <a:latin typeface="Arial" charset="0"/>
        <a:ea typeface="ＭＳ Ｐゴシック" charset="0"/>
        <a:cs typeface="ＭＳ Ｐゴシック" charset="0"/>
      </a:defRPr>
    </a:lvl6pPr>
    <a:lvl7pPr marL="2743200" algn="l" defTabSz="457200" rtl="0" eaLnBrk="1" latinLnBrk="0" hangingPunct="1">
      <a:defRPr b="1" kern="1200">
        <a:solidFill>
          <a:srgbClr val="FF0000"/>
        </a:solidFill>
        <a:latin typeface="Arial" charset="0"/>
        <a:ea typeface="ＭＳ Ｐゴシック" charset="0"/>
        <a:cs typeface="ＭＳ Ｐゴシック" charset="0"/>
      </a:defRPr>
    </a:lvl7pPr>
    <a:lvl8pPr marL="3200400" algn="l" defTabSz="457200" rtl="0" eaLnBrk="1" latinLnBrk="0" hangingPunct="1">
      <a:defRPr b="1" kern="1200">
        <a:solidFill>
          <a:srgbClr val="FF0000"/>
        </a:solidFill>
        <a:latin typeface="Arial" charset="0"/>
        <a:ea typeface="ＭＳ Ｐゴシック" charset="0"/>
        <a:cs typeface="ＭＳ Ｐゴシック" charset="0"/>
      </a:defRPr>
    </a:lvl8pPr>
    <a:lvl9pPr marL="3657600" algn="l" defTabSz="457200" rtl="0" eaLnBrk="1" latinLnBrk="0" hangingPunct="1">
      <a:defRPr b="1" kern="1200">
        <a:solidFill>
          <a:srgbClr val="FF0000"/>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187534"/>
    <a:srgbClr val="993366"/>
    <a:srgbClr val="9900CC"/>
    <a:srgbClr val="33CC33"/>
    <a:srgbClr val="FF7C80"/>
    <a:srgbClr val="80808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4"/>
  </p:normalViewPr>
  <p:slideViewPr>
    <p:cSldViewPr>
      <p:cViewPr varScale="1">
        <p:scale>
          <a:sx n="102" d="100"/>
          <a:sy n="102" d="100"/>
        </p:scale>
        <p:origin x="182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84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image" Target="../media/image4.emf"/><Relationship Id="rId5" Type="http://schemas.openxmlformats.org/officeDocument/2006/relationships/image" Target="../media/image8.emf"/><Relationship Id="rId4"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image" Target="../media/image18.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image" Target="../media/image21.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24.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image" Target="../media/image26.e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image" Target="../media/image31.e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image" Target="../media/image33.e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image" Target="../media/image36.e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image" Target="../media/image38.e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image" Target="../media/image41.emf"/><Relationship Id="rId4" Type="http://schemas.openxmlformats.org/officeDocument/2006/relationships/image" Target="../media/image44.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image" Target="../media/image46.e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image" Target="../media/image49.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emf"/><Relationship Id="rId1" Type="http://schemas.openxmlformats.org/officeDocument/2006/relationships/image" Target="../media/image51.e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image" Target="../media/image54.emf"/><Relationship Id="rId4" Type="http://schemas.openxmlformats.org/officeDocument/2006/relationships/image" Target="../media/image57.e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image" Target="../media/image58.e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emf"/><Relationship Id="rId1" Type="http://schemas.openxmlformats.org/officeDocument/2006/relationships/image" Target="../media/image60.emf"/><Relationship Id="rId4" Type="http://schemas.openxmlformats.org/officeDocument/2006/relationships/image" Target="../media/image63.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65.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image" Target="../media/image69.e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2.emf"/><Relationship Id="rId1" Type="http://schemas.openxmlformats.org/officeDocument/2006/relationships/image" Target="../media/image71.emf"/><Relationship Id="rId5" Type="http://schemas.openxmlformats.org/officeDocument/2006/relationships/image" Target="../media/image75.emf"/><Relationship Id="rId4" Type="http://schemas.openxmlformats.org/officeDocument/2006/relationships/image" Target="../media/image74.e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7.emf"/><Relationship Id="rId1" Type="http://schemas.openxmlformats.org/officeDocument/2006/relationships/image" Target="../media/image76.emf"/><Relationship Id="rId4" Type="http://schemas.openxmlformats.org/officeDocument/2006/relationships/image" Target="../media/image79.e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emf"/><Relationship Id="rId1" Type="http://schemas.openxmlformats.org/officeDocument/2006/relationships/image" Target="../media/image80.emf"/><Relationship Id="rId4" Type="http://schemas.openxmlformats.org/officeDocument/2006/relationships/image" Target="../media/image83.e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image" Target="../media/image84.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86.e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image" Target="../media/image87.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89.e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image" Target="../media/image91.emf"/><Relationship Id="rId1" Type="http://schemas.openxmlformats.org/officeDocument/2006/relationships/image" Target="../media/image90.emf"/><Relationship Id="rId4" Type="http://schemas.openxmlformats.org/officeDocument/2006/relationships/image" Target="../media/image93.emf"/></Relationships>
</file>

<file path=ppt/drawings/_rels/vmlDrawing41.v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image" Target="../media/image94.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96.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97.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98.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99.emf"/></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image" Target="../media/image101.emf"/><Relationship Id="rId1" Type="http://schemas.openxmlformats.org/officeDocument/2006/relationships/image" Target="../media/image100.e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image" Target="../media/image104.emf"/><Relationship Id="rId1" Type="http://schemas.openxmlformats.org/officeDocument/2006/relationships/image" Target="../media/image103.e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image" Target="../media/image107.emf"/><Relationship Id="rId1" Type="http://schemas.openxmlformats.org/officeDocument/2006/relationships/image" Target="../media/image106.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09.emf"/></Relationships>
</file>

<file path=ppt/drawings/_rels/vmlDrawing50.v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image" Target="../media/image111.emf"/><Relationship Id="rId1" Type="http://schemas.openxmlformats.org/officeDocument/2006/relationships/image" Target="../media/image110.emf"/></Relationships>
</file>

<file path=ppt/drawings/_rels/vmlDrawing51.vml.rels><?xml version="1.0" encoding="UTF-8" standalone="yes"?>
<Relationships xmlns="http://schemas.openxmlformats.org/package/2006/relationships"><Relationship Id="rId2" Type="http://schemas.openxmlformats.org/officeDocument/2006/relationships/image" Target="../media/image114.emf"/><Relationship Id="rId1" Type="http://schemas.openxmlformats.org/officeDocument/2006/relationships/image" Target="../media/image113.emf"/></Relationships>
</file>

<file path=ppt/drawings/_rels/vmlDrawing52.v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image" Target="../media/image116.emf"/><Relationship Id="rId1" Type="http://schemas.openxmlformats.org/officeDocument/2006/relationships/image" Target="../media/image115.emf"/><Relationship Id="rId6" Type="http://schemas.openxmlformats.org/officeDocument/2006/relationships/image" Target="../media/image120.emf"/><Relationship Id="rId5" Type="http://schemas.openxmlformats.org/officeDocument/2006/relationships/image" Target="../media/image119.emf"/><Relationship Id="rId4" Type="http://schemas.openxmlformats.org/officeDocument/2006/relationships/image" Target="../media/image118.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21.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22.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23.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24.emf"/></Relationships>
</file>

<file path=ppt/drawings/_rels/vmlDrawing57.vml.rels><?xml version="1.0" encoding="UTF-8" standalone="yes"?>
<Relationships xmlns="http://schemas.openxmlformats.org/package/2006/relationships"><Relationship Id="rId2" Type="http://schemas.openxmlformats.org/officeDocument/2006/relationships/image" Target="../media/image126.emf"/><Relationship Id="rId1" Type="http://schemas.openxmlformats.org/officeDocument/2006/relationships/image" Target="../media/image125.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27.emf"/></Relationships>
</file>

<file path=ppt/drawings/_rels/vmlDrawing59.vml.rels><?xml version="1.0" encoding="UTF-8" standalone="yes"?>
<Relationships xmlns="http://schemas.openxmlformats.org/package/2006/relationships"><Relationship Id="rId2" Type="http://schemas.openxmlformats.org/officeDocument/2006/relationships/image" Target="../media/image129.emf"/><Relationship Id="rId1" Type="http://schemas.openxmlformats.org/officeDocument/2006/relationships/image" Target="../media/image128.emf"/></Relationships>
</file>

<file path=ppt/drawings/_rels/vmlDrawing60.vml.rels><?xml version="1.0" encoding="UTF-8" standalone="yes"?>
<Relationships xmlns="http://schemas.openxmlformats.org/package/2006/relationships"><Relationship Id="rId2" Type="http://schemas.openxmlformats.org/officeDocument/2006/relationships/image" Target="../media/image131.emf"/><Relationship Id="rId1" Type="http://schemas.openxmlformats.org/officeDocument/2006/relationships/image" Target="../media/image130.emf"/></Relationships>
</file>

<file path=ppt/drawings/_rels/vmlDrawing61.vml.rels><?xml version="1.0" encoding="UTF-8" standalone="yes"?>
<Relationships xmlns="http://schemas.openxmlformats.org/package/2006/relationships"><Relationship Id="rId3" Type="http://schemas.openxmlformats.org/officeDocument/2006/relationships/image" Target="../media/image134.emf"/><Relationship Id="rId2" Type="http://schemas.openxmlformats.org/officeDocument/2006/relationships/image" Target="../media/image133.emf"/><Relationship Id="rId1" Type="http://schemas.openxmlformats.org/officeDocument/2006/relationships/image" Target="../media/image132.emf"/><Relationship Id="rId4" Type="http://schemas.openxmlformats.org/officeDocument/2006/relationships/image" Target="../media/image135.emf"/></Relationships>
</file>

<file path=ppt/drawings/_rels/vmlDrawing62.vml.rels><?xml version="1.0" encoding="UTF-8" standalone="yes"?>
<Relationships xmlns="http://schemas.openxmlformats.org/package/2006/relationships"><Relationship Id="rId2" Type="http://schemas.openxmlformats.org/officeDocument/2006/relationships/image" Target="../media/image137.emf"/><Relationship Id="rId1" Type="http://schemas.openxmlformats.org/officeDocument/2006/relationships/image" Target="../media/image136.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38.emf"/></Relationships>
</file>

<file path=ppt/drawings/_rels/vmlDrawing64.vml.rels><?xml version="1.0" encoding="UTF-8" standalone="yes"?>
<Relationships xmlns="http://schemas.openxmlformats.org/package/2006/relationships"><Relationship Id="rId2" Type="http://schemas.openxmlformats.org/officeDocument/2006/relationships/image" Target="../media/image140.emf"/><Relationship Id="rId1" Type="http://schemas.openxmlformats.org/officeDocument/2006/relationships/image" Target="../media/image139.emf"/></Relationships>
</file>

<file path=ppt/drawings/_rels/vmlDrawing65.vml.rels><?xml version="1.0" encoding="UTF-8" standalone="yes"?>
<Relationships xmlns="http://schemas.openxmlformats.org/package/2006/relationships"><Relationship Id="rId2" Type="http://schemas.openxmlformats.org/officeDocument/2006/relationships/image" Target="../media/image142.emf"/><Relationship Id="rId1" Type="http://schemas.openxmlformats.org/officeDocument/2006/relationships/image" Target="../media/image141.emf"/></Relationships>
</file>

<file path=ppt/drawings/_rels/vmlDrawing66.vml.rels><?xml version="1.0" encoding="UTF-8" standalone="yes"?>
<Relationships xmlns="http://schemas.openxmlformats.org/package/2006/relationships"><Relationship Id="rId3" Type="http://schemas.openxmlformats.org/officeDocument/2006/relationships/image" Target="../media/image145.emf"/><Relationship Id="rId2" Type="http://schemas.openxmlformats.org/officeDocument/2006/relationships/image" Target="../media/image144.emf"/><Relationship Id="rId1" Type="http://schemas.openxmlformats.org/officeDocument/2006/relationships/image" Target="../media/image143.emf"/></Relationships>
</file>

<file path=ppt/drawings/_rels/vmlDrawing67.vml.rels><?xml version="1.0" encoding="UTF-8" standalone="yes"?>
<Relationships xmlns="http://schemas.openxmlformats.org/package/2006/relationships"><Relationship Id="rId2" Type="http://schemas.openxmlformats.org/officeDocument/2006/relationships/image" Target="../media/image147.emf"/><Relationship Id="rId1" Type="http://schemas.openxmlformats.org/officeDocument/2006/relationships/image" Target="../media/image146.emf"/></Relationships>
</file>

<file path=ppt/drawings/_rels/vmlDrawing68.vml.rels><?xml version="1.0" encoding="UTF-8" standalone="yes"?>
<Relationships xmlns="http://schemas.openxmlformats.org/package/2006/relationships"><Relationship Id="rId3" Type="http://schemas.openxmlformats.org/officeDocument/2006/relationships/image" Target="../media/image150.emf"/><Relationship Id="rId2" Type="http://schemas.openxmlformats.org/officeDocument/2006/relationships/image" Target="../media/image149.emf"/><Relationship Id="rId1" Type="http://schemas.openxmlformats.org/officeDocument/2006/relationships/image" Target="../media/image148.emf"/></Relationships>
</file>

<file path=ppt/drawings/_rels/vmlDrawing69.vml.rels><?xml version="1.0" encoding="UTF-8" standalone="yes"?>
<Relationships xmlns="http://schemas.openxmlformats.org/package/2006/relationships"><Relationship Id="rId2" Type="http://schemas.openxmlformats.org/officeDocument/2006/relationships/image" Target="../media/image152.emf"/><Relationship Id="rId1" Type="http://schemas.openxmlformats.org/officeDocument/2006/relationships/image" Target="../media/image15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296C2434-8AD7-B844-A5AE-C382768FAE23}" type="slidenum">
              <a:rPr lang="en-US"/>
              <a:pPr/>
              <a:t>‹#›</a:t>
            </a:fld>
            <a:endParaRPr lang="en-US"/>
          </a:p>
        </p:txBody>
      </p:sp>
    </p:spTree>
    <p:extLst>
      <p:ext uri="{BB962C8B-B14F-4D97-AF65-F5344CB8AC3E}">
        <p14:creationId xmlns:p14="http://schemas.microsoft.com/office/powerpoint/2010/main" val="3519083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56A802E4-F4EA-534F-9616-058AD2FE223D}" type="slidenum">
              <a:rPr lang="en-US"/>
              <a:pPr/>
              <a:t>‹#›</a:t>
            </a:fld>
            <a:endParaRPr lang="en-US"/>
          </a:p>
        </p:txBody>
      </p:sp>
    </p:spTree>
    <p:extLst>
      <p:ext uri="{BB962C8B-B14F-4D97-AF65-F5344CB8AC3E}">
        <p14:creationId xmlns:p14="http://schemas.microsoft.com/office/powerpoint/2010/main" val="2078505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2D929681-D325-504F-B9C4-E0DAE6EB4298}" type="slidenum">
              <a:rPr lang="en-US"/>
              <a:pPr/>
              <a:t>‹#›</a:t>
            </a:fld>
            <a:endParaRPr lang="en-US"/>
          </a:p>
        </p:txBody>
      </p:sp>
    </p:spTree>
    <p:extLst>
      <p:ext uri="{BB962C8B-B14F-4D97-AF65-F5344CB8AC3E}">
        <p14:creationId xmlns:p14="http://schemas.microsoft.com/office/powerpoint/2010/main" val="189963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B18E8C33-838F-0240-AC8E-2EF80E5114FE}" type="slidenum">
              <a:rPr lang="en-US"/>
              <a:pPr/>
              <a:t>‹#›</a:t>
            </a:fld>
            <a:endParaRPr lang="en-US"/>
          </a:p>
        </p:txBody>
      </p:sp>
    </p:spTree>
    <p:extLst>
      <p:ext uri="{BB962C8B-B14F-4D97-AF65-F5344CB8AC3E}">
        <p14:creationId xmlns:p14="http://schemas.microsoft.com/office/powerpoint/2010/main" val="563351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7D92DE55-06C0-7244-ADDF-39E3FD38DF2B}" type="slidenum">
              <a:rPr lang="en-US"/>
              <a:pPr/>
              <a:t>‹#›</a:t>
            </a:fld>
            <a:endParaRPr lang="en-US"/>
          </a:p>
        </p:txBody>
      </p:sp>
    </p:spTree>
    <p:extLst>
      <p:ext uri="{BB962C8B-B14F-4D97-AF65-F5344CB8AC3E}">
        <p14:creationId xmlns:p14="http://schemas.microsoft.com/office/powerpoint/2010/main" val="3815496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62C380CF-2AFA-FA41-90CF-00F8EF266C6C}" type="slidenum">
              <a:rPr lang="en-US"/>
              <a:pPr/>
              <a:t>‹#›</a:t>
            </a:fld>
            <a:endParaRPr lang="en-US"/>
          </a:p>
        </p:txBody>
      </p:sp>
    </p:spTree>
    <p:extLst>
      <p:ext uri="{BB962C8B-B14F-4D97-AF65-F5344CB8AC3E}">
        <p14:creationId xmlns:p14="http://schemas.microsoft.com/office/powerpoint/2010/main" val="2075395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CD37BEE3-1FF2-D745-B296-3A24C16772B4}" type="slidenum">
              <a:rPr lang="en-US"/>
              <a:pPr/>
              <a:t>‹#›</a:t>
            </a:fld>
            <a:endParaRPr lang="en-US"/>
          </a:p>
        </p:txBody>
      </p:sp>
    </p:spTree>
    <p:extLst>
      <p:ext uri="{BB962C8B-B14F-4D97-AF65-F5344CB8AC3E}">
        <p14:creationId xmlns:p14="http://schemas.microsoft.com/office/powerpoint/2010/main" val="1838750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03805D91-48C4-904E-B778-DE5E59307C0E}" type="slidenum">
              <a:rPr lang="en-US"/>
              <a:pPr/>
              <a:t>‹#›</a:t>
            </a:fld>
            <a:endParaRPr lang="en-US"/>
          </a:p>
        </p:txBody>
      </p:sp>
    </p:spTree>
    <p:extLst>
      <p:ext uri="{BB962C8B-B14F-4D97-AF65-F5344CB8AC3E}">
        <p14:creationId xmlns:p14="http://schemas.microsoft.com/office/powerpoint/2010/main" val="2804276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CB322D2D-BCE6-FC48-B239-F5483634150E}" type="slidenum">
              <a:rPr lang="en-US"/>
              <a:pPr/>
              <a:t>‹#›</a:t>
            </a:fld>
            <a:endParaRPr lang="en-US"/>
          </a:p>
        </p:txBody>
      </p:sp>
    </p:spTree>
    <p:extLst>
      <p:ext uri="{BB962C8B-B14F-4D97-AF65-F5344CB8AC3E}">
        <p14:creationId xmlns:p14="http://schemas.microsoft.com/office/powerpoint/2010/main" val="1011425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07A9CE8D-985F-8B46-B672-B3B4CDF74279}" type="slidenum">
              <a:rPr lang="en-US"/>
              <a:pPr/>
              <a:t>‹#›</a:t>
            </a:fld>
            <a:endParaRPr lang="en-US"/>
          </a:p>
        </p:txBody>
      </p:sp>
    </p:spTree>
    <p:extLst>
      <p:ext uri="{BB962C8B-B14F-4D97-AF65-F5344CB8AC3E}">
        <p14:creationId xmlns:p14="http://schemas.microsoft.com/office/powerpoint/2010/main" val="240443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1CBC525D-9130-5245-A2BF-1C96DECA7543}" type="slidenum">
              <a:rPr lang="en-US"/>
              <a:pPr/>
              <a:t>‹#›</a:t>
            </a:fld>
            <a:endParaRPr lang="en-US"/>
          </a:p>
        </p:txBody>
      </p:sp>
    </p:spTree>
    <p:extLst>
      <p:ext uri="{BB962C8B-B14F-4D97-AF65-F5344CB8AC3E}">
        <p14:creationId xmlns:p14="http://schemas.microsoft.com/office/powerpoint/2010/main" val="3936881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endParaRPr lang="en-US"/>
          </a:p>
        </p:txBody>
      </p:sp>
      <p:sp>
        <p:nvSpPr>
          <p:cNvPr id="7" name="Rectangle 5"/>
          <p:cNvSpPr>
            <a:spLocks noGrp="1" noChangeArrowheads="1"/>
          </p:cNvSpPr>
          <p:nvPr>
            <p:ph type="ftr" sz="quarter" idx="11"/>
          </p:nvPr>
        </p:nvSpPr>
        <p:spPr>
          <a:ln/>
        </p:spPr>
        <p:txBody>
          <a:bodyPr/>
          <a:lstStyle>
            <a:lvl1pPr>
              <a:defRPr/>
            </a:lvl1pPr>
          </a:lstStyle>
          <a:p>
            <a:endParaRPr lang="en-US"/>
          </a:p>
        </p:txBody>
      </p:sp>
      <p:sp>
        <p:nvSpPr>
          <p:cNvPr id="8" name="Rectangle 6"/>
          <p:cNvSpPr>
            <a:spLocks noGrp="1" noChangeArrowheads="1"/>
          </p:cNvSpPr>
          <p:nvPr>
            <p:ph type="sldNum" sz="quarter" idx="12"/>
          </p:nvPr>
        </p:nvSpPr>
        <p:spPr>
          <a:ln/>
        </p:spPr>
        <p:txBody>
          <a:bodyPr/>
          <a:lstStyle>
            <a:lvl1pPr>
              <a:defRPr/>
            </a:lvl1pPr>
          </a:lstStyle>
          <a:p>
            <a:fld id="{C332E83F-0285-8741-B2F0-C3B45094DBBE}" type="slidenum">
              <a:rPr lang="en-US"/>
              <a:pPr/>
              <a:t>‹#›</a:t>
            </a:fld>
            <a:endParaRPr lang="en-US"/>
          </a:p>
        </p:txBody>
      </p:sp>
    </p:spTree>
    <p:extLst>
      <p:ext uri="{BB962C8B-B14F-4D97-AF65-F5344CB8AC3E}">
        <p14:creationId xmlns:p14="http://schemas.microsoft.com/office/powerpoint/2010/main" val="2798363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400" b="0">
                <a:solidFill>
                  <a:schemeClr val="tx1"/>
                </a:solidFill>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lnSpc>
                <a:spcPct val="100000"/>
              </a:lnSpc>
              <a:spcBef>
                <a:spcPct val="0"/>
              </a:spcBef>
              <a:buFontTx/>
              <a:buNone/>
              <a:defRPr sz="1400" b="0">
                <a:solidFill>
                  <a:schemeClr val="tx1"/>
                </a:solidFill>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400" b="0">
                <a:solidFill>
                  <a:schemeClr val="tx1"/>
                </a:solidFill>
              </a:defRPr>
            </a:lvl1pPr>
          </a:lstStyle>
          <a:p>
            <a:fld id="{58469FE8-A854-A04D-9331-C4ADC1751E9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pitchFamily="87"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pitchFamily="87"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pitchFamily="87"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pitchFamily="87"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pitchFamily="87" charset="0"/>
        </a:defRPr>
      </a:lvl6pPr>
      <a:lvl7pPr marL="914400" algn="ctr" rtl="0" fontAlgn="base">
        <a:spcBef>
          <a:spcPct val="0"/>
        </a:spcBef>
        <a:spcAft>
          <a:spcPct val="0"/>
        </a:spcAft>
        <a:defRPr sz="4400">
          <a:solidFill>
            <a:schemeClr val="tx2"/>
          </a:solidFill>
          <a:latin typeface="Arial" pitchFamily="87" charset="0"/>
        </a:defRPr>
      </a:lvl7pPr>
      <a:lvl8pPr marL="1371600" algn="ctr" rtl="0" fontAlgn="base">
        <a:spcBef>
          <a:spcPct val="0"/>
        </a:spcBef>
        <a:spcAft>
          <a:spcPct val="0"/>
        </a:spcAft>
        <a:defRPr sz="4400">
          <a:solidFill>
            <a:schemeClr val="tx2"/>
          </a:solidFill>
          <a:latin typeface="Arial" pitchFamily="87" charset="0"/>
        </a:defRPr>
      </a:lvl8pPr>
      <a:lvl9pPr marL="1828800" algn="ctr" rtl="0" fontAlgn="base">
        <a:spcBef>
          <a:spcPct val="0"/>
        </a:spcBef>
        <a:spcAft>
          <a:spcPct val="0"/>
        </a:spcAft>
        <a:defRPr sz="4400">
          <a:solidFill>
            <a:schemeClr val="tx2"/>
          </a:solidFill>
          <a:latin typeface="Arial" pitchFamily="87"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87"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87"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87"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87"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87"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87"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87"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8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3.bin"/><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oleObject" Target="../embeddings/oleObject4.bin"/><Relationship Id="rId7" Type="http://schemas.openxmlformats.org/officeDocument/2006/relationships/oleObject" Target="../embeddings/oleObject6.bin"/><Relationship Id="rId12" Type="http://schemas.openxmlformats.org/officeDocument/2006/relationships/image" Target="../media/image8.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5.emf"/><Relationship Id="rId11" Type="http://schemas.openxmlformats.org/officeDocument/2006/relationships/oleObject" Target="../embeddings/oleObject8.bin"/><Relationship Id="rId5" Type="http://schemas.openxmlformats.org/officeDocument/2006/relationships/oleObject" Target="../embeddings/oleObject5.bin"/><Relationship Id="rId10" Type="http://schemas.openxmlformats.org/officeDocument/2006/relationships/image" Target="../media/image7.emf"/><Relationship Id="rId4" Type="http://schemas.openxmlformats.org/officeDocument/2006/relationships/image" Target="../media/image4.emf"/><Relationship Id="rId9" Type="http://schemas.openxmlformats.org/officeDocument/2006/relationships/oleObject" Target="../embeddings/oleObject7.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9.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0.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1.emf"/></Relationships>
</file>

<file path=ppt/slides/_rels/slide1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4.emf"/><Relationship Id="rId5" Type="http://schemas.openxmlformats.org/officeDocument/2006/relationships/oleObject" Target="../embeddings/oleObject13.bin"/><Relationship Id="rId4" Type="http://schemas.openxmlformats.org/officeDocument/2006/relationships/image" Target="../media/image13.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5.emf"/></Relationships>
</file>

<file path=ppt/slides/_rels/slide1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7.emf"/></Relationships>
</file>

<file path=ppt/slides/_rels/slide21.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19.emf"/><Relationship Id="rId5" Type="http://schemas.openxmlformats.org/officeDocument/2006/relationships/oleObject" Target="../embeddings/oleObject17.bin"/><Relationship Id="rId4" Type="http://schemas.openxmlformats.org/officeDocument/2006/relationships/image" Target="../media/image18.emf"/></Relationships>
</file>

<file path=ppt/slides/_rels/slide22.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oleObject" Target="../embeddings/oleObject19.bin"/><Relationship Id="rId7"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22.emf"/><Relationship Id="rId5" Type="http://schemas.openxmlformats.org/officeDocument/2006/relationships/oleObject" Target="../embeddings/oleObject20.bin"/><Relationship Id="rId4" Type="http://schemas.openxmlformats.org/officeDocument/2006/relationships/image" Target="../media/image21.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25.emf"/><Relationship Id="rId5" Type="http://schemas.openxmlformats.org/officeDocument/2006/relationships/oleObject" Target="../embeddings/oleObject23.bin"/><Relationship Id="rId4" Type="http://schemas.openxmlformats.org/officeDocument/2006/relationships/image" Target="../media/image24.emf"/></Relationships>
</file>

<file path=ppt/slides/_rels/slide24.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oleObject" Target="../embeddings/oleObject24.bin"/><Relationship Id="rId7"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27.emf"/><Relationship Id="rId5" Type="http://schemas.openxmlformats.org/officeDocument/2006/relationships/oleObject" Target="../embeddings/oleObject25.bin"/><Relationship Id="rId4" Type="http://schemas.openxmlformats.org/officeDocument/2006/relationships/image" Target="../media/image26.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30.emf"/><Relationship Id="rId5" Type="http://schemas.openxmlformats.org/officeDocument/2006/relationships/oleObject" Target="../embeddings/oleObject28.bin"/><Relationship Id="rId4" Type="http://schemas.openxmlformats.org/officeDocument/2006/relationships/image" Target="../media/image29.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32.emf"/><Relationship Id="rId5" Type="http://schemas.openxmlformats.org/officeDocument/2006/relationships/oleObject" Target="../embeddings/oleObject30.bin"/><Relationship Id="rId4" Type="http://schemas.openxmlformats.org/officeDocument/2006/relationships/image" Target="../media/image31.emf"/></Relationships>
</file>

<file path=ppt/slides/_rels/slide27.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oleObject" Target="../embeddings/oleObject31.bin"/><Relationship Id="rId7"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34.emf"/><Relationship Id="rId5" Type="http://schemas.openxmlformats.org/officeDocument/2006/relationships/oleObject" Target="../embeddings/oleObject32.bin"/><Relationship Id="rId4" Type="http://schemas.openxmlformats.org/officeDocument/2006/relationships/image" Target="../media/image33.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37.emf"/><Relationship Id="rId5" Type="http://schemas.openxmlformats.org/officeDocument/2006/relationships/oleObject" Target="../embeddings/oleObject35.bin"/><Relationship Id="rId4" Type="http://schemas.openxmlformats.org/officeDocument/2006/relationships/image" Target="../media/image36.emf"/></Relationships>
</file>

<file path=ppt/slides/_rels/slide29.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oleObject" Target="../embeddings/oleObject36.bin"/><Relationship Id="rId7"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39.emf"/><Relationship Id="rId5" Type="http://schemas.openxmlformats.org/officeDocument/2006/relationships/oleObject" Target="../embeddings/oleObject37.bin"/><Relationship Id="rId4" Type="http://schemas.openxmlformats.org/officeDocument/2006/relationships/image" Target="../media/image38.emf"/></Relationships>
</file>

<file path=ppt/slides/_rels/slide30.xml.rels><?xml version="1.0" encoding="UTF-8" standalone="yes"?>
<Relationships xmlns="http://schemas.openxmlformats.org/package/2006/relationships"><Relationship Id="rId8" Type="http://schemas.openxmlformats.org/officeDocument/2006/relationships/image" Target="../media/image43.emf"/><Relationship Id="rId3" Type="http://schemas.openxmlformats.org/officeDocument/2006/relationships/oleObject" Target="../embeddings/oleObject39.bin"/><Relationship Id="rId7" Type="http://schemas.openxmlformats.org/officeDocument/2006/relationships/oleObject" Target="../embeddings/oleObject41.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42.emf"/><Relationship Id="rId5" Type="http://schemas.openxmlformats.org/officeDocument/2006/relationships/oleObject" Target="../embeddings/oleObject40.bin"/><Relationship Id="rId10" Type="http://schemas.openxmlformats.org/officeDocument/2006/relationships/image" Target="../media/image44.emf"/><Relationship Id="rId4" Type="http://schemas.openxmlformats.org/officeDocument/2006/relationships/image" Target="../media/image41.emf"/><Relationship Id="rId9" Type="http://schemas.openxmlformats.org/officeDocument/2006/relationships/oleObject" Target="../embeddings/oleObject42.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45.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48.emf"/><Relationship Id="rId3" Type="http://schemas.openxmlformats.org/officeDocument/2006/relationships/oleObject" Target="../embeddings/oleObject44.bin"/><Relationship Id="rId7" Type="http://schemas.openxmlformats.org/officeDocument/2006/relationships/oleObject" Target="../embeddings/oleObject46.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47.emf"/><Relationship Id="rId5" Type="http://schemas.openxmlformats.org/officeDocument/2006/relationships/oleObject" Target="../embeddings/oleObject45.bin"/><Relationship Id="rId4" Type="http://schemas.openxmlformats.org/officeDocument/2006/relationships/image" Target="../media/image46.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image" Target="../media/image50.emf"/><Relationship Id="rId5" Type="http://schemas.openxmlformats.org/officeDocument/2006/relationships/oleObject" Target="../embeddings/oleObject48.bin"/><Relationship Id="rId4" Type="http://schemas.openxmlformats.org/officeDocument/2006/relationships/image" Target="../media/image49.emf"/></Relationships>
</file>

<file path=ppt/slides/_rels/slide36.xml.rels><?xml version="1.0" encoding="UTF-8" standalone="yes"?>
<Relationships xmlns="http://schemas.openxmlformats.org/package/2006/relationships"><Relationship Id="rId8" Type="http://schemas.openxmlformats.org/officeDocument/2006/relationships/image" Target="../media/image53.emf"/><Relationship Id="rId3" Type="http://schemas.openxmlformats.org/officeDocument/2006/relationships/oleObject" Target="../embeddings/oleObject49.bin"/><Relationship Id="rId7"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52.emf"/><Relationship Id="rId5" Type="http://schemas.openxmlformats.org/officeDocument/2006/relationships/oleObject" Target="../embeddings/oleObject50.bin"/><Relationship Id="rId4" Type="http://schemas.openxmlformats.org/officeDocument/2006/relationships/image" Target="../media/image51.emf"/></Relationships>
</file>

<file path=ppt/slides/_rels/slide37.xml.rels><?xml version="1.0" encoding="UTF-8" standalone="yes"?>
<Relationships xmlns="http://schemas.openxmlformats.org/package/2006/relationships"><Relationship Id="rId8" Type="http://schemas.openxmlformats.org/officeDocument/2006/relationships/image" Target="../media/image56.emf"/><Relationship Id="rId3" Type="http://schemas.openxmlformats.org/officeDocument/2006/relationships/oleObject" Target="../embeddings/oleObject52.bin"/><Relationship Id="rId7" Type="http://schemas.openxmlformats.org/officeDocument/2006/relationships/oleObject" Target="../embeddings/oleObject54.bin"/><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image" Target="../media/image55.emf"/><Relationship Id="rId5" Type="http://schemas.openxmlformats.org/officeDocument/2006/relationships/oleObject" Target="../embeddings/oleObject53.bin"/><Relationship Id="rId10" Type="http://schemas.openxmlformats.org/officeDocument/2006/relationships/image" Target="../media/image57.emf"/><Relationship Id="rId4" Type="http://schemas.openxmlformats.org/officeDocument/2006/relationships/image" Target="../media/image54.emf"/><Relationship Id="rId9" Type="http://schemas.openxmlformats.org/officeDocument/2006/relationships/oleObject" Target="../embeddings/oleObject55.bin"/></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image" Target="../media/image59.emf"/><Relationship Id="rId5" Type="http://schemas.openxmlformats.org/officeDocument/2006/relationships/oleObject" Target="../embeddings/oleObject57.bin"/><Relationship Id="rId4" Type="http://schemas.openxmlformats.org/officeDocument/2006/relationships/image" Target="../media/image58.emf"/></Relationships>
</file>

<file path=ppt/slides/_rels/slide39.xml.rels><?xml version="1.0" encoding="UTF-8" standalone="yes"?>
<Relationships xmlns="http://schemas.openxmlformats.org/package/2006/relationships"><Relationship Id="rId8" Type="http://schemas.openxmlformats.org/officeDocument/2006/relationships/image" Target="../media/image62.emf"/><Relationship Id="rId3" Type="http://schemas.openxmlformats.org/officeDocument/2006/relationships/oleObject" Target="../embeddings/oleObject58.bin"/><Relationship Id="rId7" Type="http://schemas.openxmlformats.org/officeDocument/2006/relationships/oleObject" Target="../embeddings/oleObject60.bin"/><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image" Target="../media/image61.emf"/><Relationship Id="rId5" Type="http://schemas.openxmlformats.org/officeDocument/2006/relationships/oleObject" Target="../embeddings/oleObject59.bin"/><Relationship Id="rId10" Type="http://schemas.openxmlformats.org/officeDocument/2006/relationships/image" Target="../media/image63.emf"/><Relationship Id="rId4" Type="http://schemas.openxmlformats.org/officeDocument/2006/relationships/image" Target="../media/image60.emf"/><Relationship Id="rId9" Type="http://schemas.openxmlformats.org/officeDocument/2006/relationships/oleObject" Target="../embeddings/oleObject61.bin"/></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image" Target="../media/image64.e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image" Target="../media/image65.e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Layout" Target="../slideLayouts/slideLayout2.xml"/><Relationship Id="rId1" Type="http://schemas.openxmlformats.org/officeDocument/2006/relationships/vmlDrawing" Target="../drawings/vmlDrawing29.vml"/><Relationship Id="rId4" Type="http://schemas.openxmlformats.org/officeDocument/2006/relationships/image" Target="../media/image66.e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slideLayout" Target="../slideLayouts/slideLayout2.xml"/><Relationship Id="rId1" Type="http://schemas.openxmlformats.org/officeDocument/2006/relationships/vmlDrawing" Target="../drawings/vmlDrawing30.vml"/><Relationship Id="rId4" Type="http://schemas.openxmlformats.org/officeDocument/2006/relationships/image" Target="../media/image67.e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2.xml"/><Relationship Id="rId1" Type="http://schemas.openxmlformats.org/officeDocument/2006/relationships/vmlDrawing" Target="../drawings/vmlDrawing31.vml"/><Relationship Id="rId4" Type="http://schemas.openxmlformats.org/officeDocument/2006/relationships/image" Target="../media/image68.em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image" Target="../media/image70.emf"/><Relationship Id="rId5" Type="http://schemas.openxmlformats.org/officeDocument/2006/relationships/oleObject" Target="../embeddings/oleObject68.bin"/><Relationship Id="rId4" Type="http://schemas.openxmlformats.org/officeDocument/2006/relationships/image" Target="../media/image69.emf"/></Relationships>
</file>

<file path=ppt/slides/_rels/slide46.xml.rels><?xml version="1.0" encoding="UTF-8" standalone="yes"?>
<Relationships xmlns="http://schemas.openxmlformats.org/package/2006/relationships"><Relationship Id="rId8" Type="http://schemas.openxmlformats.org/officeDocument/2006/relationships/image" Target="../media/image73.emf"/><Relationship Id="rId3" Type="http://schemas.openxmlformats.org/officeDocument/2006/relationships/oleObject" Target="../embeddings/oleObject69.bin"/><Relationship Id="rId7" Type="http://schemas.openxmlformats.org/officeDocument/2006/relationships/oleObject" Target="../embeddings/oleObject71.bin"/><Relationship Id="rId12" Type="http://schemas.openxmlformats.org/officeDocument/2006/relationships/image" Target="../media/image75.emf"/><Relationship Id="rId2" Type="http://schemas.openxmlformats.org/officeDocument/2006/relationships/slideLayout" Target="../slideLayouts/slideLayout2.xml"/><Relationship Id="rId1" Type="http://schemas.openxmlformats.org/officeDocument/2006/relationships/vmlDrawing" Target="../drawings/vmlDrawing33.vml"/><Relationship Id="rId6" Type="http://schemas.openxmlformats.org/officeDocument/2006/relationships/image" Target="../media/image72.emf"/><Relationship Id="rId11" Type="http://schemas.openxmlformats.org/officeDocument/2006/relationships/oleObject" Target="../embeddings/oleObject73.bin"/><Relationship Id="rId5" Type="http://schemas.openxmlformats.org/officeDocument/2006/relationships/oleObject" Target="../embeddings/oleObject70.bin"/><Relationship Id="rId10" Type="http://schemas.openxmlformats.org/officeDocument/2006/relationships/image" Target="../media/image74.emf"/><Relationship Id="rId4" Type="http://schemas.openxmlformats.org/officeDocument/2006/relationships/image" Target="../media/image71.emf"/><Relationship Id="rId9" Type="http://schemas.openxmlformats.org/officeDocument/2006/relationships/oleObject" Target="../embeddings/oleObject72.bin"/></Relationships>
</file>

<file path=ppt/slides/_rels/slide47.xml.rels><?xml version="1.0" encoding="UTF-8" standalone="yes"?>
<Relationships xmlns="http://schemas.openxmlformats.org/package/2006/relationships"><Relationship Id="rId8" Type="http://schemas.openxmlformats.org/officeDocument/2006/relationships/image" Target="../media/image78.emf"/><Relationship Id="rId3" Type="http://schemas.openxmlformats.org/officeDocument/2006/relationships/oleObject" Target="../embeddings/oleObject74.bin"/><Relationship Id="rId7" Type="http://schemas.openxmlformats.org/officeDocument/2006/relationships/oleObject" Target="../embeddings/oleObject76.bin"/><Relationship Id="rId2" Type="http://schemas.openxmlformats.org/officeDocument/2006/relationships/slideLayout" Target="../slideLayouts/slideLayout2.xml"/><Relationship Id="rId1" Type="http://schemas.openxmlformats.org/officeDocument/2006/relationships/vmlDrawing" Target="../drawings/vmlDrawing34.vml"/><Relationship Id="rId6" Type="http://schemas.openxmlformats.org/officeDocument/2006/relationships/image" Target="../media/image77.emf"/><Relationship Id="rId5" Type="http://schemas.openxmlformats.org/officeDocument/2006/relationships/oleObject" Target="../embeddings/oleObject75.bin"/><Relationship Id="rId10" Type="http://schemas.openxmlformats.org/officeDocument/2006/relationships/image" Target="../media/image79.emf"/><Relationship Id="rId4" Type="http://schemas.openxmlformats.org/officeDocument/2006/relationships/image" Target="../media/image76.emf"/><Relationship Id="rId9" Type="http://schemas.openxmlformats.org/officeDocument/2006/relationships/oleObject" Target="../embeddings/oleObject77.bin"/></Relationships>
</file>

<file path=ppt/slides/_rels/slide48.xml.rels><?xml version="1.0" encoding="UTF-8" standalone="yes"?>
<Relationships xmlns="http://schemas.openxmlformats.org/package/2006/relationships"><Relationship Id="rId8" Type="http://schemas.openxmlformats.org/officeDocument/2006/relationships/image" Target="../media/image82.emf"/><Relationship Id="rId3" Type="http://schemas.openxmlformats.org/officeDocument/2006/relationships/oleObject" Target="../embeddings/oleObject78.bin"/><Relationship Id="rId7" Type="http://schemas.openxmlformats.org/officeDocument/2006/relationships/oleObject" Target="../embeddings/oleObject80.bin"/><Relationship Id="rId2" Type="http://schemas.openxmlformats.org/officeDocument/2006/relationships/slideLayout" Target="../slideLayouts/slideLayout2.xml"/><Relationship Id="rId1" Type="http://schemas.openxmlformats.org/officeDocument/2006/relationships/vmlDrawing" Target="../drawings/vmlDrawing35.vml"/><Relationship Id="rId6" Type="http://schemas.openxmlformats.org/officeDocument/2006/relationships/image" Target="../media/image81.emf"/><Relationship Id="rId5" Type="http://schemas.openxmlformats.org/officeDocument/2006/relationships/oleObject" Target="../embeddings/oleObject79.bin"/><Relationship Id="rId10" Type="http://schemas.openxmlformats.org/officeDocument/2006/relationships/image" Target="../media/image83.emf"/><Relationship Id="rId4" Type="http://schemas.openxmlformats.org/officeDocument/2006/relationships/image" Target="../media/image80.emf"/><Relationship Id="rId9" Type="http://schemas.openxmlformats.org/officeDocument/2006/relationships/oleObject" Target="../embeddings/oleObject81.bin"/></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82.bin"/><Relationship Id="rId2" Type="http://schemas.openxmlformats.org/officeDocument/2006/relationships/slideLayout" Target="../slideLayouts/slideLayout2.xml"/><Relationship Id="rId1" Type="http://schemas.openxmlformats.org/officeDocument/2006/relationships/vmlDrawing" Target="../drawings/vmlDrawing36.vml"/><Relationship Id="rId6" Type="http://schemas.openxmlformats.org/officeDocument/2006/relationships/image" Target="../media/image85.emf"/><Relationship Id="rId5" Type="http://schemas.openxmlformats.org/officeDocument/2006/relationships/oleObject" Target="../embeddings/oleObject83.bin"/><Relationship Id="rId4" Type="http://schemas.openxmlformats.org/officeDocument/2006/relationships/image" Target="../media/image84.e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84.bin"/><Relationship Id="rId2" Type="http://schemas.openxmlformats.org/officeDocument/2006/relationships/slideLayout" Target="../slideLayouts/slideLayout2.xml"/><Relationship Id="rId1" Type="http://schemas.openxmlformats.org/officeDocument/2006/relationships/vmlDrawing" Target="../drawings/vmlDrawing37.vml"/><Relationship Id="rId4" Type="http://schemas.openxmlformats.org/officeDocument/2006/relationships/image" Target="../media/image86.emf"/></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85.bin"/><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image" Target="../media/image88.emf"/><Relationship Id="rId5" Type="http://schemas.openxmlformats.org/officeDocument/2006/relationships/oleObject" Target="../embeddings/oleObject86.bin"/><Relationship Id="rId4" Type="http://schemas.openxmlformats.org/officeDocument/2006/relationships/image" Target="../media/image87.emf"/></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87.bin"/><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image" Target="../media/image89.emf"/></Relationships>
</file>

<file path=ppt/slides/_rels/slide53.xml.rels><?xml version="1.0" encoding="UTF-8" standalone="yes"?>
<Relationships xmlns="http://schemas.openxmlformats.org/package/2006/relationships"><Relationship Id="rId8" Type="http://schemas.openxmlformats.org/officeDocument/2006/relationships/image" Target="../media/image92.emf"/><Relationship Id="rId3" Type="http://schemas.openxmlformats.org/officeDocument/2006/relationships/oleObject" Target="../embeddings/oleObject88.bin"/><Relationship Id="rId7" Type="http://schemas.openxmlformats.org/officeDocument/2006/relationships/oleObject" Target="../embeddings/oleObject90.bin"/><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image" Target="../media/image91.emf"/><Relationship Id="rId5" Type="http://schemas.openxmlformats.org/officeDocument/2006/relationships/oleObject" Target="../embeddings/oleObject89.bin"/><Relationship Id="rId10" Type="http://schemas.openxmlformats.org/officeDocument/2006/relationships/image" Target="../media/image93.emf"/><Relationship Id="rId4" Type="http://schemas.openxmlformats.org/officeDocument/2006/relationships/image" Target="../media/image90.emf"/><Relationship Id="rId9" Type="http://schemas.openxmlformats.org/officeDocument/2006/relationships/oleObject" Target="../embeddings/oleObject91.bin"/></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92.bin"/><Relationship Id="rId2" Type="http://schemas.openxmlformats.org/officeDocument/2006/relationships/slideLayout" Target="../slideLayouts/slideLayout2.xml"/><Relationship Id="rId1" Type="http://schemas.openxmlformats.org/officeDocument/2006/relationships/vmlDrawing" Target="../drawings/vmlDrawing41.vml"/><Relationship Id="rId6" Type="http://schemas.openxmlformats.org/officeDocument/2006/relationships/image" Target="../media/image95.emf"/><Relationship Id="rId5" Type="http://schemas.openxmlformats.org/officeDocument/2006/relationships/oleObject" Target="../embeddings/oleObject93.bin"/><Relationship Id="rId4" Type="http://schemas.openxmlformats.org/officeDocument/2006/relationships/image" Target="../media/image94.emf"/></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94.bin"/><Relationship Id="rId2" Type="http://schemas.openxmlformats.org/officeDocument/2006/relationships/slideLayout" Target="../slideLayouts/slideLayout2.xml"/><Relationship Id="rId1" Type="http://schemas.openxmlformats.org/officeDocument/2006/relationships/vmlDrawing" Target="../drawings/vmlDrawing42.vml"/><Relationship Id="rId4" Type="http://schemas.openxmlformats.org/officeDocument/2006/relationships/image" Target="../media/image96.emf"/></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95.bin"/><Relationship Id="rId2" Type="http://schemas.openxmlformats.org/officeDocument/2006/relationships/slideLayout" Target="../slideLayouts/slideLayout2.xml"/><Relationship Id="rId1" Type="http://schemas.openxmlformats.org/officeDocument/2006/relationships/vmlDrawing" Target="../drawings/vmlDrawing43.vml"/><Relationship Id="rId4" Type="http://schemas.openxmlformats.org/officeDocument/2006/relationships/image" Target="../media/image97.emf"/></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96.bin"/><Relationship Id="rId2" Type="http://schemas.openxmlformats.org/officeDocument/2006/relationships/slideLayout" Target="../slideLayouts/slideLayout2.xml"/><Relationship Id="rId1" Type="http://schemas.openxmlformats.org/officeDocument/2006/relationships/vmlDrawing" Target="../drawings/vmlDrawing44.vml"/><Relationship Id="rId4" Type="http://schemas.openxmlformats.org/officeDocument/2006/relationships/image" Target="../media/image98.emf"/></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97.bin"/><Relationship Id="rId2" Type="http://schemas.openxmlformats.org/officeDocument/2006/relationships/slideLayout" Target="../slideLayouts/slideLayout2.xml"/><Relationship Id="rId1" Type="http://schemas.openxmlformats.org/officeDocument/2006/relationships/vmlDrawing" Target="../drawings/vmlDrawing45.vml"/><Relationship Id="rId4" Type="http://schemas.openxmlformats.org/officeDocument/2006/relationships/image" Target="../media/image99.emf"/></Relationships>
</file>

<file path=ppt/slides/_rels/slide59.xml.rels><?xml version="1.0" encoding="UTF-8" standalone="yes"?>
<Relationships xmlns="http://schemas.openxmlformats.org/package/2006/relationships"><Relationship Id="rId8" Type="http://schemas.openxmlformats.org/officeDocument/2006/relationships/image" Target="../media/image102.emf"/><Relationship Id="rId3" Type="http://schemas.openxmlformats.org/officeDocument/2006/relationships/oleObject" Target="../embeddings/oleObject98.bin"/><Relationship Id="rId7" Type="http://schemas.openxmlformats.org/officeDocument/2006/relationships/oleObject" Target="../embeddings/oleObject100.bin"/><Relationship Id="rId2" Type="http://schemas.openxmlformats.org/officeDocument/2006/relationships/slideLayout" Target="../slideLayouts/slideLayout2.xml"/><Relationship Id="rId1" Type="http://schemas.openxmlformats.org/officeDocument/2006/relationships/vmlDrawing" Target="../drawings/vmlDrawing46.vml"/><Relationship Id="rId6" Type="http://schemas.openxmlformats.org/officeDocument/2006/relationships/image" Target="../media/image101.emf"/><Relationship Id="rId5" Type="http://schemas.openxmlformats.org/officeDocument/2006/relationships/oleObject" Target="../embeddings/oleObject99.bin"/><Relationship Id="rId4" Type="http://schemas.openxmlformats.org/officeDocument/2006/relationships/image" Target="../media/image100.emf"/></Relationships>
</file>

<file path=ppt/slides/_rels/slide60.xml.rels><?xml version="1.0" encoding="UTF-8" standalone="yes"?>
<Relationships xmlns="http://schemas.openxmlformats.org/package/2006/relationships"><Relationship Id="rId8" Type="http://schemas.openxmlformats.org/officeDocument/2006/relationships/image" Target="../media/image105.emf"/><Relationship Id="rId3" Type="http://schemas.openxmlformats.org/officeDocument/2006/relationships/oleObject" Target="../embeddings/oleObject101.bin"/><Relationship Id="rId7" Type="http://schemas.openxmlformats.org/officeDocument/2006/relationships/oleObject" Target="../embeddings/oleObject103.bin"/><Relationship Id="rId2" Type="http://schemas.openxmlformats.org/officeDocument/2006/relationships/slideLayout" Target="../slideLayouts/slideLayout2.xml"/><Relationship Id="rId1" Type="http://schemas.openxmlformats.org/officeDocument/2006/relationships/vmlDrawing" Target="../drawings/vmlDrawing47.vml"/><Relationship Id="rId6" Type="http://schemas.openxmlformats.org/officeDocument/2006/relationships/image" Target="../media/image104.emf"/><Relationship Id="rId5" Type="http://schemas.openxmlformats.org/officeDocument/2006/relationships/oleObject" Target="../embeddings/oleObject102.bin"/><Relationship Id="rId4" Type="http://schemas.openxmlformats.org/officeDocument/2006/relationships/image" Target="../media/image103.emf"/></Relationships>
</file>

<file path=ppt/slides/_rels/slide61.xml.rels><?xml version="1.0" encoding="UTF-8" standalone="yes"?>
<Relationships xmlns="http://schemas.openxmlformats.org/package/2006/relationships"><Relationship Id="rId8" Type="http://schemas.openxmlformats.org/officeDocument/2006/relationships/image" Target="../media/image108.emf"/><Relationship Id="rId3" Type="http://schemas.openxmlformats.org/officeDocument/2006/relationships/oleObject" Target="../embeddings/oleObject104.bin"/><Relationship Id="rId7" Type="http://schemas.openxmlformats.org/officeDocument/2006/relationships/oleObject" Target="../embeddings/oleObject106.bin"/><Relationship Id="rId2" Type="http://schemas.openxmlformats.org/officeDocument/2006/relationships/slideLayout" Target="../slideLayouts/slideLayout2.xml"/><Relationship Id="rId1" Type="http://schemas.openxmlformats.org/officeDocument/2006/relationships/vmlDrawing" Target="../drawings/vmlDrawing48.vml"/><Relationship Id="rId6" Type="http://schemas.openxmlformats.org/officeDocument/2006/relationships/image" Target="../media/image107.emf"/><Relationship Id="rId5" Type="http://schemas.openxmlformats.org/officeDocument/2006/relationships/oleObject" Target="../embeddings/oleObject105.bin"/><Relationship Id="rId4" Type="http://schemas.openxmlformats.org/officeDocument/2006/relationships/image" Target="../media/image106.emf"/></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107.bin"/><Relationship Id="rId2" Type="http://schemas.openxmlformats.org/officeDocument/2006/relationships/slideLayout" Target="../slideLayouts/slideLayout2.xml"/><Relationship Id="rId1" Type="http://schemas.openxmlformats.org/officeDocument/2006/relationships/vmlDrawing" Target="../drawings/vmlDrawing49.vml"/><Relationship Id="rId4" Type="http://schemas.openxmlformats.org/officeDocument/2006/relationships/image" Target="../media/image109.emf"/></Relationships>
</file>

<file path=ppt/slides/_rels/slide63.xml.rels><?xml version="1.0" encoding="UTF-8" standalone="yes"?>
<Relationships xmlns="http://schemas.openxmlformats.org/package/2006/relationships"><Relationship Id="rId8" Type="http://schemas.openxmlformats.org/officeDocument/2006/relationships/image" Target="../media/image112.emf"/><Relationship Id="rId3" Type="http://schemas.openxmlformats.org/officeDocument/2006/relationships/oleObject" Target="../embeddings/oleObject108.bin"/><Relationship Id="rId7" Type="http://schemas.openxmlformats.org/officeDocument/2006/relationships/oleObject" Target="../embeddings/oleObject110.bin"/><Relationship Id="rId2" Type="http://schemas.openxmlformats.org/officeDocument/2006/relationships/slideLayout" Target="../slideLayouts/slideLayout2.xml"/><Relationship Id="rId1" Type="http://schemas.openxmlformats.org/officeDocument/2006/relationships/vmlDrawing" Target="../drawings/vmlDrawing50.vml"/><Relationship Id="rId6" Type="http://schemas.openxmlformats.org/officeDocument/2006/relationships/image" Target="../media/image111.emf"/><Relationship Id="rId5" Type="http://schemas.openxmlformats.org/officeDocument/2006/relationships/oleObject" Target="../embeddings/oleObject109.bin"/><Relationship Id="rId4" Type="http://schemas.openxmlformats.org/officeDocument/2006/relationships/image" Target="../media/image110.emf"/></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111.bin"/><Relationship Id="rId2" Type="http://schemas.openxmlformats.org/officeDocument/2006/relationships/slideLayout" Target="../slideLayouts/slideLayout2.xml"/><Relationship Id="rId1" Type="http://schemas.openxmlformats.org/officeDocument/2006/relationships/vmlDrawing" Target="../drawings/vmlDrawing51.vml"/><Relationship Id="rId6" Type="http://schemas.openxmlformats.org/officeDocument/2006/relationships/image" Target="../media/image114.emf"/><Relationship Id="rId5" Type="http://schemas.openxmlformats.org/officeDocument/2006/relationships/oleObject" Target="../embeddings/oleObject112.bin"/><Relationship Id="rId4" Type="http://schemas.openxmlformats.org/officeDocument/2006/relationships/image" Target="../media/image113.emf"/></Relationships>
</file>

<file path=ppt/slides/_rels/slide65.xml.rels><?xml version="1.0" encoding="UTF-8" standalone="yes"?>
<Relationships xmlns="http://schemas.openxmlformats.org/package/2006/relationships"><Relationship Id="rId8" Type="http://schemas.openxmlformats.org/officeDocument/2006/relationships/image" Target="../media/image117.emf"/><Relationship Id="rId13" Type="http://schemas.openxmlformats.org/officeDocument/2006/relationships/oleObject" Target="../embeddings/oleObject118.bin"/><Relationship Id="rId3" Type="http://schemas.openxmlformats.org/officeDocument/2006/relationships/oleObject" Target="../embeddings/oleObject113.bin"/><Relationship Id="rId7" Type="http://schemas.openxmlformats.org/officeDocument/2006/relationships/oleObject" Target="../embeddings/oleObject115.bin"/><Relationship Id="rId12" Type="http://schemas.openxmlformats.org/officeDocument/2006/relationships/image" Target="../media/image119.emf"/><Relationship Id="rId2" Type="http://schemas.openxmlformats.org/officeDocument/2006/relationships/slideLayout" Target="../slideLayouts/slideLayout2.xml"/><Relationship Id="rId1" Type="http://schemas.openxmlformats.org/officeDocument/2006/relationships/vmlDrawing" Target="../drawings/vmlDrawing52.vml"/><Relationship Id="rId6" Type="http://schemas.openxmlformats.org/officeDocument/2006/relationships/image" Target="../media/image116.emf"/><Relationship Id="rId11" Type="http://schemas.openxmlformats.org/officeDocument/2006/relationships/oleObject" Target="../embeddings/oleObject117.bin"/><Relationship Id="rId5" Type="http://schemas.openxmlformats.org/officeDocument/2006/relationships/oleObject" Target="../embeddings/oleObject114.bin"/><Relationship Id="rId10" Type="http://schemas.openxmlformats.org/officeDocument/2006/relationships/image" Target="../media/image118.emf"/><Relationship Id="rId4" Type="http://schemas.openxmlformats.org/officeDocument/2006/relationships/image" Target="../media/image115.emf"/><Relationship Id="rId9" Type="http://schemas.openxmlformats.org/officeDocument/2006/relationships/oleObject" Target="../embeddings/oleObject116.bin"/><Relationship Id="rId14" Type="http://schemas.openxmlformats.org/officeDocument/2006/relationships/image" Target="../media/image120.emf"/></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119.bin"/><Relationship Id="rId2" Type="http://schemas.openxmlformats.org/officeDocument/2006/relationships/slideLayout" Target="../slideLayouts/slideLayout2.xml"/><Relationship Id="rId1" Type="http://schemas.openxmlformats.org/officeDocument/2006/relationships/vmlDrawing" Target="../drawings/vmlDrawing53.vml"/><Relationship Id="rId4" Type="http://schemas.openxmlformats.org/officeDocument/2006/relationships/image" Target="../media/image121.emf"/></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120.bin"/><Relationship Id="rId2" Type="http://schemas.openxmlformats.org/officeDocument/2006/relationships/slideLayout" Target="../slideLayouts/slideLayout2.xml"/><Relationship Id="rId1" Type="http://schemas.openxmlformats.org/officeDocument/2006/relationships/vmlDrawing" Target="../drawings/vmlDrawing54.vml"/><Relationship Id="rId4" Type="http://schemas.openxmlformats.org/officeDocument/2006/relationships/image" Target="../media/image122.emf"/></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121.bin"/><Relationship Id="rId2" Type="http://schemas.openxmlformats.org/officeDocument/2006/relationships/slideLayout" Target="../slideLayouts/slideLayout2.xml"/><Relationship Id="rId1" Type="http://schemas.openxmlformats.org/officeDocument/2006/relationships/vmlDrawing" Target="../drawings/vmlDrawing55.vml"/><Relationship Id="rId4" Type="http://schemas.openxmlformats.org/officeDocument/2006/relationships/image" Target="../media/image123.emf"/></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122.bin"/><Relationship Id="rId2" Type="http://schemas.openxmlformats.org/officeDocument/2006/relationships/slideLayout" Target="../slideLayouts/slideLayout2.xml"/><Relationship Id="rId1" Type="http://schemas.openxmlformats.org/officeDocument/2006/relationships/vmlDrawing" Target="../drawings/vmlDrawing56.vml"/><Relationship Id="rId4" Type="http://schemas.openxmlformats.org/officeDocument/2006/relationships/image" Target="../media/image124.emf"/></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123.bin"/><Relationship Id="rId2" Type="http://schemas.openxmlformats.org/officeDocument/2006/relationships/slideLayout" Target="../slideLayouts/slideLayout2.xml"/><Relationship Id="rId1" Type="http://schemas.openxmlformats.org/officeDocument/2006/relationships/vmlDrawing" Target="../drawings/vmlDrawing57.vml"/><Relationship Id="rId6" Type="http://schemas.openxmlformats.org/officeDocument/2006/relationships/image" Target="../media/image126.emf"/><Relationship Id="rId5" Type="http://schemas.openxmlformats.org/officeDocument/2006/relationships/oleObject" Target="../embeddings/oleObject124.bin"/><Relationship Id="rId4" Type="http://schemas.openxmlformats.org/officeDocument/2006/relationships/image" Target="../media/image125.emf"/></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125.bin"/><Relationship Id="rId2" Type="http://schemas.openxmlformats.org/officeDocument/2006/relationships/slideLayout" Target="../slideLayouts/slideLayout2.xml"/><Relationship Id="rId1" Type="http://schemas.openxmlformats.org/officeDocument/2006/relationships/vmlDrawing" Target="../drawings/vmlDrawing58.vml"/><Relationship Id="rId4" Type="http://schemas.openxmlformats.org/officeDocument/2006/relationships/image" Target="../media/image127.emf"/></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126.bin"/><Relationship Id="rId2" Type="http://schemas.openxmlformats.org/officeDocument/2006/relationships/slideLayout" Target="../slideLayouts/slideLayout2.xml"/><Relationship Id="rId1" Type="http://schemas.openxmlformats.org/officeDocument/2006/relationships/vmlDrawing" Target="../drawings/vmlDrawing59.vml"/><Relationship Id="rId6" Type="http://schemas.openxmlformats.org/officeDocument/2006/relationships/image" Target="../media/image129.emf"/><Relationship Id="rId5" Type="http://schemas.openxmlformats.org/officeDocument/2006/relationships/oleObject" Target="../embeddings/oleObject127.bin"/><Relationship Id="rId4" Type="http://schemas.openxmlformats.org/officeDocument/2006/relationships/image" Target="../media/image128.emf"/></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128.bin"/><Relationship Id="rId2" Type="http://schemas.openxmlformats.org/officeDocument/2006/relationships/slideLayout" Target="../slideLayouts/slideLayout2.xml"/><Relationship Id="rId1" Type="http://schemas.openxmlformats.org/officeDocument/2006/relationships/vmlDrawing" Target="../drawings/vmlDrawing60.vml"/><Relationship Id="rId6" Type="http://schemas.openxmlformats.org/officeDocument/2006/relationships/image" Target="../media/image131.emf"/><Relationship Id="rId5" Type="http://schemas.openxmlformats.org/officeDocument/2006/relationships/oleObject" Target="../embeddings/oleObject129.bin"/><Relationship Id="rId4" Type="http://schemas.openxmlformats.org/officeDocument/2006/relationships/image" Target="../media/image130.emf"/></Relationships>
</file>

<file path=ppt/slides/_rels/slide74.xml.rels><?xml version="1.0" encoding="UTF-8" standalone="yes"?>
<Relationships xmlns="http://schemas.openxmlformats.org/package/2006/relationships"><Relationship Id="rId8" Type="http://schemas.openxmlformats.org/officeDocument/2006/relationships/image" Target="../media/image134.emf"/><Relationship Id="rId3" Type="http://schemas.openxmlformats.org/officeDocument/2006/relationships/oleObject" Target="../embeddings/oleObject130.bin"/><Relationship Id="rId7" Type="http://schemas.openxmlformats.org/officeDocument/2006/relationships/oleObject" Target="../embeddings/oleObject132.bin"/><Relationship Id="rId2" Type="http://schemas.openxmlformats.org/officeDocument/2006/relationships/slideLayout" Target="../slideLayouts/slideLayout2.xml"/><Relationship Id="rId1" Type="http://schemas.openxmlformats.org/officeDocument/2006/relationships/vmlDrawing" Target="../drawings/vmlDrawing61.vml"/><Relationship Id="rId6" Type="http://schemas.openxmlformats.org/officeDocument/2006/relationships/image" Target="../media/image133.emf"/><Relationship Id="rId5" Type="http://schemas.openxmlformats.org/officeDocument/2006/relationships/oleObject" Target="../embeddings/oleObject131.bin"/><Relationship Id="rId10" Type="http://schemas.openxmlformats.org/officeDocument/2006/relationships/image" Target="../media/image135.emf"/><Relationship Id="rId4" Type="http://schemas.openxmlformats.org/officeDocument/2006/relationships/image" Target="../media/image132.emf"/><Relationship Id="rId9" Type="http://schemas.openxmlformats.org/officeDocument/2006/relationships/oleObject" Target="../embeddings/oleObject133.bin"/></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134.bin"/><Relationship Id="rId2" Type="http://schemas.openxmlformats.org/officeDocument/2006/relationships/slideLayout" Target="../slideLayouts/slideLayout2.xml"/><Relationship Id="rId1" Type="http://schemas.openxmlformats.org/officeDocument/2006/relationships/vmlDrawing" Target="../drawings/vmlDrawing62.vml"/><Relationship Id="rId6" Type="http://schemas.openxmlformats.org/officeDocument/2006/relationships/image" Target="../media/image137.emf"/><Relationship Id="rId5" Type="http://schemas.openxmlformats.org/officeDocument/2006/relationships/oleObject" Target="../embeddings/oleObject135.bin"/><Relationship Id="rId4" Type="http://schemas.openxmlformats.org/officeDocument/2006/relationships/image" Target="../media/image136.emf"/></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136.bin"/><Relationship Id="rId2" Type="http://schemas.openxmlformats.org/officeDocument/2006/relationships/slideLayout" Target="../slideLayouts/slideLayout2.xml"/><Relationship Id="rId1" Type="http://schemas.openxmlformats.org/officeDocument/2006/relationships/vmlDrawing" Target="../drawings/vmlDrawing63.vml"/><Relationship Id="rId4" Type="http://schemas.openxmlformats.org/officeDocument/2006/relationships/image" Target="../media/image138.emf"/></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137.bin"/><Relationship Id="rId2" Type="http://schemas.openxmlformats.org/officeDocument/2006/relationships/slideLayout" Target="../slideLayouts/slideLayout2.xml"/><Relationship Id="rId1" Type="http://schemas.openxmlformats.org/officeDocument/2006/relationships/vmlDrawing" Target="../drawings/vmlDrawing64.vml"/><Relationship Id="rId6" Type="http://schemas.openxmlformats.org/officeDocument/2006/relationships/image" Target="../media/image140.emf"/><Relationship Id="rId5" Type="http://schemas.openxmlformats.org/officeDocument/2006/relationships/oleObject" Target="../embeddings/oleObject138.bin"/><Relationship Id="rId4" Type="http://schemas.openxmlformats.org/officeDocument/2006/relationships/image" Target="../media/image139.emf"/></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139.bin"/><Relationship Id="rId2" Type="http://schemas.openxmlformats.org/officeDocument/2006/relationships/slideLayout" Target="../slideLayouts/slideLayout2.xml"/><Relationship Id="rId1" Type="http://schemas.openxmlformats.org/officeDocument/2006/relationships/vmlDrawing" Target="../drawings/vmlDrawing65.vml"/><Relationship Id="rId6" Type="http://schemas.openxmlformats.org/officeDocument/2006/relationships/image" Target="../media/image142.emf"/><Relationship Id="rId5" Type="http://schemas.openxmlformats.org/officeDocument/2006/relationships/oleObject" Target="../embeddings/oleObject140.bin"/><Relationship Id="rId4" Type="http://schemas.openxmlformats.org/officeDocument/2006/relationships/image" Target="../media/image141.emf"/></Relationships>
</file>

<file path=ppt/slides/_rels/slide79.xml.rels><?xml version="1.0" encoding="UTF-8" standalone="yes"?>
<Relationships xmlns="http://schemas.openxmlformats.org/package/2006/relationships"><Relationship Id="rId8" Type="http://schemas.openxmlformats.org/officeDocument/2006/relationships/image" Target="../media/image145.emf"/><Relationship Id="rId3" Type="http://schemas.openxmlformats.org/officeDocument/2006/relationships/oleObject" Target="../embeddings/oleObject141.bin"/><Relationship Id="rId7" Type="http://schemas.openxmlformats.org/officeDocument/2006/relationships/oleObject" Target="../embeddings/oleObject143.bin"/><Relationship Id="rId2" Type="http://schemas.openxmlformats.org/officeDocument/2006/relationships/slideLayout" Target="../slideLayouts/slideLayout2.xml"/><Relationship Id="rId1" Type="http://schemas.openxmlformats.org/officeDocument/2006/relationships/vmlDrawing" Target="../drawings/vmlDrawing66.vml"/><Relationship Id="rId6" Type="http://schemas.openxmlformats.org/officeDocument/2006/relationships/image" Target="../media/image144.emf"/><Relationship Id="rId5" Type="http://schemas.openxmlformats.org/officeDocument/2006/relationships/oleObject" Target="../embeddings/oleObject142.bin"/><Relationship Id="rId4" Type="http://schemas.openxmlformats.org/officeDocument/2006/relationships/image" Target="../media/image143.emf"/></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144.bin"/><Relationship Id="rId2" Type="http://schemas.openxmlformats.org/officeDocument/2006/relationships/slideLayout" Target="../slideLayouts/slideLayout2.xml"/><Relationship Id="rId1" Type="http://schemas.openxmlformats.org/officeDocument/2006/relationships/vmlDrawing" Target="../drawings/vmlDrawing67.vml"/><Relationship Id="rId6" Type="http://schemas.openxmlformats.org/officeDocument/2006/relationships/image" Target="../media/image147.emf"/><Relationship Id="rId5" Type="http://schemas.openxmlformats.org/officeDocument/2006/relationships/oleObject" Target="../embeddings/oleObject145.bin"/><Relationship Id="rId4" Type="http://schemas.openxmlformats.org/officeDocument/2006/relationships/image" Target="../media/image146.emf"/></Relationships>
</file>

<file path=ppt/slides/_rels/slide81.xml.rels><?xml version="1.0" encoding="UTF-8" standalone="yes"?>
<Relationships xmlns="http://schemas.openxmlformats.org/package/2006/relationships"><Relationship Id="rId8" Type="http://schemas.openxmlformats.org/officeDocument/2006/relationships/image" Target="../media/image150.emf"/><Relationship Id="rId3" Type="http://schemas.openxmlformats.org/officeDocument/2006/relationships/oleObject" Target="../embeddings/oleObject146.bin"/><Relationship Id="rId7" Type="http://schemas.openxmlformats.org/officeDocument/2006/relationships/oleObject" Target="../embeddings/oleObject148.bin"/><Relationship Id="rId2" Type="http://schemas.openxmlformats.org/officeDocument/2006/relationships/slideLayout" Target="../slideLayouts/slideLayout2.xml"/><Relationship Id="rId1" Type="http://schemas.openxmlformats.org/officeDocument/2006/relationships/vmlDrawing" Target="../drawings/vmlDrawing68.vml"/><Relationship Id="rId6" Type="http://schemas.openxmlformats.org/officeDocument/2006/relationships/image" Target="../media/image149.emf"/><Relationship Id="rId5" Type="http://schemas.openxmlformats.org/officeDocument/2006/relationships/oleObject" Target="../embeddings/oleObject147.bin"/><Relationship Id="rId4" Type="http://schemas.openxmlformats.org/officeDocument/2006/relationships/image" Target="../media/image148.emf"/></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149.bin"/><Relationship Id="rId2" Type="http://schemas.openxmlformats.org/officeDocument/2006/relationships/slideLayout" Target="../slideLayouts/slideLayout2.xml"/><Relationship Id="rId1" Type="http://schemas.openxmlformats.org/officeDocument/2006/relationships/vmlDrawing" Target="../drawings/vmlDrawing69.vml"/><Relationship Id="rId6" Type="http://schemas.openxmlformats.org/officeDocument/2006/relationships/image" Target="../media/image152.emf"/><Relationship Id="rId5" Type="http://schemas.openxmlformats.org/officeDocument/2006/relationships/oleObject" Target="../embeddings/oleObject150.bin"/><Relationship Id="rId4" Type="http://schemas.openxmlformats.org/officeDocument/2006/relationships/image" Target="../media/image15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1295400"/>
            <a:ext cx="9144000" cy="1143000"/>
          </a:xfrm>
        </p:spPr>
        <p:txBody>
          <a:bodyPr/>
          <a:lstStyle/>
          <a:p>
            <a:pPr eaLnBrk="1" hangingPunct="1"/>
            <a:r>
              <a:rPr lang="en-US" sz="4000" b="1">
                <a:solidFill>
                  <a:srgbClr val="0000FF"/>
                </a:solidFill>
                <a:latin typeface="Times" charset="0"/>
              </a:rPr>
              <a:t>Presentation Slides</a:t>
            </a:r>
            <a:r>
              <a:rPr lang="en-US" b="1">
                <a:solidFill>
                  <a:srgbClr val="187534"/>
                </a:solidFill>
                <a:latin typeface="Times" charset="0"/>
              </a:rPr>
              <a:t> </a:t>
            </a:r>
            <a:br>
              <a:rPr lang="en-US" b="1">
                <a:solidFill>
                  <a:srgbClr val="187534"/>
                </a:solidFill>
                <a:latin typeface="Times" charset="0"/>
              </a:rPr>
            </a:br>
            <a:r>
              <a:rPr lang="en-US" sz="2800" b="1">
                <a:solidFill>
                  <a:srgbClr val="187534"/>
                </a:solidFill>
                <a:latin typeface="Times" charset="0"/>
              </a:rPr>
              <a:t>for</a:t>
            </a:r>
            <a:r>
              <a:rPr lang="en-US" b="1">
                <a:solidFill>
                  <a:srgbClr val="187534"/>
                </a:solidFill>
                <a:latin typeface="Times" charset="0"/>
              </a:rPr>
              <a:t> </a:t>
            </a:r>
            <a:br>
              <a:rPr lang="en-US" b="1">
                <a:solidFill>
                  <a:srgbClr val="187534"/>
                </a:solidFill>
                <a:latin typeface="Times" charset="0"/>
              </a:rPr>
            </a:br>
            <a:r>
              <a:rPr lang="en-US" sz="4000" b="1">
                <a:solidFill>
                  <a:srgbClr val="0000FF"/>
                </a:solidFill>
                <a:latin typeface="Times" charset="0"/>
              </a:rPr>
              <a:t>Chapter 18</a:t>
            </a:r>
            <a:br>
              <a:rPr lang="en-US" b="1">
                <a:solidFill>
                  <a:srgbClr val="187534"/>
                </a:solidFill>
                <a:latin typeface="Times" charset="0"/>
              </a:rPr>
            </a:br>
            <a:r>
              <a:rPr lang="en-US" sz="2800" b="1">
                <a:solidFill>
                  <a:srgbClr val="187534"/>
                </a:solidFill>
                <a:latin typeface="Times" charset="0"/>
              </a:rPr>
              <a:t>of</a:t>
            </a:r>
            <a:r>
              <a:rPr lang="en-US" b="1">
                <a:solidFill>
                  <a:srgbClr val="0000FF"/>
                </a:solidFill>
                <a:latin typeface="Times" charset="0"/>
              </a:rPr>
              <a:t> </a:t>
            </a:r>
            <a:br>
              <a:rPr lang="en-US" b="1">
                <a:solidFill>
                  <a:srgbClr val="0000FF"/>
                </a:solidFill>
                <a:latin typeface="Times" charset="0"/>
              </a:rPr>
            </a:br>
            <a:r>
              <a:rPr lang="en-US" sz="4000" b="1">
                <a:solidFill>
                  <a:srgbClr val="0000FF"/>
                </a:solidFill>
                <a:latin typeface="Times" charset="0"/>
              </a:rPr>
              <a:t>Fundamentals of Atmospheric Modeling 2</a:t>
            </a:r>
            <a:r>
              <a:rPr lang="en-US" sz="4000" b="1" baseline="30000">
                <a:solidFill>
                  <a:srgbClr val="0000FF"/>
                </a:solidFill>
                <a:latin typeface="Times" charset="0"/>
              </a:rPr>
              <a:t>nd</a:t>
            </a:r>
            <a:r>
              <a:rPr lang="en-US" sz="4000" b="1">
                <a:solidFill>
                  <a:srgbClr val="0000FF"/>
                </a:solidFill>
                <a:latin typeface="Times" charset="0"/>
              </a:rPr>
              <a:t> Edition</a:t>
            </a:r>
            <a:r>
              <a:rPr lang="en-US" b="1">
                <a:solidFill>
                  <a:srgbClr val="0000FF"/>
                </a:solidFill>
                <a:latin typeface="Times" charset="0"/>
              </a:rPr>
              <a:t> </a:t>
            </a:r>
          </a:p>
        </p:txBody>
      </p:sp>
      <p:sp>
        <p:nvSpPr>
          <p:cNvPr id="14339" name="Rectangle 3"/>
          <p:cNvSpPr>
            <a:spLocks noChangeArrowheads="1"/>
          </p:cNvSpPr>
          <p:nvPr/>
        </p:nvSpPr>
        <p:spPr bwMode="auto">
          <a:xfrm>
            <a:off x="682625" y="3962400"/>
            <a:ext cx="7442200" cy="2568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buFontTx/>
              <a:buNone/>
            </a:pPr>
            <a:r>
              <a:rPr lang="en-US" sz="2800" b="0">
                <a:latin typeface="Times" charset="0"/>
              </a:rPr>
              <a:t>Mark Z. Jacobson</a:t>
            </a:r>
          </a:p>
          <a:p>
            <a:pPr algn="ctr">
              <a:buFontTx/>
              <a:buNone/>
            </a:pPr>
            <a:r>
              <a:rPr lang="en-US" sz="2800" b="0">
                <a:latin typeface="Times" charset="0"/>
              </a:rPr>
              <a:t>Department of Civil &amp; Environmental Engineering</a:t>
            </a:r>
          </a:p>
          <a:p>
            <a:pPr algn="ctr">
              <a:buFontTx/>
              <a:buNone/>
            </a:pPr>
            <a:r>
              <a:rPr lang="en-US" sz="2800" b="0">
                <a:latin typeface="Times" charset="0"/>
              </a:rPr>
              <a:t>Stanford University</a:t>
            </a:r>
          </a:p>
          <a:p>
            <a:pPr algn="ctr">
              <a:buFontTx/>
              <a:buNone/>
            </a:pPr>
            <a:r>
              <a:rPr lang="en-US" sz="2800" b="0">
                <a:latin typeface="Times" charset="0"/>
              </a:rPr>
              <a:t>Stanford, CA 94305-4020</a:t>
            </a:r>
          </a:p>
          <a:p>
            <a:pPr algn="ctr">
              <a:buFontTx/>
              <a:buNone/>
            </a:pPr>
            <a:r>
              <a:rPr lang="en-US" sz="2800" b="0">
                <a:latin typeface="Times" charset="0"/>
              </a:rPr>
              <a:t>jacobson@stanford.edu</a:t>
            </a:r>
          </a:p>
          <a:p>
            <a:pPr algn="ctr">
              <a:buFontTx/>
              <a:buNone/>
            </a:pPr>
            <a:r>
              <a:rPr lang="en-US" sz="2800" b="0">
                <a:solidFill>
                  <a:srgbClr val="187534"/>
                </a:solidFill>
                <a:latin typeface="Times" charset="0"/>
              </a:rPr>
              <a:t>April 1, 2005</a:t>
            </a:r>
            <a:r>
              <a:rPr lang="en-US" sz="2000" b="0">
                <a:latin typeface="Times"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Cloud Formation</a:t>
            </a:r>
            <a:endParaRPr lang="en-US" sz="4000" b="1">
              <a:solidFill>
                <a:srgbClr val="0000FF"/>
              </a:solidFill>
              <a:latin typeface="Times" charset="0"/>
            </a:endParaRPr>
          </a:p>
        </p:txBody>
      </p:sp>
      <p:sp>
        <p:nvSpPr>
          <p:cNvPr id="15363" name="Text Box 3"/>
          <p:cNvSpPr txBox="1">
            <a:spLocks noChangeArrowheads="1"/>
          </p:cNvSpPr>
          <p:nvPr/>
        </p:nvSpPr>
        <p:spPr bwMode="auto">
          <a:xfrm>
            <a:off x="7467600" y="6096000"/>
            <a:ext cx="148590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Table 18.1</a:t>
            </a:r>
          </a:p>
        </p:txBody>
      </p:sp>
      <p:sp>
        <p:nvSpPr>
          <p:cNvPr id="922628" name="Rectangle 4"/>
          <p:cNvSpPr>
            <a:spLocks noChangeArrowheads="1"/>
          </p:cNvSpPr>
          <p:nvPr/>
        </p:nvSpPr>
        <p:spPr bwMode="auto">
          <a:xfrm>
            <a:off x="990600" y="1447800"/>
            <a:ext cx="74676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solidFill>
                  <a:srgbClr val="187534"/>
                </a:solidFill>
                <a:latin typeface="Times" charset="0"/>
              </a:rPr>
              <a:t>Altitude range (km) of different cloud-formation étages</a:t>
            </a:r>
            <a:endParaRPr lang="en-US" sz="2400" b="0">
              <a:solidFill>
                <a:srgbClr val="FF00FF"/>
              </a:solidFill>
              <a:latin typeface="Times" charset="0"/>
            </a:endParaRPr>
          </a:p>
        </p:txBody>
      </p:sp>
      <p:sp>
        <p:nvSpPr>
          <p:cNvPr id="922630" name="Rectangle 6"/>
          <p:cNvSpPr>
            <a:spLocks noChangeArrowheads="1"/>
          </p:cNvSpPr>
          <p:nvPr/>
        </p:nvSpPr>
        <p:spPr bwMode="auto">
          <a:xfrm>
            <a:off x="990600" y="2209800"/>
            <a:ext cx="72390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indent="1588" algn="just">
              <a:lnSpc>
                <a:spcPct val="100000"/>
              </a:lnSpc>
              <a:spcBef>
                <a:spcPct val="0"/>
              </a:spcBef>
              <a:buFontTx/>
              <a:buNone/>
              <a:tabLst>
                <a:tab pos="1489075" algn="l"/>
                <a:tab pos="3313113" algn="l"/>
                <a:tab pos="5600700" algn="l"/>
                <a:tab pos="6804025" algn="l"/>
              </a:tabLst>
            </a:pPr>
            <a:r>
              <a:rPr lang="en-US" sz="2400" b="0">
                <a:latin typeface="Times" charset="0"/>
              </a:rPr>
              <a:t>Étage 	Polar 	Temperate	Tropical</a:t>
            </a:r>
            <a:r>
              <a:rPr lang="en-US" sz="2400" b="0" baseline="-25000">
                <a:latin typeface="Times" charset="0"/>
              </a:rPr>
              <a:t>	</a:t>
            </a:r>
            <a:endParaRPr lang="en-US" sz="2400" b="0" i="1" baseline="-25000">
              <a:latin typeface="Times" charset="0"/>
            </a:endParaRPr>
          </a:p>
          <a:p>
            <a:pPr indent="1588" algn="just">
              <a:lnSpc>
                <a:spcPct val="100000"/>
              </a:lnSpc>
              <a:spcBef>
                <a:spcPct val="0"/>
              </a:spcBef>
              <a:buFontTx/>
              <a:buNone/>
              <a:tabLst>
                <a:tab pos="1489075" algn="l"/>
                <a:tab pos="3313113" algn="l"/>
                <a:tab pos="5600700" algn="l"/>
                <a:tab pos="6804025" algn="l"/>
              </a:tabLst>
            </a:pPr>
            <a:r>
              <a:rPr lang="en-US" sz="2400" b="0">
                <a:solidFill>
                  <a:srgbClr val="800080"/>
                </a:solidFill>
                <a:latin typeface="Times" charset="0"/>
              </a:rPr>
              <a:t>High	3-8	5-13	6-9</a:t>
            </a:r>
          </a:p>
          <a:p>
            <a:pPr indent="1588" algn="just">
              <a:lnSpc>
                <a:spcPct val="100000"/>
              </a:lnSpc>
              <a:spcBef>
                <a:spcPct val="0"/>
              </a:spcBef>
              <a:buFontTx/>
              <a:buNone/>
              <a:tabLst>
                <a:tab pos="1489075" algn="l"/>
                <a:tab pos="3313113" algn="l"/>
                <a:tab pos="5600700" algn="l"/>
                <a:tab pos="6804025" algn="l"/>
              </a:tabLst>
            </a:pPr>
            <a:r>
              <a:rPr lang="en-US" sz="2400" b="0">
                <a:solidFill>
                  <a:srgbClr val="800080"/>
                </a:solidFill>
                <a:latin typeface="Times" charset="0"/>
              </a:rPr>
              <a:t>Middle	2-4	2-7	2-8</a:t>
            </a:r>
          </a:p>
          <a:p>
            <a:pPr indent="1588" algn="just">
              <a:lnSpc>
                <a:spcPct val="100000"/>
              </a:lnSpc>
              <a:spcBef>
                <a:spcPct val="0"/>
              </a:spcBef>
              <a:buFontTx/>
              <a:buNone/>
              <a:tabLst>
                <a:tab pos="1489075" algn="l"/>
                <a:tab pos="3313113" algn="l"/>
                <a:tab pos="5600700" algn="l"/>
                <a:tab pos="6804025" algn="l"/>
              </a:tabLst>
            </a:pPr>
            <a:r>
              <a:rPr lang="en-US" sz="2400" b="0">
                <a:solidFill>
                  <a:srgbClr val="800080"/>
                </a:solidFill>
                <a:latin typeface="Times" charset="0"/>
              </a:rPr>
              <a:t>Low	0-2	0-2	0-2</a:t>
            </a:r>
            <a:endParaRPr lang="en-US" sz="2400" b="0">
              <a:solidFill>
                <a:srgbClr val="187534"/>
              </a:solidFill>
              <a:latin typeface="Times"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2262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22630">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22630">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22630">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2263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28" grpId="0" build="p" bldLvl="2" autoUpdateAnimBg="0"/>
      <p:bldP spid="922630" grpId="0" build="p" bldLvl="2"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
            <a:ext cx="8229600" cy="1143000"/>
          </a:xfrm>
        </p:spPr>
        <p:txBody>
          <a:bodyPr/>
          <a:lstStyle/>
          <a:p>
            <a:pPr eaLnBrk="1" hangingPunct="1"/>
            <a:r>
              <a:rPr lang="en-US" b="1">
                <a:solidFill>
                  <a:srgbClr val="0000FF"/>
                </a:solidFill>
                <a:latin typeface="Times" charset="0"/>
              </a:rPr>
              <a:t>Fog</a:t>
            </a:r>
            <a:br>
              <a:rPr lang="en-US" b="1">
                <a:solidFill>
                  <a:srgbClr val="0000FF"/>
                </a:solidFill>
                <a:latin typeface="Times" charset="0"/>
              </a:rPr>
            </a:br>
            <a:r>
              <a:rPr lang="en-US" sz="2800">
                <a:solidFill>
                  <a:srgbClr val="187534"/>
                </a:solidFill>
                <a:latin typeface="Times" charset="0"/>
              </a:rPr>
              <a:t>Cloud touching the ground</a:t>
            </a:r>
            <a:endParaRPr lang="en-US" sz="4000">
              <a:solidFill>
                <a:srgbClr val="FF0000"/>
              </a:solidFill>
              <a:latin typeface="Times" charset="0"/>
            </a:endParaRPr>
          </a:p>
        </p:txBody>
      </p:sp>
      <p:sp>
        <p:nvSpPr>
          <p:cNvPr id="1040387" name="Rectangle 3"/>
          <p:cNvSpPr>
            <a:spLocks noGrp="1" noChangeArrowheads="1"/>
          </p:cNvSpPr>
          <p:nvPr>
            <p:ph type="body" idx="1"/>
          </p:nvPr>
        </p:nvSpPr>
        <p:spPr>
          <a:xfrm>
            <a:off x="381000" y="1524000"/>
            <a:ext cx="8382000" cy="4572000"/>
          </a:xfrm>
        </p:spPr>
        <p:txBody>
          <a:bodyPr/>
          <a:lstStyle/>
          <a:p>
            <a:pPr eaLnBrk="1" hangingPunct="1">
              <a:lnSpc>
                <a:spcPct val="80000"/>
              </a:lnSpc>
              <a:buFontTx/>
              <a:buNone/>
            </a:pPr>
            <a:r>
              <a:rPr lang="en-US" sz="2400">
                <a:solidFill>
                  <a:srgbClr val="9900CC"/>
                </a:solidFill>
                <a:latin typeface="Times" charset="0"/>
              </a:rPr>
              <a:t>Radiation Fog</a:t>
            </a:r>
            <a:endParaRPr lang="en-US" sz="2400" u="sng">
              <a:solidFill>
                <a:srgbClr val="9900CC"/>
              </a:solidFill>
              <a:latin typeface="Times" charset="0"/>
            </a:endParaRPr>
          </a:p>
          <a:p>
            <a:pPr eaLnBrk="1" hangingPunct="1">
              <a:lnSpc>
                <a:spcPct val="80000"/>
              </a:lnSpc>
              <a:buFontTx/>
              <a:buNone/>
            </a:pPr>
            <a:r>
              <a:rPr lang="en-US" sz="2400">
                <a:solidFill>
                  <a:srgbClr val="FF0000"/>
                </a:solidFill>
                <a:latin typeface="Times" charset="0"/>
              </a:rPr>
              <a:t>	Forms as the ground cools radiatively at night, cooling the air above it to below the dew point.</a:t>
            </a:r>
          </a:p>
          <a:p>
            <a:pPr lvl="1" eaLnBrk="1" hangingPunct="1">
              <a:lnSpc>
                <a:spcPct val="80000"/>
              </a:lnSpc>
              <a:buFont typeface="Wingdings" charset="0"/>
              <a:buNone/>
            </a:pPr>
            <a:endParaRPr lang="en-US" sz="2400">
              <a:solidFill>
                <a:srgbClr val="FF0000"/>
              </a:solidFill>
              <a:latin typeface="Times" charset="0"/>
              <a:ea typeface="ＭＳ Ｐゴシック" charset="0"/>
            </a:endParaRPr>
          </a:p>
          <a:p>
            <a:pPr eaLnBrk="1" hangingPunct="1">
              <a:lnSpc>
                <a:spcPct val="80000"/>
              </a:lnSpc>
              <a:buFontTx/>
              <a:buNone/>
            </a:pPr>
            <a:r>
              <a:rPr lang="en-US" sz="2400">
                <a:solidFill>
                  <a:srgbClr val="9900CC"/>
                </a:solidFill>
                <a:latin typeface="Times" charset="0"/>
              </a:rPr>
              <a:t>Advection Fog</a:t>
            </a:r>
            <a:endParaRPr lang="en-US" sz="2400" u="sng">
              <a:solidFill>
                <a:srgbClr val="9900CC"/>
              </a:solidFill>
              <a:latin typeface="Times" charset="0"/>
            </a:endParaRPr>
          </a:p>
          <a:p>
            <a:pPr eaLnBrk="1" hangingPunct="1">
              <a:lnSpc>
                <a:spcPct val="80000"/>
              </a:lnSpc>
              <a:buFontTx/>
              <a:buNone/>
            </a:pPr>
            <a:r>
              <a:rPr lang="en-US" sz="2400">
                <a:solidFill>
                  <a:srgbClr val="FF0000"/>
                </a:solidFill>
                <a:latin typeface="Times" charset="0"/>
              </a:rPr>
              <a:t>	Forms when warm, moist air moves over a colder surface and cools to below the dew point.</a:t>
            </a:r>
          </a:p>
          <a:p>
            <a:pPr eaLnBrk="1" hangingPunct="1">
              <a:lnSpc>
                <a:spcPct val="80000"/>
              </a:lnSpc>
              <a:buFontTx/>
              <a:buNone/>
            </a:pPr>
            <a:endParaRPr lang="en-US" sz="2400">
              <a:solidFill>
                <a:srgbClr val="FF0000"/>
              </a:solidFill>
              <a:latin typeface="Times" charset="0"/>
            </a:endParaRPr>
          </a:p>
          <a:p>
            <a:pPr eaLnBrk="1" hangingPunct="1">
              <a:lnSpc>
                <a:spcPct val="80000"/>
              </a:lnSpc>
              <a:buFontTx/>
              <a:buNone/>
            </a:pPr>
            <a:r>
              <a:rPr lang="en-US" sz="2400">
                <a:solidFill>
                  <a:srgbClr val="9900CC"/>
                </a:solidFill>
                <a:latin typeface="Times" charset="0"/>
              </a:rPr>
              <a:t>Upslope Fog</a:t>
            </a:r>
            <a:r>
              <a:rPr lang="en-US" sz="2400" u="sng">
                <a:solidFill>
                  <a:srgbClr val="9900CC"/>
                </a:solidFill>
                <a:latin typeface="Times" charset="0"/>
              </a:rPr>
              <a:t> </a:t>
            </a:r>
          </a:p>
          <a:p>
            <a:pPr eaLnBrk="1" hangingPunct="1">
              <a:lnSpc>
                <a:spcPct val="80000"/>
              </a:lnSpc>
              <a:buFontTx/>
              <a:buNone/>
            </a:pPr>
            <a:r>
              <a:rPr lang="en-US" sz="2400">
                <a:solidFill>
                  <a:srgbClr val="FF0000"/>
                </a:solidFill>
                <a:latin typeface="Times" charset="0"/>
              </a:rPr>
              <a:t>	Forms when warm, moist air flows up a slope, expands, and cools to below the dew point.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403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403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4038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4038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40387">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4038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0387"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76200"/>
            <a:ext cx="8229600" cy="1143000"/>
          </a:xfrm>
        </p:spPr>
        <p:txBody>
          <a:bodyPr/>
          <a:lstStyle/>
          <a:p>
            <a:pPr eaLnBrk="1" hangingPunct="1"/>
            <a:r>
              <a:rPr lang="en-US" b="1">
                <a:solidFill>
                  <a:srgbClr val="0000FF"/>
                </a:solidFill>
                <a:latin typeface="Times" charset="0"/>
              </a:rPr>
              <a:t>Fog</a:t>
            </a:r>
            <a:endParaRPr lang="en-US">
              <a:solidFill>
                <a:srgbClr val="000000"/>
              </a:solidFill>
              <a:latin typeface="Times" charset="0"/>
            </a:endParaRPr>
          </a:p>
        </p:txBody>
      </p:sp>
      <p:sp>
        <p:nvSpPr>
          <p:cNvPr id="1041411" name="Rectangle 3"/>
          <p:cNvSpPr>
            <a:spLocks noGrp="1" noChangeArrowheads="1"/>
          </p:cNvSpPr>
          <p:nvPr>
            <p:ph type="body" idx="1"/>
          </p:nvPr>
        </p:nvSpPr>
        <p:spPr>
          <a:xfrm>
            <a:off x="457200" y="990600"/>
            <a:ext cx="8382000" cy="5638800"/>
          </a:xfrm>
        </p:spPr>
        <p:txBody>
          <a:bodyPr/>
          <a:lstStyle/>
          <a:p>
            <a:pPr marL="533400" indent="-533400" algn="just" eaLnBrk="1" hangingPunct="1">
              <a:lnSpc>
                <a:spcPct val="90000"/>
              </a:lnSpc>
              <a:buFontTx/>
              <a:buNone/>
            </a:pPr>
            <a:r>
              <a:rPr lang="en-US" sz="2400">
                <a:solidFill>
                  <a:srgbClr val="9900CC"/>
                </a:solidFill>
                <a:latin typeface="Times" charset="0"/>
              </a:rPr>
              <a:t>Evaporation Fog</a:t>
            </a:r>
            <a:endParaRPr lang="en-US" sz="2400" u="sng">
              <a:solidFill>
                <a:srgbClr val="33CC33"/>
              </a:solidFill>
              <a:latin typeface="Times" charset="0"/>
            </a:endParaRPr>
          </a:p>
          <a:p>
            <a:pPr marL="533400" indent="-533400" algn="just" eaLnBrk="1" hangingPunct="1">
              <a:lnSpc>
                <a:spcPct val="90000"/>
              </a:lnSpc>
              <a:buFontTx/>
              <a:buNone/>
            </a:pPr>
            <a:r>
              <a:rPr lang="en-US" sz="2400">
                <a:solidFill>
                  <a:srgbClr val="FF0000"/>
                </a:solidFill>
                <a:latin typeface="Times" charset="0"/>
              </a:rPr>
              <a:t>	Forms when water evaporates in warm, moist air, then mixes with cooler, drier air and re-condenses.</a:t>
            </a:r>
          </a:p>
          <a:p>
            <a:pPr marL="533400" indent="-533400" algn="just" eaLnBrk="1" hangingPunct="1">
              <a:lnSpc>
                <a:spcPct val="90000"/>
              </a:lnSpc>
              <a:buFontTx/>
              <a:buNone/>
            </a:pPr>
            <a:endParaRPr lang="en-US" sz="2400">
              <a:solidFill>
                <a:srgbClr val="FF0000"/>
              </a:solidFill>
              <a:latin typeface="Times" charset="0"/>
            </a:endParaRPr>
          </a:p>
          <a:p>
            <a:pPr marL="914400" lvl="1" indent="-457200" algn="just" eaLnBrk="1" hangingPunct="1">
              <a:lnSpc>
                <a:spcPct val="90000"/>
              </a:lnSpc>
              <a:buFont typeface="Wingdings" charset="0"/>
              <a:buChar char="Ø"/>
            </a:pPr>
            <a:r>
              <a:rPr lang="en-US" sz="2400" i="1">
                <a:solidFill>
                  <a:srgbClr val="187534"/>
                </a:solidFill>
                <a:latin typeface="Times" charset="0"/>
                <a:ea typeface="ＭＳ Ｐゴシック" charset="0"/>
              </a:rPr>
              <a:t>	Steam Fog</a:t>
            </a:r>
            <a:endParaRPr lang="en-US" sz="2400" u="sng">
              <a:solidFill>
                <a:srgbClr val="9900CC"/>
              </a:solidFill>
              <a:latin typeface="Times" charset="0"/>
              <a:ea typeface="ＭＳ Ｐゴシック" charset="0"/>
            </a:endParaRPr>
          </a:p>
          <a:p>
            <a:pPr marL="914400" lvl="1" indent="-457200" algn="just" eaLnBrk="1" hangingPunct="1">
              <a:lnSpc>
                <a:spcPct val="90000"/>
              </a:lnSpc>
              <a:buFont typeface="Wingdings" charset="0"/>
              <a:buChar char="Ø"/>
            </a:pPr>
            <a:r>
              <a:rPr lang="en-US" sz="2400">
                <a:solidFill>
                  <a:srgbClr val="FF0000"/>
                </a:solidFill>
                <a:latin typeface="Times" charset="0"/>
                <a:ea typeface="ＭＳ Ｐゴシック" charset="0"/>
              </a:rPr>
              <a:t>	Occurs when warm surface water evaporates, rises into cooler air, and recondenses, giving the appearance of rising steam.</a:t>
            </a:r>
          </a:p>
          <a:p>
            <a:pPr marL="914400" lvl="1" indent="-457200" algn="just" eaLnBrk="1" hangingPunct="1">
              <a:lnSpc>
                <a:spcPct val="90000"/>
              </a:lnSpc>
              <a:buFont typeface="Wingdings" charset="0"/>
              <a:buChar char="Ø"/>
            </a:pPr>
            <a:endParaRPr lang="en-US" sz="2400">
              <a:solidFill>
                <a:srgbClr val="FF0000"/>
              </a:solidFill>
              <a:latin typeface="Times" charset="0"/>
              <a:ea typeface="ＭＳ Ｐゴシック" charset="0"/>
            </a:endParaRPr>
          </a:p>
          <a:p>
            <a:pPr marL="914400" lvl="1" indent="-457200" algn="just" eaLnBrk="1" hangingPunct="1">
              <a:lnSpc>
                <a:spcPct val="90000"/>
              </a:lnSpc>
              <a:buFont typeface="Wingdings" charset="0"/>
              <a:buChar char="Ø"/>
            </a:pPr>
            <a:r>
              <a:rPr lang="en-US" sz="2400" i="1">
                <a:solidFill>
                  <a:srgbClr val="187534"/>
                </a:solidFill>
                <a:latin typeface="Times" charset="0"/>
                <a:ea typeface="ＭＳ Ｐゴシック" charset="0"/>
              </a:rPr>
              <a:t>	Frontal Fog</a:t>
            </a:r>
            <a:endParaRPr lang="en-US" sz="2400" u="sng">
              <a:solidFill>
                <a:srgbClr val="9900CC"/>
              </a:solidFill>
              <a:latin typeface="Times" charset="0"/>
              <a:ea typeface="ＭＳ Ｐゴシック" charset="0"/>
            </a:endParaRPr>
          </a:p>
          <a:p>
            <a:pPr marL="914400" lvl="1" indent="-457200" algn="just" eaLnBrk="1" hangingPunct="1">
              <a:lnSpc>
                <a:spcPct val="90000"/>
              </a:lnSpc>
              <a:buFontTx/>
              <a:buNone/>
            </a:pPr>
            <a:r>
              <a:rPr lang="en-US" sz="2400">
                <a:solidFill>
                  <a:srgbClr val="FF0000"/>
                </a:solidFill>
                <a:latin typeface="Times" charset="0"/>
                <a:ea typeface="ＭＳ Ｐゴシック" charset="0"/>
              </a:rPr>
              <a:t>	Occurs when water from warm raindrops evaporates as the drops fall into a cold air mass. The water then recondenses to form a fog. Warm over cold air appears ahead of an approaching surface front.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414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414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4141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4141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41411">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414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1411" grpId="0" build="p" bldLvl="2"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0"/>
            <a:ext cx="8229600" cy="1143000"/>
          </a:xfrm>
        </p:spPr>
        <p:txBody>
          <a:bodyPr/>
          <a:lstStyle/>
          <a:p>
            <a:pPr eaLnBrk="1" hangingPunct="1"/>
            <a:r>
              <a:rPr lang="en-US" b="1">
                <a:solidFill>
                  <a:srgbClr val="0000FF"/>
                </a:solidFill>
                <a:latin typeface="Times" charset="0"/>
              </a:rPr>
              <a:t>Cloud Classification</a:t>
            </a:r>
            <a:endParaRPr lang="en-US">
              <a:solidFill>
                <a:srgbClr val="000000"/>
              </a:solidFill>
              <a:latin typeface="Times" charset="0"/>
            </a:endParaRPr>
          </a:p>
        </p:txBody>
      </p:sp>
      <p:sp>
        <p:nvSpPr>
          <p:cNvPr id="1038339" name="Rectangle 3"/>
          <p:cNvSpPr>
            <a:spLocks noGrp="1" noChangeArrowheads="1"/>
          </p:cNvSpPr>
          <p:nvPr>
            <p:ph type="body" sz="half" idx="1"/>
          </p:nvPr>
        </p:nvSpPr>
        <p:spPr>
          <a:xfrm>
            <a:off x="3352800" y="838200"/>
            <a:ext cx="4800600" cy="5867400"/>
          </a:xfrm>
        </p:spPr>
        <p:txBody>
          <a:bodyPr/>
          <a:lstStyle/>
          <a:p>
            <a:pPr eaLnBrk="1" hangingPunct="1">
              <a:lnSpc>
                <a:spcPct val="80000"/>
              </a:lnSpc>
              <a:buFontTx/>
              <a:buNone/>
            </a:pPr>
            <a:endParaRPr lang="en-US" sz="2800">
              <a:solidFill>
                <a:srgbClr val="0000FF"/>
              </a:solidFill>
              <a:latin typeface="Times" charset="0"/>
            </a:endParaRPr>
          </a:p>
          <a:p>
            <a:pPr eaLnBrk="1" hangingPunct="1">
              <a:lnSpc>
                <a:spcPct val="80000"/>
              </a:lnSpc>
              <a:buFontTx/>
              <a:buNone/>
            </a:pPr>
            <a:endParaRPr lang="en-US" sz="2800">
              <a:solidFill>
                <a:srgbClr val="0000FF"/>
              </a:solidFill>
              <a:latin typeface="Times" charset="0"/>
            </a:endParaRPr>
          </a:p>
          <a:p>
            <a:pPr eaLnBrk="1" hangingPunct="1">
              <a:lnSpc>
                <a:spcPct val="80000"/>
              </a:lnSpc>
              <a:buFontTx/>
              <a:buNone/>
            </a:pPr>
            <a:endParaRPr lang="en-US" sz="2800">
              <a:solidFill>
                <a:srgbClr val="0000FF"/>
              </a:solidFill>
              <a:latin typeface="Times" charset="0"/>
            </a:endParaRPr>
          </a:p>
          <a:p>
            <a:pPr eaLnBrk="1" hangingPunct="1">
              <a:lnSpc>
                <a:spcPct val="80000"/>
              </a:lnSpc>
              <a:buFontTx/>
              <a:buNone/>
            </a:pPr>
            <a:endParaRPr lang="en-US" sz="2800">
              <a:solidFill>
                <a:srgbClr val="FF0000"/>
              </a:solidFill>
              <a:latin typeface="Times" charset="0"/>
            </a:endParaRPr>
          </a:p>
          <a:p>
            <a:pPr lvl="1" eaLnBrk="1" hangingPunct="1">
              <a:lnSpc>
                <a:spcPct val="80000"/>
              </a:lnSpc>
              <a:buFontTx/>
              <a:buNone/>
            </a:pPr>
            <a:endParaRPr lang="en-US" sz="2400">
              <a:solidFill>
                <a:srgbClr val="FF0000"/>
              </a:solidFill>
              <a:latin typeface="Times" charset="0"/>
              <a:ea typeface="ＭＳ Ｐゴシック" charset="0"/>
            </a:endParaRPr>
          </a:p>
          <a:p>
            <a:pPr eaLnBrk="1" hangingPunct="1">
              <a:lnSpc>
                <a:spcPct val="80000"/>
              </a:lnSpc>
              <a:buFontTx/>
              <a:buNone/>
            </a:pPr>
            <a:endParaRPr lang="en-US" sz="2400">
              <a:solidFill>
                <a:srgbClr val="FF0000"/>
              </a:solidFill>
              <a:latin typeface="Times" charset="0"/>
            </a:endParaRPr>
          </a:p>
        </p:txBody>
      </p:sp>
      <p:sp>
        <p:nvSpPr>
          <p:cNvPr id="1038346" name="Rectangle 10"/>
          <p:cNvSpPr>
            <a:spLocks noChangeArrowheads="1"/>
          </p:cNvSpPr>
          <p:nvPr/>
        </p:nvSpPr>
        <p:spPr bwMode="auto">
          <a:xfrm>
            <a:off x="304800" y="1143000"/>
            <a:ext cx="5316538" cy="5203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460375" indent="-460375">
              <a:lnSpc>
                <a:spcPct val="100000"/>
              </a:lnSpc>
              <a:spcBef>
                <a:spcPct val="0"/>
              </a:spcBef>
              <a:buFontTx/>
              <a:buNone/>
            </a:pPr>
            <a:r>
              <a:rPr lang="en-US" sz="2400" b="0">
                <a:solidFill>
                  <a:srgbClr val="0000FF"/>
                </a:solidFill>
                <a:latin typeface="Times" charset="0"/>
              </a:rPr>
              <a:t>Low clouds (0-2 km)</a:t>
            </a:r>
          </a:p>
          <a:p>
            <a:pPr marL="460375" indent="-460375">
              <a:lnSpc>
                <a:spcPct val="100000"/>
              </a:lnSpc>
              <a:spcBef>
                <a:spcPct val="0"/>
              </a:spcBef>
              <a:buFontTx/>
              <a:buNone/>
            </a:pPr>
            <a:r>
              <a:rPr lang="en-US" sz="2400" b="0" i="1">
                <a:latin typeface="Times" charset="0"/>
              </a:rPr>
              <a:t>	Stratus (St)</a:t>
            </a:r>
          </a:p>
          <a:p>
            <a:pPr marL="460375" indent="-460375">
              <a:lnSpc>
                <a:spcPct val="100000"/>
              </a:lnSpc>
              <a:spcBef>
                <a:spcPct val="0"/>
              </a:spcBef>
              <a:buFontTx/>
              <a:buNone/>
            </a:pPr>
            <a:r>
              <a:rPr lang="en-US" sz="2400" b="0" i="1">
                <a:latin typeface="Times" charset="0"/>
              </a:rPr>
              <a:t>	Stratocumulus (Sc)</a:t>
            </a:r>
          </a:p>
          <a:p>
            <a:pPr marL="460375" indent="-460375">
              <a:lnSpc>
                <a:spcPct val="100000"/>
              </a:lnSpc>
              <a:spcBef>
                <a:spcPct val="0"/>
              </a:spcBef>
              <a:buFontTx/>
              <a:buNone/>
            </a:pPr>
            <a:r>
              <a:rPr lang="en-US" sz="2400" b="0" i="1">
                <a:latin typeface="Times" charset="0"/>
              </a:rPr>
              <a:t>	Nimbostratus (Ns)</a:t>
            </a:r>
            <a:endParaRPr lang="en-US" sz="2400" b="0">
              <a:solidFill>
                <a:srgbClr val="0000FF"/>
              </a:solidFill>
              <a:latin typeface="Times" charset="0"/>
            </a:endParaRPr>
          </a:p>
          <a:p>
            <a:pPr marL="460375" indent="-460375">
              <a:lnSpc>
                <a:spcPct val="100000"/>
              </a:lnSpc>
              <a:spcBef>
                <a:spcPct val="0"/>
              </a:spcBef>
              <a:buFontTx/>
              <a:buNone/>
            </a:pPr>
            <a:r>
              <a:rPr lang="en-US" sz="2400" b="0">
                <a:solidFill>
                  <a:srgbClr val="0000FF"/>
                </a:solidFill>
                <a:latin typeface="Times" charset="0"/>
              </a:rPr>
              <a:t>Middle clouds (2-7 km)</a:t>
            </a:r>
          </a:p>
          <a:p>
            <a:pPr marL="460375" indent="-460375">
              <a:lnSpc>
                <a:spcPct val="100000"/>
              </a:lnSpc>
              <a:spcBef>
                <a:spcPct val="0"/>
              </a:spcBef>
              <a:buFontTx/>
              <a:buNone/>
            </a:pPr>
            <a:r>
              <a:rPr lang="en-US" sz="2400" b="0" i="1">
                <a:latin typeface="Times" charset="0"/>
              </a:rPr>
              <a:t>	Altostratus (As) </a:t>
            </a:r>
          </a:p>
          <a:p>
            <a:pPr marL="460375" indent="-460375">
              <a:lnSpc>
                <a:spcPct val="100000"/>
              </a:lnSpc>
              <a:spcBef>
                <a:spcPct val="0"/>
              </a:spcBef>
              <a:buFontTx/>
              <a:buNone/>
            </a:pPr>
            <a:r>
              <a:rPr lang="en-US" sz="2400" b="0" i="1">
                <a:latin typeface="Times" charset="0"/>
              </a:rPr>
              <a:t>	Altocumulus (Ac)</a:t>
            </a:r>
            <a:endParaRPr lang="en-US" sz="2400" b="0">
              <a:solidFill>
                <a:srgbClr val="0000FF"/>
              </a:solidFill>
              <a:latin typeface="Times" charset="0"/>
            </a:endParaRPr>
          </a:p>
          <a:p>
            <a:pPr marL="460375" indent="-460375">
              <a:lnSpc>
                <a:spcPct val="100000"/>
              </a:lnSpc>
              <a:spcBef>
                <a:spcPct val="0"/>
              </a:spcBef>
              <a:buFontTx/>
              <a:buNone/>
            </a:pPr>
            <a:r>
              <a:rPr lang="en-US" sz="2400" b="0">
                <a:solidFill>
                  <a:srgbClr val="0000FF"/>
                </a:solidFill>
                <a:latin typeface="Times" charset="0"/>
              </a:rPr>
              <a:t>High clouds (5-18 km)</a:t>
            </a:r>
          </a:p>
          <a:p>
            <a:pPr marL="460375" indent="-460375">
              <a:lnSpc>
                <a:spcPct val="100000"/>
              </a:lnSpc>
              <a:spcBef>
                <a:spcPct val="0"/>
              </a:spcBef>
              <a:buFontTx/>
              <a:buNone/>
            </a:pPr>
            <a:r>
              <a:rPr lang="en-US" sz="2400" b="0" i="1">
                <a:latin typeface="Times" charset="0"/>
              </a:rPr>
              <a:t>	Cirrus (Ci)</a:t>
            </a:r>
          </a:p>
          <a:p>
            <a:pPr marL="460375" indent="-460375">
              <a:lnSpc>
                <a:spcPct val="100000"/>
              </a:lnSpc>
              <a:spcBef>
                <a:spcPct val="0"/>
              </a:spcBef>
              <a:buFontTx/>
              <a:buNone/>
            </a:pPr>
            <a:r>
              <a:rPr lang="en-US" sz="2400" b="0" i="1">
                <a:latin typeface="Times" charset="0"/>
              </a:rPr>
              <a:t>	Cirrostratus (Cs)</a:t>
            </a:r>
          </a:p>
          <a:p>
            <a:pPr marL="460375" indent="-460375">
              <a:lnSpc>
                <a:spcPct val="100000"/>
              </a:lnSpc>
              <a:spcBef>
                <a:spcPct val="0"/>
              </a:spcBef>
              <a:buFontTx/>
              <a:buNone/>
            </a:pPr>
            <a:r>
              <a:rPr lang="en-US" sz="2400" b="0" i="1">
                <a:latin typeface="Times" charset="0"/>
              </a:rPr>
              <a:t>	Cirrocumulus (Cc)</a:t>
            </a:r>
            <a:endParaRPr lang="en-US" sz="2400" b="0">
              <a:solidFill>
                <a:srgbClr val="0000FF"/>
              </a:solidFill>
              <a:latin typeface="Times" charset="0"/>
            </a:endParaRPr>
          </a:p>
          <a:p>
            <a:pPr marL="460375" indent="-460375">
              <a:lnSpc>
                <a:spcPct val="100000"/>
              </a:lnSpc>
              <a:spcBef>
                <a:spcPct val="0"/>
              </a:spcBef>
              <a:buFontTx/>
              <a:buNone/>
            </a:pPr>
            <a:r>
              <a:rPr lang="en-US" sz="2400" b="0">
                <a:solidFill>
                  <a:srgbClr val="0000FF"/>
                </a:solidFill>
                <a:latin typeface="Times" charset="0"/>
              </a:rPr>
              <a:t>Clouds of vertical development (0-18 km)</a:t>
            </a:r>
          </a:p>
          <a:p>
            <a:pPr marL="460375" indent="-460375">
              <a:lnSpc>
                <a:spcPct val="100000"/>
              </a:lnSpc>
              <a:spcBef>
                <a:spcPct val="0"/>
              </a:spcBef>
              <a:buFontTx/>
              <a:buNone/>
            </a:pPr>
            <a:r>
              <a:rPr lang="en-US" sz="2400" b="0" i="1">
                <a:latin typeface="Times" charset="0"/>
              </a:rPr>
              <a:t>	Cumulus (Cu)</a:t>
            </a:r>
          </a:p>
          <a:p>
            <a:pPr marL="460375" indent="-460375">
              <a:lnSpc>
                <a:spcPct val="100000"/>
              </a:lnSpc>
              <a:spcBef>
                <a:spcPct val="0"/>
              </a:spcBef>
              <a:buFontTx/>
              <a:buNone/>
            </a:pPr>
            <a:r>
              <a:rPr lang="en-US" sz="2400" b="0" i="1">
                <a:latin typeface="Times" charset="0"/>
              </a:rPr>
              <a:t>	Cumulonimbus (Cb)</a:t>
            </a:r>
            <a:endParaRPr lang="en-US" sz="2000" b="0">
              <a:solidFill>
                <a:srgbClr val="0000FF"/>
              </a:solidFill>
              <a:latin typeface="Times" charset="0"/>
            </a:endParaRPr>
          </a:p>
        </p:txBody>
      </p:sp>
      <p:sp>
        <p:nvSpPr>
          <p:cNvPr id="1038347" name="Rectangle 11"/>
          <p:cNvSpPr>
            <a:spLocks noChangeArrowheads="1"/>
          </p:cNvSpPr>
          <p:nvPr/>
        </p:nvSpPr>
        <p:spPr bwMode="auto">
          <a:xfrm>
            <a:off x="5410200" y="1524000"/>
            <a:ext cx="2960688" cy="1479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buFontTx/>
              <a:buNone/>
              <a:tabLst>
                <a:tab pos="1368425" algn="l"/>
              </a:tabLst>
            </a:pPr>
            <a:r>
              <a:rPr lang="en-US" sz="2400" b="0" i="1">
                <a:latin typeface="Times" charset="0"/>
              </a:rPr>
              <a:t>stratus 	</a:t>
            </a:r>
            <a:r>
              <a:rPr lang="en-US" sz="2400" b="0">
                <a:latin typeface="Times" charset="0"/>
              </a:rPr>
              <a:t>= "layer"</a:t>
            </a:r>
          </a:p>
          <a:p>
            <a:pPr>
              <a:buFontTx/>
              <a:buNone/>
              <a:tabLst>
                <a:tab pos="1368425" algn="l"/>
              </a:tabLst>
            </a:pPr>
            <a:r>
              <a:rPr lang="en-US" sz="2400" b="0" i="1">
                <a:latin typeface="Times" charset="0"/>
              </a:rPr>
              <a:t>cumulus 	</a:t>
            </a:r>
            <a:r>
              <a:rPr lang="en-US" sz="2400" b="0">
                <a:latin typeface="Times" charset="0"/>
              </a:rPr>
              <a:t>= "clumpy"</a:t>
            </a:r>
          </a:p>
          <a:p>
            <a:pPr>
              <a:buFontTx/>
              <a:buNone/>
              <a:tabLst>
                <a:tab pos="1368425" algn="l"/>
              </a:tabLst>
            </a:pPr>
            <a:r>
              <a:rPr lang="en-US" sz="2400" b="0" i="1">
                <a:latin typeface="Times" charset="0"/>
              </a:rPr>
              <a:t>cirrus 	</a:t>
            </a:r>
            <a:r>
              <a:rPr lang="en-US" sz="2400" b="0">
                <a:latin typeface="Times" charset="0"/>
              </a:rPr>
              <a:t>= "wispy"</a:t>
            </a:r>
          </a:p>
          <a:p>
            <a:pPr>
              <a:buFontTx/>
              <a:buNone/>
              <a:tabLst>
                <a:tab pos="1368425" algn="l"/>
              </a:tabLst>
            </a:pPr>
            <a:r>
              <a:rPr lang="en-US" sz="2400" b="0" i="1">
                <a:latin typeface="Times" charset="0"/>
              </a:rPr>
              <a:t>nimbus 	</a:t>
            </a:r>
            <a:r>
              <a:rPr lang="en-US" sz="2400" b="0">
                <a:latin typeface="Times" charset="0"/>
              </a:rPr>
              <a:t>= "rain"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383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383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383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383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38346">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38346">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038346">
                                            <p:txEl>
                                              <p:pRg st="2" end="2"/>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038346">
                                            <p:txEl>
                                              <p:pRg st="3" end="3"/>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038346">
                                            <p:txEl>
                                              <p:pRg st="4" end="4"/>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038346">
                                            <p:txEl>
                                              <p:pRg st="5" end="5"/>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1038346">
                                            <p:txEl>
                                              <p:pRg st="6" end="6"/>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1038346">
                                            <p:txEl>
                                              <p:pRg st="7" end="7"/>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1038346">
                                            <p:txEl>
                                              <p:pRg st="8" end="8"/>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1038346">
                                            <p:txEl>
                                              <p:pRg st="9" end="9"/>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1038346">
                                            <p:txEl>
                                              <p:pRg st="10" end="10"/>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1038346">
                                            <p:txEl>
                                              <p:pRg st="11" end="11"/>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1038346">
                                            <p:txEl>
                                              <p:pRg st="12" end="12"/>
                                            </p:txEl>
                                          </p:spTgt>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499"/>
                                          </p:stCondLst>
                                        </p:cTn>
                                        <p:tgtEl>
                                          <p:spTgt spid="1038346">
                                            <p:txEl>
                                              <p:pRg st="13" end="13"/>
                                            </p:txEl>
                                          </p:spTgt>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nodePh="1">
                                  <p:stCondLst>
                                    <p:cond delay="0"/>
                                  </p:stCondLst>
                                  <p:endCondLst>
                                    <p:cond evt="begin" delay="0">
                                      <p:tn val="77"/>
                                    </p:cond>
                                  </p:endCondLst>
                                  <p:childTnLst>
                                    <p:set>
                                      <p:cBhvr>
                                        <p:cTn id="78" dur="1" fill="hold">
                                          <p:stCondLst>
                                            <p:cond delay="0"/>
                                          </p:stCondLst>
                                        </p:cTn>
                                        <p:tgtEl>
                                          <p:spTgt spid="1038339">
                                            <p:txEl>
                                              <p:pRg st="0" end="0"/>
                                            </p:txEl>
                                          </p:spTgt>
                                        </p:tgtEl>
                                        <p:attrNameLst>
                                          <p:attrName>style.visibility</p:attrName>
                                        </p:attrNameLst>
                                      </p:cBhvr>
                                      <p:to>
                                        <p:strVal val="visible"/>
                                      </p:to>
                                    </p:set>
                                    <p:anim calcmode="lin" valueType="num">
                                      <p:cBhvr additive="base">
                                        <p:cTn id="79" dur="500" fill="hold"/>
                                        <p:tgtEl>
                                          <p:spTgt spid="1038339">
                                            <p:txEl>
                                              <p:pRg st="0" end="0"/>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103833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8339" grpId="0" build="p" autoUpdateAnimBg="0"/>
      <p:bldP spid="1038346" grpId="0" build="p" autoUpdateAnimBg="0"/>
      <p:bldP spid="103834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0"/>
            <a:ext cx="8229600" cy="1143000"/>
          </a:xfrm>
        </p:spPr>
        <p:txBody>
          <a:bodyPr/>
          <a:lstStyle/>
          <a:p>
            <a:pPr eaLnBrk="1" hangingPunct="1"/>
            <a:r>
              <a:rPr lang="en-US" b="1">
                <a:solidFill>
                  <a:srgbClr val="0000FF"/>
                </a:solidFill>
                <a:latin typeface="Times" charset="0"/>
              </a:rPr>
              <a:t>Low Clouds</a:t>
            </a:r>
            <a:endParaRPr lang="en-US">
              <a:solidFill>
                <a:srgbClr val="000000"/>
              </a:solidFill>
              <a:latin typeface="Times" charset="0"/>
            </a:endParaRPr>
          </a:p>
        </p:txBody>
      </p:sp>
      <p:sp>
        <p:nvSpPr>
          <p:cNvPr id="1042435" name="Rectangle 3"/>
          <p:cNvSpPr>
            <a:spLocks noGrp="1" noChangeArrowheads="1"/>
          </p:cNvSpPr>
          <p:nvPr>
            <p:ph type="body" sz="half" idx="1"/>
          </p:nvPr>
        </p:nvSpPr>
        <p:spPr>
          <a:xfrm>
            <a:off x="228600" y="1447800"/>
            <a:ext cx="8229600" cy="4800600"/>
          </a:xfrm>
        </p:spPr>
        <p:txBody>
          <a:bodyPr/>
          <a:lstStyle/>
          <a:p>
            <a:pPr eaLnBrk="1" hangingPunct="1">
              <a:lnSpc>
                <a:spcPct val="90000"/>
              </a:lnSpc>
              <a:buFontTx/>
              <a:buNone/>
            </a:pPr>
            <a:r>
              <a:rPr lang="en-US" sz="2400" i="1">
                <a:solidFill>
                  <a:srgbClr val="187534"/>
                </a:solidFill>
                <a:latin typeface="Times" charset="0"/>
              </a:rPr>
              <a:t>Stratus</a:t>
            </a:r>
            <a:endParaRPr lang="en-US" sz="2400" u="sng">
              <a:solidFill>
                <a:srgbClr val="33CC33"/>
              </a:solidFill>
              <a:latin typeface="Times" charset="0"/>
            </a:endParaRPr>
          </a:p>
          <a:p>
            <a:pPr eaLnBrk="1" hangingPunct="1">
              <a:lnSpc>
                <a:spcPct val="90000"/>
              </a:lnSpc>
              <a:buFontTx/>
              <a:buNone/>
            </a:pPr>
            <a:r>
              <a:rPr lang="en-US" sz="2400">
                <a:solidFill>
                  <a:srgbClr val="FF0000"/>
                </a:solidFill>
                <a:latin typeface="Times" charset="0"/>
              </a:rPr>
              <a:t>	A low, gray uniform cloud layer composed of water droplets that often produces drizzle.</a:t>
            </a:r>
            <a:r>
              <a:rPr lang="en-US" sz="2400" i="1">
                <a:solidFill>
                  <a:srgbClr val="009900"/>
                </a:solidFill>
                <a:latin typeface="Times" charset="0"/>
              </a:rPr>
              <a:t> </a:t>
            </a:r>
          </a:p>
          <a:p>
            <a:pPr eaLnBrk="1" hangingPunct="1">
              <a:lnSpc>
                <a:spcPct val="90000"/>
              </a:lnSpc>
              <a:buFontTx/>
              <a:buNone/>
            </a:pPr>
            <a:endParaRPr lang="en-US" sz="2400" i="1">
              <a:solidFill>
                <a:srgbClr val="009900"/>
              </a:solidFill>
              <a:latin typeface="Times" charset="0"/>
            </a:endParaRPr>
          </a:p>
          <a:p>
            <a:pPr eaLnBrk="1" hangingPunct="1">
              <a:lnSpc>
                <a:spcPct val="90000"/>
              </a:lnSpc>
              <a:buFontTx/>
              <a:buNone/>
            </a:pPr>
            <a:r>
              <a:rPr lang="en-US" sz="2400" i="1">
                <a:solidFill>
                  <a:srgbClr val="187534"/>
                </a:solidFill>
                <a:latin typeface="Times" charset="0"/>
              </a:rPr>
              <a:t>Stratocumulus</a:t>
            </a:r>
            <a:endParaRPr lang="en-US" sz="2400" u="sng">
              <a:solidFill>
                <a:srgbClr val="33CC33"/>
              </a:solidFill>
              <a:latin typeface="Times" charset="0"/>
            </a:endParaRPr>
          </a:p>
          <a:p>
            <a:pPr eaLnBrk="1" hangingPunct="1">
              <a:lnSpc>
                <a:spcPct val="90000"/>
              </a:lnSpc>
              <a:buFontTx/>
              <a:buNone/>
            </a:pPr>
            <a:r>
              <a:rPr lang="en-US" sz="2400">
                <a:solidFill>
                  <a:srgbClr val="FF0000"/>
                </a:solidFill>
                <a:latin typeface="Times" charset="0"/>
              </a:rPr>
              <a:t>	Low, lumpy, rounded clouds with blue sky between them.</a:t>
            </a:r>
          </a:p>
          <a:p>
            <a:pPr eaLnBrk="1" hangingPunct="1">
              <a:lnSpc>
                <a:spcPct val="90000"/>
              </a:lnSpc>
              <a:buFontTx/>
              <a:buNone/>
            </a:pPr>
            <a:endParaRPr lang="en-US" sz="2400">
              <a:solidFill>
                <a:srgbClr val="FF0000"/>
              </a:solidFill>
              <a:latin typeface="Times" charset="0"/>
            </a:endParaRPr>
          </a:p>
          <a:p>
            <a:pPr eaLnBrk="1" hangingPunct="1">
              <a:lnSpc>
                <a:spcPct val="90000"/>
              </a:lnSpc>
              <a:buFontTx/>
              <a:buNone/>
            </a:pPr>
            <a:r>
              <a:rPr lang="en-US" sz="2400" i="1">
                <a:solidFill>
                  <a:srgbClr val="187534"/>
                </a:solidFill>
                <a:latin typeface="Times" charset="0"/>
              </a:rPr>
              <a:t>Nimbostratus</a:t>
            </a:r>
            <a:endParaRPr lang="en-US" sz="2400" u="sng">
              <a:solidFill>
                <a:srgbClr val="33CC33"/>
              </a:solidFill>
              <a:latin typeface="Times" charset="0"/>
            </a:endParaRPr>
          </a:p>
          <a:p>
            <a:pPr eaLnBrk="1" hangingPunct="1">
              <a:lnSpc>
                <a:spcPct val="90000"/>
              </a:lnSpc>
              <a:buFontTx/>
              <a:buNone/>
            </a:pPr>
            <a:r>
              <a:rPr lang="en-US" sz="2400">
                <a:solidFill>
                  <a:srgbClr val="FF0000"/>
                </a:solidFill>
                <a:latin typeface="Times" charset="0"/>
              </a:rPr>
              <a:t>	Dark, gray clouds associated with continuous precipitation. Not accompanied by lightning, thunder, or hail.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424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424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4243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4243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42435">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4243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243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81000" y="0"/>
            <a:ext cx="8229600" cy="1143000"/>
          </a:xfrm>
        </p:spPr>
        <p:txBody>
          <a:bodyPr/>
          <a:lstStyle/>
          <a:p>
            <a:pPr eaLnBrk="1" hangingPunct="1"/>
            <a:r>
              <a:rPr lang="en-US" b="1">
                <a:solidFill>
                  <a:srgbClr val="0000FF"/>
                </a:solidFill>
                <a:latin typeface="Times" charset="0"/>
              </a:rPr>
              <a:t>Middle Clouds</a:t>
            </a:r>
            <a:endParaRPr lang="en-US">
              <a:solidFill>
                <a:srgbClr val="000000"/>
              </a:solidFill>
              <a:latin typeface="Times" charset="0"/>
            </a:endParaRPr>
          </a:p>
        </p:txBody>
      </p:sp>
      <p:sp>
        <p:nvSpPr>
          <p:cNvPr id="1043459" name="Rectangle 3"/>
          <p:cNvSpPr>
            <a:spLocks noGrp="1" noChangeArrowheads="1"/>
          </p:cNvSpPr>
          <p:nvPr>
            <p:ph type="body" sz="half" idx="1"/>
          </p:nvPr>
        </p:nvSpPr>
        <p:spPr>
          <a:xfrm>
            <a:off x="609600" y="1447800"/>
            <a:ext cx="7467600" cy="3505200"/>
          </a:xfrm>
        </p:spPr>
        <p:txBody>
          <a:bodyPr/>
          <a:lstStyle/>
          <a:p>
            <a:pPr algn="just" eaLnBrk="1" hangingPunct="1">
              <a:lnSpc>
                <a:spcPct val="90000"/>
              </a:lnSpc>
              <a:buFontTx/>
              <a:buNone/>
            </a:pPr>
            <a:r>
              <a:rPr lang="en-US" sz="2400" i="1">
                <a:solidFill>
                  <a:srgbClr val="187534"/>
                </a:solidFill>
                <a:latin typeface="Times" charset="0"/>
              </a:rPr>
              <a:t>Altostratus</a:t>
            </a:r>
            <a:endParaRPr lang="en-US" sz="2400" u="sng">
              <a:solidFill>
                <a:srgbClr val="33CC33"/>
              </a:solidFill>
              <a:latin typeface="Times" charset="0"/>
            </a:endParaRPr>
          </a:p>
          <a:p>
            <a:pPr algn="just" eaLnBrk="1" hangingPunct="1">
              <a:lnSpc>
                <a:spcPct val="90000"/>
              </a:lnSpc>
              <a:buFontTx/>
              <a:buNone/>
            </a:pPr>
            <a:r>
              <a:rPr lang="en-US" sz="2400">
                <a:solidFill>
                  <a:srgbClr val="FF0000"/>
                </a:solidFill>
                <a:latin typeface="Times" charset="0"/>
              </a:rPr>
              <a:t>	Layers of uniform gray clouds composed of water droplets and ice crystals. The sun or moon is dimly visible in thinner regions.</a:t>
            </a:r>
          </a:p>
          <a:p>
            <a:pPr algn="just" eaLnBrk="1" hangingPunct="1">
              <a:lnSpc>
                <a:spcPct val="90000"/>
              </a:lnSpc>
              <a:buFontTx/>
              <a:buNone/>
            </a:pPr>
            <a:endParaRPr lang="en-US" sz="2400">
              <a:solidFill>
                <a:srgbClr val="FF0000"/>
              </a:solidFill>
              <a:latin typeface="Times" charset="0"/>
            </a:endParaRPr>
          </a:p>
          <a:p>
            <a:pPr algn="just" eaLnBrk="1" hangingPunct="1">
              <a:buFontTx/>
              <a:buNone/>
            </a:pPr>
            <a:r>
              <a:rPr lang="en-US" sz="2400" i="1">
                <a:solidFill>
                  <a:srgbClr val="187534"/>
                </a:solidFill>
                <a:latin typeface="Times" charset="0"/>
              </a:rPr>
              <a:t>Altocumulus</a:t>
            </a:r>
            <a:endParaRPr lang="en-US" sz="2400" u="sng">
              <a:solidFill>
                <a:srgbClr val="33CC33"/>
              </a:solidFill>
              <a:latin typeface="Times" charset="0"/>
            </a:endParaRPr>
          </a:p>
          <a:p>
            <a:pPr algn="just" eaLnBrk="1" hangingPunct="1">
              <a:buFontTx/>
              <a:buNone/>
            </a:pPr>
            <a:r>
              <a:rPr lang="en-US" sz="2400">
                <a:solidFill>
                  <a:srgbClr val="FF0000"/>
                </a:solidFill>
                <a:latin typeface="Times" charset="0"/>
              </a:rPr>
              <a:t>	Patches of wavy, rounded rolls, made of water droplets and ice crystals.</a:t>
            </a:r>
            <a:endParaRPr lang="en-US" sz="2800">
              <a:solidFill>
                <a:srgbClr val="FF0000"/>
              </a:solidFill>
              <a:latin typeface="Times"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43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434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4345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434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459"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0"/>
            <a:ext cx="8229600" cy="1143000"/>
          </a:xfrm>
        </p:spPr>
        <p:txBody>
          <a:bodyPr/>
          <a:lstStyle/>
          <a:p>
            <a:pPr eaLnBrk="1" hangingPunct="1"/>
            <a:r>
              <a:rPr lang="en-US" b="1">
                <a:solidFill>
                  <a:srgbClr val="0000FF"/>
                </a:solidFill>
                <a:latin typeface="Times" charset="0"/>
              </a:rPr>
              <a:t>High Clouds</a:t>
            </a:r>
            <a:endParaRPr lang="en-US">
              <a:solidFill>
                <a:srgbClr val="000000"/>
              </a:solidFill>
              <a:latin typeface="Times" charset="0"/>
            </a:endParaRPr>
          </a:p>
        </p:txBody>
      </p:sp>
      <p:sp>
        <p:nvSpPr>
          <p:cNvPr id="1044483" name="Rectangle 3"/>
          <p:cNvSpPr>
            <a:spLocks noGrp="1" noChangeArrowheads="1"/>
          </p:cNvSpPr>
          <p:nvPr>
            <p:ph type="body" sz="half" idx="1"/>
          </p:nvPr>
        </p:nvSpPr>
        <p:spPr>
          <a:xfrm>
            <a:off x="228600" y="1066800"/>
            <a:ext cx="8534400" cy="4648200"/>
          </a:xfrm>
        </p:spPr>
        <p:txBody>
          <a:bodyPr/>
          <a:lstStyle/>
          <a:p>
            <a:pPr eaLnBrk="1" hangingPunct="1">
              <a:buFontTx/>
              <a:buNone/>
            </a:pPr>
            <a:r>
              <a:rPr lang="en-US" sz="2400" i="1">
                <a:solidFill>
                  <a:srgbClr val="187534"/>
                </a:solidFill>
                <a:latin typeface="Times" charset="0"/>
              </a:rPr>
              <a:t>Cirrus</a:t>
            </a:r>
            <a:endParaRPr lang="en-US" sz="2400" u="sng">
              <a:solidFill>
                <a:srgbClr val="33CC33"/>
              </a:solidFill>
              <a:latin typeface="Times" charset="0"/>
            </a:endParaRPr>
          </a:p>
          <a:p>
            <a:pPr eaLnBrk="1" hangingPunct="1">
              <a:buFontTx/>
              <a:buNone/>
            </a:pPr>
            <a:r>
              <a:rPr lang="en-US" sz="2400">
                <a:latin typeface="Times" charset="0"/>
              </a:rPr>
              <a:t>	</a:t>
            </a:r>
            <a:r>
              <a:rPr lang="en-US" sz="2400">
                <a:solidFill>
                  <a:srgbClr val="FF0000"/>
                </a:solidFill>
                <a:latin typeface="Times" charset="0"/>
              </a:rPr>
              <a:t>High, thin, featherlike, wispy, ice crystal clouds.</a:t>
            </a:r>
          </a:p>
          <a:p>
            <a:pPr eaLnBrk="1" hangingPunct="1">
              <a:buFontTx/>
              <a:buNone/>
            </a:pPr>
            <a:endParaRPr lang="en-US" sz="2400">
              <a:latin typeface="Times" charset="0"/>
            </a:endParaRPr>
          </a:p>
          <a:p>
            <a:pPr eaLnBrk="1" hangingPunct="1">
              <a:buFontTx/>
              <a:buNone/>
            </a:pPr>
            <a:r>
              <a:rPr lang="en-US" sz="2400" i="1">
                <a:solidFill>
                  <a:srgbClr val="187534"/>
                </a:solidFill>
                <a:latin typeface="Times" charset="0"/>
              </a:rPr>
              <a:t>Cirrostratus</a:t>
            </a:r>
            <a:endParaRPr lang="en-US" sz="2400" u="sng">
              <a:solidFill>
                <a:srgbClr val="33CC33"/>
              </a:solidFill>
              <a:latin typeface="Times" charset="0"/>
            </a:endParaRPr>
          </a:p>
          <a:p>
            <a:pPr eaLnBrk="1" hangingPunct="1">
              <a:buFontTx/>
              <a:buNone/>
            </a:pPr>
            <a:r>
              <a:rPr lang="en-US" sz="2400">
                <a:solidFill>
                  <a:srgbClr val="FF0000"/>
                </a:solidFill>
                <a:latin typeface="Times" charset="0"/>
              </a:rPr>
              <a:t>	High, thin, sheet-like, ice crystal clouds that often cover the sky and cause a halo to appear around the sun or moon.</a:t>
            </a:r>
          </a:p>
          <a:p>
            <a:pPr eaLnBrk="1" hangingPunct="1">
              <a:buFontTx/>
              <a:buNone/>
            </a:pPr>
            <a:endParaRPr lang="en-US" sz="2400">
              <a:solidFill>
                <a:srgbClr val="FF0000"/>
              </a:solidFill>
              <a:latin typeface="Times" charset="0"/>
            </a:endParaRPr>
          </a:p>
          <a:p>
            <a:pPr eaLnBrk="1" hangingPunct="1">
              <a:lnSpc>
                <a:spcPct val="90000"/>
              </a:lnSpc>
              <a:buFontTx/>
              <a:buNone/>
            </a:pPr>
            <a:r>
              <a:rPr lang="en-US" sz="2400" i="1">
                <a:solidFill>
                  <a:srgbClr val="187534"/>
                </a:solidFill>
                <a:latin typeface="Times" charset="0"/>
              </a:rPr>
              <a:t>Cirrocumulus</a:t>
            </a:r>
            <a:endParaRPr lang="en-US" sz="2400" u="sng">
              <a:solidFill>
                <a:srgbClr val="33CC33"/>
              </a:solidFill>
              <a:latin typeface="Times" charset="0"/>
            </a:endParaRPr>
          </a:p>
          <a:p>
            <a:pPr eaLnBrk="1" hangingPunct="1">
              <a:lnSpc>
                <a:spcPct val="90000"/>
              </a:lnSpc>
              <a:buFontTx/>
              <a:buNone/>
            </a:pPr>
            <a:r>
              <a:rPr lang="en-US" sz="2400">
                <a:latin typeface="Times" charset="0"/>
              </a:rPr>
              <a:t>	</a:t>
            </a:r>
            <a:r>
              <a:rPr lang="en-US" sz="2400">
                <a:solidFill>
                  <a:srgbClr val="FF0000"/>
                </a:solidFill>
                <a:latin typeface="Times" charset="0"/>
              </a:rPr>
              <a:t>High, puffy, rounded, ice crystal clouds that often form in ripples.</a:t>
            </a:r>
            <a:endParaRPr lang="en-US" sz="2000">
              <a:solidFill>
                <a:srgbClr val="FF0000"/>
              </a:solidFill>
              <a:latin typeface="Times"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44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44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4448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4448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4448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444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483"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0"/>
            <a:ext cx="8229600" cy="1143000"/>
          </a:xfrm>
        </p:spPr>
        <p:txBody>
          <a:bodyPr/>
          <a:lstStyle/>
          <a:p>
            <a:pPr eaLnBrk="1" hangingPunct="1"/>
            <a:r>
              <a:rPr lang="en-US" b="1">
                <a:solidFill>
                  <a:srgbClr val="0000FF"/>
                </a:solidFill>
                <a:latin typeface="Times" charset="0"/>
              </a:rPr>
              <a:t>Clouds of Vertical Development</a:t>
            </a:r>
            <a:endParaRPr lang="en-US">
              <a:solidFill>
                <a:srgbClr val="000000"/>
              </a:solidFill>
              <a:latin typeface="Times" charset="0"/>
            </a:endParaRPr>
          </a:p>
        </p:txBody>
      </p:sp>
      <p:sp>
        <p:nvSpPr>
          <p:cNvPr id="1045507" name="Rectangle 3"/>
          <p:cNvSpPr>
            <a:spLocks noGrp="1" noChangeArrowheads="1"/>
          </p:cNvSpPr>
          <p:nvPr>
            <p:ph type="body" sz="half" idx="1"/>
          </p:nvPr>
        </p:nvSpPr>
        <p:spPr>
          <a:xfrm>
            <a:off x="304800" y="1143000"/>
            <a:ext cx="8839200" cy="4495800"/>
          </a:xfrm>
        </p:spPr>
        <p:txBody>
          <a:bodyPr/>
          <a:lstStyle/>
          <a:p>
            <a:pPr eaLnBrk="1" hangingPunct="1">
              <a:lnSpc>
                <a:spcPct val="90000"/>
              </a:lnSpc>
              <a:buFontTx/>
              <a:buNone/>
            </a:pPr>
            <a:r>
              <a:rPr lang="en-US" sz="2400" i="1">
                <a:solidFill>
                  <a:srgbClr val="187534"/>
                </a:solidFill>
                <a:latin typeface="Times" charset="0"/>
              </a:rPr>
              <a:t>Cumulus</a:t>
            </a:r>
            <a:endParaRPr lang="en-US" sz="2400" u="sng">
              <a:solidFill>
                <a:srgbClr val="33CC33"/>
              </a:solidFill>
              <a:latin typeface="Times" charset="0"/>
            </a:endParaRPr>
          </a:p>
          <a:p>
            <a:pPr eaLnBrk="1" hangingPunct="1">
              <a:lnSpc>
                <a:spcPct val="90000"/>
              </a:lnSpc>
              <a:buFontTx/>
              <a:buNone/>
            </a:pPr>
            <a:r>
              <a:rPr lang="en-US" sz="2400">
                <a:latin typeface="Times" charset="0"/>
              </a:rPr>
              <a:t>	</a:t>
            </a:r>
            <a:r>
              <a:rPr lang="en-US" sz="2400">
                <a:solidFill>
                  <a:srgbClr val="FF0000"/>
                </a:solidFill>
                <a:latin typeface="Times" charset="0"/>
              </a:rPr>
              <a:t>Clouds with flat bases and bulging tops. Appear in individual, detached domes, with varying degrees of vertical growth.</a:t>
            </a:r>
          </a:p>
          <a:p>
            <a:pPr eaLnBrk="1" hangingPunct="1">
              <a:lnSpc>
                <a:spcPct val="90000"/>
              </a:lnSpc>
              <a:buFontTx/>
              <a:buNone/>
            </a:pPr>
            <a:endParaRPr lang="en-US" sz="2400" i="1">
              <a:solidFill>
                <a:srgbClr val="9900CC"/>
              </a:solidFill>
              <a:latin typeface="Times" charset="0"/>
            </a:endParaRPr>
          </a:p>
          <a:p>
            <a:pPr eaLnBrk="1" hangingPunct="1">
              <a:lnSpc>
                <a:spcPct val="90000"/>
              </a:lnSpc>
              <a:buFontTx/>
              <a:buNone/>
            </a:pPr>
            <a:r>
              <a:rPr lang="en-US" sz="2400" i="1">
                <a:solidFill>
                  <a:srgbClr val="9900CC"/>
                </a:solidFill>
                <a:latin typeface="Times" charset="0"/>
              </a:rPr>
              <a:t>	Cumulus humilis</a:t>
            </a:r>
            <a:endParaRPr lang="en-US" sz="2400" u="sng">
              <a:solidFill>
                <a:srgbClr val="9900CC"/>
              </a:solidFill>
              <a:latin typeface="Times" charset="0"/>
            </a:endParaRPr>
          </a:p>
          <a:p>
            <a:pPr eaLnBrk="1" hangingPunct="1">
              <a:lnSpc>
                <a:spcPct val="90000"/>
              </a:lnSpc>
              <a:buFontTx/>
              <a:buNone/>
            </a:pPr>
            <a:r>
              <a:rPr lang="en-US" sz="2400" u="sng">
                <a:solidFill>
                  <a:srgbClr val="9900CC"/>
                </a:solidFill>
                <a:latin typeface="Times" charset="0"/>
              </a:rPr>
              <a:t>	</a:t>
            </a:r>
            <a:r>
              <a:rPr lang="en-US" sz="2400">
                <a:solidFill>
                  <a:srgbClr val="FF0000"/>
                </a:solidFill>
                <a:latin typeface="Times" charset="0"/>
              </a:rPr>
              <a:t>Limited vertical development</a:t>
            </a:r>
            <a:r>
              <a:rPr lang="en-US" sz="2400" i="1">
                <a:solidFill>
                  <a:srgbClr val="9900CC"/>
                </a:solidFill>
                <a:latin typeface="Times" charset="0"/>
              </a:rPr>
              <a:t> </a:t>
            </a:r>
          </a:p>
          <a:p>
            <a:pPr eaLnBrk="1" hangingPunct="1">
              <a:lnSpc>
                <a:spcPct val="90000"/>
              </a:lnSpc>
              <a:buFontTx/>
              <a:buNone/>
            </a:pPr>
            <a:endParaRPr lang="en-US" sz="2400" i="1">
              <a:solidFill>
                <a:srgbClr val="9900CC"/>
              </a:solidFill>
              <a:latin typeface="Times" charset="0"/>
            </a:endParaRPr>
          </a:p>
          <a:p>
            <a:pPr eaLnBrk="1" hangingPunct="1">
              <a:lnSpc>
                <a:spcPct val="90000"/>
              </a:lnSpc>
              <a:buFontTx/>
              <a:buNone/>
            </a:pPr>
            <a:r>
              <a:rPr lang="en-US" sz="2400" i="1">
                <a:solidFill>
                  <a:srgbClr val="9900CC"/>
                </a:solidFill>
                <a:latin typeface="Times" charset="0"/>
              </a:rPr>
              <a:t>	Cumulus congestus</a:t>
            </a:r>
            <a:endParaRPr lang="en-US" sz="2400" u="sng">
              <a:solidFill>
                <a:srgbClr val="9900CC"/>
              </a:solidFill>
              <a:latin typeface="Times" charset="0"/>
            </a:endParaRPr>
          </a:p>
          <a:p>
            <a:pPr eaLnBrk="1" hangingPunct="1">
              <a:lnSpc>
                <a:spcPct val="90000"/>
              </a:lnSpc>
              <a:buFontTx/>
              <a:buNone/>
            </a:pPr>
            <a:r>
              <a:rPr lang="en-US" sz="2400" u="sng">
                <a:solidFill>
                  <a:srgbClr val="9900CC"/>
                </a:solidFill>
                <a:latin typeface="Times" charset="0"/>
              </a:rPr>
              <a:t>	</a:t>
            </a:r>
            <a:r>
              <a:rPr lang="en-US" sz="2400">
                <a:solidFill>
                  <a:srgbClr val="FF0000"/>
                </a:solidFill>
                <a:latin typeface="Times" charset="0"/>
              </a:rPr>
              <a:t>Extensive vertical development</a:t>
            </a:r>
          </a:p>
          <a:p>
            <a:pPr eaLnBrk="1" hangingPunct="1">
              <a:lnSpc>
                <a:spcPct val="90000"/>
              </a:lnSpc>
              <a:buFontTx/>
              <a:buNone/>
            </a:pPr>
            <a:endParaRPr lang="en-US" sz="2400">
              <a:solidFill>
                <a:srgbClr val="FF0000"/>
              </a:solidFill>
              <a:latin typeface="Times" charset="0"/>
            </a:endParaRPr>
          </a:p>
          <a:p>
            <a:pPr eaLnBrk="1" hangingPunct="1">
              <a:lnSpc>
                <a:spcPct val="90000"/>
              </a:lnSpc>
              <a:buFontTx/>
              <a:buNone/>
            </a:pPr>
            <a:r>
              <a:rPr lang="en-US" sz="2400" i="1">
                <a:solidFill>
                  <a:srgbClr val="187534"/>
                </a:solidFill>
                <a:latin typeface="Times" charset="0"/>
              </a:rPr>
              <a:t>Cumulonimbus</a:t>
            </a:r>
            <a:endParaRPr lang="en-US" sz="2400" u="sng">
              <a:solidFill>
                <a:srgbClr val="33CC33"/>
              </a:solidFill>
              <a:latin typeface="Times" charset="0"/>
            </a:endParaRPr>
          </a:p>
          <a:p>
            <a:pPr eaLnBrk="1" hangingPunct="1">
              <a:lnSpc>
                <a:spcPct val="90000"/>
              </a:lnSpc>
              <a:buFontTx/>
              <a:buNone/>
            </a:pPr>
            <a:r>
              <a:rPr lang="en-US" sz="2400">
                <a:latin typeface="Times" charset="0"/>
              </a:rPr>
              <a:t>	</a:t>
            </a:r>
            <a:r>
              <a:rPr lang="en-US" sz="2400">
                <a:solidFill>
                  <a:srgbClr val="FF0000"/>
                </a:solidFill>
                <a:latin typeface="Times" charset="0"/>
              </a:rPr>
              <a:t>Dense, vertically developed cloud with a top that has the shape of an anvil. Can produce heavy showers, lightning, thunder, and hail. Also known as a </a:t>
            </a:r>
            <a:r>
              <a:rPr lang="en-US" sz="2400" i="1">
                <a:solidFill>
                  <a:srgbClr val="FF0000"/>
                </a:solidFill>
                <a:latin typeface="Times" charset="0"/>
              </a:rPr>
              <a:t>thunderstorm cloud</a:t>
            </a:r>
            <a:r>
              <a:rPr lang="en-US" sz="2000">
                <a:solidFill>
                  <a:srgbClr val="FF0000"/>
                </a:solidFill>
                <a:latin typeface="Times" charset="0"/>
              </a:rPr>
              <a:t>.</a:t>
            </a:r>
            <a:endParaRPr lang="en-US" sz="2400">
              <a:solidFill>
                <a:srgbClr val="FF0000"/>
              </a:solidFill>
              <a:latin typeface="Times" charset="0"/>
            </a:endParaRPr>
          </a:p>
          <a:p>
            <a:pPr lvl="1" eaLnBrk="1" hangingPunct="1">
              <a:lnSpc>
                <a:spcPct val="90000"/>
              </a:lnSpc>
              <a:buFontTx/>
              <a:buNone/>
            </a:pPr>
            <a:endParaRPr lang="en-US" sz="2000">
              <a:solidFill>
                <a:srgbClr val="FF0000"/>
              </a:solidFill>
              <a:latin typeface="Times" charset="0"/>
              <a:ea typeface="ＭＳ Ｐゴシック"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45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455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4550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4550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45507">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45507">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045507">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04550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5507"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Cloud Formation</a:t>
            </a:r>
            <a:endParaRPr lang="en-US" sz="4000" b="1">
              <a:solidFill>
                <a:srgbClr val="0000FF"/>
              </a:solidFill>
              <a:latin typeface="Times" charset="0"/>
            </a:endParaRPr>
          </a:p>
        </p:txBody>
      </p:sp>
      <p:sp>
        <p:nvSpPr>
          <p:cNvPr id="879619" name="Rectangle 3"/>
          <p:cNvSpPr>
            <a:spLocks noChangeArrowheads="1"/>
          </p:cNvSpPr>
          <p:nvPr/>
        </p:nvSpPr>
        <p:spPr bwMode="auto">
          <a:xfrm>
            <a:off x="457200" y="914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gn="just">
              <a:lnSpc>
                <a:spcPct val="100000"/>
              </a:lnSpc>
              <a:spcBef>
                <a:spcPct val="0"/>
              </a:spcBef>
              <a:buFontTx/>
              <a:buNone/>
              <a:tabLst>
                <a:tab pos="6804025" algn="l"/>
              </a:tabLst>
            </a:pPr>
            <a:r>
              <a:rPr lang="en-US" sz="2400" b="0">
                <a:latin typeface="Times" charset="0"/>
              </a:rPr>
              <a:t>Cloud Formation Mechanisms</a:t>
            </a:r>
          </a:p>
          <a:p>
            <a:pPr marL="342900" indent="-342900" algn="just">
              <a:lnSpc>
                <a:spcPct val="100000"/>
              </a:lnSpc>
              <a:spcBef>
                <a:spcPct val="0"/>
              </a:spcBef>
              <a:buFontTx/>
              <a:buNone/>
              <a:tabLst>
                <a:tab pos="6804025" algn="l"/>
              </a:tabLst>
            </a:pPr>
            <a:r>
              <a:rPr lang="en-US" sz="2400" b="0">
                <a:solidFill>
                  <a:srgbClr val="800080"/>
                </a:solidFill>
                <a:latin typeface="Times" charset="0"/>
              </a:rPr>
              <a:t>	</a:t>
            </a:r>
            <a:r>
              <a:rPr lang="en-US" sz="2400" b="0">
                <a:solidFill>
                  <a:srgbClr val="187534"/>
                </a:solidFill>
                <a:latin typeface="Times" charset="0"/>
              </a:rPr>
              <a:t>free convection</a:t>
            </a:r>
          </a:p>
          <a:p>
            <a:pPr marL="342900" indent="-342900" algn="just">
              <a:lnSpc>
                <a:spcPct val="100000"/>
              </a:lnSpc>
              <a:spcBef>
                <a:spcPct val="0"/>
              </a:spcBef>
              <a:buFontTx/>
              <a:buNone/>
              <a:tabLst>
                <a:tab pos="6804025" algn="l"/>
              </a:tabLst>
            </a:pPr>
            <a:r>
              <a:rPr lang="en-US" sz="2400" b="0">
                <a:solidFill>
                  <a:srgbClr val="187534"/>
                </a:solidFill>
                <a:latin typeface="Times" charset="0"/>
              </a:rPr>
              <a:t>	forced convection</a:t>
            </a:r>
          </a:p>
          <a:p>
            <a:pPr marL="342900" indent="-342900" algn="just">
              <a:lnSpc>
                <a:spcPct val="100000"/>
              </a:lnSpc>
              <a:spcBef>
                <a:spcPct val="0"/>
              </a:spcBef>
              <a:buFontTx/>
              <a:buNone/>
              <a:tabLst>
                <a:tab pos="6804025" algn="l"/>
              </a:tabLst>
            </a:pPr>
            <a:r>
              <a:rPr lang="en-US" sz="2400" b="0">
                <a:solidFill>
                  <a:srgbClr val="187534"/>
                </a:solidFill>
                <a:latin typeface="Times" charset="0"/>
              </a:rPr>
              <a:t>	orography</a:t>
            </a:r>
          </a:p>
          <a:p>
            <a:pPr marL="342900" indent="-342900">
              <a:lnSpc>
                <a:spcPct val="100000"/>
              </a:lnSpc>
              <a:spcBef>
                <a:spcPct val="0"/>
              </a:spcBef>
              <a:buFontTx/>
              <a:buNone/>
              <a:tabLst>
                <a:tab pos="6804025" algn="l"/>
              </a:tabLst>
            </a:pPr>
            <a:r>
              <a:rPr lang="en-US" sz="2400" b="0">
                <a:solidFill>
                  <a:srgbClr val="187534"/>
                </a:solidFill>
                <a:latin typeface="Times" charset="0"/>
              </a:rPr>
              <a:t>	frontal lifting</a:t>
            </a:r>
          </a:p>
        </p:txBody>
      </p:sp>
      <p:sp>
        <p:nvSpPr>
          <p:cNvPr id="23557" name="Text Box 15"/>
          <p:cNvSpPr txBox="1">
            <a:spLocks noChangeArrowheads="1"/>
          </p:cNvSpPr>
          <p:nvPr/>
        </p:nvSpPr>
        <p:spPr bwMode="auto">
          <a:xfrm>
            <a:off x="7467600" y="6096000"/>
            <a:ext cx="12763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18.1</a:t>
            </a:r>
          </a:p>
        </p:txBody>
      </p:sp>
      <p:sp>
        <p:nvSpPr>
          <p:cNvPr id="879632" name="Rectangle 16"/>
          <p:cNvSpPr>
            <a:spLocks noChangeArrowheads="1"/>
          </p:cNvSpPr>
          <p:nvPr/>
        </p:nvSpPr>
        <p:spPr bwMode="auto">
          <a:xfrm>
            <a:off x="457200" y="2895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Formation of clouds along a cold and warm front, respectively</a:t>
            </a:r>
            <a:r>
              <a:rPr lang="en-US" sz="2400" b="0">
                <a:solidFill>
                  <a:srgbClr val="800080"/>
                </a:solidFill>
                <a:latin typeface="Times" charset="0"/>
              </a:rPr>
              <a:t> </a:t>
            </a:r>
          </a:p>
        </p:txBody>
      </p:sp>
      <p:graphicFrame>
        <p:nvGraphicFramePr>
          <p:cNvPr id="879633" name="Object 2"/>
          <p:cNvGraphicFramePr>
            <a:graphicFrameLocks noChangeAspect="1"/>
          </p:cNvGraphicFramePr>
          <p:nvPr/>
        </p:nvGraphicFramePr>
        <p:xfrm>
          <a:off x="990600" y="3352800"/>
          <a:ext cx="6553200" cy="3179763"/>
        </p:xfrm>
        <a:graphic>
          <a:graphicData uri="http://schemas.openxmlformats.org/presentationml/2006/ole">
            <mc:AlternateContent xmlns:mc="http://schemas.openxmlformats.org/markup-compatibility/2006">
              <mc:Choice xmlns:v="urn:schemas-microsoft-com:vml" Requires="v">
                <p:oleObj spid="_x0000_s23568" name="Document" r:id="rId3" imgW="3480816" imgH="1688592" progId="Word.Document.8">
                  <p:embed/>
                </p:oleObj>
              </mc:Choice>
              <mc:Fallback>
                <p:oleObj name="Document" r:id="rId3" imgW="3480816" imgH="1688592"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352800"/>
                        <a:ext cx="6553200" cy="31797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796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796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796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7961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7961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79632">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8796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9619" grpId="0" build="p" bldLvl="2" autoUpdateAnimBg="0"/>
      <p:bldP spid="879632" grpId="0" build="p" bldLvl="2"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Pseudoadiabatic Process</a:t>
            </a:r>
          </a:p>
        </p:txBody>
      </p:sp>
      <p:sp>
        <p:nvSpPr>
          <p:cNvPr id="951299" name="Rectangle 3"/>
          <p:cNvSpPr>
            <a:spLocks noChangeArrowheads="1"/>
          </p:cNvSpPr>
          <p:nvPr/>
        </p:nvSpPr>
        <p:spPr bwMode="auto">
          <a:xfrm>
            <a:off x="457200" y="914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solidFill>
                  <a:srgbClr val="800080"/>
                </a:solidFill>
                <a:latin typeface="Times" charset="0"/>
              </a:rPr>
              <a:t>Condensation, latent heat release occurs during adiabatic ascent</a:t>
            </a:r>
            <a:r>
              <a:rPr lang="en-US" sz="2400" b="0">
                <a:latin typeface="Times" charset="0"/>
              </a:rPr>
              <a:t>	</a:t>
            </a:r>
          </a:p>
        </p:txBody>
      </p:sp>
      <p:sp>
        <p:nvSpPr>
          <p:cNvPr id="951301" name="Rectangle 5"/>
          <p:cNvSpPr>
            <a:spLocks noChangeArrowheads="1"/>
          </p:cNvSpPr>
          <p:nvPr/>
        </p:nvSpPr>
        <p:spPr bwMode="auto">
          <a:xfrm>
            <a:off x="457200" y="2819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Pseudoadiabatic process	</a:t>
            </a:r>
            <a:r>
              <a:rPr lang="en-US" sz="2400" b="0">
                <a:solidFill>
                  <a:srgbClr val="993366"/>
                </a:solidFill>
                <a:latin typeface="Times" charset="0"/>
              </a:rPr>
              <a:t>(18.1)</a:t>
            </a:r>
            <a:r>
              <a:rPr lang="en-US" sz="2400" b="0">
                <a:latin typeface="Times" charset="0"/>
              </a:rPr>
              <a:t>	</a:t>
            </a:r>
          </a:p>
        </p:txBody>
      </p:sp>
      <p:sp>
        <p:nvSpPr>
          <p:cNvPr id="951304" name="Rectangle 8"/>
          <p:cNvSpPr>
            <a:spLocks noChangeArrowheads="1"/>
          </p:cNvSpPr>
          <p:nvPr/>
        </p:nvSpPr>
        <p:spPr bwMode="auto">
          <a:xfrm>
            <a:off x="457200" y="4572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Saturation mass mixing ratio of water vapor over liquid water	</a:t>
            </a:r>
          </a:p>
        </p:txBody>
      </p:sp>
      <p:sp>
        <p:nvSpPr>
          <p:cNvPr id="951308" name="Rectangle 12"/>
          <p:cNvSpPr>
            <a:spLocks noChangeArrowheads="1"/>
          </p:cNvSpPr>
          <p:nvPr/>
        </p:nvSpPr>
        <p:spPr bwMode="auto">
          <a:xfrm>
            <a:off x="457200" y="1447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Adiabatic process</a:t>
            </a:r>
          </a:p>
          <a:p>
            <a:pPr marL="342900" indent="-342900" algn="ctr">
              <a:buFontTx/>
              <a:buNone/>
              <a:tabLst>
                <a:tab pos="6804025" algn="l"/>
              </a:tabLst>
            </a:pPr>
            <a:r>
              <a:rPr lang="en-US" sz="2400" b="0">
                <a:solidFill>
                  <a:schemeClr val="tx1"/>
                </a:solidFill>
                <a:latin typeface="Times" charset="0"/>
              </a:rPr>
              <a:t>                                    dQ = 0</a:t>
            </a:r>
            <a:r>
              <a:rPr lang="en-US" sz="2400" b="0">
                <a:latin typeface="Times" charset="0"/>
              </a:rPr>
              <a:t>	</a:t>
            </a:r>
          </a:p>
        </p:txBody>
      </p:sp>
      <p:graphicFrame>
        <p:nvGraphicFramePr>
          <p:cNvPr id="951309" name="Object 2"/>
          <p:cNvGraphicFramePr>
            <a:graphicFrameLocks noChangeAspect="1"/>
          </p:cNvGraphicFramePr>
          <p:nvPr>
            <p:extLst>
              <p:ext uri="{D42A27DB-BD31-4B8C-83A1-F6EECF244321}">
                <p14:modId xmlns:p14="http://schemas.microsoft.com/office/powerpoint/2010/main" val="422623617"/>
              </p:ext>
            </p:extLst>
          </p:nvPr>
        </p:nvGraphicFramePr>
        <p:xfrm>
          <a:off x="3432175" y="3502025"/>
          <a:ext cx="1905000" cy="571500"/>
        </p:xfrm>
        <a:graphic>
          <a:graphicData uri="http://schemas.openxmlformats.org/presentationml/2006/ole">
            <mc:AlternateContent xmlns:mc="http://schemas.openxmlformats.org/markup-compatibility/2006">
              <mc:Choice xmlns:v="urn:schemas-microsoft-com:vml" Requires="v">
                <p:oleObj spid="_x0000_s24601" name="Equation" r:id="rId3" imgW="762000" imgH="228600" progId="Equation.3">
                  <p:embed/>
                </p:oleObj>
              </mc:Choice>
              <mc:Fallback>
                <p:oleObj name="Equation" r:id="rId3" imgW="762000" imgH="228600" progId="Equation.3">
                  <p:embed/>
                  <p:pic>
                    <p:nvPicPr>
                      <p:cNvPr id="0" name="Object 2"/>
                      <p:cNvPicPr>
                        <a:picLocks noChangeAspect="1" noChangeArrowheads="1"/>
                      </p:cNvPicPr>
                      <p:nvPr/>
                    </p:nvPicPr>
                    <p:blipFill>
                      <a:blip r:embed="rId4"/>
                      <a:srcRect/>
                      <a:stretch>
                        <a:fillRect/>
                      </a:stretch>
                    </p:blipFill>
                    <p:spPr bwMode="auto">
                      <a:xfrm>
                        <a:off x="3432175" y="3502025"/>
                        <a:ext cx="1905000" cy="571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51310" name="Object 3"/>
          <p:cNvGraphicFramePr>
            <a:graphicFrameLocks noChangeAspect="1"/>
          </p:cNvGraphicFramePr>
          <p:nvPr>
            <p:extLst>
              <p:ext uri="{D42A27DB-BD31-4B8C-83A1-F6EECF244321}">
                <p14:modId xmlns:p14="http://schemas.microsoft.com/office/powerpoint/2010/main" val="3075737187"/>
              </p:ext>
            </p:extLst>
          </p:nvPr>
        </p:nvGraphicFramePr>
        <p:xfrm>
          <a:off x="3676650" y="5254625"/>
          <a:ext cx="1555750" cy="1047750"/>
        </p:xfrm>
        <a:graphic>
          <a:graphicData uri="http://schemas.openxmlformats.org/presentationml/2006/ole">
            <mc:AlternateContent xmlns:mc="http://schemas.openxmlformats.org/markup-compatibility/2006">
              <mc:Choice xmlns:v="urn:schemas-microsoft-com:vml" Requires="v">
                <p:oleObj spid="_x0000_s24602" name="Equation" r:id="rId5" imgW="622300" imgH="419100" progId="Equation.3">
                  <p:embed/>
                </p:oleObj>
              </mc:Choice>
              <mc:Fallback>
                <p:oleObj name="Equation" r:id="rId5" imgW="622300" imgH="419100" progId="Equation.3">
                  <p:embed/>
                  <p:pic>
                    <p:nvPicPr>
                      <p:cNvPr id="0" name="Object 3"/>
                      <p:cNvPicPr>
                        <a:picLocks noChangeAspect="1" noChangeArrowheads="1"/>
                      </p:cNvPicPr>
                      <p:nvPr/>
                    </p:nvPicPr>
                    <p:blipFill>
                      <a:blip r:embed="rId6"/>
                      <a:srcRect/>
                      <a:stretch>
                        <a:fillRect/>
                      </a:stretch>
                    </p:blipFill>
                    <p:spPr bwMode="auto">
                      <a:xfrm>
                        <a:off x="3676650" y="5254625"/>
                        <a:ext cx="1555750" cy="1047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512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5130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5130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95130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5130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9513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1299" grpId="0" autoUpdateAnimBg="0"/>
      <p:bldP spid="951301" grpId="0" autoUpdateAnimBg="0"/>
      <p:bldP spid="951304" grpId="0" autoUpdateAnimBg="0"/>
      <p:bldP spid="951308"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7"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Pseudoadiabatic Process</a:t>
            </a:r>
            <a:endParaRPr lang="en-US" sz="4000" b="1">
              <a:solidFill>
                <a:srgbClr val="0000FF"/>
              </a:solidFill>
              <a:latin typeface="Times" charset="0"/>
            </a:endParaRPr>
          </a:p>
        </p:txBody>
      </p:sp>
      <p:sp>
        <p:nvSpPr>
          <p:cNvPr id="975877" name="Rectangle 5"/>
          <p:cNvSpPr>
            <a:spLocks noChangeArrowheads="1"/>
          </p:cNvSpPr>
          <p:nvPr/>
        </p:nvSpPr>
        <p:spPr bwMode="auto">
          <a:xfrm>
            <a:off x="457200" y="4419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solidFill>
                  <a:srgbClr val="993366"/>
                </a:solidFill>
                <a:latin typeface="Times" charset="0"/>
              </a:rPr>
              <a:t>		(18.5)</a:t>
            </a:r>
            <a:r>
              <a:rPr lang="en-US" sz="2400" b="0">
                <a:latin typeface="Times" charset="0"/>
              </a:rPr>
              <a:t>	</a:t>
            </a:r>
          </a:p>
        </p:txBody>
      </p:sp>
      <p:sp>
        <p:nvSpPr>
          <p:cNvPr id="975878" name="Rectangle 6"/>
          <p:cNvSpPr>
            <a:spLocks noChangeArrowheads="1"/>
          </p:cNvSpPr>
          <p:nvPr/>
        </p:nvSpPr>
        <p:spPr bwMode="auto">
          <a:xfrm>
            <a:off x="457200" y="1143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Differentiate </a:t>
            </a:r>
            <a:r>
              <a:rPr lang="en-US" sz="2400" b="0">
                <a:latin typeface="Symbol" charset="0"/>
              </a:rPr>
              <a:t>w</a:t>
            </a:r>
            <a:r>
              <a:rPr lang="en-US" sz="2400" b="0" i="1" baseline="-25000">
                <a:latin typeface="Times" charset="0"/>
              </a:rPr>
              <a:t>v,s</a:t>
            </a:r>
            <a:r>
              <a:rPr lang="en-US" sz="2400" b="0">
                <a:latin typeface="Times" charset="0"/>
              </a:rPr>
              <a:t>=</a:t>
            </a:r>
            <a:r>
              <a:rPr lang="en-US" sz="2400" b="0">
                <a:latin typeface="Symbol" charset="0"/>
              </a:rPr>
              <a:t>e</a:t>
            </a:r>
            <a:r>
              <a:rPr lang="en-US" sz="2400" b="0" i="1">
                <a:latin typeface="Times" charset="0"/>
              </a:rPr>
              <a:t>p</a:t>
            </a:r>
            <a:r>
              <a:rPr lang="en-US" sz="2400" b="0" i="1" baseline="-25000">
                <a:latin typeface="Times" charset="0"/>
              </a:rPr>
              <a:t>v,s</a:t>
            </a:r>
            <a:r>
              <a:rPr lang="en-US" sz="2400" b="0">
                <a:latin typeface="Times" charset="0"/>
              </a:rPr>
              <a:t>/</a:t>
            </a:r>
            <a:r>
              <a:rPr lang="en-US" sz="2400" b="0" i="1">
                <a:latin typeface="Times" charset="0"/>
              </a:rPr>
              <a:t>p</a:t>
            </a:r>
            <a:r>
              <a:rPr lang="en-US" sz="2400" b="0" i="1" baseline="-25000">
                <a:latin typeface="Times" charset="0"/>
              </a:rPr>
              <a:t>d</a:t>
            </a:r>
            <a:r>
              <a:rPr lang="en-US" sz="2400" b="0">
                <a:latin typeface="Times" charset="0"/>
              </a:rPr>
              <a:t> with respect to altitude, substitute	</a:t>
            </a:r>
          </a:p>
        </p:txBody>
      </p:sp>
      <p:graphicFrame>
        <p:nvGraphicFramePr>
          <p:cNvPr id="975889" name="Object 2"/>
          <p:cNvGraphicFramePr>
            <a:graphicFrameLocks noChangeAspect="1"/>
          </p:cNvGraphicFramePr>
          <p:nvPr>
            <p:extLst>
              <p:ext uri="{D42A27DB-BD31-4B8C-83A1-F6EECF244321}">
                <p14:modId xmlns:p14="http://schemas.microsoft.com/office/powerpoint/2010/main" val="1762495822"/>
              </p:ext>
            </p:extLst>
          </p:nvPr>
        </p:nvGraphicFramePr>
        <p:xfrm>
          <a:off x="2930525" y="1704975"/>
          <a:ext cx="3014663" cy="635000"/>
        </p:xfrm>
        <a:graphic>
          <a:graphicData uri="http://schemas.openxmlformats.org/presentationml/2006/ole">
            <mc:AlternateContent xmlns:mc="http://schemas.openxmlformats.org/markup-compatibility/2006">
              <mc:Choice xmlns:v="urn:schemas-microsoft-com:vml" Requires="v">
                <p:oleObj spid="_x0000_s25648" name="Equation" r:id="rId3" imgW="1206500" imgH="254000" progId="Equation.3">
                  <p:embed/>
                </p:oleObj>
              </mc:Choice>
              <mc:Fallback>
                <p:oleObj name="Equation" r:id="rId3" imgW="1206500" imgH="254000" progId="Equation.3">
                  <p:embed/>
                  <p:pic>
                    <p:nvPicPr>
                      <p:cNvPr id="0" name="Object 2"/>
                      <p:cNvPicPr>
                        <a:picLocks noChangeAspect="1" noChangeArrowheads="1"/>
                      </p:cNvPicPr>
                      <p:nvPr/>
                    </p:nvPicPr>
                    <p:blipFill>
                      <a:blip r:embed="rId4"/>
                      <a:srcRect/>
                      <a:stretch>
                        <a:fillRect/>
                      </a:stretch>
                    </p:blipFill>
                    <p:spPr bwMode="auto">
                      <a:xfrm>
                        <a:off x="2930525" y="1704975"/>
                        <a:ext cx="3014663" cy="635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75890" name="Object 3"/>
          <p:cNvGraphicFramePr>
            <a:graphicFrameLocks noChangeAspect="1"/>
          </p:cNvGraphicFramePr>
          <p:nvPr>
            <p:extLst>
              <p:ext uri="{D42A27DB-BD31-4B8C-83A1-F6EECF244321}">
                <p14:modId xmlns:p14="http://schemas.microsoft.com/office/powerpoint/2010/main" val="3474870237"/>
              </p:ext>
            </p:extLst>
          </p:nvPr>
        </p:nvGraphicFramePr>
        <p:xfrm>
          <a:off x="3279775" y="2435225"/>
          <a:ext cx="2063750" cy="571500"/>
        </p:xfrm>
        <a:graphic>
          <a:graphicData uri="http://schemas.openxmlformats.org/presentationml/2006/ole">
            <mc:AlternateContent xmlns:mc="http://schemas.openxmlformats.org/markup-compatibility/2006">
              <mc:Choice xmlns:v="urn:schemas-microsoft-com:vml" Requires="v">
                <p:oleObj spid="_x0000_s25649" name="Equation" r:id="rId5" imgW="825500" imgH="228600" progId="Equation.3">
                  <p:embed/>
                </p:oleObj>
              </mc:Choice>
              <mc:Fallback>
                <p:oleObj name="Equation" r:id="rId5" imgW="825500" imgH="228600" progId="Equation.3">
                  <p:embed/>
                  <p:pic>
                    <p:nvPicPr>
                      <p:cNvPr id="0" name="Object 3"/>
                      <p:cNvPicPr>
                        <a:picLocks noChangeAspect="1" noChangeArrowheads="1"/>
                      </p:cNvPicPr>
                      <p:nvPr/>
                    </p:nvPicPr>
                    <p:blipFill>
                      <a:blip r:embed="rId6"/>
                      <a:srcRect/>
                      <a:stretch>
                        <a:fillRect/>
                      </a:stretch>
                    </p:blipFill>
                    <p:spPr bwMode="auto">
                      <a:xfrm>
                        <a:off x="3279775" y="2435225"/>
                        <a:ext cx="2063750" cy="571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75891" name="Object 4"/>
          <p:cNvGraphicFramePr>
            <a:graphicFrameLocks noChangeAspect="1"/>
          </p:cNvGraphicFramePr>
          <p:nvPr>
            <p:extLst>
              <p:ext uri="{D42A27DB-BD31-4B8C-83A1-F6EECF244321}">
                <p14:modId xmlns:p14="http://schemas.microsoft.com/office/powerpoint/2010/main" val="1379973078"/>
              </p:ext>
            </p:extLst>
          </p:nvPr>
        </p:nvGraphicFramePr>
        <p:xfrm>
          <a:off x="3689350" y="3136900"/>
          <a:ext cx="1111250" cy="539750"/>
        </p:xfrm>
        <a:graphic>
          <a:graphicData uri="http://schemas.openxmlformats.org/presentationml/2006/ole">
            <mc:AlternateContent xmlns:mc="http://schemas.openxmlformats.org/markup-compatibility/2006">
              <mc:Choice xmlns:v="urn:schemas-microsoft-com:vml" Requires="v">
                <p:oleObj spid="_x0000_s25650" name="Equation" r:id="rId7" imgW="444500" imgH="215900" progId="Equation.3">
                  <p:embed/>
                </p:oleObj>
              </mc:Choice>
              <mc:Fallback>
                <p:oleObj name="Equation" r:id="rId7" imgW="444500" imgH="215900" progId="Equation.3">
                  <p:embed/>
                  <p:pic>
                    <p:nvPicPr>
                      <p:cNvPr id="0" name="Object 4"/>
                      <p:cNvPicPr>
                        <a:picLocks noChangeAspect="1" noChangeArrowheads="1"/>
                      </p:cNvPicPr>
                      <p:nvPr/>
                    </p:nvPicPr>
                    <p:blipFill>
                      <a:blip r:embed="rId8"/>
                      <a:srcRect/>
                      <a:stretch>
                        <a:fillRect/>
                      </a:stretch>
                    </p:blipFill>
                    <p:spPr bwMode="auto">
                      <a:xfrm>
                        <a:off x="3689350" y="3136900"/>
                        <a:ext cx="1111250" cy="539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75892" name="Object 5"/>
          <p:cNvGraphicFramePr>
            <a:graphicFrameLocks noChangeAspect="1"/>
          </p:cNvGraphicFramePr>
          <p:nvPr>
            <p:extLst>
              <p:ext uri="{D42A27DB-BD31-4B8C-83A1-F6EECF244321}">
                <p14:modId xmlns:p14="http://schemas.microsoft.com/office/powerpoint/2010/main" val="633112541"/>
              </p:ext>
            </p:extLst>
          </p:nvPr>
        </p:nvGraphicFramePr>
        <p:xfrm>
          <a:off x="3003550" y="3746500"/>
          <a:ext cx="2728913" cy="539750"/>
        </p:xfrm>
        <a:graphic>
          <a:graphicData uri="http://schemas.openxmlformats.org/presentationml/2006/ole">
            <mc:AlternateContent xmlns:mc="http://schemas.openxmlformats.org/markup-compatibility/2006">
              <mc:Choice xmlns:v="urn:schemas-microsoft-com:vml" Requires="v">
                <p:oleObj spid="_x0000_s25651" name="Equation" r:id="rId9" imgW="1092200" imgH="215900" progId="Equation.3">
                  <p:embed/>
                </p:oleObj>
              </mc:Choice>
              <mc:Fallback>
                <p:oleObj name="Equation" r:id="rId9" imgW="1092200" imgH="215900" progId="Equation.3">
                  <p:embed/>
                  <p:pic>
                    <p:nvPicPr>
                      <p:cNvPr id="0" name="Object 5"/>
                      <p:cNvPicPr>
                        <a:picLocks noChangeAspect="1" noChangeArrowheads="1"/>
                      </p:cNvPicPr>
                      <p:nvPr/>
                    </p:nvPicPr>
                    <p:blipFill>
                      <a:blip r:embed="rId10"/>
                      <a:srcRect/>
                      <a:stretch>
                        <a:fillRect/>
                      </a:stretch>
                    </p:blipFill>
                    <p:spPr bwMode="auto">
                      <a:xfrm>
                        <a:off x="3003550" y="3746500"/>
                        <a:ext cx="2728913" cy="539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75893" name="Object 6"/>
          <p:cNvGraphicFramePr>
            <a:graphicFrameLocks noChangeAspect="1"/>
          </p:cNvGraphicFramePr>
          <p:nvPr>
            <p:extLst>
              <p:ext uri="{D42A27DB-BD31-4B8C-83A1-F6EECF244321}">
                <p14:modId xmlns:p14="http://schemas.microsoft.com/office/powerpoint/2010/main" val="3829669948"/>
              </p:ext>
            </p:extLst>
          </p:nvPr>
        </p:nvGraphicFramePr>
        <p:xfrm>
          <a:off x="1479550" y="4965700"/>
          <a:ext cx="6538913" cy="1111250"/>
        </p:xfrm>
        <a:graphic>
          <a:graphicData uri="http://schemas.openxmlformats.org/presentationml/2006/ole">
            <mc:AlternateContent xmlns:mc="http://schemas.openxmlformats.org/markup-compatibility/2006">
              <mc:Choice xmlns:v="urn:schemas-microsoft-com:vml" Requires="v">
                <p:oleObj spid="_x0000_s25652" name="Equation" r:id="rId11" imgW="2616200" imgH="444500" progId="Equation.3">
                  <p:embed/>
                </p:oleObj>
              </mc:Choice>
              <mc:Fallback>
                <p:oleObj name="Equation" r:id="rId11" imgW="2616200" imgH="444500" progId="Equation.3">
                  <p:embed/>
                  <p:pic>
                    <p:nvPicPr>
                      <p:cNvPr id="0" name="Object 6"/>
                      <p:cNvPicPr>
                        <a:picLocks noChangeAspect="1" noChangeArrowheads="1"/>
                      </p:cNvPicPr>
                      <p:nvPr/>
                    </p:nvPicPr>
                    <p:blipFill>
                      <a:blip r:embed="rId12"/>
                      <a:srcRect/>
                      <a:stretch>
                        <a:fillRect/>
                      </a:stretch>
                    </p:blipFill>
                    <p:spPr bwMode="auto">
                      <a:xfrm>
                        <a:off x="1479550" y="4965700"/>
                        <a:ext cx="6538913" cy="1111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975894" name="Rectangle 22"/>
          <p:cNvSpPr>
            <a:spLocks noChangeArrowheads="1"/>
          </p:cNvSpPr>
          <p:nvPr/>
        </p:nvSpPr>
        <p:spPr bwMode="auto">
          <a:xfrm>
            <a:off x="5867400" y="3810000"/>
            <a:ext cx="625475"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buFontTx/>
              <a:buNone/>
            </a:pPr>
            <a:r>
              <a:rPr lang="en-US" sz="2400" b="0">
                <a:solidFill>
                  <a:schemeClr val="tx1"/>
                </a:solidFill>
                <a:latin typeface="Times" charset="0"/>
              </a:rPr>
              <a:t> </a:t>
            </a:r>
            <a:r>
              <a:rPr lang="en-US" sz="2400" b="0">
                <a:latin typeface="Times" charset="0"/>
                <a:sym typeface="Wingdings"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7587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7588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97589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97589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975892"/>
                                        </p:tgtEl>
                                        <p:attrNameLst>
                                          <p:attrName>style.visibility</p:attrName>
                                        </p:attrNameLst>
                                      </p:cBhvr>
                                      <p:to>
                                        <p:strVal val="visible"/>
                                      </p:to>
                                    </p:set>
                                  </p:childTnLst>
                                </p:cTn>
                              </p:par>
                            </p:childTnLst>
                          </p:cTn>
                        </p:par>
                        <p:par>
                          <p:cTn id="23" fill="hold" nodeType="afterGroup">
                            <p:stCondLst>
                              <p:cond delay="500"/>
                            </p:stCondLst>
                            <p:childTnLst>
                              <p:par>
                                <p:cTn id="24" presetID="1" presetClass="entr" presetSubtype="0" fill="hold" grpId="0" nodeType="afterEffect">
                                  <p:stCondLst>
                                    <p:cond delay="0"/>
                                  </p:stCondLst>
                                  <p:childTnLst>
                                    <p:set>
                                      <p:cBhvr>
                                        <p:cTn id="25" dur="1" fill="hold">
                                          <p:stCondLst>
                                            <p:cond delay="499"/>
                                          </p:stCondLst>
                                        </p:cTn>
                                        <p:tgtEl>
                                          <p:spTgt spid="975894"/>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975877"/>
                                        </p:tgtEl>
                                        <p:attrNameLst>
                                          <p:attrName>style.visibility</p:attrName>
                                        </p:attrNameLst>
                                      </p:cBhvr>
                                      <p:to>
                                        <p:strVal val="visible"/>
                                      </p:to>
                                    </p:set>
                                  </p:childTnLst>
                                </p:cTn>
                              </p:par>
                            </p:childTnLst>
                          </p:cTn>
                        </p:par>
                        <p:par>
                          <p:cTn id="30" fill="hold" nodeType="afterGroup">
                            <p:stCondLst>
                              <p:cond delay="500"/>
                            </p:stCondLst>
                            <p:childTnLst>
                              <p:par>
                                <p:cTn id="31" presetID="1" presetClass="entr" presetSubtype="0" fill="hold" nodeType="afterEffect">
                                  <p:stCondLst>
                                    <p:cond delay="0"/>
                                  </p:stCondLst>
                                  <p:childTnLst>
                                    <p:set>
                                      <p:cBhvr>
                                        <p:cTn id="32" dur="1" fill="hold">
                                          <p:stCondLst>
                                            <p:cond delay="499"/>
                                          </p:stCondLst>
                                        </p:cTn>
                                        <p:tgtEl>
                                          <p:spTgt spid="9758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5877" grpId="0" autoUpdateAnimBg="0"/>
      <p:bldP spid="975878" grpId="0" autoUpdateAnimBg="0"/>
      <p:bldP spid="975894"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Pseudoadiabatic Process</a:t>
            </a:r>
            <a:endParaRPr lang="en-US" sz="4000" b="1">
              <a:solidFill>
                <a:srgbClr val="0000FF"/>
              </a:solidFill>
              <a:latin typeface="Times" charset="0"/>
            </a:endParaRPr>
          </a:p>
        </p:txBody>
      </p:sp>
      <p:sp>
        <p:nvSpPr>
          <p:cNvPr id="976900" name="Rectangle 4"/>
          <p:cNvSpPr>
            <a:spLocks noChangeArrowheads="1"/>
          </p:cNvSpPr>
          <p:nvPr/>
        </p:nvSpPr>
        <p:spPr bwMode="auto">
          <a:xfrm>
            <a:off x="457200" y="1143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Substitute (18.5) and </a:t>
            </a:r>
            <a:r>
              <a:rPr lang="en-US" sz="2400" b="0">
                <a:latin typeface="Symbol" charset="0"/>
              </a:rPr>
              <a:t></a:t>
            </a:r>
            <a:r>
              <a:rPr lang="en-US" sz="2400" b="0" i="1" baseline="-25000">
                <a:latin typeface="Times" charset="0"/>
              </a:rPr>
              <a:t>d,m</a:t>
            </a:r>
            <a:r>
              <a:rPr lang="en-US" sz="2400" b="0">
                <a:latin typeface="Times" charset="0"/>
              </a:rPr>
              <a:t>=g/</a:t>
            </a:r>
            <a:r>
              <a:rPr lang="en-US" sz="2400" b="0" i="1">
                <a:latin typeface="Times" charset="0"/>
              </a:rPr>
              <a:t>c</a:t>
            </a:r>
            <a:r>
              <a:rPr lang="en-US" sz="2400" b="0" i="1" baseline="-25000">
                <a:latin typeface="Times" charset="0"/>
              </a:rPr>
              <a:t>p,m</a:t>
            </a:r>
            <a:r>
              <a:rPr lang="en-US" sz="2400" b="0">
                <a:latin typeface="Times" charset="0"/>
              </a:rPr>
              <a:t> into (18.4)	</a:t>
            </a:r>
            <a:r>
              <a:rPr lang="en-US" sz="2400" b="0">
                <a:solidFill>
                  <a:srgbClr val="993366"/>
                </a:solidFill>
                <a:latin typeface="Times" charset="0"/>
              </a:rPr>
              <a:t>(18.6)</a:t>
            </a:r>
            <a:r>
              <a:rPr lang="en-US" sz="2400" b="0">
                <a:latin typeface="Times" charset="0"/>
              </a:rPr>
              <a:t>	</a:t>
            </a:r>
          </a:p>
        </p:txBody>
      </p:sp>
      <p:sp>
        <p:nvSpPr>
          <p:cNvPr id="976910" name="Rectangle 14"/>
          <p:cNvSpPr>
            <a:spLocks noChangeArrowheads="1"/>
          </p:cNvSpPr>
          <p:nvPr/>
        </p:nvSpPr>
        <p:spPr bwMode="auto">
          <a:xfrm>
            <a:off x="533400" y="2971800"/>
            <a:ext cx="4876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gn="just">
              <a:lnSpc>
                <a:spcPct val="100000"/>
              </a:lnSpc>
              <a:spcBef>
                <a:spcPct val="0"/>
              </a:spcBef>
              <a:buFontTx/>
              <a:buNone/>
              <a:tabLst>
                <a:tab pos="965200" algn="l"/>
                <a:tab pos="1879600" algn="l"/>
                <a:tab pos="6804025" algn="l"/>
              </a:tabLst>
            </a:pPr>
            <a:r>
              <a:rPr lang="en-US" sz="2400" b="0">
                <a:solidFill>
                  <a:srgbClr val="800080"/>
                </a:solidFill>
                <a:latin typeface="Times" charset="0"/>
              </a:rPr>
              <a:t>Example 18.1</a:t>
            </a:r>
            <a:r>
              <a:rPr lang="en-US" sz="2400" b="0" i="1">
                <a:solidFill>
                  <a:srgbClr val="187534"/>
                </a:solidFill>
                <a:latin typeface="Times" charset="0"/>
              </a:rPr>
              <a:t> </a:t>
            </a:r>
          </a:p>
          <a:p>
            <a:pPr marL="342900" indent="-342900" algn="just">
              <a:lnSpc>
                <a:spcPct val="100000"/>
              </a:lnSpc>
              <a:spcBef>
                <a:spcPct val="0"/>
              </a:spcBef>
              <a:buFontTx/>
              <a:buNone/>
              <a:tabLst>
                <a:tab pos="965200" algn="l"/>
                <a:tab pos="1879600" algn="l"/>
                <a:tab pos="6804025" algn="l"/>
              </a:tabLst>
            </a:pPr>
            <a:r>
              <a:rPr lang="en-US" sz="2400" b="0" i="1">
                <a:solidFill>
                  <a:srgbClr val="187534"/>
                </a:solidFill>
                <a:latin typeface="Times" charset="0"/>
              </a:rPr>
              <a:t>		p</a:t>
            </a:r>
            <a:r>
              <a:rPr lang="en-US" sz="2400" b="0" i="1" baseline="-25000">
                <a:solidFill>
                  <a:srgbClr val="187534"/>
                </a:solidFill>
                <a:latin typeface="Times" charset="0"/>
              </a:rPr>
              <a:t>d</a:t>
            </a:r>
            <a:r>
              <a:rPr lang="en-US" sz="2400" b="0">
                <a:solidFill>
                  <a:srgbClr val="187534"/>
                </a:solidFill>
                <a:latin typeface="Times" charset="0"/>
              </a:rPr>
              <a:t> 	= 950 hPa</a:t>
            </a:r>
          </a:p>
          <a:p>
            <a:pPr marL="342900" indent="-342900" algn="just">
              <a:lnSpc>
                <a:spcPct val="100000"/>
              </a:lnSpc>
              <a:spcBef>
                <a:spcPct val="0"/>
              </a:spcBef>
              <a:buFontTx/>
              <a:buNone/>
              <a:tabLst>
                <a:tab pos="965200" algn="l"/>
                <a:tab pos="1879600" algn="l"/>
                <a:tab pos="6804025" algn="l"/>
              </a:tabLst>
            </a:pPr>
            <a:r>
              <a:rPr lang="en-US" sz="2400" b="0">
                <a:solidFill>
                  <a:srgbClr val="187534"/>
                </a:solidFill>
                <a:latin typeface="Times" charset="0"/>
              </a:rPr>
              <a:t>		</a:t>
            </a:r>
            <a:r>
              <a:rPr lang="en-US" sz="2400" b="0" i="1">
                <a:solidFill>
                  <a:srgbClr val="187534"/>
                </a:solidFill>
                <a:latin typeface="Times" charset="0"/>
              </a:rPr>
              <a:t>T</a:t>
            </a:r>
            <a:r>
              <a:rPr lang="en-US" sz="2400" b="0">
                <a:solidFill>
                  <a:srgbClr val="187534"/>
                </a:solidFill>
                <a:latin typeface="Times" charset="0"/>
              </a:rPr>
              <a:t> 	= 283 K</a:t>
            </a:r>
          </a:p>
          <a:p>
            <a:pPr marL="342900" indent="-342900" algn="just">
              <a:lnSpc>
                <a:spcPct val="100000"/>
              </a:lnSpc>
              <a:spcBef>
                <a:spcPct val="0"/>
              </a:spcBef>
              <a:buFontTx/>
              <a:buNone/>
              <a:tabLst>
                <a:tab pos="965200" algn="l"/>
                <a:tab pos="1879600" algn="l"/>
                <a:tab pos="6804025" algn="l"/>
              </a:tabLst>
            </a:pPr>
            <a:r>
              <a:rPr lang="en-US" sz="2400" b="0">
                <a:solidFill>
                  <a:srgbClr val="187534"/>
                </a:solidFill>
                <a:latin typeface="Times" charset="0"/>
              </a:rPr>
              <a:t>---&gt;	</a:t>
            </a:r>
            <a:r>
              <a:rPr lang="en-US" sz="2400" b="0" i="1">
                <a:solidFill>
                  <a:srgbClr val="187534"/>
                </a:solidFill>
                <a:latin typeface="Times" charset="0"/>
              </a:rPr>
              <a:t>p</a:t>
            </a:r>
            <a:r>
              <a:rPr lang="en-US" sz="2400" b="0" i="1" baseline="-25000">
                <a:solidFill>
                  <a:srgbClr val="187534"/>
                </a:solidFill>
                <a:latin typeface="Times" charset="0"/>
              </a:rPr>
              <a:t>v,s</a:t>
            </a:r>
            <a:r>
              <a:rPr lang="en-US" sz="2400" b="0">
                <a:solidFill>
                  <a:srgbClr val="187534"/>
                </a:solidFill>
                <a:latin typeface="Times" charset="0"/>
              </a:rPr>
              <a:t> 	= 12.27 hPa</a:t>
            </a:r>
          </a:p>
          <a:p>
            <a:pPr marL="342900" indent="-342900" algn="just">
              <a:lnSpc>
                <a:spcPct val="100000"/>
              </a:lnSpc>
              <a:spcBef>
                <a:spcPct val="0"/>
              </a:spcBef>
              <a:buFontTx/>
              <a:buNone/>
              <a:tabLst>
                <a:tab pos="965200" algn="l"/>
                <a:tab pos="1879600" algn="l"/>
                <a:tab pos="6804025" algn="l"/>
              </a:tabLst>
            </a:pPr>
            <a:r>
              <a:rPr lang="en-US" sz="2400" b="0">
                <a:solidFill>
                  <a:srgbClr val="187534"/>
                </a:solidFill>
                <a:latin typeface="Times" charset="0"/>
              </a:rPr>
              <a:t>---&gt;	</a:t>
            </a:r>
            <a:r>
              <a:rPr lang="en-US" sz="2400" b="0">
                <a:solidFill>
                  <a:srgbClr val="187534"/>
                </a:solidFill>
                <a:latin typeface="Symbol" charset="0"/>
                <a:sym typeface="Symbol" charset="0"/>
              </a:rPr>
              <a:t></a:t>
            </a:r>
            <a:r>
              <a:rPr lang="en-US" sz="2400" b="0" i="1" baseline="-25000">
                <a:solidFill>
                  <a:srgbClr val="187534"/>
                </a:solidFill>
                <a:latin typeface="Times" charset="0"/>
              </a:rPr>
              <a:t>v,s</a:t>
            </a:r>
            <a:r>
              <a:rPr lang="en-US" sz="2400" b="0">
                <a:solidFill>
                  <a:srgbClr val="187534"/>
                </a:solidFill>
                <a:latin typeface="Times" charset="0"/>
              </a:rPr>
              <a:t> 	= 0.00803 kg kg</a:t>
            </a:r>
            <a:r>
              <a:rPr lang="en-US" sz="2400" b="0" baseline="30000">
                <a:solidFill>
                  <a:srgbClr val="187534"/>
                </a:solidFill>
                <a:latin typeface="Times" charset="0"/>
              </a:rPr>
              <a:t>-1</a:t>
            </a:r>
          </a:p>
          <a:p>
            <a:pPr marL="342900" indent="-342900">
              <a:lnSpc>
                <a:spcPct val="100000"/>
              </a:lnSpc>
              <a:spcBef>
                <a:spcPct val="0"/>
              </a:spcBef>
              <a:buFontTx/>
              <a:buNone/>
              <a:tabLst>
                <a:tab pos="965200" algn="l"/>
                <a:tab pos="1879600" algn="l"/>
                <a:tab pos="6804025" algn="l"/>
              </a:tabLst>
            </a:pPr>
            <a:r>
              <a:rPr lang="en-US" sz="2400" b="0">
                <a:solidFill>
                  <a:srgbClr val="187534"/>
                </a:solidFill>
                <a:latin typeface="Times" charset="0"/>
              </a:rPr>
              <a:t>---&gt;	</a:t>
            </a:r>
            <a:r>
              <a:rPr lang="en-US" sz="2400" b="0">
                <a:solidFill>
                  <a:srgbClr val="187534"/>
                </a:solidFill>
                <a:latin typeface="Symbol" charset="0"/>
                <a:sym typeface="Symbol" charset="0"/>
              </a:rPr>
              <a:t></a:t>
            </a:r>
            <a:r>
              <a:rPr lang="en-US" sz="2400" b="0" i="1" baseline="-25000">
                <a:solidFill>
                  <a:srgbClr val="187534"/>
                </a:solidFill>
                <a:latin typeface="Times" charset="0"/>
              </a:rPr>
              <a:t>w</a:t>
            </a:r>
            <a:r>
              <a:rPr lang="en-US" sz="2400" b="0">
                <a:solidFill>
                  <a:srgbClr val="187534"/>
                </a:solidFill>
                <a:latin typeface="Times" charset="0"/>
              </a:rPr>
              <a:t> 	= 5.21 K km</a:t>
            </a:r>
            <a:r>
              <a:rPr lang="en-US" sz="2400" b="0" baseline="30000">
                <a:solidFill>
                  <a:srgbClr val="187534"/>
                </a:solidFill>
                <a:latin typeface="Times" charset="0"/>
              </a:rPr>
              <a:t>-1</a:t>
            </a:r>
          </a:p>
          <a:p>
            <a:pPr marL="342900" indent="-342900">
              <a:lnSpc>
                <a:spcPct val="100000"/>
              </a:lnSpc>
              <a:spcBef>
                <a:spcPct val="0"/>
              </a:spcBef>
              <a:buFontTx/>
              <a:buNone/>
              <a:tabLst>
                <a:tab pos="965200" algn="l"/>
                <a:tab pos="1879600" algn="l"/>
                <a:tab pos="6804025" algn="l"/>
              </a:tabLst>
            </a:pPr>
            <a:r>
              <a:rPr lang="en-US" sz="2400" b="0" baseline="30000">
                <a:solidFill>
                  <a:srgbClr val="187534"/>
                </a:solidFill>
                <a:latin typeface="Times" charset="0"/>
              </a:rPr>
              <a:t>		</a:t>
            </a:r>
            <a:r>
              <a:rPr lang="en-US" sz="2400" b="0" i="1">
                <a:solidFill>
                  <a:srgbClr val="187534"/>
                </a:solidFill>
                <a:latin typeface="Times" charset="0"/>
              </a:rPr>
              <a:t>T</a:t>
            </a:r>
            <a:r>
              <a:rPr lang="en-US" sz="2400" b="0">
                <a:solidFill>
                  <a:srgbClr val="187534"/>
                </a:solidFill>
                <a:latin typeface="Times" charset="0"/>
              </a:rPr>
              <a:t> 	= 293 K</a:t>
            </a:r>
          </a:p>
          <a:p>
            <a:pPr marL="342900" indent="-342900">
              <a:lnSpc>
                <a:spcPct val="100000"/>
              </a:lnSpc>
              <a:spcBef>
                <a:spcPct val="0"/>
              </a:spcBef>
              <a:buFontTx/>
              <a:buNone/>
              <a:tabLst>
                <a:tab pos="965200" algn="l"/>
                <a:tab pos="1879600" algn="l"/>
                <a:tab pos="6804025" algn="l"/>
              </a:tabLst>
            </a:pPr>
            <a:r>
              <a:rPr lang="en-US" sz="2400" b="0">
                <a:solidFill>
                  <a:srgbClr val="187534"/>
                </a:solidFill>
                <a:latin typeface="Times" charset="0"/>
              </a:rPr>
              <a:t>---&gt;	</a:t>
            </a:r>
            <a:r>
              <a:rPr lang="en-US" sz="2400" b="0">
                <a:solidFill>
                  <a:srgbClr val="187534"/>
                </a:solidFill>
                <a:latin typeface="Symbol" charset="0"/>
                <a:sym typeface="Symbol" charset="0"/>
              </a:rPr>
              <a:t></a:t>
            </a:r>
            <a:r>
              <a:rPr lang="en-US" sz="2400" b="0" i="1" baseline="-25000">
                <a:solidFill>
                  <a:srgbClr val="187534"/>
                </a:solidFill>
                <a:latin typeface="Times" charset="0"/>
              </a:rPr>
              <a:t>w</a:t>
            </a:r>
            <a:r>
              <a:rPr lang="en-US" sz="2400" b="0">
                <a:solidFill>
                  <a:srgbClr val="187534"/>
                </a:solidFill>
                <a:latin typeface="Times" charset="0"/>
              </a:rPr>
              <a:t> 	= 4.27 K km</a:t>
            </a:r>
            <a:r>
              <a:rPr lang="en-US" sz="2400" b="0" baseline="30000">
                <a:solidFill>
                  <a:srgbClr val="187534"/>
                </a:solidFill>
                <a:latin typeface="Times" charset="0"/>
              </a:rPr>
              <a:t>-1</a:t>
            </a:r>
            <a:endParaRPr lang="en-US" sz="2400" b="0" baseline="30000">
              <a:solidFill>
                <a:srgbClr val="FF00FF"/>
              </a:solidFill>
              <a:latin typeface="Times" charset="0"/>
            </a:endParaRPr>
          </a:p>
          <a:p>
            <a:pPr marL="342900" indent="-342900" algn="just">
              <a:lnSpc>
                <a:spcPct val="112000"/>
              </a:lnSpc>
              <a:buFontTx/>
              <a:buNone/>
              <a:tabLst>
                <a:tab pos="965200" algn="l"/>
                <a:tab pos="1879600" algn="l"/>
                <a:tab pos="6804025" algn="l"/>
              </a:tabLst>
            </a:pPr>
            <a:endParaRPr lang="en-US" sz="2400" b="0" baseline="30000">
              <a:solidFill>
                <a:srgbClr val="FF00FF"/>
              </a:solidFill>
              <a:latin typeface="Times" charset="0"/>
            </a:endParaRPr>
          </a:p>
        </p:txBody>
      </p:sp>
      <p:graphicFrame>
        <p:nvGraphicFramePr>
          <p:cNvPr id="976917" name="Object 2"/>
          <p:cNvGraphicFramePr>
            <a:graphicFrameLocks noChangeAspect="1"/>
          </p:cNvGraphicFramePr>
          <p:nvPr>
            <p:extLst>
              <p:ext uri="{D42A27DB-BD31-4B8C-83A1-F6EECF244321}">
                <p14:modId xmlns:p14="http://schemas.microsoft.com/office/powerpoint/2010/main" val="809092918"/>
              </p:ext>
            </p:extLst>
          </p:nvPr>
        </p:nvGraphicFramePr>
        <p:xfrm>
          <a:off x="1206500" y="1552575"/>
          <a:ext cx="6507163" cy="1270000"/>
        </p:xfrm>
        <a:graphic>
          <a:graphicData uri="http://schemas.openxmlformats.org/presentationml/2006/ole">
            <mc:AlternateContent xmlns:mc="http://schemas.openxmlformats.org/markup-compatibility/2006">
              <mc:Choice xmlns:v="urn:schemas-microsoft-com:vml" Requires="v">
                <p:oleObj spid="_x0000_s26639" name="Equation" r:id="rId3" imgW="2603500" imgH="508000" progId="Equation.3">
                  <p:embed/>
                </p:oleObj>
              </mc:Choice>
              <mc:Fallback>
                <p:oleObj name="Equation" r:id="rId3" imgW="2603500" imgH="508000" progId="Equation.3">
                  <p:embed/>
                  <p:pic>
                    <p:nvPicPr>
                      <p:cNvPr id="0" name="Object 2"/>
                      <p:cNvPicPr>
                        <a:picLocks noChangeAspect="1" noChangeArrowheads="1"/>
                      </p:cNvPicPr>
                      <p:nvPr/>
                    </p:nvPicPr>
                    <p:blipFill>
                      <a:blip r:embed="rId4"/>
                      <a:srcRect/>
                      <a:stretch>
                        <a:fillRect/>
                      </a:stretch>
                    </p:blipFill>
                    <p:spPr bwMode="auto">
                      <a:xfrm>
                        <a:off x="1206500" y="1552575"/>
                        <a:ext cx="6507163" cy="1270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7690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7691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769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6900" grpId="0" autoUpdateAnimBg="0"/>
      <p:bldP spid="976910"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Dry or Moist Air Stability Criteria</a:t>
            </a:r>
          </a:p>
        </p:txBody>
      </p:sp>
      <p:sp>
        <p:nvSpPr>
          <p:cNvPr id="977923" name="Rectangle 3"/>
          <p:cNvSpPr>
            <a:spLocks noChangeArrowheads="1"/>
          </p:cNvSpPr>
          <p:nvPr/>
        </p:nvSpPr>
        <p:spPr bwMode="auto">
          <a:xfrm>
            <a:off x="457200" y="1143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		</a:t>
            </a:r>
            <a:r>
              <a:rPr lang="en-US" sz="2400" b="0">
                <a:solidFill>
                  <a:srgbClr val="993366"/>
                </a:solidFill>
                <a:latin typeface="Times" charset="0"/>
              </a:rPr>
              <a:t>(18.7)</a:t>
            </a:r>
            <a:r>
              <a:rPr lang="en-US" sz="2400" b="0">
                <a:latin typeface="Times" charset="0"/>
              </a:rPr>
              <a:t>	</a:t>
            </a:r>
          </a:p>
        </p:txBody>
      </p:sp>
      <p:graphicFrame>
        <p:nvGraphicFramePr>
          <p:cNvPr id="977934" name="Object 2"/>
          <p:cNvGraphicFramePr>
            <a:graphicFrameLocks noChangeAspect="1"/>
          </p:cNvGraphicFramePr>
          <p:nvPr>
            <p:extLst>
              <p:ext uri="{D42A27DB-BD31-4B8C-83A1-F6EECF244321}">
                <p14:modId xmlns:p14="http://schemas.microsoft.com/office/powerpoint/2010/main" val="4132758748"/>
              </p:ext>
            </p:extLst>
          </p:nvPr>
        </p:nvGraphicFramePr>
        <p:xfrm>
          <a:off x="2005013" y="1974850"/>
          <a:ext cx="5413375" cy="2865438"/>
        </p:xfrm>
        <a:graphic>
          <a:graphicData uri="http://schemas.openxmlformats.org/presentationml/2006/ole">
            <mc:AlternateContent xmlns:mc="http://schemas.openxmlformats.org/markup-compatibility/2006">
              <mc:Choice xmlns:v="urn:schemas-microsoft-com:vml" Requires="v">
                <p:oleObj spid="_x0000_s27662" name="Equation" r:id="rId3" imgW="2159000" imgH="1143000" progId="Equation.3">
                  <p:embed/>
                </p:oleObj>
              </mc:Choice>
              <mc:Fallback>
                <p:oleObj name="Equation" r:id="rId3" imgW="2159000" imgH="1143000" progId="Equation.3">
                  <p:embed/>
                  <p:pic>
                    <p:nvPicPr>
                      <p:cNvPr id="0" name="Object 2"/>
                      <p:cNvPicPr>
                        <a:picLocks noChangeAspect="1" noChangeArrowheads="1"/>
                      </p:cNvPicPr>
                      <p:nvPr/>
                    </p:nvPicPr>
                    <p:blipFill>
                      <a:blip r:embed="rId4"/>
                      <a:srcRect/>
                      <a:stretch>
                        <a:fillRect/>
                      </a:stretch>
                    </p:blipFill>
                    <p:spPr bwMode="auto">
                      <a:xfrm>
                        <a:off x="2005013" y="1974850"/>
                        <a:ext cx="5413375" cy="28654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7792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779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792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0" y="228600"/>
            <a:ext cx="9144000" cy="1143000"/>
          </a:xfrm>
        </p:spPr>
        <p:txBody>
          <a:bodyPr/>
          <a:lstStyle/>
          <a:p>
            <a:pPr eaLnBrk="1" hangingPunct="1"/>
            <a:r>
              <a:rPr lang="en-US" b="1">
                <a:solidFill>
                  <a:srgbClr val="0000FF"/>
                </a:solidFill>
                <a:latin typeface="Times" charset="0"/>
              </a:rPr>
              <a:t>Stability in Dry or Moist Air</a:t>
            </a:r>
          </a:p>
        </p:txBody>
      </p:sp>
      <p:sp>
        <p:nvSpPr>
          <p:cNvPr id="28676" name="Text Box 3"/>
          <p:cNvSpPr txBox="1">
            <a:spLocks noChangeArrowheads="1"/>
          </p:cNvSpPr>
          <p:nvPr/>
        </p:nvSpPr>
        <p:spPr bwMode="auto">
          <a:xfrm>
            <a:off x="7467600" y="6096000"/>
            <a:ext cx="12763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18.2</a:t>
            </a:r>
          </a:p>
        </p:txBody>
      </p:sp>
      <p:graphicFrame>
        <p:nvGraphicFramePr>
          <p:cNvPr id="28674" name="Object 2"/>
          <p:cNvGraphicFramePr>
            <a:graphicFrameLocks noChangeAspect="1"/>
          </p:cNvGraphicFramePr>
          <p:nvPr/>
        </p:nvGraphicFramePr>
        <p:xfrm>
          <a:off x="685800" y="1447800"/>
          <a:ext cx="7423150" cy="4700588"/>
        </p:xfrm>
        <a:graphic>
          <a:graphicData uri="http://schemas.openxmlformats.org/presentationml/2006/ole">
            <mc:AlternateContent xmlns:mc="http://schemas.openxmlformats.org/markup-compatibility/2006">
              <mc:Choice xmlns:v="urn:schemas-microsoft-com:vml" Requires="v">
                <p:oleObj spid="_x0000_s28688" name="Document" r:id="rId3" imgW="2971800" imgH="1880616" progId="Word.Document.8">
                  <p:embed/>
                </p:oleObj>
              </mc:Choice>
              <mc:Fallback>
                <p:oleObj name="Document" r:id="rId3" imgW="2971800" imgH="1880616"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447800"/>
                        <a:ext cx="7423150" cy="47005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8677" name="Rectangle 6"/>
          <p:cNvSpPr>
            <a:spLocks noChangeArrowheads="1"/>
          </p:cNvSpPr>
          <p:nvPr/>
        </p:nvSpPr>
        <p:spPr bwMode="auto">
          <a:xfrm>
            <a:off x="609600" y="1146175"/>
            <a:ext cx="685800" cy="4572000"/>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28678" name="Text Box 7"/>
          <p:cNvSpPr txBox="1">
            <a:spLocks noChangeArrowheads="1"/>
          </p:cNvSpPr>
          <p:nvPr/>
        </p:nvSpPr>
        <p:spPr bwMode="auto">
          <a:xfrm rot="-5400000">
            <a:off x="51594" y="3178969"/>
            <a:ext cx="18494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000FF"/>
                </a:solidFill>
                <a:latin typeface="Times" charset="0"/>
              </a:rPr>
              <a:t>Altitude (km)</a:t>
            </a:r>
            <a:endParaRPr lang="en-US" sz="1600" b="0">
              <a:solidFill>
                <a:srgbClr val="002EFF"/>
              </a:solidFill>
              <a:latin typeface="Times"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76200"/>
            <a:ext cx="8229600" cy="1143000"/>
          </a:xfrm>
        </p:spPr>
        <p:txBody>
          <a:bodyPr/>
          <a:lstStyle/>
          <a:p>
            <a:pPr eaLnBrk="1" hangingPunct="1"/>
            <a:r>
              <a:rPr lang="en-US" b="1">
                <a:solidFill>
                  <a:srgbClr val="0000FF"/>
                </a:solidFill>
                <a:latin typeface="Times" charset="0"/>
              </a:rPr>
              <a:t>Stability in Multiple Layers</a:t>
            </a:r>
            <a:endParaRPr lang="en-US">
              <a:solidFill>
                <a:srgbClr val="000000"/>
              </a:solidFill>
              <a:latin typeface="Times" charset="0"/>
            </a:endParaRPr>
          </a:p>
        </p:txBody>
      </p:sp>
      <p:grpSp>
        <p:nvGrpSpPr>
          <p:cNvPr id="2" name="Group 3"/>
          <p:cNvGrpSpPr>
            <a:grpSpLocks/>
          </p:cNvGrpSpPr>
          <p:nvPr/>
        </p:nvGrpSpPr>
        <p:grpSpPr bwMode="auto">
          <a:xfrm>
            <a:off x="1066800" y="914400"/>
            <a:ext cx="6248400" cy="5486400"/>
            <a:chOff x="672" y="576"/>
            <a:chExt cx="3936" cy="3456"/>
          </a:xfrm>
        </p:grpSpPr>
        <p:pic>
          <p:nvPicPr>
            <p:cNvPr id="2970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 y="576"/>
              <a:ext cx="3744" cy="34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8" name="Rectangle 5"/>
            <p:cNvSpPr>
              <a:spLocks noChangeArrowheads="1"/>
            </p:cNvSpPr>
            <p:nvPr/>
          </p:nvSpPr>
          <p:spPr bwMode="auto">
            <a:xfrm>
              <a:off x="672" y="1296"/>
              <a:ext cx="720" cy="1584"/>
            </a:xfrm>
            <a:prstGeom prst="rect">
              <a:avLst/>
            </a:prstGeom>
            <a:solidFill>
              <a:schemeClr val="bg1"/>
            </a:solidFill>
            <a:ln w="9525">
              <a:solidFill>
                <a:schemeClr val="bg1"/>
              </a:solidFill>
              <a:miter lim="800000"/>
              <a:headEnd/>
              <a:tailEnd/>
            </a:ln>
          </p:spPr>
          <p:txBody>
            <a:bodyPr wrap="none" anchor="ctr"/>
            <a:lstStyle/>
            <a:p>
              <a:pPr algn="ctr">
                <a:lnSpc>
                  <a:spcPct val="100000"/>
                </a:lnSpc>
                <a:spcBef>
                  <a:spcPct val="0"/>
                </a:spcBef>
                <a:buFontTx/>
                <a:buNone/>
              </a:pPr>
              <a:endParaRPr lang="en-US" b="0">
                <a:solidFill>
                  <a:schemeClr val="tx1"/>
                </a:solidFill>
              </a:endParaRPr>
            </a:p>
          </p:txBody>
        </p:sp>
        <p:sp>
          <p:nvSpPr>
            <p:cNvPr id="29709" name="Text Box 6"/>
            <p:cNvSpPr txBox="1">
              <a:spLocks noChangeArrowheads="1"/>
            </p:cNvSpPr>
            <p:nvPr/>
          </p:nvSpPr>
          <p:spPr bwMode="auto">
            <a:xfrm rot="-5400000">
              <a:off x="569" y="1927"/>
              <a:ext cx="1165"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lnSpc>
                  <a:spcPct val="100000"/>
                </a:lnSpc>
                <a:spcBef>
                  <a:spcPct val="0"/>
                </a:spcBef>
                <a:buFontTx/>
                <a:buNone/>
              </a:pPr>
              <a:r>
                <a:rPr lang="en-US" b="0">
                  <a:solidFill>
                    <a:srgbClr val="0000FF"/>
                  </a:solidFill>
                  <a:latin typeface="Times" charset="0"/>
                </a:rPr>
                <a:t>Altitude (km)</a:t>
              </a:r>
            </a:p>
          </p:txBody>
        </p:sp>
      </p:grpSp>
      <p:sp>
        <p:nvSpPr>
          <p:cNvPr id="1047559" name="Rectangle 7"/>
          <p:cNvSpPr>
            <a:spLocks noChangeArrowheads="1"/>
          </p:cNvSpPr>
          <p:nvPr/>
        </p:nvSpPr>
        <p:spPr bwMode="auto">
          <a:xfrm>
            <a:off x="5943600" y="4648200"/>
            <a:ext cx="26114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100000"/>
              </a:lnSpc>
              <a:spcBef>
                <a:spcPct val="0"/>
              </a:spcBef>
              <a:buFontTx/>
              <a:buNone/>
            </a:pPr>
            <a:r>
              <a:rPr lang="en-US" sz="2400" b="0">
                <a:solidFill>
                  <a:srgbClr val="0000FF"/>
                </a:solidFill>
                <a:latin typeface="Times" charset="0"/>
              </a:rPr>
              <a:t>Absolutely unstable</a:t>
            </a:r>
          </a:p>
        </p:txBody>
      </p:sp>
      <p:sp>
        <p:nvSpPr>
          <p:cNvPr id="1047560" name="Rectangle 8"/>
          <p:cNvSpPr>
            <a:spLocks noChangeArrowheads="1"/>
          </p:cNvSpPr>
          <p:nvPr/>
        </p:nvSpPr>
        <p:spPr bwMode="auto">
          <a:xfrm>
            <a:off x="5715000" y="4114800"/>
            <a:ext cx="23066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100000"/>
              </a:lnSpc>
              <a:spcBef>
                <a:spcPct val="0"/>
              </a:spcBef>
              <a:buFontTx/>
              <a:buNone/>
            </a:pPr>
            <a:r>
              <a:rPr lang="en-US" sz="2400" b="0">
                <a:solidFill>
                  <a:srgbClr val="0000FF"/>
                </a:solidFill>
                <a:latin typeface="Times" charset="0"/>
              </a:rPr>
              <a:t>Absolutely stable</a:t>
            </a:r>
          </a:p>
        </p:txBody>
      </p:sp>
      <p:sp>
        <p:nvSpPr>
          <p:cNvPr id="1047561" name="Rectangle 9"/>
          <p:cNvSpPr>
            <a:spLocks noChangeArrowheads="1"/>
          </p:cNvSpPr>
          <p:nvPr/>
        </p:nvSpPr>
        <p:spPr bwMode="auto">
          <a:xfrm>
            <a:off x="5791200" y="3276600"/>
            <a:ext cx="2576513"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100000"/>
              </a:lnSpc>
              <a:spcBef>
                <a:spcPct val="0"/>
              </a:spcBef>
              <a:buFontTx/>
              <a:buNone/>
            </a:pPr>
            <a:r>
              <a:rPr lang="en-US" sz="2400" b="0">
                <a:solidFill>
                  <a:srgbClr val="0000FF"/>
                </a:solidFill>
                <a:latin typeface="Times" charset="0"/>
              </a:rPr>
              <a:t>Unsaturated neutral</a:t>
            </a:r>
          </a:p>
        </p:txBody>
      </p:sp>
      <p:sp>
        <p:nvSpPr>
          <p:cNvPr id="1047562" name="Rectangle 10"/>
          <p:cNvSpPr>
            <a:spLocks noChangeArrowheads="1"/>
          </p:cNvSpPr>
          <p:nvPr/>
        </p:nvSpPr>
        <p:spPr bwMode="auto">
          <a:xfrm>
            <a:off x="5029200" y="2590800"/>
            <a:ext cx="29479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100000"/>
              </a:lnSpc>
              <a:spcBef>
                <a:spcPct val="0"/>
              </a:spcBef>
              <a:buFontTx/>
              <a:buNone/>
            </a:pPr>
            <a:r>
              <a:rPr lang="en-US" sz="2400" b="0">
                <a:solidFill>
                  <a:srgbClr val="0000FF"/>
                </a:solidFill>
                <a:latin typeface="Times" charset="0"/>
              </a:rPr>
              <a:t>Conditionally unstable</a:t>
            </a:r>
          </a:p>
        </p:txBody>
      </p:sp>
      <p:sp>
        <p:nvSpPr>
          <p:cNvPr id="1047563" name="Rectangle 11"/>
          <p:cNvSpPr>
            <a:spLocks noChangeArrowheads="1"/>
          </p:cNvSpPr>
          <p:nvPr/>
        </p:nvSpPr>
        <p:spPr bwMode="auto">
          <a:xfrm>
            <a:off x="4572000" y="1981200"/>
            <a:ext cx="22542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100000"/>
              </a:lnSpc>
              <a:spcBef>
                <a:spcPct val="0"/>
              </a:spcBef>
              <a:buFontTx/>
              <a:buNone/>
            </a:pPr>
            <a:r>
              <a:rPr lang="en-US" sz="2400" b="0">
                <a:solidFill>
                  <a:srgbClr val="0000FF"/>
                </a:solidFill>
                <a:latin typeface="Times" charset="0"/>
              </a:rPr>
              <a:t>Saturated neutral</a:t>
            </a:r>
          </a:p>
        </p:txBody>
      </p:sp>
      <p:sp>
        <p:nvSpPr>
          <p:cNvPr id="1047564" name="Rectangle 12"/>
          <p:cNvSpPr>
            <a:spLocks noChangeArrowheads="1"/>
          </p:cNvSpPr>
          <p:nvPr/>
        </p:nvSpPr>
        <p:spPr bwMode="auto">
          <a:xfrm>
            <a:off x="4038600" y="1295400"/>
            <a:ext cx="22542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100000"/>
              </a:lnSpc>
              <a:spcBef>
                <a:spcPct val="0"/>
              </a:spcBef>
              <a:buFontTx/>
              <a:buNone/>
            </a:pPr>
            <a:r>
              <a:rPr lang="en-US" sz="2400" b="0">
                <a:solidFill>
                  <a:srgbClr val="0000FF"/>
                </a:solidFill>
                <a:latin typeface="Times" charset="0"/>
              </a:rPr>
              <a:t>Saturated neutral</a:t>
            </a:r>
          </a:p>
        </p:txBody>
      </p:sp>
      <p:sp>
        <p:nvSpPr>
          <p:cNvPr id="29706" name="Text Box 13"/>
          <p:cNvSpPr txBox="1">
            <a:spLocks noChangeArrowheads="1"/>
          </p:cNvSpPr>
          <p:nvPr/>
        </p:nvSpPr>
        <p:spPr bwMode="auto">
          <a:xfrm>
            <a:off x="7467600" y="6096000"/>
            <a:ext cx="12763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18.3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47559">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47560">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47561">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47562">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47563">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04756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7559" grpId="0" build="p" autoUpdateAnimBg="0"/>
      <p:bldP spid="1047560" grpId="0" build="p" autoUpdateAnimBg="0"/>
      <p:bldP spid="1047561" grpId="0" build="p" autoUpdateAnimBg="0"/>
      <p:bldP spid="1047562" grpId="0" build="p" autoUpdateAnimBg="0"/>
      <p:bldP spid="1047563" grpId="0" build="p" autoUpdateAnimBg="0"/>
      <p:bldP spid="1047564"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Equivalent Potential Temperature</a:t>
            </a:r>
          </a:p>
        </p:txBody>
      </p:sp>
      <p:sp>
        <p:nvSpPr>
          <p:cNvPr id="980995" name="Rectangle 3"/>
          <p:cNvSpPr>
            <a:spLocks noChangeArrowheads="1"/>
          </p:cNvSpPr>
          <p:nvPr/>
        </p:nvSpPr>
        <p:spPr bwMode="auto">
          <a:xfrm>
            <a:off x="381000" y="990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buFontTx/>
              <a:buNone/>
              <a:tabLst>
                <a:tab pos="6804025" algn="l"/>
              </a:tabLst>
            </a:pPr>
            <a:r>
              <a:rPr lang="en-US" sz="2400" b="0">
                <a:solidFill>
                  <a:srgbClr val="187534"/>
                </a:solidFill>
                <a:latin typeface="Times" charset="0"/>
              </a:rPr>
              <a:t>Potential temperature a parcel of air would have if all its water vapor were condensed and the resulting latent heat were released and used to heat the parcel</a:t>
            </a:r>
            <a:endParaRPr lang="en-US" sz="2400" b="0">
              <a:solidFill>
                <a:srgbClr val="800080"/>
              </a:solidFill>
              <a:latin typeface="Times" charset="0"/>
            </a:endParaRPr>
          </a:p>
        </p:txBody>
      </p:sp>
      <p:sp>
        <p:nvSpPr>
          <p:cNvPr id="980996" name="Rectangle 4"/>
          <p:cNvSpPr>
            <a:spLocks noChangeArrowheads="1"/>
          </p:cNvSpPr>
          <p:nvPr/>
        </p:nvSpPr>
        <p:spPr bwMode="auto">
          <a:xfrm>
            <a:off x="457200" y="2209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Equivalent potential temperature in unsaturated air	</a:t>
            </a:r>
            <a:r>
              <a:rPr lang="en-US" sz="2400" b="0">
                <a:solidFill>
                  <a:srgbClr val="993366"/>
                </a:solidFill>
                <a:latin typeface="Times" charset="0"/>
              </a:rPr>
              <a:t>(18.8)</a:t>
            </a:r>
            <a:r>
              <a:rPr lang="en-US" sz="2400" b="0">
                <a:latin typeface="Times" charset="0"/>
              </a:rPr>
              <a:t>	</a:t>
            </a:r>
          </a:p>
        </p:txBody>
      </p:sp>
      <p:sp>
        <p:nvSpPr>
          <p:cNvPr id="981001" name="Rectangle 9"/>
          <p:cNvSpPr>
            <a:spLocks noChangeArrowheads="1"/>
          </p:cNvSpPr>
          <p:nvPr/>
        </p:nvSpPr>
        <p:spPr bwMode="auto">
          <a:xfrm>
            <a:off x="457200" y="4191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Equivalent potential temperature in unsaturated air	</a:t>
            </a:r>
            <a:r>
              <a:rPr lang="en-US" sz="2400" b="0">
                <a:solidFill>
                  <a:srgbClr val="993366"/>
                </a:solidFill>
                <a:latin typeface="Times" charset="0"/>
              </a:rPr>
              <a:t>(18.9)</a:t>
            </a:r>
            <a:r>
              <a:rPr lang="en-US" sz="2400" b="0">
                <a:latin typeface="Times" charset="0"/>
              </a:rPr>
              <a:t>	</a:t>
            </a:r>
          </a:p>
        </p:txBody>
      </p:sp>
      <p:graphicFrame>
        <p:nvGraphicFramePr>
          <p:cNvPr id="981002" name="Object 2"/>
          <p:cNvGraphicFramePr>
            <a:graphicFrameLocks noChangeAspect="1"/>
          </p:cNvGraphicFramePr>
          <p:nvPr>
            <p:extLst>
              <p:ext uri="{D42A27DB-BD31-4B8C-83A1-F6EECF244321}">
                <p14:modId xmlns:p14="http://schemas.microsoft.com/office/powerpoint/2010/main" val="455790254"/>
              </p:ext>
            </p:extLst>
          </p:nvPr>
        </p:nvGraphicFramePr>
        <p:xfrm>
          <a:off x="2825750" y="2695575"/>
          <a:ext cx="3332163" cy="1173163"/>
        </p:xfrm>
        <a:graphic>
          <a:graphicData uri="http://schemas.openxmlformats.org/presentationml/2006/ole">
            <mc:AlternateContent xmlns:mc="http://schemas.openxmlformats.org/markup-compatibility/2006">
              <mc:Choice xmlns:v="urn:schemas-microsoft-com:vml" Requires="v">
                <p:oleObj spid="_x0000_s30744" name="Equation" r:id="rId3" imgW="1333500" imgH="469900" progId="Equation.3">
                  <p:embed/>
                </p:oleObj>
              </mc:Choice>
              <mc:Fallback>
                <p:oleObj name="Equation" r:id="rId3" imgW="1333500" imgH="469900" progId="Equation.3">
                  <p:embed/>
                  <p:pic>
                    <p:nvPicPr>
                      <p:cNvPr id="0" name="Object 2"/>
                      <p:cNvPicPr>
                        <a:picLocks noChangeAspect="1" noChangeArrowheads="1"/>
                      </p:cNvPicPr>
                      <p:nvPr/>
                    </p:nvPicPr>
                    <p:blipFill>
                      <a:blip r:embed="rId4"/>
                      <a:srcRect/>
                      <a:stretch>
                        <a:fillRect/>
                      </a:stretch>
                    </p:blipFill>
                    <p:spPr bwMode="auto">
                      <a:xfrm>
                        <a:off x="2825750" y="2695575"/>
                        <a:ext cx="3332163" cy="11731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1003" name="Object 3"/>
          <p:cNvGraphicFramePr>
            <a:graphicFrameLocks noChangeAspect="1"/>
          </p:cNvGraphicFramePr>
          <p:nvPr>
            <p:extLst>
              <p:ext uri="{D42A27DB-BD31-4B8C-83A1-F6EECF244321}">
                <p14:modId xmlns:p14="http://schemas.microsoft.com/office/powerpoint/2010/main" val="951194506"/>
              </p:ext>
            </p:extLst>
          </p:nvPr>
        </p:nvGraphicFramePr>
        <p:xfrm>
          <a:off x="2660650" y="4829175"/>
          <a:ext cx="3554413" cy="1173163"/>
        </p:xfrm>
        <a:graphic>
          <a:graphicData uri="http://schemas.openxmlformats.org/presentationml/2006/ole">
            <mc:AlternateContent xmlns:mc="http://schemas.openxmlformats.org/markup-compatibility/2006">
              <mc:Choice xmlns:v="urn:schemas-microsoft-com:vml" Requires="v">
                <p:oleObj spid="_x0000_s30745" name="Equation" r:id="rId5" imgW="1422400" imgH="469900" progId="Equation.3">
                  <p:embed/>
                </p:oleObj>
              </mc:Choice>
              <mc:Fallback>
                <p:oleObj name="Equation" r:id="rId5" imgW="1422400" imgH="469900" progId="Equation.3">
                  <p:embed/>
                  <p:pic>
                    <p:nvPicPr>
                      <p:cNvPr id="0" name="Object 3"/>
                      <p:cNvPicPr>
                        <a:picLocks noChangeAspect="1" noChangeArrowheads="1"/>
                      </p:cNvPicPr>
                      <p:nvPr/>
                    </p:nvPicPr>
                    <p:blipFill>
                      <a:blip r:embed="rId6"/>
                      <a:srcRect/>
                      <a:stretch>
                        <a:fillRect/>
                      </a:stretch>
                    </p:blipFill>
                    <p:spPr bwMode="auto">
                      <a:xfrm>
                        <a:off x="2660650" y="4829175"/>
                        <a:ext cx="3554413" cy="11731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809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8099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98100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8100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9810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0995" grpId="0" autoUpdateAnimBg="0"/>
      <p:bldP spid="980996" grpId="0" autoUpdateAnimBg="0"/>
      <p:bldP spid="981001"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Equivalent Potential Temperature</a:t>
            </a:r>
          </a:p>
        </p:txBody>
      </p:sp>
      <p:sp>
        <p:nvSpPr>
          <p:cNvPr id="31748" name="Text Box 3"/>
          <p:cNvSpPr txBox="1">
            <a:spLocks noChangeArrowheads="1"/>
          </p:cNvSpPr>
          <p:nvPr/>
        </p:nvSpPr>
        <p:spPr bwMode="auto">
          <a:xfrm>
            <a:off x="7467600" y="6096000"/>
            <a:ext cx="12763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18.4</a:t>
            </a:r>
          </a:p>
        </p:txBody>
      </p:sp>
      <p:sp>
        <p:nvSpPr>
          <p:cNvPr id="31749" name="Rectangle 6"/>
          <p:cNvSpPr>
            <a:spLocks noChangeArrowheads="1"/>
          </p:cNvSpPr>
          <p:nvPr/>
        </p:nvSpPr>
        <p:spPr bwMode="auto">
          <a:xfrm>
            <a:off x="457200" y="990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indent="4763" algn="ctr">
              <a:buFontTx/>
              <a:buNone/>
              <a:tabLst>
                <a:tab pos="6804025" algn="l"/>
              </a:tabLst>
            </a:pPr>
            <a:r>
              <a:rPr lang="en-US" sz="2400" b="0">
                <a:solidFill>
                  <a:srgbClr val="187534"/>
                </a:solidFill>
                <a:latin typeface="Times" charset="0"/>
              </a:rPr>
              <a:t>Relationship between potential temperature and equivalent potential temperature</a:t>
            </a:r>
            <a:endParaRPr lang="en-US" sz="2400" b="0">
              <a:solidFill>
                <a:srgbClr val="FF00FF"/>
              </a:solidFill>
              <a:latin typeface="Times" charset="0"/>
            </a:endParaRPr>
          </a:p>
        </p:txBody>
      </p:sp>
      <p:graphicFrame>
        <p:nvGraphicFramePr>
          <p:cNvPr id="31746" name="Object 2"/>
          <p:cNvGraphicFramePr>
            <a:graphicFrameLocks noChangeAspect="1"/>
          </p:cNvGraphicFramePr>
          <p:nvPr/>
        </p:nvGraphicFramePr>
        <p:xfrm>
          <a:off x="609600" y="1600200"/>
          <a:ext cx="7431088" cy="5145088"/>
        </p:xfrm>
        <a:graphic>
          <a:graphicData uri="http://schemas.openxmlformats.org/presentationml/2006/ole">
            <mc:AlternateContent xmlns:mc="http://schemas.openxmlformats.org/markup-compatibility/2006">
              <mc:Choice xmlns:v="urn:schemas-microsoft-com:vml" Requires="v">
                <p:oleObj spid="_x0000_s31761" name="Document" r:id="rId3" imgW="2971800" imgH="2057400" progId="Word.Document.8">
                  <p:embed/>
                </p:oleObj>
              </mc:Choice>
              <mc:Fallback>
                <p:oleObj name="Document" r:id="rId3" imgW="2971800" imgH="20574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600200"/>
                        <a:ext cx="7431088" cy="51450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1750" name="Rectangle 8"/>
          <p:cNvSpPr>
            <a:spLocks noChangeArrowheads="1"/>
          </p:cNvSpPr>
          <p:nvPr/>
        </p:nvSpPr>
        <p:spPr bwMode="auto">
          <a:xfrm>
            <a:off x="609600" y="1676400"/>
            <a:ext cx="685800" cy="3962400"/>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31751" name="Text Box 9"/>
          <p:cNvSpPr txBox="1">
            <a:spLocks noChangeArrowheads="1"/>
          </p:cNvSpPr>
          <p:nvPr/>
        </p:nvSpPr>
        <p:spPr bwMode="auto">
          <a:xfrm rot="-5400000">
            <a:off x="48419" y="3217069"/>
            <a:ext cx="18494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latin typeface="Times" charset="0"/>
              </a:rPr>
              <a:t>Altitude (km)</a:t>
            </a:r>
            <a:endParaRPr lang="en-US" sz="1600" b="0">
              <a:solidFill>
                <a:srgbClr val="002EFF"/>
              </a:solidFill>
              <a:latin typeface="Times"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152400"/>
            <a:ext cx="8229600" cy="1143000"/>
          </a:xfrm>
        </p:spPr>
        <p:txBody>
          <a:bodyPr/>
          <a:lstStyle/>
          <a:p>
            <a:pPr eaLnBrk="1" hangingPunct="1"/>
            <a:r>
              <a:rPr lang="en-US" b="1">
                <a:solidFill>
                  <a:srgbClr val="0000FF"/>
                </a:solidFill>
                <a:latin typeface="Times" charset="0"/>
              </a:rPr>
              <a:t>Cumulus Cloud Development</a:t>
            </a:r>
            <a:endParaRPr lang="en-US">
              <a:solidFill>
                <a:srgbClr val="000000"/>
              </a:solidFill>
              <a:latin typeface="Times-Bold" charset="0"/>
            </a:endParaRPr>
          </a:p>
        </p:txBody>
      </p:sp>
      <p:grpSp>
        <p:nvGrpSpPr>
          <p:cNvPr id="2" name="Group 3"/>
          <p:cNvGrpSpPr>
            <a:grpSpLocks/>
          </p:cNvGrpSpPr>
          <p:nvPr/>
        </p:nvGrpSpPr>
        <p:grpSpPr bwMode="auto">
          <a:xfrm>
            <a:off x="1295400" y="990600"/>
            <a:ext cx="6324600" cy="5486400"/>
            <a:chOff x="0" y="624"/>
            <a:chExt cx="3984" cy="3456"/>
          </a:xfrm>
        </p:grpSpPr>
        <p:pic>
          <p:nvPicPr>
            <p:cNvPr id="3279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 y="624"/>
              <a:ext cx="3744" cy="34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92" name="Rectangle 5"/>
            <p:cNvSpPr>
              <a:spLocks noChangeArrowheads="1"/>
            </p:cNvSpPr>
            <p:nvPr/>
          </p:nvSpPr>
          <p:spPr bwMode="auto">
            <a:xfrm>
              <a:off x="0" y="1392"/>
              <a:ext cx="528" cy="1680"/>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32793" name="Rectangle 6"/>
            <p:cNvSpPr>
              <a:spLocks noChangeArrowheads="1"/>
            </p:cNvSpPr>
            <p:nvPr/>
          </p:nvSpPr>
          <p:spPr bwMode="auto">
            <a:xfrm rot="-5400000">
              <a:off x="-247" y="2070"/>
              <a:ext cx="1165"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100000"/>
                </a:lnSpc>
                <a:spcBef>
                  <a:spcPct val="0"/>
                </a:spcBef>
                <a:buFontTx/>
                <a:buNone/>
              </a:pPr>
              <a:r>
                <a:rPr lang="en-US" sz="2400" b="0">
                  <a:solidFill>
                    <a:srgbClr val="0000FF"/>
                  </a:solidFill>
                  <a:latin typeface="Times" charset="0"/>
                </a:rPr>
                <a:t>Altitude (km)</a:t>
              </a:r>
            </a:p>
          </p:txBody>
        </p:sp>
      </p:grpSp>
      <p:grpSp>
        <p:nvGrpSpPr>
          <p:cNvPr id="3" name="Group 7"/>
          <p:cNvGrpSpPr>
            <a:grpSpLocks/>
          </p:cNvGrpSpPr>
          <p:nvPr/>
        </p:nvGrpSpPr>
        <p:grpSpPr bwMode="auto">
          <a:xfrm>
            <a:off x="3124200" y="4267200"/>
            <a:ext cx="2362200" cy="1524000"/>
            <a:chOff x="1872" y="2640"/>
            <a:chExt cx="1488" cy="960"/>
          </a:xfrm>
        </p:grpSpPr>
        <p:sp>
          <p:nvSpPr>
            <p:cNvPr id="32788" name="Line 8"/>
            <p:cNvSpPr>
              <a:spLocks noChangeShapeType="1"/>
            </p:cNvSpPr>
            <p:nvPr/>
          </p:nvSpPr>
          <p:spPr bwMode="auto">
            <a:xfrm flipH="1" flipV="1">
              <a:off x="3168" y="2640"/>
              <a:ext cx="192" cy="960"/>
            </a:xfrm>
            <a:prstGeom prst="line">
              <a:avLst/>
            </a:prstGeom>
            <a:noFill/>
            <a:ln w="38100">
              <a:solidFill>
                <a:srgbClr val="9900CC"/>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789" name="Text Box 9"/>
            <p:cNvSpPr txBox="1">
              <a:spLocks noChangeArrowheads="1"/>
            </p:cNvSpPr>
            <p:nvPr/>
          </p:nvSpPr>
          <p:spPr bwMode="auto">
            <a:xfrm>
              <a:off x="1872" y="2976"/>
              <a:ext cx="1129" cy="5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lnSpc>
                  <a:spcPct val="100000"/>
                </a:lnSpc>
                <a:spcBef>
                  <a:spcPct val="0"/>
                </a:spcBef>
                <a:buFontTx/>
                <a:buNone/>
              </a:pPr>
              <a:r>
                <a:rPr lang="en-US" b="0">
                  <a:solidFill>
                    <a:srgbClr val="9900CC"/>
                  </a:solidFill>
                  <a:latin typeface="Times" charset="0"/>
                </a:rPr>
                <a:t>Dew point of</a:t>
              </a:r>
            </a:p>
            <a:p>
              <a:pPr eaLnBrk="1" hangingPunct="1">
                <a:lnSpc>
                  <a:spcPct val="100000"/>
                </a:lnSpc>
                <a:spcBef>
                  <a:spcPct val="0"/>
                </a:spcBef>
                <a:buFontTx/>
                <a:buNone/>
              </a:pPr>
              <a:r>
                <a:rPr lang="en-US" b="0">
                  <a:solidFill>
                    <a:srgbClr val="9900CC"/>
                  </a:solidFill>
                  <a:latin typeface="Times" charset="0"/>
                </a:rPr>
                <a:t>rising bubble</a:t>
              </a:r>
              <a:endParaRPr lang="en-US" sz="1800" b="0">
                <a:solidFill>
                  <a:schemeClr val="tx1"/>
                </a:solidFill>
              </a:endParaRPr>
            </a:p>
          </p:txBody>
        </p:sp>
        <p:sp>
          <p:nvSpPr>
            <p:cNvPr id="32790" name="Line 10"/>
            <p:cNvSpPr>
              <a:spLocks noChangeShapeType="1"/>
            </p:cNvSpPr>
            <p:nvPr/>
          </p:nvSpPr>
          <p:spPr bwMode="auto">
            <a:xfrm flipV="1">
              <a:off x="2928" y="3216"/>
              <a:ext cx="288" cy="48"/>
            </a:xfrm>
            <a:prstGeom prst="line">
              <a:avLst/>
            </a:prstGeom>
            <a:noFill/>
            <a:ln w="19050">
              <a:solidFill>
                <a:srgbClr val="9900CC"/>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4" name="Group 11"/>
          <p:cNvGrpSpPr>
            <a:grpSpLocks/>
          </p:cNvGrpSpPr>
          <p:nvPr/>
        </p:nvGrpSpPr>
        <p:grpSpPr bwMode="auto">
          <a:xfrm>
            <a:off x="5181600" y="4267200"/>
            <a:ext cx="3363913" cy="1524000"/>
            <a:chOff x="3168" y="2640"/>
            <a:chExt cx="2119" cy="960"/>
          </a:xfrm>
        </p:grpSpPr>
        <p:sp>
          <p:nvSpPr>
            <p:cNvPr id="32785" name="Line 12"/>
            <p:cNvSpPr>
              <a:spLocks noChangeShapeType="1"/>
            </p:cNvSpPr>
            <p:nvPr/>
          </p:nvSpPr>
          <p:spPr bwMode="auto">
            <a:xfrm flipH="1" flipV="1">
              <a:off x="3168" y="2640"/>
              <a:ext cx="960" cy="960"/>
            </a:xfrm>
            <a:prstGeom prst="line">
              <a:avLst/>
            </a:prstGeom>
            <a:noFill/>
            <a:ln w="38100">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786" name="Rectangle 13"/>
            <p:cNvSpPr>
              <a:spLocks noChangeArrowheads="1"/>
            </p:cNvSpPr>
            <p:nvPr/>
          </p:nvSpPr>
          <p:spPr bwMode="auto">
            <a:xfrm>
              <a:off x="3984" y="2736"/>
              <a:ext cx="1303" cy="5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100000"/>
                </a:lnSpc>
                <a:spcBef>
                  <a:spcPct val="0"/>
                </a:spcBef>
                <a:buFontTx/>
                <a:buNone/>
              </a:pPr>
              <a:r>
                <a:rPr lang="en-US" sz="2400" b="0">
                  <a:solidFill>
                    <a:srgbClr val="0000FF"/>
                  </a:solidFill>
                  <a:latin typeface="Times" charset="0"/>
                </a:rPr>
                <a:t>Temperature of</a:t>
              </a:r>
            </a:p>
            <a:p>
              <a:pPr>
                <a:lnSpc>
                  <a:spcPct val="100000"/>
                </a:lnSpc>
                <a:spcBef>
                  <a:spcPct val="0"/>
                </a:spcBef>
                <a:buFontTx/>
                <a:buNone/>
              </a:pPr>
              <a:r>
                <a:rPr lang="en-US" sz="2400" b="0">
                  <a:solidFill>
                    <a:srgbClr val="0000FF"/>
                  </a:solidFill>
                  <a:latin typeface="Times" charset="0"/>
                </a:rPr>
                <a:t>rising bubble</a:t>
              </a:r>
              <a:endParaRPr lang="en-US" sz="2400" b="0">
                <a:solidFill>
                  <a:srgbClr val="9900CC"/>
                </a:solidFill>
                <a:latin typeface="Times" charset="0"/>
              </a:endParaRPr>
            </a:p>
          </p:txBody>
        </p:sp>
        <p:sp>
          <p:nvSpPr>
            <p:cNvPr id="32787" name="Line 14"/>
            <p:cNvSpPr>
              <a:spLocks noChangeShapeType="1"/>
            </p:cNvSpPr>
            <p:nvPr/>
          </p:nvSpPr>
          <p:spPr bwMode="auto">
            <a:xfrm flipH="1">
              <a:off x="3744" y="3024"/>
              <a:ext cx="288" cy="96"/>
            </a:xfrm>
            <a:prstGeom prst="line">
              <a:avLst/>
            </a:prstGeom>
            <a:noFill/>
            <a:ln w="19050">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5" name="Group 15"/>
          <p:cNvGrpSpPr>
            <a:grpSpLocks/>
          </p:cNvGrpSpPr>
          <p:nvPr/>
        </p:nvGrpSpPr>
        <p:grpSpPr bwMode="auto">
          <a:xfrm>
            <a:off x="2590800" y="3810000"/>
            <a:ext cx="2590800" cy="466725"/>
            <a:chOff x="1536" y="2352"/>
            <a:chExt cx="1632" cy="294"/>
          </a:xfrm>
        </p:grpSpPr>
        <p:sp>
          <p:nvSpPr>
            <p:cNvPr id="32783" name="Rectangle 16"/>
            <p:cNvSpPr>
              <a:spLocks noChangeArrowheads="1"/>
            </p:cNvSpPr>
            <p:nvPr/>
          </p:nvSpPr>
          <p:spPr bwMode="auto">
            <a:xfrm>
              <a:off x="1728" y="2352"/>
              <a:ext cx="484" cy="294"/>
            </a:xfrm>
            <a:prstGeom prst="rect">
              <a:avLst/>
            </a:prstGeom>
            <a:noFill/>
            <a:ln w="9525">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p>
              <a:pPr>
                <a:lnSpc>
                  <a:spcPct val="100000"/>
                </a:lnSpc>
                <a:spcBef>
                  <a:spcPct val="0"/>
                </a:spcBef>
                <a:buFontTx/>
                <a:buNone/>
              </a:pPr>
              <a:r>
                <a:rPr lang="en-US" sz="2400" b="0">
                  <a:solidFill>
                    <a:schemeClr val="tx2"/>
                  </a:solidFill>
                  <a:latin typeface="Times" charset="0"/>
                </a:rPr>
                <a:t>LCL</a:t>
              </a:r>
              <a:endParaRPr lang="en-US" sz="2400" b="0">
                <a:solidFill>
                  <a:srgbClr val="9900CC"/>
                </a:solidFill>
                <a:latin typeface="Times" charset="0"/>
              </a:endParaRPr>
            </a:p>
          </p:txBody>
        </p:sp>
        <p:sp>
          <p:nvSpPr>
            <p:cNvPr id="32784" name="Line 17"/>
            <p:cNvSpPr>
              <a:spLocks noChangeShapeType="1"/>
            </p:cNvSpPr>
            <p:nvPr/>
          </p:nvSpPr>
          <p:spPr bwMode="auto">
            <a:xfrm>
              <a:off x="1536" y="2640"/>
              <a:ext cx="1632"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6" name="Group 18"/>
          <p:cNvGrpSpPr>
            <a:grpSpLocks/>
          </p:cNvGrpSpPr>
          <p:nvPr/>
        </p:nvGrpSpPr>
        <p:grpSpPr bwMode="auto">
          <a:xfrm>
            <a:off x="3810000" y="1981200"/>
            <a:ext cx="2838450" cy="2286000"/>
            <a:chOff x="2400" y="1248"/>
            <a:chExt cx="1788" cy="1440"/>
          </a:xfrm>
        </p:grpSpPr>
        <p:sp>
          <p:nvSpPr>
            <p:cNvPr id="32780" name="Line 19"/>
            <p:cNvSpPr>
              <a:spLocks noChangeShapeType="1"/>
            </p:cNvSpPr>
            <p:nvPr/>
          </p:nvSpPr>
          <p:spPr bwMode="auto">
            <a:xfrm flipH="1" flipV="1">
              <a:off x="2400" y="1248"/>
              <a:ext cx="864" cy="1440"/>
            </a:xfrm>
            <a:prstGeom prst="line">
              <a:avLst/>
            </a:prstGeom>
            <a:noFill/>
            <a:ln w="38100">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781" name="Rectangle 20"/>
            <p:cNvSpPr>
              <a:spLocks noChangeArrowheads="1"/>
            </p:cNvSpPr>
            <p:nvPr/>
          </p:nvSpPr>
          <p:spPr bwMode="auto">
            <a:xfrm>
              <a:off x="2640" y="1392"/>
              <a:ext cx="154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100000"/>
                </a:lnSpc>
                <a:spcBef>
                  <a:spcPct val="0"/>
                </a:spcBef>
                <a:buFontTx/>
                <a:buNone/>
              </a:pPr>
              <a:r>
                <a:rPr lang="en-US" sz="2400" b="0">
                  <a:solidFill>
                    <a:srgbClr val="0000FF"/>
                  </a:solidFill>
                  <a:latin typeface="Times" charset="0"/>
                </a:rPr>
                <a:t>Cloud temperature</a:t>
              </a:r>
            </a:p>
          </p:txBody>
        </p:sp>
        <p:sp>
          <p:nvSpPr>
            <p:cNvPr id="32782" name="Line 21"/>
            <p:cNvSpPr>
              <a:spLocks noChangeShapeType="1"/>
            </p:cNvSpPr>
            <p:nvPr/>
          </p:nvSpPr>
          <p:spPr bwMode="auto">
            <a:xfrm flipH="1">
              <a:off x="2736" y="1632"/>
              <a:ext cx="240" cy="96"/>
            </a:xfrm>
            <a:prstGeom prst="line">
              <a:avLst/>
            </a:prstGeom>
            <a:noFill/>
            <a:ln w="19050">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7" name="Group 22"/>
          <p:cNvGrpSpPr>
            <a:grpSpLocks/>
          </p:cNvGrpSpPr>
          <p:nvPr/>
        </p:nvGrpSpPr>
        <p:grpSpPr bwMode="auto">
          <a:xfrm>
            <a:off x="3810000" y="1524000"/>
            <a:ext cx="3352800" cy="457200"/>
            <a:chOff x="2016" y="912"/>
            <a:chExt cx="2112" cy="288"/>
          </a:xfrm>
        </p:grpSpPr>
        <p:sp>
          <p:nvSpPr>
            <p:cNvPr id="32778" name="Line 23"/>
            <p:cNvSpPr>
              <a:spLocks noChangeShapeType="1"/>
            </p:cNvSpPr>
            <p:nvPr/>
          </p:nvSpPr>
          <p:spPr bwMode="auto">
            <a:xfrm>
              <a:off x="2016" y="1200"/>
              <a:ext cx="2112" cy="0"/>
            </a:xfrm>
            <a:prstGeom prst="line">
              <a:avLst/>
            </a:prstGeom>
            <a:noFill/>
            <a:ln w="381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779" name="Rectangle 24"/>
            <p:cNvSpPr>
              <a:spLocks noChangeArrowheads="1"/>
            </p:cNvSpPr>
            <p:nvPr/>
          </p:nvSpPr>
          <p:spPr bwMode="auto">
            <a:xfrm>
              <a:off x="3216" y="912"/>
              <a:ext cx="87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100000"/>
                </a:lnSpc>
                <a:spcBef>
                  <a:spcPct val="0"/>
                </a:spcBef>
                <a:buFontTx/>
                <a:buNone/>
              </a:pPr>
              <a:r>
                <a:rPr lang="en-US" sz="2400" b="0">
                  <a:latin typeface="Times" charset="0"/>
                </a:rPr>
                <a:t>Cloud top</a:t>
              </a:r>
              <a:endParaRPr lang="en-US" sz="2400" b="0">
                <a:solidFill>
                  <a:srgbClr val="0000FF"/>
                </a:solidFill>
                <a:latin typeface="Times" charset="0"/>
              </a:endParaRPr>
            </a:p>
          </p:txBody>
        </p:sp>
      </p:grpSp>
      <p:sp>
        <p:nvSpPr>
          <p:cNvPr id="32777" name="Text Box 25"/>
          <p:cNvSpPr txBox="1">
            <a:spLocks noChangeArrowheads="1"/>
          </p:cNvSpPr>
          <p:nvPr/>
        </p:nvSpPr>
        <p:spPr bwMode="auto">
          <a:xfrm>
            <a:off x="7543800" y="6172200"/>
            <a:ext cx="12763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18.5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0" y="152400"/>
            <a:ext cx="9144000" cy="1143000"/>
          </a:xfrm>
        </p:spPr>
        <p:txBody>
          <a:bodyPr/>
          <a:lstStyle/>
          <a:p>
            <a:pPr eaLnBrk="1" hangingPunct="1"/>
            <a:r>
              <a:rPr lang="en-US" b="1">
                <a:solidFill>
                  <a:srgbClr val="0000FF"/>
                </a:solidFill>
                <a:latin typeface="Times" charset="0"/>
              </a:rPr>
              <a:t>Isentropic Condensation Temperature</a:t>
            </a:r>
            <a:endParaRPr lang="en-US" sz="4000" b="1">
              <a:solidFill>
                <a:srgbClr val="0000FF"/>
              </a:solidFill>
              <a:latin typeface="Times" charset="0"/>
            </a:endParaRPr>
          </a:p>
        </p:txBody>
      </p:sp>
      <p:sp>
        <p:nvSpPr>
          <p:cNvPr id="984067" name="Rectangle 3"/>
          <p:cNvSpPr>
            <a:spLocks noChangeArrowheads="1"/>
          </p:cNvSpPr>
          <p:nvPr/>
        </p:nvSpPr>
        <p:spPr bwMode="auto">
          <a:xfrm>
            <a:off x="457200" y="1524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gn="just">
              <a:lnSpc>
                <a:spcPct val="100000"/>
              </a:lnSpc>
              <a:spcBef>
                <a:spcPct val="0"/>
              </a:spcBef>
              <a:buFontTx/>
              <a:buNone/>
              <a:tabLst>
                <a:tab pos="6804025" algn="l"/>
              </a:tabLst>
            </a:pPr>
            <a:r>
              <a:rPr lang="en-US" sz="2400" b="0">
                <a:solidFill>
                  <a:srgbClr val="187534"/>
                </a:solidFill>
                <a:latin typeface="Times" charset="0"/>
              </a:rPr>
              <a:t>Temperature at the base of a cumulus cloud</a:t>
            </a:r>
          </a:p>
          <a:p>
            <a:pPr marL="342900" indent="-342900">
              <a:lnSpc>
                <a:spcPct val="100000"/>
              </a:lnSpc>
              <a:spcBef>
                <a:spcPct val="0"/>
              </a:spcBef>
              <a:buFontTx/>
              <a:buNone/>
              <a:tabLst>
                <a:tab pos="6804025" algn="l"/>
              </a:tabLst>
            </a:pPr>
            <a:r>
              <a:rPr lang="en-US" sz="2400" b="0">
                <a:solidFill>
                  <a:srgbClr val="FF00FF"/>
                </a:solidFill>
                <a:latin typeface="Times" charset="0"/>
              </a:rPr>
              <a:t>	</a:t>
            </a:r>
            <a:r>
              <a:rPr lang="en-US" sz="2400" b="0">
                <a:solidFill>
                  <a:srgbClr val="993366"/>
                </a:solidFill>
                <a:latin typeface="Times" charset="0"/>
              </a:rPr>
              <a:t>Occurs at the lifting condensation level (LCL), which is that altitude at which the dew point meets parcel temperature.</a:t>
            </a:r>
          </a:p>
        </p:txBody>
      </p:sp>
      <p:sp>
        <p:nvSpPr>
          <p:cNvPr id="984068" name="Rectangle 4"/>
          <p:cNvSpPr>
            <a:spLocks noChangeArrowheads="1"/>
          </p:cNvSpPr>
          <p:nvPr/>
        </p:nvSpPr>
        <p:spPr bwMode="auto">
          <a:xfrm>
            <a:off x="457200" y="2971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Isentropic condensation temperature	</a:t>
            </a:r>
            <a:r>
              <a:rPr lang="en-US" sz="2400" b="0">
                <a:solidFill>
                  <a:srgbClr val="993366"/>
                </a:solidFill>
                <a:latin typeface="Times" charset="0"/>
              </a:rPr>
              <a:t>(18.11)</a:t>
            </a:r>
            <a:r>
              <a:rPr lang="en-US" sz="2400" b="0">
                <a:latin typeface="Times" charset="0"/>
              </a:rPr>
              <a:t>	</a:t>
            </a:r>
          </a:p>
        </p:txBody>
      </p:sp>
      <p:graphicFrame>
        <p:nvGraphicFramePr>
          <p:cNvPr id="984072" name="Object 2"/>
          <p:cNvGraphicFramePr>
            <a:graphicFrameLocks noChangeAspect="1"/>
          </p:cNvGraphicFramePr>
          <p:nvPr>
            <p:extLst>
              <p:ext uri="{D42A27DB-BD31-4B8C-83A1-F6EECF244321}">
                <p14:modId xmlns:p14="http://schemas.microsoft.com/office/powerpoint/2010/main" val="2817388897"/>
              </p:ext>
            </p:extLst>
          </p:nvPr>
        </p:nvGraphicFramePr>
        <p:xfrm>
          <a:off x="1625600" y="3502025"/>
          <a:ext cx="5580063" cy="2600325"/>
        </p:xfrm>
        <a:graphic>
          <a:graphicData uri="http://schemas.openxmlformats.org/presentationml/2006/ole">
            <mc:AlternateContent xmlns:mc="http://schemas.openxmlformats.org/markup-compatibility/2006">
              <mc:Choice xmlns:v="urn:schemas-microsoft-com:vml" Requires="v">
                <p:oleObj spid="_x0000_s33807" name="Equation" r:id="rId3" imgW="2235200" imgH="1041400" progId="Equation.3">
                  <p:embed/>
                </p:oleObj>
              </mc:Choice>
              <mc:Fallback>
                <p:oleObj name="Equation" r:id="rId3" imgW="2235200" imgH="1041400" progId="Equation.3">
                  <p:embed/>
                  <p:pic>
                    <p:nvPicPr>
                      <p:cNvPr id="0" name="Object 2"/>
                      <p:cNvPicPr>
                        <a:picLocks noChangeAspect="1" noChangeArrowheads="1"/>
                      </p:cNvPicPr>
                      <p:nvPr/>
                    </p:nvPicPr>
                    <p:blipFill>
                      <a:blip r:embed="rId4"/>
                      <a:srcRect/>
                      <a:stretch>
                        <a:fillRect/>
                      </a:stretch>
                    </p:blipFill>
                    <p:spPr bwMode="auto">
                      <a:xfrm>
                        <a:off x="1625600" y="3502025"/>
                        <a:ext cx="5580063" cy="26003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8406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8406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9840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4067" grpId="0" autoUpdateAnimBg="0"/>
      <p:bldP spid="984068"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Entrainment</a:t>
            </a:r>
          </a:p>
        </p:txBody>
      </p:sp>
      <p:sp>
        <p:nvSpPr>
          <p:cNvPr id="985091" name="Rectangle 3"/>
          <p:cNvSpPr>
            <a:spLocks noChangeArrowheads="1"/>
          </p:cNvSpPr>
          <p:nvPr/>
        </p:nvSpPr>
        <p:spPr bwMode="auto">
          <a:xfrm>
            <a:off x="457200" y="838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indent="4763" algn="ctr">
              <a:lnSpc>
                <a:spcPct val="100000"/>
              </a:lnSpc>
              <a:buFontTx/>
              <a:buNone/>
              <a:tabLst>
                <a:tab pos="6804025" algn="l"/>
              </a:tabLst>
            </a:pPr>
            <a:r>
              <a:rPr lang="en-US" sz="2400" b="0">
                <a:solidFill>
                  <a:srgbClr val="187534"/>
                </a:solidFill>
                <a:latin typeface="Times" charset="0"/>
              </a:rPr>
              <a:t>Mixing of relatively cool, dry air from outside the cloud with warm, moist air inside the cloud</a:t>
            </a:r>
          </a:p>
          <a:p>
            <a:pPr indent="4763" algn="just">
              <a:lnSpc>
                <a:spcPct val="100000"/>
              </a:lnSpc>
              <a:buFontTx/>
              <a:buNone/>
              <a:tabLst>
                <a:tab pos="6804025" algn="l"/>
              </a:tabLst>
            </a:pPr>
            <a:r>
              <a:rPr lang="en-US" sz="2400" b="0">
                <a:solidFill>
                  <a:srgbClr val="993366"/>
                </a:solidFill>
                <a:latin typeface="Times" charset="0"/>
              </a:rPr>
              <a:t>Factors affecting the temperature inside a cloud</a:t>
            </a:r>
            <a:endParaRPr lang="en-US" sz="2400" b="0">
              <a:solidFill>
                <a:srgbClr val="FF00FF"/>
              </a:solidFill>
              <a:latin typeface="Times" charset="0"/>
            </a:endParaRPr>
          </a:p>
        </p:txBody>
      </p:sp>
      <p:sp>
        <p:nvSpPr>
          <p:cNvPr id="985092" name="Rectangle 4"/>
          <p:cNvSpPr>
            <a:spLocks noChangeArrowheads="1"/>
          </p:cNvSpPr>
          <p:nvPr/>
        </p:nvSpPr>
        <p:spPr bwMode="auto">
          <a:xfrm>
            <a:off x="457200" y="2209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1) Energy loss from cloud due to warming of entrained, ambient air by the cloud		</a:t>
            </a:r>
            <a:r>
              <a:rPr lang="en-US" sz="2400" b="0">
                <a:solidFill>
                  <a:srgbClr val="993366"/>
                </a:solidFill>
                <a:latin typeface="Times" charset="0"/>
              </a:rPr>
              <a:t>(18.12)</a:t>
            </a:r>
            <a:r>
              <a:rPr lang="en-US" sz="2400" b="0">
                <a:latin typeface="Times" charset="0"/>
              </a:rPr>
              <a:t>	</a:t>
            </a:r>
          </a:p>
        </p:txBody>
      </p:sp>
      <p:sp>
        <p:nvSpPr>
          <p:cNvPr id="985094" name="Rectangle 6"/>
          <p:cNvSpPr>
            <a:spLocks noChangeArrowheads="1"/>
          </p:cNvSpPr>
          <p:nvPr/>
        </p:nvSpPr>
        <p:spPr bwMode="auto">
          <a:xfrm>
            <a:off x="457200" y="3657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2) Energy loss from cloud due to evaporation of liquid water in the cloud to ensure entrained, ambient air is saturated	</a:t>
            </a:r>
            <a:r>
              <a:rPr lang="en-US" sz="2400" b="0">
                <a:solidFill>
                  <a:srgbClr val="993366"/>
                </a:solidFill>
                <a:latin typeface="Times" charset="0"/>
              </a:rPr>
              <a:t>(18.13)</a:t>
            </a:r>
            <a:r>
              <a:rPr lang="en-US" sz="2400" b="0">
                <a:latin typeface="Times" charset="0"/>
              </a:rPr>
              <a:t>	</a:t>
            </a:r>
          </a:p>
        </p:txBody>
      </p:sp>
      <p:sp>
        <p:nvSpPr>
          <p:cNvPr id="985095" name="Rectangle 7"/>
          <p:cNvSpPr>
            <a:spLocks noChangeArrowheads="1"/>
          </p:cNvSpPr>
          <p:nvPr/>
        </p:nvSpPr>
        <p:spPr bwMode="auto">
          <a:xfrm>
            <a:off x="457200" y="5257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3) Energy gained by cloud during condensation of rising air	</a:t>
            </a:r>
            <a:r>
              <a:rPr lang="en-US" sz="2400" b="0">
                <a:solidFill>
                  <a:srgbClr val="993366"/>
                </a:solidFill>
                <a:latin typeface="Times" charset="0"/>
              </a:rPr>
              <a:t>(18.14)</a:t>
            </a:r>
            <a:r>
              <a:rPr lang="en-US" sz="2400" b="0">
                <a:latin typeface="Times" charset="0"/>
              </a:rPr>
              <a:t>	</a:t>
            </a:r>
          </a:p>
        </p:txBody>
      </p:sp>
      <p:graphicFrame>
        <p:nvGraphicFramePr>
          <p:cNvPr id="985096" name="Object 2"/>
          <p:cNvGraphicFramePr>
            <a:graphicFrameLocks noChangeAspect="1"/>
          </p:cNvGraphicFramePr>
          <p:nvPr>
            <p:extLst>
              <p:ext uri="{D42A27DB-BD31-4B8C-83A1-F6EECF244321}">
                <p14:modId xmlns:p14="http://schemas.microsoft.com/office/powerpoint/2010/main" val="2540788499"/>
              </p:ext>
            </p:extLst>
          </p:nvPr>
        </p:nvGraphicFramePr>
        <p:xfrm>
          <a:off x="2914650" y="2863850"/>
          <a:ext cx="3268663" cy="666750"/>
        </p:xfrm>
        <a:graphic>
          <a:graphicData uri="http://schemas.openxmlformats.org/presentationml/2006/ole">
            <mc:AlternateContent xmlns:mc="http://schemas.openxmlformats.org/markup-compatibility/2006">
              <mc:Choice xmlns:v="urn:schemas-microsoft-com:vml" Requires="v">
                <p:oleObj spid="_x0000_s34849" name="Equation" r:id="rId3" imgW="1308100" imgH="266700" progId="Equation.3">
                  <p:embed/>
                </p:oleObj>
              </mc:Choice>
              <mc:Fallback>
                <p:oleObj name="Equation" r:id="rId3" imgW="1308100" imgH="266700" progId="Equation.3">
                  <p:embed/>
                  <p:pic>
                    <p:nvPicPr>
                      <p:cNvPr id="0" name="Object 2"/>
                      <p:cNvPicPr>
                        <a:picLocks noChangeAspect="1" noChangeArrowheads="1"/>
                      </p:cNvPicPr>
                      <p:nvPr/>
                    </p:nvPicPr>
                    <p:blipFill>
                      <a:blip r:embed="rId4"/>
                      <a:srcRect/>
                      <a:stretch>
                        <a:fillRect/>
                      </a:stretch>
                    </p:blipFill>
                    <p:spPr bwMode="auto">
                      <a:xfrm>
                        <a:off x="2914650" y="2863850"/>
                        <a:ext cx="3268663" cy="666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5097" name="Object 3"/>
          <p:cNvGraphicFramePr>
            <a:graphicFrameLocks noChangeAspect="1"/>
          </p:cNvGraphicFramePr>
          <p:nvPr>
            <p:extLst>
              <p:ext uri="{D42A27DB-BD31-4B8C-83A1-F6EECF244321}">
                <p14:modId xmlns:p14="http://schemas.microsoft.com/office/powerpoint/2010/main" val="2111030696"/>
              </p:ext>
            </p:extLst>
          </p:nvPr>
        </p:nvGraphicFramePr>
        <p:xfrm>
          <a:off x="3006725" y="4448175"/>
          <a:ext cx="3395663" cy="666750"/>
        </p:xfrm>
        <a:graphic>
          <a:graphicData uri="http://schemas.openxmlformats.org/presentationml/2006/ole">
            <mc:AlternateContent xmlns:mc="http://schemas.openxmlformats.org/markup-compatibility/2006">
              <mc:Choice xmlns:v="urn:schemas-microsoft-com:vml" Requires="v">
                <p:oleObj spid="_x0000_s34850" name="Equation" r:id="rId5" imgW="1358900" imgH="266700" progId="Equation.3">
                  <p:embed/>
                </p:oleObj>
              </mc:Choice>
              <mc:Fallback>
                <p:oleObj name="Equation" r:id="rId5" imgW="1358900" imgH="266700" progId="Equation.3">
                  <p:embed/>
                  <p:pic>
                    <p:nvPicPr>
                      <p:cNvPr id="0" name="Object 3"/>
                      <p:cNvPicPr>
                        <a:picLocks noChangeAspect="1" noChangeArrowheads="1"/>
                      </p:cNvPicPr>
                      <p:nvPr/>
                    </p:nvPicPr>
                    <p:blipFill>
                      <a:blip r:embed="rId6"/>
                      <a:srcRect/>
                      <a:stretch>
                        <a:fillRect/>
                      </a:stretch>
                    </p:blipFill>
                    <p:spPr bwMode="auto">
                      <a:xfrm>
                        <a:off x="3006725" y="4448175"/>
                        <a:ext cx="3395663" cy="666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5098" name="Object 4"/>
          <p:cNvGraphicFramePr>
            <a:graphicFrameLocks noChangeAspect="1"/>
          </p:cNvGraphicFramePr>
          <p:nvPr>
            <p:extLst>
              <p:ext uri="{D42A27DB-BD31-4B8C-83A1-F6EECF244321}">
                <p14:modId xmlns:p14="http://schemas.microsoft.com/office/powerpoint/2010/main" val="1115382325"/>
              </p:ext>
            </p:extLst>
          </p:nvPr>
        </p:nvGraphicFramePr>
        <p:xfrm>
          <a:off x="3524250" y="5667375"/>
          <a:ext cx="2474913" cy="635000"/>
        </p:xfrm>
        <a:graphic>
          <a:graphicData uri="http://schemas.openxmlformats.org/presentationml/2006/ole">
            <mc:AlternateContent xmlns:mc="http://schemas.openxmlformats.org/markup-compatibility/2006">
              <mc:Choice xmlns:v="urn:schemas-microsoft-com:vml" Requires="v">
                <p:oleObj spid="_x0000_s34851" name="Equation" r:id="rId7" imgW="990600" imgH="254000" progId="Equation.3">
                  <p:embed/>
                </p:oleObj>
              </mc:Choice>
              <mc:Fallback>
                <p:oleObj name="Equation" r:id="rId7" imgW="990600" imgH="254000" progId="Equation.3">
                  <p:embed/>
                  <p:pic>
                    <p:nvPicPr>
                      <p:cNvPr id="0" name="Object 4"/>
                      <p:cNvPicPr>
                        <a:picLocks noChangeAspect="1" noChangeArrowheads="1"/>
                      </p:cNvPicPr>
                      <p:nvPr/>
                    </p:nvPicPr>
                    <p:blipFill>
                      <a:blip r:embed="rId8"/>
                      <a:srcRect/>
                      <a:stretch>
                        <a:fillRect/>
                      </a:stretch>
                    </p:blipFill>
                    <p:spPr bwMode="auto">
                      <a:xfrm>
                        <a:off x="3524250" y="5667375"/>
                        <a:ext cx="2474913" cy="635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850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850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8509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98509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8509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98509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98509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985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5091" grpId="0" build="p" autoUpdateAnimBg="0"/>
      <p:bldP spid="985092" grpId="0" autoUpdateAnimBg="0"/>
      <p:bldP spid="985094" grpId="0" autoUpdateAnimBg="0"/>
      <p:bldP spid="98509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Entrainment</a:t>
            </a:r>
          </a:p>
        </p:txBody>
      </p:sp>
      <p:sp>
        <p:nvSpPr>
          <p:cNvPr id="987140" name="Rectangle 4"/>
          <p:cNvSpPr>
            <a:spLocks noChangeArrowheads="1"/>
          </p:cNvSpPr>
          <p:nvPr/>
        </p:nvSpPr>
        <p:spPr bwMode="auto">
          <a:xfrm>
            <a:off x="457200" y="1219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Sum the three sources and sinks of energy	</a:t>
            </a:r>
            <a:r>
              <a:rPr lang="en-US" sz="2400" b="0">
                <a:solidFill>
                  <a:srgbClr val="993366"/>
                </a:solidFill>
                <a:latin typeface="Times" charset="0"/>
              </a:rPr>
              <a:t>(18.15)</a:t>
            </a:r>
            <a:r>
              <a:rPr lang="en-US" sz="2400" b="0">
                <a:latin typeface="Times" charset="0"/>
              </a:rPr>
              <a:t>	</a:t>
            </a:r>
          </a:p>
        </p:txBody>
      </p:sp>
      <p:sp>
        <p:nvSpPr>
          <p:cNvPr id="987141" name="Rectangle 5"/>
          <p:cNvSpPr>
            <a:spLocks noChangeArrowheads="1"/>
          </p:cNvSpPr>
          <p:nvPr/>
        </p:nvSpPr>
        <p:spPr bwMode="auto">
          <a:xfrm>
            <a:off x="457200" y="2971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First law of thermodynamics	</a:t>
            </a:r>
            <a:r>
              <a:rPr lang="en-US" sz="2400" b="0">
                <a:solidFill>
                  <a:srgbClr val="993366"/>
                </a:solidFill>
                <a:latin typeface="Times" charset="0"/>
              </a:rPr>
              <a:t>(18.16)</a:t>
            </a:r>
            <a:r>
              <a:rPr lang="en-US" sz="2400" b="0">
                <a:latin typeface="Times" charset="0"/>
              </a:rPr>
              <a:t>	</a:t>
            </a:r>
          </a:p>
        </p:txBody>
      </p:sp>
      <p:sp>
        <p:nvSpPr>
          <p:cNvPr id="987142" name="Rectangle 6"/>
          <p:cNvSpPr>
            <a:spLocks noChangeArrowheads="1"/>
          </p:cNvSpPr>
          <p:nvPr/>
        </p:nvSpPr>
        <p:spPr bwMode="auto">
          <a:xfrm>
            <a:off x="457200" y="4724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Subtract (18.16) from (18.15) and rearrange	</a:t>
            </a:r>
            <a:r>
              <a:rPr lang="en-US" sz="2400" b="0">
                <a:solidFill>
                  <a:srgbClr val="993366"/>
                </a:solidFill>
                <a:latin typeface="Times" charset="0"/>
              </a:rPr>
              <a:t>(18.17)</a:t>
            </a:r>
            <a:r>
              <a:rPr lang="en-US" sz="2400" b="0">
                <a:latin typeface="Times" charset="0"/>
              </a:rPr>
              <a:t>	</a:t>
            </a:r>
          </a:p>
        </p:txBody>
      </p:sp>
      <p:graphicFrame>
        <p:nvGraphicFramePr>
          <p:cNvPr id="987146" name="Object 2"/>
          <p:cNvGraphicFramePr>
            <a:graphicFrameLocks noChangeAspect="1"/>
          </p:cNvGraphicFramePr>
          <p:nvPr>
            <p:extLst>
              <p:ext uri="{D42A27DB-BD31-4B8C-83A1-F6EECF244321}">
                <p14:modId xmlns:p14="http://schemas.microsoft.com/office/powerpoint/2010/main" val="1895202172"/>
              </p:ext>
            </p:extLst>
          </p:nvPr>
        </p:nvGraphicFramePr>
        <p:xfrm>
          <a:off x="1031875" y="1873250"/>
          <a:ext cx="7489825" cy="666750"/>
        </p:xfrm>
        <a:graphic>
          <a:graphicData uri="http://schemas.openxmlformats.org/presentationml/2006/ole">
            <mc:AlternateContent xmlns:mc="http://schemas.openxmlformats.org/markup-compatibility/2006">
              <mc:Choice xmlns:v="urn:schemas-microsoft-com:vml" Requires="v">
                <p:oleObj spid="_x0000_s35872" name="Equation" r:id="rId3" imgW="2997200" imgH="266700" progId="Equation.3">
                  <p:embed/>
                </p:oleObj>
              </mc:Choice>
              <mc:Fallback>
                <p:oleObj name="Equation" r:id="rId3" imgW="2997200" imgH="266700" progId="Equation.3">
                  <p:embed/>
                  <p:pic>
                    <p:nvPicPr>
                      <p:cNvPr id="0" name="Object 2"/>
                      <p:cNvPicPr>
                        <a:picLocks noChangeAspect="1" noChangeArrowheads="1"/>
                      </p:cNvPicPr>
                      <p:nvPr/>
                    </p:nvPicPr>
                    <p:blipFill>
                      <a:blip r:embed="rId4"/>
                      <a:srcRect/>
                      <a:stretch>
                        <a:fillRect/>
                      </a:stretch>
                    </p:blipFill>
                    <p:spPr bwMode="auto">
                      <a:xfrm>
                        <a:off x="1031875" y="1873250"/>
                        <a:ext cx="7489825" cy="666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7147" name="Object 3"/>
          <p:cNvGraphicFramePr>
            <a:graphicFrameLocks noChangeAspect="1"/>
          </p:cNvGraphicFramePr>
          <p:nvPr>
            <p:extLst>
              <p:ext uri="{D42A27DB-BD31-4B8C-83A1-F6EECF244321}">
                <p14:modId xmlns:p14="http://schemas.microsoft.com/office/powerpoint/2010/main" val="3924025216"/>
              </p:ext>
            </p:extLst>
          </p:nvPr>
        </p:nvGraphicFramePr>
        <p:xfrm>
          <a:off x="2641600" y="3702050"/>
          <a:ext cx="3617913" cy="666750"/>
        </p:xfrm>
        <a:graphic>
          <a:graphicData uri="http://schemas.openxmlformats.org/presentationml/2006/ole">
            <mc:AlternateContent xmlns:mc="http://schemas.openxmlformats.org/markup-compatibility/2006">
              <mc:Choice xmlns:v="urn:schemas-microsoft-com:vml" Requires="v">
                <p:oleObj spid="_x0000_s35873" name="Equation" r:id="rId5" imgW="1447800" imgH="266700" progId="Equation.3">
                  <p:embed/>
                </p:oleObj>
              </mc:Choice>
              <mc:Fallback>
                <p:oleObj name="Equation" r:id="rId5" imgW="1447800" imgH="266700" progId="Equation.3">
                  <p:embed/>
                  <p:pic>
                    <p:nvPicPr>
                      <p:cNvPr id="0" name="Object 3"/>
                      <p:cNvPicPr>
                        <a:picLocks noChangeAspect="1" noChangeArrowheads="1"/>
                      </p:cNvPicPr>
                      <p:nvPr/>
                    </p:nvPicPr>
                    <p:blipFill>
                      <a:blip r:embed="rId6"/>
                      <a:srcRect/>
                      <a:stretch>
                        <a:fillRect/>
                      </a:stretch>
                    </p:blipFill>
                    <p:spPr bwMode="auto">
                      <a:xfrm>
                        <a:off x="2641600" y="3702050"/>
                        <a:ext cx="3617913" cy="666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7148" name="Object 4"/>
          <p:cNvGraphicFramePr>
            <a:graphicFrameLocks noChangeAspect="1"/>
          </p:cNvGraphicFramePr>
          <p:nvPr>
            <p:extLst>
              <p:ext uri="{D42A27DB-BD31-4B8C-83A1-F6EECF244321}">
                <p14:modId xmlns:p14="http://schemas.microsoft.com/office/powerpoint/2010/main" val="4208589453"/>
              </p:ext>
            </p:extLst>
          </p:nvPr>
        </p:nvGraphicFramePr>
        <p:xfrm>
          <a:off x="517525" y="5407025"/>
          <a:ext cx="8220075" cy="1016000"/>
        </p:xfrm>
        <a:graphic>
          <a:graphicData uri="http://schemas.openxmlformats.org/presentationml/2006/ole">
            <mc:AlternateContent xmlns:mc="http://schemas.openxmlformats.org/markup-compatibility/2006">
              <mc:Choice xmlns:v="urn:schemas-microsoft-com:vml" Requires="v">
                <p:oleObj spid="_x0000_s35874" name="Equation" r:id="rId7" imgW="3289300" imgH="406400" progId="Equation.3">
                  <p:embed/>
                </p:oleObj>
              </mc:Choice>
              <mc:Fallback>
                <p:oleObj name="Equation" r:id="rId7" imgW="3289300" imgH="406400" progId="Equation.3">
                  <p:embed/>
                  <p:pic>
                    <p:nvPicPr>
                      <p:cNvPr id="0" name="Object 4"/>
                      <p:cNvPicPr>
                        <a:picLocks noChangeAspect="1" noChangeArrowheads="1"/>
                      </p:cNvPicPr>
                      <p:nvPr/>
                    </p:nvPicPr>
                    <p:blipFill>
                      <a:blip r:embed="rId8"/>
                      <a:srcRect/>
                      <a:stretch>
                        <a:fillRect/>
                      </a:stretch>
                    </p:blipFill>
                    <p:spPr bwMode="auto">
                      <a:xfrm>
                        <a:off x="517525" y="5407025"/>
                        <a:ext cx="8220075" cy="1016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8714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8714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8714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98714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8714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987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7140" grpId="0" autoUpdateAnimBg="0"/>
      <p:bldP spid="987141" grpId="0" autoUpdateAnimBg="0"/>
      <p:bldP spid="987142"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Entrainment</a:t>
            </a:r>
            <a:endParaRPr lang="en-US" sz="4000" b="1">
              <a:solidFill>
                <a:srgbClr val="0000FF"/>
              </a:solidFill>
              <a:latin typeface="Times" charset="0"/>
            </a:endParaRPr>
          </a:p>
        </p:txBody>
      </p:sp>
      <p:sp>
        <p:nvSpPr>
          <p:cNvPr id="988163" name="Rectangle 3"/>
          <p:cNvSpPr>
            <a:spLocks noChangeArrowheads="1"/>
          </p:cNvSpPr>
          <p:nvPr/>
        </p:nvSpPr>
        <p:spPr bwMode="auto">
          <a:xfrm>
            <a:off x="457200" y="1219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Divide by </a:t>
            </a:r>
            <a:r>
              <a:rPr lang="en-US" sz="2400" b="0" i="1">
                <a:latin typeface="Times" charset="0"/>
              </a:rPr>
              <a:t>c</a:t>
            </a:r>
            <a:r>
              <a:rPr lang="en-US" sz="2400" b="0" i="1" baseline="-25000">
                <a:latin typeface="Times" charset="0"/>
              </a:rPr>
              <a:t>p,d</a:t>
            </a:r>
            <a:r>
              <a:rPr lang="en-US" sz="2400" b="0">
                <a:latin typeface="Times" charset="0"/>
              </a:rPr>
              <a:t> </a:t>
            </a:r>
            <a:r>
              <a:rPr lang="en-US" sz="2400" b="0" i="1">
                <a:latin typeface="Times" charset="0"/>
              </a:rPr>
              <a:t>T</a:t>
            </a:r>
            <a:r>
              <a:rPr lang="en-US" sz="2400" b="0" i="1" baseline="-25000">
                <a:latin typeface="Times" charset="0"/>
              </a:rPr>
              <a:t>v</a:t>
            </a:r>
            <a:r>
              <a:rPr lang="en-US" sz="2400" b="0">
                <a:latin typeface="Times" charset="0"/>
              </a:rPr>
              <a:t> and substitute </a:t>
            </a:r>
            <a:r>
              <a:rPr lang="en-US" sz="2400" b="0">
                <a:latin typeface="Symbol" charset="0"/>
              </a:rPr>
              <a:t>a</a:t>
            </a:r>
            <a:r>
              <a:rPr lang="en-US" sz="2400" b="0" i="1" baseline="-25000">
                <a:latin typeface="Times" charset="0"/>
              </a:rPr>
              <a:t>a</a:t>
            </a:r>
            <a:r>
              <a:rPr lang="en-US" sz="2400" b="0">
                <a:latin typeface="Times" charset="0"/>
              </a:rPr>
              <a:t>=</a:t>
            </a:r>
            <a:r>
              <a:rPr lang="en-US" sz="2400" b="0" i="1">
                <a:latin typeface="Times" charset="0"/>
              </a:rPr>
              <a:t>R</a:t>
            </a:r>
            <a:r>
              <a:rPr lang="ja-JP" altLang="en-US" sz="2400" b="0">
                <a:latin typeface="Times" charset="0"/>
              </a:rPr>
              <a:t>’</a:t>
            </a:r>
            <a:r>
              <a:rPr lang="en-US" sz="2400" b="0" i="1">
                <a:latin typeface="Times" charset="0"/>
              </a:rPr>
              <a:t>T</a:t>
            </a:r>
            <a:r>
              <a:rPr lang="en-US" sz="2400" b="0" i="1" baseline="-25000">
                <a:latin typeface="Times" charset="0"/>
              </a:rPr>
              <a:t>v</a:t>
            </a:r>
            <a:r>
              <a:rPr lang="en-US" sz="2400" b="0">
                <a:latin typeface="Times" charset="0"/>
              </a:rPr>
              <a:t>/</a:t>
            </a:r>
            <a:r>
              <a:rPr lang="en-US" sz="2400" b="0" i="1">
                <a:latin typeface="Times" charset="0"/>
              </a:rPr>
              <a:t>p</a:t>
            </a:r>
            <a:r>
              <a:rPr lang="en-US" sz="2400" b="0" i="1" baseline="-25000">
                <a:latin typeface="Times" charset="0"/>
              </a:rPr>
              <a:t>a</a:t>
            </a:r>
            <a:r>
              <a:rPr lang="en-US" sz="2400" b="0">
                <a:latin typeface="Times" charset="0"/>
              </a:rPr>
              <a:t> 	</a:t>
            </a:r>
            <a:r>
              <a:rPr lang="en-US" sz="2400" b="0">
                <a:solidFill>
                  <a:srgbClr val="993366"/>
                </a:solidFill>
                <a:latin typeface="Times" charset="0"/>
              </a:rPr>
              <a:t>(18.18)</a:t>
            </a:r>
            <a:r>
              <a:rPr lang="en-US" sz="2400" b="0">
                <a:latin typeface="Times" charset="0"/>
              </a:rPr>
              <a:t>	</a:t>
            </a:r>
          </a:p>
        </p:txBody>
      </p:sp>
      <p:sp>
        <p:nvSpPr>
          <p:cNvPr id="988164" name="Rectangle 4"/>
          <p:cNvSpPr>
            <a:spLocks noChangeArrowheads="1"/>
          </p:cNvSpPr>
          <p:nvPr/>
        </p:nvSpPr>
        <p:spPr bwMode="auto">
          <a:xfrm>
            <a:off x="457200" y="3352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Rearrange and differentiate with respect to height	</a:t>
            </a:r>
            <a:r>
              <a:rPr lang="en-US" sz="2400" b="0">
                <a:solidFill>
                  <a:srgbClr val="993366"/>
                </a:solidFill>
                <a:latin typeface="Times" charset="0"/>
              </a:rPr>
              <a:t>(18.19)</a:t>
            </a:r>
            <a:r>
              <a:rPr lang="en-US" sz="2400" b="0">
                <a:latin typeface="Times" charset="0"/>
              </a:rPr>
              <a:t>	</a:t>
            </a:r>
          </a:p>
        </p:txBody>
      </p:sp>
      <p:sp>
        <p:nvSpPr>
          <p:cNvPr id="988165" name="Rectangle 5"/>
          <p:cNvSpPr>
            <a:spLocks noChangeArrowheads="1"/>
          </p:cNvSpPr>
          <p:nvPr/>
        </p:nvSpPr>
        <p:spPr bwMode="auto">
          <a:xfrm>
            <a:off x="457200" y="5791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solidFill>
                  <a:srgbClr val="187534"/>
                </a:solidFill>
                <a:latin typeface="Times" charset="0"/>
              </a:rPr>
              <a:t>No entrainment (d</a:t>
            </a:r>
            <a:r>
              <a:rPr lang="en-US" sz="2400" b="0" i="1">
                <a:solidFill>
                  <a:srgbClr val="187534"/>
                </a:solidFill>
                <a:latin typeface="Times" charset="0"/>
              </a:rPr>
              <a:t>M</a:t>
            </a:r>
            <a:r>
              <a:rPr lang="en-US" sz="2400" b="0" i="1" baseline="-25000">
                <a:solidFill>
                  <a:srgbClr val="187534"/>
                </a:solidFill>
                <a:latin typeface="Times" charset="0"/>
              </a:rPr>
              <a:t>c</a:t>
            </a:r>
            <a:r>
              <a:rPr lang="en-US" sz="2400" b="0">
                <a:solidFill>
                  <a:srgbClr val="187534"/>
                </a:solidFill>
                <a:latin typeface="Times" charset="0"/>
              </a:rPr>
              <a:t> = 0) --&gt; pseudoadiabatic temp. change</a:t>
            </a:r>
            <a:r>
              <a:rPr lang="en-US" sz="2400" b="0">
                <a:latin typeface="Times" charset="0"/>
              </a:rPr>
              <a:t>	</a:t>
            </a:r>
          </a:p>
        </p:txBody>
      </p:sp>
      <p:graphicFrame>
        <p:nvGraphicFramePr>
          <p:cNvPr id="988171" name="Object 2"/>
          <p:cNvGraphicFramePr>
            <a:graphicFrameLocks noChangeAspect="1"/>
          </p:cNvGraphicFramePr>
          <p:nvPr>
            <p:extLst>
              <p:ext uri="{D42A27DB-BD31-4B8C-83A1-F6EECF244321}">
                <p14:modId xmlns:p14="http://schemas.microsoft.com/office/powerpoint/2010/main" val="3796871196"/>
              </p:ext>
            </p:extLst>
          </p:nvPr>
        </p:nvGraphicFramePr>
        <p:xfrm>
          <a:off x="641350" y="1765300"/>
          <a:ext cx="7521575" cy="1238250"/>
        </p:xfrm>
        <a:graphic>
          <a:graphicData uri="http://schemas.openxmlformats.org/presentationml/2006/ole">
            <mc:AlternateContent xmlns:mc="http://schemas.openxmlformats.org/markup-compatibility/2006">
              <mc:Choice xmlns:v="urn:schemas-microsoft-com:vml" Requires="v">
                <p:oleObj spid="_x0000_s36888" name="Equation" r:id="rId3" imgW="3009900" imgH="495300" progId="Equation.3">
                  <p:embed/>
                </p:oleObj>
              </mc:Choice>
              <mc:Fallback>
                <p:oleObj name="Equation" r:id="rId3" imgW="3009900" imgH="495300" progId="Equation.3">
                  <p:embed/>
                  <p:pic>
                    <p:nvPicPr>
                      <p:cNvPr id="0" name="Object 2"/>
                      <p:cNvPicPr>
                        <a:picLocks noChangeAspect="1" noChangeArrowheads="1"/>
                      </p:cNvPicPr>
                      <p:nvPr/>
                    </p:nvPicPr>
                    <p:blipFill>
                      <a:blip r:embed="rId4"/>
                      <a:srcRect/>
                      <a:stretch>
                        <a:fillRect/>
                      </a:stretch>
                    </p:blipFill>
                    <p:spPr bwMode="auto">
                      <a:xfrm>
                        <a:off x="641350" y="1765300"/>
                        <a:ext cx="7521575" cy="1238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8172" name="Object 3"/>
          <p:cNvGraphicFramePr>
            <a:graphicFrameLocks noChangeAspect="1"/>
          </p:cNvGraphicFramePr>
          <p:nvPr>
            <p:extLst>
              <p:ext uri="{D42A27DB-BD31-4B8C-83A1-F6EECF244321}">
                <p14:modId xmlns:p14="http://schemas.microsoft.com/office/powerpoint/2010/main" val="2233470472"/>
              </p:ext>
            </p:extLst>
          </p:nvPr>
        </p:nvGraphicFramePr>
        <p:xfrm>
          <a:off x="681038" y="3916363"/>
          <a:ext cx="7748587" cy="1125537"/>
        </p:xfrm>
        <a:graphic>
          <a:graphicData uri="http://schemas.openxmlformats.org/presentationml/2006/ole">
            <mc:AlternateContent xmlns:mc="http://schemas.openxmlformats.org/markup-compatibility/2006">
              <mc:Choice xmlns:v="urn:schemas-microsoft-com:vml" Requires="v">
                <p:oleObj spid="_x0000_s36889" name="Equation" r:id="rId5" imgW="3238500" imgH="469900" progId="Equation.3">
                  <p:embed/>
                </p:oleObj>
              </mc:Choice>
              <mc:Fallback>
                <p:oleObj name="Equation" r:id="rId5" imgW="3238500" imgH="469900" progId="Equation.3">
                  <p:embed/>
                  <p:pic>
                    <p:nvPicPr>
                      <p:cNvPr id="0" name="Object 3"/>
                      <p:cNvPicPr>
                        <a:picLocks noChangeAspect="1" noChangeArrowheads="1"/>
                      </p:cNvPicPr>
                      <p:nvPr/>
                    </p:nvPicPr>
                    <p:blipFill>
                      <a:blip r:embed="rId6"/>
                      <a:srcRect/>
                      <a:stretch>
                        <a:fillRect/>
                      </a:stretch>
                    </p:blipFill>
                    <p:spPr bwMode="auto">
                      <a:xfrm>
                        <a:off x="681038" y="3916363"/>
                        <a:ext cx="7748587" cy="11255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8816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8817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8816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98817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88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8163" grpId="0" autoUpdateAnimBg="0"/>
      <p:bldP spid="988164" grpId="0" autoUpdateAnimBg="0"/>
      <p:bldP spid="988165"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Cloud Vertical Temperature Profile</a:t>
            </a:r>
            <a:endParaRPr lang="en-US" sz="4000" b="1">
              <a:solidFill>
                <a:srgbClr val="0000FF"/>
              </a:solidFill>
              <a:latin typeface="Times" charset="0"/>
            </a:endParaRPr>
          </a:p>
        </p:txBody>
      </p:sp>
      <p:sp>
        <p:nvSpPr>
          <p:cNvPr id="989187" name="Rectangle 3"/>
          <p:cNvSpPr>
            <a:spLocks noChangeArrowheads="1"/>
          </p:cNvSpPr>
          <p:nvPr/>
        </p:nvSpPr>
        <p:spPr bwMode="auto">
          <a:xfrm>
            <a:off x="457200" y="1219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Change of potential virtual temperature with altitude	</a:t>
            </a:r>
            <a:r>
              <a:rPr lang="en-US" sz="2400" b="0">
                <a:solidFill>
                  <a:srgbClr val="993366"/>
                </a:solidFill>
                <a:latin typeface="Times" charset="0"/>
              </a:rPr>
              <a:t>(2.103)</a:t>
            </a:r>
            <a:r>
              <a:rPr lang="en-US" sz="2400" b="0">
                <a:latin typeface="Times" charset="0"/>
              </a:rPr>
              <a:t>	</a:t>
            </a:r>
          </a:p>
        </p:txBody>
      </p:sp>
      <p:sp>
        <p:nvSpPr>
          <p:cNvPr id="989188" name="Rectangle 4"/>
          <p:cNvSpPr>
            <a:spLocks noChangeArrowheads="1"/>
          </p:cNvSpPr>
          <p:nvPr/>
        </p:nvSpPr>
        <p:spPr bwMode="auto">
          <a:xfrm>
            <a:off x="457200" y="2590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Rearrange 	</a:t>
            </a:r>
            <a:r>
              <a:rPr lang="en-US" sz="2400" b="0">
                <a:solidFill>
                  <a:srgbClr val="993366"/>
                </a:solidFill>
                <a:latin typeface="Times" charset="0"/>
              </a:rPr>
              <a:t>(18.20)</a:t>
            </a:r>
            <a:r>
              <a:rPr lang="en-US" sz="2400" b="0">
                <a:latin typeface="Times" charset="0"/>
              </a:rPr>
              <a:t>	</a:t>
            </a:r>
          </a:p>
        </p:txBody>
      </p:sp>
      <p:sp>
        <p:nvSpPr>
          <p:cNvPr id="989189" name="Rectangle 5"/>
          <p:cNvSpPr>
            <a:spLocks noChangeArrowheads="1"/>
          </p:cNvSpPr>
          <p:nvPr/>
        </p:nvSpPr>
        <p:spPr bwMode="auto">
          <a:xfrm>
            <a:off x="457200" y="3962400"/>
            <a:ext cx="85344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gn="just">
              <a:lnSpc>
                <a:spcPct val="100000"/>
              </a:lnSpc>
              <a:spcBef>
                <a:spcPct val="0"/>
              </a:spcBef>
              <a:buFontTx/>
              <a:buNone/>
              <a:tabLst>
                <a:tab pos="6804025" algn="l"/>
              </a:tabLst>
            </a:pPr>
            <a:r>
              <a:rPr lang="en-US" sz="2400" b="0">
                <a:latin typeface="Times" charset="0"/>
              </a:rPr>
              <a:t>Substitute into (18.19) </a:t>
            </a:r>
          </a:p>
          <a:p>
            <a:pPr marL="342900" indent="-342900">
              <a:lnSpc>
                <a:spcPct val="100000"/>
              </a:lnSpc>
              <a:spcBef>
                <a:spcPct val="0"/>
              </a:spcBef>
              <a:buFontTx/>
              <a:buNone/>
              <a:tabLst>
                <a:tab pos="6804025" algn="l"/>
              </a:tabLst>
            </a:pPr>
            <a:r>
              <a:rPr lang="en-US" sz="2400" b="0">
                <a:latin typeface="Times" charset="0"/>
              </a:rPr>
              <a:t>	</a:t>
            </a:r>
            <a:r>
              <a:rPr lang="en-US" sz="2400" b="0">
                <a:solidFill>
                  <a:srgbClr val="187534"/>
                </a:solidFill>
                <a:latin typeface="Times" charset="0"/>
              </a:rPr>
              <a:t>--&gt; change of potential virtual temperature in entrainment region</a:t>
            </a:r>
            <a:r>
              <a:rPr lang="en-US" sz="2400" b="0">
                <a:latin typeface="Times" charset="0"/>
              </a:rPr>
              <a:t>	</a:t>
            </a:r>
          </a:p>
        </p:txBody>
      </p:sp>
      <p:graphicFrame>
        <p:nvGraphicFramePr>
          <p:cNvPr id="989194" name="Object 2"/>
          <p:cNvGraphicFramePr>
            <a:graphicFrameLocks noChangeAspect="1"/>
          </p:cNvGraphicFramePr>
          <p:nvPr>
            <p:extLst>
              <p:ext uri="{D42A27DB-BD31-4B8C-83A1-F6EECF244321}">
                <p14:modId xmlns:p14="http://schemas.microsoft.com/office/powerpoint/2010/main" val="589889298"/>
              </p:ext>
            </p:extLst>
          </p:nvPr>
        </p:nvGraphicFramePr>
        <p:xfrm>
          <a:off x="2917825" y="1673225"/>
          <a:ext cx="3173413" cy="1016000"/>
        </p:xfrm>
        <a:graphic>
          <a:graphicData uri="http://schemas.openxmlformats.org/presentationml/2006/ole">
            <mc:AlternateContent xmlns:mc="http://schemas.openxmlformats.org/markup-compatibility/2006">
              <mc:Choice xmlns:v="urn:schemas-microsoft-com:vml" Requires="v">
                <p:oleObj spid="_x0000_s37920" name="Equation" r:id="rId3" imgW="1270000" imgH="406400" progId="Equation.3">
                  <p:embed/>
                </p:oleObj>
              </mc:Choice>
              <mc:Fallback>
                <p:oleObj name="Equation" r:id="rId3" imgW="1270000" imgH="406400" progId="Equation.3">
                  <p:embed/>
                  <p:pic>
                    <p:nvPicPr>
                      <p:cNvPr id="0" name="Object 2"/>
                      <p:cNvPicPr>
                        <a:picLocks noChangeAspect="1" noChangeArrowheads="1"/>
                      </p:cNvPicPr>
                      <p:nvPr/>
                    </p:nvPicPr>
                    <p:blipFill>
                      <a:blip r:embed="rId4"/>
                      <a:srcRect/>
                      <a:stretch>
                        <a:fillRect/>
                      </a:stretch>
                    </p:blipFill>
                    <p:spPr bwMode="auto">
                      <a:xfrm>
                        <a:off x="2917825" y="1673225"/>
                        <a:ext cx="3173413" cy="1016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9195" name="Object 3"/>
          <p:cNvGraphicFramePr>
            <a:graphicFrameLocks noChangeAspect="1"/>
          </p:cNvGraphicFramePr>
          <p:nvPr>
            <p:extLst>
              <p:ext uri="{D42A27DB-BD31-4B8C-83A1-F6EECF244321}">
                <p14:modId xmlns:p14="http://schemas.microsoft.com/office/powerpoint/2010/main" val="2949238022"/>
              </p:ext>
            </p:extLst>
          </p:nvPr>
        </p:nvGraphicFramePr>
        <p:xfrm>
          <a:off x="1949450" y="2892425"/>
          <a:ext cx="5459413" cy="1047750"/>
        </p:xfrm>
        <a:graphic>
          <a:graphicData uri="http://schemas.openxmlformats.org/presentationml/2006/ole">
            <mc:AlternateContent xmlns:mc="http://schemas.openxmlformats.org/markup-compatibility/2006">
              <mc:Choice xmlns:v="urn:schemas-microsoft-com:vml" Requires="v">
                <p:oleObj spid="_x0000_s37921" name="Equation" r:id="rId5" imgW="2184400" imgH="419100" progId="Equation.3">
                  <p:embed/>
                </p:oleObj>
              </mc:Choice>
              <mc:Fallback>
                <p:oleObj name="Equation" r:id="rId5" imgW="2184400" imgH="419100" progId="Equation.3">
                  <p:embed/>
                  <p:pic>
                    <p:nvPicPr>
                      <p:cNvPr id="0" name="Object 3"/>
                      <p:cNvPicPr>
                        <a:picLocks noChangeAspect="1" noChangeArrowheads="1"/>
                      </p:cNvPicPr>
                      <p:nvPr/>
                    </p:nvPicPr>
                    <p:blipFill>
                      <a:blip r:embed="rId6"/>
                      <a:srcRect/>
                      <a:stretch>
                        <a:fillRect/>
                      </a:stretch>
                    </p:blipFill>
                    <p:spPr bwMode="auto">
                      <a:xfrm>
                        <a:off x="1949450" y="2892425"/>
                        <a:ext cx="5459413" cy="1047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9196" name="Object 4"/>
          <p:cNvGraphicFramePr>
            <a:graphicFrameLocks noChangeAspect="1"/>
          </p:cNvGraphicFramePr>
          <p:nvPr>
            <p:extLst>
              <p:ext uri="{D42A27DB-BD31-4B8C-83A1-F6EECF244321}">
                <p14:modId xmlns:p14="http://schemas.microsoft.com/office/powerpoint/2010/main" val="1484894768"/>
              </p:ext>
            </p:extLst>
          </p:nvPr>
        </p:nvGraphicFramePr>
        <p:xfrm>
          <a:off x="573088" y="4981575"/>
          <a:ext cx="8062912" cy="1174750"/>
        </p:xfrm>
        <a:graphic>
          <a:graphicData uri="http://schemas.openxmlformats.org/presentationml/2006/ole">
            <mc:AlternateContent xmlns:mc="http://schemas.openxmlformats.org/markup-compatibility/2006">
              <mc:Choice xmlns:v="urn:schemas-microsoft-com:vml" Requires="v">
                <p:oleObj spid="_x0000_s37922" name="Equation" r:id="rId7" imgW="3225800" imgH="469900" progId="Equation.3">
                  <p:embed/>
                </p:oleObj>
              </mc:Choice>
              <mc:Fallback>
                <p:oleObj name="Equation" r:id="rId7" imgW="3225800" imgH="469900" progId="Equation.3">
                  <p:embed/>
                  <p:pic>
                    <p:nvPicPr>
                      <p:cNvPr id="0" name="Object 4"/>
                      <p:cNvPicPr>
                        <a:picLocks noChangeAspect="1" noChangeArrowheads="1"/>
                      </p:cNvPicPr>
                      <p:nvPr/>
                    </p:nvPicPr>
                    <p:blipFill>
                      <a:blip r:embed="rId8"/>
                      <a:srcRect/>
                      <a:stretch>
                        <a:fillRect/>
                      </a:stretch>
                    </p:blipFill>
                    <p:spPr bwMode="auto">
                      <a:xfrm>
                        <a:off x="573088" y="4981575"/>
                        <a:ext cx="8062912" cy="1174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8918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8919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8918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98919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8918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989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9187" grpId="0" autoUpdateAnimBg="0"/>
      <p:bldP spid="989188" grpId="0" autoUpdateAnimBg="0"/>
      <p:bldP spid="989189"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Cloud Thermodynamic Energy Eq.</a:t>
            </a:r>
          </a:p>
        </p:txBody>
      </p:sp>
      <p:sp>
        <p:nvSpPr>
          <p:cNvPr id="990211" name="Rectangle 3"/>
          <p:cNvSpPr>
            <a:spLocks noChangeArrowheads="1"/>
          </p:cNvSpPr>
          <p:nvPr/>
        </p:nvSpPr>
        <p:spPr bwMode="auto">
          <a:xfrm>
            <a:off x="457200" y="1219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Multiply through by d</a:t>
            </a:r>
            <a:r>
              <a:rPr lang="en-US" sz="2400" b="0" i="1">
                <a:latin typeface="Times" charset="0"/>
              </a:rPr>
              <a:t>z</a:t>
            </a:r>
            <a:r>
              <a:rPr lang="en-US" sz="2400" b="0">
                <a:latin typeface="Times" charset="0"/>
              </a:rPr>
              <a:t> and dividing through by d</a:t>
            </a:r>
            <a:r>
              <a:rPr lang="en-US" sz="2400" b="0" i="1">
                <a:latin typeface="Times" charset="0"/>
              </a:rPr>
              <a:t>t</a:t>
            </a:r>
            <a:r>
              <a:rPr lang="en-US" sz="2400" b="0">
                <a:latin typeface="Times" charset="0"/>
              </a:rPr>
              <a:t>	</a:t>
            </a:r>
            <a:r>
              <a:rPr lang="en-US" sz="2400" b="0">
                <a:solidFill>
                  <a:srgbClr val="993366"/>
                </a:solidFill>
                <a:latin typeface="Times" charset="0"/>
              </a:rPr>
              <a:t>(18.22)</a:t>
            </a:r>
            <a:r>
              <a:rPr lang="en-US" sz="2400" b="0">
                <a:latin typeface="Times" charset="0"/>
              </a:rPr>
              <a:t>	</a:t>
            </a:r>
          </a:p>
        </p:txBody>
      </p:sp>
      <p:sp>
        <p:nvSpPr>
          <p:cNvPr id="990212" name="Rectangle 4"/>
          <p:cNvSpPr>
            <a:spLocks noChangeArrowheads="1"/>
          </p:cNvSpPr>
          <p:nvPr/>
        </p:nvSpPr>
        <p:spPr bwMode="auto">
          <a:xfrm>
            <a:off x="457200" y="4038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Entrainment rate 	</a:t>
            </a:r>
            <a:r>
              <a:rPr lang="en-US" sz="2400" b="0">
                <a:solidFill>
                  <a:srgbClr val="993366"/>
                </a:solidFill>
                <a:latin typeface="Times" charset="0"/>
              </a:rPr>
              <a:t>(18.23)</a:t>
            </a:r>
            <a:r>
              <a:rPr lang="en-US" sz="2400" b="0">
                <a:latin typeface="Times" charset="0"/>
              </a:rPr>
              <a:t>	</a:t>
            </a:r>
          </a:p>
        </p:txBody>
      </p:sp>
      <p:graphicFrame>
        <p:nvGraphicFramePr>
          <p:cNvPr id="990218" name="Object 2"/>
          <p:cNvGraphicFramePr>
            <a:graphicFrameLocks noChangeAspect="1"/>
          </p:cNvGraphicFramePr>
          <p:nvPr>
            <p:extLst>
              <p:ext uri="{D42A27DB-BD31-4B8C-83A1-F6EECF244321}">
                <p14:modId xmlns:p14="http://schemas.microsoft.com/office/powerpoint/2010/main" val="3768445050"/>
              </p:ext>
            </p:extLst>
          </p:nvPr>
        </p:nvGraphicFramePr>
        <p:xfrm>
          <a:off x="1114425" y="2238375"/>
          <a:ext cx="7045325" cy="1174750"/>
        </p:xfrm>
        <a:graphic>
          <a:graphicData uri="http://schemas.openxmlformats.org/presentationml/2006/ole">
            <mc:AlternateContent xmlns:mc="http://schemas.openxmlformats.org/markup-compatibility/2006">
              <mc:Choice xmlns:v="urn:schemas-microsoft-com:vml" Requires="v">
                <p:oleObj spid="_x0000_s38935" name="Equation" r:id="rId3" imgW="2819400" imgH="469900" progId="Equation.3">
                  <p:embed/>
                </p:oleObj>
              </mc:Choice>
              <mc:Fallback>
                <p:oleObj name="Equation" r:id="rId3" imgW="2819400" imgH="469900" progId="Equation.3">
                  <p:embed/>
                  <p:pic>
                    <p:nvPicPr>
                      <p:cNvPr id="0" name="Object 2"/>
                      <p:cNvPicPr>
                        <a:picLocks noChangeAspect="1" noChangeArrowheads="1"/>
                      </p:cNvPicPr>
                      <p:nvPr/>
                    </p:nvPicPr>
                    <p:blipFill>
                      <a:blip r:embed="rId4"/>
                      <a:srcRect/>
                      <a:stretch>
                        <a:fillRect/>
                      </a:stretch>
                    </p:blipFill>
                    <p:spPr bwMode="auto">
                      <a:xfrm>
                        <a:off x="1114425" y="2238375"/>
                        <a:ext cx="7045325" cy="1174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90219" name="Object 3"/>
          <p:cNvGraphicFramePr>
            <a:graphicFrameLocks noChangeAspect="1"/>
          </p:cNvGraphicFramePr>
          <p:nvPr>
            <p:extLst>
              <p:ext uri="{D42A27DB-BD31-4B8C-83A1-F6EECF244321}">
                <p14:modId xmlns:p14="http://schemas.microsoft.com/office/powerpoint/2010/main" val="3029264803"/>
              </p:ext>
            </p:extLst>
          </p:nvPr>
        </p:nvGraphicFramePr>
        <p:xfrm>
          <a:off x="2505075" y="4752975"/>
          <a:ext cx="4030663" cy="1174750"/>
        </p:xfrm>
        <a:graphic>
          <a:graphicData uri="http://schemas.openxmlformats.org/presentationml/2006/ole">
            <mc:AlternateContent xmlns:mc="http://schemas.openxmlformats.org/markup-compatibility/2006">
              <mc:Choice xmlns:v="urn:schemas-microsoft-com:vml" Requires="v">
                <p:oleObj spid="_x0000_s38936" name="Equation" r:id="rId5" imgW="1612900" imgH="469900" progId="Equation.3">
                  <p:embed/>
                </p:oleObj>
              </mc:Choice>
              <mc:Fallback>
                <p:oleObj name="Equation" r:id="rId5" imgW="1612900" imgH="469900" progId="Equation.3">
                  <p:embed/>
                  <p:pic>
                    <p:nvPicPr>
                      <p:cNvPr id="0" name="Object 3"/>
                      <p:cNvPicPr>
                        <a:picLocks noChangeAspect="1" noChangeArrowheads="1"/>
                      </p:cNvPicPr>
                      <p:nvPr/>
                    </p:nvPicPr>
                    <p:blipFill>
                      <a:blip r:embed="rId6"/>
                      <a:srcRect/>
                      <a:stretch>
                        <a:fillRect/>
                      </a:stretch>
                    </p:blipFill>
                    <p:spPr bwMode="auto">
                      <a:xfrm>
                        <a:off x="2505075" y="4752975"/>
                        <a:ext cx="4030663" cy="1174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902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9021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902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9902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0211" grpId="0" autoUpdateAnimBg="0"/>
      <p:bldP spid="990212"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Cloud Thermodynamic Energy Eq.</a:t>
            </a:r>
            <a:endParaRPr lang="en-US" sz="4000" b="1">
              <a:solidFill>
                <a:srgbClr val="0000FF"/>
              </a:solidFill>
              <a:latin typeface="Times" charset="0"/>
            </a:endParaRPr>
          </a:p>
        </p:txBody>
      </p:sp>
      <p:sp>
        <p:nvSpPr>
          <p:cNvPr id="991235" name="Rectangle 3"/>
          <p:cNvSpPr>
            <a:spLocks noChangeArrowheads="1"/>
          </p:cNvSpPr>
          <p:nvPr/>
        </p:nvSpPr>
        <p:spPr bwMode="auto">
          <a:xfrm>
            <a:off x="457200" y="1219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gn="just">
              <a:lnSpc>
                <a:spcPct val="100000"/>
              </a:lnSpc>
              <a:spcBef>
                <a:spcPct val="0"/>
              </a:spcBef>
              <a:buFontTx/>
              <a:buNone/>
              <a:tabLst>
                <a:tab pos="6804025" algn="l"/>
              </a:tabLst>
            </a:pPr>
            <a:r>
              <a:rPr lang="en-US" sz="2400" b="0">
                <a:latin typeface="Times" charset="0"/>
              </a:rPr>
              <a:t>Add terms to (18.22)</a:t>
            </a:r>
          </a:p>
          <a:p>
            <a:pPr marL="342900" indent="-342900">
              <a:lnSpc>
                <a:spcPct val="100000"/>
              </a:lnSpc>
              <a:spcBef>
                <a:spcPct val="0"/>
              </a:spcBef>
              <a:buFontTx/>
              <a:buNone/>
              <a:tabLst>
                <a:tab pos="6804025" algn="l"/>
              </a:tabLst>
            </a:pPr>
            <a:r>
              <a:rPr lang="en-US" sz="2400" b="0">
                <a:latin typeface="Times" charset="0"/>
              </a:rPr>
              <a:t>	</a:t>
            </a:r>
            <a:r>
              <a:rPr lang="en-US" sz="2400" b="0">
                <a:solidFill>
                  <a:srgbClr val="187534"/>
                </a:solidFill>
                <a:latin typeface="Times" charset="0"/>
              </a:rPr>
              <a:t>--&gt; thermodynamic energy equation in a cloud</a:t>
            </a:r>
            <a:r>
              <a:rPr lang="en-US" sz="2400" b="0">
                <a:latin typeface="Times" charset="0"/>
              </a:rPr>
              <a:t>	</a:t>
            </a:r>
            <a:r>
              <a:rPr lang="en-US" sz="2400" b="0">
                <a:solidFill>
                  <a:srgbClr val="993366"/>
                </a:solidFill>
                <a:latin typeface="Times" charset="0"/>
              </a:rPr>
              <a:t>(18.24)</a:t>
            </a:r>
            <a:r>
              <a:rPr lang="en-US" sz="2400" b="0">
                <a:latin typeface="Times" charset="0"/>
              </a:rPr>
              <a:t>	</a:t>
            </a:r>
          </a:p>
        </p:txBody>
      </p:sp>
      <p:graphicFrame>
        <p:nvGraphicFramePr>
          <p:cNvPr id="991240" name="Object 2"/>
          <p:cNvGraphicFramePr>
            <a:graphicFrameLocks noChangeAspect="1"/>
          </p:cNvGraphicFramePr>
          <p:nvPr>
            <p:extLst>
              <p:ext uri="{D42A27DB-BD31-4B8C-83A1-F6EECF244321}">
                <p14:modId xmlns:p14="http://schemas.microsoft.com/office/powerpoint/2010/main" val="3002710902"/>
              </p:ext>
            </p:extLst>
          </p:nvPr>
        </p:nvGraphicFramePr>
        <p:xfrm>
          <a:off x="885825" y="2238375"/>
          <a:ext cx="7680325" cy="1174750"/>
        </p:xfrm>
        <a:graphic>
          <a:graphicData uri="http://schemas.openxmlformats.org/presentationml/2006/ole">
            <mc:AlternateContent xmlns:mc="http://schemas.openxmlformats.org/markup-compatibility/2006">
              <mc:Choice xmlns:v="urn:schemas-microsoft-com:vml" Requires="v">
                <p:oleObj spid="_x0000_s39958" name="Equation" r:id="rId3" imgW="3073400" imgH="469900" progId="Equation.3">
                  <p:embed/>
                </p:oleObj>
              </mc:Choice>
              <mc:Fallback>
                <p:oleObj name="Equation" r:id="rId3" imgW="3073400" imgH="469900" progId="Equation.3">
                  <p:embed/>
                  <p:pic>
                    <p:nvPicPr>
                      <p:cNvPr id="0" name="Object 2"/>
                      <p:cNvPicPr>
                        <a:picLocks noChangeAspect="1" noChangeArrowheads="1"/>
                      </p:cNvPicPr>
                      <p:nvPr/>
                    </p:nvPicPr>
                    <p:blipFill>
                      <a:blip r:embed="rId4"/>
                      <a:srcRect/>
                      <a:stretch>
                        <a:fillRect/>
                      </a:stretch>
                    </p:blipFill>
                    <p:spPr bwMode="auto">
                      <a:xfrm>
                        <a:off x="885825" y="2238375"/>
                        <a:ext cx="7680325" cy="1174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91241" name="Object 3"/>
          <p:cNvGraphicFramePr>
            <a:graphicFrameLocks noChangeAspect="1"/>
          </p:cNvGraphicFramePr>
          <p:nvPr>
            <p:extLst>
              <p:ext uri="{D42A27DB-BD31-4B8C-83A1-F6EECF244321}">
                <p14:modId xmlns:p14="http://schemas.microsoft.com/office/powerpoint/2010/main" val="331158814"/>
              </p:ext>
            </p:extLst>
          </p:nvPr>
        </p:nvGraphicFramePr>
        <p:xfrm>
          <a:off x="908050" y="3502025"/>
          <a:ext cx="7331075" cy="1111250"/>
        </p:xfrm>
        <a:graphic>
          <a:graphicData uri="http://schemas.openxmlformats.org/presentationml/2006/ole">
            <mc:AlternateContent xmlns:mc="http://schemas.openxmlformats.org/markup-compatibility/2006">
              <mc:Choice xmlns:v="urn:schemas-microsoft-com:vml" Requires="v">
                <p:oleObj spid="_x0000_s39959" name="Equation" r:id="rId5" imgW="2933700" imgH="444500" progId="Equation.3">
                  <p:embed/>
                </p:oleObj>
              </mc:Choice>
              <mc:Fallback>
                <p:oleObj name="Equation" r:id="rId5" imgW="2933700" imgH="444500" progId="Equation.3">
                  <p:embed/>
                  <p:pic>
                    <p:nvPicPr>
                      <p:cNvPr id="0" name="Object 3"/>
                      <p:cNvPicPr>
                        <a:picLocks noChangeAspect="1" noChangeArrowheads="1"/>
                      </p:cNvPicPr>
                      <p:nvPr/>
                    </p:nvPicPr>
                    <p:blipFill>
                      <a:blip r:embed="rId6"/>
                      <a:srcRect/>
                      <a:stretch>
                        <a:fillRect/>
                      </a:stretch>
                    </p:blipFill>
                    <p:spPr bwMode="auto">
                      <a:xfrm>
                        <a:off x="908050" y="3502025"/>
                        <a:ext cx="7331075" cy="1111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9123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9124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9912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1235"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Cloud Vertical Momentum Equation</a:t>
            </a:r>
            <a:endParaRPr lang="en-US" sz="4000" b="1">
              <a:solidFill>
                <a:srgbClr val="0000FF"/>
              </a:solidFill>
              <a:latin typeface="Times" charset="0"/>
            </a:endParaRPr>
          </a:p>
        </p:txBody>
      </p:sp>
      <p:sp>
        <p:nvSpPr>
          <p:cNvPr id="992259" name="Rectangle 3"/>
          <p:cNvSpPr>
            <a:spLocks noChangeArrowheads="1"/>
          </p:cNvSpPr>
          <p:nvPr/>
        </p:nvSpPr>
        <p:spPr bwMode="auto">
          <a:xfrm>
            <a:off x="457200" y="1219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Vertical momentum equation in Cartesian / altitude coordinates	</a:t>
            </a:r>
            <a:r>
              <a:rPr lang="en-US" sz="2400" b="0">
                <a:solidFill>
                  <a:srgbClr val="993366"/>
                </a:solidFill>
                <a:latin typeface="Times" charset="0"/>
              </a:rPr>
              <a:t>(18.25)</a:t>
            </a:r>
            <a:r>
              <a:rPr lang="en-US" sz="2400" b="0">
                <a:latin typeface="Times" charset="0"/>
              </a:rPr>
              <a:t>	</a:t>
            </a:r>
          </a:p>
        </p:txBody>
      </p:sp>
      <p:sp>
        <p:nvSpPr>
          <p:cNvPr id="992262" name="Rectangle 6"/>
          <p:cNvSpPr>
            <a:spLocks noChangeArrowheads="1"/>
          </p:cNvSpPr>
          <p:nvPr/>
        </p:nvSpPr>
        <p:spPr bwMode="auto">
          <a:xfrm>
            <a:off x="457200" y="3429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dirty="0">
                <a:latin typeface="Times" charset="0"/>
              </a:rPr>
              <a:t>Add hydrostatic equation,                           for air outside cloud</a:t>
            </a:r>
            <a:r>
              <a:rPr lang="en-US" sz="2400" b="0" dirty="0">
                <a:solidFill>
                  <a:srgbClr val="0000FF"/>
                </a:solidFill>
                <a:latin typeface="Times" charset="0"/>
              </a:rPr>
              <a:t> </a:t>
            </a:r>
            <a:r>
              <a:rPr lang="en-US" sz="2400" b="0" dirty="0">
                <a:latin typeface="Times" charset="0"/>
              </a:rPr>
              <a:t>	</a:t>
            </a:r>
            <a:r>
              <a:rPr lang="en-US" sz="2400" b="0" dirty="0">
                <a:solidFill>
                  <a:srgbClr val="993366"/>
                </a:solidFill>
                <a:latin typeface="Times" charset="0"/>
              </a:rPr>
              <a:t>(18.26)</a:t>
            </a:r>
            <a:r>
              <a:rPr lang="en-US" sz="2400" b="0" dirty="0">
                <a:latin typeface="Times" charset="0"/>
              </a:rPr>
              <a:t>	</a:t>
            </a:r>
          </a:p>
        </p:txBody>
      </p:sp>
      <p:graphicFrame>
        <p:nvGraphicFramePr>
          <p:cNvPr id="992263" name="Object 2"/>
          <p:cNvGraphicFramePr>
            <a:graphicFrameLocks noChangeAspect="1"/>
          </p:cNvGraphicFramePr>
          <p:nvPr>
            <p:extLst>
              <p:ext uri="{D42A27DB-BD31-4B8C-83A1-F6EECF244321}">
                <p14:modId xmlns:p14="http://schemas.microsoft.com/office/powerpoint/2010/main" val="1186736537"/>
              </p:ext>
            </p:extLst>
          </p:nvPr>
        </p:nvGraphicFramePr>
        <p:xfrm>
          <a:off x="2339975" y="1978025"/>
          <a:ext cx="4856163" cy="1016000"/>
        </p:xfrm>
        <a:graphic>
          <a:graphicData uri="http://schemas.openxmlformats.org/presentationml/2006/ole">
            <mc:AlternateContent xmlns:mc="http://schemas.openxmlformats.org/markup-compatibility/2006">
              <mc:Choice xmlns:v="urn:schemas-microsoft-com:vml" Requires="v">
                <p:oleObj spid="_x0000_s40991" name="Equation" r:id="rId3" imgW="1943100" imgH="406400" progId="Equation.3">
                  <p:embed/>
                </p:oleObj>
              </mc:Choice>
              <mc:Fallback>
                <p:oleObj name="Equation" r:id="rId3" imgW="1943100" imgH="406400" progId="Equation.3">
                  <p:embed/>
                  <p:pic>
                    <p:nvPicPr>
                      <p:cNvPr id="0" name="Object 2"/>
                      <p:cNvPicPr>
                        <a:picLocks noChangeAspect="1" noChangeArrowheads="1"/>
                      </p:cNvPicPr>
                      <p:nvPr/>
                    </p:nvPicPr>
                    <p:blipFill>
                      <a:blip r:embed="rId4"/>
                      <a:srcRect/>
                      <a:stretch>
                        <a:fillRect/>
                      </a:stretch>
                    </p:blipFill>
                    <p:spPr bwMode="auto">
                      <a:xfrm>
                        <a:off x="2339975" y="1978025"/>
                        <a:ext cx="4856163" cy="1016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92264" name="Object 3"/>
          <p:cNvGraphicFramePr>
            <a:graphicFrameLocks noChangeAspect="1"/>
          </p:cNvGraphicFramePr>
          <p:nvPr>
            <p:extLst>
              <p:ext uri="{D42A27DB-BD31-4B8C-83A1-F6EECF244321}">
                <p14:modId xmlns:p14="http://schemas.microsoft.com/office/powerpoint/2010/main" val="932618966"/>
              </p:ext>
            </p:extLst>
          </p:nvPr>
        </p:nvGraphicFramePr>
        <p:xfrm>
          <a:off x="3765550" y="3394075"/>
          <a:ext cx="1968500" cy="539750"/>
        </p:xfrm>
        <a:graphic>
          <a:graphicData uri="http://schemas.openxmlformats.org/presentationml/2006/ole">
            <mc:AlternateContent xmlns:mc="http://schemas.openxmlformats.org/markup-compatibility/2006">
              <mc:Choice xmlns:v="urn:schemas-microsoft-com:vml" Requires="v">
                <p:oleObj spid="_x0000_s40992" name="Equation" r:id="rId5" imgW="787400" imgH="215900" progId="Equation.3">
                  <p:embed/>
                </p:oleObj>
              </mc:Choice>
              <mc:Fallback>
                <p:oleObj name="Equation" r:id="rId5" imgW="787400" imgH="215900" progId="Equation.3">
                  <p:embed/>
                  <p:pic>
                    <p:nvPicPr>
                      <p:cNvPr id="0" name="Object 3"/>
                      <p:cNvPicPr>
                        <a:picLocks noChangeAspect="1" noChangeArrowheads="1"/>
                      </p:cNvPicPr>
                      <p:nvPr/>
                    </p:nvPicPr>
                    <p:blipFill>
                      <a:blip r:embed="rId6"/>
                      <a:srcRect/>
                      <a:stretch>
                        <a:fillRect/>
                      </a:stretch>
                    </p:blipFill>
                    <p:spPr bwMode="auto">
                      <a:xfrm>
                        <a:off x="3765550" y="3394075"/>
                        <a:ext cx="1968500" cy="539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92265" name="Object 4"/>
          <p:cNvGraphicFramePr>
            <a:graphicFrameLocks noChangeAspect="1"/>
          </p:cNvGraphicFramePr>
          <p:nvPr>
            <p:extLst>
              <p:ext uri="{D42A27DB-BD31-4B8C-83A1-F6EECF244321}">
                <p14:modId xmlns:p14="http://schemas.microsoft.com/office/powerpoint/2010/main" val="580149433"/>
              </p:ext>
            </p:extLst>
          </p:nvPr>
        </p:nvGraphicFramePr>
        <p:xfrm>
          <a:off x="1366838" y="4416425"/>
          <a:ext cx="6729412" cy="1111250"/>
        </p:xfrm>
        <a:graphic>
          <a:graphicData uri="http://schemas.openxmlformats.org/presentationml/2006/ole">
            <mc:AlternateContent xmlns:mc="http://schemas.openxmlformats.org/markup-compatibility/2006">
              <mc:Choice xmlns:v="urn:schemas-microsoft-com:vml" Requires="v">
                <p:oleObj spid="_x0000_s40993" name="Equation" r:id="rId7" imgW="2692400" imgH="444500" progId="Equation.3">
                  <p:embed/>
                </p:oleObj>
              </mc:Choice>
              <mc:Fallback>
                <p:oleObj name="Equation" r:id="rId7" imgW="2692400" imgH="444500" progId="Equation.3">
                  <p:embed/>
                  <p:pic>
                    <p:nvPicPr>
                      <p:cNvPr id="0" name="Object 4"/>
                      <p:cNvPicPr>
                        <a:picLocks noChangeAspect="1" noChangeArrowheads="1"/>
                      </p:cNvPicPr>
                      <p:nvPr/>
                    </p:nvPicPr>
                    <p:blipFill>
                      <a:blip r:embed="rId8"/>
                      <a:srcRect/>
                      <a:stretch>
                        <a:fillRect/>
                      </a:stretch>
                    </p:blipFill>
                    <p:spPr bwMode="auto">
                      <a:xfrm>
                        <a:off x="1366838" y="4416425"/>
                        <a:ext cx="6729412" cy="1111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9225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9226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92262"/>
                                        </p:tgtEl>
                                        <p:attrNameLst>
                                          <p:attrName>style.visibility</p:attrName>
                                        </p:attrNameLst>
                                      </p:cBhvr>
                                      <p:to>
                                        <p:strVal val="visible"/>
                                      </p:to>
                                    </p:set>
                                  </p:childTnLst>
                                </p:cTn>
                              </p:par>
                            </p:childTnLst>
                          </p:cTn>
                        </p:par>
                        <p:par>
                          <p:cTn id="15" fill="hold" nodeType="afterGroup">
                            <p:stCondLst>
                              <p:cond delay="500"/>
                            </p:stCondLst>
                            <p:childTnLst>
                              <p:par>
                                <p:cTn id="16" presetID="1" presetClass="entr" presetSubtype="0" fill="hold" nodeType="afterEffect">
                                  <p:stCondLst>
                                    <p:cond delay="0"/>
                                  </p:stCondLst>
                                  <p:childTnLst>
                                    <p:set>
                                      <p:cBhvr>
                                        <p:cTn id="17" dur="1" fill="hold">
                                          <p:stCondLst>
                                            <p:cond delay="499"/>
                                          </p:stCondLst>
                                        </p:cTn>
                                        <p:tgtEl>
                                          <p:spTgt spid="992264"/>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499"/>
                                          </p:stCondLst>
                                        </p:cTn>
                                        <p:tgtEl>
                                          <p:spTgt spid="9922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2259" grpId="0" autoUpdateAnimBg="0"/>
      <p:bldP spid="992262"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Cloud Vertical Momentum Equation</a:t>
            </a:r>
            <a:endParaRPr lang="en-US" sz="4000" b="1">
              <a:solidFill>
                <a:srgbClr val="0000FF"/>
              </a:solidFill>
              <a:latin typeface="Times" charset="0"/>
            </a:endParaRPr>
          </a:p>
        </p:txBody>
      </p:sp>
      <p:sp>
        <p:nvSpPr>
          <p:cNvPr id="993283" name="Rectangle 3"/>
          <p:cNvSpPr>
            <a:spLocks noChangeArrowheads="1"/>
          </p:cNvSpPr>
          <p:nvPr/>
        </p:nvSpPr>
        <p:spPr bwMode="auto">
          <a:xfrm>
            <a:off x="457200" y="1219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Buoyancy factor	</a:t>
            </a:r>
            <a:r>
              <a:rPr lang="en-US" sz="2400" b="0">
                <a:solidFill>
                  <a:srgbClr val="993366"/>
                </a:solidFill>
                <a:latin typeface="Times" charset="0"/>
              </a:rPr>
              <a:t>(18.27)</a:t>
            </a:r>
            <a:r>
              <a:rPr lang="en-US" sz="2400" b="0">
                <a:latin typeface="Times" charset="0"/>
              </a:rPr>
              <a:t>	</a:t>
            </a:r>
          </a:p>
        </p:txBody>
      </p:sp>
      <p:sp>
        <p:nvSpPr>
          <p:cNvPr id="993284" name="Rectangle 4"/>
          <p:cNvSpPr>
            <a:spLocks noChangeArrowheads="1"/>
          </p:cNvSpPr>
          <p:nvPr/>
        </p:nvSpPr>
        <p:spPr bwMode="auto">
          <a:xfrm>
            <a:off x="457200" y="3429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Adjust buoyancy factor for condensate	</a:t>
            </a:r>
            <a:r>
              <a:rPr lang="en-US" sz="2400" b="0">
                <a:solidFill>
                  <a:srgbClr val="993366"/>
                </a:solidFill>
                <a:latin typeface="Times" charset="0"/>
              </a:rPr>
              <a:t>(18.28)</a:t>
            </a:r>
            <a:r>
              <a:rPr lang="en-US" sz="2400" b="0">
                <a:latin typeface="Times" charset="0"/>
              </a:rPr>
              <a:t>	</a:t>
            </a:r>
          </a:p>
        </p:txBody>
      </p:sp>
      <p:graphicFrame>
        <p:nvGraphicFramePr>
          <p:cNvPr id="993288" name="Object 2"/>
          <p:cNvGraphicFramePr>
            <a:graphicFrameLocks noChangeAspect="1"/>
          </p:cNvGraphicFramePr>
          <p:nvPr>
            <p:extLst>
              <p:ext uri="{D42A27DB-BD31-4B8C-83A1-F6EECF244321}">
                <p14:modId xmlns:p14="http://schemas.microsoft.com/office/powerpoint/2010/main" val="2459017564"/>
              </p:ext>
            </p:extLst>
          </p:nvPr>
        </p:nvGraphicFramePr>
        <p:xfrm>
          <a:off x="735013" y="1938338"/>
          <a:ext cx="7861300" cy="1019175"/>
        </p:xfrm>
        <a:graphic>
          <a:graphicData uri="http://schemas.openxmlformats.org/presentationml/2006/ole">
            <mc:AlternateContent xmlns:mc="http://schemas.openxmlformats.org/markup-compatibility/2006">
              <mc:Choice xmlns:v="urn:schemas-microsoft-com:vml" Requires="v">
                <p:oleObj spid="_x0000_s42007" name="Equation" r:id="rId3" imgW="3390900" imgH="444500" progId="Equation.3">
                  <p:embed/>
                </p:oleObj>
              </mc:Choice>
              <mc:Fallback>
                <p:oleObj name="Equation" r:id="rId3" imgW="3390900" imgH="444500" progId="Equation.3">
                  <p:embed/>
                  <p:pic>
                    <p:nvPicPr>
                      <p:cNvPr id="0" name="Object 2"/>
                      <p:cNvPicPr>
                        <a:picLocks noChangeAspect="1" noChangeArrowheads="1"/>
                      </p:cNvPicPr>
                      <p:nvPr/>
                    </p:nvPicPr>
                    <p:blipFill>
                      <a:blip r:embed="rId4"/>
                      <a:srcRect/>
                      <a:stretch>
                        <a:fillRect/>
                      </a:stretch>
                    </p:blipFill>
                    <p:spPr bwMode="auto">
                      <a:xfrm>
                        <a:off x="735013" y="1938338"/>
                        <a:ext cx="7861300" cy="10191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93289" name="Object 3"/>
          <p:cNvGraphicFramePr>
            <a:graphicFrameLocks noChangeAspect="1"/>
          </p:cNvGraphicFramePr>
          <p:nvPr>
            <p:extLst>
              <p:ext uri="{D42A27DB-BD31-4B8C-83A1-F6EECF244321}">
                <p14:modId xmlns:p14="http://schemas.microsoft.com/office/powerpoint/2010/main" val="2536746147"/>
              </p:ext>
            </p:extLst>
          </p:nvPr>
        </p:nvGraphicFramePr>
        <p:xfrm>
          <a:off x="1143000" y="4525963"/>
          <a:ext cx="7045325" cy="1098550"/>
        </p:xfrm>
        <a:graphic>
          <a:graphicData uri="http://schemas.openxmlformats.org/presentationml/2006/ole">
            <mc:AlternateContent xmlns:mc="http://schemas.openxmlformats.org/markup-compatibility/2006">
              <mc:Choice xmlns:v="urn:schemas-microsoft-com:vml" Requires="v">
                <p:oleObj spid="_x0000_s42008" name="Equation" r:id="rId5" imgW="2819400" imgH="444500" progId="Equation.3">
                  <p:embed/>
                </p:oleObj>
              </mc:Choice>
              <mc:Fallback>
                <p:oleObj name="Equation" r:id="rId5" imgW="2819400" imgH="444500" progId="Equation.3">
                  <p:embed/>
                  <p:pic>
                    <p:nvPicPr>
                      <p:cNvPr id="0" name="Object 3"/>
                      <p:cNvPicPr>
                        <a:picLocks noChangeAspect="1" noChangeArrowheads="1"/>
                      </p:cNvPicPr>
                      <p:nvPr/>
                    </p:nvPicPr>
                    <p:blipFill>
                      <a:blip r:embed="rId6"/>
                      <a:srcRect/>
                      <a:stretch>
                        <a:fillRect/>
                      </a:stretch>
                    </p:blipFill>
                    <p:spPr bwMode="auto">
                      <a:xfrm>
                        <a:off x="1143000" y="4525963"/>
                        <a:ext cx="7045325" cy="10985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9328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9328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9328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9932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283" grpId="0" autoUpdateAnimBg="0"/>
      <p:bldP spid="993284"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Cloud Vertical Momentum Equation</a:t>
            </a:r>
            <a:endParaRPr lang="en-US" sz="4000" b="1">
              <a:solidFill>
                <a:srgbClr val="0000FF"/>
              </a:solidFill>
              <a:latin typeface="Times" charset="0"/>
            </a:endParaRPr>
          </a:p>
        </p:txBody>
      </p:sp>
      <p:sp>
        <p:nvSpPr>
          <p:cNvPr id="994307" name="Rectangle 3"/>
          <p:cNvSpPr>
            <a:spLocks noChangeArrowheads="1"/>
          </p:cNvSpPr>
          <p:nvPr/>
        </p:nvSpPr>
        <p:spPr bwMode="auto">
          <a:xfrm>
            <a:off x="457200" y="1066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Substitute (18.28) into (18.26)	</a:t>
            </a:r>
            <a:r>
              <a:rPr lang="en-US" sz="2400" b="0">
                <a:solidFill>
                  <a:srgbClr val="993366"/>
                </a:solidFill>
                <a:latin typeface="Times" charset="0"/>
              </a:rPr>
              <a:t>(18.29)</a:t>
            </a:r>
            <a:r>
              <a:rPr lang="en-US" sz="2400" b="0">
                <a:latin typeface="Times" charset="0"/>
              </a:rPr>
              <a:t>	</a:t>
            </a:r>
          </a:p>
        </p:txBody>
      </p:sp>
      <p:sp>
        <p:nvSpPr>
          <p:cNvPr id="994308" name="Rectangle 4"/>
          <p:cNvSpPr>
            <a:spLocks noChangeArrowheads="1"/>
          </p:cNvSpPr>
          <p:nvPr/>
        </p:nvSpPr>
        <p:spPr bwMode="auto">
          <a:xfrm>
            <a:off x="457200" y="2743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Rewrite pressure gradient term	</a:t>
            </a:r>
            <a:r>
              <a:rPr lang="en-US" sz="2400" b="0">
                <a:solidFill>
                  <a:srgbClr val="993366"/>
                </a:solidFill>
                <a:latin typeface="Times" charset="0"/>
              </a:rPr>
              <a:t>(18.30)</a:t>
            </a:r>
            <a:r>
              <a:rPr lang="en-US" sz="2400" b="0">
                <a:latin typeface="Times" charset="0"/>
              </a:rPr>
              <a:t>	</a:t>
            </a:r>
          </a:p>
        </p:txBody>
      </p:sp>
      <p:sp>
        <p:nvSpPr>
          <p:cNvPr id="994311" name="Rectangle 7"/>
          <p:cNvSpPr>
            <a:spLocks noChangeArrowheads="1"/>
          </p:cNvSpPr>
          <p:nvPr/>
        </p:nvSpPr>
        <p:spPr bwMode="auto">
          <a:xfrm>
            <a:off x="457200" y="4419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gn="just">
              <a:lnSpc>
                <a:spcPct val="100000"/>
              </a:lnSpc>
              <a:buFontTx/>
              <a:buNone/>
              <a:tabLst>
                <a:tab pos="6804025" algn="l"/>
              </a:tabLst>
            </a:pPr>
            <a:r>
              <a:rPr lang="en-US" sz="2400" b="0">
                <a:latin typeface="Times" charset="0"/>
              </a:rPr>
              <a:t>Substitute (18.30) and (18.29)</a:t>
            </a:r>
          </a:p>
          <a:p>
            <a:pPr marL="342900" indent="-342900">
              <a:lnSpc>
                <a:spcPct val="100000"/>
              </a:lnSpc>
              <a:buFontTx/>
              <a:buNone/>
              <a:tabLst>
                <a:tab pos="6804025" algn="l"/>
              </a:tabLst>
            </a:pPr>
            <a:r>
              <a:rPr lang="en-US" sz="2400" b="0">
                <a:latin typeface="Times" charset="0"/>
              </a:rPr>
              <a:t>	</a:t>
            </a:r>
            <a:r>
              <a:rPr lang="en-US" sz="2400" b="0">
                <a:solidFill>
                  <a:srgbClr val="800080"/>
                </a:solidFill>
                <a:latin typeface="Times" charset="0"/>
              </a:rPr>
              <a:t>--&gt; vertical momentum equation in a cloud</a:t>
            </a:r>
            <a:r>
              <a:rPr lang="en-US" sz="2400" b="0">
                <a:latin typeface="Times" charset="0"/>
              </a:rPr>
              <a:t>	</a:t>
            </a:r>
            <a:r>
              <a:rPr lang="en-US" sz="2400" b="0">
                <a:solidFill>
                  <a:srgbClr val="993366"/>
                </a:solidFill>
                <a:latin typeface="Times" charset="0"/>
              </a:rPr>
              <a:t>(18.31)</a:t>
            </a:r>
            <a:r>
              <a:rPr lang="en-US" sz="2400" b="0">
                <a:latin typeface="Times" charset="0"/>
              </a:rPr>
              <a:t>	</a:t>
            </a:r>
          </a:p>
        </p:txBody>
      </p:sp>
      <p:graphicFrame>
        <p:nvGraphicFramePr>
          <p:cNvPr id="994312" name="Object 2"/>
          <p:cNvGraphicFramePr>
            <a:graphicFrameLocks noChangeAspect="1"/>
          </p:cNvGraphicFramePr>
          <p:nvPr>
            <p:extLst>
              <p:ext uri="{D42A27DB-BD31-4B8C-83A1-F6EECF244321}">
                <p14:modId xmlns:p14="http://schemas.microsoft.com/office/powerpoint/2010/main" val="225789019"/>
              </p:ext>
            </p:extLst>
          </p:nvPr>
        </p:nvGraphicFramePr>
        <p:xfrm>
          <a:off x="850900" y="1476375"/>
          <a:ext cx="7458075" cy="1143000"/>
        </p:xfrm>
        <a:graphic>
          <a:graphicData uri="http://schemas.openxmlformats.org/presentationml/2006/ole">
            <mc:AlternateContent xmlns:mc="http://schemas.openxmlformats.org/markup-compatibility/2006">
              <mc:Choice xmlns:v="urn:schemas-microsoft-com:vml" Requires="v">
                <p:oleObj spid="_x0000_s43040" name="Equation" r:id="rId3" imgW="2984500" imgH="457200" progId="Equation.3">
                  <p:embed/>
                </p:oleObj>
              </mc:Choice>
              <mc:Fallback>
                <p:oleObj name="Equation" r:id="rId3" imgW="2984500" imgH="457200" progId="Equation.3">
                  <p:embed/>
                  <p:pic>
                    <p:nvPicPr>
                      <p:cNvPr id="0" name="Object 2"/>
                      <p:cNvPicPr>
                        <a:picLocks noChangeAspect="1" noChangeArrowheads="1"/>
                      </p:cNvPicPr>
                      <p:nvPr/>
                    </p:nvPicPr>
                    <p:blipFill>
                      <a:blip r:embed="rId4"/>
                      <a:srcRect/>
                      <a:stretch>
                        <a:fillRect/>
                      </a:stretch>
                    </p:blipFill>
                    <p:spPr bwMode="auto">
                      <a:xfrm>
                        <a:off x="850900" y="1476375"/>
                        <a:ext cx="7458075"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94313" name="Object 3"/>
          <p:cNvGraphicFramePr>
            <a:graphicFrameLocks noChangeAspect="1"/>
          </p:cNvGraphicFramePr>
          <p:nvPr>
            <p:extLst>
              <p:ext uri="{D42A27DB-BD31-4B8C-83A1-F6EECF244321}">
                <p14:modId xmlns:p14="http://schemas.microsoft.com/office/powerpoint/2010/main" val="1908588565"/>
              </p:ext>
            </p:extLst>
          </p:nvPr>
        </p:nvGraphicFramePr>
        <p:xfrm>
          <a:off x="2660650" y="3273425"/>
          <a:ext cx="4094163" cy="1016000"/>
        </p:xfrm>
        <a:graphic>
          <a:graphicData uri="http://schemas.openxmlformats.org/presentationml/2006/ole">
            <mc:AlternateContent xmlns:mc="http://schemas.openxmlformats.org/markup-compatibility/2006">
              <mc:Choice xmlns:v="urn:schemas-microsoft-com:vml" Requires="v">
                <p:oleObj spid="_x0000_s43041" name="Equation" r:id="rId5" imgW="1638300" imgH="406400" progId="Equation.3">
                  <p:embed/>
                </p:oleObj>
              </mc:Choice>
              <mc:Fallback>
                <p:oleObj name="Equation" r:id="rId5" imgW="1638300" imgH="406400" progId="Equation.3">
                  <p:embed/>
                  <p:pic>
                    <p:nvPicPr>
                      <p:cNvPr id="0" name="Object 3"/>
                      <p:cNvPicPr>
                        <a:picLocks noChangeAspect="1" noChangeArrowheads="1"/>
                      </p:cNvPicPr>
                      <p:nvPr/>
                    </p:nvPicPr>
                    <p:blipFill>
                      <a:blip r:embed="rId6"/>
                      <a:srcRect/>
                      <a:stretch>
                        <a:fillRect/>
                      </a:stretch>
                    </p:blipFill>
                    <p:spPr bwMode="auto">
                      <a:xfrm>
                        <a:off x="2660650" y="3273425"/>
                        <a:ext cx="4094163" cy="1016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94314" name="Object 4"/>
          <p:cNvGraphicFramePr>
            <a:graphicFrameLocks noChangeAspect="1"/>
          </p:cNvGraphicFramePr>
          <p:nvPr>
            <p:extLst>
              <p:ext uri="{D42A27DB-BD31-4B8C-83A1-F6EECF244321}">
                <p14:modId xmlns:p14="http://schemas.microsoft.com/office/powerpoint/2010/main" val="3805565643"/>
              </p:ext>
            </p:extLst>
          </p:nvPr>
        </p:nvGraphicFramePr>
        <p:xfrm>
          <a:off x="866775" y="5394325"/>
          <a:ext cx="7616825" cy="1174750"/>
        </p:xfrm>
        <a:graphic>
          <a:graphicData uri="http://schemas.openxmlformats.org/presentationml/2006/ole">
            <mc:AlternateContent xmlns:mc="http://schemas.openxmlformats.org/markup-compatibility/2006">
              <mc:Choice xmlns:v="urn:schemas-microsoft-com:vml" Requires="v">
                <p:oleObj spid="_x0000_s43042" name="Equation" r:id="rId7" imgW="3048000" imgH="469900" progId="Equation.3">
                  <p:embed/>
                </p:oleObj>
              </mc:Choice>
              <mc:Fallback>
                <p:oleObj name="Equation" r:id="rId7" imgW="3048000" imgH="469900" progId="Equation.3">
                  <p:embed/>
                  <p:pic>
                    <p:nvPicPr>
                      <p:cNvPr id="0" name="Object 4"/>
                      <p:cNvPicPr>
                        <a:picLocks noChangeAspect="1" noChangeArrowheads="1"/>
                      </p:cNvPicPr>
                      <p:nvPr/>
                    </p:nvPicPr>
                    <p:blipFill>
                      <a:blip r:embed="rId8"/>
                      <a:srcRect/>
                      <a:stretch>
                        <a:fillRect/>
                      </a:stretch>
                    </p:blipFill>
                    <p:spPr bwMode="auto">
                      <a:xfrm>
                        <a:off x="866775" y="5394325"/>
                        <a:ext cx="7616825" cy="1174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943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943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9430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9943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943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994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4307" grpId="0" autoUpdateAnimBg="0"/>
      <p:bldP spid="994308" grpId="0" autoUpdateAnimBg="0"/>
      <p:bldP spid="994311"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8"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Simplified Vertical Velocity in Cloud</a:t>
            </a:r>
            <a:endParaRPr lang="en-US" sz="4000" b="1">
              <a:solidFill>
                <a:srgbClr val="0000FF"/>
              </a:solidFill>
              <a:latin typeface="Times" charset="0"/>
            </a:endParaRPr>
          </a:p>
        </p:txBody>
      </p:sp>
      <p:sp>
        <p:nvSpPr>
          <p:cNvPr id="995331" name="Rectangle 3"/>
          <p:cNvSpPr>
            <a:spLocks noChangeArrowheads="1"/>
          </p:cNvSpPr>
          <p:nvPr/>
        </p:nvSpPr>
        <p:spPr bwMode="auto">
          <a:xfrm>
            <a:off x="457200" y="838200"/>
            <a:ext cx="85344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gn="just">
              <a:lnSpc>
                <a:spcPct val="100000"/>
              </a:lnSpc>
              <a:spcBef>
                <a:spcPct val="0"/>
              </a:spcBef>
              <a:buFontTx/>
              <a:buNone/>
              <a:tabLst>
                <a:tab pos="6804025" algn="l"/>
              </a:tabLst>
            </a:pPr>
            <a:r>
              <a:rPr lang="en-US" sz="2400" b="0">
                <a:latin typeface="Times" charset="0"/>
              </a:rPr>
              <a:t>Simplify (18.31) for basic calculations</a:t>
            </a:r>
          </a:p>
          <a:p>
            <a:pPr marL="342900" indent="-342900">
              <a:lnSpc>
                <a:spcPct val="100000"/>
              </a:lnSpc>
              <a:spcBef>
                <a:spcPct val="0"/>
              </a:spcBef>
              <a:buFontTx/>
              <a:buNone/>
              <a:tabLst>
                <a:tab pos="6804025" algn="l"/>
              </a:tabLst>
            </a:pPr>
            <a:r>
              <a:rPr lang="en-US" sz="2400" b="0">
                <a:solidFill>
                  <a:srgbClr val="800080"/>
                </a:solidFill>
                <a:latin typeface="Times" charset="0"/>
              </a:rPr>
              <a:t>	</a:t>
            </a:r>
            <a:r>
              <a:rPr lang="en-US" sz="2400" b="0">
                <a:solidFill>
                  <a:srgbClr val="187534"/>
                </a:solidFill>
                <a:latin typeface="Times" charset="0"/>
              </a:rPr>
              <a:t>Ignore pressure perturbation and the eddy diffusion term	</a:t>
            </a:r>
            <a:r>
              <a:rPr lang="en-US" sz="2400" b="0">
                <a:solidFill>
                  <a:srgbClr val="993366"/>
                </a:solidFill>
                <a:latin typeface="Times" charset="0"/>
              </a:rPr>
              <a:t>(18.32)</a:t>
            </a:r>
            <a:r>
              <a:rPr lang="en-US" sz="2400" b="0">
                <a:solidFill>
                  <a:srgbClr val="187534"/>
                </a:solidFill>
                <a:latin typeface="Times" charset="0"/>
              </a:rPr>
              <a:t>	</a:t>
            </a:r>
            <a:endParaRPr lang="en-US" sz="2400" b="0">
              <a:latin typeface="Times" charset="0"/>
            </a:endParaRPr>
          </a:p>
        </p:txBody>
      </p:sp>
      <p:sp>
        <p:nvSpPr>
          <p:cNvPr id="995332" name="Rectangle 4"/>
          <p:cNvSpPr>
            <a:spLocks noChangeArrowheads="1"/>
          </p:cNvSpPr>
          <p:nvPr/>
        </p:nvSpPr>
        <p:spPr bwMode="auto">
          <a:xfrm>
            <a:off x="457200" y="2514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where	</a:t>
            </a:r>
          </a:p>
        </p:txBody>
      </p:sp>
      <p:sp>
        <p:nvSpPr>
          <p:cNvPr id="995333" name="Rectangle 5"/>
          <p:cNvSpPr>
            <a:spLocks noChangeArrowheads="1"/>
          </p:cNvSpPr>
          <p:nvPr/>
        </p:nvSpPr>
        <p:spPr bwMode="auto">
          <a:xfrm>
            <a:off x="457200" y="4724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Integrate over altitude --&gt; </a:t>
            </a:r>
            <a:r>
              <a:rPr lang="en-US" sz="2400" b="0">
                <a:solidFill>
                  <a:srgbClr val="800080"/>
                </a:solidFill>
                <a:latin typeface="Times" charset="0"/>
              </a:rPr>
              <a:t>vertical velocity in a cloud</a:t>
            </a:r>
            <a:r>
              <a:rPr lang="en-US" sz="2400" b="0">
                <a:latin typeface="Times" charset="0"/>
              </a:rPr>
              <a:t>	</a:t>
            </a:r>
            <a:r>
              <a:rPr lang="en-US" sz="2400" b="0">
                <a:solidFill>
                  <a:srgbClr val="993366"/>
                </a:solidFill>
                <a:latin typeface="Times" charset="0"/>
              </a:rPr>
              <a:t>(18.33)</a:t>
            </a:r>
            <a:r>
              <a:rPr lang="en-US" sz="2400" b="0">
                <a:latin typeface="Times" charset="0"/>
              </a:rPr>
              <a:t>	</a:t>
            </a:r>
          </a:p>
        </p:txBody>
      </p:sp>
      <p:sp>
        <p:nvSpPr>
          <p:cNvPr id="995337" name="Rectangle 9"/>
          <p:cNvSpPr>
            <a:spLocks noChangeArrowheads="1"/>
          </p:cNvSpPr>
          <p:nvPr/>
        </p:nvSpPr>
        <p:spPr bwMode="auto">
          <a:xfrm>
            <a:off x="457200" y="3657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Rearrange (18.32)	</a:t>
            </a:r>
          </a:p>
        </p:txBody>
      </p:sp>
      <p:graphicFrame>
        <p:nvGraphicFramePr>
          <p:cNvPr id="995338" name="Object 2"/>
          <p:cNvGraphicFramePr>
            <a:graphicFrameLocks noChangeAspect="1"/>
          </p:cNvGraphicFramePr>
          <p:nvPr>
            <p:extLst>
              <p:ext uri="{D42A27DB-BD31-4B8C-83A1-F6EECF244321}">
                <p14:modId xmlns:p14="http://schemas.microsoft.com/office/powerpoint/2010/main" val="3572672175"/>
              </p:ext>
            </p:extLst>
          </p:nvPr>
        </p:nvGraphicFramePr>
        <p:xfrm>
          <a:off x="2084388" y="1644650"/>
          <a:ext cx="5618162" cy="1111250"/>
        </p:xfrm>
        <a:graphic>
          <a:graphicData uri="http://schemas.openxmlformats.org/presentationml/2006/ole">
            <mc:AlternateContent xmlns:mc="http://schemas.openxmlformats.org/markup-compatibility/2006">
              <mc:Choice xmlns:v="urn:schemas-microsoft-com:vml" Requires="v">
                <p:oleObj spid="_x0000_s44073" name="Equation" r:id="rId3" imgW="2247900" imgH="444500" progId="Equation.3">
                  <p:embed/>
                </p:oleObj>
              </mc:Choice>
              <mc:Fallback>
                <p:oleObj name="Equation" r:id="rId3" imgW="2247900" imgH="444500" progId="Equation.3">
                  <p:embed/>
                  <p:pic>
                    <p:nvPicPr>
                      <p:cNvPr id="0" name="Object 2"/>
                      <p:cNvPicPr>
                        <a:picLocks noChangeAspect="1" noChangeArrowheads="1"/>
                      </p:cNvPicPr>
                      <p:nvPr/>
                    </p:nvPicPr>
                    <p:blipFill>
                      <a:blip r:embed="rId4"/>
                      <a:srcRect/>
                      <a:stretch>
                        <a:fillRect/>
                      </a:stretch>
                    </p:blipFill>
                    <p:spPr bwMode="auto">
                      <a:xfrm>
                        <a:off x="2084388" y="1644650"/>
                        <a:ext cx="5618162" cy="1111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95339" name="Object 3"/>
          <p:cNvGraphicFramePr>
            <a:graphicFrameLocks noChangeAspect="1"/>
          </p:cNvGraphicFramePr>
          <p:nvPr>
            <p:extLst>
              <p:ext uri="{D42A27DB-BD31-4B8C-83A1-F6EECF244321}">
                <p14:modId xmlns:p14="http://schemas.microsoft.com/office/powerpoint/2010/main" val="2272183298"/>
              </p:ext>
            </p:extLst>
          </p:nvPr>
        </p:nvGraphicFramePr>
        <p:xfrm>
          <a:off x="3978275" y="2755900"/>
          <a:ext cx="984250" cy="889000"/>
        </p:xfrm>
        <a:graphic>
          <a:graphicData uri="http://schemas.openxmlformats.org/presentationml/2006/ole">
            <mc:AlternateContent xmlns:mc="http://schemas.openxmlformats.org/markup-compatibility/2006">
              <mc:Choice xmlns:v="urn:schemas-microsoft-com:vml" Requires="v">
                <p:oleObj spid="_x0000_s44074" name="Equation" r:id="rId5" imgW="393700" imgH="355600" progId="Equation.3">
                  <p:embed/>
                </p:oleObj>
              </mc:Choice>
              <mc:Fallback>
                <p:oleObj name="Equation" r:id="rId5" imgW="393700" imgH="355600" progId="Equation.3">
                  <p:embed/>
                  <p:pic>
                    <p:nvPicPr>
                      <p:cNvPr id="0" name="Object 3"/>
                      <p:cNvPicPr>
                        <a:picLocks noChangeAspect="1" noChangeArrowheads="1"/>
                      </p:cNvPicPr>
                      <p:nvPr/>
                    </p:nvPicPr>
                    <p:blipFill>
                      <a:blip r:embed="rId6"/>
                      <a:srcRect/>
                      <a:stretch>
                        <a:fillRect/>
                      </a:stretch>
                    </p:blipFill>
                    <p:spPr bwMode="auto">
                      <a:xfrm>
                        <a:off x="3978275" y="2755900"/>
                        <a:ext cx="984250" cy="889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95340" name="Object 4"/>
          <p:cNvGraphicFramePr>
            <a:graphicFrameLocks noChangeAspect="1"/>
          </p:cNvGraphicFramePr>
          <p:nvPr>
            <p:extLst>
              <p:ext uri="{D42A27DB-BD31-4B8C-83A1-F6EECF244321}">
                <p14:modId xmlns:p14="http://schemas.microsoft.com/office/powerpoint/2010/main" val="249097549"/>
              </p:ext>
            </p:extLst>
          </p:nvPr>
        </p:nvGraphicFramePr>
        <p:xfrm>
          <a:off x="3733800" y="4159250"/>
          <a:ext cx="1682750" cy="444500"/>
        </p:xfrm>
        <a:graphic>
          <a:graphicData uri="http://schemas.openxmlformats.org/presentationml/2006/ole">
            <mc:AlternateContent xmlns:mc="http://schemas.openxmlformats.org/markup-compatibility/2006">
              <mc:Choice xmlns:v="urn:schemas-microsoft-com:vml" Requires="v">
                <p:oleObj spid="_x0000_s44075" name="Equation" r:id="rId7" imgW="673100" imgH="177800" progId="Equation.3">
                  <p:embed/>
                </p:oleObj>
              </mc:Choice>
              <mc:Fallback>
                <p:oleObj name="Equation" r:id="rId7" imgW="673100" imgH="177800" progId="Equation.3">
                  <p:embed/>
                  <p:pic>
                    <p:nvPicPr>
                      <p:cNvPr id="0" name="Object 4"/>
                      <p:cNvPicPr>
                        <a:picLocks noChangeAspect="1" noChangeArrowheads="1"/>
                      </p:cNvPicPr>
                      <p:nvPr/>
                    </p:nvPicPr>
                    <p:blipFill>
                      <a:blip r:embed="rId8"/>
                      <a:srcRect/>
                      <a:stretch>
                        <a:fillRect/>
                      </a:stretch>
                    </p:blipFill>
                    <p:spPr bwMode="auto">
                      <a:xfrm>
                        <a:off x="3733800" y="4159250"/>
                        <a:ext cx="1682750" cy="444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95341" name="Object 5"/>
          <p:cNvGraphicFramePr>
            <a:graphicFrameLocks noChangeAspect="1"/>
          </p:cNvGraphicFramePr>
          <p:nvPr>
            <p:extLst>
              <p:ext uri="{D42A27DB-BD31-4B8C-83A1-F6EECF244321}">
                <p14:modId xmlns:p14="http://schemas.microsoft.com/office/powerpoint/2010/main" val="3683232224"/>
              </p:ext>
            </p:extLst>
          </p:nvPr>
        </p:nvGraphicFramePr>
        <p:xfrm>
          <a:off x="1133475" y="5378450"/>
          <a:ext cx="6538913" cy="1111250"/>
        </p:xfrm>
        <a:graphic>
          <a:graphicData uri="http://schemas.openxmlformats.org/presentationml/2006/ole">
            <mc:AlternateContent xmlns:mc="http://schemas.openxmlformats.org/markup-compatibility/2006">
              <mc:Choice xmlns:v="urn:schemas-microsoft-com:vml" Requires="v">
                <p:oleObj spid="_x0000_s44076" name="Equation" r:id="rId9" imgW="2616200" imgH="444500" progId="Equation.3">
                  <p:embed/>
                </p:oleObj>
              </mc:Choice>
              <mc:Fallback>
                <p:oleObj name="Equation" r:id="rId9" imgW="2616200" imgH="444500" progId="Equation.3">
                  <p:embed/>
                  <p:pic>
                    <p:nvPicPr>
                      <p:cNvPr id="0" name="Object 5"/>
                      <p:cNvPicPr>
                        <a:picLocks noChangeAspect="1" noChangeArrowheads="1"/>
                      </p:cNvPicPr>
                      <p:nvPr/>
                    </p:nvPicPr>
                    <p:blipFill>
                      <a:blip r:embed="rId10"/>
                      <a:srcRect/>
                      <a:stretch>
                        <a:fillRect/>
                      </a:stretch>
                    </p:blipFill>
                    <p:spPr bwMode="auto">
                      <a:xfrm>
                        <a:off x="1133475" y="5378450"/>
                        <a:ext cx="6538913" cy="1111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9533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9533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9533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99533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9533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99534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99533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995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5331" grpId="0" autoUpdateAnimBg="0"/>
      <p:bldP spid="995332" grpId="0" autoUpdateAnimBg="0"/>
      <p:bldP spid="995333" grpId="0" autoUpdateAnimBg="0"/>
      <p:bldP spid="995337"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a:xfrm>
            <a:off x="0" y="228600"/>
            <a:ext cx="9144000" cy="1143000"/>
          </a:xfrm>
        </p:spPr>
        <p:txBody>
          <a:bodyPr/>
          <a:lstStyle/>
          <a:p>
            <a:pPr eaLnBrk="1" hangingPunct="1"/>
            <a:r>
              <a:rPr lang="en-US" b="1">
                <a:solidFill>
                  <a:srgbClr val="0000FF"/>
                </a:solidFill>
                <a:latin typeface="Times" charset="0"/>
              </a:rPr>
              <a:t>Convective Available Potential Energy</a:t>
            </a:r>
            <a:endParaRPr lang="en-US" sz="4000" b="1">
              <a:solidFill>
                <a:srgbClr val="0000FF"/>
              </a:solidFill>
              <a:latin typeface="Times" charset="0"/>
            </a:endParaRPr>
          </a:p>
        </p:txBody>
      </p:sp>
      <p:sp>
        <p:nvSpPr>
          <p:cNvPr id="996355" name="Rectangle 3"/>
          <p:cNvSpPr>
            <a:spLocks noChangeArrowheads="1"/>
          </p:cNvSpPr>
          <p:nvPr/>
        </p:nvSpPr>
        <p:spPr bwMode="auto">
          <a:xfrm>
            <a:off x="457200" y="1219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gn="just">
              <a:lnSpc>
                <a:spcPct val="100000"/>
              </a:lnSpc>
              <a:buFontTx/>
              <a:buNone/>
              <a:tabLst>
                <a:tab pos="6804025" algn="l"/>
              </a:tabLst>
            </a:pPr>
            <a:r>
              <a:rPr lang="en-US" sz="2400" b="0">
                <a:solidFill>
                  <a:srgbClr val="993366"/>
                </a:solidFill>
                <a:latin typeface="Times" charset="0"/>
              </a:rPr>
              <a:t>		(18.34)</a:t>
            </a:r>
            <a:r>
              <a:rPr lang="en-US" sz="2400" b="0">
                <a:latin typeface="Times" charset="0"/>
              </a:rPr>
              <a:t>	</a:t>
            </a:r>
          </a:p>
        </p:txBody>
      </p:sp>
      <p:graphicFrame>
        <p:nvGraphicFramePr>
          <p:cNvPr id="996363" name="Object 2"/>
          <p:cNvGraphicFramePr>
            <a:graphicFrameLocks noChangeAspect="1"/>
          </p:cNvGraphicFramePr>
          <p:nvPr>
            <p:extLst>
              <p:ext uri="{D42A27DB-BD31-4B8C-83A1-F6EECF244321}">
                <p14:modId xmlns:p14="http://schemas.microsoft.com/office/powerpoint/2010/main" val="576393260"/>
              </p:ext>
            </p:extLst>
          </p:nvPr>
        </p:nvGraphicFramePr>
        <p:xfrm>
          <a:off x="1914525" y="2254250"/>
          <a:ext cx="5310188" cy="1112838"/>
        </p:xfrm>
        <a:graphic>
          <a:graphicData uri="http://schemas.openxmlformats.org/presentationml/2006/ole">
            <mc:AlternateContent xmlns:mc="http://schemas.openxmlformats.org/markup-compatibility/2006">
              <mc:Choice xmlns:v="urn:schemas-microsoft-com:vml" Requires="v">
                <p:oleObj spid="_x0000_s45070" name="Equation" r:id="rId3" imgW="2120900" imgH="444500" progId="Equation.3">
                  <p:embed/>
                </p:oleObj>
              </mc:Choice>
              <mc:Fallback>
                <p:oleObj name="Equation" r:id="rId3" imgW="2120900" imgH="444500" progId="Equation.3">
                  <p:embed/>
                  <p:pic>
                    <p:nvPicPr>
                      <p:cNvPr id="0" name="Object 2"/>
                      <p:cNvPicPr>
                        <a:picLocks noChangeAspect="1" noChangeArrowheads="1"/>
                      </p:cNvPicPr>
                      <p:nvPr/>
                    </p:nvPicPr>
                    <p:blipFill>
                      <a:blip r:embed="rId4"/>
                      <a:srcRect/>
                      <a:stretch>
                        <a:fillRect/>
                      </a:stretch>
                    </p:blipFill>
                    <p:spPr bwMode="auto">
                      <a:xfrm>
                        <a:off x="1914525" y="2254250"/>
                        <a:ext cx="5310188" cy="11128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9635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963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6355"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0" y="152400"/>
            <a:ext cx="9144000" cy="1143000"/>
          </a:xfrm>
        </p:spPr>
        <p:txBody>
          <a:bodyPr/>
          <a:lstStyle/>
          <a:p>
            <a:pPr eaLnBrk="1" hangingPunct="1"/>
            <a:r>
              <a:rPr lang="en-US" b="1">
                <a:solidFill>
                  <a:srgbClr val="0000FF"/>
                </a:solidFill>
                <a:latin typeface="Times" charset="0"/>
              </a:rPr>
              <a:t>Cloud Microphysics</a:t>
            </a:r>
            <a:endParaRPr lang="en-US" sz="4000" b="1">
              <a:solidFill>
                <a:srgbClr val="0000FF"/>
              </a:solidFill>
              <a:latin typeface="Times" charset="0"/>
            </a:endParaRPr>
          </a:p>
        </p:txBody>
      </p:sp>
      <p:sp>
        <p:nvSpPr>
          <p:cNvPr id="1048579" name="Rectangle 3"/>
          <p:cNvSpPr>
            <a:spLocks noChangeArrowheads="1"/>
          </p:cNvSpPr>
          <p:nvPr/>
        </p:nvSpPr>
        <p:spPr bwMode="auto">
          <a:xfrm>
            <a:off x="457200" y="1447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gn="just">
              <a:lnSpc>
                <a:spcPct val="100000"/>
              </a:lnSpc>
              <a:spcBef>
                <a:spcPct val="0"/>
              </a:spcBef>
              <a:buFontTx/>
              <a:buNone/>
              <a:tabLst>
                <a:tab pos="6804025" algn="l"/>
              </a:tabLst>
            </a:pPr>
            <a:r>
              <a:rPr lang="en-US" sz="2400" b="0">
                <a:latin typeface="Times" charset="0"/>
              </a:rPr>
              <a:t>Assume clouds form on multiple aerosol particle size distributions</a:t>
            </a:r>
          </a:p>
          <a:p>
            <a:pPr marL="342900" indent="-342900">
              <a:lnSpc>
                <a:spcPct val="100000"/>
              </a:lnSpc>
              <a:spcBef>
                <a:spcPct val="0"/>
              </a:spcBef>
              <a:buFontTx/>
              <a:buNone/>
              <a:tabLst>
                <a:tab pos="6804025" algn="l"/>
              </a:tabLst>
            </a:pPr>
            <a:r>
              <a:rPr lang="en-US" sz="2400" b="0">
                <a:latin typeface="Times" charset="0"/>
              </a:rPr>
              <a:t>Each aerosol distribution consists of multiple discrete size bins</a:t>
            </a:r>
          </a:p>
          <a:p>
            <a:pPr marL="342900" indent="-342900">
              <a:lnSpc>
                <a:spcPct val="100000"/>
              </a:lnSpc>
              <a:spcBef>
                <a:spcPct val="0"/>
              </a:spcBef>
              <a:buFontTx/>
              <a:buNone/>
              <a:tabLst>
                <a:tab pos="6804025" algn="l"/>
              </a:tabLst>
            </a:pPr>
            <a:r>
              <a:rPr lang="en-US" sz="2400" b="0">
                <a:latin typeface="Times" charset="0"/>
              </a:rPr>
              <a:t>Each size bin contains multiple chemical components</a:t>
            </a:r>
          </a:p>
          <a:p>
            <a:pPr marL="342900" indent="-342900">
              <a:lnSpc>
                <a:spcPct val="100000"/>
              </a:lnSpc>
              <a:spcBef>
                <a:spcPct val="0"/>
              </a:spcBef>
              <a:buFontTx/>
              <a:buNone/>
              <a:tabLst>
                <a:tab pos="6804025" algn="l"/>
              </a:tabLst>
            </a:pPr>
            <a:r>
              <a:rPr lang="en-US" sz="2400" b="0">
                <a:latin typeface="Times" charset="0"/>
              </a:rPr>
              <a:t>Three cloud hydrometeor distributions can form</a:t>
            </a:r>
          </a:p>
          <a:p>
            <a:pPr marL="342900" indent="-342900">
              <a:lnSpc>
                <a:spcPct val="100000"/>
              </a:lnSpc>
              <a:spcBef>
                <a:spcPct val="0"/>
              </a:spcBef>
              <a:buFontTx/>
              <a:buNone/>
              <a:tabLst>
                <a:tab pos="6804025" algn="l"/>
              </a:tabLst>
            </a:pPr>
            <a:r>
              <a:rPr lang="en-US" sz="2400" b="0">
                <a:solidFill>
                  <a:srgbClr val="187534"/>
                </a:solidFill>
                <a:latin typeface="Times" charset="0"/>
              </a:rPr>
              <a:t>	Liquid</a:t>
            </a:r>
          </a:p>
          <a:p>
            <a:pPr marL="342900" indent="-342900">
              <a:lnSpc>
                <a:spcPct val="100000"/>
              </a:lnSpc>
              <a:spcBef>
                <a:spcPct val="0"/>
              </a:spcBef>
              <a:buFontTx/>
              <a:buNone/>
              <a:tabLst>
                <a:tab pos="6804025" algn="l"/>
              </a:tabLst>
            </a:pPr>
            <a:r>
              <a:rPr lang="en-US" sz="2400" b="0">
                <a:solidFill>
                  <a:srgbClr val="187534"/>
                </a:solidFill>
                <a:latin typeface="Times" charset="0"/>
              </a:rPr>
              <a:t>	Ice</a:t>
            </a:r>
          </a:p>
          <a:p>
            <a:pPr marL="342900" indent="-342900">
              <a:lnSpc>
                <a:spcPct val="100000"/>
              </a:lnSpc>
              <a:spcBef>
                <a:spcPct val="0"/>
              </a:spcBef>
              <a:buFontTx/>
              <a:buNone/>
              <a:tabLst>
                <a:tab pos="6804025" algn="l"/>
              </a:tabLst>
            </a:pPr>
            <a:r>
              <a:rPr lang="en-US" sz="2400" b="0">
                <a:solidFill>
                  <a:srgbClr val="187534"/>
                </a:solidFill>
                <a:latin typeface="Times" charset="0"/>
              </a:rPr>
              <a:t>	Graupel</a:t>
            </a:r>
          </a:p>
          <a:p>
            <a:pPr marL="342900" indent="-342900">
              <a:lnSpc>
                <a:spcPct val="100000"/>
              </a:lnSpc>
              <a:spcBef>
                <a:spcPct val="0"/>
              </a:spcBef>
              <a:buFontTx/>
              <a:buNone/>
              <a:tabLst>
                <a:tab pos="6804025" algn="l"/>
              </a:tabLst>
            </a:pPr>
            <a:r>
              <a:rPr lang="en-US" sz="2400" b="0">
                <a:latin typeface="Times" charset="0"/>
              </a:rPr>
              <a:t>Each hydrometeor distribution contains multiple size bins.</a:t>
            </a:r>
          </a:p>
          <a:p>
            <a:pPr marL="342900" indent="-342900">
              <a:lnSpc>
                <a:spcPct val="100000"/>
              </a:lnSpc>
              <a:spcBef>
                <a:spcPct val="0"/>
              </a:spcBef>
              <a:buFontTx/>
              <a:buNone/>
              <a:tabLst>
                <a:tab pos="6804025" algn="l"/>
              </a:tabLst>
            </a:pPr>
            <a:r>
              <a:rPr lang="en-US" sz="2400" b="0">
                <a:latin typeface="Times" charset="0"/>
              </a:rPr>
              <a:t>Each size bin contains the chemical components of the aerosol distribution it originated from</a:t>
            </a:r>
          </a:p>
          <a:p>
            <a:pPr marL="342900" indent="-342900">
              <a:lnSpc>
                <a:spcPct val="100000"/>
              </a:lnSpc>
              <a:spcBef>
                <a:spcPct val="0"/>
              </a:spcBef>
              <a:buFontTx/>
              <a:buNone/>
              <a:tabLst>
                <a:tab pos="6804025" algn="l"/>
              </a:tabLst>
            </a:pPr>
            <a:endParaRPr lang="en-US" sz="2400" b="0">
              <a:latin typeface="Times" charset="0"/>
            </a:endParaRPr>
          </a:p>
          <a:p>
            <a:pPr marL="342900" indent="-342900">
              <a:lnSpc>
                <a:spcPct val="100000"/>
              </a:lnSpc>
              <a:spcBef>
                <a:spcPct val="0"/>
              </a:spcBef>
              <a:buFontTx/>
              <a:buNone/>
              <a:tabLst>
                <a:tab pos="6804025" algn="l"/>
              </a:tabLst>
            </a:pPr>
            <a:endParaRPr lang="en-US" sz="2400" b="0">
              <a:latin typeface="Times" charset="0"/>
            </a:endParaRPr>
          </a:p>
          <a:p>
            <a:pPr marL="342900" indent="-342900">
              <a:lnSpc>
                <a:spcPct val="100000"/>
              </a:lnSpc>
              <a:spcBef>
                <a:spcPct val="0"/>
              </a:spcBef>
              <a:buFontTx/>
              <a:buNone/>
              <a:tabLst>
                <a:tab pos="6804025" algn="l"/>
              </a:tabLst>
            </a:pPr>
            <a:r>
              <a:rPr lang="en-US" sz="2400" b="0">
                <a:solidFill>
                  <a:srgbClr val="993366"/>
                </a:solidFill>
                <a:latin typeface="Times" charset="0"/>
              </a:rPr>
              <a:t>	</a:t>
            </a:r>
            <a:r>
              <a:rPr lang="en-US" sz="2400" b="0">
                <a:latin typeface="Times"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48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485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485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4857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4857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4857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04857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04857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048579">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04857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79"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152400"/>
            <a:ext cx="9144000" cy="1143000"/>
          </a:xfrm>
        </p:spPr>
        <p:txBody>
          <a:bodyPr/>
          <a:lstStyle/>
          <a:p>
            <a:pPr eaLnBrk="1" hangingPunct="1"/>
            <a:r>
              <a:rPr lang="en-US" b="1">
                <a:solidFill>
                  <a:srgbClr val="0000FF"/>
                </a:solidFill>
                <a:latin typeface="Times" charset="0"/>
              </a:rPr>
              <a:t>Cloud Microphysics</a:t>
            </a:r>
            <a:endParaRPr lang="en-US" sz="4000" b="1">
              <a:solidFill>
                <a:srgbClr val="0000FF"/>
              </a:solidFill>
              <a:latin typeface="Times" charset="0"/>
            </a:endParaRPr>
          </a:p>
        </p:txBody>
      </p:sp>
      <p:sp>
        <p:nvSpPr>
          <p:cNvPr id="1049603" name="Rectangle 3"/>
          <p:cNvSpPr>
            <a:spLocks noChangeArrowheads="1"/>
          </p:cNvSpPr>
          <p:nvPr/>
        </p:nvSpPr>
        <p:spPr bwMode="auto">
          <a:xfrm>
            <a:off x="457200" y="1219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gn="just">
              <a:lnSpc>
                <a:spcPct val="100000"/>
              </a:lnSpc>
              <a:spcBef>
                <a:spcPct val="0"/>
              </a:spcBef>
              <a:buFontTx/>
              <a:buNone/>
              <a:tabLst>
                <a:tab pos="6804025" algn="l"/>
              </a:tabLst>
            </a:pPr>
            <a:r>
              <a:rPr lang="en-US" sz="2400" b="0">
                <a:latin typeface="Times" charset="0"/>
              </a:rPr>
              <a:t>Processes considered</a:t>
            </a:r>
          </a:p>
          <a:p>
            <a:pPr marL="342900" indent="-342900">
              <a:lnSpc>
                <a:spcPct val="100000"/>
              </a:lnSpc>
              <a:spcBef>
                <a:spcPct val="0"/>
              </a:spcBef>
              <a:buFontTx/>
              <a:buNone/>
              <a:tabLst>
                <a:tab pos="6804025" algn="l"/>
              </a:tabLst>
            </a:pPr>
            <a:r>
              <a:rPr lang="en-US" sz="2400" b="0">
                <a:solidFill>
                  <a:srgbClr val="187534"/>
                </a:solidFill>
                <a:latin typeface="Times" charset="0"/>
              </a:rPr>
              <a:t>	Condensation/evaporation</a:t>
            </a:r>
          </a:p>
          <a:p>
            <a:pPr marL="342900" indent="-342900">
              <a:lnSpc>
                <a:spcPct val="100000"/>
              </a:lnSpc>
              <a:spcBef>
                <a:spcPct val="0"/>
              </a:spcBef>
              <a:buFontTx/>
              <a:buNone/>
              <a:tabLst>
                <a:tab pos="6804025" algn="l"/>
              </a:tabLst>
            </a:pPr>
            <a:r>
              <a:rPr lang="en-US" sz="2400" b="0">
                <a:solidFill>
                  <a:srgbClr val="187534"/>
                </a:solidFill>
                <a:latin typeface="Times" charset="0"/>
              </a:rPr>
              <a:t>	Ice deposition/sublimation</a:t>
            </a:r>
          </a:p>
          <a:p>
            <a:pPr marL="342900" indent="-342900">
              <a:lnSpc>
                <a:spcPct val="100000"/>
              </a:lnSpc>
              <a:spcBef>
                <a:spcPct val="0"/>
              </a:spcBef>
              <a:buFontTx/>
              <a:buNone/>
              <a:tabLst>
                <a:tab pos="6804025" algn="l"/>
              </a:tabLst>
            </a:pPr>
            <a:r>
              <a:rPr lang="en-US" sz="2400" b="0">
                <a:solidFill>
                  <a:srgbClr val="187534"/>
                </a:solidFill>
                <a:latin typeface="Times" charset="0"/>
              </a:rPr>
              <a:t>	Hydrometeor-hydrometeor coagulation</a:t>
            </a:r>
          </a:p>
          <a:p>
            <a:pPr marL="342900" indent="-342900">
              <a:lnSpc>
                <a:spcPct val="100000"/>
              </a:lnSpc>
              <a:spcBef>
                <a:spcPct val="0"/>
              </a:spcBef>
              <a:buFontTx/>
              <a:buNone/>
              <a:tabLst>
                <a:tab pos="6804025" algn="l"/>
              </a:tabLst>
            </a:pPr>
            <a:r>
              <a:rPr lang="en-US" sz="2400" b="0">
                <a:solidFill>
                  <a:srgbClr val="187534"/>
                </a:solidFill>
                <a:latin typeface="Times" charset="0"/>
              </a:rPr>
              <a:t>	Large liquid drop breakup</a:t>
            </a:r>
          </a:p>
          <a:p>
            <a:pPr marL="342900" indent="-342900">
              <a:lnSpc>
                <a:spcPct val="100000"/>
              </a:lnSpc>
              <a:spcBef>
                <a:spcPct val="0"/>
              </a:spcBef>
              <a:buFontTx/>
              <a:buNone/>
              <a:tabLst>
                <a:tab pos="6804025" algn="l"/>
              </a:tabLst>
            </a:pPr>
            <a:r>
              <a:rPr lang="en-US" sz="2400" b="0">
                <a:solidFill>
                  <a:srgbClr val="187534"/>
                </a:solidFill>
                <a:latin typeface="Times" charset="0"/>
              </a:rPr>
              <a:t>	Contact freezing of liquid drops</a:t>
            </a:r>
          </a:p>
          <a:p>
            <a:pPr marL="342900" indent="-342900">
              <a:lnSpc>
                <a:spcPct val="100000"/>
              </a:lnSpc>
              <a:spcBef>
                <a:spcPct val="0"/>
              </a:spcBef>
              <a:buFontTx/>
              <a:buNone/>
              <a:tabLst>
                <a:tab pos="6804025" algn="l"/>
              </a:tabLst>
            </a:pPr>
            <a:r>
              <a:rPr lang="en-US" sz="2400" b="0">
                <a:solidFill>
                  <a:srgbClr val="187534"/>
                </a:solidFill>
                <a:latin typeface="Times" charset="0"/>
              </a:rPr>
              <a:t>	Homogeneous/heterogeneous freezing</a:t>
            </a:r>
          </a:p>
          <a:p>
            <a:pPr marL="342900" indent="-342900">
              <a:lnSpc>
                <a:spcPct val="100000"/>
              </a:lnSpc>
              <a:spcBef>
                <a:spcPct val="0"/>
              </a:spcBef>
              <a:buFontTx/>
              <a:buNone/>
              <a:tabLst>
                <a:tab pos="6804025" algn="l"/>
              </a:tabLst>
            </a:pPr>
            <a:r>
              <a:rPr lang="en-US" sz="2400" b="0">
                <a:solidFill>
                  <a:srgbClr val="187534"/>
                </a:solidFill>
                <a:latin typeface="Times" charset="0"/>
              </a:rPr>
              <a:t>	Drop surface temperature</a:t>
            </a:r>
          </a:p>
          <a:p>
            <a:pPr marL="342900" indent="-342900">
              <a:lnSpc>
                <a:spcPct val="100000"/>
              </a:lnSpc>
              <a:spcBef>
                <a:spcPct val="0"/>
              </a:spcBef>
              <a:buFontTx/>
              <a:buNone/>
              <a:tabLst>
                <a:tab pos="6804025" algn="l"/>
              </a:tabLst>
            </a:pPr>
            <a:r>
              <a:rPr lang="en-US" sz="2400" b="0">
                <a:solidFill>
                  <a:srgbClr val="187534"/>
                </a:solidFill>
                <a:latin typeface="Times" charset="0"/>
              </a:rPr>
              <a:t>	Subcloud evaporation</a:t>
            </a:r>
          </a:p>
          <a:p>
            <a:pPr marL="342900" indent="-342900">
              <a:lnSpc>
                <a:spcPct val="100000"/>
              </a:lnSpc>
              <a:spcBef>
                <a:spcPct val="0"/>
              </a:spcBef>
              <a:buFontTx/>
              <a:buNone/>
              <a:tabLst>
                <a:tab pos="6804025" algn="l"/>
              </a:tabLst>
            </a:pPr>
            <a:r>
              <a:rPr lang="en-US" sz="2400" b="0">
                <a:solidFill>
                  <a:srgbClr val="187534"/>
                </a:solidFill>
                <a:latin typeface="Times" charset="0"/>
              </a:rPr>
              <a:t>	Evaporative freezing</a:t>
            </a:r>
          </a:p>
          <a:p>
            <a:pPr marL="342900" indent="-342900">
              <a:lnSpc>
                <a:spcPct val="100000"/>
              </a:lnSpc>
              <a:spcBef>
                <a:spcPct val="0"/>
              </a:spcBef>
              <a:buFontTx/>
              <a:buNone/>
              <a:tabLst>
                <a:tab pos="6804025" algn="l"/>
              </a:tabLst>
            </a:pPr>
            <a:r>
              <a:rPr lang="en-US" sz="2400" b="0">
                <a:solidFill>
                  <a:srgbClr val="187534"/>
                </a:solidFill>
                <a:latin typeface="Times" charset="0"/>
              </a:rPr>
              <a:t>	Ice crystal melting</a:t>
            </a:r>
          </a:p>
          <a:p>
            <a:pPr marL="342900" indent="-342900">
              <a:lnSpc>
                <a:spcPct val="100000"/>
              </a:lnSpc>
              <a:spcBef>
                <a:spcPct val="0"/>
              </a:spcBef>
              <a:buFontTx/>
              <a:buNone/>
              <a:tabLst>
                <a:tab pos="6804025" algn="l"/>
              </a:tabLst>
            </a:pPr>
            <a:r>
              <a:rPr lang="en-US" sz="2400" b="0">
                <a:solidFill>
                  <a:srgbClr val="187534"/>
                </a:solidFill>
                <a:latin typeface="Times" charset="0"/>
              </a:rPr>
              <a:t>	Hydrometeor-aerosol coagulation</a:t>
            </a:r>
          </a:p>
          <a:p>
            <a:pPr marL="342900" indent="-342900">
              <a:lnSpc>
                <a:spcPct val="100000"/>
              </a:lnSpc>
              <a:spcBef>
                <a:spcPct val="0"/>
              </a:spcBef>
              <a:buFontTx/>
              <a:buNone/>
              <a:tabLst>
                <a:tab pos="6804025" algn="l"/>
              </a:tabLst>
            </a:pPr>
            <a:r>
              <a:rPr lang="en-US" sz="2400" b="0">
                <a:solidFill>
                  <a:srgbClr val="187534"/>
                </a:solidFill>
                <a:latin typeface="Times" charset="0"/>
              </a:rPr>
              <a:t>	Gas washout</a:t>
            </a:r>
          </a:p>
          <a:p>
            <a:pPr marL="342900" indent="-342900">
              <a:lnSpc>
                <a:spcPct val="100000"/>
              </a:lnSpc>
              <a:spcBef>
                <a:spcPct val="0"/>
              </a:spcBef>
              <a:buFontTx/>
              <a:buNone/>
              <a:tabLst>
                <a:tab pos="6804025" algn="l"/>
              </a:tabLst>
            </a:pPr>
            <a:r>
              <a:rPr lang="en-US" sz="2400" b="0">
                <a:solidFill>
                  <a:srgbClr val="187534"/>
                </a:solidFill>
                <a:latin typeface="Times" charset="0"/>
              </a:rPr>
              <a:t>	Lightning</a:t>
            </a:r>
            <a:r>
              <a:rPr lang="en-US" sz="2400" b="0">
                <a:solidFill>
                  <a:srgbClr val="993366"/>
                </a:solidFill>
                <a:latin typeface="Times" charset="0"/>
              </a:rPr>
              <a:t>	</a:t>
            </a:r>
            <a:r>
              <a:rPr lang="en-US" sz="2400" b="0">
                <a:latin typeface="Times"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496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496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496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4960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4960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4960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04960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04960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04960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04960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1049603">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1049603">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1049603">
                                            <p:txEl>
                                              <p:pRg st="12" end="1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104960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603"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Condensation and Ice Deposition</a:t>
            </a:r>
            <a:endParaRPr lang="en-US" sz="4000" b="1">
              <a:solidFill>
                <a:srgbClr val="0000FF"/>
              </a:solidFill>
              <a:latin typeface="Times" charset="0"/>
            </a:endParaRPr>
          </a:p>
        </p:txBody>
      </p:sp>
      <p:sp>
        <p:nvSpPr>
          <p:cNvPr id="48134" name="Rectangle 3"/>
          <p:cNvSpPr>
            <a:spLocks noChangeArrowheads="1"/>
          </p:cNvSpPr>
          <p:nvPr/>
        </p:nvSpPr>
        <p:spPr bwMode="auto">
          <a:xfrm>
            <a:off x="457200" y="1219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gn="just">
              <a:lnSpc>
                <a:spcPct val="100000"/>
              </a:lnSpc>
              <a:buFontTx/>
              <a:buNone/>
              <a:tabLst>
                <a:tab pos="6804025" algn="l"/>
              </a:tabLst>
            </a:pPr>
            <a:r>
              <a:rPr lang="en-US" sz="2400" b="0">
                <a:latin typeface="Times" charset="0"/>
              </a:rPr>
              <a:t>Condensation/deposition onto multiple aerosol distributions</a:t>
            </a:r>
            <a:r>
              <a:rPr lang="en-US" sz="2400" b="0">
                <a:solidFill>
                  <a:srgbClr val="993366"/>
                </a:solidFill>
                <a:latin typeface="Times" charset="0"/>
              </a:rPr>
              <a:t>	</a:t>
            </a:r>
          </a:p>
          <a:p>
            <a:pPr marL="342900" indent="-342900" algn="just">
              <a:lnSpc>
                <a:spcPct val="100000"/>
              </a:lnSpc>
              <a:buFontTx/>
              <a:buNone/>
              <a:tabLst>
                <a:tab pos="6804025" algn="l"/>
              </a:tabLst>
            </a:pPr>
            <a:r>
              <a:rPr lang="en-US" sz="2400" b="0">
                <a:solidFill>
                  <a:srgbClr val="993366"/>
                </a:solidFill>
                <a:latin typeface="Times" charset="0"/>
              </a:rPr>
              <a:t>			(18.35)</a:t>
            </a:r>
            <a:r>
              <a:rPr lang="en-US" sz="2400" b="0">
                <a:latin typeface="Times" charset="0"/>
              </a:rPr>
              <a:t>	</a:t>
            </a:r>
          </a:p>
        </p:txBody>
      </p:sp>
      <p:sp>
        <p:nvSpPr>
          <p:cNvPr id="48135" name="Rectangle 5"/>
          <p:cNvSpPr>
            <a:spLocks noChangeArrowheads="1"/>
          </p:cNvSpPr>
          <p:nvPr/>
        </p:nvSpPr>
        <p:spPr bwMode="auto">
          <a:xfrm>
            <a:off x="457200" y="2590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gn="just">
              <a:lnSpc>
                <a:spcPct val="100000"/>
              </a:lnSpc>
              <a:buFontTx/>
              <a:buNone/>
              <a:tabLst>
                <a:tab pos="6804025" algn="l"/>
              </a:tabLst>
            </a:pPr>
            <a:r>
              <a:rPr lang="en-US" sz="2400" b="0">
                <a:solidFill>
                  <a:srgbClr val="993366"/>
                </a:solidFill>
                <a:latin typeface="Times" charset="0"/>
              </a:rPr>
              <a:t>			(18.36)</a:t>
            </a:r>
            <a:r>
              <a:rPr lang="en-US" sz="2400" b="0">
                <a:latin typeface="Times" charset="0"/>
              </a:rPr>
              <a:t>	</a:t>
            </a:r>
          </a:p>
        </p:txBody>
      </p:sp>
      <p:graphicFrame>
        <p:nvGraphicFramePr>
          <p:cNvPr id="48130" name="Object 2"/>
          <p:cNvGraphicFramePr>
            <a:graphicFrameLocks noChangeAspect="1"/>
          </p:cNvGraphicFramePr>
          <p:nvPr>
            <p:extLst>
              <p:ext uri="{D42A27DB-BD31-4B8C-83A1-F6EECF244321}">
                <p14:modId xmlns:p14="http://schemas.microsoft.com/office/powerpoint/2010/main" val="3678395552"/>
              </p:ext>
            </p:extLst>
          </p:nvPr>
        </p:nvGraphicFramePr>
        <p:xfrm>
          <a:off x="1954213" y="1749425"/>
          <a:ext cx="5175250" cy="952500"/>
        </p:xfrm>
        <a:graphic>
          <a:graphicData uri="http://schemas.openxmlformats.org/presentationml/2006/ole">
            <mc:AlternateContent xmlns:mc="http://schemas.openxmlformats.org/markup-compatibility/2006">
              <mc:Choice xmlns:v="urn:schemas-microsoft-com:vml" Requires="v">
                <p:oleObj spid="_x0000_s48160" name="Equation" r:id="rId3" imgW="2070100" imgH="381000" progId="Equation.3">
                  <p:embed/>
                </p:oleObj>
              </mc:Choice>
              <mc:Fallback>
                <p:oleObj name="Equation" r:id="rId3" imgW="2070100" imgH="381000" progId="Equation.3">
                  <p:embed/>
                  <p:pic>
                    <p:nvPicPr>
                      <p:cNvPr id="0" name="Object 2"/>
                      <p:cNvPicPr>
                        <a:picLocks noChangeAspect="1" noChangeArrowheads="1"/>
                      </p:cNvPicPr>
                      <p:nvPr/>
                    </p:nvPicPr>
                    <p:blipFill>
                      <a:blip r:embed="rId4"/>
                      <a:srcRect/>
                      <a:stretch>
                        <a:fillRect/>
                      </a:stretch>
                    </p:blipFill>
                    <p:spPr bwMode="auto">
                      <a:xfrm>
                        <a:off x="1954213" y="1749425"/>
                        <a:ext cx="5175250" cy="952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8131" name="Object 3"/>
          <p:cNvGraphicFramePr>
            <a:graphicFrameLocks noChangeAspect="1"/>
          </p:cNvGraphicFramePr>
          <p:nvPr>
            <p:extLst>
              <p:ext uri="{D42A27DB-BD31-4B8C-83A1-F6EECF244321}">
                <p14:modId xmlns:p14="http://schemas.microsoft.com/office/powerpoint/2010/main" val="2683685972"/>
              </p:ext>
            </p:extLst>
          </p:nvPr>
        </p:nvGraphicFramePr>
        <p:xfrm>
          <a:off x="1892300" y="2968625"/>
          <a:ext cx="5078413" cy="952500"/>
        </p:xfrm>
        <a:graphic>
          <a:graphicData uri="http://schemas.openxmlformats.org/presentationml/2006/ole">
            <mc:AlternateContent xmlns:mc="http://schemas.openxmlformats.org/markup-compatibility/2006">
              <mc:Choice xmlns:v="urn:schemas-microsoft-com:vml" Requires="v">
                <p:oleObj spid="_x0000_s48161" name="Equation" r:id="rId5" imgW="2032000" imgH="381000" progId="Equation.3">
                  <p:embed/>
                </p:oleObj>
              </mc:Choice>
              <mc:Fallback>
                <p:oleObj name="Equation" r:id="rId5" imgW="2032000" imgH="381000" progId="Equation.3">
                  <p:embed/>
                  <p:pic>
                    <p:nvPicPr>
                      <p:cNvPr id="0" name="Object 3"/>
                      <p:cNvPicPr>
                        <a:picLocks noChangeAspect="1" noChangeArrowheads="1"/>
                      </p:cNvPicPr>
                      <p:nvPr/>
                    </p:nvPicPr>
                    <p:blipFill>
                      <a:blip r:embed="rId6"/>
                      <a:srcRect/>
                      <a:stretch>
                        <a:fillRect/>
                      </a:stretch>
                    </p:blipFill>
                    <p:spPr bwMode="auto">
                      <a:xfrm>
                        <a:off x="1892300" y="2968625"/>
                        <a:ext cx="5078413" cy="952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8132" name="Object 4"/>
          <p:cNvGraphicFramePr>
            <a:graphicFrameLocks noChangeAspect="1"/>
          </p:cNvGraphicFramePr>
          <p:nvPr>
            <p:extLst>
              <p:ext uri="{D42A27DB-BD31-4B8C-83A1-F6EECF244321}">
                <p14:modId xmlns:p14="http://schemas.microsoft.com/office/powerpoint/2010/main" val="6000671"/>
              </p:ext>
            </p:extLst>
          </p:nvPr>
        </p:nvGraphicFramePr>
        <p:xfrm>
          <a:off x="1289050" y="5029200"/>
          <a:ext cx="6316663" cy="1301750"/>
        </p:xfrm>
        <a:graphic>
          <a:graphicData uri="http://schemas.openxmlformats.org/presentationml/2006/ole">
            <mc:AlternateContent xmlns:mc="http://schemas.openxmlformats.org/markup-compatibility/2006">
              <mc:Choice xmlns:v="urn:schemas-microsoft-com:vml" Requires="v">
                <p:oleObj spid="_x0000_s48162" name="Equation" r:id="rId7" imgW="2527300" imgH="520700" progId="Equation.3">
                  <p:embed/>
                </p:oleObj>
              </mc:Choice>
              <mc:Fallback>
                <p:oleObj name="Equation" r:id="rId7" imgW="2527300" imgH="520700" progId="Equation.3">
                  <p:embed/>
                  <p:pic>
                    <p:nvPicPr>
                      <p:cNvPr id="0" name="Object 4"/>
                      <p:cNvPicPr>
                        <a:picLocks noChangeAspect="1" noChangeArrowheads="1"/>
                      </p:cNvPicPr>
                      <p:nvPr/>
                    </p:nvPicPr>
                    <p:blipFill>
                      <a:blip r:embed="rId8"/>
                      <a:srcRect/>
                      <a:stretch>
                        <a:fillRect/>
                      </a:stretch>
                    </p:blipFill>
                    <p:spPr bwMode="auto">
                      <a:xfrm>
                        <a:off x="1289050" y="5029200"/>
                        <a:ext cx="6316663" cy="1301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8136" name="Rectangle 12"/>
          <p:cNvSpPr>
            <a:spLocks noChangeArrowheads="1"/>
          </p:cNvSpPr>
          <p:nvPr/>
        </p:nvSpPr>
        <p:spPr bwMode="auto">
          <a:xfrm>
            <a:off x="457200" y="4038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Water vapor-hydrometeor mass balance equation	</a:t>
            </a:r>
            <a:r>
              <a:rPr lang="en-US" sz="2400" b="0">
                <a:solidFill>
                  <a:srgbClr val="993366"/>
                </a:solidFill>
                <a:latin typeface="Times" charset="0"/>
              </a:rPr>
              <a:t>(18.37)</a:t>
            </a:r>
            <a:r>
              <a:rPr lang="en-US" sz="2400" b="0">
                <a:latin typeface="Times" charset="0"/>
              </a:rPr>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Vapor-Hydrometeor Transfer Rates</a:t>
            </a:r>
            <a:endParaRPr lang="en-US" sz="4000" b="1">
              <a:solidFill>
                <a:srgbClr val="0000FF"/>
              </a:solidFill>
              <a:latin typeface="Times" charset="0"/>
            </a:endParaRPr>
          </a:p>
        </p:txBody>
      </p:sp>
      <p:sp>
        <p:nvSpPr>
          <p:cNvPr id="49157" name="Rectangle 8"/>
          <p:cNvSpPr>
            <a:spLocks noChangeArrowheads="1"/>
          </p:cNvSpPr>
          <p:nvPr/>
        </p:nvSpPr>
        <p:spPr bwMode="auto">
          <a:xfrm>
            <a:off x="457200" y="1371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		</a:t>
            </a:r>
            <a:r>
              <a:rPr lang="en-US" sz="2400" b="0">
                <a:solidFill>
                  <a:srgbClr val="993366"/>
                </a:solidFill>
                <a:latin typeface="Times" charset="0"/>
              </a:rPr>
              <a:t>(18.38,9)</a:t>
            </a:r>
            <a:r>
              <a:rPr lang="en-US" sz="2400" b="0">
                <a:latin typeface="Times" charset="0"/>
              </a:rPr>
              <a:t>	</a:t>
            </a:r>
          </a:p>
        </p:txBody>
      </p:sp>
      <p:graphicFrame>
        <p:nvGraphicFramePr>
          <p:cNvPr id="49154" name="Object 2"/>
          <p:cNvGraphicFramePr>
            <a:graphicFrameLocks noChangeAspect="1"/>
          </p:cNvGraphicFramePr>
          <p:nvPr>
            <p:extLst>
              <p:ext uri="{D42A27DB-BD31-4B8C-83A1-F6EECF244321}">
                <p14:modId xmlns:p14="http://schemas.microsoft.com/office/powerpoint/2010/main" val="412464675"/>
              </p:ext>
            </p:extLst>
          </p:nvPr>
        </p:nvGraphicFramePr>
        <p:xfrm>
          <a:off x="1285875" y="2251075"/>
          <a:ext cx="6537325" cy="1595438"/>
        </p:xfrm>
        <a:graphic>
          <a:graphicData uri="http://schemas.openxmlformats.org/presentationml/2006/ole">
            <mc:AlternateContent xmlns:mc="http://schemas.openxmlformats.org/markup-compatibility/2006">
              <mc:Choice xmlns:v="urn:schemas-microsoft-com:vml" Requires="v">
                <p:oleObj spid="_x0000_s49174" name="Equation" r:id="rId3" imgW="2616200" imgH="635000" progId="Equation.3">
                  <p:embed/>
                </p:oleObj>
              </mc:Choice>
              <mc:Fallback>
                <p:oleObj name="Equation" r:id="rId3" imgW="2616200" imgH="635000" progId="Equation.3">
                  <p:embed/>
                  <p:pic>
                    <p:nvPicPr>
                      <p:cNvPr id="0" name="Object 2"/>
                      <p:cNvPicPr>
                        <a:picLocks noChangeAspect="1" noChangeArrowheads="1"/>
                      </p:cNvPicPr>
                      <p:nvPr/>
                    </p:nvPicPr>
                    <p:blipFill>
                      <a:blip r:embed="rId4"/>
                      <a:srcRect/>
                      <a:stretch>
                        <a:fillRect/>
                      </a:stretch>
                    </p:blipFill>
                    <p:spPr bwMode="auto">
                      <a:xfrm>
                        <a:off x="1285875" y="2251075"/>
                        <a:ext cx="6537325" cy="15954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9155" name="Object 3"/>
          <p:cNvGraphicFramePr>
            <a:graphicFrameLocks noChangeAspect="1"/>
          </p:cNvGraphicFramePr>
          <p:nvPr>
            <p:extLst>
              <p:ext uri="{D42A27DB-BD31-4B8C-83A1-F6EECF244321}">
                <p14:modId xmlns:p14="http://schemas.microsoft.com/office/powerpoint/2010/main" val="2052157870"/>
              </p:ext>
            </p:extLst>
          </p:nvPr>
        </p:nvGraphicFramePr>
        <p:xfrm>
          <a:off x="1282700" y="4324350"/>
          <a:ext cx="6411913" cy="1563688"/>
        </p:xfrm>
        <a:graphic>
          <a:graphicData uri="http://schemas.openxmlformats.org/presentationml/2006/ole">
            <mc:AlternateContent xmlns:mc="http://schemas.openxmlformats.org/markup-compatibility/2006">
              <mc:Choice xmlns:v="urn:schemas-microsoft-com:vml" Requires="v">
                <p:oleObj spid="_x0000_s49175" name="Equation" r:id="rId5" imgW="2565400" imgH="622300" progId="Equation.3">
                  <p:embed/>
                </p:oleObj>
              </mc:Choice>
              <mc:Fallback>
                <p:oleObj name="Equation" r:id="rId5" imgW="2565400" imgH="622300" progId="Equation.3">
                  <p:embed/>
                  <p:pic>
                    <p:nvPicPr>
                      <p:cNvPr id="0" name="Object 3"/>
                      <p:cNvPicPr>
                        <a:picLocks noChangeAspect="1" noChangeArrowheads="1"/>
                      </p:cNvPicPr>
                      <p:nvPr/>
                    </p:nvPicPr>
                    <p:blipFill>
                      <a:blip r:embed="rId6"/>
                      <a:srcRect/>
                      <a:stretch>
                        <a:fillRect/>
                      </a:stretch>
                    </p:blipFill>
                    <p:spPr bwMode="auto">
                      <a:xfrm>
                        <a:off x="1282700" y="4324350"/>
                        <a:ext cx="6411913" cy="15636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Köhler Equations</a:t>
            </a:r>
          </a:p>
        </p:txBody>
      </p:sp>
      <p:sp>
        <p:nvSpPr>
          <p:cNvPr id="50182" name="Rectangle 3"/>
          <p:cNvSpPr>
            <a:spLocks noChangeArrowheads="1"/>
          </p:cNvSpPr>
          <p:nvPr/>
        </p:nvSpPr>
        <p:spPr bwMode="auto">
          <a:xfrm>
            <a:off x="457200" y="1066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Liquid	</a:t>
            </a:r>
            <a:r>
              <a:rPr lang="en-US" sz="2400" b="0">
                <a:solidFill>
                  <a:srgbClr val="993366"/>
                </a:solidFill>
                <a:latin typeface="Times" charset="0"/>
              </a:rPr>
              <a:t>(18.40)</a:t>
            </a:r>
            <a:r>
              <a:rPr lang="en-US" sz="2400" b="0">
                <a:latin typeface="Times" charset="0"/>
              </a:rPr>
              <a:t>	</a:t>
            </a:r>
          </a:p>
        </p:txBody>
      </p:sp>
      <p:sp>
        <p:nvSpPr>
          <p:cNvPr id="50183" name="Rectangle 6"/>
          <p:cNvSpPr>
            <a:spLocks noChangeArrowheads="1"/>
          </p:cNvSpPr>
          <p:nvPr/>
        </p:nvSpPr>
        <p:spPr bwMode="auto">
          <a:xfrm>
            <a:off x="457200" y="3048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Ice	</a:t>
            </a:r>
            <a:r>
              <a:rPr lang="en-US" sz="2400" b="0">
                <a:solidFill>
                  <a:srgbClr val="993366"/>
                </a:solidFill>
                <a:latin typeface="Times" charset="0"/>
              </a:rPr>
              <a:t>(18.41)</a:t>
            </a:r>
            <a:r>
              <a:rPr lang="en-US" sz="2400" b="0">
                <a:latin typeface="Times" charset="0"/>
              </a:rPr>
              <a:t>	</a:t>
            </a:r>
          </a:p>
        </p:txBody>
      </p:sp>
      <p:sp>
        <p:nvSpPr>
          <p:cNvPr id="50184" name="Rectangle 7"/>
          <p:cNvSpPr>
            <a:spLocks noChangeArrowheads="1"/>
          </p:cNvSpPr>
          <p:nvPr/>
        </p:nvSpPr>
        <p:spPr bwMode="auto">
          <a:xfrm>
            <a:off x="457200" y="4572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Rewrite as 	</a:t>
            </a:r>
            <a:r>
              <a:rPr lang="en-US" sz="2400" b="0">
                <a:solidFill>
                  <a:srgbClr val="993366"/>
                </a:solidFill>
                <a:latin typeface="Times" charset="0"/>
              </a:rPr>
              <a:t>(18.42)</a:t>
            </a:r>
            <a:r>
              <a:rPr lang="en-US" sz="2400" b="0">
                <a:latin typeface="Times" charset="0"/>
              </a:rPr>
              <a:t>	</a:t>
            </a:r>
          </a:p>
        </p:txBody>
      </p:sp>
      <p:graphicFrame>
        <p:nvGraphicFramePr>
          <p:cNvPr id="50178" name="Object 2"/>
          <p:cNvGraphicFramePr>
            <a:graphicFrameLocks noChangeAspect="1"/>
          </p:cNvGraphicFramePr>
          <p:nvPr>
            <p:extLst>
              <p:ext uri="{D42A27DB-BD31-4B8C-83A1-F6EECF244321}">
                <p14:modId xmlns:p14="http://schemas.microsoft.com/office/powerpoint/2010/main" val="4238270911"/>
              </p:ext>
            </p:extLst>
          </p:nvPr>
        </p:nvGraphicFramePr>
        <p:xfrm>
          <a:off x="1292225" y="1508125"/>
          <a:ext cx="6791325" cy="1206500"/>
        </p:xfrm>
        <a:graphic>
          <a:graphicData uri="http://schemas.openxmlformats.org/presentationml/2006/ole">
            <mc:AlternateContent xmlns:mc="http://schemas.openxmlformats.org/markup-compatibility/2006">
              <mc:Choice xmlns:v="urn:schemas-microsoft-com:vml" Requires="v">
                <p:oleObj spid="_x0000_s50208" name="Equation" r:id="rId3" imgW="2717800" imgH="482600" progId="Equation.3">
                  <p:embed/>
                </p:oleObj>
              </mc:Choice>
              <mc:Fallback>
                <p:oleObj name="Equation" r:id="rId3" imgW="2717800" imgH="482600" progId="Equation.3">
                  <p:embed/>
                  <p:pic>
                    <p:nvPicPr>
                      <p:cNvPr id="0" name="Object 2"/>
                      <p:cNvPicPr>
                        <a:picLocks noChangeAspect="1" noChangeArrowheads="1"/>
                      </p:cNvPicPr>
                      <p:nvPr/>
                    </p:nvPicPr>
                    <p:blipFill>
                      <a:blip r:embed="rId4"/>
                      <a:srcRect/>
                      <a:stretch>
                        <a:fillRect/>
                      </a:stretch>
                    </p:blipFill>
                    <p:spPr bwMode="auto">
                      <a:xfrm>
                        <a:off x="1292225" y="1508125"/>
                        <a:ext cx="6791325" cy="1206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0179" name="Object 3"/>
          <p:cNvGraphicFramePr>
            <a:graphicFrameLocks noChangeAspect="1"/>
          </p:cNvGraphicFramePr>
          <p:nvPr>
            <p:extLst>
              <p:ext uri="{D42A27DB-BD31-4B8C-83A1-F6EECF244321}">
                <p14:modId xmlns:p14="http://schemas.microsoft.com/office/powerpoint/2010/main" val="1970291503"/>
              </p:ext>
            </p:extLst>
          </p:nvPr>
        </p:nvGraphicFramePr>
        <p:xfrm>
          <a:off x="2495550" y="3419475"/>
          <a:ext cx="3332163" cy="1079500"/>
        </p:xfrm>
        <a:graphic>
          <a:graphicData uri="http://schemas.openxmlformats.org/presentationml/2006/ole">
            <mc:AlternateContent xmlns:mc="http://schemas.openxmlformats.org/markup-compatibility/2006">
              <mc:Choice xmlns:v="urn:schemas-microsoft-com:vml" Requires="v">
                <p:oleObj spid="_x0000_s50209" name="Equation" r:id="rId5" imgW="1333500" imgH="431800" progId="Equation.3">
                  <p:embed/>
                </p:oleObj>
              </mc:Choice>
              <mc:Fallback>
                <p:oleObj name="Equation" r:id="rId5" imgW="1333500" imgH="431800" progId="Equation.3">
                  <p:embed/>
                  <p:pic>
                    <p:nvPicPr>
                      <p:cNvPr id="0" name="Object 3"/>
                      <p:cNvPicPr>
                        <a:picLocks noChangeAspect="1" noChangeArrowheads="1"/>
                      </p:cNvPicPr>
                      <p:nvPr/>
                    </p:nvPicPr>
                    <p:blipFill>
                      <a:blip r:embed="rId6"/>
                      <a:srcRect/>
                      <a:stretch>
                        <a:fillRect/>
                      </a:stretch>
                    </p:blipFill>
                    <p:spPr bwMode="auto">
                      <a:xfrm>
                        <a:off x="2495550" y="3419475"/>
                        <a:ext cx="3332163" cy="1079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0180" name="Object 4"/>
          <p:cNvGraphicFramePr>
            <a:graphicFrameLocks noChangeAspect="1"/>
          </p:cNvGraphicFramePr>
          <p:nvPr>
            <p:extLst>
              <p:ext uri="{D42A27DB-BD31-4B8C-83A1-F6EECF244321}">
                <p14:modId xmlns:p14="http://schemas.microsoft.com/office/powerpoint/2010/main" val="3387040467"/>
              </p:ext>
            </p:extLst>
          </p:nvPr>
        </p:nvGraphicFramePr>
        <p:xfrm>
          <a:off x="2347913" y="4987925"/>
          <a:ext cx="4127500" cy="1079500"/>
        </p:xfrm>
        <a:graphic>
          <a:graphicData uri="http://schemas.openxmlformats.org/presentationml/2006/ole">
            <mc:AlternateContent xmlns:mc="http://schemas.openxmlformats.org/markup-compatibility/2006">
              <mc:Choice xmlns:v="urn:schemas-microsoft-com:vml" Requires="v">
                <p:oleObj spid="_x0000_s50210" name="Equation" r:id="rId7" imgW="1651000" imgH="431800" progId="Equation.3">
                  <p:embed/>
                </p:oleObj>
              </mc:Choice>
              <mc:Fallback>
                <p:oleObj name="Equation" r:id="rId7" imgW="1651000" imgH="431800" progId="Equation.3">
                  <p:embed/>
                  <p:pic>
                    <p:nvPicPr>
                      <p:cNvPr id="0" name="Object 4"/>
                      <p:cNvPicPr>
                        <a:picLocks noChangeAspect="1" noChangeArrowheads="1"/>
                      </p:cNvPicPr>
                      <p:nvPr/>
                    </p:nvPicPr>
                    <p:blipFill>
                      <a:blip r:embed="rId8"/>
                      <a:srcRect/>
                      <a:stretch>
                        <a:fillRect/>
                      </a:stretch>
                    </p:blipFill>
                    <p:spPr bwMode="auto">
                      <a:xfrm>
                        <a:off x="2347913" y="4987925"/>
                        <a:ext cx="4127500" cy="1079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6"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Köhler Equations</a:t>
            </a:r>
            <a:endParaRPr lang="en-US" sz="4000" b="1">
              <a:solidFill>
                <a:srgbClr val="0000FF"/>
              </a:solidFill>
              <a:latin typeface="Times" charset="0"/>
            </a:endParaRPr>
          </a:p>
        </p:txBody>
      </p:sp>
      <p:sp>
        <p:nvSpPr>
          <p:cNvPr id="51207" name="Rectangle 6"/>
          <p:cNvSpPr>
            <a:spLocks noChangeArrowheads="1"/>
          </p:cNvSpPr>
          <p:nvPr/>
        </p:nvSpPr>
        <p:spPr bwMode="auto">
          <a:xfrm>
            <a:off x="457200" y="990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		</a:t>
            </a:r>
            <a:r>
              <a:rPr lang="en-US" sz="2400" b="0">
                <a:solidFill>
                  <a:srgbClr val="993366"/>
                </a:solidFill>
                <a:latin typeface="Times" charset="0"/>
              </a:rPr>
              <a:t>(18.43)</a:t>
            </a:r>
            <a:r>
              <a:rPr lang="en-US" sz="2400" b="0">
                <a:latin typeface="Times" charset="0"/>
              </a:rPr>
              <a:t>	</a:t>
            </a:r>
          </a:p>
        </p:txBody>
      </p:sp>
      <p:graphicFrame>
        <p:nvGraphicFramePr>
          <p:cNvPr id="51202" name="Object 2"/>
          <p:cNvGraphicFramePr>
            <a:graphicFrameLocks noChangeAspect="1"/>
          </p:cNvGraphicFramePr>
          <p:nvPr>
            <p:extLst>
              <p:ext uri="{D42A27DB-BD31-4B8C-83A1-F6EECF244321}">
                <p14:modId xmlns:p14="http://schemas.microsoft.com/office/powerpoint/2010/main" val="2421467854"/>
              </p:ext>
            </p:extLst>
          </p:nvPr>
        </p:nvGraphicFramePr>
        <p:xfrm>
          <a:off x="2892425" y="1139825"/>
          <a:ext cx="2982913" cy="1079500"/>
        </p:xfrm>
        <a:graphic>
          <a:graphicData uri="http://schemas.openxmlformats.org/presentationml/2006/ole">
            <mc:AlternateContent xmlns:mc="http://schemas.openxmlformats.org/markup-compatibility/2006">
              <mc:Choice xmlns:v="urn:schemas-microsoft-com:vml" Requires="v">
                <p:oleObj spid="_x0000_s51239" name="Equation" r:id="rId3" imgW="1193800" imgH="431800" progId="Equation.3">
                  <p:embed/>
                </p:oleObj>
              </mc:Choice>
              <mc:Fallback>
                <p:oleObj name="Equation" r:id="rId3" imgW="1193800" imgH="431800" progId="Equation.3">
                  <p:embed/>
                  <p:pic>
                    <p:nvPicPr>
                      <p:cNvPr id="0" name="Object 2"/>
                      <p:cNvPicPr>
                        <a:picLocks noChangeAspect="1" noChangeArrowheads="1"/>
                      </p:cNvPicPr>
                      <p:nvPr/>
                    </p:nvPicPr>
                    <p:blipFill>
                      <a:blip r:embed="rId4"/>
                      <a:srcRect/>
                      <a:stretch>
                        <a:fillRect/>
                      </a:stretch>
                    </p:blipFill>
                    <p:spPr bwMode="auto">
                      <a:xfrm>
                        <a:off x="2892425" y="1139825"/>
                        <a:ext cx="2982913" cy="1079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1203" name="Object 3"/>
          <p:cNvGraphicFramePr>
            <a:graphicFrameLocks noChangeAspect="1"/>
          </p:cNvGraphicFramePr>
          <p:nvPr>
            <p:extLst>
              <p:ext uri="{D42A27DB-BD31-4B8C-83A1-F6EECF244321}">
                <p14:modId xmlns:p14="http://schemas.microsoft.com/office/powerpoint/2010/main" val="4042251038"/>
              </p:ext>
            </p:extLst>
          </p:nvPr>
        </p:nvGraphicFramePr>
        <p:xfrm>
          <a:off x="2381250" y="2438400"/>
          <a:ext cx="4189413" cy="1174750"/>
        </p:xfrm>
        <a:graphic>
          <a:graphicData uri="http://schemas.openxmlformats.org/presentationml/2006/ole">
            <mc:AlternateContent xmlns:mc="http://schemas.openxmlformats.org/markup-compatibility/2006">
              <mc:Choice xmlns:v="urn:schemas-microsoft-com:vml" Requires="v">
                <p:oleObj spid="_x0000_s51240" name="Equation" r:id="rId5" imgW="1676400" imgH="469900" progId="Equation.3">
                  <p:embed/>
                </p:oleObj>
              </mc:Choice>
              <mc:Fallback>
                <p:oleObj name="Equation" r:id="rId5" imgW="1676400" imgH="469900" progId="Equation.3">
                  <p:embed/>
                  <p:pic>
                    <p:nvPicPr>
                      <p:cNvPr id="0" name="Object 3"/>
                      <p:cNvPicPr>
                        <a:picLocks noChangeAspect="1" noChangeArrowheads="1"/>
                      </p:cNvPicPr>
                      <p:nvPr/>
                    </p:nvPicPr>
                    <p:blipFill>
                      <a:blip r:embed="rId6"/>
                      <a:srcRect/>
                      <a:stretch>
                        <a:fillRect/>
                      </a:stretch>
                    </p:blipFill>
                    <p:spPr bwMode="auto">
                      <a:xfrm>
                        <a:off x="2381250" y="2438400"/>
                        <a:ext cx="4189413" cy="1174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1208" name="Rectangle 12"/>
          <p:cNvSpPr>
            <a:spLocks noChangeArrowheads="1"/>
          </p:cNvSpPr>
          <p:nvPr/>
        </p:nvSpPr>
        <p:spPr bwMode="auto">
          <a:xfrm>
            <a:off x="457200" y="3657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Solve for critical radius and critical saturation ratio	</a:t>
            </a:r>
            <a:r>
              <a:rPr lang="en-US" sz="2400" b="0">
                <a:solidFill>
                  <a:srgbClr val="993366"/>
                </a:solidFill>
                <a:latin typeface="Times" charset="0"/>
              </a:rPr>
              <a:t>(18.44)</a:t>
            </a:r>
            <a:r>
              <a:rPr lang="en-US" sz="2400" b="0">
                <a:latin typeface="Times" charset="0"/>
              </a:rPr>
              <a:t>	</a:t>
            </a:r>
          </a:p>
        </p:txBody>
      </p:sp>
      <p:graphicFrame>
        <p:nvGraphicFramePr>
          <p:cNvPr id="51204" name="Object 4"/>
          <p:cNvGraphicFramePr>
            <a:graphicFrameLocks noChangeAspect="1"/>
          </p:cNvGraphicFramePr>
          <p:nvPr>
            <p:extLst>
              <p:ext uri="{D42A27DB-BD31-4B8C-83A1-F6EECF244321}">
                <p14:modId xmlns:p14="http://schemas.microsoft.com/office/powerpoint/2010/main" val="3392158585"/>
              </p:ext>
            </p:extLst>
          </p:nvPr>
        </p:nvGraphicFramePr>
        <p:xfrm>
          <a:off x="3257550" y="4035425"/>
          <a:ext cx="2728913" cy="1174750"/>
        </p:xfrm>
        <a:graphic>
          <a:graphicData uri="http://schemas.openxmlformats.org/presentationml/2006/ole">
            <mc:AlternateContent xmlns:mc="http://schemas.openxmlformats.org/markup-compatibility/2006">
              <mc:Choice xmlns:v="urn:schemas-microsoft-com:vml" Requires="v">
                <p:oleObj spid="_x0000_s51241" name="Equation" r:id="rId7" imgW="1092200" imgH="469900" progId="Equation.3">
                  <p:embed/>
                </p:oleObj>
              </mc:Choice>
              <mc:Fallback>
                <p:oleObj name="Equation" r:id="rId7" imgW="1092200" imgH="469900" progId="Equation.3">
                  <p:embed/>
                  <p:pic>
                    <p:nvPicPr>
                      <p:cNvPr id="0" name="Object 4"/>
                      <p:cNvPicPr>
                        <a:picLocks noChangeAspect="1" noChangeArrowheads="1"/>
                      </p:cNvPicPr>
                      <p:nvPr/>
                    </p:nvPicPr>
                    <p:blipFill>
                      <a:blip r:embed="rId8"/>
                      <a:srcRect/>
                      <a:stretch>
                        <a:fillRect/>
                      </a:stretch>
                    </p:blipFill>
                    <p:spPr bwMode="auto">
                      <a:xfrm>
                        <a:off x="3257550" y="4035425"/>
                        <a:ext cx="2728913" cy="1174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1205" name="Object 5"/>
          <p:cNvGraphicFramePr>
            <a:graphicFrameLocks noChangeAspect="1"/>
          </p:cNvGraphicFramePr>
          <p:nvPr>
            <p:extLst>
              <p:ext uri="{D42A27DB-BD31-4B8C-83A1-F6EECF244321}">
                <p14:modId xmlns:p14="http://schemas.microsoft.com/office/powerpoint/2010/main" val="988224250"/>
              </p:ext>
            </p:extLst>
          </p:nvPr>
        </p:nvGraphicFramePr>
        <p:xfrm>
          <a:off x="2968625" y="5318125"/>
          <a:ext cx="3363913" cy="1238250"/>
        </p:xfrm>
        <a:graphic>
          <a:graphicData uri="http://schemas.openxmlformats.org/presentationml/2006/ole">
            <mc:AlternateContent xmlns:mc="http://schemas.openxmlformats.org/markup-compatibility/2006">
              <mc:Choice xmlns:v="urn:schemas-microsoft-com:vml" Requires="v">
                <p:oleObj spid="_x0000_s51242" name="Equation" r:id="rId9" imgW="1346200" imgH="495300" progId="Equation.3">
                  <p:embed/>
                </p:oleObj>
              </mc:Choice>
              <mc:Fallback>
                <p:oleObj name="Equation" r:id="rId9" imgW="1346200" imgH="495300" progId="Equation.3">
                  <p:embed/>
                  <p:pic>
                    <p:nvPicPr>
                      <p:cNvPr id="0" name="Object 5"/>
                      <p:cNvPicPr>
                        <a:picLocks noChangeAspect="1" noChangeArrowheads="1"/>
                      </p:cNvPicPr>
                      <p:nvPr/>
                    </p:nvPicPr>
                    <p:blipFill>
                      <a:blip r:embed="rId10"/>
                      <a:srcRect/>
                      <a:stretch>
                        <a:fillRect/>
                      </a:stretch>
                    </p:blipFill>
                    <p:spPr bwMode="auto">
                      <a:xfrm>
                        <a:off x="2968625" y="5318125"/>
                        <a:ext cx="3363913" cy="1238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CCN and IDN Activation</a:t>
            </a:r>
            <a:endParaRPr lang="en-US" sz="4000" b="1">
              <a:solidFill>
                <a:srgbClr val="0000FF"/>
              </a:solidFill>
              <a:latin typeface="Times" charset="0"/>
            </a:endParaRPr>
          </a:p>
        </p:txBody>
      </p:sp>
      <p:sp>
        <p:nvSpPr>
          <p:cNvPr id="52229" name="Rectangle 3"/>
          <p:cNvSpPr>
            <a:spLocks noChangeArrowheads="1"/>
          </p:cNvSpPr>
          <p:nvPr/>
        </p:nvSpPr>
        <p:spPr bwMode="auto">
          <a:xfrm>
            <a:off x="457200" y="990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Cloud condensation nuclei (CCN) activation	</a:t>
            </a:r>
            <a:r>
              <a:rPr lang="en-US" sz="2400" b="0">
                <a:solidFill>
                  <a:srgbClr val="993366"/>
                </a:solidFill>
                <a:latin typeface="Times" charset="0"/>
              </a:rPr>
              <a:t>(18.45)</a:t>
            </a:r>
            <a:r>
              <a:rPr lang="en-US" sz="2400" b="0">
                <a:latin typeface="Times" charset="0"/>
              </a:rPr>
              <a:t>	</a:t>
            </a:r>
          </a:p>
        </p:txBody>
      </p:sp>
      <p:sp>
        <p:nvSpPr>
          <p:cNvPr id="52230" name="Rectangle 6"/>
          <p:cNvSpPr>
            <a:spLocks noChangeArrowheads="1"/>
          </p:cNvSpPr>
          <p:nvPr/>
        </p:nvSpPr>
        <p:spPr bwMode="auto">
          <a:xfrm>
            <a:off x="457200" y="3657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Ice deposition nuclei (IDN) activation	</a:t>
            </a:r>
            <a:r>
              <a:rPr lang="en-US" sz="2400" b="0">
                <a:solidFill>
                  <a:srgbClr val="993366"/>
                </a:solidFill>
                <a:latin typeface="Times" charset="0"/>
              </a:rPr>
              <a:t>(18.46)</a:t>
            </a:r>
            <a:r>
              <a:rPr lang="en-US" sz="2400" b="0">
                <a:latin typeface="Times" charset="0"/>
              </a:rPr>
              <a:t>	</a:t>
            </a:r>
          </a:p>
        </p:txBody>
      </p:sp>
      <p:graphicFrame>
        <p:nvGraphicFramePr>
          <p:cNvPr id="52226" name="Object 2"/>
          <p:cNvGraphicFramePr>
            <a:graphicFrameLocks noChangeAspect="1"/>
          </p:cNvGraphicFramePr>
          <p:nvPr>
            <p:extLst>
              <p:ext uri="{D42A27DB-BD31-4B8C-83A1-F6EECF244321}">
                <p14:modId xmlns:p14="http://schemas.microsoft.com/office/powerpoint/2010/main" val="2304379100"/>
              </p:ext>
            </p:extLst>
          </p:nvPr>
        </p:nvGraphicFramePr>
        <p:xfrm>
          <a:off x="1924050" y="1441450"/>
          <a:ext cx="5935663" cy="2063750"/>
        </p:xfrm>
        <a:graphic>
          <a:graphicData uri="http://schemas.openxmlformats.org/presentationml/2006/ole">
            <mc:AlternateContent xmlns:mc="http://schemas.openxmlformats.org/markup-compatibility/2006">
              <mc:Choice xmlns:v="urn:schemas-microsoft-com:vml" Requires="v">
                <p:oleObj spid="_x0000_s52247" name="Equation" r:id="rId3" imgW="2374900" imgH="825500" progId="Equation.3">
                  <p:embed/>
                </p:oleObj>
              </mc:Choice>
              <mc:Fallback>
                <p:oleObj name="Equation" r:id="rId3" imgW="2374900" imgH="825500" progId="Equation.3">
                  <p:embed/>
                  <p:pic>
                    <p:nvPicPr>
                      <p:cNvPr id="0" name="Object 2"/>
                      <p:cNvPicPr>
                        <a:picLocks noChangeAspect="1" noChangeArrowheads="1"/>
                      </p:cNvPicPr>
                      <p:nvPr/>
                    </p:nvPicPr>
                    <p:blipFill>
                      <a:blip r:embed="rId4"/>
                      <a:srcRect/>
                      <a:stretch>
                        <a:fillRect/>
                      </a:stretch>
                    </p:blipFill>
                    <p:spPr bwMode="auto">
                      <a:xfrm>
                        <a:off x="1924050" y="1441450"/>
                        <a:ext cx="5935663" cy="2063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2227" name="Object 3"/>
          <p:cNvGraphicFramePr>
            <a:graphicFrameLocks noChangeAspect="1"/>
          </p:cNvGraphicFramePr>
          <p:nvPr>
            <p:extLst>
              <p:ext uri="{D42A27DB-BD31-4B8C-83A1-F6EECF244321}">
                <p14:modId xmlns:p14="http://schemas.microsoft.com/office/powerpoint/2010/main" val="1845313279"/>
              </p:ext>
            </p:extLst>
          </p:nvPr>
        </p:nvGraphicFramePr>
        <p:xfrm>
          <a:off x="2892425" y="4448175"/>
          <a:ext cx="3078163" cy="635000"/>
        </p:xfrm>
        <a:graphic>
          <a:graphicData uri="http://schemas.openxmlformats.org/presentationml/2006/ole">
            <mc:AlternateContent xmlns:mc="http://schemas.openxmlformats.org/markup-compatibility/2006">
              <mc:Choice xmlns:v="urn:schemas-microsoft-com:vml" Requires="v">
                <p:oleObj spid="_x0000_s52248" name="Equation" r:id="rId5" imgW="1231900" imgH="254000" progId="Equation.3">
                  <p:embed/>
                </p:oleObj>
              </mc:Choice>
              <mc:Fallback>
                <p:oleObj name="Equation" r:id="rId5" imgW="1231900" imgH="254000" progId="Equation.3">
                  <p:embed/>
                  <p:pic>
                    <p:nvPicPr>
                      <p:cNvPr id="0" name="Object 3"/>
                      <p:cNvPicPr>
                        <a:picLocks noChangeAspect="1" noChangeArrowheads="1"/>
                      </p:cNvPicPr>
                      <p:nvPr/>
                    </p:nvPicPr>
                    <p:blipFill>
                      <a:blip r:embed="rId6"/>
                      <a:srcRect/>
                      <a:stretch>
                        <a:fillRect/>
                      </a:stretch>
                    </p:blipFill>
                    <p:spPr bwMode="auto">
                      <a:xfrm>
                        <a:off x="2892425" y="4448175"/>
                        <a:ext cx="3078163" cy="635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4"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Solution to Growth Equations</a:t>
            </a:r>
          </a:p>
        </p:txBody>
      </p:sp>
      <p:sp>
        <p:nvSpPr>
          <p:cNvPr id="53255" name="Rectangle 3"/>
          <p:cNvSpPr>
            <a:spLocks noChangeArrowheads="1"/>
          </p:cNvSpPr>
          <p:nvPr/>
        </p:nvSpPr>
        <p:spPr bwMode="auto">
          <a:xfrm>
            <a:off x="457200" y="990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Aerosol mole concentrations	</a:t>
            </a:r>
            <a:r>
              <a:rPr lang="en-US" sz="2400" b="0">
                <a:solidFill>
                  <a:srgbClr val="993366"/>
                </a:solidFill>
                <a:latin typeface="Times" charset="0"/>
              </a:rPr>
              <a:t>(18.47,8)</a:t>
            </a:r>
            <a:r>
              <a:rPr lang="en-US" sz="2400" b="0">
                <a:latin typeface="Times" charset="0"/>
              </a:rPr>
              <a:t>	</a:t>
            </a:r>
          </a:p>
        </p:txBody>
      </p:sp>
      <p:sp>
        <p:nvSpPr>
          <p:cNvPr id="53256" name="Rectangle 4"/>
          <p:cNvSpPr>
            <a:spLocks noChangeArrowheads="1"/>
          </p:cNvSpPr>
          <p:nvPr/>
        </p:nvSpPr>
        <p:spPr bwMode="auto">
          <a:xfrm>
            <a:off x="457200" y="3352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Mole balance equation	</a:t>
            </a:r>
            <a:r>
              <a:rPr lang="en-US" sz="2400" b="0">
                <a:solidFill>
                  <a:srgbClr val="993366"/>
                </a:solidFill>
                <a:latin typeface="Times" charset="0"/>
              </a:rPr>
              <a:t>(18.49)</a:t>
            </a:r>
            <a:r>
              <a:rPr lang="en-US" sz="2400" b="0">
                <a:latin typeface="Times" charset="0"/>
              </a:rPr>
              <a:t>	</a:t>
            </a:r>
          </a:p>
        </p:txBody>
      </p:sp>
      <p:graphicFrame>
        <p:nvGraphicFramePr>
          <p:cNvPr id="53250" name="Object 2"/>
          <p:cNvGraphicFramePr>
            <a:graphicFrameLocks noChangeAspect="1"/>
          </p:cNvGraphicFramePr>
          <p:nvPr>
            <p:extLst>
              <p:ext uri="{D42A27DB-BD31-4B8C-83A1-F6EECF244321}">
                <p14:modId xmlns:p14="http://schemas.microsoft.com/office/powerpoint/2010/main" val="2476916244"/>
              </p:ext>
            </p:extLst>
          </p:nvPr>
        </p:nvGraphicFramePr>
        <p:xfrm>
          <a:off x="1547813" y="1628775"/>
          <a:ext cx="6380162" cy="635000"/>
        </p:xfrm>
        <a:graphic>
          <a:graphicData uri="http://schemas.openxmlformats.org/presentationml/2006/ole">
            <mc:AlternateContent xmlns:mc="http://schemas.openxmlformats.org/markup-compatibility/2006">
              <mc:Choice xmlns:v="urn:schemas-microsoft-com:vml" Requires="v">
                <p:oleObj spid="_x0000_s53287" name="Equation" r:id="rId3" imgW="2552700" imgH="254000" progId="Equation.3">
                  <p:embed/>
                </p:oleObj>
              </mc:Choice>
              <mc:Fallback>
                <p:oleObj name="Equation" r:id="rId3" imgW="2552700" imgH="254000" progId="Equation.3">
                  <p:embed/>
                  <p:pic>
                    <p:nvPicPr>
                      <p:cNvPr id="0" name="Object 2"/>
                      <p:cNvPicPr>
                        <a:picLocks noChangeAspect="1" noChangeArrowheads="1"/>
                      </p:cNvPicPr>
                      <p:nvPr/>
                    </p:nvPicPr>
                    <p:blipFill>
                      <a:blip r:embed="rId4"/>
                      <a:srcRect/>
                      <a:stretch>
                        <a:fillRect/>
                      </a:stretch>
                    </p:blipFill>
                    <p:spPr bwMode="auto">
                      <a:xfrm>
                        <a:off x="1547813" y="1628775"/>
                        <a:ext cx="6380162" cy="635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3251" name="Object 3"/>
          <p:cNvGraphicFramePr>
            <a:graphicFrameLocks noChangeAspect="1"/>
          </p:cNvGraphicFramePr>
          <p:nvPr>
            <p:extLst>
              <p:ext uri="{D42A27DB-BD31-4B8C-83A1-F6EECF244321}">
                <p14:modId xmlns:p14="http://schemas.microsoft.com/office/powerpoint/2010/main" val="266307694"/>
              </p:ext>
            </p:extLst>
          </p:nvPr>
        </p:nvGraphicFramePr>
        <p:xfrm>
          <a:off x="1501775" y="2390775"/>
          <a:ext cx="6221413" cy="635000"/>
        </p:xfrm>
        <a:graphic>
          <a:graphicData uri="http://schemas.openxmlformats.org/presentationml/2006/ole">
            <mc:AlternateContent xmlns:mc="http://schemas.openxmlformats.org/markup-compatibility/2006">
              <mc:Choice xmlns:v="urn:schemas-microsoft-com:vml" Requires="v">
                <p:oleObj spid="_x0000_s53288" name="Equation" r:id="rId5" imgW="2489200" imgH="254000" progId="Equation.3">
                  <p:embed/>
                </p:oleObj>
              </mc:Choice>
              <mc:Fallback>
                <p:oleObj name="Equation" r:id="rId5" imgW="2489200" imgH="254000" progId="Equation.3">
                  <p:embed/>
                  <p:pic>
                    <p:nvPicPr>
                      <p:cNvPr id="0" name="Object 3"/>
                      <p:cNvPicPr>
                        <a:picLocks noChangeAspect="1" noChangeArrowheads="1"/>
                      </p:cNvPicPr>
                      <p:nvPr/>
                    </p:nvPicPr>
                    <p:blipFill>
                      <a:blip r:embed="rId6"/>
                      <a:srcRect/>
                      <a:stretch>
                        <a:fillRect/>
                      </a:stretch>
                    </p:blipFill>
                    <p:spPr bwMode="auto">
                      <a:xfrm>
                        <a:off x="1501775" y="2390775"/>
                        <a:ext cx="6221413" cy="635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3252" name="Object 4"/>
          <p:cNvGraphicFramePr>
            <a:graphicFrameLocks noChangeAspect="1"/>
          </p:cNvGraphicFramePr>
          <p:nvPr>
            <p:extLst>
              <p:ext uri="{D42A27DB-BD31-4B8C-83A1-F6EECF244321}">
                <p14:modId xmlns:p14="http://schemas.microsoft.com/office/powerpoint/2010/main" val="3326239381"/>
              </p:ext>
            </p:extLst>
          </p:nvPr>
        </p:nvGraphicFramePr>
        <p:xfrm>
          <a:off x="925513" y="4038600"/>
          <a:ext cx="3524250" cy="1111250"/>
        </p:xfrm>
        <a:graphic>
          <a:graphicData uri="http://schemas.openxmlformats.org/presentationml/2006/ole">
            <mc:AlternateContent xmlns:mc="http://schemas.openxmlformats.org/markup-compatibility/2006">
              <mc:Choice xmlns:v="urn:schemas-microsoft-com:vml" Requires="v">
                <p:oleObj spid="_x0000_s53289" name="Equation" r:id="rId7" imgW="1409700" imgH="444500" progId="Equation.3">
                  <p:embed/>
                </p:oleObj>
              </mc:Choice>
              <mc:Fallback>
                <p:oleObj name="Equation" r:id="rId7" imgW="1409700" imgH="444500" progId="Equation.3">
                  <p:embed/>
                  <p:pic>
                    <p:nvPicPr>
                      <p:cNvPr id="0" name="Object 4"/>
                      <p:cNvPicPr>
                        <a:picLocks noChangeAspect="1" noChangeArrowheads="1"/>
                      </p:cNvPicPr>
                      <p:nvPr/>
                    </p:nvPicPr>
                    <p:blipFill>
                      <a:blip r:embed="rId8"/>
                      <a:srcRect/>
                      <a:stretch>
                        <a:fillRect/>
                      </a:stretch>
                    </p:blipFill>
                    <p:spPr bwMode="auto">
                      <a:xfrm>
                        <a:off x="925513" y="4038600"/>
                        <a:ext cx="3524250" cy="1111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3253" name="Object 5"/>
          <p:cNvGraphicFramePr>
            <a:graphicFrameLocks noChangeAspect="1"/>
          </p:cNvGraphicFramePr>
          <p:nvPr>
            <p:extLst>
              <p:ext uri="{D42A27DB-BD31-4B8C-83A1-F6EECF244321}">
                <p14:modId xmlns:p14="http://schemas.microsoft.com/office/powerpoint/2010/main" val="3546494826"/>
              </p:ext>
            </p:extLst>
          </p:nvPr>
        </p:nvGraphicFramePr>
        <p:xfrm>
          <a:off x="2825750" y="5257800"/>
          <a:ext cx="5237163" cy="1111250"/>
        </p:xfrm>
        <a:graphic>
          <a:graphicData uri="http://schemas.openxmlformats.org/presentationml/2006/ole">
            <mc:AlternateContent xmlns:mc="http://schemas.openxmlformats.org/markup-compatibility/2006">
              <mc:Choice xmlns:v="urn:schemas-microsoft-com:vml" Requires="v">
                <p:oleObj spid="_x0000_s53290" name="Equation" r:id="rId9" imgW="2095500" imgH="444500" progId="Equation.3">
                  <p:embed/>
                </p:oleObj>
              </mc:Choice>
              <mc:Fallback>
                <p:oleObj name="Equation" r:id="rId9" imgW="2095500" imgH="444500" progId="Equation.3">
                  <p:embed/>
                  <p:pic>
                    <p:nvPicPr>
                      <p:cNvPr id="0" name="Object 5"/>
                      <p:cNvPicPr>
                        <a:picLocks noChangeAspect="1" noChangeArrowheads="1"/>
                      </p:cNvPicPr>
                      <p:nvPr/>
                    </p:nvPicPr>
                    <p:blipFill>
                      <a:blip r:embed="rId10"/>
                      <a:srcRect/>
                      <a:stretch>
                        <a:fillRect/>
                      </a:stretch>
                    </p:blipFill>
                    <p:spPr bwMode="auto">
                      <a:xfrm>
                        <a:off x="2825750" y="5257800"/>
                        <a:ext cx="5237163" cy="1111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Solution to Growth Equations</a:t>
            </a:r>
            <a:endParaRPr lang="en-US" sz="4000" b="1">
              <a:solidFill>
                <a:srgbClr val="0000FF"/>
              </a:solidFill>
              <a:latin typeface="Times" charset="0"/>
            </a:endParaRPr>
          </a:p>
        </p:txBody>
      </p:sp>
      <p:sp>
        <p:nvSpPr>
          <p:cNvPr id="54276" name="Rectangle 5"/>
          <p:cNvSpPr>
            <a:spLocks noChangeArrowheads="1"/>
          </p:cNvSpPr>
          <p:nvPr/>
        </p:nvSpPr>
        <p:spPr bwMode="auto">
          <a:xfrm>
            <a:off x="457200" y="1524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Final gas mole concentration	</a:t>
            </a:r>
            <a:r>
              <a:rPr lang="en-US" sz="2400" b="0">
                <a:solidFill>
                  <a:srgbClr val="993366"/>
                </a:solidFill>
                <a:latin typeface="Times" charset="0"/>
              </a:rPr>
              <a:t>(18.50)</a:t>
            </a:r>
            <a:r>
              <a:rPr lang="en-US" sz="2400" b="0">
                <a:latin typeface="Times" charset="0"/>
              </a:rPr>
              <a:t>	</a:t>
            </a:r>
          </a:p>
        </p:txBody>
      </p:sp>
      <p:graphicFrame>
        <p:nvGraphicFramePr>
          <p:cNvPr id="54274" name="Object 2"/>
          <p:cNvGraphicFramePr>
            <a:graphicFrameLocks noChangeAspect="1"/>
          </p:cNvGraphicFramePr>
          <p:nvPr>
            <p:extLst>
              <p:ext uri="{D42A27DB-BD31-4B8C-83A1-F6EECF244321}">
                <p14:modId xmlns:p14="http://schemas.microsoft.com/office/powerpoint/2010/main" val="361402581"/>
              </p:ext>
            </p:extLst>
          </p:nvPr>
        </p:nvGraphicFramePr>
        <p:xfrm>
          <a:off x="1428750" y="2438400"/>
          <a:ext cx="6157913" cy="2222500"/>
        </p:xfrm>
        <a:graphic>
          <a:graphicData uri="http://schemas.openxmlformats.org/presentationml/2006/ole">
            <mc:AlternateContent xmlns:mc="http://schemas.openxmlformats.org/markup-compatibility/2006">
              <mc:Choice xmlns:v="urn:schemas-microsoft-com:vml" Requires="v">
                <p:oleObj spid="_x0000_s54286" name="Equation" r:id="rId3" imgW="2463800" imgH="889000" progId="Equation.3">
                  <p:embed/>
                </p:oleObj>
              </mc:Choice>
              <mc:Fallback>
                <p:oleObj name="Equation" r:id="rId3" imgW="2463800" imgH="889000" progId="Equation.3">
                  <p:embed/>
                  <p:pic>
                    <p:nvPicPr>
                      <p:cNvPr id="0" name="Object 2"/>
                      <p:cNvPicPr>
                        <a:picLocks noChangeAspect="1" noChangeArrowheads="1"/>
                      </p:cNvPicPr>
                      <p:nvPr/>
                    </p:nvPicPr>
                    <p:blipFill>
                      <a:blip r:embed="rId4"/>
                      <a:srcRect/>
                      <a:stretch>
                        <a:fillRect/>
                      </a:stretch>
                    </p:blipFill>
                    <p:spPr bwMode="auto">
                      <a:xfrm>
                        <a:off x="1428750" y="2438400"/>
                        <a:ext cx="6157913" cy="2222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Growth in Multiple Layers</a:t>
            </a:r>
            <a:endParaRPr lang="en-US" sz="4000" b="1">
              <a:solidFill>
                <a:srgbClr val="0000FF"/>
              </a:solidFill>
              <a:latin typeface="Times" charset="0"/>
            </a:endParaRPr>
          </a:p>
        </p:txBody>
      </p:sp>
      <p:sp>
        <p:nvSpPr>
          <p:cNvPr id="55300" name="Text Box 3"/>
          <p:cNvSpPr txBox="1">
            <a:spLocks noChangeArrowheads="1"/>
          </p:cNvSpPr>
          <p:nvPr/>
        </p:nvSpPr>
        <p:spPr bwMode="auto">
          <a:xfrm>
            <a:off x="7467600" y="6096000"/>
            <a:ext cx="12763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18.6</a:t>
            </a:r>
          </a:p>
        </p:txBody>
      </p:sp>
      <p:sp>
        <p:nvSpPr>
          <p:cNvPr id="55301" name="Rectangle 6"/>
          <p:cNvSpPr>
            <a:spLocks noChangeArrowheads="1"/>
          </p:cNvSpPr>
          <p:nvPr/>
        </p:nvSpPr>
        <p:spPr bwMode="auto">
          <a:xfrm>
            <a:off x="457200" y="1143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indent="4763" algn="ctr">
              <a:buFontTx/>
              <a:buNone/>
              <a:tabLst>
                <a:tab pos="6804025" algn="l"/>
              </a:tabLst>
            </a:pPr>
            <a:r>
              <a:rPr lang="en-US" sz="2400" b="0">
                <a:solidFill>
                  <a:srgbClr val="187534"/>
                </a:solidFill>
                <a:latin typeface="Times" charset="0"/>
              </a:rPr>
              <a:t>Dual peaks when grow on multiple size distributions, each with different activation characteristic</a:t>
            </a:r>
            <a:endParaRPr lang="en-US" sz="2400" b="0">
              <a:solidFill>
                <a:srgbClr val="FF00FF"/>
              </a:solidFill>
              <a:latin typeface="Times" charset="0"/>
            </a:endParaRPr>
          </a:p>
        </p:txBody>
      </p:sp>
      <p:graphicFrame>
        <p:nvGraphicFramePr>
          <p:cNvPr id="55298" name="Object 2"/>
          <p:cNvGraphicFramePr>
            <a:graphicFrameLocks noChangeAspect="1"/>
          </p:cNvGraphicFramePr>
          <p:nvPr/>
        </p:nvGraphicFramePr>
        <p:xfrm>
          <a:off x="381000" y="1905000"/>
          <a:ext cx="7696200" cy="4611688"/>
        </p:xfrm>
        <a:graphic>
          <a:graphicData uri="http://schemas.openxmlformats.org/presentationml/2006/ole">
            <mc:AlternateContent xmlns:mc="http://schemas.openxmlformats.org/markup-compatibility/2006">
              <mc:Choice xmlns:v="urn:schemas-microsoft-com:vml" Requires="v">
                <p:oleObj spid="_x0000_s55313" name="Document" r:id="rId3" imgW="3200400" imgH="1917192" progId="Word.Document.8">
                  <p:embed/>
                </p:oleObj>
              </mc:Choice>
              <mc:Fallback>
                <p:oleObj name="Document" r:id="rId3" imgW="3200400" imgH="1917192"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905000"/>
                        <a:ext cx="7696200" cy="46116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5302" name="Rectangle 8"/>
          <p:cNvSpPr>
            <a:spLocks noChangeArrowheads="1"/>
          </p:cNvSpPr>
          <p:nvPr/>
        </p:nvSpPr>
        <p:spPr bwMode="auto">
          <a:xfrm>
            <a:off x="446088" y="2217738"/>
            <a:ext cx="685800" cy="3349625"/>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55303" name="Text Box 9"/>
          <p:cNvSpPr txBox="1">
            <a:spLocks noChangeArrowheads="1"/>
          </p:cNvSpPr>
          <p:nvPr/>
        </p:nvSpPr>
        <p:spPr bwMode="auto">
          <a:xfrm rot="-5400000">
            <a:off x="-883444" y="3540919"/>
            <a:ext cx="32908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000FF"/>
                </a:solidFill>
                <a:latin typeface="Times" charset="0"/>
              </a:rPr>
              <a:t>dn (No. cm</a:t>
            </a:r>
            <a:r>
              <a:rPr lang="en-US" b="0" baseline="30000">
                <a:solidFill>
                  <a:srgbClr val="0000FF"/>
                </a:solidFill>
                <a:latin typeface="Times" charset="0"/>
              </a:rPr>
              <a:t>-3</a:t>
            </a:r>
            <a:r>
              <a:rPr lang="en-US" b="0">
                <a:solidFill>
                  <a:srgbClr val="0000FF"/>
                </a:solidFill>
                <a:latin typeface="Times" charset="0"/>
              </a:rPr>
              <a:t>) / d log</a:t>
            </a:r>
            <a:r>
              <a:rPr lang="en-US" b="0" baseline="-25000">
                <a:solidFill>
                  <a:srgbClr val="0000FF"/>
                </a:solidFill>
                <a:latin typeface="Times" charset="0"/>
              </a:rPr>
              <a:t>10</a:t>
            </a:r>
            <a:r>
              <a:rPr lang="en-US" b="0">
                <a:solidFill>
                  <a:srgbClr val="0000FF"/>
                </a:solidFill>
                <a:latin typeface="Times" charset="0"/>
              </a:rPr>
              <a:t> D</a:t>
            </a:r>
            <a:r>
              <a:rPr lang="en-US" b="0" baseline="-25000">
                <a:solidFill>
                  <a:srgbClr val="0000FF"/>
                </a:solidFill>
                <a:latin typeface="Times" charset="0"/>
              </a:rPr>
              <a:t>p</a:t>
            </a:r>
            <a:endParaRPr lang="en-US" sz="1600" b="0">
              <a:solidFill>
                <a:srgbClr val="002EFF"/>
              </a:solidFill>
              <a:latin typeface="Times"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Growth in Multiple Layers</a:t>
            </a:r>
            <a:endParaRPr lang="en-US" sz="4000" b="1">
              <a:solidFill>
                <a:srgbClr val="0000FF"/>
              </a:solidFill>
              <a:latin typeface="Times" charset="0"/>
            </a:endParaRPr>
          </a:p>
        </p:txBody>
      </p:sp>
      <p:sp>
        <p:nvSpPr>
          <p:cNvPr id="56324" name="Text Box 3"/>
          <p:cNvSpPr txBox="1">
            <a:spLocks noChangeArrowheads="1"/>
          </p:cNvSpPr>
          <p:nvPr/>
        </p:nvSpPr>
        <p:spPr bwMode="auto">
          <a:xfrm>
            <a:off x="7467600" y="6096000"/>
            <a:ext cx="12763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18.6</a:t>
            </a:r>
          </a:p>
        </p:txBody>
      </p:sp>
      <p:sp>
        <p:nvSpPr>
          <p:cNvPr id="56325" name="Rectangle 4"/>
          <p:cNvSpPr>
            <a:spLocks noChangeArrowheads="1"/>
          </p:cNvSpPr>
          <p:nvPr/>
        </p:nvSpPr>
        <p:spPr bwMode="auto">
          <a:xfrm>
            <a:off x="1447800" y="990600"/>
            <a:ext cx="6400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solidFill>
                  <a:srgbClr val="FF00FF"/>
                </a:solidFill>
                <a:latin typeface="Times" charset="0"/>
              </a:rPr>
              <a:t> </a:t>
            </a:r>
            <a:r>
              <a:rPr lang="en-US" sz="2400" b="0">
                <a:solidFill>
                  <a:srgbClr val="187534"/>
                </a:solidFill>
                <a:latin typeface="Times" charset="0"/>
              </a:rPr>
              <a:t>Single peaks when size distribution homogeneous</a:t>
            </a:r>
            <a:endParaRPr lang="en-US" sz="3200" b="0">
              <a:solidFill>
                <a:srgbClr val="FF00FF"/>
              </a:solidFill>
              <a:latin typeface="Times" charset="0"/>
            </a:endParaRPr>
          </a:p>
        </p:txBody>
      </p:sp>
      <p:graphicFrame>
        <p:nvGraphicFramePr>
          <p:cNvPr id="56322" name="Object 2"/>
          <p:cNvGraphicFramePr>
            <a:graphicFrameLocks noChangeAspect="1"/>
          </p:cNvGraphicFramePr>
          <p:nvPr/>
        </p:nvGraphicFramePr>
        <p:xfrm>
          <a:off x="381000" y="1603375"/>
          <a:ext cx="8077200" cy="4838700"/>
        </p:xfrm>
        <a:graphic>
          <a:graphicData uri="http://schemas.openxmlformats.org/presentationml/2006/ole">
            <mc:AlternateContent xmlns:mc="http://schemas.openxmlformats.org/markup-compatibility/2006">
              <mc:Choice xmlns:v="urn:schemas-microsoft-com:vml" Requires="v">
                <p:oleObj spid="_x0000_s56337" name="Document" r:id="rId3" imgW="3200400" imgH="1917192" progId="Word.Document.8">
                  <p:embed/>
                </p:oleObj>
              </mc:Choice>
              <mc:Fallback>
                <p:oleObj name="Document" r:id="rId3" imgW="3200400" imgH="1917192"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603375"/>
                        <a:ext cx="8077200" cy="4838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6326" name="Rectangle 7"/>
          <p:cNvSpPr>
            <a:spLocks noChangeArrowheads="1"/>
          </p:cNvSpPr>
          <p:nvPr/>
        </p:nvSpPr>
        <p:spPr bwMode="auto">
          <a:xfrm>
            <a:off x="446088" y="1839913"/>
            <a:ext cx="685800" cy="3349625"/>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56327" name="Text Box 8"/>
          <p:cNvSpPr txBox="1">
            <a:spLocks noChangeArrowheads="1"/>
          </p:cNvSpPr>
          <p:nvPr/>
        </p:nvSpPr>
        <p:spPr bwMode="auto">
          <a:xfrm rot="-5400000">
            <a:off x="-807244" y="3312319"/>
            <a:ext cx="32908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000FF"/>
                </a:solidFill>
                <a:latin typeface="Times" charset="0"/>
              </a:rPr>
              <a:t>dn (No. cm</a:t>
            </a:r>
            <a:r>
              <a:rPr lang="en-US" b="0" baseline="30000">
                <a:solidFill>
                  <a:srgbClr val="0000FF"/>
                </a:solidFill>
                <a:latin typeface="Times" charset="0"/>
              </a:rPr>
              <a:t>-3</a:t>
            </a:r>
            <a:r>
              <a:rPr lang="en-US" b="0">
                <a:solidFill>
                  <a:srgbClr val="0000FF"/>
                </a:solidFill>
                <a:latin typeface="Times" charset="0"/>
              </a:rPr>
              <a:t>) / d log</a:t>
            </a:r>
            <a:r>
              <a:rPr lang="en-US" b="0" baseline="-25000">
                <a:solidFill>
                  <a:srgbClr val="0000FF"/>
                </a:solidFill>
                <a:latin typeface="Times" charset="0"/>
              </a:rPr>
              <a:t>10</a:t>
            </a:r>
            <a:r>
              <a:rPr lang="en-US" b="0">
                <a:solidFill>
                  <a:srgbClr val="0000FF"/>
                </a:solidFill>
                <a:latin typeface="Times" charset="0"/>
              </a:rPr>
              <a:t> D</a:t>
            </a:r>
            <a:r>
              <a:rPr lang="en-US" b="0" baseline="-25000">
                <a:solidFill>
                  <a:srgbClr val="0000FF"/>
                </a:solidFill>
                <a:latin typeface="Times" charset="0"/>
              </a:rPr>
              <a:t>p</a:t>
            </a:r>
            <a:endParaRPr lang="en-US" sz="1600" b="0">
              <a:solidFill>
                <a:srgbClr val="002EFF"/>
              </a:solidFill>
              <a:latin typeface="Times"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Coagulation</a:t>
            </a:r>
          </a:p>
        </p:txBody>
      </p:sp>
      <p:sp>
        <p:nvSpPr>
          <p:cNvPr id="57348" name="Rectangle 3"/>
          <p:cNvSpPr>
            <a:spLocks noChangeArrowheads="1"/>
          </p:cNvSpPr>
          <p:nvPr/>
        </p:nvSpPr>
        <p:spPr bwMode="auto">
          <a:xfrm>
            <a:off x="457200" y="914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gn="ctr">
              <a:lnSpc>
                <a:spcPct val="100000"/>
              </a:lnSpc>
              <a:buFontTx/>
              <a:buNone/>
              <a:tabLst>
                <a:tab pos="6804025" algn="l"/>
              </a:tabLst>
            </a:pPr>
            <a:r>
              <a:rPr lang="en-US" sz="2400" b="0">
                <a:solidFill>
                  <a:srgbClr val="800080"/>
                </a:solidFill>
                <a:latin typeface="Times" charset="0"/>
              </a:rPr>
              <a:t>Process by which particles collide and stick together</a:t>
            </a:r>
          </a:p>
        </p:txBody>
      </p:sp>
      <p:sp>
        <p:nvSpPr>
          <p:cNvPr id="57349" name="Rectangle 5"/>
          <p:cNvSpPr>
            <a:spLocks noChangeArrowheads="1"/>
          </p:cNvSpPr>
          <p:nvPr/>
        </p:nvSpPr>
        <p:spPr bwMode="auto">
          <a:xfrm>
            <a:off x="457200" y="2286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Integro-differential coagulation equation	</a:t>
            </a:r>
            <a:r>
              <a:rPr lang="en-US" sz="2400" b="0">
                <a:solidFill>
                  <a:srgbClr val="993366"/>
                </a:solidFill>
                <a:latin typeface="Times" charset="0"/>
              </a:rPr>
              <a:t>(15.1)</a:t>
            </a:r>
          </a:p>
        </p:txBody>
      </p:sp>
      <p:graphicFrame>
        <p:nvGraphicFramePr>
          <p:cNvPr id="57346" name="Object 2"/>
          <p:cNvGraphicFramePr>
            <a:graphicFrameLocks noChangeAspect="1"/>
          </p:cNvGraphicFramePr>
          <p:nvPr>
            <p:extLst>
              <p:ext uri="{D42A27DB-BD31-4B8C-83A1-F6EECF244321}">
                <p14:modId xmlns:p14="http://schemas.microsoft.com/office/powerpoint/2010/main" val="647661813"/>
              </p:ext>
            </p:extLst>
          </p:nvPr>
        </p:nvGraphicFramePr>
        <p:xfrm>
          <a:off x="1724025" y="3019425"/>
          <a:ext cx="5540375" cy="1082675"/>
        </p:xfrm>
        <a:graphic>
          <a:graphicData uri="http://schemas.openxmlformats.org/presentationml/2006/ole">
            <mc:AlternateContent xmlns:mc="http://schemas.openxmlformats.org/markup-compatibility/2006">
              <mc:Choice xmlns:v="urn:schemas-microsoft-com:vml" Requires="v">
                <p:oleObj spid="_x0000_s57359" name="Equation" r:id="rId3" imgW="2209800" imgH="431800" progId="Equation.3">
                  <p:embed/>
                </p:oleObj>
              </mc:Choice>
              <mc:Fallback>
                <p:oleObj name="Equation" r:id="rId3" imgW="2209800" imgH="431800" progId="Equation.3">
                  <p:embed/>
                  <p:pic>
                    <p:nvPicPr>
                      <p:cNvPr id="0" name="Object 2"/>
                      <p:cNvPicPr>
                        <a:picLocks noChangeAspect="1" noChangeArrowheads="1"/>
                      </p:cNvPicPr>
                      <p:nvPr/>
                    </p:nvPicPr>
                    <p:blipFill>
                      <a:blip r:embed="rId4"/>
                      <a:srcRect/>
                      <a:stretch>
                        <a:fillRect/>
                      </a:stretch>
                    </p:blipFill>
                    <p:spPr bwMode="auto">
                      <a:xfrm>
                        <a:off x="1724025" y="3019425"/>
                        <a:ext cx="5540375" cy="10826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Monomer Size Distribution</a:t>
            </a:r>
          </a:p>
        </p:txBody>
      </p:sp>
      <p:sp>
        <p:nvSpPr>
          <p:cNvPr id="58372" name="Text Box 3"/>
          <p:cNvSpPr txBox="1">
            <a:spLocks noChangeArrowheads="1"/>
          </p:cNvSpPr>
          <p:nvPr/>
        </p:nvSpPr>
        <p:spPr bwMode="auto">
          <a:xfrm>
            <a:off x="7467600" y="6096000"/>
            <a:ext cx="12763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15.1</a:t>
            </a:r>
          </a:p>
        </p:txBody>
      </p:sp>
      <p:graphicFrame>
        <p:nvGraphicFramePr>
          <p:cNvPr id="58370" name="Object 2"/>
          <p:cNvGraphicFramePr>
            <a:graphicFrameLocks noChangeAspect="1"/>
          </p:cNvGraphicFramePr>
          <p:nvPr/>
        </p:nvGraphicFramePr>
        <p:xfrm>
          <a:off x="381000" y="2101850"/>
          <a:ext cx="8382000" cy="2654300"/>
        </p:xfrm>
        <a:graphic>
          <a:graphicData uri="http://schemas.openxmlformats.org/presentationml/2006/ole">
            <mc:AlternateContent xmlns:mc="http://schemas.openxmlformats.org/markup-compatibility/2006">
              <mc:Choice xmlns:v="urn:schemas-microsoft-com:vml" Requires="v">
                <p:oleObj spid="_x0000_s58382" name="Document" r:id="rId3" imgW="2807208" imgH="890016" progId="Word.Document.8">
                  <p:embed/>
                </p:oleObj>
              </mc:Choice>
              <mc:Fallback>
                <p:oleObj name="Document" r:id="rId3" imgW="2807208" imgH="890016"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101850"/>
                        <a:ext cx="8382000" cy="2654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Coagulation Over Monomer Distribution</a:t>
            </a:r>
          </a:p>
        </p:txBody>
      </p:sp>
      <p:sp>
        <p:nvSpPr>
          <p:cNvPr id="59397" name="Rectangle 4"/>
          <p:cNvSpPr>
            <a:spLocks noChangeArrowheads="1"/>
          </p:cNvSpPr>
          <p:nvPr/>
        </p:nvSpPr>
        <p:spPr bwMode="auto">
          <a:xfrm>
            <a:off x="457200" y="1371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Coagulation equation over monomer size distribution	</a:t>
            </a:r>
            <a:r>
              <a:rPr lang="en-US" sz="2400" b="0">
                <a:solidFill>
                  <a:srgbClr val="993366"/>
                </a:solidFill>
                <a:latin typeface="Times" charset="0"/>
              </a:rPr>
              <a:t>(15.2)</a:t>
            </a:r>
          </a:p>
        </p:txBody>
      </p:sp>
      <p:sp>
        <p:nvSpPr>
          <p:cNvPr id="59398" name="Rectangle 6"/>
          <p:cNvSpPr>
            <a:spLocks noChangeArrowheads="1"/>
          </p:cNvSpPr>
          <p:nvPr/>
        </p:nvSpPr>
        <p:spPr bwMode="auto">
          <a:xfrm>
            <a:off x="457200" y="3581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Rewrite in fully implicit finite-difference form	</a:t>
            </a:r>
            <a:r>
              <a:rPr lang="en-US" sz="2400" b="0">
                <a:solidFill>
                  <a:srgbClr val="993366"/>
                </a:solidFill>
                <a:latin typeface="Times" charset="0"/>
              </a:rPr>
              <a:t>(15.3)</a:t>
            </a:r>
          </a:p>
        </p:txBody>
      </p:sp>
      <p:graphicFrame>
        <p:nvGraphicFramePr>
          <p:cNvPr id="59394" name="Object 2"/>
          <p:cNvGraphicFramePr>
            <a:graphicFrameLocks noChangeAspect="1"/>
          </p:cNvGraphicFramePr>
          <p:nvPr>
            <p:extLst>
              <p:ext uri="{D42A27DB-BD31-4B8C-83A1-F6EECF244321}">
                <p14:modId xmlns:p14="http://schemas.microsoft.com/office/powerpoint/2010/main" val="80666457"/>
              </p:ext>
            </p:extLst>
          </p:nvPr>
        </p:nvGraphicFramePr>
        <p:xfrm>
          <a:off x="2209800" y="2057400"/>
          <a:ext cx="4760913" cy="1143000"/>
        </p:xfrm>
        <a:graphic>
          <a:graphicData uri="http://schemas.openxmlformats.org/presentationml/2006/ole">
            <mc:AlternateContent xmlns:mc="http://schemas.openxmlformats.org/markup-compatibility/2006">
              <mc:Choice xmlns:v="urn:schemas-microsoft-com:vml" Requires="v">
                <p:oleObj spid="_x0000_s59415" name="Equation" r:id="rId3" imgW="1905000" imgH="457200" progId="Equation.3">
                  <p:embed/>
                </p:oleObj>
              </mc:Choice>
              <mc:Fallback>
                <p:oleObj name="Equation" r:id="rId3" imgW="1905000" imgH="457200" progId="Equation.3">
                  <p:embed/>
                  <p:pic>
                    <p:nvPicPr>
                      <p:cNvPr id="0" name="Object 2"/>
                      <p:cNvPicPr>
                        <a:picLocks noChangeAspect="1" noChangeArrowheads="1"/>
                      </p:cNvPicPr>
                      <p:nvPr/>
                    </p:nvPicPr>
                    <p:blipFill>
                      <a:blip r:embed="rId4"/>
                      <a:srcRect/>
                      <a:stretch>
                        <a:fillRect/>
                      </a:stretch>
                    </p:blipFill>
                    <p:spPr bwMode="auto">
                      <a:xfrm>
                        <a:off x="2209800" y="2057400"/>
                        <a:ext cx="4760913"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9395" name="Object 3"/>
          <p:cNvGraphicFramePr>
            <a:graphicFrameLocks noChangeAspect="1"/>
          </p:cNvGraphicFramePr>
          <p:nvPr>
            <p:extLst>
              <p:ext uri="{D42A27DB-BD31-4B8C-83A1-F6EECF244321}">
                <p14:modId xmlns:p14="http://schemas.microsoft.com/office/powerpoint/2010/main" val="239090266"/>
              </p:ext>
            </p:extLst>
          </p:nvPr>
        </p:nvGraphicFramePr>
        <p:xfrm>
          <a:off x="2482850" y="4419600"/>
          <a:ext cx="4030663" cy="1143000"/>
        </p:xfrm>
        <a:graphic>
          <a:graphicData uri="http://schemas.openxmlformats.org/presentationml/2006/ole">
            <mc:AlternateContent xmlns:mc="http://schemas.openxmlformats.org/markup-compatibility/2006">
              <mc:Choice xmlns:v="urn:schemas-microsoft-com:vml" Requires="v">
                <p:oleObj spid="_x0000_s59416" name="Equation" r:id="rId5" imgW="1612900" imgH="457200" progId="Equation.3">
                  <p:embed/>
                </p:oleObj>
              </mc:Choice>
              <mc:Fallback>
                <p:oleObj name="Equation" r:id="rId5" imgW="1612900" imgH="457200" progId="Equation.3">
                  <p:embed/>
                  <p:pic>
                    <p:nvPicPr>
                      <p:cNvPr id="0" name="Object 3"/>
                      <p:cNvPicPr>
                        <a:picLocks noChangeAspect="1" noChangeArrowheads="1"/>
                      </p:cNvPicPr>
                      <p:nvPr/>
                    </p:nvPicPr>
                    <p:blipFill>
                      <a:blip r:embed="rId6"/>
                      <a:srcRect/>
                      <a:stretch>
                        <a:fillRect/>
                      </a:stretch>
                    </p:blipFill>
                    <p:spPr bwMode="auto">
                      <a:xfrm>
                        <a:off x="2482850" y="4419600"/>
                        <a:ext cx="4030663"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3"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Coagulation Over Monomer Distribution</a:t>
            </a:r>
          </a:p>
        </p:txBody>
      </p:sp>
      <p:sp>
        <p:nvSpPr>
          <p:cNvPr id="60424" name="Rectangle 3"/>
          <p:cNvSpPr>
            <a:spLocks noChangeArrowheads="1"/>
          </p:cNvSpPr>
          <p:nvPr/>
        </p:nvSpPr>
        <p:spPr bwMode="auto">
          <a:xfrm>
            <a:off x="533400" y="2590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Production rate	</a:t>
            </a:r>
            <a:r>
              <a:rPr lang="en-US" sz="2400" b="0">
                <a:solidFill>
                  <a:srgbClr val="993366"/>
                </a:solidFill>
                <a:latin typeface="Times" charset="0"/>
              </a:rPr>
              <a:t>(15.4)</a:t>
            </a:r>
          </a:p>
        </p:txBody>
      </p:sp>
      <p:sp>
        <p:nvSpPr>
          <p:cNvPr id="60425" name="Rectangle 4"/>
          <p:cNvSpPr>
            <a:spLocks noChangeArrowheads="1"/>
          </p:cNvSpPr>
          <p:nvPr/>
        </p:nvSpPr>
        <p:spPr bwMode="auto">
          <a:xfrm>
            <a:off x="533400" y="3429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Loss rate	</a:t>
            </a:r>
            <a:endParaRPr lang="en-US" sz="2400" b="0">
              <a:solidFill>
                <a:srgbClr val="993366"/>
              </a:solidFill>
              <a:latin typeface="Times" charset="0"/>
            </a:endParaRPr>
          </a:p>
        </p:txBody>
      </p:sp>
      <p:sp>
        <p:nvSpPr>
          <p:cNvPr id="60426" name="Rectangle 7"/>
          <p:cNvSpPr>
            <a:spLocks noChangeArrowheads="1"/>
          </p:cNvSpPr>
          <p:nvPr/>
        </p:nvSpPr>
        <p:spPr bwMode="auto">
          <a:xfrm>
            <a:off x="533400" y="4876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Rearrange (15.3)	</a:t>
            </a:r>
            <a:r>
              <a:rPr lang="en-US" sz="2400" b="0">
                <a:solidFill>
                  <a:srgbClr val="993366"/>
                </a:solidFill>
                <a:latin typeface="Times" charset="0"/>
              </a:rPr>
              <a:t>(15.5)</a:t>
            </a:r>
          </a:p>
        </p:txBody>
      </p:sp>
      <p:graphicFrame>
        <p:nvGraphicFramePr>
          <p:cNvPr id="60418" name="Object 2"/>
          <p:cNvGraphicFramePr>
            <a:graphicFrameLocks noChangeAspect="1"/>
          </p:cNvGraphicFramePr>
          <p:nvPr>
            <p:extLst>
              <p:ext uri="{D42A27DB-BD31-4B8C-83A1-F6EECF244321}">
                <p14:modId xmlns:p14="http://schemas.microsoft.com/office/powerpoint/2010/main" val="4280103126"/>
              </p:ext>
            </p:extLst>
          </p:nvPr>
        </p:nvGraphicFramePr>
        <p:xfrm>
          <a:off x="3194050" y="2847975"/>
          <a:ext cx="2665413" cy="571500"/>
        </p:xfrm>
        <a:graphic>
          <a:graphicData uri="http://schemas.openxmlformats.org/presentationml/2006/ole">
            <mc:AlternateContent xmlns:mc="http://schemas.openxmlformats.org/markup-compatibility/2006">
              <mc:Choice xmlns:v="urn:schemas-microsoft-com:vml" Requires="v">
                <p:oleObj spid="_x0000_s60466" name="Equation" r:id="rId3" imgW="1066800" imgH="228600" progId="Equation.3">
                  <p:embed/>
                </p:oleObj>
              </mc:Choice>
              <mc:Fallback>
                <p:oleObj name="Equation" r:id="rId3" imgW="1066800" imgH="228600" progId="Equation.3">
                  <p:embed/>
                  <p:pic>
                    <p:nvPicPr>
                      <p:cNvPr id="0" name="Object 2"/>
                      <p:cNvPicPr>
                        <a:picLocks noChangeAspect="1" noChangeArrowheads="1"/>
                      </p:cNvPicPr>
                      <p:nvPr/>
                    </p:nvPicPr>
                    <p:blipFill>
                      <a:blip r:embed="rId4"/>
                      <a:srcRect/>
                      <a:stretch>
                        <a:fillRect/>
                      </a:stretch>
                    </p:blipFill>
                    <p:spPr bwMode="auto">
                      <a:xfrm>
                        <a:off x="3194050" y="2847975"/>
                        <a:ext cx="2665413" cy="571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0419" name="Object 3"/>
          <p:cNvGraphicFramePr>
            <a:graphicFrameLocks noChangeAspect="1"/>
          </p:cNvGraphicFramePr>
          <p:nvPr>
            <p:extLst>
              <p:ext uri="{D42A27DB-BD31-4B8C-83A1-F6EECF244321}">
                <p14:modId xmlns:p14="http://schemas.microsoft.com/office/powerpoint/2010/main" val="2071556165"/>
              </p:ext>
            </p:extLst>
          </p:nvPr>
        </p:nvGraphicFramePr>
        <p:xfrm>
          <a:off x="1422400" y="3990975"/>
          <a:ext cx="2222500" cy="571500"/>
        </p:xfrm>
        <a:graphic>
          <a:graphicData uri="http://schemas.openxmlformats.org/presentationml/2006/ole">
            <mc:AlternateContent xmlns:mc="http://schemas.openxmlformats.org/markup-compatibility/2006">
              <mc:Choice xmlns:v="urn:schemas-microsoft-com:vml" Requires="v">
                <p:oleObj spid="_x0000_s60467" name="Equation" r:id="rId5" imgW="889000" imgH="228600" progId="Equation.3">
                  <p:embed/>
                </p:oleObj>
              </mc:Choice>
              <mc:Fallback>
                <p:oleObj name="Equation" r:id="rId5" imgW="889000" imgH="228600" progId="Equation.3">
                  <p:embed/>
                  <p:pic>
                    <p:nvPicPr>
                      <p:cNvPr id="0" name="Object 3"/>
                      <p:cNvPicPr>
                        <a:picLocks noChangeAspect="1" noChangeArrowheads="1"/>
                      </p:cNvPicPr>
                      <p:nvPr/>
                    </p:nvPicPr>
                    <p:blipFill>
                      <a:blip r:embed="rId6"/>
                      <a:srcRect/>
                      <a:stretch>
                        <a:fillRect/>
                      </a:stretch>
                    </p:blipFill>
                    <p:spPr bwMode="auto">
                      <a:xfrm>
                        <a:off x="1422400" y="3990975"/>
                        <a:ext cx="2222500" cy="571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0420" name="Object 4"/>
          <p:cNvGraphicFramePr>
            <a:graphicFrameLocks noChangeAspect="1"/>
          </p:cNvGraphicFramePr>
          <p:nvPr>
            <p:extLst>
              <p:ext uri="{D42A27DB-BD31-4B8C-83A1-F6EECF244321}">
                <p14:modId xmlns:p14="http://schemas.microsoft.com/office/powerpoint/2010/main" val="905275782"/>
              </p:ext>
            </p:extLst>
          </p:nvPr>
        </p:nvGraphicFramePr>
        <p:xfrm>
          <a:off x="5445125" y="4051300"/>
          <a:ext cx="1619250" cy="571500"/>
        </p:xfrm>
        <a:graphic>
          <a:graphicData uri="http://schemas.openxmlformats.org/presentationml/2006/ole">
            <mc:AlternateContent xmlns:mc="http://schemas.openxmlformats.org/markup-compatibility/2006">
              <mc:Choice xmlns:v="urn:schemas-microsoft-com:vml" Requires="v">
                <p:oleObj spid="_x0000_s60468" name="Equation" r:id="rId7" imgW="647700" imgH="228600" progId="Equation.3">
                  <p:embed/>
                </p:oleObj>
              </mc:Choice>
              <mc:Fallback>
                <p:oleObj name="Equation" r:id="rId7" imgW="647700" imgH="228600" progId="Equation.3">
                  <p:embed/>
                  <p:pic>
                    <p:nvPicPr>
                      <p:cNvPr id="0" name="Object 4"/>
                      <p:cNvPicPr>
                        <a:picLocks noChangeAspect="1" noChangeArrowheads="1"/>
                      </p:cNvPicPr>
                      <p:nvPr/>
                    </p:nvPicPr>
                    <p:blipFill>
                      <a:blip r:embed="rId8"/>
                      <a:srcRect/>
                      <a:stretch>
                        <a:fillRect/>
                      </a:stretch>
                    </p:blipFill>
                    <p:spPr bwMode="auto">
                      <a:xfrm>
                        <a:off x="5445125" y="4051300"/>
                        <a:ext cx="1619250" cy="571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0421" name="Object 5"/>
          <p:cNvGraphicFramePr>
            <a:graphicFrameLocks noChangeAspect="1"/>
          </p:cNvGraphicFramePr>
          <p:nvPr>
            <p:extLst>
              <p:ext uri="{D42A27DB-BD31-4B8C-83A1-F6EECF244321}">
                <p14:modId xmlns:p14="http://schemas.microsoft.com/office/powerpoint/2010/main" val="2167102910"/>
              </p:ext>
            </p:extLst>
          </p:nvPr>
        </p:nvGraphicFramePr>
        <p:xfrm>
          <a:off x="1239838" y="5410200"/>
          <a:ext cx="6445250" cy="1143000"/>
        </p:xfrm>
        <a:graphic>
          <a:graphicData uri="http://schemas.openxmlformats.org/presentationml/2006/ole">
            <mc:AlternateContent xmlns:mc="http://schemas.openxmlformats.org/markup-compatibility/2006">
              <mc:Choice xmlns:v="urn:schemas-microsoft-com:vml" Requires="v">
                <p:oleObj spid="_x0000_s60469" name="Equation" r:id="rId9" imgW="2578100" imgH="457200" progId="Equation.3">
                  <p:embed/>
                </p:oleObj>
              </mc:Choice>
              <mc:Fallback>
                <p:oleObj name="Equation" r:id="rId9" imgW="2578100" imgH="457200" progId="Equation.3">
                  <p:embed/>
                  <p:pic>
                    <p:nvPicPr>
                      <p:cNvPr id="0" name="Object 5"/>
                      <p:cNvPicPr>
                        <a:picLocks noChangeAspect="1" noChangeArrowheads="1"/>
                      </p:cNvPicPr>
                      <p:nvPr/>
                    </p:nvPicPr>
                    <p:blipFill>
                      <a:blip r:embed="rId10"/>
                      <a:srcRect/>
                      <a:stretch>
                        <a:fillRect/>
                      </a:stretch>
                    </p:blipFill>
                    <p:spPr bwMode="auto">
                      <a:xfrm>
                        <a:off x="1239838" y="5410200"/>
                        <a:ext cx="644525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0427" name="Rectangle 12"/>
          <p:cNvSpPr>
            <a:spLocks noChangeArrowheads="1"/>
          </p:cNvSpPr>
          <p:nvPr/>
        </p:nvSpPr>
        <p:spPr bwMode="auto">
          <a:xfrm>
            <a:off x="4267200" y="4114800"/>
            <a:ext cx="55880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buFontTx/>
              <a:buNone/>
            </a:pPr>
            <a:r>
              <a:rPr lang="en-US" sz="2400" b="0">
                <a:latin typeface="Times" charset="0"/>
              </a:rPr>
              <a:t>--&gt;</a:t>
            </a:r>
          </a:p>
        </p:txBody>
      </p:sp>
      <p:sp>
        <p:nvSpPr>
          <p:cNvPr id="60428" name="Rectangle 13"/>
          <p:cNvSpPr>
            <a:spLocks noChangeArrowheads="1"/>
          </p:cNvSpPr>
          <p:nvPr/>
        </p:nvSpPr>
        <p:spPr bwMode="auto">
          <a:xfrm>
            <a:off x="533400" y="990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Finite-difference form	</a:t>
            </a:r>
            <a:r>
              <a:rPr lang="en-US" sz="2400" b="0">
                <a:solidFill>
                  <a:srgbClr val="993366"/>
                </a:solidFill>
                <a:latin typeface="Times" charset="0"/>
              </a:rPr>
              <a:t>(15.3)</a:t>
            </a:r>
          </a:p>
        </p:txBody>
      </p:sp>
      <p:graphicFrame>
        <p:nvGraphicFramePr>
          <p:cNvPr id="60422" name="Object 6"/>
          <p:cNvGraphicFramePr>
            <a:graphicFrameLocks noChangeAspect="1"/>
          </p:cNvGraphicFramePr>
          <p:nvPr>
            <p:extLst>
              <p:ext uri="{D42A27DB-BD31-4B8C-83A1-F6EECF244321}">
                <p14:modId xmlns:p14="http://schemas.microsoft.com/office/powerpoint/2010/main" val="876208782"/>
              </p:ext>
            </p:extLst>
          </p:nvPr>
        </p:nvGraphicFramePr>
        <p:xfrm>
          <a:off x="2557463" y="1447800"/>
          <a:ext cx="4032250" cy="1143000"/>
        </p:xfrm>
        <a:graphic>
          <a:graphicData uri="http://schemas.openxmlformats.org/presentationml/2006/ole">
            <mc:AlternateContent xmlns:mc="http://schemas.openxmlformats.org/markup-compatibility/2006">
              <mc:Choice xmlns:v="urn:schemas-microsoft-com:vml" Requires="v">
                <p:oleObj spid="_x0000_s60470" name="Equation" r:id="rId11" imgW="1612900" imgH="457200" progId="Equation.3">
                  <p:embed/>
                </p:oleObj>
              </mc:Choice>
              <mc:Fallback>
                <p:oleObj name="Equation" r:id="rId11" imgW="1612900" imgH="457200" progId="Equation.3">
                  <p:embed/>
                  <p:pic>
                    <p:nvPicPr>
                      <p:cNvPr id="0" name="Object 6"/>
                      <p:cNvPicPr>
                        <a:picLocks noChangeAspect="1" noChangeArrowheads="1"/>
                      </p:cNvPicPr>
                      <p:nvPr/>
                    </p:nvPicPr>
                    <p:blipFill>
                      <a:blip r:embed="rId12"/>
                      <a:srcRect/>
                      <a:stretch>
                        <a:fillRect/>
                      </a:stretch>
                    </p:blipFill>
                    <p:spPr bwMode="auto">
                      <a:xfrm>
                        <a:off x="2557463" y="1447800"/>
                        <a:ext cx="403225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6"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Semiimplicit Solution Over Monomer Size Distribution</a:t>
            </a:r>
          </a:p>
        </p:txBody>
      </p:sp>
      <p:sp>
        <p:nvSpPr>
          <p:cNvPr id="786435" name="Rectangle 3"/>
          <p:cNvSpPr>
            <a:spLocks noChangeArrowheads="1"/>
          </p:cNvSpPr>
          <p:nvPr/>
        </p:nvSpPr>
        <p:spPr bwMode="auto">
          <a:xfrm>
            <a:off x="457200" y="1143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Write loss rate in semi-implicit form	</a:t>
            </a:r>
            <a:r>
              <a:rPr lang="en-US" sz="2400" b="0">
                <a:solidFill>
                  <a:srgbClr val="993366"/>
                </a:solidFill>
                <a:latin typeface="Times" charset="0"/>
              </a:rPr>
              <a:t>(15.6)</a:t>
            </a:r>
          </a:p>
        </p:txBody>
      </p:sp>
      <p:sp>
        <p:nvSpPr>
          <p:cNvPr id="61448" name="Rectangle 4"/>
          <p:cNvSpPr>
            <a:spLocks noChangeArrowheads="1"/>
          </p:cNvSpPr>
          <p:nvPr/>
        </p:nvSpPr>
        <p:spPr bwMode="auto">
          <a:xfrm>
            <a:off x="457200" y="2209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Substitute (15.6) into (15.3)	</a:t>
            </a:r>
            <a:r>
              <a:rPr lang="en-US" sz="2400" b="0">
                <a:solidFill>
                  <a:srgbClr val="993366"/>
                </a:solidFill>
                <a:latin typeface="Times" charset="0"/>
              </a:rPr>
              <a:t>(15.7)</a:t>
            </a:r>
            <a:r>
              <a:rPr lang="en-US" sz="2400" b="0">
                <a:latin typeface="Times" charset="0"/>
              </a:rPr>
              <a:t>	</a:t>
            </a:r>
          </a:p>
        </p:txBody>
      </p:sp>
      <p:sp>
        <p:nvSpPr>
          <p:cNvPr id="61449" name="Rectangle 5"/>
          <p:cNvSpPr>
            <a:spLocks noChangeArrowheads="1"/>
          </p:cNvSpPr>
          <p:nvPr/>
        </p:nvSpPr>
        <p:spPr bwMode="auto">
          <a:xfrm>
            <a:off x="457200" y="3733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Rearrange --&gt; semiimplicit solution	</a:t>
            </a:r>
            <a:r>
              <a:rPr lang="en-US" sz="2400" b="0">
                <a:solidFill>
                  <a:srgbClr val="993366"/>
                </a:solidFill>
                <a:latin typeface="Times" charset="0"/>
              </a:rPr>
              <a:t>(15.8)</a:t>
            </a:r>
          </a:p>
          <a:p>
            <a:pPr marL="342900" indent="-342900">
              <a:spcBef>
                <a:spcPct val="0"/>
              </a:spcBef>
              <a:buFontTx/>
              <a:buNone/>
              <a:tabLst>
                <a:tab pos="6804025" algn="l"/>
              </a:tabLst>
            </a:pPr>
            <a:r>
              <a:rPr lang="en-US" sz="2400" b="0">
                <a:solidFill>
                  <a:srgbClr val="993366"/>
                </a:solidFill>
                <a:latin typeface="Times" charset="0"/>
              </a:rPr>
              <a:t>	 </a:t>
            </a:r>
            <a:r>
              <a:rPr lang="en-US" sz="2400" b="0">
                <a:solidFill>
                  <a:srgbClr val="187534"/>
                </a:solidFill>
                <a:latin typeface="Times" charset="0"/>
              </a:rPr>
              <a:t>Treats number correctly but does not conserve volume</a:t>
            </a:r>
            <a:endParaRPr lang="en-US" sz="2400" b="0">
              <a:latin typeface="Times" charset="0"/>
            </a:endParaRPr>
          </a:p>
        </p:txBody>
      </p:sp>
      <p:graphicFrame>
        <p:nvGraphicFramePr>
          <p:cNvPr id="61442" name="Object 2"/>
          <p:cNvGraphicFramePr>
            <a:graphicFrameLocks noChangeAspect="1"/>
          </p:cNvGraphicFramePr>
          <p:nvPr>
            <p:extLst>
              <p:ext uri="{D42A27DB-BD31-4B8C-83A1-F6EECF244321}">
                <p14:modId xmlns:p14="http://schemas.microsoft.com/office/powerpoint/2010/main" val="760237291"/>
              </p:ext>
            </p:extLst>
          </p:nvPr>
        </p:nvGraphicFramePr>
        <p:xfrm>
          <a:off x="4762500" y="1552575"/>
          <a:ext cx="2443163" cy="571500"/>
        </p:xfrm>
        <a:graphic>
          <a:graphicData uri="http://schemas.openxmlformats.org/presentationml/2006/ole">
            <mc:AlternateContent xmlns:mc="http://schemas.openxmlformats.org/markup-compatibility/2006">
              <mc:Choice xmlns:v="urn:schemas-microsoft-com:vml" Requires="v">
                <p:oleObj spid="_x0000_s61481" name="Equation" r:id="rId3" imgW="977900" imgH="228600" progId="Equation.3">
                  <p:embed/>
                </p:oleObj>
              </mc:Choice>
              <mc:Fallback>
                <p:oleObj name="Equation" r:id="rId3" imgW="977900" imgH="228600" progId="Equation.3">
                  <p:embed/>
                  <p:pic>
                    <p:nvPicPr>
                      <p:cNvPr id="0" name="Object 2"/>
                      <p:cNvPicPr>
                        <a:picLocks noChangeAspect="1" noChangeArrowheads="1"/>
                      </p:cNvPicPr>
                      <p:nvPr/>
                    </p:nvPicPr>
                    <p:blipFill>
                      <a:blip r:embed="rId4"/>
                      <a:srcRect/>
                      <a:stretch>
                        <a:fillRect/>
                      </a:stretch>
                    </p:blipFill>
                    <p:spPr bwMode="auto">
                      <a:xfrm>
                        <a:off x="4762500" y="1552575"/>
                        <a:ext cx="2443163" cy="571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1443" name="Object 3"/>
          <p:cNvGraphicFramePr>
            <a:graphicFrameLocks noChangeAspect="1"/>
          </p:cNvGraphicFramePr>
          <p:nvPr>
            <p:extLst>
              <p:ext uri="{D42A27DB-BD31-4B8C-83A1-F6EECF244321}">
                <p14:modId xmlns:p14="http://schemas.microsoft.com/office/powerpoint/2010/main" val="1588897292"/>
              </p:ext>
            </p:extLst>
          </p:nvPr>
        </p:nvGraphicFramePr>
        <p:xfrm>
          <a:off x="1116013" y="2590800"/>
          <a:ext cx="6919912" cy="1143000"/>
        </p:xfrm>
        <a:graphic>
          <a:graphicData uri="http://schemas.openxmlformats.org/presentationml/2006/ole">
            <mc:AlternateContent xmlns:mc="http://schemas.openxmlformats.org/markup-compatibility/2006">
              <mc:Choice xmlns:v="urn:schemas-microsoft-com:vml" Requires="v">
                <p:oleObj spid="_x0000_s61482" name="Equation" r:id="rId5" imgW="2768600" imgH="457200" progId="Equation.3">
                  <p:embed/>
                </p:oleObj>
              </mc:Choice>
              <mc:Fallback>
                <p:oleObj name="Equation" r:id="rId5" imgW="2768600" imgH="457200" progId="Equation.3">
                  <p:embed/>
                  <p:pic>
                    <p:nvPicPr>
                      <p:cNvPr id="0" name="Object 3"/>
                      <p:cNvPicPr>
                        <a:picLocks noChangeAspect="1" noChangeArrowheads="1"/>
                      </p:cNvPicPr>
                      <p:nvPr/>
                    </p:nvPicPr>
                    <p:blipFill>
                      <a:blip r:embed="rId6"/>
                      <a:srcRect/>
                      <a:stretch>
                        <a:fillRect/>
                      </a:stretch>
                    </p:blipFill>
                    <p:spPr bwMode="auto">
                      <a:xfrm>
                        <a:off x="1116013" y="2590800"/>
                        <a:ext cx="6919912"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1444" name="Object 4"/>
          <p:cNvGraphicFramePr>
            <a:graphicFrameLocks noChangeAspect="1"/>
          </p:cNvGraphicFramePr>
          <p:nvPr>
            <p:extLst>
              <p:ext uri="{D42A27DB-BD31-4B8C-83A1-F6EECF244321}">
                <p14:modId xmlns:p14="http://schemas.microsoft.com/office/powerpoint/2010/main" val="1758116194"/>
              </p:ext>
            </p:extLst>
          </p:nvPr>
        </p:nvGraphicFramePr>
        <p:xfrm>
          <a:off x="2044700" y="4543425"/>
          <a:ext cx="4633913" cy="2159000"/>
        </p:xfrm>
        <a:graphic>
          <a:graphicData uri="http://schemas.openxmlformats.org/presentationml/2006/ole">
            <mc:AlternateContent xmlns:mc="http://schemas.openxmlformats.org/markup-compatibility/2006">
              <mc:Choice xmlns:v="urn:schemas-microsoft-com:vml" Requires="v">
                <p:oleObj spid="_x0000_s61483" name="Equation" r:id="rId7" imgW="1854200" imgH="863600" progId="Equation.3">
                  <p:embed/>
                </p:oleObj>
              </mc:Choice>
              <mc:Fallback>
                <p:oleObj name="Equation" r:id="rId7" imgW="1854200" imgH="863600" progId="Equation.3">
                  <p:embed/>
                  <p:pic>
                    <p:nvPicPr>
                      <p:cNvPr id="0" name="Object 4"/>
                      <p:cNvPicPr>
                        <a:picLocks noChangeAspect="1" noChangeArrowheads="1"/>
                      </p:cNvPicPr>
                      <p:nvPr/>
                    </p:nvPicPr>
                    <p:blipFill>
                      <a:blip r:embed="rId8"/>
                      <a:srcRect/>
                      <a:stretch>
                        <a:fillRect/>
                      </a:stretch>
                    </p:blipFill>
                    <p:spPr bwMode="auto">
                      <a:xfrm>
                        <a:off x="2044700" y="4543425"/>
                        <a:ext cx="4633913" cy="2159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1445" name="Object 5"/>
          <p:cNvGraphicFramePr>
            <a:graphicFrameLocks noChangeAspect="1"/>
          </p:cNvGraphicFramePr>
          <p:nvPr>
            <p:extLst>
              <p:ext uri="{D42A27DB-BD31-4B8C-83A1-F6EECF244321}">
                <p14:modId xmlns:p14="http://schemas.microsoft.com/office/powerpoint/2010/main" val="2317260232"/>
              </p:ext>
            </p:extLst>
          </p:nvPr>
        </p:nvGraphicFramePr>
        <p:xfrm>
          <a:off x="1346200" y="1552575"/>
          <a:ext cx="2222500" cy="571500"/>
        </p:xfrm>
        <a:graphic>
          <a:graphicData uri="http://schemas.openxmlformats.org/presentationml/2006/ole">
            <mc:AlternateContent xmlns:mc="http://schemas.openxmlformats.org/markup-compatibility/2006">
              <mc:Choice xmlns:v="urn:schemas-microsoft-com:vml" Requires="v">
                <p:oleObj spid="_x0000_s61484" name="Equation" r:id="rId9" imgW="889000" imgH="228600" progId="Equation.3">
                  <p:embed/>
                </p:oleObj>
              </mc:Choice>
              <mc:Fallback>
                <p:oleObj name="Equation" r:id="rId9" imgW="889000" imgH="228600" progId="Equation.3">
                  <p:embed/>
                  <p:pic>
                    <p:nvPicPr>
                      <p:cNvPr id="0" name="Object 5"/>
                      <p:cNvPicPr>
                        <a:picLocks noChangeAspect="1" noChangeArrowheads="1"/>
                      </p:cNvPicPr>
                      <p:nvPr/>
                    </p:nvPicPr>
                    <p:blipFill>
                      <a:blip r:embed="rId10"/>
                      <a:srcRect/>
                      <a:stretch>
                        <a:fillRect/>
                      </a:stretch>
                    </p:blipFill>
                    <p:spPr bwMode="auto">
                      <a:xfrm>
                        <a:off x="1346200" y="1552575"/>
                        <a:ext cx="2222500" cy="571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1450" name="Rectangle 15"/>
          <p:cNvSpPr>
            <a:spLocks noChangeArrowheads="1"/>
          </p:cNvSpPr>
          <p:nvPr/>
        </p:nvSpPr>
        <p:spPr bwMode="auto">
          <a:xfrm>
            <a:off x="3886200" y="1676400"/>
            <a:ext cx="55880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buFontTx/>
              <a:buNone/>
            </a:pPr>
            <a:r>
              <a:rPr lang="en-US" sz="2400" b="0">
                <a:latin typeface="Times" charset="0"/>
              </a:rPr>
              <a:t>--&gt;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643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6435"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0"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Semiimplicit Solution Over Monomer Size Distribution</a:t>
            </a:r>
          </a:p>
        </p:txBody>
      </p:sp>
      <p:sp>
        <p:nvSpPr>
          <p:cNvPr id="62471" name="Rectangle 3"/>
          <p:cNvSpPr>
            <a:spLocks noChangeArrowheads="1"/>
          </p:cNvSpPr>
          <p:nvPr/>
        </p:nvSpPr>
        <p:spPr bwMode="auto">
          <a:xfrm>
            <a:off x="457200" y="1143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Write loss rate in semi-implicit form	</a:t>
            </a:r>
            <a:r>
              <a:rPr lang="en-US" sz="2400" b="0">
                <a:solidFill>
                  <a:srgbClr val="993366"/>
                </a:solidFill>
                <a:latin typeface="Times" charset="0"/>
              </a:rPr>
              <a:t>(15.6)</a:t>
            </a:r>
          </a:p>
        </p:txBody>
      </p:sp>
      <p:sp>
        <p:nvSpPr>
          <p:cNvPr id="62472" name="Rectangle 4"/>
          <p:cNvSpPr>
            <a:spLocks noChangeArrowheads="1"/>
          </p:cNvSpPr>
          <p:nvPr/>
        </p:nvSpPr>
        <p:spPr bwMode="auto">
          <a:xfrm>
            <a:off x="457200" y="2209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Substitute (15.6) into (15.3)	</a:t>
            </a:r>
            <a:r>
              <a:rPr lang="en-US" sz="2400" b="0">
                <a:solidFill>
                  <a:srgbClr val="993366"/>
                </a:solidFill>
                <a:latin typeface="Times" charset="0"/>
              </a:rPr>
              <a:t>(15.7)</a:t>
            </a:r>
            <a:r>
              <a:rPr lang="en-US" sz="2400" b="0">
                <a:latin typeface="Times" charset="0"/>
              </a:rPr>
              <a:t>	</a:t>
            </a:r>
          </a:p>
        </p:txBody>
      </p:sp>
      <p:sp>
        <p:nvSpPr>
          <p:cNvPr id="62473" name="Rectangle 5"/>
          <p:cNvSpPr>
            <a:spLocks noChangeArrowheads="1"/>
          </p:cNvSpPr>
          <p:nvPr/>
        </p:nvSpPr>
        <p:spPr bwMode="auto">
          <a:xfrm>
            <a:off x="457200" y="3733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Rearrange --&gt; semiimplicit solution	</a:t>
            </a:r>
            <a:r>
              <a:rPr lang="en-US" sz="2400" b="0">
                <a:solidFill>
                  <a:srgbClr val="993366"/>
                </a:solidFill>
                <a:latin typeface="Times" charset="0"/>
              </a:rPr>
              <a:t>(15.8)</a:t>
            </a:r>
          </a:p>
          <a:p>
            <a:pPr marL="342900" indent="-342900">
              <a:spcBef>
                <a:spcPct val="0"/>
              </a:spcBef>
              <a:buFontTx/>
              <a:buNone/>
              <a:tabLst>
                <a:tab pos="6804025" algn="l"/>
              </a:tabLst>
            </a:pPr>
            <a:r>
              <a:rPr lang="en-US" sz="2400" b="0">
                <a:solidFill>
                  <a:srgbClr val="993366"/>
                </a:solidFill>
                <a:latin typeface="Times" charset="0"/>
              </a:rPr>
              <a:t>	 </a:t>
            </a:r>
            <a:r>
              <a:rPr lang="en-US" sz="2400" b="0">
                <a:solidFill>
                  <a:srgbClr val="187534"/>
                </a:solidFill>
                <a:latin typeface="Times" charset="0"/>
              </a:rPr>
              <a:t>Treats number correctly but does not conserve volume</a:t>
            </a:r>
            <a:endParaRPr lang="en-US" sz="2400" b="0">
              <a:latin typeface="Times" charset="0"/>
            </a:endParaRPr>
          </a:p>
        </p:txBody>
      </p:sp>
      <p:graphicFrame>
        <p:nvGraphicFramePr>
          <p:cNvPr id="62466" name="Object 2"/>
          <p:cNvGraphicFramePr>
            <a:graphicFrameLocks noChangeAspect="1"/>
          </p:cNvGraphicFramePr>
          <p:nvPr>
            <p:extLst>
              <p:ext uri="{D42A27DB-BD31-4B8C-83A1-F6EECF244321}">
                <p14:modId xmlns:p14="http://schemas.microsoft.com/office/powerpoint/2010/main" val="2263738503"/>
              </p:ext>
            </p:extLst>
          </p:nvPr>
        </p:nvGraphicFramePr>
        <p:xfrm>
          <a:off x="4762500" y="1552575"/>
          <a:ext cx="2443163" cy="571500"/>
        </p:xfrm>
        <a:graphic>
          <a:graphicData uri="http://schemas.openxmlformats.org/presentationml/2006/ole">
            <mc:AlternateContent xmlns:mc="http://schemas.openxmlformats.org/markup-compatibility/2006">
              <mc:Choice xmlns:v="urn:schemas-microsoft-com:vml" Requires="v">
                <p:oleObj spid="_x0000_s62505" name="Equation" r:id="rId3" imgW="977900" imgH="228600" progId="Equation.3">
                  <p:embed/>
                </p:oleObj>
              </mc:Choice>
              <mc:Fallback>
                <p:oleObj name="Equation" r:id="rId3" imgW="977900" imgH="228600" progId="Equation.3">
                  <p:embed/>
                  <p:pic>
                    <p:nvPicPr>
                      <p:cNvPr id="0" name="Object 2"/>
                      <p:cNvPicPr>
                        <a:picLocks noChangeAspect="1" noChangeArrowheads="1"/>
                      </p:cNvPicPr>
                      <p:nvPr/>
                    </p:nvPicPr>
                    <p:blipFill>
                      <a:blip r:embed="rId4"/>
                      <a:srcRect/>
                      <a:stretch>
                        <a:fillRect/>
                      </a:stretch>
                    </p:blipFill>
                    <p:spPr bwMode="auto">
                      <a:xfrm>
                        <a:off x="4762500" y="1552575"/>
                        <a:ext cx="2443163" cy="571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2467" name="Object 3"/>
          <p:cNvGraphicFramePr>
            <a:graphicFrameLocks noChangeAspect="1"/>
          </p:cNvGraphicFramePr>
          <p:nvPr>
            <p:extLst>
              <p:ext uri="{D42A27DB-BD31-4B8C-83A1-F6EECF244321}">
                <p14:modId xmlns:p14="http://schemas.microsoft.com/office/powerpoint/2010/main" val="506770073"/>
              </p:ext>
            </p:extLst>
          </p:nvPr>
        </p:nvGraphicFramePr>
        <p:xfrm>
          <a:off x="1116013" y="2590800"/>
          <a:ext cx="6919912" cy="1143000"/>
        </p:xfrm>
        <a:graphic>
          <a:graphicData uri="http://schemas.openxmlformats.org/presentationml/2006/ole">
            <mc:AlternateContent xmlns:mc="http://schemas.openxmlformats.org/markup-compatibility/2006">
              <mc:Choice xmlns:v="urn:schemas-microsoft-com:vml" Requires="v">
                <p:oleObj spid="_x0000_s62506" name="Equation" r:id="rId5" imgW="2768600" imgH="457200" progId="Equation.3">
                  <p:embed/>
                </p:oleObj>
              </mc:Choice>
              <mc:Fallback>
                <p:oleObj name="Equation" r:id="rId5" imgW="2768600" imgH="457200" progId="Equation.3">
                  <p:embed/>
                  <p:pic>
                    <p:nvPicPr>
                      <p:cNvPr id="0" name="Object 3"/>
                      <p:cNvPicPr>
                        <a:picLocks noChangeAspect="1" noChangeArrowheads="1"/>
                      </p:cNvPicPr>
                      <p:nvPr/>
                    </p:nvPicPr>
                    <p:blipFill>
                      <a:blip r:embed="rId6"/>
                      <a:srcRect/>
                      <a:stretch>
                        <a:fillRect/>
                      </a:stretch>
                    </p:blipFill>
                    <p:spPr bwMode="auto">
                      <a:xfrm>
                        <a:off x="1116013" y="2590800"/>
                        <a:ext cx="6919912"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2468" name="Object 4"/>
          <p:cNvGraphicFramePr>
            <a:graphicFrameLocks noChangeAspect="1"/>
          </p:cNvGraphicFramePr>
          <p:nvPr>
            <p:extLst>
              <p:ext uri="{D42A27DB-BD31-4B8C-83A1-F6EECF244321}">
                <p14:modId xmlns:p14="http://schemas.microsoft.com/office/powerpoint/2010/main" val="653606519"/>
              </p:ext>
            </p:extLst>
          </p:nvPr>
        </p:nvGraphicFramePr>
        <p:xfrm>
          <a:off x="2044700" y="4543425"/>
          <a:ext cx="4633913" cy="2159000"/>
        </p:xfrm>
        <a:graphic>
          <a:graphicData uri="http://schemas.openxmlformats.org/presentationml/2006/ole">
            <mc:AlternateContent xmlns:mc="http://schemas.openxmlformats.org/markup-compatibility/2006">
              <mc:Choice xmlns:v="urn:schemas-microsoft-com:vml" Requires="v">
                <p:oleObj spid="_x0000_s62507" name="Equation" r:id="rId7" imgW="1854200" imgH="863600" progId="Equation.3">
                  <p:embed/>
                </p:oleObj>
              </mc:Choice>
              <mc:Fallback>
                <p:oleObj name="Equation" r:id="rId7" imgW="1854200" imgH="863600" progId="Equation.3">
                  <p:embed/>
                  <p:pic>
                    <p:nvPicPr>
                      <p:cNvPr id="0" name="Object 4"/>
                      <p:cNvPicPr>
                        <a:picLocks noChangeAspect="1" noChangeArrowheads="1"/>
                      </p:cNvPicPr>
                      <p:nvPr/>
                    </p:nvPicPr>
                    <p:blipFill>
                      <a:blip r:embed="rId8"/>
                      <a:srcRect/>
                      <a:stretch>
                        <a:fillRect/>
                      </a:stretch>
                    </p:blipFill>
                    <p:spPr bwMode="auto">
                      <a:xfrm>
                        <a:off x="2044700" y="4543425"/>
                        <a:ext cx="4633913" cy="2159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2469" name="Object 5"/>
          <p:cNvGraphicFramePr>
            <a:graphicFrameLocks noChangeAspect="1"/>
          </p:cNvGraphicFramePr>
          <p:nvPr>
            <p:extLst>
              <p:ext uri="{D42A27DB-BD31-4B8C-83A1-F6EECF244321}">
                <p14:modId xmlns:p14="http://schemas.microsoft.com/office/powerpoint/2010/main" val="2976309"/>
              </p:ext>
            </p:extLst>
          </p:nvPr>
        </p:nvGraphicFramePr>
        <p:xfrm>
          <a:off x="1346200" y="1552575"/>
          <a:ext cx="2222500" cy="571500"/>
        </p:xfrm>
        <a:graphic>
          <a:graphicData uri="http://schemas.openxmlformats.org/presentationml/2006/ole">
            <mc:AlternateContent xmlns:mc="http://schemas.openxmlformats.org/markup-compatibility/2006">
              <mc:Choice xmlns:v="urn:schemas-microsoft-com:vml" Requires="v">
                <p:oleObj spid="_x0000_s62508" name="Equation" r:id="rId9" imgW="889000" imgH="228600" progId="Equation.3">
                  <p:embed/>
                </p:oleObj>
              </mc:Choice>
              <mc:Fallback>
                <p:oleObj name="Equation" r:id="rId9" imgW="889000" imgH="228600" progId="Equation.3">
                  <p:embed/>
                  <p:pic>
                    <p:nvPicPr>
                      <p:cNvPr id="0" name="Object 5"/>
                      <p:cNvPicPr>
                        <a:picLocks noChangeAspect="1" noChangeArrowheads="1"/>
                      </p:cNvPicPr>
                      <p:nvPr/>
                    </p:nvPicPr>
                    <p:blipFill>
                      <a:blip r:embed="rId10"/>
                      <a:srcRect/>
                      <a:stretch>
                        <a:fillRect/>
                      </a:stretch>
                    </p:blipFill>
                    <p:spPr bwMode="auto">
                      <a:xfrm>
                        <a:off x="1346200" y="1552575"/>
                        <a:ext cx="2222500" cy="571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2474" name="Rectangle 15"/>
          <p:cNvSpPr>
            <a:spLocks noChangeArrowheads="1"/>
          </p:cNvSpPr>
          <p:nvPr/>
        </p:nvSpPr>
        <p:spPr bwMode="auto">
          <a:xfrm>
            <a:off x="3886200" y="1676400"/>
            <a:ext cx="55880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buFontTx/>
              <a:buNone/>
            </a:pPr>
            <a:r>
              <a:rPr lang="en-US" sz="2400" b="0">
                <a:latin typeface="Times" charset="0"/>
              </a:rPr>
              <a:t>--&gt;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2"/>
          <p:cNvSpPr>
            <a:spLocks noGrp="1" noChangeArrowheads="1"/>
          </p:cNvSpPr>
          <p:nvPr>
            <p:ph type="title"/>
          </p:nvPr>
        </p:nvSpPr>
        <p:spPr>
          <a:xfrm>
            <a:off x="0" y="76200"/>
            <a:ext cx="9144000" cy="1143000"/>
          </a:xfrm>
        </p:spPr>
        <p:txBody>
          <a:bodyPr/>
          <a:lstStyle/>
          <a:p>
            <a:pPr eaLnBrk="1" hangingPunct="1"/>
            <a:r>
              <a:rPr lang="en-US" sz="4000" b="1">
                <a:solidFill>
                  <a:srgbClr val="0000FF"/>
                </a:solidFill>
                <a:latin typeface="Times" charset="0"/>
              </a:rPr>
              <a:t>Semiimplicit Solution Over Arbitrary Size Distribution</a:t>
            </a:r>
          </a:p>
        </p:txBody>
      </p:sp>
      <p:sp>
        <p:nvSpPr>
          <p:cNvPr id="63493" name="Rectangle 3"/>
          <p:cNvSpPr>
            <a:spLocks noChangeArrowheads="1"/>
          </p:cNvSpPr>
          <p:nvPr/>
        </p:nvSpPr>
        <p:spPr bwMode="auto">
          <a:xfrm>
            <a:off x="457200" y="1524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Volume of intermediate particle	</a:t>
            </a:r>
            <a:r>
              <a:rPr lang="en-US" sz="2400" b="0">
                <a:solidFill>
                  <a:srgbClr val="993366"/>
                </a:solidFill>
                <a:latin typeface="Times" charset="0"/>
              </a:rPr>
              <a:t>(15.10)</a:t>
            </a:r>
          </a:p>
        </p:txBody>
      </p:sp>
      <p:sp>
        <p:nvSpPr>
          <p:cNvPr id="63494" name="Rectangle 4"/>
          <p:cNvSpPr>
            <a:spLocks noChangeArrowheads="1"/>
          </p:cNvSpPr>
          <p:nvPr/>
        </p:nvSpPr>
        <p:spPr bwMode="auto">
          <a:xfrm>
            <a:off x="457200" y="2743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Volume fraction of </a:t>
            </a:r>
            <a:r>
              <a:rPr lang="en-US" sz="2400" b="0" i="1">
                <a:latin typeface="Times" charset="0"/>
              </a:rPr>
              <a:t>V</a:t>
            </a:r>
            <a:r>
              <a:rPr lang="en-US" sz="2400" b="0" i="1" baseline="-25000">
                <a:latin typeface="Times" charset="0"/>
              </a:rPr>
              <a:t>i,j</a:t>
            </a:r>
            <a:r>
              <a:rPr lang="en-US" sz="2400" b="0">
                <a:latin typeface="Times" charset="0"/>
              </a:rPr>
              <a:t> partitioned to each model bin </a:t>
            </a:r>
            <a:r>
              <a:rPr lang="en-US" sz="2400" b="0" i="1">
                <a:latin typeface="Times" charset="0"/>
              </a:rPr>
              <a:t>k </a:t>
            </a:r>
            <a:r>
              <a:rPr lang="en-US" sz="2400" b="0">
                <a:solidFill>
                  <a:srgbClr val="993366"/>
                </a:solidFill>
                <a:latin typeface="Times" charset="0"/>
              </a:rPr>
              <a:t>	(15.11)</a:t>
            </a:r>
          </a:p>
        </p:txBody>
      </p:sp>
      <p:graphicFrame>
        <p:nvGraphicFramePr>
          <p:cNvPr id="63490" name="Object 2"/>
          <p:cNvGraphicFramePr>
            <a:graphicFrameLocks noChangeAspect="1"/>
          </p:cNvGraphicFramePr>
          <p:nvPr>
            <p:extLst>
              <p:ext uri="{D42A27DB-BD31-4B8C-83A1-F6EECF244321}">
                <p14:modId xmlns:p14="http://schemas.microsoft.com/office/powerpoint/2010/main" val="1949719098"/>
              </p:ext>
            </p:extLst>
          </p:nvPr>
        </p:nvGraphicFramePr>
        <p:xfrm>
          <a:off x="3508375" y="2146300"/>
          <a:ext cx="1714500" cy="571500"/>
        </p:xfrm>
        <a:graphic>
          <a:graphicData uri="http://schemas.openxmlformats.org/presentationml/2006/ole">
            <mc:AlternateContent xmlns:mc="http://schemas.openxmlformats.org/markup-compatibility/2006">
              <mc:Choice xmlns:v="urn:schemas-microsoft-com:vml" Requires="v">
                <p:oleObj spid="_x0000_s63511" name="Equation" r:id="rId3" imgW="685800" imgH="228600" progId="Equation.3">
                  <p:embed/>
                </p:oleObj>
              </mc:Choice>
              <mc:Fallback>
                <p:oleObj name="Equation" r:id="rId3" imgW="685800" imgH="228600" progId="Equation.3">
                  <p:embed/>
                  <p:pic>
                    <p:nvPicPr>
                      <p:cNvPr id="0" name="Object 2"/>
                      <p:cNvPicPr>
                        <a:picLocks noChangeAspect="1" noChangeArrowheads="1"/>
                      </p:cNvPicPr>
                      <p:nvPr/>
                    </p:nvPicPr>
                    <p:blipFill>
                      <a:blip r:embed="rId4"/>
                      <a:srcRect/>
                      <a:stretch>
                        <a:fillRect/>
                      </a:stretch>
                    </p:blipFill>
                    <p:spPr bwMode="auto">
                      <a:xfrm>
                        <a:off x="3508375" y="2146300"/>
                        <a:ext cx="1714500" cy="571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3491" name="Object 3"/>
          <p:cNvGraphicFramePr>
            <a:graphicFrameLocks noChangeAspect="1"/>
          </p:cNvGraphicFramePr>
          <p:nvPr>
            <p:extLst>
              <p:ext uri="{D42A27DB-BD31-4B8C-83A1-F6EECF244321}">
                <p14:modId xmlns:p14="http://schemas.microsoft.com/office/powerpoint/2010/main" val="4143048824"/>
              </p:ext>
            </p:extLst>
          </p:nvPr>
        </p:nvGraphicFramePr>
        <p:xfrm>
          <a:off x="690563" y="3351213"/>
          <a:ext cx="7678737" cy="2797175"/>
        </p:xfrm>
        <a:graphic>
          <a:graphicData uri="http://schemas.openxmlformats.org/presentationml/2006/ole">
            <mc:AlternateContent xmlns:mc="http://schemas.openxmlformats.org/markup-compatibility/2006">
              <mc:Choice xmlns:v="urn:schemas-microsoft-com:vml" Requires="v">
                <p:oleObj spid="_x0000_s63512" name="Equation" r:id="rId5" imgW="3136900" imgH="1143000" progId="Equation.3">
                  <p:embed/>
                </p:oleObj>
              </mc:Choice>
              <mc:Fallback>
                <p:oleObj name="Equation" r:id="rId5" imgW="3136900" imgH="1143000" progId="Equation.3">
                  <p:embed/>
                  <p:pic>
                    <p:nvPicPr>
                      <p:cNvPr id="0" name="Object 3"/>
                      <p:cNvPicPr>
                        <a:picLocks noChangeAspect="1" noChangeArrowheads="1"/>
                      </p:cNvPicPr>
                      <p:nvPr/>
                    </p:nvPicPr>
                    <p:blipFill>
                      <a:blip r:embed="rId6"/>
                      <a:srcRect/>
                      <a:stretch>
                        <a:fillRect/>
                      </a:stretch>
                    </p:blipFill>
                    <p:spPr bwMode="auto">
                      <a:xfrm>
                        <a:off x="690563" y="3351213"/>
                        <a:ext cx="7678737" cy="27971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
          <p:cNvSpPr>
            <a:spLocks noGrp="1" noChangeArrowheads="1"/>
          </p:cNvSpPr>
          <p:nvPr>
            <p:ph type="title"/>
          </p:nvPr>
        </p:nvSpPr>
        <p:spPr>
          <a:xfrm>
            <a:off x="0" y="76200"/>
            <a:ext cx="9144000" cy="1143000"/>
          </a:xfrm>
        </p:spPr>
        <p:txBody>
          <a:bodyPr/>
          <a:lstStyle/>
          <a:p>
            <a:pPr eaLnBrk="1" hangingPunct="1"/>
            <a:r>
              <a:rPr lang="en-US" sz="4000" b="1">
                <a:solidFill>
                  <a:srgbClr val="0000FF"/>
                </a:solidFill>
                <a:latin typeface="Times" charset="0"/>
              </a:rPr>
              <a:t>Semiimplicit Solution Over Arbitrary Size Distribution</a:t>
            </a:r>
          </a:p>
        </p:txBody>
      </p:sp>
      <p:sp>
        <p:nvSpPr>
          <p:cNvPr id="64516" name="Rectangle 3"/>
          <p:cNvSpPr>
            <a:spLocks noChangeArrowheads="1"/>
          </p:cNvSpPr>
          <p:nvPr/>
        </p:nvSpPr>
        <p:spPr bwMode="auto">
          <a:xfrm>
            <a:off x="457200" y="1524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Incorporate fractions into (15.9)	</a:t>
            </a:r>
            <a:r>
              <a:rPr lang="en-US" sz="2400" b="0">
                <a:solidFill>
                  <a:srgbClr val="993366"/>
                </a:solidFill>
                <a:latin typeface="Times" charset="0"/>
              </a:rPr>
              <a:t>(15.12)</a:t>
            </a:r>
          </a:p>
        </p:txBody>
      </p:sp>
      <p:graphicFrame>
        <p:nvGraphicFramePr>
          <p:cNvPr id="64514" name="Object 2"/>
          <p:cNvGraphicFramePr>
            <a:graphicFrameLocks noChangeAspect="1"/>
          </p:cNvGraphicFramePr>
          <p:nvPr>
            <p:extLst>
              <p:ext uri="{D42A27DB-BD31-4B8C-83A1-F6EECF244321}">
                <p14:modId xmlns:p14="http://schemas.microsoft.com/office/powerpoint/2010/main" val="3337418926"/>
              </p:ext>
            </p:extLst>
          </p:nvPr>
        </p:nvGraphicFramePr>
        <p:xfrm>
          <a:off x="1890713" y="2425700"/>
          <a:ext cx="4972050" cy="2216150"/>
        </p:xfrm>
        <a:graphic>
          <a:graphicData uri="http://schemas.openxmlformats.org/presentationml/2006/ole">
            <mc:AlternateContent xmlns:mc="http://schemas.openxmlformats.org/markup-compatibility/2006">
              <mc:Choice xmlns:v="urn:schemas-microsoft-com:vml" Requires="v">
                <p:oleObj spid="_x0000_s64526" name="Equation" r:id="rId3" imgW="1993900" imgH="889000" progId="Equation.3">
                  <p:embed/>
                </p:oleObj>
              </mc:Choice>
              <mc:Fallback>
                <p:oleObj name="Equation" r:id="rId3" imgW="1993900" imgH="889000" progId="Equation.3">
                  <p:embed/>
                  <p:pic>
                    <p:nvPicPr>
                      <p:cNvPr id="0" name="Object 2"/>
                      <p:cNvPicPr>
                        <a:picLocks noChangeAspect="1" noChangeArrowheads="1"/>
                      </p:cNvPicPr>
                      <p:nvPr/>
                    </p:nvPicPr>
                    <p:blipFill>
                      <a:blip r:embed="rId4"/>
                      <a:srcRect/>
                      <a:stretch>
                        <a:fillRect/>
                      </a:stretch>
                    </p:blipFill>
                    <p:spPr bwMode="auto">
                      <a:xfrm>
                        <a:off x="1890713" y="2425700"/>
                        <a:ext cx="4972050" cy="22161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Semiimplicit Solution Over Arbitrary Size Distribution</a:t>
            </a:r>
          </a:p>
        </p:txBody>
      </p:sp>
      <p:sp>
        <p:nvSpPr>
          <p:cNvPr id="65541" name="Rectangle 3"/>
          <p:cNvSpPr>
            <a:spLocks noChangeArrowheads="1"/>
          </p:cNvSpPr>
          <p:nvPr/>
        </p:nvSpPr>
        <p:spPr bwMode="auto">
          <a:xfrm>
            <a:off x="457200" y="1295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latin typeface="Times" charset="0"/>
              </a:rPr>
              <a:t>Final particle number concentration	</a:t>
            </a:r>
            <a:r>
              <a:rPr lang="en-US" sz="2400" b="0">
                <a:solidFill>
                  <a:srgbClr val="993366"/>
                </a:solidFill>
                <a:latin typeface="Times" charset="0"/>
              </a:rPr>
              <a:t>(15.13)</a:t>
            </a:r>
          </a:p>
        </p:txBody>
      </p:sp>
      <p:sp>
        <p:nvSpPr>
          <p:cNvPr id="65542" name="Rectangle 5"/>
          <p:cNvSpPr>
            <a:spLocks noChangeArrowheads="1"/>
          </p:cNvSpPr>
          <p:nvPr/>
        </p:nvSpPr>
        <p:spPr bwMode="auto">
          <a:xfrm>
            <a:off x="457200" y="2819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spcBef>
                <a:spcPct val="0"/>
              </a:spcBef>
              <a:buFontTx/>
              <a:buNone/>
              <a:tabLst>
                <a:tab pos="6804025" algn="l"/>
              </a:tabLst>
            </a:pPr>
            <a:r>
              <a:rPr lang="en-US" sz="2400" b="0">
                <a:latin typeface="Times" charset="0"/>
              </a:rPr>
              <a:t>Semiimplicit solution for volume concentration</a:t>
            </a:r>
          </a:p>
          <a:p>
            <a:pPr marL="342900" indent="-342900">
              <a:spcBef>
                <a:spcPct val="0"/>
              </a:spcBef>
              <a:buFontTx/>
              <a:buNone/>
              <a:tabLst>
                <a:tab pos="6804025" algn="l"/>
              </a:tabLst>
            </a:pPr>
            <a:r>
              <a:rPr lang="en-US" sz="2400" b="0">
                <a:latin typeface="Times" charset="0"/>
              </a:rPr>
              <a:t>	when multiple components	</a:t>
            </a:r>
            <a:r>
              <a:rPr lang="en-US" sz="2400" b="0">
                <a:solidFill>
                  <a:srgbClr val="993366"/>
                </a:solidFill>
                <a:latin typeface="Times" charset="0"/>
              </a:rPr>
              <a:t>(15.14)</a:t>
            </a:r>
          </a:p>
        </p:txBody>
      </p:sp>
      <p:graphicFrame>
        <p:nvGraphicFramePr>
          <p:cNvPr id="65538" name="Object 2"/>
          <p:cNvGraphicFramePr>
            <a:graphicFrameLocks noChangeAspect="1"/>
          </p:cNvGraphicFramePr>
          <p:nvPr>
            <p:extLst>
              <p:ext uri="{D42A27DB-BD31-4B8C-83A1-F6EECF244321}">
                <p14:modId xmlns:p14="http://schemas.microsoft.com/office/powerpoint/2010/main" val="3148653193"/>
              </p:ext>
            </p:extLst>
          </p:nvPr>
        </p:nvGraphicFramePr>
        <p:xfrm>
          <a:off x="3584575" y="1673225"/>
          <a:ext cx="1333500" cy="1047750"/>
        </p:xfrm>
        <a:graphic>
          <a:graphicData uri="http://schemas.openxmlformats.org/presentationml/2006/ole">
            <mc:AlternateContent xmlns:mc="http://schemas.openxmlformats.org/markup-compatibility/2006">
              <mc:Choice xmlns:v="urn:schemas-microsoft-com:vml" Requires="v">
                <p:oleObj spid="_x0000_s65559" name="Equation" r:id="rId3" imgW="533400" imgH="419100" progId="Equation.3">
                  <p:embed/>
                </p:oleObj>
              </mc:Choice>
              <mc:Fallback>
                <p:oleObj name="Equation" r:id="rId3" imgW="533400" imgH="419100" progId="Equation.3">
                  <p:embed/>
                  <p:pic>
                    <p:nvPicPr>
                      <p:cNvPr id="0" name="Object 2"/>
                      <p:cNvPicPr>
                        <a:picLocks noChangeAspect="1" noChangeArrowheads="1"/>
                      </p:cNvPicPr>
                      <p:nvPr/>
                    </p:nvPicPr>
                    <p:blipFill>
                      <a:blip r:embed="rId4"/>
                      <a:srcRect/>
                      <a:stretch>
                        <a:fillRect/>
                      </a:stretch>
                    </p:blipFill>
                    <p:spPr bwMode="auto">
                      <a:xfrm>
                        <a:off x="3584575" y="1673225"/>
                        <a:ext cx="1333500" cy="1047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5539" name="Object 3"/>
          <p:cNvGraphicFramePr>
            <a:graphicFrameLocks noChangeAspect="1"/>
          </p:cNvGraphicFramePr>
          <p:nvPr>
            <p:extLst>
              <p:ext uri="{D42A27DB-BD31-4B8C-83A1-F6EECF244321}">
                <p14:modId xmlns:p14="http://schemas.microsoft.com/office/powerpoint/2010/main" val="3025380283"/>
              </p:ext>
            </p:extLst>
          </p:nvPr>
        </p:nvGraphicFramePr>
        <p:xfrm>
          <a:off x="1589088" y="3721100"/>
          <a:ext cx="5492750" cy="2222500"/>
        </p:xfrm>
        <a:graphic>
          <a:graphicData uri="http://schemas.openxmlformats.org/presentationml/2006/ole">
            <mc:AlternateContent xmlns:mc="http://schemas.openxmlformats.org/markup-compatibility/2006">
              <mc:Choice xmlns:v="urn:schemas-microsoft-com:vml" Requires="v">
                <p:oleObj spid="_x0000_s65560" name="Equation" r:id="rId5" imgW="2197100" imgH="889000" progId="Equation.3">
                  <p:embed/>
                </p:oleObj>
              </mc:Choice>
              <mc:Fallback>
                <p:oleObj name="Equation" r:id="rId5" imgW="2197100" imgH="889000" progId="Equation.3">
                  <p:embed/>
                  <p:pic>
                    <p:nvPicPr>
                      <p:cNvPr id="0" name="Object 3"/>
                      <p:cNvPicPr>
                        <a:picLocks noChangeAspect="1" noChangeArrowheads="1"/>
                      </p:cNvPicPr>
                      <p:nvPr/>
                    </p:nvPicPr>
                    <p:blipFill>
                      <a:blip r:embed="rId6"/>
                      <a:srcRect/>
                      <a:stretch>
                        <a:fillRect/>
                      </a:stretch>
                    </p:blipFill>
                    <p:spPr bwMode="auto">
                      <a:xfrm>
                        <a:off x="1589088" y="3721100"/>
                        <a:ext cx="5492750" cy="2222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Self-Preserving Solution</a:t>
            </a:r>
          </a:p>
        </p:txBody>
      </p:sp>
      <p:sp>
        <p:nvSpPr>
          <p:cNvPr id="66564" name="Text Box 3"/>
          <p:cNvSpPr txBox="1">
            <a:spLocks noChangeArrowheads="1"/>
          </p:cNvSpPr>
          <p:nvPr/>
        </p:nvSpPr>
        <p:spPr bwMode="auto">
          <a:xfrm>
            <a:off x="7467600" y="6096000"/>
            <a:ext cx="12763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15.3</a:t>
            </a:r>
          </a:p>
        </p:txBody>
      </p:sp>
      <p:sp>
        <p:nvSpPr>
          <p:cNvPr id="66565" name="Rectangle 4"/>
          <p:cNvSpPr>
            <a:spLocks noChangeArrowheads="1"/>
          </p:cNvSpPr>
          <p:nvPr/>
        </p:nvSpPr>
        <p:spPr bwMode="auto">
          <a:xfrm>
            <a:off x="1524000" y="1066800"/>
            <a:ext cx="59436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solidFill>
                  <a:srgbClr val="187534"/>
                </a:solidFill>
                <a:latin typeface="Times" charset="0"/>
              </a:rPr>
              <a:t>Self-preserving versus semi-implicit solutions</a:t>
            </a:r>
            <a:endParaRPr lang="en-US" sz="2400" b="0">
              <a:solidFill>
                <a:srgbClr val="FF00FF"/>
              </a:solidFill>
              <a:latin typeface="Times" charset="0"/>
            </a:endParaRPr>
          </a:p>
        </p:txBody>
      </p:sp>
      <p:graphicFrame>
        <p:nvGraphicFramePr>
          <p:cNvPr id="66562" name="Object 2"/>
          <p:cNvGraphicFramePr>
            <a:graphicFrameLocks noChangeAspect="1"/>
          </p:cNvGraphicFramePr>
          <p:nvPr/>
        </p:nvGraphicFramePr>
        <p:xfrm>
          <a:off x="609600" y="1676400"/>
          <a:ext cx="7086600" cy="4905375"/>
        </p:xfrm>
        <a:graphic>
          <a:graphicData uri="http://schemas.openxmlformats.org/presentationml/2006/ole">
            <mc:AlternateContent xmlns:mc="http://schemas.openxmlformats.org/markup-compatibility/2006">
              <mc:Choice xmlns:v="urn:schemas-microsoft-com:vml" Requires="v">
                <p:oleObj spid="_x0000_s66577" name="Document" r:id="rId3" imgW="2971800" imgH="2057400" progId="Word.Document.8">
                  <p:embed/>
                </p:oleObj>
              </mc:Choice>
              <mc:Fallback>
                <p:oleObj name="Document" r:id="rId3" imgW="2971800" imgH="20574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676400"/>
                        <a:ext cx="7086600" cy="49053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6566" name="Rectangle 7"/>
          <p:cNvSpPr>
            <a:spLocks noChangeArrowheads="1"/>
          </p:cNvSpPr>
          <p:nvPr/>
        </p:nvSpPr>
        <p:spPr bwMode="auto">
          <a:xfrm>
            <a:off x="762000" y="2135188"/>
            <a:ext cx="609600" cy="3198812"/>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66567" name="Text Box 8"/>
          <p:cNvSpPr txBox="1">
            <a:spLocks noChangeArrowheads="1"/>
          </p:cNvSpPr>
          <p:nvPr/>
        </p:nvSpPr>
        <p:spPr bwMode="auto">
          <a:xfrm rot="-5400000">
            <a:off x="-578644" y="3386932"/>
            <a:ext cx="329088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50DFF"/>
                </a:solidFill>
                <a:latin typeface="Times" charset="0"/>
              </a:rPr>
              <a:t>dn (No.  cm</a:t>
            </a:r>
            <a:r>
              <a:rPr lang="en-US" b="0" baseline="30000">
                <a:solidFill>
                  <a:srgbClr val="050DFF"/>
                </a:solidFill>
                <a:latin typeface="Times" charset="0"/>
              </a:rPr>
              <a:t>-3</a:t>
            </a:r>
            <a:r>
              <a:rPr lang="en-US" b="0">
                <a:solidFill>
                  <a:srgbClr val="050DFF"/>
                </a:solidFill>
                <a:latin typeface="Times" charset="0"/>
              </a:rPr>
              <a:t>) / d log</a:t>
            </a:r>
            <a:r>
              <a:rPr lang="en-US" b="0" baseline="-25000">
                <a:solidFill>
                  <a:srgbClr val="050DFF"/>
                </a:solidFill>
                <a:latin typeface="Times" charset="0"/>
              </a:rPr>
              <a:t>10</a:t>
            </a:r>
            <a:r>
              <a:rPr lang="en-US" b="0">
                <a:solidFill>
                  <a:srgbClr val="050DFF"/>
                </a:solidFill>
                <a:latin typeface="Times" charset="0"/>
              </a:rPr>
              <a:t>D</a:t>
            </a:r>
            <a:r>
              <a:rPr lang="en-US" b="0" baseline="-25000">
                <a:solidFill>
                  <a:srgbClr val="050DFF"/>
                </a:solidFill>
                <a:latin typeface="Times" charset="0"/>
              </a:rPr>
              <a:t>p</a:t>
            </a:r>
            <a:endParaRPr lang="en-US" sz="1600" b="0">
              <a:solidFill>
                <a:srgbClr val="002EFF"/>
              </a:solidFill>
              <a:latin typeface="Times"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0"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Hydrometeor-Hydrometeor Coagulation</a:t>
            </a:r>
          </a:p>
        </p:txBody>
      </p:sp>
      <p:sp>
        <p:nvSpPr>
          <p:cNvPr id="67591" name="Rectangle 3"/>
          <p:cNvSpPr>
            <a:spLocks noChangeArrowheads="1"/>
          </p:cNvSpPr>
          <p:nvPr/>
        </p:nvSpPr>
        <p:spPr bwMode="auto">
          <a:xfrm>
            <a:off x="457200" y="1143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Final volume concentration of component or total particle	</a:t>
            </a:r>
          </a:p>
          <a:p>
            <a:pPr marL="342900" indent="-342900">
              <a:lnSpc>
                <a:spcPct val="100000"/>
              </a:lnSpc>
              <a:buFontTx/>
              <a:buNone/>
              <a:tabLst>
                <a:tab pos="6804025" algn="l"/>
              </a:tabLst>
            </a:pPr>
            <a:r>
              <a:rPr lang="en-US" sz="2400" b="0">
                <a:latin typeface="Times" charset="0"/>
              </a:rPr>
              <a:t>		</a:t>
            </a:r>
            <a:r>
              <a:rPr lang="en-US" sz="2400" b="0">
                <a:solidFill>
                  <a:srgbClr val="993366"/>
                </a:solidFill>
                <a:latin typeface="Times" charset="0"/>
              </a:rPr>
              <a:t>(18.53)</a:t>
            </a:r>
            <a:r>
              <a:rPr lang="en-US" sz="2400" b="0">
                <a:latin typeface="Times" charset="0"/>
              </a:rPr>
              <a:t>	</a:t>
            </a:r>
          </a:p>
        </p:txBody>
      </p:sp>
      <p:graphicFrame>
        <p:nvGraphicFramePr>
          <p:cNvPr id="67586" name="Object 2"/>
          <p:cNvGraphicFramePr>
            <a:graphicFrameLocks noChangeAspect="1"/>
          </p:cNvGraphicFramePr>
          <p:nvPr>
            <p:extLst>
              <p:ext uri="{D42A27DB-BD31-4B8C-83A1-F6EECF244321}">
                <p14:modId xmlns:p14="http://schemas.microsoft.com/office/powerpoint/2010/main" val="3098682634"/>
              </p:ext>
            </p:extLst>
          </p:nvPr>
        </p:nvGraphicFramePr>
        <p:xfrm>
          <a:off x="1755775" y="1704975"/>
          <a:ext cx="4792663" cy="1143000"/>
        </p:xfrm>
        <a:graphic>
          <a:graphicData uri="http://schemas.openxmlformats.org/presentationml/2006/ole">
            <mc:AlternateContent xmlns:mc="http://schemas.openxmlformats.org/markup-compatibility/2006">
              <mc:Choice xmlns:v="urn:schemas-microsoft-com:vml" Requires="v">
                <p:oleObj spid="_x0000_s67622" name="Equation" r:id="rId3" imgW="1917700" imgH="457200" progId="Equation.3">
                  <p:embed/>
                </p:oleObj>
              </mc:Choice>
              <mc:Fallback>
                <p:oleObj name="Equation" r:id="rId3" imgW="1917700" imgH="457200" progId="Equation.3">
                  <p:embed/>
                  <p:pic>
                    <p:nvPicPr>
                      <p:cNvPr id="0" name="Object 2"/>
                      <p:cNvPicPr>
                        <a:picLocks noChangeAspect="1" noChangeArrowheads="1"/>
                      </p:cNvPicPr>
                      <p:nvPr/>
                    </p:nvPicPr>
                    <p:blipFill>
                      <a:blip r:embed="rId4"/>
                      <a:srcRect/>
                      <a:stretch>
                        <a:fillRect/>
                      </a:stretch>
                    </p:blipFill>
                    <p:spPr bwMode="auto">
                      <a:xfrm>
                        <a:off x="1755775" y="1704975"/>
                        <a:ext cx="4792663"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7587" name="Object 3"/>
          <p:cNvGraphicFramePr>
            <a:graphicFrameLocks noChangeAspect="1"/>
          </p:cNvGraphicFramePr>
          <p:nvPr>
            <p:extLst>
              <p:ext uri="{D42A27DB-BD31-4B8C-83A1-F6EECF244321}">
                <p14:modId xmlns:p14="http://schemas.microsoft.com/office/powerpoint/2010/main" val="2650904282"/>
              </p:ext>
            </p:extLst>
          </p:nvPr>
        </p:nvGraphicFramePr>
        <p:xfrm>
          <a:off x="1128713" y="2790825"/>
          <a:ext cx="7015162" cy="1206500"/>
        </p:xfrm>
        <a:graphic>
          <a:graphicData uri="http://schemas.openxmlformats.org/presentationml/2006/ole">
            <mc:AlternateContent xmlns:mc="http://schemas.openxmlformats.org/markup-compatibility/2006">
              <mc:Choice xmlns:v="urn:schemas-microsoft-com:vml" Requires="v">
                <p:oleObj spid="_x0000_s67623" name="Equation" r:id="rId5" imgW="2806700" imgH="482600" progId="Equation.3">
                  <p:embed/>
                </p:oleObj>
              </mc:Choice>
              <mc:Fallback>
                <p:oleObj name="Equation" r:id="rId5" imgW="2806700" imgH="482600" progId="Equation.3">
                  <p:embed/>
                  <p:pic>
                    <p:nvPicPr>
                      <p:cNvPr id="0" name="Object 3"/>
                      <p:cNvPicPr>
                        <a:picLocks noChangeAspect="1" noChangeArrowheads="1"/>
                      </p:cNvPicPr>
                      <p:nvPr/>
                    </p:nvPicPr>
                    <p:blipFill>
                      <a:blip r:embed="rId6"/>
                      <a:srcRect/>
                      <a:stretch>
                        <a:fillRect/>
                      </a:stretch>
                    </p:blipFill>
                    <p:spPr bwMode="auto">
                      <a:xfrm>
                        <a:off x="1128713" y="2790825"/>
                        <a:ext cx="7015162" cy="1206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7588" name="Object 4"/>
          <p:cNvGraphicFramePr>
            <a:graphicFrameLocks noChangeAspect="1"/>
          </p:cNvGraphicFramePr>
          <p:nvPr>
            <p:extLst>
              <p:ext uri="{D42A27DB-BD31-4B8C-83A1-F6EECF244321}">
                <p14:modId xmlns:p14="http://schemas.microsoft.com/office/powerpoint/2010/main" val="1486962492"/>
              </p:ext>
            </p:extLst>
          </p:nvPr>
        </p:nvGraphicFramePr>
        <p:xfrm>
          <a:off x="974725" y="4084638"/>
          <a:ext cx="7281863" cy="1162050"/>
        </p:xfrm>
        <a:graphic>
          <a:graphicData uri="http://schemas.openxmlformats.org/presentationml/2006/ole">
            <mc:AlternateContent xmlns:mc="http://schemas.openxmlformats.org/markup-compatibility/2006">
              <mc:Choice xmlns:v="urn:schemas-microsoft-com:vml" Requires="v">
                <p:oleObj spid="_x0000_s67624" name="Equation" r:id="rId7" imgW="3022600" imgH="482600" progId="Equation.3">
                  <p:embed/>
                </p:oleObj>
              </mc:Choice>
              <mc:Fallback>
                <p:oleObj name="Equation" r:id="rId7" imgW="3022600" imgH="482600" progId="Equation.3">
                  <p:embed/>
                  <p:pic>
                    <p:nvPicPr>
                      <p:cNvPr id="0" name="Object 4"/>
                      <p:cNvPicPr>
                        <a:picLocks noChangeAspect="1" noChangeArrowheads="1"/>
                      </p:cNvPicPr>
                      <p:nvPr/>
                    </p:nvPicPr>
                    <p:blipFill>
                      <a:blip r:embed="rId8"/>
                      <a:srcRect/>
                      <a:stretch>
                        <a:fillRect/>
                      </a:stretch>
                    </p:blipFill>
                    <p:spPr bwMode="auto">
                      <a:xfrm>
                        <a:off x="974725" y="4084638"/>
                        <a:ext cx="7281863" cy="11620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7589" name="Object 5"/>
          <p:cNvGraphicFramePr>
            <a:graphicFrameLocks noChangeAspect="1"/>
          </p:cNvGraphicFramePr>
          <p:nvPr>
            <p:extLst>
              <p:ext uri="{D42A27DB-BD31-4B8C-83A1-F6EECF244321}">
                <p14:modId xmlns:p14="http://schemas.microsoft.com/office/powerpoint/2010/main" val="2156980914"/>
              </p:ext>
            </p:extLst>
          </p:nvPr>
        </p:nvGraphicFramePr>
        <p:xfrm>
          <a:off x="938213" y="5395913"/>
          <a:ext cx="7535862" cy="1135062"/>
        </p:xfrm>
        <a:graphic>
          <a:graphicData uri="http://schemas.openxmlformats.org/presentationml/2006/ole">
            <mc:AlternateContent xmlns:mc="http://schemas.openxmlformats.org/markup-compatibility/2006">
              <mc:Choice xmlns:v="urn:schemas-microsoft-com:vml" Requires="v">
                <p:oleObj spid="_x0000_s67625" name="Equation" r:id="rId9" imgW="3289300" imgH="495300" progId="Equation.3">
                  <p:embed/>
                </p:oleObj>
              </mc:Choice>
              <mc:Fallback>
                <p:oleObj name="Equation" r:id="rId9" imgW="3289300" imgH="495300" progId="Equation.3">
                  <p:embed/>
                  <p:pic>
                    <p:nvPicPr>
                      <p:cNvPr id="0" name="Object 5"/>
                      <p:cNvPicPr>
                        <a:picLocks noChangeAspect="1" noChangeArrowheads="1"/>
                      </p:cNvPicPr>
                      <p:nvPr/>
                    </p:nvPicPr>
                    <p:blipFill>
                      <a:blip r:embed="rId10"/>
                      <a:srcRect/>
                      <a:stretch>
                        <a:fillRect/>
                      </a:stretch>
                    </p:blipFill>
                    <p:spPr bwMode="auto">
                      <a:xfrm>
                        <a:off x="938213" y="5395913"/>
                        <a:ext cx="7535862" cy="113506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Hydrometeor-Hydrometeor Coagulation</a:t>
            </a:r>
          </a:p>
        </p:txBody>
      </p:sp>
      <p:sp>
        <p:nvSpPr>
          <p:cNvPr id="68613" name="Rectangle 3"/>
          <p:cNvSpPr>
            <a:spLocks noChangeArrowheads="1"/>
          </p:cNvSpPr>
          <p:nvPr/>
        </p:nvSpPr>
        <p:spPr bwMode="auto">
          <a:xfrm>
            <a:off x="457200" y="1143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Final number concentration	</a:t>
            </a:r>
            <a:r>
              <a:rPr lang="en-US" sz="2400" b="0">
                <a:solidFill>
                  <a:srgbClr val="993366"/>
                </a:solidFill>
                <a:latin typeface="Times" charset="0"/>
              </a:rPr>
              <a:t>(18.54)</a:t>
            </a:r>
            <a:r>
              <a:rPr lang="en-US" sz="2400" b="0">
                <a:latin typeface="Times" charset="0"/>
              </a:rPr>
              <a:t>	</a:t>
            </a:r>
          </a:p>
        </p:txBody>
      </p:sp>
      <p:sp>
        <p:nvSpPr>
          <p:cNvPr id="68614" name="Rectangle 8"/>
          <p:cNvSpPr>
            <a:spLocks noChangeArrowheads="1"/>
          </p:cNvSpPr>
          <p:nvPr/>
        </p:nvSpPr>
        <p:spPr bwMode="auto">
          <a:xfrm>
            <a:off x="457200" y="2743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Volume fraction of coagulated pair partitioned to a fixed bin	</a:t>
            </a:r>
            <a:r>
              <a:rPr lang="en-US" sz="2400" b="0">
                <a:solidFill>
                  <a:srgbClr val="993366"/>
                </a:solidFill>
                <a:latin typeface="Times" charset="0"/>
              </a:rPr>
              <a:t>(18.55)</a:t>
            </a:r>
            <a:r>
              <a:rPr lang="en-US" sz="2400" b="0">
                <a:latin typeface="Times" charset="0"/>
              </a:rPr>
              <a:t>	</a:t>
            </a:r>
          </a:p>
        </p:txBody>
      </p:sp>
      <p:graphicFrame>
        <p:nvGraphicFramePr>
          <p:cNvPr id="68610" name="Object 2"/>
          <p:cNvGraphicFramePr>
            <a:graphicFrameLocks noChangeAspect="1"/>
          </p:cNvGraphicFramePr>
          <p:nvPr>
            <p:extLst>
              <p:ext uri="{D42A27DB-BD31-4B8C-83A1-F6EECF244321}">
                <p14:modId xmlns:p14="http://schemas.microsoft.com/office/powerpoint/2010/main" val="3591121717"/>
              </p:ext>
            </p:extLst>
          </p:nvPr>
        </p:nvGraphicFramePr>
        <p:xfrm>
          <a:off x="3527425" y="1504950"/>
          <a:ext cx="2000250" cy="1111250"/>
        </p:xfrm>
        <a:graphic>
          <a:graphicData uri="http://schemas.openxmlformats.org/presentationml/2006/ole">
            <mc:AlternateContent xmlns:mc="http://schemas.openxmlformats.org/markup-compatibility/2006">
              <mc:Choice xmlns:v="urn:schemas-microsoft-com:vml" Requires="v">
                <p:oleObj spid="_x0000_s68631" name="Equation" r:id="rId3" imgW="800100" imgH="444500" progId="Equation.3">
                  <p:embed/>
                </p:oleObj>
              </mc:Choice>
              <mc:Fallback>
                <p:oleObj name="Equation" r:id="rId3" imgW="800100" imgH="444500" progId="Equation.3">
                  <p:embed/>
                  <p:pic>
                    <p:nvPicPr>
                      <p:cNvPr id="0" name="Object 2"/>
                      <p:cNvPicPr>
                        <a:picLocks noChangeAspect="1" noChangeArrowheads="1"/>
                      </p:cNvPicPr>
                      <p:nvPr/>
                    </p:nvPicPr>
                    <p:blipFill>
                      <a:blip r:embed="rId4"/>
                      <a:srcRect/>
                      <a:stretch>
                        <a:fillRect/>
                      </a:stretch>
                    </p:blipFill>
                    <p:spPr bwMode="auto">
                      <a:xfrm>
                        <a:off x="3527425" y="1504950"/>
                        <a:ext cx="2000250" cy="1111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8611" name="Object 3"/>
          <p:cNvGraphicFramePr>
            <a:graphicFrameLocks noChangeAspect="1"/>
          </p:cNvGraphicFramePr>
          <p:nvPr>
            <p:extLst>
              <p:ext uri="{D42A27DB-BD31-4B8C-83A1-F6EECF244321}">
                <p14:modId xmlns:p14="http://schemas.microsoft.com/office/powerpoint/2010/main" val="2489123851"/>
              </p:ext>
            </p:extLst>
          </p:nvPr>
        </p:nvGraphicFramePr>
        <p:xfrm>
          <a:off x="268288" y="3459163"/>
          <a:ext cx="8605837" cy="2633662"/>
        </p:xfrm>
        <a:graphic>
          <a:graphicData uri="http://schemas.openxmlformats.org/presentationml/2006/ole">
            <mc:AlternateContent xmlns:mc="http://schemas.openxmlformats.org/markup-compatibility/2006">
              <mc:Choice xmlns:v="urn:schemas-microsoft-com:vml" Requires="v">
                <p:oleObj spid="_x0000_s68632" name="Equation" r:id="rId5" imgW="3733800" imgH="1143000" progId="Equation.3">
                  <p:embed/>
                </p:oleObj>
              </mc:Choice>
              <mc:Fallback>
                <p:oleObj name="Equation" r:id="rId5" imgW="3733800" imgH="1143000" progId="Equation.3">
                  <p:embed/>
                  <p:pic>
                    <p:nvPicPr>
                      <p:cNvPr id="0" name="Object 3"/>
                      <p:cNvPicPr>
                        <a:picLocks noChangeAspect="1" noChangeArrowheads="1"/>
                      </p:cNvPicPr>
                      <p:nvPr/>
                    </p:nvPicPr>
                    <p:blipFill>
                      <a:blip r:embed="rId6"/>
                      <a:srcRect/>
                      <a:stretch>
                        <a:fillRect/>
                      </a:stretch>
                    </p:blipFill>
                    <p:spPr bwMode="auto">
                      <a:xfrm>
                        <a:off x="268288" y="3459163"/>
                        <a:ext cx="8605837" cy="263366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Coagulation Over Multiple Structures</a:t>
            </a:r>
          </a:p>
        </p:txBody>
      </p:sp>
      <p:sp>
        <p:nvSpPr>
          <p:cNvPr id="69636" name="Text Box 3"/>
          <p:cNvSpPr txBox="1">
            <a:spLocks noChangeArrowheads="1"/>
          </p:cNvSpPr>
          <p:nvPr/>
        </p:nvSpPr>
        <p:spPr bwMode="auto">
          <a:xfrm>
            <a:off x="7467600" y="6096000"/>
            <a:ext cx="12763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15.5</a:t>
            </a:r>
          </a:p>
        </p:txBody>
      </p:sp>
      <p:graphicFrame>
        <p:nvGraphicFramePr>
          <p:cNvPr id="69634" name="Object 2"/>
          <p:cNvGraphicFramePr>
            <a:graphicFrameLocks noChangeAspect="1"/>
          </p:cNvGraphicFramePr>
          <p:nvPr/>
        </p:nvGraphicFramePr>
        <p:xfrm>
          <a:off x="533400" y="1204913"/>
          <a:ext cx="8077200" cy="5043487"/>
        </p:xfrm>
        <a:graphic>
          <a:graphicData uri="http://schemas.openxmlformats.org/presentationml/2006/ole">
            <mc:AlternateContent xmlns:mc="http://schemas.openxmlformats.org/markup-compatibility/2006">
              <mc:Choice xmlns:v="urn:schemas-microsoft-com:vml" Requires="v">
                <p:oleObj spid="_x0000_s69648" name="Document" r:id="rId3" imgW="3352800" imgH="2093976" progId="Word.Document.8">
                  <p:embed/>
                </p:oleObj>
              </mc:Choice>
              <mc:Fallback>
                <p:oleObj name="Document" r:id="rId3" imgW="3352800" imgH="2093976"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204913"/>
                        <a:ext cx="8077200" cy="504348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9637" name="Rectangle 7"/>
          <p:cNvSpPr>
            <a:spLocks noChangeArrowheads="1"/>
          </p:cNvSpPr>
          <p:nvPr/>
        </p:nvSpPr>
        <p:spPr bwMode="auto">
          <a:xfrm>
            <a:off x="533400" y="1828800"/>
            <a:ext cx="609600" cy="3198813"/>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69638" name="Text Box 8"/>
          <p:cNvSpPr txBox="1">
            <a:spLocks noChangeArrowheads="1"/>
          </p:cNvSpPr>
          <p:nvPr/>
        </p:nvSpPr>
        <p:spPr bwMode="auto">
          <a:xfrm rot="-5400000">
            <a:off x="-807244" y="3082132"/>
            <a:ext cx="329088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50DFF"/>
                </a:solidFill>
                <a:latin typeface="Times" charset="0"/>
              </a:rPr>
              <a:t>dn (No.  cm</a:t>
            </a:r>
            <a:r>
              <a:rPr lang="en-US" b="0" baseline="30000">
                <a:solidFill>
                  <a:srgbClr val="050DFF"/>
                </a:solidFill>
                <a:latin typeface="Times" charset="0"/>
              </a:rPr>
              <a:t>-3</a:t>
            </a:r>
            <a:r>
              <a:rPr lang="en-US" b="0">
                <a:solidFill>
                  <a:srgbClr val="050DFF"/>
                </a:solidFill>
                <a:latin typeface="Times" charset="0"/>
              </a:rPr>
              <a:t>) / d log</a:t>
            </a:r>
            <a:r>
              <a:rPr lang="en-US" b="0" baseline="-25000">
                <a:solidFill>
                  <a:srgbClr val="050DFF"/>
                </a:solidFill>
                <a:latin typeface="Times" charset="0"/>
              </a:rPr>
              <a:t>10</a:t>
            </a:r>
            <a:r>
              <a:rPr lang="en-US" b="0">
                <a:solidFill>
                  <a:srgbClr val="050DFF"/>
                </a:solidFill>
                <a:latin typeface="Times" charset="0"/>
              </a:rPr>
              <a:t>D</a:t>
            </a:r>
            <a:r>
              <a:rPr lang="en-US" b="0" baseline="-25000">
                <a:solidFill>
                  <a:srgbClr val="050DFF"/>
                </a:solidFill>
                <a:latin typeface="Times" charset="0"/>
              </a:rPr>
              <a:t>p</a:t>
            </a:r>
            <a:endParaRPr lang="en-US" sz="1600" b="0">
              <a:solidFill>
                <a:srgbClr val="002EFF"/>
              </a:solidFill>
              <a:latin typeface="Times"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Coagulation Over Multiple Structures</a:t>
            </a:r>
          </a:p>
        </p:txBody>
      </p:sp>
      <p:sp>
        <p:nvSpPr>
          <p:cNvPr id="70660" name="Text Box 3"/>
          <p:cNvSpPr txBox="1">
            <a:spLocks noChangeArrowheads="1"/>
          </p:cNvSpPr>
          <p:nvPr/>
        </p:nvSpPr>
        <p:spPr bwMode="auto">
          <a:xfrm>
            <a:off x="7467600" y="6096000"/>
            <a:ext cx="12763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15.5</a:t>
            </a:r>
          </a:p>
        </p:txBody>
      </p:sp>
      <p:graphicFrame>
        <p:nvGraphicFramePr>
          <p:cNvPr id="70658" name="Object 2"/>
          <p:cNvGraphicFramePr>
            <a:graphicFrameLocks noChangeAspect="1"/>
          </p:cNvGraphicFramePr>
          <p:nvPr/>
        </p:nvGraphicFramePr>
        <p:xfrm>
          <a:off x="381000" y="1524000"/>
          <a:ext cx="8305800" cy="4152900"/>
        </p:xfrm>
        <a:graphic>
          <a:graphicData uri="http://schemas.openxmlformats.org/presentationml/2006/ole">
            <mc:AlternateContent xmlns:mc="http://schemas.openxmlformats.org/markup-compatibility/2006">
              <mc:Choice xmlns:v="urn:schemas-microsoft-com:vml" Requires="v">
                <p:oleObj spid="_x0000_s70672" name="Document" r:id="rId3" imgW="3352800" imgH="1676400" progId="Word.Document.8">
                  <p:embed/>
                </p:oleObj>
              </mc:Choice>
              <mc:Fallback>
                <p:oleObj name="Document" r:id="rId3" imgW="3352800" imgH="16764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524000"/>
                        <a:ext cx="8305800" cy="41529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0661" name="Rectangle 6"/>
          <p:cNvSpPr>
            <a:spLocks noChangeArrowheads="1"/>
          </p:cNvSpPr>
          <p:nvPr/>
        </p:nvSpPr>
        <p:spPr bwMode="auto">
          <a:xfrm>
            <a:off x="609600" y="1755775"/>
            <a:ext cx="609600" cy="3198813"/>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70662" name="Text Box 7"/>
          <p:cNvSpPr txBox="1">
            <a:spLocks noChangeArrowheads="1"/>
          </p:cNvSpPr>
          <p:nvPr/>
        </p:nvSpPr>
        <p:spPr bwMode="auto">
          <a:xfrm rot="-5400000">
            <a:off x="-731044" y="3009107"/>
            <a:ext cx="329088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50DFF"/>
                </a:solidFill>
                <a:latin typeface="Times" charset="0"/>
              </a:rPr>
              <a:t>dn (No.  cm</a:t>
            </a:r>
            <a:r>
              <a:rPr lang="en-US" b="0" baseline="30000">
                <a:solidFill>
                  <a:srgbClr val="050DFF"/>
                </a:solidFill>
                <a:latin typeface="Times" charset="0"/>
              </a:rPr>
              <a:t>-3</a:t>
            </a:r>
            <a:r>
              <a:rPr lang="en-US" b="0">
                <a:solidFill>
                  <a:srgbClr val="050DFF"/>
                </a:solidFill>
                <a:latin typeface="Times" charset="0"/>
              </a:rPr>
              <a:t>) / d log</a:t>
            </a:r>
            <a:r>
              <a:rPr lang="en-US" b="0" baseline="-25000">
                <a:solidFill>
                  <a:srgbClr val="050DFF"/>
                </a:solidFill>
                <a:latin typeface="Times" charset="0"/>
              </a:rPr>
              <a:t>10</a:t>
            </a:r>
            <a:r>
              <a:rPr lang="en-US" b="0">
                <a:solidFill>
                  <a:srgbClr val="050DFF"/>
                </a:solidFill>
                <a:latin typeface="Times" charset="0"/>
              </a:rPr>
              <a:t>D</a:t>
            </a:r>
            <a:r>
              <a:rPr lang="en-US" b="0" baseline="-25000">
                <a:solidFill>
                  <a:srgbClr val="050DFF"/>
                </a:solidFill>
                <a:latin typeface="Times" charset="0"/>
              </a:rPr>
              <a:t>p</a:t>
            </a:r>
            <a:endParaRPr lang="en-US" sz="1600" b="0">
              <a:solidFill>
                <a:srgbClr val="002EFF"/>
              </a:solidFill>
              <a:latin typeface="Times"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Coagulation Over Multiple Structures</a:t>
            </a:r>
          </a:p>
        </p:txBody>
      </p:sp>
      <p:sp>
        <p:nvSpPr>
          <p:cNvPr id="71684" name="Text Box 3"/>
          <p:cNvSpPr txBox="1">
            <a:spLocks noChangeArrowheads="1"/>
          </p:cNvSpPr>
          <p:nvPr/>
        </p:nvSpPr>
        <p:spPr bwMode="auto">
          <a:xfrm>
            <a:off x="7467600" y="6096000"/>
            <a:ext cx="12763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15.5</a:t>
            </a:r>
          </a:p>
        </p:txBody>
      </p:sp>
      <p:graphicFrame>
        <p:nvGraphicFramePr>
          <p:cNvPr id="71682" name="Object 2"/>
          <p:cNvGraphicFramePr>
            <a:graphicFrameLocks noChangeAspect="1"/>
          </p:cNvGraphicFramePr>
          <p:nvPr/>
        </p:nvGraphicFramePr>
        <p:xfrm>
          <a:off x="914400" y="976313"/>
          <a:ext cx="6553200" cy="5729287"/>
        </p:xfrm>
        <a:graphic>
          <a:graphicData uri="http://schemas.openxmlformats.org/presentationml/2006/ole">
            <mc:AlternateContent xmlns:mc="http://schemas.openxmlformats.org/markup-compatibility/2006">
              <mc:Choice xmlns:v="urn:schemas-microsoft-com:vml" Requires="v">
                <p:oleObj spid="_x0000_s71696" name="Document" r:id="rId3" imgW="3352800" imgH="2932176" progId="Word.Document.8">
                  <p:embed/>
                </p:oleObj>
              </mc:Choice>
              <mc:Fallback>
                <p:oleObj name="Document" r:id="rId3" imgW="3352800" imgH="2932176"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976313"/>
                        <a:ext cx="6553200" cy="572928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1685" name="Rectangle 6"/>
          <p:cNvSpPr>
            <a:spLocks noChangeArrowheads="1"/>
          </p:cNvSpPr>
          <p:nvPr/>
        </p:nvSpPr>
        <p:spPr bwMode="auto">
          <a:xfrm>
            <a:off x="914400" y="1828800"/>
            <a:ext cx="609600" cy="3198813"/>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71686" name="Text Box 7"/>
          <p:cNvSpPr txBox="1">
            <a:spLocks noChangeArrowheads="1"/>
          </p:cNvSpPr>
          <p:nvPr/>
        </p:nvSpPr>
        <p:spPr bwMode="auto">
          <a:xfrm rot="-5400000">
            <a:off x="-426244" y="3082132"/>
            <a:ext cx="329088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50DFF"/>
                </a:solidFill>
                <a:latin typeface="Times" charset="0"/>
              </a:rPr>
              <a:t>dn (No.  cm</a:t>
            </a:r>
            <a:r>
              <a:rPr lang="en-US" b="0" baseline="30000">
                <a:solidFill>
                  <a:srgbClr val="050DFF"/>
                </a:solidFill>
                <a:latin typeface="Times" charset="0"/>
              </a:rPr>
              <a:t>-3</a:t>
            </a:r>
            <a:r>
              <a:rPr lang="en-US" b="0">
                <a:solidFill>
                  <a:srgbClr val="050DFF"/>
                </a:solidFill>
                <a:latin typeface="Times" charset="0"/>
              </a:rPr>
              <a:t>) / d log</a:t>
            </a:r>
            <a:r>
              <a:rPr lang="en-US" b="0" baseline="-25000">
                <a:solidFill>
                  <a:srgbClr val="050DFF"/>
                </a:solidFill>
                <a:latin typeface="Times" charset="0"/>
              </a:rPr>
              <a:t>10</a:t>
            </a:r>
            <a:r>
              <a:rPr lang="en-US" b="0">
                <a:solidFill>
                  <a:srgbClr val="050DFF"/>
                </a:solidFill>
                <a:latin typeface="Times" charset="0"/>
              </a:rPr>
              <a:t>D</a:t>
            </a:r>
            <a:r>
              <a:rPr lang="en-US" b="0" baseline="-25000">
                <a:solidFill>
                  <a:srgbClr val="050DFF"/>
                </a:solidFill>
                <a:latin typeface="Times" charset="0"/>
              </a:rPr>
              <a:t>p</a:t>
            </a:r>
            <a:endParaRPr lang="en-US" sz="1600" b="0">
              <a:solidFill>
                <a:srgbClr val="002EFF"/>
              </a:solidFill>
              <a:latin typeface="Times"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Drop Breakup Size Distribution</a:t>
            </a:r>
            <a:endParaRPr lang="en-US" sz="4000" b="1">
              <a:solidFill>
                <a:srgbClr val="0000FF"/>
              </a:solidFill>
              <a:latin typeface="Times" charset="0"/>
            </a:endParaRPr>
          </a:p>
        </p:txBody>
      </p:sp>
      <p:sp>
        <p:nvSpPr>
          <p:cNvPr id="72708" name="Text Box 3"/>
          <p:cNvSpPr txBox="1">
            <a:spLocks noChangeArrowheads="1"/>
          </p:cNvSpPr>
          <p:nvPr/>
        </p:nvSpPr>
        <p:spPr bwMode="auto">
          <a:xfrm>
            <a:off x="7467600" y="6096000"/>
            <a:ext cx="12763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18.7</a:t>
            </a:r>
          </a:p>
        </p:txBody>
      </p:sp>
      <p:sp>
        <p:nvSpPr>
          <p:cNvPr id="72709" name="Rectangle 4"/>
          <p:cNvSpPr>
            <a:spLocks noChangeArrowheads="1"/>
          </p:cNvSpPr>
          <p:nvPr/>
        </p:nvSpPr>
        <p:spPr bwMode="auto">
          <a:xfrm>
            <a:off x="1752600" y="990600"/>
            <a:ext cx="58674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solidFill>
                  <a:srgbClr val="187534"/>
                </a:solidFill>
                <a:latin typeface="Times" charset="0"/>
              </a:rPr>
              <a:t>Drops breakup when they reach a given size</a:t>
            </a:r>
            <a:endParaRPr lang="en-US" sz="2400" b="0">
              <a:solidFill>
                <a:srgbClr val="FF00FF"/>
              </a:solidFill>
              <a:latin typeface="Times" charset="0"/>
            </a:endParaRPr>
          </a:p>
        </p:txBody>
      </p:sp>
      <p:graphicFrame>
        <p:nvGraphicFramePr>
          <p:cNvPr id="72706" name="Object 2"/>
          <p:cNvGraphicFramePr>
            <a:graphicFrameLocks noChangeAspect="1"/>
          </p:cNvGraphicFramePr>
          <p:nvPr/>
        </p:nvGraphicFramePr>
        <p:xfrm>
          <a:off x="609600" y="1830388"/>
          <a:ext cx="7543800" cy="4521200"/>
        </p:xfrm>
        <a:graphic>
          <a:graphicData uri="http://schemas.openxmlformats.org/presentationml/2006/ole">
            <mc:AlternateContent xmlns:mc="http://schemas.openxmlformats.org/markup-compatibility/2006">
              <mc:Choice xmlns:v="urn:schemas-microsoft-com:vml" Requires="v">
                <p:oleObj spid="_x0000_s72721" name="Document" r:id="rId3" imgW="3200400" imgH="1917192" progId="Word.Document.8">
                  <p:embed/>
                </p:oleObj>
              </mc:Choice>
              <mc:Fallback>
                <p:oleObj name="Document" r:id="rId3" imgW="3200400" imgH="1917192"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830388"/>
                        <a:ext cx="7543800" cy="4521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2710" name="Rectangle 7"/>
          <p:cNvSpPr>
            <a:spLocks noChangeArrowheads="1"/>
          </p:cNvSpPr>
          <p:nvPr/>
        </p:nvSpPr>
        <p:spPr bwMode="auto">
          <a:xfrm>
            <a:off x="609600" y="1828800"/>
            <a:ext cx="685800" cy="3349625"/>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72711" name="Text Box 8"/>
          <p:cNvSpPr txBox="1">
            <a:spLocks noChangeArrowheads="1"/>
          </p:cNvSpPr>
          <p:nvPr/>
        </p:nvSpPr>
        <p:spPr bwMode="auto">
          <a:xfrm rot="-5400000">
            <a:off x="-265906" y="3290094"/>
            <a:ext cx="25352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000FF"/>
                </a:solidFill>
                <a:latin typeface="Times" charset="0"/>
              </a:rPr>
              <a:t>dM / M</a:t>
            </a:r>
            <a:r>
              <a:rPr lang="en-US" b="0" baseline="-25000">
                <a:solidFill>
                  <a:srgbClr val="0000FF"/>
                </a:solidFill>
                <a:latin typeface="Times" charset="0"/>
              </a:rPr>
              <a:t>T</a:t>
            </a:r>
            <a:r>
              <a:rPr lang="en-US" b="0">
                <a:solidFill>
                  <a:srgbClr val="0000FF"/>
                </a:solidFill>
                <a:latin typeface="Times" charset="0"/>
              </a:rPr>
              <a:t> d log</a:t>
            </a:r>
            <a:r>
              <a:rPr lang="en-US" b="0" baseline="-25000">
                <a:solidFill>
                  <a:srgbClr val="0000FF"/>
                </a:solidFill>
                <a:latin typeface="Times" charset="0"/>
              </a:rPr>
              <a:t>10</a:t>
            </a:r>
            <a:r>
              <a:rPr lang="en-US" b="0">
                <a:solidFill>
                  <a:srgbClr val="0000FF"/>
                </a:solidFill>
                <a:latin typeface="Times" charset="0"/>
              </a:rPr>
              <a:t> D</a:t>
            </a:r>
            <a:r>
              <a:rPr lang="en-US" b="0" baseline="-25000">
                <a:solidFill>
                  <a:srgbClr val="0000FF"/>
                </a:solidFill>
                <a:latin typeface="Times" charset="0"/>
              </a:rPr>
              <a:t>p</a:t>
            </a:r>
            <a:endParaRPr lang="en-US" sz="1600" b="0">
              <a:solidFill>
                <a:srgbClr val="002EFF"/>
              </a:solidFill>
              <a:latin typeface="Times"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3"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Contact Freezing</a:t>
            </a:r>
          </a:p>
        </p:txBody>
      </p:sp>
      <p:sp>
        <p:nvSpPr>
          <p:cNvPr id="73734" name="Rectangle 3"/>
          <p:cNvSpPr>
            <a:spLocks noChangeArrowheads="1"/>
          </p:cNvSpPr>
          <p:nvPr/>
        </p:nvSpPr>
        <p:spPr bwMode="auto">
          <a:xfrm>
            <a:off x="457200" y="914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Final volume concentration of total liquid drop or its components	</a:t>
            </a:r>
            <a:r>
              <a:rPr lang="en-US" sz="2400" b="0">
                <a:solidFill>
                  <a:srgbClr val="993366"/>
                </a:solidFill>
                <a:latin typeface="Times" charset="0"/>
              </a:rPr>
              <a:t>(18.59)</a:t>
            </a:r>
            <a:r>
              <a:rPr lang="en-US" sz="2400" b="0">
                <a:latin typeface="Times" charset="0"/>
              </a:rPr>
              <a:t>	</a:t>
            </a:r>
          </a:p>
        </p:txBody>
      </p:sp>
      <p:sp>
        <p:nvSpPr>
          <p:cNvPr id="73735" name="Rectangle 4"/>
          <p:cNvSpPr>
            <a:spLocks noChangeArrowheads="1"/>
          </p:cNvSpPr>
          <p:nvPr/>
        </p:nvSpPr>
        <p:spPr bwMode="auto">
          <a:xfrm>
            <a:off x="457200" y="4267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Final volume concentration of a graupel particle in a size bin or of an individual component in the particle 	</a:t>
            </a:r>
            <a:r>
              <a:rPr lang="en-US" sz="2400" b="0">
                <a:solidFill>
                  <a:srgbClr val="993366"/>
                </a:solidFill>
                <a:latin typeface="Times" charset="0"/>
              </a:rPr>
              <a:t>(18.60)</a:t>
            </a:r>
            <a:r>
              <a:rPr lang="en-US" sz="2400" b="0">
                <a:latin typeface="Times" charset="0"/>
              </a:rPr>
              <a:t>	</a:t>
            </a:r>
          </a:p>
        </p:txBody>
      </p:sp>
      <p:sp>
        <p:nvSpPr>
          <p:cNvPr id="73736" name="Rectangle 7"/>
          <p:cNvSpPr>
            <a:spLocks noChangeArrowheads="1"/>
          </p:cNvSpPr>
          <p:nvPr/>
        </p:nvSpPr>
        <p:spPr bwMode="auto">
          <a:xfrm>
            <a:off x="457200" y="2438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		</a:t>
            </a:r>
            <a:r>
              <a:rPr lang="en-US" sz="2400" b="0">
                <a:solidFill>
                  <a:srgbClr val="993366"/>
                </a:solidFill>
                <a:latin typeface="Times" charset="0"/>
              </a:rPr>
              <a:t>(18.61)</a:t>
            </a:r>
            <a:r>
              <a:rPr lang="en-US" sz="2400" b="0">
                <a:latin typeface="Times" charset="0"/>
              </a:rPr>
              <a:t>	</a:t>
            </a:r>
          </a:p>
        </p:txBody>
      </p:sp>
      <p:graphicFrame>
        <p:nvGraphicFramePr>
          <p:cNvPr id="73730" name="Object 2"/>
          <p:cNvGraphicFramePr>
            <a:graphicFrameLocks noChangeAspect="1"/>
          </p:cNvGraphicFramePr>
          <p:nvPr>
            <p:extLst>
              <p:ext uri="{D42A27DB-BD31-4B8C-83A1-F6EECF244321}">
                <p14:modId xmlns:p14="http://schemas.microsoft.com/office/powerpoint/2010/main" val="1006691174"/>
              </p:ext>
            </p:extLst>
          </p:nvPr>
        </p:nvGraphicFramePr>
        <p:xfrm>
          <a:off x="3178175" y="1444625"/>
          <a:ext cx="2601913" cy="1079500"/>
        </p:xfrm>
        <a:graphic>
          <a:graphicData uri="http://schemas.openxmlformats.org/presentationml/2006/ole">
            <mc:AlternateContent xmlns:mc="http://schemas.openxmlformats.org/markup-compatibility/2006">
              <mc:Choice xmlns:v="urn:schemas-microsoft-com:vml" Requires="v">
                <p:oleObj spid="_x0000_s73760" name="Equation" r:id="rId3" imgW="1041400" imgH="431800" progId="Equation.3">
                  <p:embed/>
                </p:oleObj>
              </mc:Choice>
              <mc:Fallback>
                <p:oleObj name="Equation" r:id="rId3" imgW="1041400" imgH="431800" progId="Equation.3">
                  <p:embed/>
                  <p:pic>
                    <p:nvPicPr>
                      <p:cNvPr id="0" name="Object 2"/>
                      <p:cNvPicPr>
                        <a:picLocks noChangeAspect="1" noChangeArrowheads="1"/>
                      </p:cNvPicPr>
                      <p:nvPr/>
                    </p:nvPicPr>
                    <p:blipFill>
                      <a:blip r:embed="rId4"/>
                      <a:srcRect/>
                      <a:stretch>
                        <a:fillRect/>
                      </a:stretch>
                    </p:blipFill>
                    <p:spPr bwMode="auto">
                      <a:xfrm>
                        <a:off x="3178175" y="1444625"/>
                        <a:ext cx="2601913" cy="1079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3731" name="Object 3"/>
          <p:cNvGraphicFramePr>
            <a:graphicFrameLocks noChangeAspect="1"/>
          </p:cNvGraphicFramePr>
          <p:nvPr>
            <p:extLst>
              <p:ext uri="{D42A27DB-BD31-4B8C-83A1-F6EECF244321}">
                <p14:modId xmlns:p14="http://schemas.microsoft.com/office/powerpoint/2010/main" val="3193663478"/>
              </p:ext>
            </p:extLst>
          </p:nvPr>
        </p:nvGraphicFramePr>
        <p:xfrm>
          <a:off x="2192338" y="2803525"/>
          <a:ext cx="5237162" cy="1238250"/>
        </p:xfrm>
        <a:graphic>
          <a:graphicData uri="http://schemas.openxmlformats.org/presentationml/2006/ole">
            <mc:AlternateContent xmlns:mc="http://schemas.openxmlformats.org/markup-compatibility/2006">
              <mc:Choice xmlns:v="urn:schemas-microsoft-com:vml" Requires="v">
                <p:oleObj spid="_x0000_s73761" name="Equation" r:id="rId5" imgW="2095500" imgH="495300" progId="Equation.3">
                  <p:embed/>
                </p:oleObj>
              </mc:Choice>
              <mc:Fallback>
                <p:oleObj name="Equation" r:id="rId5" imgW="2095500" imgH="495300" progId="Equation.3">
                  <p:embed/>
                  <p:pic>
                    <p:nvPicPr>
                      <p:cNvPr id="0" name="Object 3"/>
                      <p:cNvPicPr>
                        <a:picLocks noChangeAspect="1" noChangeArrowheads="1"/>
                      </p:cNvPicPr>
                      <p:nvPr/>
                    </p:nvPicPr>
                    <p:blipFill>
                      <a:blip r:embed="rId6"/>
                      <a:srcRect/>
                      <a:stretch>
                        <a:fillRect/>
                      </a:stretch>
                    </p:blipFill>
                    <p:spPr bwMode="auto">
                      <a:xfrm>
                        <a:off x="2192338" y="2803525"/>
                        <a:ext cx="5237162" cy="1238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3732" name="Object 4"/>
          <p:cNvGraphicFramePr>
            <a:graphicFrameLocks noChangeAspect="1"/>
          </p:cNvGraphicFramePr>
          <p:nvPr>
            <p:extLst>
              <p:ext uri="{D42A27DB-BD31-4B8C-83A1-F6EECF244321}">
                <p14:modId xmlns:p14="http://schemas.microsoft.com/office/powerpoint/2010/main" val="2344057135"/>
              </p:ext>
            </p:extLst>
          </p:nvPr>
        </p:nvGraphicFramePr>
        <p:xfrm>
          <a:off x="2500313" y="5192713"/>
          <a:ext cx="4562475" cy="590550"/>
        </p:xfrm>
        <a:graphic>
          <a:graphicData uri="http://schemas.openxmlformats.org/presentationml/2006/ole">
            <mc:AlternateContent xmlns:mc="http://schemas.openxmlformats.org/markup-compatibility/2006">
              <mc:Choice xmlns:v="urn:schemas-microsoft-com:vml" Requires="v">
                <p:oleObj spid="_x0000_s73762" name="Equation" r:id="rId7" imgW="1765300" imgH="228600" progId="Equation.3">
                  <p:embed/>
                </p:oleObj>
              </mc:Choice>
              <mc:Fallback>
                <p:oleObj name="Equation" r:id="rId7" imgW="1765300" imgH="228600" progId="Equation.3">
                  <p:embed/>
                  <p:pic>
                    <p:nvPicPr>
                      <p:cNvPr id="0" name="Object 4"/>
                      <p:cNvPicPr>
                        <a:picLocks noChangeAspect="1" noChangeArrowheads="1"/>
                      </p:cNvPicPr>
                      <p:nvPr/>
                    </p:nvPicPr>
                    <p:blipFill>
                      <a:blip r:embed="rId8"/>
                      <a:srcRect/>
                      <a:stretch>
                        <a:fillRect/>
                      </a:stretch>
                    </p:blipFill>
                    <p:spPr bwMode="auto">
                      <a:xfrm>
                        <a:off x="2500313" y="5192713"/>
                        <a:ext cx="4562475" cy="5905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Contact Freezing</a:t>
            </a:r>
            <a:endParaRPr lang="en-US" sz="4000" b="1">
              <a:solidFill>
                <a:srgbClr val="0000FF"/>
              </a:solidFill>
              <a:latin typeface="Times" charset="0"/>
            </a:endParaRPr>
          </a:p>
        </p:txBody>
      </p:sp>
      <p:sp>
        <p:nvSpPr>
          <p:cNvPr id="74758" name="Rectangle 3"/>
          <p:cNvSpPr>
            <a:spLocks noChangeArrowheads="1"/>
          </p:cNvSpPr>
          <p:nvPr/>
        </p:nvSpPr>
        <p:spPr bwMode="auto">
          <a:xfrm>
            <a:off x="457200" y="914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Final number concentrations	</a:t>
            </a:r>
            <a:r>
              <a:rPr lang="en-US" sz="2400" b="0">
                <a:solidFill>
                  <a:srgbClr val="993366"/>
                </a:solidFill>
                <a:latin typeface="Times" charset="0"/>
              </a:rPr>
              <a:t>(18.62)</a:t>
            </a:r>
            <a:r>
              <a:rPr lang="en-US" sz="2400" b="0">
                <a:latin typeface="Times" charset="0"/>
              </a:rPr>
              <a:t>	</a:t>
            </a:r>
          </a:p>
        </p:txBody>
      </p:sp>
      <p:sp>
        <p:nvSpPr>
          <p:cNvPr id="74759" name="Rectangle 4"/>
          <p:cNvSpPr>
            <a:spLocks noChangeArrowheads="1"/>
          </p:cNvSpPr>
          <p:nvPr/>
        </p:nvSpPr>
        <p:spPr bwMode="auto">
          <a:xfrm>
            <a:off x="457200" y="3962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Temperature-dependence parameter	</a:t>
            </a:r>
            <a:r>
              <a:rPr lang="en-US" sz="2400" b="0">
                <a:solidFill>
                  <a:srgbClr val="993366"/>
                </a:solidFill>
                <a:latin typeface="Times" charset="0"/>
              </a:rPr>
              <a:t>(18.64)</a:t>
            </a:r>
            <a:r>
              <a:rPr lang="en-US" sz="2400" b="0">
                <a:latin typeface="Times" charset="0"/>
              </a:rPr>
              <a:t>	</a:t>
            </a:r>
          </a:p>
        </p:txBody>
      </p:sp>
      <p:sp>
        <p:nvSpPr>
          <p:cNvPr id="74760" name="Rectangle 5"/>
          <p:cNvSpPr>
            <a:spLocks noChangeArrowheads="1"/>
          </p:cNvSpPr>
          <p:nvPr/>
        </p:nvSpPr>
        <p:spPr bwMode="auto">
          <a:xfrm>
            <a:off x="457200" y="2438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		</a:t>
            </a:r>
            <a:r>
              <a:rPr lang="en-US" sz="2400" b="0">
                <a:solidFill>
                  <a:srgbClr val="993366"/>
                </a:solidFill>
                <a:latin typeface="Times" charset="0"/>
              </a:rPr>
              <a:t>(18.63)</a:t>
            </a:r>
            <a:r>
              <a:rPr lang="en-US" sz="2400" b="0">
                <a:latin typeface="Times" charset="0"/>
              </a:rPr>
              <a:t>	</a:t>
            </a:r>
          </a:p>
        </p:txBody>
      </p:sp>
      <p:graphicFrame>
        <p:nvGraphicFramePr>
          <p:cNvPr id="74754" name="Object 2"/>
          <p:cNvGraphicFramePr>
            <a:graphicFrameLocks noChangeAspect="1"/>
          </p:cNvGraphicFramePr>
          <p:nvPr>
            <p:extLst>
              <p:ext uri="{D42A27DB-BD31-4B8C-83A1-F6EECF244321}">
                <p14:modId xmlns:p14="http://schemas.microsoft.com/office/powerpoint/2010/main" val="2144033799"/>
              </p:ext>
            </p:extLst>
          </p:nvPr>
        </p:nvGraphicFramePr>
        <p:xfrm>
          <a:off x="3298825" y="1276350"/>
          <a:ext cx="2000250" cy="1111250"/>
        </p:xfrm>
        <a:graphic>
          <a:graphicData uri="http://schemas.openxmlformats.org/presentationml/2006/ole">
            <mc:AlternateContent xmlns:mc="http://schemas.openxmlformats.org/markup-compatibility/2006">
              <mc:Choice xmlns:v="urn:schemas-microsoft-com:vml" Requires="v">
                <p:oleObj spid="_x0000_s74784" name="Equation" r:id="rId3" imgW="800100" imgH="444500" progId="Equation.3">
                  <p:embed/>
                </p:oleObj>
              </mc:Choice>
              <mc:Fallback>
                <p:oleObj name="Equation" r:id="rId3" imgW="800100" imgH="444500" progId="Equation.3">
                  <p:embed/>
                  <p:pic>
                    <p:nvPicPr>
                      <p:cNvPr id="0" name="Object 2"/>
                      <p:cNvPicPr>
                        <a:picLocks noChangeAspect="1" noChangeArrowheads="1"/>
                      </p:cNvPicPr>
                      <p:nvPr/>
                    </p:nvPicPr>
                    <p:blipFill>
                      <a:blip r:embed="rId4"/>
                      <a:srcRect/>
                      <a:stretch>
                        <a:fillRect/>
                      </a:stretch>
                    </p:blipFill>
                    <p:spPr bwMode="auto">
                      <a:xfrm>
                        <a:off x="3298825" y="1276350"/>
                        <a:ext cx="2000250" cy="1111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4755" name="Object 3"/>
          <p:cNvGraphicFramePr>
            <a:graphicFrameLocks noChangeAspect="1"/>
          </p:cNvGraphicFramePr>
          <p:nvPr>
            <p:extLst>
              <p:ext uri="{D42A27DB-BD31-4B8C-83A1-F6EECF244321}">
                <p14:modId xmlns:p14="http://schemas.microsoft.com/office/powerpoint/2010/main" val="668104820"/>
              </p:ext>
            </p:extLst>
          </p:nvPr>
        </p:nvGraphicFramePr>
        <p:xfrm>
          <a:off x="3298825" y="2832100"/>
          <a:ext cx="2095500" cy="1111250"/>
        </p:xfrm>
        <a:graphic>
          <a:graphicData uri="http://schemas.openxmlformats.org/presentationml/2006/ole">
            <mc:AlternateContent xmlns:mc="http://schemas.openxmlformats.org/markup-compatibility/2006">
              <mc:Choice xmlns:v="urn:schemas-microsoft-com:vml" Requires="v">
                <p:oleObj spid="_x0000_s74785" name="Equation" r:id="rId5" imgW="838200" imgH="444500" progId="Equation.3">
                  <p:embed/>
                </p:oleObj>
              </mc:Choice>
              <mc:Fallback>
                <p:oleObj name="Equation" r:id="rId5" imgW="838200" imgH="444500" progId="Equation.3">
                  <p:embed/>
                  <p:pic>
                    <p:nvPicPr>
                      <p:cNvPr id="0" name="Object 3"/>
                      <p:cNvPicPr>
                        <a:picLocks noChangeAspect="1" noChangeArrowheads="1"/>
                      </p:cNvPicPr>
                      <p:nvPr/>
                    </p:nvPicPr>
                    <p:blipFill>
                      <a:blip r:embed="rId6"/>
                      <a:srcRect/>
                      <a:stretch>
                        <a:fillRect/>
                      </a:stretch>
                    </p:blipFill>
                    <p:spPr bwMode="auto">
                      <a:xfrm>
                        <a:off x="3298825" y="2832100"/>
                        <a:ext cx="2095500" cy="1111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4756" name="Object 4"/>
          <p:cNvGraphicFramePr>
            <a:graphicFrameLocks noChangeAspect="1"/>
          </p:cNvGraphicFramePr>
          <p:nvPr>
            <p:extLst>
              <p:ext uri="{D42A27DB-BD31-4B8C-83A1-F6EECF244321}">
                <p14:modId xmlns:p14="http://schemas.microsoft.com/office/powerpoint/2010/main" val="184761773"/>
              </p:ext>
            </p:extLst>
          </p:nvPr>
        </p:nvGraphicFramePr>
        <p:xfrm>
          <a:off x="1771650" y="4527550"/>
          <a:ext cx="5300663" cy="1809750"/>
        </p:xfrm>
        <a:graphic>
          <a:graphicData uri="http://schemas.openxmlformats.org/presentationml/2006/ole">
            <mc:AlternateContent xmlns:mc="http://schemas.openxmlformats.org/markup-compatibility/2006">
              <mc:Choice xmlns:v="urn:schemas-microsoft-com:vml" Requires="v">
                <p:oleObj spid="_x0000_s74786" name="Equation" r:id="rId7" imgW="2120900" imgH="723900" progId="Equation.3">
                  <p:embed/>
                </p:oleObj>
              </mc:Choice>
              <mc:Fallback>
                <p:oleObj name="Equation" r:id="rId7" imgW="2120900" imgH="723900" progId="Equation.3">
                  <p:embed/>
                  <p:pic>
                    <p:nvPicPr>
                      <p:cNvPr id="0" name="Object 4"/>
                      <p:cNvPicPr>
                        <a:picLocks noChangeAspect="1" noChangeArrowheads="1"/>
                      </p:cNvPicPr>
                      <p:nvPr/>
                    </p:nvPicPr>
                    <p:blipFill>
                      <a:blip r:embed="rId8"/>
                      <a:srcRect/>
                      <a:stretch>
                        <a:fillRect/>
                      </a:stretch>
                    </p:blipFill>
                    <p:spPr bwMode="auto">
                      <a:xfrm>
                        <a:off x="1771650" y="4527550"/>
                        <a:ext cx="5300663" cy="1809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Homogeneous/Heterogeneous Freezing</a:t>
            </a:r>
          </a:p>
        </p:txBody>
      </p:sp>
      <p:sp>
        <p:nvSpPr>
          <p:cNvPr id="75782" name="Rectangle 3"/>
          <p:cNvSpPr>
            <a:spLocks noChangeArrowheads="1"/>
          </p:cNvSpPr>
          <p:nvPr/>
        </p:nvSpPr>
        <p:spPr bwMode="auto">
          <a:xfrm>
            <a:off x="457200" y="914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Fractional number of drops of given size that freeze	</a:t>
            </a:r>
            <a:r>
              <a:rPr lang="en-US" sz="2400" b="0">
                <a:solidFill>
                  <a:srgbClr val="993366"/>
                </a:solidFill>
                <a:latin typeface="Times" charset="0"/>
              </a:rPr>
              <a:t>(18.65)</a:t>
            </a:r>
            <a:r>
              <a:rPr lang="en-US" sz="2400" b="0">
                <a:latin typeface="Times" charset="0"/>
              </a:rPr>
              <a:t>	</a:t>
            </a:r>
          </a:p>
        </p:txBody>
      </p:sp>
      <p:sp>
        <p:nvSpPr>
          <p:cNvPr id="75783" name="Rectangle 5"/>
          <p:cNvSpPr>
            <a:spLocks noChangeArrowheads="1"/>
          </p:cNvSpPr>
          <p:nvPr/>
        </p:nvSpPr>
        <p:spPr bwMode="auto">
          <a:xfrm>
            <a:off x="457200" y="2438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Median freezing temperature	</a:t>
            </a:r>
            <a:r>
              <a:rPr lang="en-US" sz="2400" b="0">
                <a:solidFill>
                  <a:srgbClr val="993366"/>
                </a:solidFill>
                <a:latin typeface="Times" charset="0"/>
              </a:rPr>
              <a:t>(18.66)</a:t>
            </a:r>
            <a:r>
              <a:rPr lang="en-US" sz="2400" b="0">
                <a:latin typeface="Times" charset="0"/>
              </a:rPr>
              <a:t>	</a:t>
            </a:r>
          </a:p>
        </p:txBody>
      </p:sp>
      <p:graphicFrame>
        <p:nvGraphicFramePr>
          <p:cNvPr id="75778" name="Object 2"/>
          <p:cNvGraphicFramePr>
            <a:graphicFrameLocks noChangeAspect="1"/>
          </p:cNvGraphicFramePr>
          <p:nvPr>
            <p:extLst>
              <p:ext uri="{D42A27DB-BD31-4B8C-83A1-F6EECF244321}">
                <p14:modId xmlns:p14="http://schemas.microsoft.com/office/powerpoint/2010/main" val="376839736"/>
              </p:ext>
            </p:extLst>
          </p:nvPr>
        </p:nvGraphicFramePr>
        <p:xfrm>
          <a:off x="2260600" y="1536700"/>
          <a:ext cx="4951413" cy="730250"/>
        </p:xfrm>
        <a:graphic>
          <a:graphicData uri="http://schemas.openxmlformats.org/presentationml/2006/ole">
            <mc:AlternateContent xmlns:mc="http://schemas.openxmlformats.org/markup-compatibility/2006">
              <mc:Choice xmlns:v="urn:schemas-microsoft-com:vml" Requires="v">
                <p:oleObj spid="_x0000_s75807" name="Equation" r:id="rId3" imgW="1981200" imgH="292100" progId="Equation.3">
                  <p:embed/>
                </p:oleObj>
              </mc:Choice>
              <mc:Fallback>
                <p:oleObj name="Equation" r:id="rId3" imgW="1981200" imgH="292100" progId="Equation.3">
                  <p:embed/>
                  <p:pic>
                    <p:nvPicPr>
                      <p:cNvPr id="0" name="Object 2"/>
                      <p:cNvPicPr>
                        <a:picLocks noChangeAspect="1" noChangeArrowheads="1"/>
                      </p:cNvPicPr>
                      <p:nvPr/>
                    </p:nvPicPr>
                    <p:blipFill>
                      <a:blip r:embed="rId4"/>
                      <a:srcRect/>
                      <a:stretch>
                        <a:fillRect/>
                      </a:stretch>
                    </p:blipFill>
                    <p:spPr bwMode="auto">
                      <a:xfrm>
                        <a:off x="2260600" y="1536700"/>
                        <a:ext cx="4951413" cy="730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5779" name="Object 3"/>
          <p:cNvGraphicFramePr>
            <a:graphicFrameLocks noChangeAspect="1"/>
          </p:cNvGraphicFramePr>
          <p:nvPr>
            <p:extLst>
              <p:ext uri="{D42A27DB-BD31-4B8C-83A1-F6EECF244321}">
                <p14:modId xmlns:p14="http://schemas.microsoft.com/office/powerpoint/2010/main" val="1273698252"/>
              </p:ext>
            </p:extLst>
          </p:nvPr>
        </p:nvGraphicFramePr>
        <p:xfrm>
          <a:off x="3054350" y="3152775"/>
          <a:ext cx="2855913" cy="1174750"/>
        </p:xfrm>
        <a:graphic>
          <a:graphicData uri="http://schemas.openxmlformats.org/presentationml/2006/ole">
            <mc:AlternateContent xmlns:mc="http://schemas.openxmlformats.org/markup-compatibility/2006">
              <mc:Choice xmlns:v="urn:schemas-microsoft-com:vml" Requires="v">
                <p:oleObj spid="_x0000_s75808" name="Equation" r:id="rId5" imgW="1143000" imgH="469900" progId="Equation.3">
                  <p:embed/>
                </p:oleObj>
              </mc:Choice>
              <mc:Fallback>
                <p:oleObj name="Equation" r:id="rId5" imgW="1143000" imgH="469900" progId="Equation.3">
                  <p:embed/>
                  <p:pic>
                    <p:nvPicPr>
                      <p:cNvPr id="0" name="Object 3"/>
                      <p:cNvPicPr>
                        <a:picLocks noChangeAspect="1" noChangeArrowheads="1"/>
                      </p:cNvPicPr>
                      <p:nvPr/>
                    </p:nvPicPr>
                    <p:blipFill>
                      <a:blip r:embed="rId6"/>
                      <a:srcRect/>
                      <a:stretch>
                        <a:fillRect/>
                      </a:stretch>
                    </p:blipFill>
                    <p:spPr bwMode="auto">
                      <a:xfrm>
                        <a:off x="3054350" y="3152775"/>
                        <a:ext cx="2855913" cy="1174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5780" name="Object 4"/>
          <p:cNvGraphicFramePr>
            <a:graphicFrameLocks noChangeAspect="1"/>
          </p:cNvGraphicFramePr>
          <p:nvPr>
            <p:extLst>
              <p:ext uri="{D42A27DB-BD31-4B8C-83A1-F6EECF244321}">
                <p14:modId xmlns:p14="http://schemas.microsoft.com/office/powerpoint/2010/main" val="569958925"/>
              </p:ext>
            </p:extLst>
          </p:nvPr>
        </p:nvGraphicFramePr>
        <p:xfrm>
          <a:off x="1009650" y="4540250"/>
          <a:ext cx="7489825" cy="1238250"/>
        </p:xfrm>
        <a:graphic>
          <a:graphicData uri="http://schemas.openxmlformats.org/presentationml/2006/ole">
            <mc:AlternateContent xmlns:mc="http://schemas.openxmlformats.org/markup-compatibility/2006">
              <mc:Choice xmlns:v="urn:schemas-microsoft-com:vml" Requires="v">
                <p:oleObj spid="_x0000_s75809" name="Equation" r:id="rId7" imgW="2997200" imgH="495300" progId="Equation.3">
                  <p:embed/>
                </p:oleObj>
              </mc:Choice>
              <mc:Fallback>
                <p:oleObj name="Equation" r:id="rId7" imgW="2997200" imgH="495300" progId="Equation.3">
                  <p:embed/>
                  <p:pic>
                    <p:nvPicPr>
                      <p:cNvPr id="0" name="Object 4"/>
                      <p:cNvPicPr>
                        <a:picLocks noChangeAspect="1" noChangeArrowheads="1"/>
                      </p:cNvPicPr>
                      <p:nvPr/>
                    </p:nvPicPr>
                    <p:blipFill>
                      <a:blip r:embed="rId8"/>
                      <a:srcRect/>
                      <a:stretch>
                        <a:fillRect/>
                      </a:stretch>
                    </p:blipFill>
                    <p:spPr bwMode="auto">
                      <a:xfrm>
                        <a:off x="1009650" y="4540250"/>
                        <a:ext cx="7489825" cy="1238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Homogeneous/Heterogeneous Freezing</a:t>
            </a:r>
          </a:p>
        </p:txBody>
      </p:sp>
      <p:sp>
        <p:nvSpPr>
          <p:cNvPr id="76804" name="Text Box 3"/>
          <p:cNvSpPr txBox="1">
            <a:spLocks noChangeArrowheads="1"/>
          </p:cNvSpPr>
          <p:nvPr/>
        </p:nvSpPr>
        <p:spPr bwMode="auto">
          <a:xfrm>
            <a:off x="7467600" y="6096000"/>
            <a:ext cx="12763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18.8</a:t>
            </a:r>
          </a:p>
        </p:txBody>
      </p:sp>
      <p:sp>
        <p:nvSpPr>
          <p:cNvPr id="76805" name="Rectangle 4"/>
          <p:cNvSpPr>
            <a:spLocks noChangeArrowheads="1"/>
          </p:cNvSpPr>
          <p:nvPr/>
        </p:nvSpPr>
        <p:spPr bwMode="auto">
          <a:xfrm>
            <a:off x="1219200" y="990600"/>
            <a:ext cx="6781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solidFill>
                  <a:srgbClr val="187534"/>
                </a:solidFill>
                <a:latin typeface="Times" charset="0"/>
              </a:rPr>
              <a:t>Fitted versus observed median freezing temperatures</a:t>
            </a:r>
          </a:p>
        </p:txBody>
      </p:sp>
      <p:graphicFrame>
        <p:nvGraphicFramePr>
          <p:cNvPr id="76802" name="Object 2"/>
          <p:cNvGraphicFramePr>
            <a:graphicFrameLocks noChangeAspect="1"/>
          </p:cNvGraphicFramePr>
          <p:nvPr/>
        </p:nvGraphicFramePr>
        <p:xfrm>
          <a:off x="762000" y="1689100"/>
          <a:ext cx="7315200" cy="4638675"/>
        </p:xfrm>
        <a:graphic>
          <a:graphicData uri="http://schemas.openxmlformats.org/presentationml/2006/ole">
            <mc:AlternateContent xmlns:mc="http://schemas.openxmlformats.org/markup-compatibility/2006">
              <mc:Choice xmlns:v="urn:schemas-microsoft-com:vml" Requires="v">
                <p:oleObj spid="_x0000_s76817" name="Document" r:id="rId3" imgW="3023616" imgH="1917192" progId="Word.Document.8">
                  <p:embed/>
                </p:oleObj>
              </mc:Choice>
              <mc:Fallback>
                <p:oleObj name="Document" r:id="rId3" imgW="3023616" imgH="1917192"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689100"/>
                        <a:ext cx="7315200" cy="46386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6806" name="Rectangle 7"/>
          <p:cNvSpPr>
            <a:spLocks noChangeArrowheads="1"/>
          </p:cNvSpPr>
          <p:nvPr/>
        </p:nvSpPr>
        <p:spPr bwMode="auto">
          <a:xfrm>
            <a:off x="685800" y="1752600"/>
            <a:ext cx="685800" cy="4267200"/>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76807" name="Text Box 8"/>
          <p:cNvSpPr txBox="1">
            <a:spLocks noChangeArrowheads="1"/>
          </p:cNvSpPr>
          <p:nvPr/>
        </p:nvSpPr>
        <p:spPr bwMode="auto">
          <a:xfrm rot="-5400000">
            <a:off x="-1159669" y="3461544"/>
            <a:ext cx="43005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000FF"/>
                </a:solidFill>
                <a:latin typeface="Times" charset="0"/>
              </a:rPr>
              <a:t>Median freezing temperature (</a:t>
            </a:r>
            <a:r>
              <a:rPr lang="en-US" b="0" baseline="30000">
                <a:solidFill>
                  <a:srgbClr val="0000FF"/>
                </a:solidFill>
                <a:latin typeface="Times" charset="0"/>
              </a:rPr>
              <a:t>o</a:t>
            </a:r>
            <a:r>
              <a:rPr lang="en-US" b="0">
                <a:solidFill>
                  <a:srgbClr val="0000FF"/>
                </a:solidFill>
                <a:latin typeface="Times" charset="0"/>
              </a:rPr>
              <a:t>C)</a:t>
            </a:r>
            <a:endParaRPr lang="en-US" sz="1600" b="0">
              <a:solidFill>
                <a:srgbClr val="002EFF"/>
              </a:solidFill>
              <a:latin typeface="Times"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Homogeneous/Heterogeneous Freezing</a:t>
            </a:r>
          </a:p>
        </p:txBody>
      </p:sp>
      <p:sp>
        <p:nvSpPr>
          <p:cNvPr id="77830" name="Rectangle 3"/>
          <p:cNvSpPr>
            <a:spLocks noChangeArrowheads="1"/>
          </p:cNvSpPr>
          <p:nvPr/>
        </p:nvSpPr>
        <p:spPr bwMode="auto">
          <a:xfrm>
            <a:off x="457200" y="914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Time-dependent freezing rate	</a:t>
            </a:r>
            <a:r>
              <a:rPr lang="en-US" sz="2400" b="0">
                <a:solidFill>
                  <a:srgbClr val="993366"/>
                </a:solidFill>
                <a:latin typeface="Times" charset="0"/>
              </a:rPr>
              <a:t>(18.67)</a:t>
            </a:r>
            <a:r>
              <a:rPr lang="en-US" sz="2400" b="0">
                <a:latin typeface="Times" charset="0"/>
              </a:rPr>
              <a:t>	</a:t>
            </a:r>
          </a:p>
        </p:txBody>
      </p:sp>
      <p:sp>
        <p:nvSpPr>
          <p:cNvPr id="77831" name="Rectangle 4"/>
          <p:cNvSpPr>
            <a:spLocks noChangeArrowheads="1"/>
          </p:cNvSpPr>
          <p:nvPr/>
        </p:nvSpPr>
        <p:spPr bwMode="auto">
          <a:xfrm>
            <a:off x="457200" y="3124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Final number conc. of drops and graupel particles after freezing	</a:t>
            </a:r>
            <a:r>
              <a:rPr lang="en-US" sz="2400" b="0">
                <a:solidFill>
                  <a:srgbClr val="993366"/>
                </a:solidFill>
                <a:latin typeface="Times" charset="0"/>
              </a:rPr>
              <a:t>(18.68)</a:t>
            </a:r>
            <a:r>
              <a:rPr lang="en-US" sz="2400" b="0">
                <a:latin typeface="Times" charset="0"/>
              </a:rPr>
              <a:t>	</a:t>
            </a:r>
          </a:p>
        </p:txBody>
      </p:sp>
      <p:sp>
        <p:nvSpPr>
          <p:cNvPr id="77832" name="Rectangle 8"/>
          <p:cNvSpPr>
            <a:spLocks noChangeArrowheads="1"/>
          </p:cNvSpPr>
          <p:nvPr/>
        </p:nvSpPr>
        <p:spPr bwMode="auto">
          <a:xfrm>
            <a:off x="457200" y="5181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		</a:t>
            </a:r>
            <a:r>
              <a:rPr lang="en-US" sz="2400" b="0">
                <a:solidFill>
                  <a:srgbClr val="993366"/>
                </a:solidFill>
                <a:latin typeface="Times" charset="0"/>
              </a:rPr>
              <a:t>(18.69)</a:t>
            </a:r>
            <a:r>
              <a:rPr lang="en-US" sz="2400" b="0">
                <a:latin typeface="Times" charset="0"/>
              </a:rPr>
              <a:t>	</a:t>
            </a:r>
          </a:p>
        </p:txBody>
      </p:sp>
      <p:graphicFrame>
        <p:nvGraphicFramePr>
          <p:cNvPr id="77826" name="Object 2"/>
          <p:cNvGraphicFramePr>
            <a:graphicFrameLocks noChangeAspect="1"/>
          </p:cNvGraphicFramePr>
          <p:nvPr>
            <p:extLst>
              <p:ext uri="{D42A27DB-BD31-4B8C-83A1-F6EECF244321}">
                <p14:modId xmlns:p14="http://schemas.microsoft.com/office/powerpoint/2010/main" val="4223904415"/>
              </p:ext>
            </p:extLst>
          </p:nvPr>
        </p:nvGraphicFramePr>
        <p:xfrm>
          <a:off x="2114550" y="1749425"/>
          <a:ext cx="5141913" cy="984250"/>
        </p:xfrm>
        <a:graphic>
          <a:graphicData uri="http://schemas.openxmlformats.org/presentationml/2006/ole">
            <mc:AlternateContent xmlns:mc="http://schemas.openxmlformats.org/markup-compatibility/2006">
              <mc:Choice xmlns:v="urn:schemas-microsoft-com:vml" Requires="v">
                <p:oleObj spid="_x0000_s77857" name="Equation" r:id="rId3" imgW="2057400" imgH="393700" progId="Equation.3">
                  <p:embed/>
                </p:oleObj>
              </mc:Choice>
              <mc:Fallback>
                <p:oleObj name="Equation" r:id="rId3" imgW="2057400" imgH="393700" progId="Equation.3">
                  <p:embed/>
                  <p:pic>
                    <p:nvPicPr>
                      <p:cNvPr id="0" name="Object 2"/>
                      <p:cNvPicPr>
                        <a:picLocks noChangeAspect="1" noChangeArrowheads="1"/>
                      </p:cNvPicPr>
                      <p:nvPr/>
                    </p:nvPicPr>
                    <p:blipFill>
                      <a:blip r:embed="rId4"/>
                      <a:srcRect/>
                      <a:stretch>
                        <a:fillRect/>
                      </a:stretch>
                    </p:blipFill>
                    <p:spPr bwMode="auto">
                      <a:xfrm>
                        <a:off x="2114550" y="1749425"/>
                        <a:ext cx="5141913" cy="984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7827" name="Object 3"/>
          <p:cNvGraphicFramePr>
            <a:graphicFrameLocks noChangeAspect="1"/>
          </p:cNvGraphicFramePr>
          <p:nvPr>
            <p:extLst>
              <p:ext uri="{D42A27DB-BD31-4B8C-83A1-F6EECF244321}">
                <p14:modId xmlns:p14="http://schemas.microsoft.com/office/powerpoint/2010/main" val="3472067921"/>
              </p:ext>
            </p:extLst>
          </p:nvPr>
        </p:nvGraphicFramePr>
        <p:xfrm>
          <a:off x="2936875" y="4295775"/>
          <a:ext cx="3363913" cy="635000"/>
        </p:xfrm>
        <a:graphic>
          <a:graphicData uri="http://schemas.openxmlformats.org/presentationml/2006/ole">
            <mc:AlternateContent xmlns:mc="http://schemas.openxmlformats.org/markup-compatibility/2006">
              <mc:Choice xmlns:v="urn:schemas-microsoft-com:vml" Requires="v">
                <p:oleObj spid="_x0000_s77858" name="Equation" r:id="rId5" imgW="1346200" imgH="254000" progId="Equation.3">
                  <p:embed/>
                </p:oleObj>
              </mc:Choice>
              <mc:Fallback>
                <p:oleObj name="Equation" r:id="rId5" imgW="1346200" imgH="254000" progId="Equation.3">
                  <p:embed/>
                  <p:pic>
                    <p:nvPicPr>
                      <p:cNvPr id="0" name="Object 3"/>
                      <p:cNvPicPr>
                        <a:picLocks noChangeAspect="1" noChangeArrowheads="1"/>
                      </p:cNvPicPr>
                      <p:nvPr/>
                    </p:nvPicPr>
                    <p:blipFill>
                      <a:blip r:embed="rId6"/>
                      <a:srcRect/>
                      <a:stretch>
                        <a:fillRect/>
                      </a:stretch>
                    </p:blipFill>
                    <p:spPr bwMode="auto">
                      <a:xfrm>
                        <a:off x="2936875" y="4295775"/>
                        <a:ext cx="3363913" cy="635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7828" name="Object 4"/>
          <p:cNvGraphicFramePr>
            <a:graphicFrameLocks noChangeAspect="1"/>
          </p:cNvGraphicFramePr>
          <p:nvPr>
            <p:extLst>
              <p:ext uri="{D42A27DB-BD31-4B8C-83A1-F6EECF244321}">
                <p14:modId xmlns:p14="http://schemas.microsoft.com/office/powerpoint/2010/main" val="3820606963"/>
              </p:ext>
            </p:extLst>
          </p:nvPr>
        </p:nvGraphicFramePr>
        <p:xfrm>
          <a:off x="2606675" y="5727700"/>
          <a:ext cx="3967163" cy="571500"/>
        </p:xfrm>
        <a:graphic>
          <a:graphicData uri="http://schemas.openxmlformats.org/presentationml/2006/ole">
            <mc:AlternateContent xmlns:mc="http://schemas.openxmlformats.org/markup-compatibility/2006">
              <mc:Choice xmlns:v="urn:schemas-microsoft-com:vml" Requires="v">
                <p:oleObj spid="_x0000_s77859" name="Equation" r:id="rId7" imgW="1587500" imgH="228600" progId="Equation.3">
                  <p:embed/>
                </p:oleObj>
              </mc:Choice>
              <mc:Fallback>
                <p:oleObj name="Equation" r:id="rId7" imgW="1587500" imgH="228600" progId="Equation.3">
                  <p:embed/>
                  <p:pic>
                    <p:nvPicPr>
                      <p:cNvPr id="0" name="Object 4"/>
                      <p:cNvPicPr>
                        <a:picLocks noChangeAspect="1" noChangeArrowheads="1"/>
                      </p:cNvPicPr>
                      <p:nvPr/>
                    </p:nvPicPr>
                    <p:blipFill>
                      <a:blip r:embed="rId8"/>
                      <a:srcRect/>
                      <a:stretch>
                        <a:fillRect/>
                      </a:stretch>
                    </p:blipFill>
                    <p:spPr bwMode="auto">
                      <a:xfrm>
                        <a:off x="2606675" y="5727700"/>
                        <a:ext cx="3967163" cy="571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7833" name="Action Button: Custom 10">
            <a:hlinkClick r:id="" action="ppaction://noaction" highlightClick="1"/>
          </p:cNvPr>
          <p:cNvSpPr>
            <a:spLocks noChangeArrowheads="1"/>
          </p:cNvSpPr>
          <p:nvPr/>
        </p:nvSpPr>
        <p:spPr bwMode="auto">
          <a:xfrm>
            <a:off x="5867400" y="1371600"/>
            <a:ext cx="1042988" cy="1042988"/>
          </a:xfrm>
          <a:prstGeom prst="actionButtonBlank">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Homogeneous/Heterogeneous Freezing</a:t>
            </a:r>
          </a:p>
        </p:txBody>
      </p:sp>
      <p:sp>
        <p:nvSpPr>
          <p:cNvPr id="78853" name="Rectangle 3"/>
          <p:cNvSpPr>
            <a:spLocks noChangeArrowheads="1"/>
          </p:cNvSpPr>
          <p:nvPr/>
        </p:nvSpPr>
        <p:spPr bwMode="auto">
          <a:xfrm>
            <a:off x="457200" y="1371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Fractional number of drops that freeze	</a:t>
            </a:r>
            <a:r>
              <a:rPr lang="en-US" sz="2400" b="0">
                <a:solidFill>
                  <a:srgbClr val="993366"/>
                </a:solidFill>
                <a:latin typeface="Times" charset="0"/>
              </a:rPr>
              <a:t>(18.70)</a:t>
            </a:r>
            <a:r>
              <a:rPr lang="en-US" sz="2400" b="0">
                <a:latin typeface="Times" charset="0"/>
              </a:rPr>
              <a:t>	</a:t>
            </a:r>
          </a:p>
        </p:txBody>
      </p:sp>
      <p:sp>
        <p:nvSpPr>
          <p:cNvPr id="78854" name="Rectangle 4"/>
          <p:cNvSpPr>
            <a:spLocks noChangeArrowheads="1"/>
          </p:cNvSpPr>
          <p:nvPr/>
        </p:nvSpPr>
        <p:spPr bwMode="auto">
          <a:xfrm>
            <a:off x="457200" y="3733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Time-dependent median freezing temperature	</a:t>
            </a:r>
            <a:r>
              <a:rPr lang="en-US" sz="2400" b="0">
                <a:solidFill>
                  <a:srgbClr val="993366"/>
                </a:solidFill>
                <a:latin typeface="Times" charset="0"/>
              </a:rPr>
              <a:t>(18.71)</a:t>
            </a:r>
            <a:r>
              <a:rPr lang="en-US" sz="2400" b="0">
                <a:latin typeface="Times" charset="0"/>
              </a:rPr>
              <a:t>	</a:t>
            </a:r>
          </a:p>
        </p:txBody>
      </p:sp>
      <p:graphicFrame>
        <p:nvGraphicFramePr>
          <p:cNvPr id="78850" name="Object 2"/>
          <p:cNvGraphicFramePr>
            <a:graphicFrameLocks noChangeAspect="1"/>
          </p:cNvGraphicFramePr>
          <p:nvPr>
            <p:extLst>
              <p:ext uri="{D42A27DB-BD31-4B8C-83A1-F6EECF244321}">
                <p14:modId xmlns:p14="http://schemas.microsoft.com/office/powerpoint/2010/main" val="331712438"/>
              </p:ext>
            </p:extLst>
          </p:nvPr>
        </p:nvGraphicFramePr>
        <p:xfrm>
          <a:off x="2003425" y="2374900"/>
          <a:ext cx="5554663" cy="730250"/>
        </p:xfrm>
        <a:graphic>
          <a:graphicData uri="http://schemas.openxmlformats.org/presentationml/2006/ole">
            <mc:AlternateContent xmlns:mc="http://schemas.openxmlformats.org/markup-compatibility/2006">
              <mc:Choice xmlns:v="urn:schemas-microsoft-com:vml" Requires="v">
                <p:oleObj spid="_x0000_s78871" name="Equation" r:id="rId3" imgW="2222500" imgH="292100" progId="Equation.3">
                  <p:embed/>
                </p:oleObj>
              </mc:Choice>
              <mc:Fallback>
                <p:oleObj name="Equation" r:id="rId3" imgW="2222500" imgH="292100" progId="Equation.3">
                  <p:embed/>
                  <p:pic>
                    <p:nvPicPr>
                      <p:cNvPr id="0" name="Object 2"/>
                      <p:cNvPicPr>
                        <a:picLocks noChangeAspect="1" noChangeArrowheads="1"/>
                      </p:cNvPicPr>
                      <p:nvPr/>
                    </p:nvPicPr>
                    <p:blipFill>
                      <a:blip r:embed="rId4"/>
                      <a:srcRect/>
                      <a:stretch>
                        <a:fillRect/>
                      </a:stretch>
                    </p:blipFill>
                    <p:spPr bwMode="auto">
                      <a:xfrm>
                        <a:off x="2003425" y="2374900"/>
                        <a:ext cx="5554663" cy="730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8851" name="Object 3"/>
          <p:cNvGraphicFramePr>
            <a:graphicFrameLocks noChangeAspect="1"/>
          </p:cNvGraphicFramePr>
          <p:nvPr>
            <p:extLst>
              <p:ext uri="{D42A27DB-BD31-4B8C-83A1-F6EECF244321}">
                <p14:modId xmlns:p14="http://schemas.microsoft.com/office/powerpoint/2010/main" val="948447218"/>
              </p:ext>
            </p:extLst>
          </p:nvPr>
        </p:nvGraphicFramePr>
        <p:xfrm>
          <a:off x="3130550" y="4752975"/>
          <a:ext cx="3205163" cy="1174750"/>
        </p:xfrm>
        <a:graphic>
          <a:graphicData uri="http://schemas.openxmlformats.org/presentationml/2006/ole">
            <mc:AlternateContent xmlns:mc="http://schemas.openxmlformats.org/markup-compatibility/2006">
              <mc:Choice xmlns:v="urn:schemas-microsoft-com:vml" Requires="v">
                <p:oleObj spid="_x0000_s78872" name="Equation" r:id="rId5" imgW="1282700" imgH="469900" progId="Equation.3">
                  <p:embed/>
                </p:oleObj>
              </mc:Choice>
              <mc:Fallback>
                <p:oleObj name="Equation" r:id="rId5" imgW="1282700" imgH="469900" progId="Equation.3">
                  <p:embed/>
                  <p:pic>
                    <p:nvPicPr>
                      <p:cNvPr id="0" name="Object 3"/>
                      <p:cNvPicPr>
                        <a:picLocks noChangeAspect="1" noChangeArrowheads="1"/>
                      </p:cNvPicPr>
                      <p:nvPr/>
                    </p:nvPicPr>
                    <p:blipFill>
                      <a:blip r:embed="rId6"/>
                      <a:srcRect/>
                      <a:stretch>
                        <a:fillRect/>
                      </a:stretch>
                    </p:blipFill>
                    <p:spPr bwMode="auto">
                      <a:xfrm>
                        <a:off x="3130550" y="4752975"/>
                        <a:ext cx="3205163" cy="1174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0"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Drop Surface Temperature</a:t>
            </a:r>
          </a:p>
        </p:txBody>
      </p:sp>
      <p:sp>
        <p:nvSpPr>
          <p:cNvPr id="79881" name="Rectangle 3"/>
          <p:cNvSpPr>
            <a:spLocks noChangeArrowheads="1"/>
          </p:cNvSpPr>
          <p:nvPr/>
        </p:nvSpPr>
        <p:spPr bwMode="auto">
          <a:xfrm>
            <a:off x="457200" y="1143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Iterate for drop surface temperature at sub-100 percent RH</a:t>
            </a:r>
          </a:p>
          <a:p>
            <a:pPr marL="342900" indent="-342900">
              <a:lnSpc>
                <a:spcPct val="100000"/>
              </a:lnSpc>
              <a:buFontTx/>
              <a:buNone/>
              <a:tabLst>
                <a:tab pos="6804025" algn="l"/>
              </a:tabLst>
            </a:pPr>
            <a:r>
              <a:rPr lang="en-US" sz="2400" b="0">
                <a:latin typeface="Times" charset="0"/>
              </a:rPr>
              <a:t>		</a:t>
            </a:r>
            <a:r>
              <a:rPr lang="en-US" sz="2400" b="0">
                <a:solidFill>
                  <a:srgbClr val="993366"/>
                </a:solidFill>
                <a:latin typeface="Times" charset="0"/>
              </a:rPr>
              <a:t>(18.72)</a:t>
            </a:r>
            <a:r>
              <a:rPr lang="en-US" sz="2400" b="0">
                <a:latin typeface="Times" charset="0"/>
              </a:rPr>
              <a:t>	</a:t>
            </a:r>
          </a:p>
        </p:txBody>
      </p:sp>
      <p:graphicFrame>
        <p:nvGraphicFramePr>
          <p:cNvPr id="79874" name="Object 2"/>
          <p:cNvGraphicFramePr>
            <a:graphicFrameLocks noChangeAspect="1"/>
          </p:cNvGraphicFramePr>
          <p:nvPr>
            <p:extLst>
              <p:ext uri="{D42A27DB-BD31-4B8C-83A1-F6EECF244321}">
                <p14:modId xmlns:p14="http://schemas.microsoft.com/office/powerpoint/2010/main" val="3054851802"/>
              </p:ext>
            </p:extLst>
          </p:nvPr>
        </p:nvGraphicFramePr>
        <p:xfrm>
          <a:off x="3203575" y="1781175"/>
          <a:ext cx="2095500" cy="635000"/>
        </p:xfrm>
        <a:graphic>
          <a:graphicData uri="http://schemas.openxmlformats.org/presentationml/2006/ole">
            <mc:AlternateContent xmlns:mc="http://schemas.openxmlformats.org/markup-compatibility/2006">
              <mc:Choice xmlns:v="urn:schemas-microsoft-com:vml" Requires="v">
                <p:oleObj spid="_x0000_s79926" name="Equation" r:id="rId3" imgW="838200" imgH="254000" progId="Equation.3">
                  <p:embed/>
                </p:oleObj>
              </mc:Choice>
              <mc:Fallback>
                <p:oleObj name="Equation" r:id="rId3" imgW="838200" imgH="254000" progId="Equation.3">
                  <p:embed/>
                  <p:pic>
                    <p:nvPicPr>
                      <p:cNvPr id="0" name="Object 2"/>
                      <p:cNvPicPr>
                        <a:picLocks noChangeAspect="1" noChangeArrowheads="1"/>
                      </p:cNvPicPr>
                      <p:nvPr/>
                    </p:nvPicPr>
                    <p:blipFill>
                      <a:blip r:embed="rId4"/>
                      <a:srcRect/>
                      <a:stretch>
                        <a:fillRect/>
                      </a:stretch>
                    </p:blipFill>
                    <p:spPr bwMode="auto">
                      <a:xfrm>
                        <a:off x="3203575" y="1781175"/>
                        <a:ext cx="2095500" cy="635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9875" name="Object 3"/>
          <p:cNvGraphicFramePr>
            <a:graphicFrameLocks noChangeAspect="1"/>
          </p:cNvGraphicFramePr>
          <p:nvPr>
            <p:extLst>
              <p:ext uri="{D42A27DB-BD31-4B8C-83A1-F6EECF244321}">
                <p14:modId xmlns:p14="http://schemas.microsoft.com/office/powerpoint/2010/main" val="47730620"/>
              </p:ext>
            </p:extLst>
          </p:nvPr>
        </p:nvGraphicFramePr>
        <p:xfrm>
          <a:off x="2854325" y="2543175"/>
          <a:ext cx="2951163" cy="635000"/>
        </p:xfrm>
        <a:graphic>
          <a:graphicData uri="http://schemas.openxmlformats.org/presentationml/2006/ole">
            <mc:AlternateContent xmlns:mc="http://schemas.openxmlformats.org/markup-compatibility/2006">
              <mc:Choice xmlns:v="urn:schemas-microsoft-com:vml" Requires="v">
                <p:oleObj spid="_x0000_s79927" name="Equation" r:id="rId5" imgW="1181100" imgH="254000" progId="Equation.3">
                  <p:embed/>
                </p:oleObj>
              </mc:Choice>
              <mc:Fallback>
                <p:oleObj name="Equation" r:id="rId5" imgW="1181100" imgH="254000" progId="Equation.3">
                  <p:embed/>
                  <p:pic>
                    <p:nvPicPr>
                      <p:cNvPr id="0" name="Object 3"/>
                      <p:cNvPicPr>
                        <a:picLocks noChangeAspect="1" noChangeArrowheads="1"/>
                      </p:cNvPicPr>
                      <p:nvPr/>
                    </p:nvPicPr>
                    <p:blipFill>
                      <a:blip r:embed="rId6"/>
                      <a:srcRect/>
                      <a:stretch>
                        <a:fillRect/>
                      </a:stretch>
                    </p:blipFill>
                    <p:spPr bwMode="auto">
                      <a:xfrm>
                        <a:off x="2854325" y="2543175"/>
                        <a:ext cx="2951163" cy="635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9876" name="Object 4"/>
          <p:cNvGraphicFramePr>
            <a:graphicFrameLocks noChangeAspect="1"/>
          </p:cNvGraphicFramePr>
          <p:nvPr>
            <p:extLst>
              <p:ext uri="{D42A27DB-BD31-4B8C-83A1-F6EECF244321}">
                <p14:modId xmlns:p14="http://schemas.microsoft.com/office/powerpoint/2010/main" val="1087566209"/>
              </p:ext>
            </p:extLst>
          </p:nvPr>
        </p:nvGraphicFramePr>
        <p:xfrm>
          <a:off x="2854325" y="3228975"/>
          <a:ext cx="2855913" cy="635000"/>
        </p:xfrm>
        <a:graphic>
          <a:graphicData uri="http://schemas.openxmlformats.org/presentationml/2006/ole">
            <mc:AlternateContent xmlns:mc="http://schemas.openxmlformats.org/markup-compatibility/2006">
              <mc:Choice xmlns:v="urn:schemas-microsoft-com:vml" Requires="v">
                <p:oleObj spid="_x0000_s79928" name="Equation" r:id="rId7" imgW="1143000" imgH="254000" progId="Equation.3">
                  <p:embed/>
                </p:oleObj>
              </mc:Choice>
              <mc:Fallback>
                <p:oleObj name="Equation" r:id="rId7" imgW="1143000" imgH="254000" progId="Equation.3">
                  <p:embed/>
                  <p:pic>
                    <p:nvPicPr>
                      <p:cNvPr id="0" name="Object 4"/>
                      <p:cNvPicPr>
                        <a:picLocks noChangeAspect="1" noChangeArrowheads="1"/>
                      </p:cNvPicPr>
                      <p:nvPr/>
                    </p:nvPicPr>
                    <p:blipFill>
                      <a:blip r:embed="rId8"/>
                      <a:srcRect/>
                      <a:stretch>
                        <a:fillRect/>
                      </a:stretch>
                    </p:blipFill>
                    <p:spPr bwMode="auto">
                      <a:xfrm>
                        <a:off x="2854325" y="3228975"/>
                        <a:ext cx="2855913" cy="635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9877" name="Object 5"/>
          <p:cNvGraphicFramePr>
            <a:graphicFrameLocks noChangeAspect="1"/>
          </p:cNvGraphicFramePr>
          <p:nvPr>
            <p:extLst>
              <p:ext uri="{D42A27DB-BD31-4B8C-83A1-F6EECF244321}">
                <p14:modId xmlns:p14="http://schemas.microsoft.com/office/powerpoint/2010/main" val="2246231526"/>
              </p:ext>
            </p:extLst>
          </p:nvPr>
        </p:nvGraphicFramePr>
        <p:xfrm>
          <a:off x="3082925" y="3990975"/>
          <a:ext cx="2538413" cy="635000"/>
        </p:xfrm>
        <a:graphic>
          <a:graphicData uri="http://schemas.openxmlformats.org/presentationml/2006/ole">
            <mc:AlternateContent xmlns:mc="http://schemas.openxmlformats.org/markup-compatibility/2006">
              <mc:Choice xmlns:v="urn:schemas-microsoft-com:vml" Requires="v">
                <p:oleObj spid="_x0000_s79929" name="Equation" r:id="rId9" imgW="1016000" imgH="254000" progId="Equation.3">
                  <p:embed/>
                </p:oleObj>
              </mc:Choice>
              <mc:Fallback>
                <p:oleObj name="Equation" r:id="rId9" imgW="1016000" imgH="254000" progId="Equation.3">
                  <p:embed/>
                  <p:pic>
                    <p:nvPicPr>
                      <p:cNvPr id="0" name="Object 5"/>
                      <p:cNvPicPr>
                        <a:picLocks noChangeAspect="1" noChangeArrowheads="1"/>
                      </p:cNvPicPr>
                      <p:nvPr/>
                    </p:nvPicPr>
                    <p:blipFill>
                      <a:blip r:embed="rId10"/>
                      <a:srcRect/>
                      <a:stretch>
                        <a:fillRect/>
                      </a:stretch>
                    </p:blipFill>
                    <p:spPr bwMode="auto">
                      <a:xfrm>
                        <a:off x="3082925" y="3990975"/>
                        <a:ext cx="2538413" cy="635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9878" name="Object 6"/>
          <p:cNvGraphicFramePr>
            <a:graphicFrameLocks noChangeAspect="1"/>
          </p:cNvGraphicFramePr>
          <p:nvPr>
            <p:extLst>
              <p:ext uri="{D42A27DB-BD31-4B8C-83A1-F6EECF244321}">
                <p14:modId xmlns:p14="http://schemas.microsoft.com/office/powerpoint/2010/main" val="2949249407"/>
              </p:ext>
            </p:extLst>
          </p:nvPr>
        </p:nvGraphicFramePr>
        <p:xfrm>
          <a:off x="1809750" y="4660900"/>
          <a:ext cx="4729163" cy="1143000"/>
        </p:xfrm>
        <a:graphic>
          <a:graphicData uri="http://schemas.openxmlformats.org/presentationml/2006/ole">
            <mc:AlternateContent xmlns:mc="http://schemas.openxmlformats.org/markup-compatibility/2006">
              <mc:Choice xmlns:v="urn:schemas-microsoft-com:vml" Requires="v">
                <p:oleObj spid="_x0000_s79930" name="Equation" r:id="rId11" imgW="1892300" imgH="457200" progId="Equation.3">
                  <p:embed/>
                </p:oleObj>
              </mc:Choice>
              <mc:Fallback>
                <p:oleObj name="Equation" r:id="rId11" imgW="1892300" imgH="457200" progId="Equation.3">
                  <p:embed/>
                  <p:pic>
                    <p:nvPicPr>
                      <p:cNvPr id="0" name="Object 6"/>
                      <p:cNvPicPr>
                        <a:picLocks noChangeAspect="1" noChangeArrowheads="1"/>
                      </p:cNvPicPr>
                      <p:nvPr/>
                    </p:nvPicPr>
                    <p:blipFill>
                      <a:blip r:embed="rId12"/>
                      <a:srcRect/>
                      <a:stretch>
                        <a:fillRect/>
                      </a:stretch>
                    </p:blipFill>
                    <p:spPr bwMode="auto">
                      <a:xfrm>
                        <a:off x="1809750" y="4660900"/>
                        <a:ext cx="4729163"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9879" name="Object 7"/>
          <p:cNvGraphicFramePr>
            <a:graphicFrameLocks noChangeAspect="1"/>
          </p:cNvGraphicFramePr>
          <p:nvPr>
            <p:extLst>
              <p:ext uri="{D42A27DB-BD31-4B8C-83A1-F6EECF244321}">
                <p14:modId xmlns:p14="http://schemas.microsoft.com/office/powerpoint/2010/main" val="4169547081"/>
              </p:ext>
            </p:extLst>
          </p:nvPr>
        </p:nvGraphicFramePr>
        <p:xfrm>
          <a:off x="3070225" y="5864225"/>
          <a:ext cx="2538413" cy="571500"/>
        </p:xfrm>
        <a:graphic>
          <a:graphicData uri="http://schemas.openxmlformats.org/presentationml/2006/ole">
            <mc:AlternateContent xmlns:mc="http://schemas.openxmlformats.org/markup-compatibility/2006">
              <mc:Choice xmlns:v="urn:schemas-microsoft-com:vml" Requires="v">
                <p:oleObj spid="_x0000_s79931" name="Equation" r:id="rId13" imgW="1016000" imgH="228600" progId="Equation.3">
                  <p:embed/>
                </p:oleObj>
              </mc:Choice>
              <mc:Fallback>
                <p:oleObj name="Equation" r:id="rId13" imgW="1016000" imgH="228600" progId="Equation.3">
                  <p:embed/>
                  <p:pic>
                    <p:nvPicPr>
                      <p:cNvPr id="0" name="Object 7"/>
                      <p:cNvPicPr>
                        <a:picLocks noChangeAspect="1" noChangeArrowheads="1"/>
                      </p:cNvPicPr>
                      <p:nvPr/>
                    </p:nvPicPr>
                    <p:blipFill>
                      <a:blip r:embed="rId14"/>
                      <a:srcRect/>
                      <a:stretch>
                        <a:fillRect/>
                      </a:stretch>
                    </p:blipFill>
                    <p:spPr bwMode="auto">
                      <a:xfrm>
                        <a:off x="3070225" y="5864225"/>
                        <a:ext cx="2538413" cy="571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Drop Surface Temperature vs. RH</a:t>
            </a:r>
          </a:p>
        </p:txBody>
      </p:sp>
      <p:sp>
        <p:nvSpPr>
          <p:cNvPr id="80900" name="Text Box 3"/>
          <p:cNvSpPr txBox="1">
            <a:spLocks noChangeArrowheads="1"/>
          </p:cNvSpPr>
          <p:nvPr/>
        </p:nvSpPr>
        <p:spPr bwMode="auto">
          <a:xfrm>
            <a:off x="7467600" y="6324600"/>
            <a:ext cx="14287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18.10</a:t>
            </a:r>
          </a:p>
        </p:txBody>
      </p:sp>
      <p:graphicFrame>
        <p:nvGraphicFramePr>
          <p:cNvPr id="80898" name="Object 2"/>
          <p:cNvGraphicFramePr>
            <a:graphicFrameLocks noChangeAspect="1"/>
          </p:cNvGraphicFramePr>
          <p:nvPr/>
        </p:nvGraphicFramePr>
        <p:xfrm>
          <a:off x="533400" y="1739900"/>
          <a:ext cx="7239000" cy="4337050"/>
        </p:xfrm>
        <a:graphic>
          <a:graphicData uri="http://schemas.openxmlformats.org/presentationml/2006/ole">
            <mc:AlternateContent xmlns:mc="http://schemas.openxmlformats.org/markup-compatibility/2006">
              <mc:Choice xmlns:v="urn:schemas-microsoft-com:vml" Requires="v">
                <p:oleObj spid="_x0000_s80915" name="Document" r:id="rId3" imgW="3200400" imgH="1917192" progId="Word.Document.8">
                  <p:embed/>
                </p:oleObj>
              </mc:Choice>
              <mc:Fallback>
                <p:oleObj name="Document" r:id="rId3" imgW="3200400" imgH="1917192"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739900"/>
                        <a:ext cx="7239000" cy="43370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80901" name="Rectangle 7"/>
          <p:cNvSpPr>
            <a:spLocks noChangeArrowheads="1"/>
          </p:cNvSpPr>
          <p:nvPr/>
        </p:nvSpPr>
        <p:spPr bwMode="auto">
          <a:xfrm>
            <a:off x="217488" y="1844675"/>
            <a:ext cx="685800" cy="3349625"/>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80902" name="Text Box 8"/>
          <p:cNvSpPr txBox="1">
            <a:spLocks noChangeArrowheads="1"/>
          </p:cNvSpPr>
          <p:nvPr/>
        </p:nvSpPr>
        <p:spPr bwMode="auto">
          <a:xfrm rot="-5400000">
            <a:off x="-509588" y="3298826"/>
            <a:ext cx="223837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000FF"/>
                </a:solidFill>
                <a:latin typeface="Times" charset="0"/>
              </a:rPr>
              <a:t>Temperature (K)</a:t>
            </a:r>
            <a:endParaRPr lang="en-US" sz="1600" b="0">
              <a:solidFill>
                <a:srgbClr val="002EFF"/>
              </a:solidFill>
              <a:latin typeface="Times" charset="0"/>
            </a:endParaRPr>
          </a:p>
        </p:txBody>
      </p:sp>
      <p:sp>
        <p:nvSpPr>
          <p:cNvPr id="80903" name="Rectangle 9"/>
          <p:cNvSpPr>
            <a:spLocks noChangeArrowheads="1"/>
          </p:cNvSpPr>
          <p:nvPr/>
        </p:nvSpPr>
        <p:spPr bwMode="auto">
          <a:xfrm>
            <a:off x="7315200" y="1524000"/>
            <a:ext cx="685800" cy="4419600"/>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80904" name="Text Box 10"/>
          <p:cNvSpPr txBox="1">
            <a:spLocks noChangeArrowheads="1"/>
          </p:cNvSpPr>
          <p:nvPr/>
        </p:nvSpPr>
        <p:spPr bwMode="auto">
          <a:xfrm rot="5400000">
            <a:off x="5179218" y="3355182"/>
            <a:ext cx="5033963"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000FF"/>
                </a:solidFill>
                <a:latin typeface="Times" charset="0"/>
              </a:rPr>
              <a:t>Vapor pressure (hPa) and final RH x 10</a:t>
            </a:r>
            <a:endParaRPr lang="en-US" sz="1600" b="0">
              <a:solidFill>
                <a:srgbClr val="002EFF"/>
              </a:solidFill>
              <a:latin typeface="Times" charset="0"/>
            </a:endParaRPr>
          </a:p>
        </p:txBody>
      </p:sp>
      <p:sp>
        <p:nvSpPr>
          <p:cNvPr id="80905" name="Rectangle 11"/>
          <p:cNvSpPr>
            <a:spLocks noChangeArrowheads="1"/>
          </p:cNvSpPr>
          <p:nvPr/>
        </p:nvSpPr>
        <p:spPr bwMode="auto">
          <a:xfrm>
            <a:off x="2286000" y="1143000"/>
            <a:ext cx="39624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solidFill>
                  <a:srgbClr val="187534"/>
                </a:solidFill>
                <a:latin typeface="Times" charset="0"/>
              </a:rPr>
              <a:t>Air temperature = 283.15 K</a:t>
            </a:r>
            <a:endParaRPr lang="en-US" sz="2400" b="0">
              <a:solidFill>
                <a:srgbClr val="FF00FF"/>
              </a:solidFill>
              <a:latin typeface="Times"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Drop Surface Temperature vs. RH</a:t>
            </a:r>
          </a:p>
        </p:txBody>
      </p:sp>
      <p:sp>
        <p:nvSpPr>
          <p:cNvPr id="81924" name="Text Box 3"/>
          <p:cNvSpPr txBox="1">
            <a:spLocks noChangeArrowheads="1"/>
          </p:cNvSpPr>
          <p:nvPr/>
        </p:nvSpPr>
        <p:spPr bwMode="auto">
          <a:xfrm>
            <a:off x="7543800" y="6324600"/>
            <a:ext cx="14287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18.10</a:t>
            </a:r>
          </a:p>
        </p:txBody>
      </p:sp>
      <p:sp>
        <p:nvSpPr>
          <p:cNvPr id="81925" name="Rectangle 4"/>
          <p:cNvSpPr>
            <a:spLocks noChangeArrowheads="1"/>
          </p:cNvSpPr>
          <p:nvPr/>
        </p:nvSpPr>
        <p:spPr bwMode="auto">
          <a:xfrm>
            <a:off x="2362200" y="990600"/>
            <a:ext cx="39624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solidFill>
                  <a:srgbClr val="187534"/>
                </a:solidFill>
                <a:latin typeface="Times" charset="0"/>
              </a:rPr>
              <a:t>Air temperature = 245.94 K</a:t>
            </a:r>
            <a:endParaRPr lang="en-US" sz="2400" b="0">
              <a:solidFill>
                <a:srgbClr val="FF00FF"/>
              </a:solidFill>
              <a:latin typeface="Times" charset="0"/>
            </a:endParaRPr>
          </a:p>
        </p:txBody>
      </p:sp>
      <p:graphicFrame>
        <p:nvGraphicFramePr>
          <p:cNvPr id="81922" name="Object 2"/>
          <p:cNvGraphicFramePr>
            <a:graphicFrameLocks noChangeAspect="1"/>
          </p:cNvGraphicFramePr>
          <p:nvPr/>
        </p:nvGraphicFramePr>
        <p:xfrm>
          <a:off x="609600" y="1752600"/>
          <a:ext cx="7772400" cy="4530725"/>
        </p:xfrm>
        <a:graphic>
          <a:graphicData uri="http://schemas.openxmlformats.org/presentationml/2006/ole">
            <mc:AlternateContent xmlns:mc="http://schemas.openxmlformats.org/markup-compatibility/2006">
              <mc:Choice xmlns:v="urn:schemas-microsoft-com:vml" Requires="v">
                <p:oleObj spid="_x0000_s81939" name="Document" r:id="rId3" imgW="3288792" imgH="1917192" progId="Word.Document.8">
                  <p:embed/>
                </p:oleObj>
              </mc:Choice>
              <mc:Fallback>
                <p:oleObj name="Document" r:id="rId3" imgW="3288792" imgH="1917192"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752600"/>
                        <a:ext cx="7772400" cy="45307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81926" name="Rectangle 7"/>
          <p:cNvSpPr>
            <a:spLocks noChangeArrowheads="1"/>
          </p:cNvSpPr>
          <p:nvPr/>
        </p:nvSpPr>
        <p:spPr bwMode="auto">
          <a:xfrm>
            <a:off x="381000" y="1905000"/>
            <a:ext cx="685800" cy="3349625"/>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81927" name="Text Box 8"/>
          <p:cNvSpPr txBox="1">
            <a:spLocks noChangeArrowheads="1"/>
          </p:cNvSpPr>
          <p:nvPr/>
        </p:nvSpPr>
        <p:spPr bwMode="auto">
          <a:xfrm rot="-5400000">
            <a:off x="-346869" y="3355182"/>
            <a:ext cx="2239963"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000FF"/>
                </a:solidFill>
                <a:latin typeface="Times" charset="0"/>
              </a:rPr>
              <a:t>Temperature (K)</a:t>
            </a:r>
            <a:endParaRPr lang="en-US" sz="1600" b="0">
              <a:solidFill>
                <a:srgbClr val="002EFF"/>
              </a:solidFill>
              <a:latin typeface="Times" charset="0"/>
            </a:endParaRPr>
          </a:p>
        </p:txBody>
      </p:sp>
      <p:sp>
        <p:nvSpPr>
          <p:cNvPr id="81928" name="Rectangle 9"/>
          <p:cNvSpPr>
            <a:spLocks noChangeArrowheads="1"/>
          </p:cNvSpPr>
          <p:nvPr/>
        </p:nvSpPr>
        <p:spPr bwMode="auto">
          <a:xfrm>
            <a:off x="7848600" y="1524000"/>
            <a:ext cx="685800" cy="4419600"/>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81929" name="Text Box 10"/>
          <p:cNvSpPr txBox="1">
            <a:spLocks noChangeArrowheads="1"/>
          </p:cNvSpPr>
          <p:nvPr/>
        </p:nvSpPr>
        <p:spPr bwMode="auto">
          <a:xfrm rot="5400000">
            <a:off x="6023769" y="3355182"/>
            <a:ext cx="440848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000FF"/>
                </a:solidFill>
                <a:latin typeface="Times" charset="0"/>
              </a:rPr>
              <a:t>Vapor pressure (hPa) and final RH</a:t>
            </a:r>
            <a:endParaRPr lang="en-US" sz="1600" b="0">
              <a:solidFill>
                <a:srgbClr val="002EFF"/>
              </a:solidFill>
              <a:latin typeface="Times"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Drop Surface Temperature vs. RH</a:t>
            </a:r>
            <a:endParaRPr lang="en-US" sz="4000" b="1">
              <a:solidFill>
                <a:srgbClr val="0000FF"/>
              </a:solidFill>
              <a:latin typeface="Times" charset="0"/>
            </a:endParaRPr>
          </a:p>
        </p:txBody>
      </p:sp>
      <p:sp>
        <p:nvSpPr>
          <p:cNvPr id="82948" name="Text Box 3"/>
          <p:cNvSpPr txBox="1">
            <a:spLocks noChangeArrowheads="1"/>
          </p:cNvSpPr>
          <p:nvPr/>
        </p:nvSpPr>
        <p:spPr bwMode="auto">
          <a:xfrm>
            <a:off x="7467600" y="6324600"/>
            <a:ext cx="14287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18.10</a:t>
            </a:r>
          </a:p>
        </p:txBody>
      </p:sp>
      <p:graphicFrame>
        <p:nvGraphicFramePr>
          <p:cNvPr id="82946" name="Object 2"/>
          <p:cNvGraphicFramePr>
            <a:graphicFrameLocks noChangeAspect="1"/>
          </p:cNvGraphicFramePr>
          <p:nvPr/>
        </p:nvGraphicFramePr>
        <p:xfrm>
          <a:off x="304800" y="1600200"/>
          <a:ext cx="8458200" cy="4657725"/>
        </p:xfrm>
        <a:graphic>
          <a:graphicData uri="http://schemas.openxmlformats.org/presentationml/2006/ole">
            <mc:AlternateContent xmlns:mc="http://schemas.openxmlformats.org/markup-compatibility/2006">
              <mc:Choice xmlns:v="urn:schemas-microsoft-com:vml" Requires="v">
                <p:oleObj spid="_x0000_s82963" name="Document" r:id="rId3" imgW="3352800" imgH="1847088" progId="Word.Document.8">
                  <p:embed/>
                </p:oleObj>
              </mc:Choice>
              <mc:Fallback>
                <p:oleObj name="Document" r:id="rId3" imgW="3352800" imgH="1847088"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600200"/>
                        <a:ext cx="8458200" cy="46577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82949" name="Rectangle 7"/>
          <p:cNvSpPr>
            <a:spLocks noChangeArrowheads="1"/>
          </p:cNvSpPr>
          <p:nvPr/>
        </p:nvSpPr>
        <p:spPr bwMode="auto">
          <a:xfrm>
            <a:off x="8077200" y="1524000"/>
            <a:ext cx="685800" cy="4572000"/>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82950" name="Text Box 8"/>
          <p:cNvSpPr txBox="1">
            <a:spLocks noChangeArrowheads="1"/>
          </p:cNvSpPr>
          <p:nvPr/>
        </p:nvSpPr>
        <p:spPr bwMode="auto">
          <a:xfrm rot="5400000">
            <a:off x="5833269" y="3355182"/>
            <a:ext cx="524668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000FF"/>
                </a:solidFill>
                <a:latin typeface="Times" charset="0"/>
              </a:rPr>
              <a:t>Vapor pressure (hPa) and final RH x 0.01</a:t>
            </a:r>
            <a:endParaRPr lang="en-US" sz="1600" b="0">
              <a:solidFill>
                <a:srgbClr val="002EFF"/>
              </a:solidFill>
              <a:latin typeface="Times" charset="0"/>
            </a:endParaRPr>
          </a:p>
        </p:txBody>
      </p:sp>
      <p:sp>
        <p:nvSpPr>
          <p:cNvPr id="82951" name="Rectangle 9"/>
          <p:cNvSpPr>
            <a:spLocks noChangeArrowheads="1"/>
          </p:cNvSpPr>
          <p:nvPr/>
        </p:nvSpPr>
        <p:spPr bwMode="auto">
          <a:xfrm>
            <a:off x="141288" y="1943100"/>
            <a:ext cx="685800" cy="3349625"/>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82952" name="Text Box 10"/>
          <p:cNvSpPr txBox="1">
            <a:spLocks noChangeArrowheads="1"/>
          </p:cNvSpPr>
          <p:nvPr/>
        </p:nvSpPr>
        <p:spPr bwMode="auto">
          <a:xfrm rot="-5400000">
            <a:off x="-586581" y="3391694"/>
            <a:ext cx="223996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000FF"/>
                </a:solidFill>
                <a:latin typeface="Times" charset="0"/>
              </a:rPr>
              <a:t>Temperature (K)</a:t>
            </a:r>
            <a:endParaRPr lang="en-US" sz="1600" b="0">
              <a:solidFill>
                <a:srgbClr val="002EFF"/>
              </a:solidFill>
              <a:latin typeface="Times" charset="0"/>
            </a:endParaRPr>
          </a:p>
        </p:txBody>
      </p:sp>
      <p:sp>
        <p:nvSpPr>
          <p:cNvPr id="82953" name="Rectangle 12"/>
          <p:cNvSpPr>
            <a:spLocks noChangeArrowheads="1"/>
          </p:cNvSpPr>
          <p:nvPr/>
        </p:nvSpPr>
        <p:spPr bwMode="auto">
          <a:xfrm>
            <a:off x="2438400" y="990600"/>
            <a:ext cx="39624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solidFill>
                  <a:srgbClr val="187534"/>
                </a:solidFill>
                <a:latin typeface="Times" charset="0"/>
              </a:rPr>
              <a:t>Air temperature = 223.25 K</a:t>
            </a:r>
            <a:endParaRPr lang="en-US" sz="2400" b="0">
              <a:solidFill>
                <a:srgbClr val="FF00FF"/>
              </a:solidFill>
              <a:latin typeface="Times"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Evaporative Freezing</a:t>
            </a:r>
            <a:endParaRPr lang="en-US" sz="4000" b="1">
              <a:solidFill>
                <a:srgbClr val="0000FF"/>
              </a:solidFill>
              <a:latin typeface="Times" charset="0"/>
            </a:endParaRPr>
          </a:p>
        </p:txBody>
      </p:sp>
      <p:grpSp>
        <p:nvGrpSpPr>
          <p:cNvPr id="83972" name="Group 14"/>
          <p:cNvGrpSpPr>
            <a:grpSpLocks/>
          </p:cNvGrpSpPr>
          <p:nvPr/>
        </p:nvGrpSpPr>
        <p:grpSpPr bwMode="auto">
          <a:xfrm>
            <a:off x="457200" y="2362200"/>
            <a:ext cx="8439150" cy="4495800"/>
            <a:chOff x="288" y="1488"/>
            <a:chExt cx="5316" cy="2832"/>
          </a:xfrm>
        </p:grpSpPr>
        <p:sp>
          <p:nvSpPr>
            <p:cNvPr id="83974" name="Text Box 6"/>
            <p:cNvSpPr txBox="1">
              <a:spLocks noChangeArrowheads="1"/>
            </p:cNvSpPr>
            <p:nvPr/>
          </p:nvSpPr>
          <p:spPr bwMode="auto">
            <a:xfrm>
              <a:off x="4704" y="3840"/>
              <a:ext cx="900" cy="2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18.12</a:t>
              </a:r>
            </a:p>
          </p:txBody>
        </p:sp>
        <p:sp>
          <p:nvSpPr>
            <p:cNvPr id="83975" name="Rectangle 8"/>
            <p:cNvSpPr>
              <a:spLocks noChangeArrowheads="1"/>
            </p:cNvSpPr>
            <p:nvPr/>
          </p:nvSpPr>
          <p:spPr bwMode="auto">
            <a:xfrm>
              <a:off x="288" y="1488"/>
              <a:ext cx="5232" cy="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indent="4763" algn="ctr">
                <a:buFontTx/>
                <a:buNone/>
                <a:tabLst>
                  <a:tab pos="6804025" algn="l"/>
                </a:tabLst>
              </a:pPr>
              <a:r>
                <a:rPr lang="en-US" sz="2400" b="0">
                  <a:latin typeface="Times" charset="0"/>
                </a:rPr>
                <a:t>Incremental homogeneous/heterogeneous freezing due to evaporative cooling below a cloud base</a:t>
              </a:r>
              <a:endParaRPr lang="en-US" sz="2400" b="0">
                <a:solidFill>
                  <a:srgbClr val="FF00FF"/>
                </a:solidFill>
                <a:latin typeface="Times" charset="0"/>
              </a:endParaRPr>
            </a:p>
          </p:txBody>
        </p:sp>
        <p:graphicFrame>
          <p:nvGraphicFramePr>
            <p:cNvPr id="83970" name="Object 2"/>
            <p:cNvGraphicFramePr>
              <a:graphicFrameLocks noChangeAspect="1"/>
            </p:cNvGraphicFramePr>
            <p:nvPr/>
          </p:nvGraphicFramePr>
          <p:xfrm>
            <a:off x="960" y="2013"/>
            <a:ext cx="3744" cy="2307"/>
          </p:xfrm>
          <a:graphic>
            <a:graphicData uri="http://schemas.openxmlformats.org/presentationml/2006/ole">
              <mc:AlternateContent xmlns:mc="http://schemas.openxmlformats.org/markup-compatibility/2006">
                <mc:Choice xmlns:v="urn:schemas-microsoft-com:vml" Requires="v">
                  <p:oleObj spid="_x0000_s83987" name="Document" r:id="rId3" imgW="3112008" imgH="1917192" progId="Word.Document.8">
                    <p:embed/>
                  </p:oleObj>
                </mc:Choice>
                <mc:Fallback>
                  <p:oleObj name="Document" r:id="rId3" imgW="3112008" imgH="1917192"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0" y="2013"/>
                          <a:ext cx="3744" cy="230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83976" name="Rectangle 11"/>
            <p:cNvSpPr>
              <a:spLocks noChangeArrowheads="1"/>
            </p:cNvSpPr>
            <p:nvPr/>
          </p:nvSpPr>
          <p:spPr bwMode="auto">
            <a:xfrm>
              <a:off x="816" y="1824"/>
              <a:ext cx="432" cy="2294"/>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83977" name="Text Box 12"/>
            <p:cNvSpPr txBox="1">
              <a:spLocks noChangeArrowheads="1"/>
            </p:cNvSpPr>
            <p:nvPr/>
          </p:nvSpPr>
          <p:spPr bwMode="auto">
            <a:xfrm rot="-5400000">
              <a:off x="19" y="2813"/>
              <a:ext cx="2073"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000FF"/>
                  </a:solidFill>
                  <a:latin typeface="Times" charset="0"/>
                </a:rPr>
                <a:t>dn (No. cm</a:t>
              </a:r>
              <a:r>
                <a:rPr lang="en-US" b="0" baseline="30000">
                  <a:solidFill>
                    <a:srgbClr val="0000FF"/>
                  </a:solidFill>
                  <a:latin typeface="Times" charset="0"/>
                </a:rPr>
                <a:t>-3</a:t>
              </a:r>
              <a:r>
                <a:rPr lang="en-US" b="0">
                  <a:solidFill>
                    <a:srgbClr val="0000FF"/>
                  </a:solidFill>
                  <a:latin typeface="Times" charset="0"/>
                </a:rPr>
                <a:t>) / d log</a:t>
              </a:r>
              <a:r>
                <a:rPr lang="en-US" b="0" baseline="-25000">
                  <a:solidFill>
                    <a:srgbClr val="0000FF"/>
                  </a:solidFill>
                  <a:latin typeface="Times" charset="0"/>
                </a:rPr>
                <a:t>10</a:t>
              </a:r>
              <a:r>
                <a:rPr lang="en-US" b="0">
                  <a:solidFill>
                    <a:srgbClr val="0000FF"/>
                  </a:solidFill>
                  <a:latin typeface="Times" charset="0"/>
                </a:rPr>
                <a:t> D</a:t>
              </a:r>
              <a:r>
                <a:rPr lang="en-US" b="0" baseline="-25000">
                  <a:solidFill>
                    <a:srgbClr val="0000FF"/>
                  </a:solidFill>
                  <a:latin typeface="Times" charset="0"/>
                </a:rPr>
                <a:t>p</a:t>
              </a:r>
              <a:endParaRPr lang="en-US" sz="1600" b="0">
                <a:solidFill>
                  <a:srgbClr val="002EFF"/>
                </a:solidFill>
                <a:latin typeface="Times" charset="0"/>
              </a:endParaRPr>
            </a:p>
          </p:txBody>
        </p:sp>
      </p:grpSp>
      <p:sp>
        <p:nvSpPr>
          <p:cNvPr id="83973" name="Rectangle 13"/>
          <p:cNvSpPr>
            <a:spLocks noChangeArrowheads="1"/>
          </p:cNvSpPr>
          <p:nvPr/>
        </p:nvSpPr>
        <p:spPr bwMode="auto">
          <a:xfrm>
            <a:off x="228600" y="990600"/>
            <a:ext cx="8686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indent="4763" algn="ctr">
              <a:buFontTx/>
              <a:buNone/>
              <a:tabLst>
                <a:tab pos="6804025" algn="l"/>
              </a:tabLst>
            </a:pPr>
            <a:r>
              <a:rPr lang="en-US" sz="2400" b="0">
                <a:solidFill>
                  <a:srgbClr val="187534"/>
                </a:solidFill>
                <a:latin typeface="Times" charset="0"/>
              </a:rPr>
              <a:t>When drops fall into regions of sub-100 percent RH below cloud base, they start to evaporate and cool. If the temperature is below the freezing temperature, the cooling increases the rate of drop freezing</a:t>
            </a:r>
            <a:r>
              <a:rPr lang="en-US" sz="3200" b="0">
                <a:solidFill>
                  <a:srgbClr val="187534"/>
                </a:solidFill>
                <a:latin typeface="Times" charset="0"/>
              </a:rPr>
              <a: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Evaporation</a:t>
            </a:r>
            <a:endParaRPr lang="en-US" sz="4000" b="1">
              <a:solidFill>
                <a:srgbClr val="0000FF"/>
              </a:solidFill>
              <a:latin typeface="Times" charset="0"/>
            </a:endParaRPr>
          </a:p>
        </p:txBody>
      </p:sp>
      <p:sp>
        <p:nvSpPr>
          <p:cNvPr id="84997" name="Rectangle 3"/>
          <p:cNvSpPr>
            <a:spLocks noChangeArrowheads="1"/>
          </p:cNvSpPr>
          <p:nvPr/>
        </p:nvSpPr>
        <p:spPr bwMode="auto">
          <a:xfrm>
            <a:off x="457200" y="914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Reduction in volume due to evaporation/sublimation	</a:t>
            </a:r>
            <a:r>
              <a:rPr lang="en-US" sz="2400" b="0">
                <a:solidFill>
                  <a:srgbClr val="993366"/>
                </a:solidFill>
                <a:latin typeface="Times" charset="0"/>
              </a:rPr>
              <a:t>(18.73)</a:t>
            </a:r>
            <a:r>
              <a:rPr lang="en-US" sz="2400" b="0">
                <a:latin typeface="Times" charset="0"/>
              </a:rPr>
              <a:t>	</a:t>
            </a:r>
          </a:p>
        </p:txBody>
      </p:sp>
      <p:graphicFrame>
        <p:nvGraphicFramePr>
          <p:cNvPr id="84994" name="Object 2"/>
          <p:cNvGraphicFramePr>
            <a:graphicFrameLocks noChangeAspect="1"/>
          </p:cNvGraphicFramePr>
          <p:nvPr>
            <p:extLst>
              <p:ext uri="{D42A27DB-BD31-4B8C-83A1-F6EECF244321}">
                <p14:modId xmlns:p14="http://schemas.microsoft.com/office/powerpoint/2010/main" val="441424124"/>
              </p:ext>
            </p:extLst>
          </p:nvPr>
        </p:nvGraphicFramePr>
        <p:xfrm>
          <a:off x="954088" y="1420813"/>
          <a:ext cx="7708900" cy="1168400"/>
        </p:xfrm>
        <a:graphic>
          <a:graphicData uri="http://schemas.openxmlformats.org/presentationml/2006/ole">
            <mc:AlternateContent xmlns:mc="http://schemas.openxmlformats.org/markup-compatibility/2006">
              <mc:Choice xmlns:v="urn:schemas-microsoft-com:vml" Requires="v">
                <p:oleObj spid="_x0000_s85019" name="Equation" r:id="rId3" imgW="3517900" imgH="533400" progId="Equation.3">
                  <p:embed/>
                </p:oleObj>
              </mc:Choice>
              <mc:Fallback>
                <p:oleObj name="Equation" r:id="rId3" imgW="3517900" imgH="533400" progId="Equation.3">
                  <p:embed/>
                  <p:pic>
                    <p:nvPicPr>
                      <p:cNvPr id="0" name="Object 2"/>
                      <p:cNvPicPr>
                        <a:picLocks noChangeAspect="1" noChangeArrowheads="1"/>
                      </p:cNvPicPr>
                      <p:nvPr/>
                    </p:nvPicPr>
                    <p:blipFill>
                      <a:blip r:embed="rId4"/>
                      <a:srcRect/>
                      <a:stretch>
                        <a:fillRect/>
                      </a:stretch>
                    </p:blipFill>
                    <p:spPr bwMode="auto">
                      <a:xfrm>
                        <a:off x="954088" y="1420813"/>
                        <a:ext cx="7708900" cy="1168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84998" name="Group 16"/>
          <p:cNvGrpSpPr>
            <a:grpSpLocks/>
          </p:cNvGrpSpPr>
          <p:nvPr/>
        </p:nvGrpSpPr>
        <p:grpSpPr bwMode="auto">
          <a:xfrm>
            <a:off x="304800" y="2743200"/>
            <a:ext cx="8591550" cy="3946525"/>
            <a:chOff x="192" y="1728"/>
            <a:chExt cx="5412" cy="2486"/>
          </a:xfrm>
        </p:grpSpPr>
        <p:sp>
          <p:nvSpPr>
            <p:cNvPr id="84999" name="Rectangle 11"/>
            <p:cNvSpPr>
              <a:spLocks noChangeArrowheads="1"/>
            </p:cNvSpPr>
            <p:nvPr/>
          </p:nvSpPr>
          <p:spPr bwMode="auto">
            <a:xfrm>
              <a:off x="192" y="1728"/>
              <a:ext cx="5376" cy="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buFontTx/>
                <a:buNone/>
                <a:tabLst>
                  <a:tab pos="6804025" algn="l"/>
                </a:tabLst>
              </a:pPr>
              <a:r>
                <a:rPr lang="en-US" sz="2400" b="0">
                  <a:solidFill>
                    <a:srgbClr val="187534"/>
                  </a:solidFill>
                  <a:latin typeface="Times" charset="0"/>
                </a:rPr>
                <a:t>Reduction in precipitation size due to evaporation below cloud base</a:t>
              </a:r>
            </a:p>
          </p:txBody>
        </p:sp>
        <p:sp>
          <p:nvSpPr>
            <p:cNvPr id="85000" name="Text Box 12"/>
            <p:cNvSpPr txBox="1">
              <a:spLocks noChangeArrowheads="1"/>
            </p:cNvSpPr>
            <p:nvPr/>
          </p:nvSpPr>
          <p:spPr bwMode="auto">
            <a:xfrm>
              <a:off x="4704" y="3840"/>
              <a:ext cx="900" cy="2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18.11</a:t>
              </a:r>
            </a:p>
          </p:txBody>
        </p:sp>
        <p:graphicFrame>
          <p:nvGraphicFramePr>
            <p:cNvPr id="84995" name="Object 3"/>
            <p:cNvGraphicFramePr>
              <a:graphicFrameLocks noChangeAspect="1"/>
            </p:cNvGraphicFramePr>
            <p:nvPr/>
          </p:nvGraphicFramePr>
          <p:xfrm>
            <a:off x="1152" y="2112"/>
            <a:ext cx="3504" cy="2059"/>
          </p:xfrm>
          <a:graphic>
            <a:graphicData uri="http://schemas.openxmlformats.org/presentationml/2006/ole">
              <mc:AlternateContent xmlns:mc="http://schemas.openxmlformats.org/markup-compatibility/2006">
                <mc:Choice xmlns:v="urn:schemas-microsoft-com:vml" Requires="v">
                  <p:oleObj spid="_x0000_s85020" name="Document" r:id="rId5" imgW="3200400" imgH="1880616" progId="Word.Document.8">
                    <p:embed/>
                  </p:oleObj>
                </mc:Choice>
                <mc:Fallback>
                  <p:oleObj name="Document" r:id="rId5" imgW="3200400" imgH="1880616" progId="Word.Document.8">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2" y="2112"/>
                          <a:ext cx="3504" cy="205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85001" name="Rectangle 14"/>
            <p:cNvSpPr>
              <a:spLocks noChangeArrowheads="1"/>
            </p:cNvSpPr>
            <p:nvPr/>
          </p:nvSpPr>
          <p:spPr bwMode="auto">
            <a:xfrm>
              <a:off x="1008" y="1968"/>
              <a:ext cx="432" cy="2246"/>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85002" name="Text Box 15"/>
            <p:cNvSpPr txBox="1">
              <a:spLocks noChangeArrowheads="1"/>
            </p:cNvSpPr>
            <p:nvPr/>
          </p:nvSpPr>
          <p:spPr bwMode="auto">
            <a:xfrm rot="-5400000">
              <a:off x="211" y="2957"/>
              <a:ext cx="2073"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000FF"/>
                  </a:solidFill>
                  <a:latin typeface="Times" charset="0"/>
                </a:rPr>
                <a:t>dn (No. cm</a:t>
              </a:r>
              <a:r>
                <a:rPr lang="en-US" b="0" baseline="30000">
                  <a:solidFill>
                    <a:srgbClr val="0000FF"/>
                  </a:solidFill>
                  <a:latin typeface="Times" charset="0"/>
                </a:rPr>
                <a:t>-3</a:t>
              </a:r>
              <a:r>
                <a:rPr lang="en-US" b="0">
                  <a:solidFill>
                    <a:srgbClr val="0000FF"/>
                  </a:solidFill>
                  <a:latin typeface="Times" charset="0"/>
                </a:rPr>
                <a:t>) / d log</a:t>
              </a:r>
              <a:r>
                <a:rPr lang="en-US" b="0" baseline="-25000">
                  <a:solidFill>
                    <a:srgbClr val="0000FF"/>
                  </a:solidFill>
                  <a:latin typeface="Times" charset="0"/>
                </a:rPr>
                <a:t>10</a:t>
              </a:r>
              <a:r>
                <a:rPr lang="en-US" b="0">
                  <a:solidFill>
                    <a:srgbClr val="0000FF"/>
                  </a:solidFill>
                  <a:latin typeface="Times" charset="0"/>
                </a:rPr>
                <a:t> D</a:t>
              </a:r>
              <a:r>
                <a:rPr lang="en-US" b="0" baseline="-25000">
                  <a:solidFill>
                    <a:srgbClr val="0000FF"/>
                  </a:solidFill>
                  <a:latin typeface="Times" charset="0"/>
                </a:rPr>
                <a:t>p</a:t>
              </a:r>
              <a:endParaRPr lang="en-US" sz="1600" b="0">
                <a:solidFill>
                  <a:srgbClr val="002EFF"/>
                </a:solidFill>
                <a:latin typeface="Times" charset="0"/>
              </a:endParaRPr>
            </a:p>
          </p:txBody>
        </p:sp>
      </p:gr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noChangeArrowheads="1"/>
          </p:cNvSpPr>
          <p:nvPr>
            <p:ph type="title"/>
          </p:nvPr>
        </p:nvSpPr>
        <p:spPr>
          <a:xfrm>
            <a:off x="0" y="0"/>
            <a:ext cx="9144000" cy="1143000"/>
          </a:xfrm>
        </p:spPr>
        <p:txBody>
          <a:bodyPr/>
          <a:lstStyle/>
          <a:p>
            <a:pPr eaLnBrk="1" hangingPunct="1"/>
            <a:r>
              <a:rPr lang="en-US" sz="4000" b="1">
                <a:solidFill>
                  <a:srgbClr val="0000FF"/>
                </a:solidFill>
                <a:latin typeface="Times" charset="0"/>
              </a:rPr>
              <a:t>Homogeneous/Heterogeneous Freezing</a:t>
            </a:r>
          </a:p>
        </p:txBody>
      </p:sp>
      <p:sp>
        <p:nvSpPr>
          <p:cNvPr id="86020" name="Text Box 3"/>
          <p:cNvSpPr txBox="1">
            <a:spLocks noChangeArrowheads="1"/>
          </p:cNvSpPr>
          <p:nvPr/>
        </p:nvSpPr>
        <p:spPr bwMode="auto">
          <a:xfrm>
            <a:off x="7696200" y="6324600"/>
            <a:ext cx="12763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18.9</a:t>
            </a:r>
          </a:p>
        </p:txBody>
      </p:sp>
      <p:sp>
        <p:nvSpPr>
          <p:cNvPr id="86021" name="Rectangle 4"/>
          <p:cNvSpPr>
            <a:spLocks noChangeArrowheads="1"/>
          </p:cNvSpPr>
          <p:nvPr/>
        </p:nvSpPr>
        <p:spPr bwMode="auto">
          <a:xfrm>
            <a:off x="457200" y="990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indent="4763" algn="ctr">
              <a:buFontTx/>
              <a:buNone/>
              <a:tabLst>
                <a:tab pos="6804025" algn="l"/>
              </a:tabLst>
            </a:pPr>
            <a:r>
              <a:rPr lang="en-US" sz="2400" b="0">
                <a:solidFill>
                  <a:srgbClr val="187534"/>
                </a:solidFill>
                <a:latin typeface="Times" charset="0"/>
              </a:rPr>
              <a:t>Simulated liquid and graupel size distributions with and without homogeneous/heterogeneous freezing after one hour</a:t>
            </a:r>
            <a:endParaRPr lang="en-US" sz="2400" b="0">
              <a:solidFill>
                <a:srgbClr val="FF00FF"/>
              </a:solidFill>
              <a:latin typeface="Times" charset="0"/>
            </a:endParaRPr>
          </a:p>
        </p:txBody>
      </p:sp>
      <p:graphicFrame>
        <p:nvGraphicFramePr>
          <p:cNvPr id="86018" name="Object 2"/>
          <p:cNvGraphicFramePr>
            <a:graphicFrameLocks noChangeAspect="1"/>
          </p:cNvGraphicFramePr>
          <p:nvPr/>
        </p:nvGraphicFramePr>
        <p:xfrm>
          <a:off x="609600" y="1905000"/>
          <a:ext cx="7980363" cy="4781550"/>
        </p:xfrm>
        <a:graphic>
          <a:graphicData uri="http://schemas.openxmlformats.org/presentationml/2006/ole">
            <mc:AlternateContent xmlns:mc="http://schemas.openxmlformats.org/markup-compatibility/2006">
              <mc:Choice xmlns:v="urn:schemas-microsoft-com:vml" Requires="v">
                <p:oleObj spid="_x0000_s86033" name="Document" r:id="rId3" imgW="3200400" imgH="1917192" progId="Word.Document.8">
                  <p:embed/>
                </p:oleObj>
              </mc:Choice>
              <mc:Fallback>
                <p:oleObj name="Document" r:id="rId3" imgW="3200400" imgH="1917192"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905000"/>
                        <a:ext cx="7980363" cy="47815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86022" name="Rectangle 7"/>
          <p:cNvSpPr>
            <a:spLocks noChangeArrowheads="1"/>
          </p:cNvSpPr>
          <p:nvPr/>
        </p:nvSpPr>
        <p:spPr bwMode="auto">
          <a:xfrm>
            <a:off x="533400" y="1981200"/>
            <a:ext cx="685800" cy="3641725"/>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86023" name="Text Box 8"/>
          <p:cNvSpPr txBox="1">
            <a:spLocks noChangeArrowheads="1"/>
          </p:cNvSpPr>
          <p:nvPr/>
        </p:nvSpPr>
        <p:spPr bwMode="auto">
          <a:xfrm rot="-5400000">
            <a:off x="-731044" y="3613944"/>
            <a:ext cx="32908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000FF"/>
                </a:solidFill>
                <a:latin typeface="Times" charset="0"/>
              </a:rPr>
              <a:t>dn (No. cm</a:t>
            </a:r>
            <a:r>
              <a:rPr lang="en-US" b="0" baseline="30000">
                <a:solidFill>
                  <a:srgbClr val="0000FF"/>
                </a:solidFill>
                <a:latin typeface="Times" charset="0"/>
              </a:rPr>
              <a:t>-3</a:t>
            </a:r>
            <a:r>
              <a:rPr lang="en-US" b="0">
                <a:solidFill>
                  <a:srgbClr val="0000FF"/>
                </a:solidFill>
                <a:latin typeface="Times" charset="0"/>
              </a:rPr>
              <a:t>) / d log</a:t>
            </a:r>
            <a:r>
              <a:rPr lang="en-US" b="0" baseline="-25000">
                <a:solidFill>
                  <a:srgbClr val="0000FF"/>
                </a:solidFill>
                <a:latin typeface="Times" charset="0"/>
              </a:rPr>
              <a:t>10</a:t>
            </a:r>
            <a:r>
              <a:rPr lang="en-US" b="0">
                <a:solidFill>
                  <a:srgbClr val="0000FF"/>
                </a:solidFill>
                <a:latin typeface="Times" charset="0"/>
              </a:rPr>
              <a:t> D</a:t>
            </a:r>
            <a:r>
              <a:rPr lang="en-US" b="0" baseline="-25000">
                <a:solidFill>
                  <a:srgbClr val="0000FF"/>
                </a:solidFill>
                <a:latin typeface="Times" charset="0"/>
              </a:rPr>
              <a:t>p</a:t>
            </a:r>
            <a:endParaRPr lang="en-US" sz="1600" b="0">
              <a:solidFill>
                <a:srgbClr val="002EFF"/>
              </a:solidFill>
              <a:latin typeface="Times"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Ice Crystal Melting</a:t>
            </a:r>
            <a:endParaRPr lang="en-US" sz="4000" b="1">
              <a:solidFill>
                <a:srgbClr val="0000FF"/>
              </a:solidFill>
              <a:latin typeface="Times" charset="0"/>
            </a:endParaRPr>
          </a:p>
        </p:txBody>
      </p:sp>
      <p:sp>
        <p:nvSpPr>
          <p:cNvPr id="87045" name="Rectangle 3"/>
          <p:cNvSpPr>
            <a:spLocks noChangeArrowheads="1"/>
          </p:cNvSpPr>
          <p:nvPr/>
        </p:nvSpPr>
        <p:spPr bwMode="auto">
          <a:xfrm>
            <a:off x="457200" y="914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indent="4763" algn="ctr">
              <a:lnSpc>
                <a:spcPct val="100000"/>
              </a:lnSpc>
              <a:buFontTx/>
              <a:buNone/>
              <a:tabLst>
                <a:tab pos="6804025" algn="l"/>
              </a:tabLst>
            </a:pPr>
            <a:r>
              <a:rPr lang="en-US" sz="2400" b="0">
                <a:solidFill>
                  <a:srgbClr val="187534"/>
                </a:solidFill>
                <a:latin typeface="Times" charset="0"/>
              </a:rPr>
              <a:t>When an ice crystal melts in sub-100 percent relative humidity air, simultaneous evaporation of the liquid meltwater cools the particle surface, retarding the rate of melting. Thus, the melting temperature must be higher than that of bulk ice in saturated air.</a:t>
            </a:r>
            <a:endParaRPr lang="en-US" sz="2400" b="0">
              <a:solidFill>
                <a:srgbClr val="9900CC"/>
              </a:solidFill>
              <a:latin typeface="Times" charset="0"/>
            </a:endParaRPr>
          </a:p>
        </p:txBody>
      </p:sp>
      <p:sp>
        <p:nvSpPr>
          <p:cNvPr id="87046" name="Rectangle 8"/>
          <p:cNvSpPr>
            <a:spLocks noChangeArrowheads="1"/>
          </p:cNvSpPr>
          <p:nvPr/>
        </p:nvSpPr>
        <p:spPr bwMode="auto">
          <a:xfrm>
            <a:off x="457200" y="2514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Melting point	</a:t>
            </a:r>
            <a:r>
              <a:rPr lang="en-US" sz="2400" b="0">
                <a:solidFill>
                  <a:srgbClr val="993366"/>
                </a:solidFill>
                <a:latin typeface="Times" charset="0"/>
              </a:rPr>
              <a:t>(18.74)</a:t>
            </a:r>
            <a:r>
              <a:rPr lang="en-US" sz="2400" b="0">
                <a:latin typeface="Times" charset="0"/>
              </a:rPr>
              <a:t> 	</a:t>
            </a:r>
          </a:p>
        </p:txBody>
      </p:sp>
      <p:sp>
        <p:nvSpPr>
          <p:cNvPr id="87047" name="Rectangle 9"/>
          <p:cNvSpPr>
            <a:spLocks noChangeArrowheads="1"/>
          </p:cNvSpPr>
          <p:nvPr/>
        </p:nvSpPr>
        <p:spPr bwMode="auto">
          <a:xfrm>
            <a:off x="533400" y="4191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Time-dependent change in particle mass due to melting	</a:t>
            </a:r>
            <a:r>
              <a:rPr lang="en-US" sz="2400" b="0">
                <a:solidFill>
                  <a:srgbClr val="993366"/>
                </a:solidFill>
                <a:latin typeface="Times" charset="0"/>
              </a:rPr>
              <a:t>(18.75)</a:t>
            </a:r>
            <a:r>
              <a:rPr lang="en-US" sz="2400" b="0">
                <a:latin typeface="Times" charset="0"/>
              </a:rPr>
              <a:t>	</a:t>
            </a:r>
          </a:p>
        </p:txBody>
      </p:sp>
      <p:graphicFrame>
        <p:nvGraphicFramePr>
          <p:cNvPr id="87042" name="Object 2"/>
          <p:cNvGraphicFramePr>
            <a:graphicFrameLocks noChangeAspect="1"/>
          </p:cNvGraphicFramePr>
          <p:nvPr>
            <p:extLst>
              <p:ext uri="{D42A27DB-BD31-4B8C-83A1-F6EECF244321}">
                <p14:modId xmlns:p14="http://schemas.microsoft.com/office/powerpoint/2010/main" val="2048501307"/>
              </p:ext>
            </p:extLst>
          </p:nvPr>
        </p:nvGraphicFramePr>
        <p:xfrm>
          <a:off x="1778000" y="2816225"/>
          <a:ext cx="5554663" cy="1270000"/>
        </p:xfrm>
        <a:graphic>
          <a:graphicData uri="http://schemas.openxmlformats.org/presentationml/2006/ole">
            <mc:AlternateContent xmlns:mc="http://schemas.openxmlformats.org/markup-compatibility/2006">
              <mc:Choice xmlns:v="urn:schemas-microsoft-com:vml" Requires="v">
                <p:oleObj spid="_x0000_s87064" name="Equation" r:id="rId3" imgW="2222500" imgH="508000" progId="Equation.3">
                  <p:embed/>
                </p:oleObj>
              </mc:Choice>
              <mc:Fallback>
                <p:oleObj name="Equation" r:id="rId3" imgW="2222500" imgH="508000" progId="Equation.3">
                  <p:embed/>
                  <p:pic>
                    <p:nvPicPr>
                      <p:cNvPr id="0" name="Object 2"/>
                      <p:cNvPicPr>
                        <a:picLocks noChangeAspect="1" noChangeArrowheads="1"/>
                      </p:cNvPicPr>
                      <p:nvPr/>
                    </p:nvPicPr>
                    <p:blipFill>
                      <a:blip r:embed="rId4"/>
                      <a:srcRect/>
                      <a:stretch>
                        <a:fillRect/>
                      </a:stretch>
                    </p:blipFill>
                    <p:spPr bwMode="auto">
                      <a:xfrm>
                        <a:off x="1778000" y="2816225"/>
                        <a:ext cx="5554663" cy="1270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7043" name="Object 3"/>
          <p:cNvGraphicFramePr>
            <a:graphicFrameLocks noChangeAspect="1"/>
          </p:cNvGraphicFramePr>
          <p:nvPr>
            <p:extLst>
              <p:ext uri="{D42A27DB-BD31-4B8C-83A1-F6EECF244321}">
                <p14:modId xmlns:p14="http://schemas.microsoft.com/office/powerpoint/2010/main" val="1926450778"/>
              </p:ext>
            </p:extLst>
          </p:nvPr>
        </p:nvGraphicFramePr>
        <p:xfrm>
          <a:off x="739775" y="4651375"/>
          <a:ext cx="7815263" cy="1755775"/>
        </p:xfrm>
        <a:graphic>
          <a:graphicData uri="http://schemas.openxmlformats.org/presentationml/2006/ole">
            <mc:AlternateContent xmlns:mc="http://schemas.openxmlformats.org/markup-compatibility/2006">
              <mc:Choice xmlns:v="urn:schemas-microsoft-com:vml" Requires="v">
                <p:oleObj spid="_x0000_s87065" name="Equation" r:id="rId5" imgW="3390900" imgH="762000" progId="Equation.3">
                  <p:embed/>
                </p:oleObj>
              </mc:Choice>
              <mc:Fallback>
                <p:oleObj name="Equation" r:id="rId5" imgW="3390900" imgH="762000" progId="Equation.3">
                  <p:embed/>
                  <p:pic>
                    <p:nvPicPr>
                      <p:cNvPr id="0" name="Object 3"/>
                      <p:cNvPicPr>
                        <a:picLocks noChangeAspect="1" noChangeArrowheads="1"/>
                      </p:cNvPicPr>
                      <p:nvPr/>
                    </p:nvPicPr>
                    <p:blipFill>
                      <a:blip r:embed="rId6"/>
                      <a:srcRect/>
                      <a:stretch>
                        <a:fillRect/>
                      </a:stretch>
                    </p:blipFill>
                    <p:spPr bwMode="auto">
                      <a:xfrm>
                        <a:off x="739775" y="4651375"/>
                        <a:ext cx="7815263" cy="17557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Aerosol-Hydrometeor Coagulation</a:t>
            </a:r>
          </a:p>
        </p:txBody>
      </p:sp>
      <p:sp>
        <p:nvSpPr>
          <p:cNvPr id="1027076" name="Rectangle 4"/>
          <p:cNvSpPr>
            <a:spLocks noChangeArrowheads="1"/>
          </p:cNvSpPr>
          <p:nvPr/>
        </p:nvSpPr>
        <p:spPr bwMode="auto">
          <a:xfrm>
            <a:off x="457200" y="1066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Final volume conc. of total aerosol particle or its components	</a:t>
            </a:r>
            <a:r>
              <a:rPr lang="en-US" sz="2400" b="0">
                <a:solidFill>
                  <a:srgbClr val="993366"/>
                </a:solidFill>
                <a:latin typeface="Times" charset="0"/>
              </a:rPr>
              <a:t>(18.76)</a:t>
            </a:r>
            <a:r>
              <a:rPr lang="en-US" sz="2400" b="0">
                <a:latin typeface="Times" charset="0"/>
              </a:rPr>
              <a:t>	</a:t>
            </a:r>
          </a:p>
        </p:txBody>
      </p:sp>
      <p:graphicFrame>
        <p:nvGraphicFramePr>
          <p:cNvPr id="1027080" name="Object 2"/>
          <p:cNvGraphicFramePr>
            <a:graphicFrameLocks noChangeAspect="1"/>
          </p:cNvGraphicFramePr>
          <p:nvPr>
            <p:extLst>
              <p:ext uri="{D42A27DB-BD31-4B8C-83A1-F6EECF244321}">
                <p14:modId xmlns:p14="http://schemas.microsoft.com/office/powerpoint/2010/main" val="2596902482"/>
              </p:ext>
            </p:extLst>
          </p:nvPr>
        </p:nvGraphicFramePr>
        <p:xfrm>
          <a:off x="2813050" y="2511425"/>
          <a:ext cx="2697163" cy="1079500"/>
        </p:xfrm>
        <a:graphic>
          <a:graphicData uri="http://schemas.openxmlformats.org/presentationml/2006/ole">
            <mc:AlternateContent xmlns:mc="http://schemas.openxmlformats.org/markup-compatibility/2006">
              <mc:Choice xmlns:v="urn:schemas-microsoft-com:vml" Requires="v">
                <p:oleObj spid="_x0000_s88086" name="Equation" r:id="rId3" imgW="1079500" imgH="431800" progId="Equation.3">
                  <p:embed/>
                </p:oleObj>
              </mc:Choice>
              <mc:Fallback>
                <p:oleObj name="Equation" r:id="rId3" imgW="1079500" imgH="431800" progId="Equation.3">
                  <p:embed/>
                  <p:pic>
                    <p:nvPicPr>
                      <p:cNvPr id="0" name="Object 2"/>
                      <p:cNvPicPr>
                        <a:picLocks noChangeAspect="1" noChangeArrowheads="1"/>
                      </p:cNvPicPr>
                      <p:nvPr/>
                    </p:nvPicPr>
                    <p:blipFill>
                      <a:blip r:embed="rId4"/>
                      <a:srcRect/>
                      <a:stretch>
                        <a:fillRect/>
                      </a:stretch>
                    </p:blipFill>
                    <p:spPr bwMode="auto">
                      <a:xfrm>
                        <a:off x="2813050" y="2511425"/>
                        <a:ext cx="2697163" cy="1079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27081" name="Object 3"/>
          <p:cNvGraphicFramePr>
            <a:graphicFrameLocks noChangeAspect="1"/>
          </p:cNvGraphicFramePr>
          <p:nvPr>
            <p:extLst>
              <p:ext uri="{D42A27DB-BD31-4B8C-83A1-F6EECF244321}">
                <p14:modId xmlns:p14="http://schemas.microsoft.com/office/powerpoint/2010/main" val="3404230700"/>
              </p:ext>
            </p:extLst>
          </p:nvPr>
        </p:nvGraphicFramePr>
        <p:xfrm>
          <a:off x="2397125" y="4098925"/>
          <a:ext cx="4316413" cy="1238250"/>
        </p:xfrm>
        <a:graphic>
          <a:graphicData uri="http://schemas.openxmlformats.org/presentationml/2006/ole">
            <mc:AlternateContent xmlns:mc="http://schemas.openxmlformats.org/markup-compatibility/2006">
              <mc:Choice xmlns:v="urn:schemas-microsoft-com:vml" Requires="v">
                <p:oleObj spid="_x0000_s88087" name="Equation" r:id="rId5" imgW="1727200" imgH="495300" progId="Equation.3">
                  <p:embed/>
                </p:oleObj>
              </mc:Choice>
              <mc:Fallback>
                <p:oleObj name="Equation" r:id="rId5" imgW="1727200" imgH="495300" progId="Equation.3">
                  <p:embed/>
                  <p:pic>
                    <p:nvPicPr>
                      <p:cNvPr id="0" name="Object 3"/>
                      <p:cNvPicPr>
                        <a:picLocks noChangeAspect="1" noChangeArrowheads="1"/>
                      </p:cNvPicPr>
                      <p:nvPr/>
                    </p:nvPicPr>
                    <p:blipFill>
                      <a:blip r:embed="rId6"/>
                      <a:srcRect/>
                      <a:stretch>
                        <a:fillRect/>
                      </a:stretch>
                    </p:blipFill>
                    <p:spPr bwMode="auto">
                      <a:xfrm>
                        <a:off x="2397125" y="4098925"/>
                        <a:ext cx="4316413" cy="1238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2707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02708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0270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076" grpId="0"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4"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Aerosol-Hydrometeor Coagulation</a:t>
            </a:r>
            <a:endParaRPr lang="en-US" sz="4000" b="1">
              <a:solidFill>
                <a:srgbClr val="0000FF"/>
              </a:solidFill>
              <a:latin typeface="Times" charset="0"/>
            </a:endParaRPr>
          </a:p>
        </p:txBody>
      </p:sp>
      <p:sp>
        <p:nvSpPr>
          <p:cNvPr id="1028099" name="Rectangle 3"/>
          <p:cNvSpPr>
            <a:spLocks noChangeArrowheads="1"/>
          </p:cNvSpPr>
          <p:nvPr/>
        </p:nvSpPr>
        <p:spPr bwMode="auto">
          <a:xfrm>
            <a:off x="457200" y="9144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Final volume conc. of total hydrometeor or aerosol inclusions	</a:t>
            </a:r>
            <a:r>
              <a:rPr lang="en-US" sz="2400" b="0">
                <a:solidFill>
                  <a:srgbClr val="993366"/>
                </a:solidFill>
                <a:latin typeface="Times" charset="0"/>
              </a:rPr>
              <a:t>(18.77)</a:t>
            </a:r>
            <a:r>
              <a:rPr lang="en-US" sz="2400" b="0">
                <a:latin typeface="Times" charset="0"/>
              </a:rPr>
              <a:t>	</a:t>
            </a:r>
          </a:p>
        </p:txBody>
      </p:sp>
      <p:graphicFrame>
        <p:nvGraphicFramePr>
          <p:cNvPr id="1028102" name="Object 2"/>
          <p:cNvGraphicFramePr>
            <a:graphicFrameLocks noChangeAspect="1"/>
          </p:cNvGraphicFramePr>
          <p:nvPr>
            <p:extLst>
              <p:ext uri="{D42A27DB-BD31-4B8C-83A1-F6EECF244321}">
                <p14:modId xmlns:p14="http://schemas.microsoft.com/office/powerpoint/2010/main" val="1710683631"/>
              </p:ext>
            </p:extLst>
          </p:nvPr>
        </p:nvGraphicFramePr>
        <p:xfrm>
          <a:off x="1755775" y="1552575"/>
          <a:ext cx="4792663" cy="1143000"/>
        </p:xfrm>
        <a:graphic>
          <a:graphicData uri="http://schemas.openxmlformats.org/presentationml/2006/ole">
            <mc:AlternateContent xmlns:mc="http://schemas.openxmlformats.org/markup-compatibility/2006">
              <mc:Choice xmlns:v="urn:schemas-microsoft-com:vml" Requires="v">
                <p:oleObj spid="_x0000_s89126" name="Equation" r:id="rId3" imgW="1917700" imgH="457200" progId="Equation.3">
                  <p:embed/>
                </p:oleObj>
              </mc:Choice>
              <mc:Fallback>
                <p:oleObj name="Equation" r:id="rId3" imgW="1917700" imgH="457200" progId="Equation.3">
                  <p:embed/>
                  <p:pic>
                    <p:nvPicPr>
                      <p:cNvPr id="0" name="Object 2"/>
                      <p:cNvPicPr>
                        <a:picLocks noChangeAspect="1" noChangeArrowheads="1"/>
                      </p:cNvPicPr>
                      <p:nvPr/>
                    </p:nvPicPr>
                    <p:blipFill>
                      <a:blip r:embed="rId4"/>
                      <a:srcRect/>
                      <a:stretch>
                        <a:fillRect/>
                      </a:stretch>
                    </p:blipFill>
                    <p:spPr bwMode="auto">
                      <a:xfrm>
                        <a:off x="1755775" y="1552575"/>
                        <a:ext cx="4792663"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28103" name="Object 3"/>
          <p:cNvGraphicFramePr>
            <a:graphicFrameLocks noChangeAspect="1"/>
          </p:cNvGraphicFramePr>
          <p:nvPr>
            <p:extLst>
              <p:ext uri="{D42A27DB-BD31-4B8C-83A1-F6EECF244321}">
                <p14:modId xmlns:p14="http://schemas.microsoft.com/office/powerpoint/2010/main" val="2455796233"/>
              </p:ext>
            </p:extLst>
          </p:nvPr>
        </p:nvGraphicFramePr>
        <p:xfrm>
          <a:off x="1371600" y="2867025"/>
          <a:ext cx="6251575" cy="1206500"/>
        </p:xfrm>
        <a:graphic>
          <a:graphicData uri="http://schemas.openxmlformats.org/presentationml/2006/ole">
            <mc:AlternateContent xmlns:mc="http://schemas.openxmlformats.org/markup-compatibility/2006">
              <mc:Choice xmlns:v="urn:schemas-microsoft-com:vml" Requires="v">
                <p:oleObj spid="_x0000_s89127" name="Equation" r:id="rId5" imgW="2501900" imgH="482600" progId="Equation.3">
                  <p:embed/>
                </p:oleObj>
              </mc:Choice>
              <mc:Fallback>
                <p:oleObj name="Equation" r:id="rId5" imgW="2501900" imgH="482600" progId="Equation.3">
                  <p:embed/>
                  <p:pic>
                    <p:nvPicPr>
                      <p:cNvPr id="0" name="Object 3"/>
                      <p:cNvPicPr>
                        <a:picLocks noChangeAspect="1" noChangeArrowheads="1"/>
                      </p:cNvPicPr>
                      <p:nvPr/>
                    </p:nvPicPr>
                    <p:blipFill>
                      <a:blip r:embed="rId6"/>
                      <a:srcRect/>
                      <a:stretch>
                        <a:fillRect/>
                      </a:stretch>
                    </p:blipFill>
                    <p:spPr bwMode="auto">
                      <a:xfrm>
                        <a:off x="1371600" y="2867025"/>
                        <a:ext cx="6251575" cy="1206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28104" name="Object 4"/>
          <p:cNvGraphicFramePr>
            <a:graphicFrameLocks noChangeAspect="1"/>
          </p:cNvGraphicFramePr>
          <p:nvPr>
            <p:extLst>
              <p:ext uri="{D42A27DB-BD31-4B8C-83A1-F6EECF244321}">
                <p14:modId xmlns:p14="http://schemas.microsoft.com/office/powerpoint/2010/main" val="128284873"/>
              </p:ext>
            </p:extLst>
          </p:nvPr>
        </p:nvGraphicFramePr>
        <p:xfrm>
          <a:off x="1447800" y="4162425"/>
          <a:ext cx="6283325" cy="1206500"/>
        </p:xfrm>
        <a:graphic>
          <a:graphicData uri="http://schemas.openxmlformats.org/presentationml/2006/ole">
            <mc:AlternateContent xmlns:mc="http://schemas.openxmlformats.org/markup-compatibility/2006">
              <mc:Choice xmlns:v="urn:schemas-microsoft-com:vml" Requires="v">
                <p:oleObj spid="_x0000_s89128" name="Equation" r:id="rId7" imgW="2514600" imgH="482600" progId="Equation.3">
                  <p:embed/>
                </p:oleObj>
              </mc:Choice>
              <mc:Fallback>
                <p:oleObj name="Equation" r:id="rId7" imgW="2514600" imgH="482600" progId="Equation.3">
                  <p:embed/>
                  <p:pic>
                    <p:nvPicPr>
                      <p:cNvPr id="0" name="Object 4"/>
                      <p:cNvPicPr>
                        <a:picLocks noChangeAspect="1" noChangeArrowheads="1"/>
                      </p:cNvPicPr>
                      <p:nvPr/>
                    </p:nvPicPr>
                    <p:blipFill>
                      <a:blip r:embed="rId8"/>
                      <a:srcRect/>
                      <a:stretch>
                        <a:fillRect/>
                      </a:stretch>
                    </p:blipFill>
                    <p:spPr bwMode="auto">
                      <a:xfrm>
                        <a:off x="1447800" y="4162425"/>
                        <a:ext cx="6283325" cy="1206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28105" name="Object 5"/>
          <p:cNvGraphicFramePr>
            <a:graphicFrameLocks noChangeAspect="1"/>
          </p:cNvGraphicFramePr>
          <p:nvPr>
            <p:extLst>
              <p:ext uri="{D42A27DB-BD31-4B8C-83A1-F6EECF244321}">
                <p14:modId xmlns:p14="http://schemas.microsoft.com/office/powerpoint/2010/main" val="264870568"/>
              </p:ext>
            </p:extLst>
          </p:nvPr>
        </p:nvGraphicFramePr>
        <p:xfrm>
          <a:off x="1654175" y="5318125"/>
          <a:ext cx="5745163" cy="1238250"/>
        </p:xfrm>
        <a:graphic>
          <a:graphicData uri="http://schemas.openxmlformats.org/presentationml/2006/ole">
            <mc:AlternateContent xmlns:mc="http://schemas.openxmlformats.org/markup-compatibility/2006">
              <mc:Choice xmlns:v="urn:schemas-microsoft-com:vml" Requires="v">
                <p:oleObj spid="_x0000_s89129" name="Equation" r:id="rId9" imgW="2298700" imgH="495300" progId="Equation.3">
                  <p:embed/>
                </p:oleObj>
              </mc:Choice>
              <mc:Fallback>
                <p:oleObj name="Equation" r:id="rId9" imgW="2298700" imgH="495300" progId="Equation.3">
                  <p:embed/>
                  <p:pic>
                    <p:nvPicPr>
                      <p:cNvPr id="0" name="Object 5"/>
                      <p:cNvPicPr>
                        <a:picLocks noChangeAspect="1" noChangeArrowheads="1"/>
                      </p:cNvPicPr>
                      <p:nvPr/>
                    </p:nvPicPr>
                    <p:blipFill>
                      <a:blip r:embed="rId10"/>
                      <a:srcRect/>
                      <a:stretch>
                        <a:fillRect/>
                      </a:stretch>
                    </p:blipFill>
                    <p:spPr bwMode="auto">
                      <a:xfrm>
                        <a:off x="1654175" y="5318125"/>
                        <a:ext cx="5745163" cy="1238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280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02810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02810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02810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1028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099" grpId="0"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Aerosol-Hydrometeor Coagulation</a:t>
            </a:r>
          </a:p>
        </p:txBody>
      </p:sp>
      <p:sp>
        <p:nvSpPr>
          <p:cNvPr id="1029123" name="Rectangle 3"/>
          <p:cNvSpPr>
            <a:spLocks noChangeArrowheads="1"/>
          </p:cNvSpPr>
          <p:nvPr/>
        </p:nvSpPr>
        <p:spPr bwMode="auto">
          <a:xfrm>
            <a:off x="457200" y="1066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Final number concentrations	</a:t>
            </a:r>
            <a:r>
              <a:rPr lang="en-US" sz="2400" b="0">
                <a:solidFill>
                  <a:srgbClr val="993366"/>
                </a:solidFill>
                <a:latin typeface="Times" charset="0"/>
              </a:rPr>
              <a:t>(18.78)</a:t>
            </a:r>
            <a:r>
              <a:rPr lang="en-US" sz="2400" b="0">
                <a:latin typeface="Times" charset="0"/>
              </a:rPr>
              <a:t>	</a:t>
            </a:r>
          </a:p>
        </p:txBody>
      </p:sp>
      <p:sp>
        <p:nvSpPr>
          <p:cNvPr id="1029128" name="Rectangle 8"/>
          <p:cNvSpPr>
            <a:spLocks noChangeArrowheads="1"/>
          </p:cNvSpPr>
          <p:nvPr/>
        </p:nvSpPr>
        <p:spPr bwMode="auto">
          <a:xfrm>
            <a:off x="457200" y="3048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		</a:t>
            </a:r>
            <a:r>
              <a:rPr lang="en-US" sz="2400" b="0">
                <a:solidFill>
                  <a:srgbClr val="993366"/>
                </a:solidFill>
                <a:latin typeface="Times" charset="0"/>
              </a:rPr>
              <a:t>(18.79)</a:t>
            </a:r>
            <a:r>
              <a:rPr lang="en-US" sz="2400" b="0">
                <a:latin typeface="Times" charset="0"/>
              </a:rPr>
              <a:t>	</a:t>
            </a:r>
          </a:p>
        </p:txBody>
      </p:sp>
      <p:graphicFrame>
        <p:nvGraphicFramePr>
          <p:cNvPr id="1029129" name="Object 2"/>
          <p:cNvGraphicFramePr>
            <a:graphicFrameLocks noChangeAspect="1"/>
          </p:cNvGraphicFramePr>
          <p:nvPr>
            <p:extLst>
              <p:ext uri="{D42A27DB-BD31-4B8C-83A1-F6EECF244321}">
                <p14:modId xmlns:p14="http://schemas.microsoft.com/office/powerpoint/2010/main" val="3278780617"/>
              </p:ext>
            </p:extLst>
          </p:nvPr>
        </p:nvGraphicFramePr>
        <p:xfrm>
          <a:off x="3740150" y="1825625"/>
          <a:ext cx="1841500" cy="1055688"/>
        </p:xfrm>
        <a:graphic>
          <a:graphicData uri="http://schemas.openxmlformats.org/presentationml/2006/ole">
            <mc:AlternateContent xmlns:mc="http://schemas.openxmlformats.org/markup-compatibility/2006">
              <mc:Choice xmlns:v="urn:schemas-microsoft-com:vml" Requires="v">
                <p:oleObj spid="_x0000_s90135" name="Equation" r:id="rId3" imgW="736600" imgH="419100" progId="Equation.3">
                  <p:embed/>
                </p:oleObj>
              </mc:Choice>
              <mc:Fallback>
                <p:oleObj name="Equation" r:id="rId3" imgW="736600" imgH="419100" progId="Equation.3">
                  <p:embed/>
                  <p:pic>
                    <p:nvPicPr>
                      <p:cNvPr id="0" name="Object 2"/>
                      <p:cNvPicPr>
                        <a:picLocks noChangeAspect="1" noChangeArrowheads="1"/>
                      </p:cNvPicPr>
                      <p:nvPr/>
                    </p:nvPicPr>
                    <p:blipFill>
                      <a:blip r:embed="rId4"/>
                      <a:srcRect/>
                      <a:stretch>
                        <a:fillRect/>
                      </a:stretch>
                    </p:blipFill>
                    <p:spPr bwMode="auto">
                      <a:xfrm>
                        <a:off x="3740150" y="1825625"/>
                        <a:ext cx="1841500" cy="10556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29130" name="Object 3"/>
          <p:cNvGraphicFramePr>
            <a:graphicFrameLocks noChangeAspect="1"/>
          </p:cNvGraphicFramePr>
          <p:nvPr>
            <p:extLst>
              <p:ext uri="{D42A27DB-BD31-4B8C-83A1-F6EECF244321}">
                <p14:modId xmlns:p14="http://schemas.microsoft.com/office/powerpoint/2010/main" val="2604887340"/>
              </p:ext>
            </p:extLst>
          </p:nvPr>
        </p:nvGraphicFramePr>
        <p:xfrm>
          <a:off x="3800475" y="3654425"/>
          <a:ext cx="1746250" cy="1055688"/>
        </p:xfrm>
        <a:graphic>
          <a:graphicData uri="http://schemas.openxmlformats.org/presentationml/2006/ole">
            <mc:AlternateContent xmlns:mc="http://schemas.openxmlformats.org/markup-compatibility/2006">
              <mc:Choice xmlns:v="urn:schemas-microsoft-com:vml" Requires="v">
                <p:oleObj spid="_x0000_s90136" name="Equation" r:id="rId5" imgW="698500" imgH="419100" progId="Equation.3">
                  <p:embed/>
                </p:oleObj>
              </mc:Choice>
              <mc:Fallback>
                <p:oleObj name="Equation" r:id="rId5" imgW="698500" imgH="419100" progId="Equation.3">
                  <p:embed/>
                  <p:pic>
                    <p:nvPicPr>
                      <p:cNvPr id="0" name="Object 3"/>
                      <p:cNvPicPr>
                        <a:picLocks noChangeAspect="1" noChangeArrowheads="1"/>
                      </p:cNvPicPr>
                      <p:nvPr/>
                    </p:nvPicPr>
                    <p:blipFill>
                      <a:blip r:embed="rId6"/>
                      <a:srcRect/>
                      <a:stretch>
                        <a:fillRect/>
                      </a:stretch>
                    </p:blipFill>
                    <p:spPr bwMode="auto">
                      <a:xfrm>
                        <a:off x="3800475" y="3654425"/>
                        <a:ext cx="1746250" cy="10556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2912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0291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29128"/>
                                        </p:tgtEl>
                                        <p:attrNameLst>
                                          <p:attrName>style.visibility</p:attrName>
                                        </p:attrNameLst>
                                      </p:cBhvr>
                                      <p:to>
                                        <p:strVal val="visible"/>
                                      </p:to>
                                    </p:set>
                                  </p:childTnLst>
                                </p:cTn>
                              </p:par>
                            </p:childTnLst>
                          </p:cTn>
                        </p:par>
                        <p:par>
                          <p:cTn id="15" fill="hold" nodeType="afterGroup">
                            <p:stCondLst>
                              <p:cond delay="500"/>
                            </p:stCondLst>
                            <p:childTnLst>
                              <p:par>
                                <p:cTn id="16" presetID="1" presetClass="entr" presetSubtype="0" fill="hold" nodeType="afterEffect">
                                  <p:stCondLst>
                                    <p:cond delay="0"/>
                                  </p:stCondLst>
                                  <p:childTnLst>
                                    <p:set>
                                      <p:cBhvr>
                                        <p:cTn id="17" dur="1" fill="hold">
                                          <p:stCondLst>
                                            <p:cond delay="499"/>
                                          </p:stCondLst>
                                        </p:cTn>
                                        <p:tgtEl>
                                          <p:spTgt spid="1029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123" grpId="0" autoUpdateAnimBg="0"/>
      <p:bldP spid="1029128" grpId="0"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Aerosol-Hydrometeor Coagulation</a:t>
            </a:r>
            <a:endParaRPr lang="en-US" sz="4000" b="1">
              <a:solidFill>
                <a:srgbClr val="0000FF"/>
              </a:solidFill>
              <a:latin typeface="Times" charset="0"/>
            </a:endParaRPr>
          </a:p>
        </p:txBody>
      </p:sp>
      <p:sp>
        <p:nvSpPr>
          <p:cNvPr id="91140" name="Text Box 4"/>
          <p:cNvSpPr txBox="1">
            <a:spLocks noChangeArrowheads="1"/>
          </p:cNvSpPr>
          <p:nvPr/>
        </p:nvSpPr>
        <p:spPr bwMode="auto">
          <a:xfrm>
            <a:off x="7467600" y="6096000"/>
            <a:ext cx="1428750"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eaLnBrk="1" hangingPunct="1">
              <a:buFontTx/>
              <a:buNone/>
            </a:pPr>
            <a:r>
              <a:rPr lang="en-US" b="0">
                <a:solidFill>
                  <a:srgbClr val="993366"/>
                </a:solidFill>
                <a:latin typeface="Times" charset="0"/>
              </a:rPr>
              <a:t>Fig. 18.13</a:t>
            </a:r>
          </a:p>
        </p:txBody>
      </p:sp>
      <p:sp>
        <p:nvSpPr>
          <p:cNvPr id="91141" name="Rectangle 5"/>
          <p:cNvSpPr>
            <a:spLocks noChangeArrowheads="1"/>
          </p:cNvSpPr>
          <p:nvPr/>
        </p:nvSpPr>
        <p:spPr bwMode="auto">
          <a:xfrm>
            <a:off x="152400" y="1066800"/>
            <a:ext cx="88392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indent="4763" algn="ctr">
              <a:buFontTx/>
              <a:buNone/>
              <a:tabLst>
                <a:tab pos="6804025" algn="l"/>
              </a:tabLst>
            </a:pPr>
            <a:r>
              <a:rPr lang="en-US" sz="2400" b="0">
                <a:solidFill>
                  <a:srgbClr val="187534"/>
                </a:solidFill>
                <a:latin typeface="Times" charset="0"/>
              </a:rPr>
              <a:t>Below-cloud aerosol number and volume concentration before (solid lines) and after (short-dashed lines) aerosol-hydrometeor coagulation</a:t>
            </a:r>
            <a:endParaRPr lang="en-US" sz="2400" b="0">
              <a:solidFill>
                <a:srgbClr val="FF00FF"/>
              </a:solidFill>
              <a:latin typeface="Times" charset="0"/>
            </a:endParaRPr>
          </a:p>
        </p:txBody>
      </p:sp>
      <p:graphicFrame>
        <p:nvGraphicFramePr>
          <p:cNvPr id="91138" name="Object 2"/>
          <p:cNvGraphicFramePr>
            <a:graphicFrameLocks noChangeAspect="1"/>
          </p:cNvGraphicFramePr>
          <p:nvPr/>
        </p:nvGraphicFramePr>
        <p:xfrm>
          <a:off x="1447800" y="2206625"/>
          <a:ext cx="6500813" cy="4270375"/>
        </p:xfrm>
        <a:graphic>
          <a:graphicData uri="http://schemas.openxmlformats.org/presentationml/2006/ole">
            <mc:AlternateContent xmlns:mc="http://schemas.openxmlformats.org/markup-compatibility/2006">
              <mc:Choice xmlns:v="urn:schemas-microsoft-com:vml" Requires="v">
                <p:oleObj spid="_x0000_s91155" name="Document" r:id="rId3" imgW="2919984" imgH="1917192" progId="Word.Document.8">
                  <p:embed/>
                </p:oleObj>
              </mc:Choice>
              <mc:Fallback>
                <p:oleObj name="Document" r:id="rId3" imgW="2919984" imgH="1917192"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2206625"/>
                        <a:ext cx="6500813" cy="42703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91142" name="Rectangle 8"/>
          <p:cNvSpPr>
            <a:spLocks noChangeArrowheads="1"/>
          </p:cNvSpPr>
          <p:nvPr/>
        </p:nvSpPr>
        <p:spPr bwMode="auto">
          <a:xfrm>
            <a:off x="1219200" y="2057400"/>
            <a:ext cx="685800" cy="3641725"/>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91143" name="Text Box 9"/>
          <p:cNvSpPr txBox="1">
            <a:spLocks noChangeArrowheads="1"/>
          </p:cNvSpPr>
          <p:nvPr/>
        </p:nvSpPr>
        <p:spPr bwMode="auto">
          <a:xfrm rot="-5400000">
            <a:off x="-54769" y="3702844"/>
            <a:ext cx="32908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000FF"/>
                </a:solidFill>
                <a:latin typeface="Times" charset="0"/>
              </a:rPr>
              <a:t>dn (No. cm</a:t>
            </a:r>
            <a:r>
              <a:rPr lang="en-US" b="0" baseline="30000">
                <a:solidFill>
                  <a:srgbClr val="0000FF"/>
                </a:solidFill>
                <a:latin typeface="Times" charset="0"/>
              </a:rPr>
              <a:t>-3</a:t>
            </a:r>
            <a:r>
              <a:rPr lang="en-US" b="0">
                <a:solidFill>
                  <a:srgbClr val="0000FF"/>
                </a:solidFill>
                <a:latin typeface="Times" charset="0"/>
              </a:rPr>
              <a:t>) / d log</a:t>
            </a:r>
            <a:r>
              <a:rPr lang="en-US" b="0" baseline="-25000">
                <a:solidFill>
                  <a:srgbClr val="0000FF"/>
                </a:solidFill>
                <a:latin typeface="Times" charset="0"/>
              </a:rPr>
              <a:t>10</a:t>
            </a:r>
            <a:r>
              <a:rPr lang="en-US" b="0">
                <a:solidFill>
                  <a:srgbClr val="0000FF"/>
                </a:solidFill>
                <a:latin typeface="Times" charset="0"/>
              </a:rPr>
              <a:t> D</a:t>
            </a:r>
            <a:r>
              <a:rPr lang="en-US" b="0" baseline="-25000">
                <a:solidFill>
                  <a:srgbClr val="0000FF"/>
                </a:solidFill>
                <a:latin typeface="Times" charset="0"/>
              </a:rPr>
              <a:t>p</a:t>
            </a:r>
            <a:endParaRPr lang="en-US" sz="1600" b="0">
              <a:solidFill>
                <a:srgbClr val="002EFF"/>
              </a:solidFill>
              <a:latin typeface="Times" charset="0"/>
            </a:endParaRPr>
          </a:p>
        </p:txBody>
      </p:sp>
      <p:sp>
        <p:nvSpPr>
          <p:cNvPr id="91144" name="Rectangle 10"/>
          <p:cNvSpPr>
            <a:spLocks noChangeArrowheads="1"/>
          </p:cNvSpPr>
          <p:nvPr/>
        </p:nvSpPr>
        <p:spPr bwMode="auto">
          <a:xfrm>
            <a:off x="7391400" y="2136775"/>
            <a:ext cx="685800" cy="3641725"/>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91145" name="Text Box 11"/>
          <p:cNvSpPr txBox="1">
            <a:spLocks noChangeArrowheads="1"/>
          </p:cNvSpPr>
          <p:nvPr/>
        </p:nvSpPr>
        <p:spPr bwMode="auto">
          <a:xfrm rot="5400000">
            <a:off x="6003925" y="3703638"/>
            <a:ext cx="335597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0000"/>
                </a:solidFill>
                <a:latin typeface="Arial" charset="0"/>
                <a:ea typeface="ＭＳ Ｐゴシック" charset="0"/>
                <a:cs typeface="ＭＳ Ｐゴシック" charset="0"/>
              </a:defRPr>
            </a:lvl1pPr>
            <a:lvl2pPr marL="37931725" indent="-37474525" eaLnBrk="0" hangingPunct="0">
              <a:defRPr sz="2400" b="1">
                <a:solidFill>
                  <a:srgbClr val="FF0000"/>
                </a:solidFill>
                <a:latin typeface="Arial" charset="0"/>
                <a:ea typeface="ＭＳ Ｐゴシック" charset="0"/>
              </a:defRPr>
            </a:lvl2pPr>
            <a:lvl3pPr eaLnBrk="0" hangingPunct="0">
              <a:defRPr sz="2400" b="1">
                <a:solidFill>
                  <a:srgbClr val="FF0000"/>
                </a:solidFill>
                <a:latin typeface="Arial" charset="0"/>
                <a:ea typeface="ＭＳ Ｐゴシック" charset="0"/>
              </a:defRPr>
            </a:lvl3pPr>
            <a:lvl4pPr eaLnBrk="0" hangingPunct="0">
              <a:defRPr sz="2400" b="1">
                <a:solidFill>
                  <a:srgbClr val="FF0000"/>
                </a:solidFill>
                <a:latin typeface="Arial" charset="0"/>
                <a:ea typeface="ＭＳ Ｐゴシック" charset="0"/>
              </a:defRPr>
            </a:lvl4pPr>
            <a:lvl5pPr eaLnBrk="0" hangingPunct="0">
              <a:defRPr sz="2400" b="1">
                <a:solidFill>
                  <a:srgbClr val="FF0000"/>
                </a:solidFill>
                <a:latin typeface="Arial" charset="0"/>
                <a:ea typeface="ＭＳ Ｐゴシック" charset="0"/>
              </a:defRPr>
            </a:lvl5pPr>
            <a:lvl6pPr marL="457200" eaLnBrk="0" fontAlgn="base" hangingPunct="0">
              <a:lnSpc>
                <a:spcPct val="80000"/>
              </a:lnSpc>
              <a:spcBef>
                <a:spcPct val="20000"/>
              </a:spcBef>
              <a:spcAft>
                <a:spcPct val="0"/>
              </a:spcAft>
              <a:defRPr sz="2400" b="1">
                <a:solidFill>
                  <a:srgbClr val="FF0000"/>
                </a:solidFill>
                <a:latin typeface="Arial" charset="0"/>
                <a:ea typeface="ＭＳ Ｐゴシック" charset="0"/>
              </a:defRPr>
            </a:lvl6pPr>
            <a:lvl7pPr marL="914400" eaLnBrk="0" fontAlgn="base" hangingPunct="0">
              <a:lnSpc>
                <a:spcPct val="80000"/>
              </a:lnSpc>
              <a:spcBef>
                <a:spcPct val="20000"/>
              </a:spcBef>
              <a:spcAft>
                <a:spcPct val="0"/>
              </a:spcAft>
              <a:defRPr sz="2400" b="1">
                <a:solidFill>
                  <a:srgbClr val="FF0000"/>
                </a:solidFill>
                <a:latin typeface="Arial" charset="0"/>
                <a:ea typeface="ＭＳ Ｐゴシック" charset="0"/>
              </a:defRPr>
            </a:lvl7pPr>
            <a:lvl8pPr marL="1371600" eaLnBrk="0" fontAlgn="base" hangingPunct="0">
              <a:lnSpc>
                <a:spcPct val="80000"/>
              </a:lnSpc>
              <a:spcBef>
                <a:spcPct val="20000"/>
              </a:spcBef>
              <a:spcAft>
                <a:spcPct val="0"/>
              </a:spcAft>
              <a:defRPr sz="2400" b="1">
                <a:solidFill>
                  <a:srgbClr val="FF0000"/>
                </a:solidFill>
                <a:latin typeface="Arial" charset="0"/>
                <a:ea typeface="ＭＳ Ｐゴシック" charset="0"/>
              </a:defRPr>
            </a:lvl8pPr>
            <a:lvl9pPr marL="1828800" eaLnBrk="0" fontAlgn="base" hangingPunct="0">
              <a:lnSpc>
                <a:spcPct val="80000"/>
              </a:lnSpc>
              <a:spcBef>
                <a:spcPct val="20000"/>
              </a:spcBef>
              <a:spcAft>
                <a:spcPct val="0"/>
              </a:spcAft>
              <a:defRPr sz="2400" b="1">
                <a:solidFill>
                  <a:srgbClr val="FF0000"/>
                </a:solidFill>
                <a:latin typeface="Arial" charset="0"/>
                <a:ea typeface="ＭＳ Ｐゴシック" charset="0"/>
              </a:defRPr>
            </a:lvl9pPr>
          </a:lstStyle>
          <a:p>
            <a:pPr algn="ctr">
              <a:lnSpc>
                <a:spcPct val="100000"/>
              </a:lnSpc>
              <a:spcBef>
                <a:spcPct val="0"/>
              </a:spcBef>
              <a:buFontTx/>
              <a:buNone/>
            </a:pPr>
            <a:r>
              <a:rPr lang="en-US" b="0">
                <a:solidFill>
                  <a:srgbClr val="0000FF"/>
                </a:solidFill>
                <a:latin typeface="Times" charset="0"/>
              </a:rPr>
              <a:t>dv (</a:t>
            </a:r>
            <a:r>
              <a:rPr lang="en-US" b="0">
                <a:solidFill>
                  <a:srgbClr val="0000FF"/>
                </a:solidFill>
                <a:latin typeface="Symbol" charset="0"/>
              </a:rPr>
              <a:t>m</a:t>
            </a:r>
            <a:r>
              <a:rPr lang="en-US" b="0">
                <a:solidFill>
                  <a:srgbClr val="0000FF"/>
                </a:solidFill>
                <a:latin typeface="Times" charset="0"/>
              </a:rPr>
              <a:t>m</a:t>
            </a:r>
            <a:r>
              <a:rPr lang="en-US" b="0" baseline="30000">
                <a:solidFill>
                  <a:srgbClr val="0000FF"/>
                </a:solidFill>
                <a:latin typeface="Times" charset="0"/>
              </a:rPr>
              <a:t>3</a:t>
            </a:r>
            <a:r>
              <a:rPr lang="en-US" b="0">
                <a:solidFill>
                  <a:srgbClr val="0000FF"/>
                </a:solidFill>
                <a:latin typeface="Times" charset="0"/>
              </a:rPr>
              <a:t> cm</a:t>
            </a:r>
            <a:r>
              <a:rPr lang="en-US" b="0" baseline="30000">
                <a:solidFill>
                  <a:srgbClr val="0000FF"/>
                </a:solidFill>
                <a:latin typeface="Times" charset="0"/>
              </a:rPr>
              <a:t>-3</a:t>
            </a:r>
            <a:r>
              <a:rPr lang="en-US" b="0">
                <a:solidFill>
                  <a:srgbClr val="0000FF"/>
                </a:solidFill>
                <a:latin typeface="Times" charset="0"/>
              </a:rPr>
              <a:t>) / d log</a:t>
            </a:r>
            <a:r>
              <a:rPr lang="en-US" b="0" baseline="-25000">
                <a:solidFill>
                  <a:srgbClr val="0000FF"/>
                </a:solidFill>
                <a:latin typeface="Times" charset="0"/>
              </a:rPr>
              <a:t>10</a:t>
            </a:r>
            <a:r>
              <a:rPr lang="en-US" b="0">
                <a:solidFill>
                  <a:srgbClr val="0000FF"/>
                </a:solidFill>
                <a:latin typeface="Times" charset="0"/>
              </a:rPr>
              <a:t> D</a:t>
            </a:r>
            <a:r>
              <a:rPr lang="en-US" b="0" baseline="-25000">
                <a:solidFill>
                  <a:srgbClr val="0000FF"/>
                </a:solidFill>
                <a:latin typeface="Times" charset="0"/>
              </a:rPr>
              <a:t>p</a:t>
            </a:r>
            <a:endParaRPr lang="en-US" sz="1600" b="0">
              <a:solidFill>
                <a:srgbClr val="002EFF"/>
              </a:solidFill>
              <a:latin typeface="Times"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Gas Washout</a:t>
            </a:r>
          </a:p>
        </p:txBody>
      </p:sp>
      <p:sp>
        <p:nvSpPr>
          <p:cNvPr id="1031171" name="Rectangle 3"/>
          <p:cNvSpPr>
            <a:spLocks noChangeArrowheads="1"/>
          </p:cNvSpPr>
          <p:nvPr/>
        </p:nvSpPr>
        <p:spPr bwMode="auto">
          <a:xfrm>
            <a:off x="457200" y="1066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Gas-hydrometeor equilibrium relation	</a:t>
            </a:r>
            <a:r>
              <a:rPr lang="en-US" sz="2400" b="0">
                <a:solidFill>
                  <a:srgbClr val="993366"/>
                </a:solidFill>
                <a:latin typeface="Times" charset="0"/>
              </a:rPr>
              <a:t>(18.80)</a:t>
            </a:r>
            <a:r>
              <a:rPr lang="en-US" sz="2400" b="0">
                <a:latin typeface="Times" charset="0"/>
              </a:rPr>
              <a:t>	</a:t>
            </a:r>
          </a:p>
        </p:txBody>
      </p:sp>
      <p:sp>
        <p:nvSpPr>
          <p:cNvPr id="1031172" name="Rectangle 4"/>
          <p:cNvSpPr>
            <a:spLocks noChangeArrowheads="1"/>
          </p:cNvSpPr>
          <p:nvPr/>
        </p:nvSpPr>
        <p:spPr bwMode="auto">
          <a:xfrm>
            <a:off x="457200" y="3048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Gas-hydrometeor mass-balance equation	</a:t>
            </a:r>
            <a:r>
              <a:rPr lang="en-US" sz="2400" b="0">
                <a:solidFill>
                  <a:srgbClr val="993366"/>
                </a:solidFill>
                <a:latin typeface="Times" charset="0"/>
              </a:rPr>
              <a:t>(18.81)</a:t>
            </a:r>
            <a:r>
              <a:rPr lang="en-US" sz="2400" b="0">
                <a:latin typeface="Times" charset="0"/>
              </a:rPr>
              <a:t>	</a:t>
            </a:r>
          </a:p>
        </p:txBody>
      </p:sp>
      <p:graphicFrame>
        <p:nvGraphicFramePr>
          <p:cNvPr id="1031175" name="Object 2"/>
          <p:cNvGraphicFramePr>
            <a:graphicFrameLocks noChangeAspect="1"/>
          </p:cNvGraphicFramePr>
          <p:nvPr>
            <p:extLst>
              <p:ext uri="{D42A27DB-BD31-4B8C-83A1-F6EECF244321}">
                <p14:modId xmlns:p14="http://schemas.microsoft.com/office/powerpoint/2010/main" val="4013609279"/>
              </p:ext>
            </p:extLst>
          </p:nvPr>
        </p:nvGraphicFramePr>
        <p:xfrm>
          <a:off x="2832100" y="1660525"/>
          <a:ext cx="3522663" cy="1143000"/>
        </p:xfrm>
        <a:graphic>
          <a:graphicData uri="http://schemas.openxmlformats.org/presentationml/2006/ole">
            <mc:AlternateContent xmlns:mc="http://schemas.openxmlformats.org/markup-compatibility/2006">
              <mc:Choice xmlns:v="urn:schemas-microsoft-com:vml" Requires="v">
                <p:oleObj spid="_x0000_s92183" name="Equation" r:id="rId3" imgW="1409700" imgH="457200" progId="Equation.3">
                  <p:embed/>
                </p:oleObj>
              </mc:Choice>
              <mc:Fallback>
                <p:oleObj name="Equation" r:id="rId3" imgW="1409700" imgH="457200" progId="Equation.3">
                  <p:embed/>
                  <p:pic>
                    <p:nvPicPr>
                      <p:cNvPr id="0" name="Object 2"/>
                      <p:cNvPicPr>
                        <a:picLocks noChangeAspect="1" noChangeArrowheads="1"/>
                      </p:cNvPicPr>
                      <p:nvPr/>
                    </p:nvPicPr>
                    <p:blipFill>
                      <a:blip r:embed="rId4"/>
                      <a:srcRect/>
                      <a:stretch>
                        <a:fillRect/>
                      </a:stretch>
                    </p:blipFill>
                    <p:spPr bwMode="auto">
                      <a:xfrm>
                        <a:off x="2832100" y="1660525"/>
                        <a:ext cx="3522663"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31176" name="Object 3"/>
          <p:cNvGraphicFramePr>
            <a:graphicFrameLocks noChangeAspect="1"/>
          </p:cNvGraphicFramePr>
          <p:nvPr>
            <p:extLst>
              <p:ext uri="{D42A27DB-BD31-4B8C-83A1-F6EECF244321}">
                <p14:modId xmlns:p14="http://schemas.microsoft.com/office/powerpoint/2010/main" val="2327282614"/>
              </p:ext>
            </p:extLst>
          </p:nvPr>
        </p:nvGraphicFramePr>
        <p:xfrm>
          <a:off x="2203450" y="4416425"/>
          <a:ext cx="5300663" cy="1016000"/>
        </p:xfrm>
        <a:graphic>
          <a:graphicData uri="http://schemas.openxmlformats.org/presentationml/2006/ole">
            <mc:AlternateContent xmlns:mc="http://schemas.openxmlformats.org/markup-compatibility/2006">
              <mc:Choice xmlns:v="urn:schemas-microsoft-com:vml" Requires="v">
                <p:oleObj spid="_x0000_s92184" name="Equation" r:id="rId5" imgW="2120900" imgH="406400" progId="Equation.3">
                  <p:embed/>
                </p:oleObj>
              </mc:Choice>
              <mc:Fallback>
                <p:oleObj name="Equation" r:id="rId5" imgW="2120900" imgH="406400" progId="Equation.3">
                  <p:embed/>
                  <p:pic>
                    <p:nvPicPr>
                      <p:cNvPr id="0" name="Object 3"/>
                      <p:cNvPicPr>
                        <a:picLocks noChangeAspect="1" noChangeArrowheads="1"/>
                      </p:cNvPicPr>
                      <p:nvPr/>
                    </p:nvPicPr>
                    <p:blipFill>
                      <a:blip r:embed="rId6"/>
                      <a:srcRect/>
                      <a:stretch>
                        <a:fillRect/>
                      </a:stretch>
                    </p:blipFill>
                    <p:spPr bwMode="auto">
                      <a:xfrm>
                        <a:off x="2203450" y="4416425"/>
                        <a:ext cx="5300663" cy="1016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3117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03117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3117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0311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171" grpId="0" autoUpdateAnimBg="0"/>
      <p:bldP spid="1031172" grpId="0"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Gas Washout</a:t>
            </a:r>
            <a:endParaRPr lang="en-US" sz="4000" b="1">
              <a:solidFill>
                <a:srgbClr val="0000FF"/>
              </a:solidFill>
              <a:latin typeface="Times" charset="0"/>
            </a:endParaRPr>
          </a:p>
        </p:txBody>
      </p:sp>
      <p:sp>
        <p:nvSpPr>
          <p:cNvPr id="1032195" name="Rectangle 3"/>
          <p:cNvSpPr>
            <a:spLocks noChangeArrowheads="1"/>
          </p:cNvSpPr>
          <p:nvPr/>
        </p:nvSpPr>
        <p:spPr bwMode="auto">
          <a:xfrm>
            <a:off x="457200" y="1066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Final gas concentration in layer </a:t>
            </a:r>
            <a:r>
              <a:rPr lang="en-US" sz="2400" b="0" i="1">
                <a:latin typeface="Times" charset="0"/>
              </a:rPr>
              <a:t>m</a:t>
            </a:r>
            <a:r>
              <a:rPr lang="en-US" sz="2400" b="0">
                <a:latin typeface="Times" charset="0"/>
              </a:rPr>
              <a:t>	</a:t>
            </a:r>
            <a:r>
              <a:rPr lang="en-US" sz="2400" b="0">
                <a:solidFill>
                  <a:srgbClr val="993366"/>
                </a:solidFill>
                <a:latin typeface="Times" charset="0"/>
              </a:rPr>
              <a:t>(18.82)</a:t>
            </a:r>
            <a:r>
              <a:rPr lang="en-US" sz="2400" b="0">
                <a:latin typeface="Times" charset="0"/>
              </a:rPr>
              <a:t>	</a:t>
            </a:r>
          </a:p>
        </p:txBody>
      </p:sp>
      <p:sp>
        <p:nvSpPr>
          <p:cNvPr id="1032196" name="Rectangle 4"/>
          <p:cNvSpPr>
            <a:spLocks noChangeArrowheads="1"/>
          </p:cNvSpPr>
          <p:nvPr/>
        </p:nvSpPr>
        <p:spPr bwMode="auto">
          <a:xfrm>
            <a:off x="457200" y="3733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Final aqueous mole concentration	</a:t>
            </a:r>
            <a:r>
              <a:rPr lang="en-US" sz="2400" b="0">
                <a:solidFill>
                  <a:srgbClr val="993366"/>
                </a:solidFill>
                <a:latin typeface="Times" charset="0"/>
              </a:rPr>
              <a:t>(18.83)</a:t>
            </a:r>
            <a:r>
              <a:rPr lang="en-US" sz="2400" b="0">
                <a:latin typeface="Times" charset="0"/>
              </a:rPr>
              <a:t>	</a:t>
            </a:r>
          </a:p>
        </p:txBody>
      </p:sp>
      <p:graphicFrame>
        <p:nvGraphicFramePr>
          <p:cNvPr id="1032199" name="Object 2"/>
          <p:cNvGraphicFramePr>
            <a:graphicFrameLocks noChangeAspect="1"/>
          </p:cNvGraphicFramePr>
          <p:nvPr>
            <p:extLst>
              <p:ext uri="{D42A27DB-BD31-4B8C-83A1-F6EECF244321}">
                <p14:modId xmlns:p14="http://schemas.microsoft.com/office/powerpoint/2010/main" val="3454714437"/>
              </p:ext>
            </p:extLst>
          </p:nvPr>
        </p:nvGraphicFramePr>
        <p:xfrm>
          <a:off x="2686050" y="1628775"/>
          <a:ext cx="4221163" cy="2063750"/>
        </p:xfrm>
        <a:graphic>
          <a:graphicData uri="http://schemas.openxmlformats.org/presentationml/2006/ole">
            <mc:AlternateContent xmlns:mc="http://schemas.openxmlformats.org/markup-compatibility/2006">
              <mc:Choice xmlns:v="urn:schemas-microsoft-com:vml" Requires="v">
                <p:oleObj spid="_x0000_s93207" name="Equation" r:id="rId3" imgW="1689100" imgH="825500" progId="Equation.3">
                  <p:embed/>
                </p:oleObj>
              </mc:Choice>
              <mc:Fallback>
                <p:oleObj name="Equation" r:id="rId3" imgW="1689100" imgH="825500" progId="Equation.3">
                  <p:embed/>
                  <p:pic>
                    <p:nvPicPr>
                      <p:cNvPr id="0" name="Object 2"/>
                      <p:cNvPicPr>
                        <a:picLocks noChangeAspect="1" noChangeArrowheads="1"/>
                      </p:cNvPicPr>
                      <p:nvPr/>
                    </p:nvPicPr>
                    <p:blipFill>
                      <a:blip r:embed="rId4"/>
                      <a:srcRect/>
                      <a:stretch>
                        <a:fillRect/>
                      </a:stretch>
                    </p:blipFill>
                    <p:spPr bwMode="auto">
                      <a:xfrm>
                        <a:off x="2686050" y="1628775"/>
                        <a:ext cx="4221163" cy="2063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32200" name="Object 3"/>
          <p:cNvGraphicFramePr>
            <a:graphicFrameLocks noChangeAspect="1"/>
          </p:cNvGraphicFramePr>
          <p:nvPr>
            <p:extLst>
              <p:ext uri="{D42A27DB-BD31-4B8C-83A1-F6EECF244321}">
                <p14:modId xmlns:p14="http://schemas.microsoft.com/office/powerpoint/2010/main" val="3811756932"/>
              </p:ext>
            </p:extLst>
          </p:nvPr>
        </p:nvGraphicFramePr>
        <p:xfrm>
          <a:off x="2051050" y="4492625"/>
          <a:ext cx="5268913" cy="1016000"/>
        </p:xfrm>
        <a:graphic>
          <a:graphicData uri="http://schemas.openxmlformats.org/presentationml/2006/ole">
            <mc:AlternateContent xmlns:mc="http://schemas.openxmlformats.org/markup-compatibility/2006">
              <mc:Choice xmlns:v="urn:schemas-microsoft-com:vml" Requires="v">
                <p:oleObj spid="_x0000_s93208" name="Equation" r:id="rId5" imgW="2108200" imgH="406400" progId="Equation.3">
                  <p:embed/>
                </p:oleObj>
              </mc:Choice>
              <mc:Fallback>
                <p:oleObj name="Equation" r:id="rId5" imgW="2108200" imgH="406400" progId="Equation.3">
                  <p:embed/>
                  <p:pic>
                    <p:nvPicPr>
                      <p:cNvPr id="0" name="Object 3"/>
                      <p:cNvPicPr>
                        <a:picLocks noChangeAspect="1" noChangeArrowheads="1"/>
                      </p:cNvPicPr>
                      <p:nvPr/>
                    </p:nvPicPr>
                    <p:blipFill>
                      <a:blip r:embed="rId6"/>
                      <a:srcRect/>
                      <a:stretch>
                        <a:fillRect/>
                      </a:stretch>
                    </p:blipFill>
                    <p:spPr bwMode="auto">
                      <a:xfrm>
                        <a:off x="2051050" y="4492625"/>
                        <a:ext cx="5268913" cy="1016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321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03219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3219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0322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2195" grpId="0" autoUpdateAnimBg="0"/>
      <p:bldP spid="1032196" grpId="0"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3"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Lightning</a:t>
            </a:r>
          </a:p>
        </p:txBody>
      </p:sp>
      <p:sp>
        <p:nvSpPr>
          <p:cNvPr id="1033219" name="Rectangle 3"/>
          <p:cNvSpPr>
            <a:spLocks noChangeArrowheads="1"/>
          </p:cNvSpPr>
          <p:nvPr/>
        </p:nvSpPr>
        <p:spPr bwMode="auto">
          <a:xfrm>
            <a:off x="457200" y="1066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Coulomb</a:t>
            </a:r>
            <a:r>
              <a:rPr lang="ja-JP" altLang="en-US" sz="2400" b="0">
                <a:latin typeface="Times" charset="0"/>
              </a:rPr>
              <a:t>’</a:t>
            </a:r>
            <a:r>
              <a:rPr lang="en-US" sz="2400" b="0">
                <a:latin typeface="Times" charset="0"/>
              </a:rPr>
              <a:t>s law	</a:t>
            </a:r>
            <a:r>
              <a:rPr lang="en-US" sz="2400" b="0">
                <a:solidFill>
                  <a:srgbClr val="993366"/>
                </a:solidFill>
                <a:latin typeface="Times" charset="0"/>
              </a:rPr>
              <a:t>(18.84)</a:t>
            </a:r>
            <a:r>
              <a:rPr lang="en-US" sz="2400" b="0">
                <a:latin typeface="Times" charset="0"/>
              </a:rPr>
              <a:t>	</a:t>
            </a:r>
          </a:p>
        </p:txBody>
      </p:sp>
      <p:sp>
        <p:nvSpPr>
          <p:cNvPr id="1033220" name="Rectangle 4"/>
          <p:cNvSpPr>
            <a:spLocks noChangeArrowheads="1"/>
          </p:cNvSpPr>
          <p:nvPr/>
        </p:nvSpPr>
        <p:spPr bwMode="auto">
          <a:xfrm>
            <a:off x="457200" y="2743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Electric field strength	</a:t>
            </a:r>
            <a:r>
              <a:rPr lang="en-US" sz="2400" b="0">
                <a:solidFill>
                  <a:srgbClr val="993366"/>
                </a:solidFill>
                <a:latin typeface="Times" charset="0"/>
              </a:rPr>
              <a:t>(18.86)</a:t>
            </a:r>
            <a:r>
              <a:rPr lang="en-US" sz="2400" b="0">
                <a:latin typeface="Times" charset="0"/>
              </a:rPr>
              <a:t>	</a:t>
            </a:r>
          </a:p>
        </p:txBody>
      </p:sp>
      <p:sp>
        <p:nvSpPr>
          <p:cNvPr id="1033223" name="Rectangle 7"/>
          <p:cNvSpPr>
            <a:spLocks noChangeArrowheads="1"/>
          </p:cNvSpPr>
          <p:nvPr/>
        </p:nvSpPr>
        <p:spPr bwMode="auto">
          <a:xfrm>
            <a:off x="457200" y="44196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Rate coefficient for bounceoff	</a:t>
            </a:r>
            <a:r>
              <a:rPr lang="en-US" sz="2400" b="0">
                <a:solidFill>
                  <a:srgbClr val="993366"/>
                </a:solidFill>
                <a:latin typeface="Times" charset="0"/>
              </a:rPr>
              <a:t>(18.87)</a:t>
            </a:r>
            <a:r>
              <a:rPr lang="en-US" sz="2400" b="0">
                <a:latin typeface="Times" charset="0"/>
              </a:rPr>
              <a:t>	</a:t>
            </a:r>
          </a:p>
        </p:txBody>
      </p:sp>
      <p:graphicFrame>
        <p:nvGraphicFramePr>
          <p:cNvPr id="1033224" name="Object 2"/>
          <p:cNvGraphicFramePr>
            <a:graphicFrameLocks noChangeAspect="1"/>
          </p:cNvGraphicFramePr>
          <p:nvPr>
            <p:extLst>
              <p:ext uri="{D42A27DB-BD31-4B8C-83A1-F6EECF244321}">
                <p14:modId xmlns:p14="http://schemas.microsoft.com/office/powerpoint/2010/main" val="2897489896"/>
              </p:ext>
            </p:extLst>
          </p:nvPr>
        </p:nvGraphicFramePr>
        <p:xfrm>
          <a:off x="3721100" y="1628775"/>
          <a:ext cx="1746250" cy="1047750"/>
        </p:xfrm>
        <a:graphic>
          <a:graphicData uri="http://schemas.openxmlformats.org/presentationml/2006/ole">
            <mc:AlternateContent xmlns:mc="http://schemas.openxmlformats.org/markup-compatibility/2006">
              <mc:Choice xmlns:v="urn:schemas-microsoft-com:vml" Requires="v">
                <p:oleObj spid="_x0000_s94240" name="Equation" r:id="rId3" imgW="698500" imgH="419100" progId="Equation.3">
                  <p:embed/>
                </p:oleObj>
              </mc:Choice>
              <mc:Fallback>
                <p:oleObj name="Equation" r:id="rId3" imgW="698500" imgH="419100" progId="Equation.3">
                  <p:embed/>
                  <p:pic>
                    <p:nvPicPr>
                      <p:cNvPr id="0" name="Object 2"/>
                      <p:cNvPicPr>
                        <a:picLocks noChangeAspect="1" noChangeArrowheads="1"/>
                      </p:cNvPicPr>
                      <p:nvPr/>
                    </p:nvPicPr>
                    <p:blipFill>
                      <a:blip r:embed="rId4"/>
                      <a:srcRect/>
                      <a:stretch>
                        <a:fillRect/>
                      </a:stretch>
                    </p:blipFill>
                    <p:spPr bwMode="auto">
                      <a:xfrm>
                        <a:off x="3721100" y="1628775"/>
                        <a:ext cx="1746250" cy="1047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33225" name="Object 3"/>
          <p:cNvGraphicFramePr>
            <a:graphicFrameLocks noChangeAspect="1"/>
          </p:cNvGraphicFramePr>
          <p:nvPr>
            <p:extLst>
              <p:ext uri="{D42A27DB-BD31-4B8C-83A1-F6EECF244321}">
                <p14:modId xmlns:p14="http://schemas.microsoft.com/office/powerpoint/2010/main" val="3595110878"/>
              </p:ext>
            </p:extLst>
          </p:nvPr>
        </p:nvGraphicFramePr>
        <p:xfrm>
          <a:off x="2917825" y="3305175"/>
          <a:ext cx="3078163" cy="1079500"/>
        </p:xfrm>
        <a:graphic>
          <a:graphicData uri="http://schemas.openxmlformats.org/presentationml/2006/ole">
            <mc:AlternateContent xmlns:mc="http://schemas.openxmlformats.org/markup-compatibility/2006">
              <mc:Choice xmlns:v="urn:schemas-microsoft-com:vml" Requires="v">
                <p:oleObj spid="_x0000_s94241" name="Equation" r:id="rId5" imgW="1231900" imgH="431800" progId="Equation.3">
                  <p:embed/>
                </p:oleObj>
              </mc:Choice>
              <mc:Fallback>
                <p:oleObj name="Equation" r:id="rId5" imgW="1231900" imgH="431800" progId="Equation.3">
                  <p:embed/>
                  <p:pic>
                    <p:nvPicPr>
                      <p:cNvPr id="0" name="Object 3"/>
                      <p:cNvPicPr>
                        <a:picLocks noChangeAspect="1" noChangeArrowheads="1"/>
                      </p:cNvPicPr>
                      <p:nvPr/>
                    </p:nvPicPr>
                    <p:blipFill>
                      <a:blip r:embed="rId6"/>
                      <a:srcRect/>
                      <a:stretch>
                        <a:fillRect/>
                      </a:stretch>
                    </p:blipFill>
                    <p:spPr bwMode="auto">
                      <a:xfrm>
                        <a:off x="2917825" y="3305175"/>
                        <a:ext cx="3078163" cy="1079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33226" name="Object 4"/>
          <p:cNvGraphicFramePr>
            <a:graphicFrameLocks noChangeAspect="1"/>
          </p:cNvGraphicFramePr>
          <p:nvPr>
            <p:extLst>
              <p:ext uri="{D42A27DB-BD31-4B8C-83A1-F6EECF244321}">
                <p14:modId xmlns:p14="http://schemas.microsoft.com/office/powerpoint/2010/main" val="3830375116"/>
              </p:ext>
            </p:extLst>
          </p:nvPr>
        </p:nvGraphicFramePr>
        <p:xfrm>
          <a:off x="2557463" y="5302250"/>
          <a:ext cx="4032250" cy="666750"/>
        </p:xfrm>
        <a:graphic>
          <a:graphicData uri="http://schemas.openxmlformats.org/presentationml/2006/ole">
            <mc:AlternateContent xmlns:mc="http://schemas.openxmlformats.org/markup-compatibility/2006">
              <mc:Choice xmlns:v="urn:schemas-microsoft-com:vml" Requires="v">
                <p:oleObj spid="_x0000_s94242" name="Equation" r:id="rId7" imgW="1612900" imgH="266700" progId="Equation.3">
                  <p:embed/>
                </p:oleObj>
              </mc:Choice>
              <mc:Fallback>
                <p:oleObj name="Equation" r:id="rId7" imgW="1612900" imgH="266700" progId="Equation.3">
                  <p:embed/>
                  <p:pic>
                    <p:nvPicPr>
                      <p:cNvPr id="0" name="Object 4"/>
                      <p:cNvPicPr>
                        <a:picLocks noChangeAspect="1" noChangeArrowheads="1"/>
                      </p:cNvPicPr>
                      <p:nvPr/>
                    </p:nvPicPr>
                    <p:blipFill>
                      <a:blip r:embed="rId8"/>
                      <a:srcRect/>
                      <a:stretch>
                        <a:fillRect/>
                      </a:stretch>
                    </p:blipFill>
                    <p:spPr bwMode="auto">
                      <a:xfrm>
                        <a:off x="2557463" y="5302250"/>
                        <a:ext cx="4032250" cy="666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3321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03322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3322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03322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3322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0332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3219" grpId="0" autoUpdateAnimBg="0"/>
      <p:bldP spid="1033220" grpId="0" autoUpdateAnimBg="0"/>
      <p:bldP spid="1033223" grpId="0"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Lightning</a:t>
            </a:r>
          </a:p>
        </p:txBody>
      </p:sp>
      <p:sp>
        <p:nvSpPr>
          <p:cNvPr id="1034243" name="Rectangle 3"/>
          <p:cNvSpPr>
            <a:spLocks noChangeArrowheads="1"/>
          </p:cNvSpPr>
          <p:nvPr/>
        </p:nvSpPr>
        <p:spPr bwMode="auto">
          <a:xfrm>
            <a:off x="457200" y="1066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Charge separation rate per unit volume of air	</a:t>
            </a:r>
            <a:r>
              <a:rPr lang="en-US" sz="2400" b="0">
                <a:solidFill>
                  <a:srgbClr val="993366"/>
                </a:solidFill>
                <a:latin typeface="Times" charset="0"/>
              </a:rPr>
              <a:t>(18.88)</a:t>
            </a:r>
            <a:r>
              <a:rPr lang="en-US" sz="2400" b="0">
                <a:latin typeface="Times" charset="0"/>
              </a:rPr>
              <a:t>	</a:t>
            </a:r>
          </a:p>
        </p:txBody>
      </p:sp>
      <p:sp>
        <p:nvSpPr>
          <p:cNvPr id="1034245" name="Rectangle 5"/>
          <p:cNvSpPr>
            <a:spLocks noChangeArrowheads="1"/>
          </p:cNvSpPr>
          <p:nvPr/>
        </p:nvSpPr>
        <p:spPr bwMode="auto">
          <a:xfrm>
            <a:off x="457200" y="3505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Overall charge separation rate	</a:t>
            </a:r>
            <a:r>
              <a:rPr lang="en-US" sz="2400" b="0">
                <a:solidFill>
                  <a:srgbClr val="993366"/>
                </a:solidFill>
                <a:latin typeface="Times" charset="0"/>
              </a:rPr>
              <a:t>(18.91)</a:t>
            </a:r>
            <a:r>
              <a:rPr lang="en-US" sz="2400" b="0">
                <a:latin typeface="Times" charset="0"/>
              </a:rPr>
              <a:t>	</a:t>
            </a:r>
          </a:p>
        </p:txBody>
      </p:sp>
      <p:graphicFrame>
        <p:nvGraphicFramePr>
          <p:cNvPr id="1034249" name="Object 2"/>
          <p:cNvGraphicFramePr>
            <a:graphicFrameLocks noChangeAspect="1"/>
          </p:cNvGraphicFramePr>
          <p:nvPr>
            <p:extLst>
              <p:ext uri="{D42A27DB-BD31-4B8C-83A1-F6EECF244321}">
                <p14:modId xmlns:p14="http://schemas.microsoft.com/office/powerpoint/2010/main" val="1090543493"/>
              </p:ext>
            </p:extLst>
          </p:nvPr>
        </p:nvGraphicFramePr>
        <p:xfrm>
          <a:off x="903288" y="1828800"/>
          <a:ext cx="7573962" cy="1223963"/>
        </p:xfrm>
        <a:graphic>
          <a:graphicData uri="http://schemas.openxmlformats.org/presentationml/2006/ole">
            <mc:AlternateContent xmlns:mc="http://schemas.openxmlformats.org/markup-compatibility/2006">
              <mc:Choice xmlns:v="urn:schemas-microsoft-com:vml" Requires="v">
                <p:oleObj spid="_x0000_s95255" name="Equation" r:id="rId3" imgW="3302000" imgH="533400" progId="Equation.3">
                  <p:embed/>
                </p:oleObj>
              </mc:Choice>
              <mc:Fallback>
                <p:oleObj name="Equation" r:id="rId3" imgW="3302000" imgH="533400" progId="Equation.3">
                  <p:embed/>
                  <p:pic>
                    <p:nvPicPr>
                      <p:cNvPr id="0" name="Object 2"/>
                      <p:cNvPicPr>
                        <a:picLocks noChangeAspect="1" noChangeArrowheads="1"/>
                      </p:cNvPicPr>
                      <p:nvPr/>
                    </p:nvPicPr>
                    <p:blipFill>
                      <a:blip r:embed="rId4"/>
                      <a:srcRect/>
                      <a:stretch>
                        <a:fillRect/>
                      </a:stretch>
                    </p:blipFill>
                    <p:spPr bwMode="auto">
                      <a:xfrm>
                        <a:off x="903288" y="1828800"/>
                        <a:ext cx="7573962" cy="12239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34250" name="Object 3"/>
          <p:cNvGraphicFramePr>
            <a:graphicFrameLocks noChangeAspect="1"/>
          </p:cNvGraphicFramePr>
          <p:nvPr>
            <p:extLst>
              <p:ext uri="{D42A27DB-BD31-4B8C-83A1-F6EECF244321}">
                <p14:modId xmlns:p14="http://schemas.microsoft.com/office/powerpoint/2010/main" val="1908841928"/>
              </p:ext>
            </p:extLst>
          </p:nvPr>
        </p:nvGraphicFramePr>
        <p:xfrm>
          <a:off x="2422525" y="4343400"/>
          <a:ext cx="4030663" cy="1238250"/>
        </p:xfrm>
        <a:graphic>
          <a:graphicData uri="http://schemas.openxmlformats.org/presentationml/2006/ole">
            <mc:AlternateContent xmlns:mc="http://schemas.openxmlformats.org/markup-compatibility/2006">
              <mc:Choice xmlns:v="urn:schemas-microsoft-com:vml" Requires="v">
                <p:oleObj spid="_x0000_s95256" name="Equation" r:id="rId5" imgW="1612900" imgH="495300" progId="Equation.3">
                  <p:embed/>
                </p:oleObj>
              </mc:Choice>
              <mc:Fallback>
                <p:oleObj name="Equation" r:id="rId5" imgW="1612900" imgH="495300" progId="Equation.3">
                  <p:embed/>
                  <p:pic>
                    <p:nvPicPr>
                      <p:cNvPr id="0" name="Object 3"/>
                      <p:cNvPicPr>
                        <a:picLocks noChangeAspect="1" noChangeArrowheads="1"/>
                      </p:cNvPicPr>
                      <p:nvPr/>
                    </p:nvPicPr>
                    <p:blipFill>
                      <a:blip r:embed="rId6"/>
                      <a:srcRect/>
                      <a:stretch>
                        <a:fillRect/>
                      </a:stretch>
                    </p:blipFill>
                    <p:spPr bwMode="auto">
                      <a:xfrm>
                        <a:off x="2422525" y="4343400"/>
                        <a:ext cx="4030663" cy="1238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342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03424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3424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0342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43" grpId="0" autoUpdateAnimBg="0"/>
      <p:bldP spid="1034245" grpId="0"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1"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Lightning</a:t>
            </a:r>
          </a:p>
        </p:txBody>
      </p:sp>
      <p:sp>
        <p:nvSpPr>
          <p:cNvPr id="1035267" name="Rectangle 3"/>
          <p:cNvSpPr>
            <a:spLocks noChangeArrowheads="1"/>
          </p:cNvSpPr>
          <p:nvPr/>
        </p:nvSpPr>
        <p:spPr bwMode="auto">
          <a:xfrm>
            <a:off x="457200" y="1066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Time-rate-of-change of the in-cloud electric field strength</a:t>
            </a:r>
          </a:p>
          <a:p>
            <a:pPr marL="342900" indent="-342900">
              <a:lnSpc>
                <a:spcPct val="100000"/>
              </a:lnSpc>
              <a:buFontTx/>
              <a:buNone/>
              <a:tabLst>
                <a:tab pos="6804025" algn="l"/>
              </a:tabLst>
            </a:pPr>
            <a:r>
              <a:rPr lang="en-US" sz="2400" b="0">
                <a:latin typeface="Times" charset="0"/>
              </a:rPr>
              <a:t>		</a:t>
            </a:r>
            <a:r>
              <a:rPr lang="en-US" sz="2400" b="0">
                <a:solidFill>
                  <a:srgbClr val="993366"/>
                </a:solidFill>
                <a:latin typeface="Times" charset="0"/>
              </a:rPr>
              <a:t>(18.92)</a:t>
            </a:r>
            <a:r>
              <a:rPr lang="en-US" sz="2400" b="0">
                <a:latin typeface="Times" charset="0"/>
              </a:rPr>
              <a:t>	</a:t>
            </a:r>
          </a:p>
        </p:txBody>
      </p:sp>
      <p:sp>
        <p:nvSpPr>
          <p:cNvPr id="1035268" name="Rectangle 4"/>
          <p:cNvSpPr>
            <a:spLocks noChangeArrowheads="1"/>
          </p:cNvSpPr>
          <p:nvPr/>
        </p:nvSpPr>
        <p:spPr bwMode="auto">
          <a:xfrm>
            <a:off x="457200" y="2667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Summed vertical thickness of layers	</a:t>
            </a:r>
            <a:r>
              <a:rPr lang="en-US" sz="2400" b="0">
                <a:solidFill>
                  <a:srgbClr val="993366"/>
                </a:solidFill>
                <a:latin typeface="Times" charset="0"/>
              </a:rPr>
              <a:t>(18.93)</a:t>
            </a:r>
            <a:r>
              <a:rPr lang="en-US" sz="2400" b="0">
                <a:latin typeface="Times" charset="0"/>
              </a:rPr>
              <a:t>	</a:t>
            </a:r>
          </a:p>
        </p:txBody>
      </p:sp>
      <p:sp>
        <p:nvSpPr>
          <p:cNvPr id="1035271" name="Rectangle 7"/>
          <p:cNvSpPr>
            <a:spLocks noChangeArrowheads="1"/>
          </p:cNvSpPr>
          <p:nvPr/>
        </p:nvSpPr>
        <p:spPr bwMode="auto">
          <a:xfrm>
            <a:off x="533400" y="45720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Horizontal radius of cloudy region	</a:t>
            </a:r>
            <a:r>
              <a:rPr lang="en-US" sz="2400" b="0">
                <a:solidFill>
                  <a:srgbClr val="993366"/>
                </a:solidFill>
                <a:latin typeface="Times" charset="0"/>
              </a:rPr>
              <a:t>(18.94)</a:t>
            </a:r>
            <a:r>
              <a:rPr lang="en-US" sz="2400" b="0">
                <a:latin typeface="Times" charset="0"/>
              </a:rPr>
              <a:t>	</a:t>
            </a:r>
          </a:p>
        </p:txBody>
      </p:sp>
      <p:graphicFrame>
        <p:nvGraphicFramePr>
          <p:cNvPr id="1035272" name="Object 2"/>
          <p:cNvGraphicFramePr>
            <a:graphicFrameLocks noChangeAspect="1"/>
          </p:cNvGraphicFramePr>
          <p:nvPr>
            <p:extLst>
              <p:ext uri="{D42A27DB-BD31-4B8C-83A1-F6EECF244321}">
                <p14:modId xmlns:p14="http://schemas.microsoft.com/office/powerpoint/2010/main" val="56583164"/>
              </p:ext>
            </p:extLst>
          </p:nvPr>
        </p:nvGraphicFramePr>
        <p:xfrm>
          <a:off x="2520950" y="1520825"/>
          <a:ext cx="3363913" cy="1206500"/>
        </p:xfrm>
        <a:graphic>
          <a:graphicData uri="http://schemas.openxmlformats.org/presentationml/2006/ole">
            <mc:AlternateContent xmlns:mc="http://schemas.openxmlformats.org/markup-compatibility/2006">
              <mc:Choice xmlns:v="urn:schemas-microsoft-com:vml" Requires="v">
                <p:oleObj spid="_x0000_s96288" name="Equation" r:id="rId3" imgW="1346200" imgH="482600" progId="Equation.3">
                  <p:embed/>
                </p:oleObj>
              </mc:Choice>
              <mc:Fallback>
                <p:oleObj name="Equation" r:id="rId3" imgW="1346200" imgH="482600" progId="Equation.3">
                  <p:embed/>
                  <p:pic>
                    <p:nvPicPr>
                      <p:cNvPr id="0" name="Object 2"/>
                      <p:cNvPicPr>
                        <a:picLocks noChangeAspect="1" noChangeArrowheads="1"/>
                      </p:cNvPicPr>
                      <p:nvPr/>
                    </p:nvPicPr>
                    <p:blipFill>
                      <a:blip r:embed="rId4"/>
                      <a:srcRect/>
                      <a:stretch>
                        <a:fillRect/>
                      </a:stretch>
                    </p:blipFill>
                    <p:spPr bwMode="auto">
                      <a:xfrm>
                        <a:off x="2520950" y="1520825"/>
                        <a:ext cx="3363913" cy="1206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35273" name="Object 3"/>
          <p:cNvGraphicFramePr>
            <a:graphicFrameLocks noChangeAspect="1"/>
          </p:cNvGraphicFramePr>
          <p:nvPr>
            <p:extLst>
              <p:ext uri="{D42A27DB-BD31-4B8C-83A1-F6EECF244321}">
                <p14:modId xmlns:p14="http://schemas.microsoft.com/office/powerpoint/2010/main" val="2371645494"/>
              </p:ext>
            </p:extLst>
          </p:nvPr>
        </p:nvGraphicFramePr>
        <p:xfrm>
          <a:off x="3476625" y="3124200"/>
          <a:ext cx="1968500" cy="1238250"/>
        </p:xfrm>
        <a:graphic>
          <a:graphicData uri="http://schemas.openxmlformats.org/presentationml/2006/ole">
            <mc:AlternateContent xmlns:mc="http://schemas.openxmlformats.org/markup-compatibility/2006">
              <mc:Choice xmlns:v="urn:schemas-microsoft-com:vml" Requires="v">
                <p:oleObj spid="_x0000_s96289" name="Equation" r:id="rId5" imgW="787400" imgH="495300" progId="Equation.3">
                  <p:embed/>
                </p:oleObj>
              </mc:Choice>
              <mc:Fallback>
                <p:oleObj name="Equation" r:id="rId5" imgW="787400" imgH="495300" progId="Equation.3">
                  <p:embed/>
                  <p:pic>
                    <p:nvPicPr>
                      <p:cNvPr id="0" name="Object 3"/>
                      <p:cNvPicPr>
                        <a:picLocks noChangeAspect="1" noChangeArrowheads="1"/>
                      </p:cNvPicPr>
                      <p:nvPr/>
                    </p:nvPicPr>
                    <p:blipFill>
                      <a:blip r:embed="rId6"/>
                      <a:srcRect/>
                      <a:stretch>
                        <a:fillRect/>
                      </a:stretch>
                    </p:blipFill>
                    <p:spPr bwMode="auto">
                      <a:xfrm>
                        <a:off x="3476625" y="3124200"/>
                        <a:ext cx="1968500" cy="1238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35274" name="Object 4"/>
          <p:cNvGraphicFramePr>
            <a:graphicFrameLocks noChangeAspect="1"/>
          </p:cNvGraphicFramePr>
          <p:nvPr>
            <p:extLst>
              <p:ext uri="{D42A27DB-BD31-4B8C-83A1-F6EECF244321}">
                <p14:modId xmlns:p14="http://schemas.microsoft.com/office/powerpoint/2010/main" val="3672830226"/>
              </p:ext>
            </p:extLst>
          </p:nvPr>
        </p:nvGraphicFramePr>
        <p:xfrm>
          <a:off x="3508375" y="5330825"/>
          <a:ext cx="2159000" cy="666750"/>
        </p:xfrm>
        <a:graphic>
          <a:graphicData uri="http://schemas.openxmlformats.org/presentationml/2006/ole">
            <mc:AlternateContent xmlns:mc="http://schemas.openxmlformats.org/markup-compatibility/2006">
              <mc:Choice xmlns:v="urn:schemas-microsoft-com:vml" Requires="v">
                <p:oleObj spid="_x0000_s96290" name="Equation" r:id="rId7" imgW="863600" imgH="266700" progId="Equation.3">
                  <p:embed/>
                </p:oleObj>
              </mc:Choice>
              <mc:Fallback>
                <p:oleObj name="Equation" r:id="rId7" imgW="863600" imgH="266700" progId="Equation.3">
                  <p:embed/>
                  <p:pic>
                    <p:nvPicPr>
                      <p:cNvPr id="0" name="Object 4"/>
                      <p:cNvPicPr>
                        <a:picLocks noChangeAspect="1" noChangeArrowheads="1"/>
                      </p:cNvPicPr>
                      <p:nvPr/>
                    </p:nvPicPr>
                    <p:blipFill>
                      <a:blip r:embed="rId8"/>
                      <a:srcRect/>
                      <a:stretch>
                        <a:fillRect/>
                      </a:stretch>
                    </p:blipFill>
                    <p:spPr bwMode="auto">
                      <a:xfrm>
                        <a:off x="3508375" y="5330825"/>
                        <a:ext cx="2159000" cy="666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3526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03527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3526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03527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3527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035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267" grpId="0" autoUpdateAnimBg="0"/>
      <p:bldP spid="1035268" grpId="0" autoUpdateAnimBg="0"/>
      <p:bldP spid="1035271" grpId="0"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Rectangle 2"/>
          <p:cNvSpPr>
            <a:spLocks noGrp="1" noChangeArrowheads="1"/>
          </p:cNvSpPr>
          <p:nvPr>
            <p:ph type="title"/>
          </p:nvPr>
        </p:nvSpPr>
        <p:spPr>
          <a:xfrm>
            <a:off x="0" y="0"/>
            <a:ext cx="9144000" cy="1143000"/>
          </a:xfrm>
        </p:spPr>
        <p:txBody>
          <a:bodyPr/>
          <a:lstStyle/>
          <a:p>
            <a:pPr eaLnBrk="1" hangingPunct="1"/>
            <a:r>
              <a:rPr lang="en-US" b="1">
                <a:solidFill>
                  <a:srgbClr val="0000FF"/>
                </a:solidFill>
                <a:latin typeface="Times" charset="0"/>
              </a:rPr>
              <a:t>Lightning</a:t>
            </a:r>
            <a:endParaRPr lang="en-US" sz="4000" b="1">
              <a:solidFill>
                <a:srgbClr val="0000FF"/>
              </a:solidFill>
              <a:latin typeface="Times" charset="0"/>
            </a:endParaRPr>
          </a:p>
        </p:txBody>
      </p:sp>
      <p:sp>
        <p:nvSpPr>
          <p:cNvPr id="1037315" name="Rectangle 3"/>
          <p:cNvSpPr>
            <a:spLocks noChangeArrowheads="1"/>
          </p:cNvSpPr>
          <p:nvPr/>
        </p:nvSpPr>
        <p:spPr bwMode="auto">
          <a:xfrm>
            <a:off x="457200" y="10668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a:latin typeface="Times" charset="0"/>
              </a:rPr>
              <a:t>Number of intracloud flashes per centimeter per second</a:t>
            </a:r>
          </a:p>
          <a:p>
            <a:pPr marL="342900" indent="-342900">
              <a:lnSpc>
                <a:spcPct val="100000"/>
              </a:lnSpc>
              <a:buFontTx/>
              <a:buNone/>
              <a:tabLst>
                <a:tab pos="6804025" algn="l"/>
              </a:tabLst>
            </a:pPr>
            <a:r>
              <a:rPr lang="en-US" sz="2400" b="0">
                <a:latin typeface="Times" charset="0"/>
              </a:rPr>
              <a:t>		</a:t>
            </a:r>
            <a:r>
              <a:rPr lang="en-US" sz="2400" b="0">
                <a:solidFill>
                  <a:srgbClr val="993366"/>
                </a:solidFill>
                <a:latin typeface="Times" charset="0"/>
              </a:rPr>
              <a:t>(18.95)</a:t>
            </a:r>
            <a:r>
              <a:rPr lang="en-US" sz="2400" b="0">
                <a:latin typeface="Times" charset="0"/>
              </a:rPr>
              <a:t>	</a:t>
            </a:r>
          </a:p>
        </p:txBody>
      </p:sp>
      <p:sp>
        <p:nvSpPr>
          <p:cNvPr id="1037316" name="Rectangle 4"/>
          <p:cNvSpPr>
            <a:spLocks noChangeArrowheads="1"/>
          </p:cNvSpPr>
          <p:nvPr/>
        </p:nvSpPr>
        <p:spPr bwMode="auto">
          <a:xfrm>
            <a:off x="457200" y="3505200"/>
            <a:ext cx="8305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100000"/>
              </a:lnSpc>
              <a:buFontTx/>
              <a:buNone/>
              <a:tabLst>
                <a:tab pos="6804025" algn="l"/>
              </a:tabLst>
            </a:pPr>
            <a:r>
              <a:rPr lang="en-US" sz="2400" b="0" dirty="0">
                <a:latin typeface="Times" charset="0"/>
              </a:rPr>
              <a:t>Number of NO molecules per cubic centimeter per second</a:t>
            </a:r>
          </a:p>
          <a:p>
            <a:pPr marL="342900" indent="-342900">
              <a:lnSpc>
                <a:spcPct val="100000"/>
              </a:lnSpc>
              <a:buFontTx/>
              <a:buNone/>
              <a:tabLst>
                <a:tab pos="6804025" algn="l"/>
              </a:tabLst>
            </a:pPr>
            <a:r>
              <a:rPr lang="en-US" sz="2400" b="0" dirty="0">
                <a:latin typeface="Times" charset="0"/>
              </a:rPr>
              <a:t>		</a:t>
            </a:r>
            <a:r>
              <a:rPr lang="en-US" sz="2400" b="0" dirty="0">
                <a:solidFill>
                  <a:srgbClr val="993366"/>
                </a:solidFill>
                <a:latin typeface="Times" charset="0"/>
              </a:rPr>
              <a:t>(18.96)</a:t>
            </a:r>
            <a:r>
              <a:rPr lang="en-US" sz="2400" b="0" dirty="0">
                <a:latin typeface="Times" charset="0"/>
              </a:rPr>
              <a:t>	</a:t>
            </a:r>
          </a:p>
        </p:txBody>
      </p:sp>
      <p:graphicFrame>
        <p:nvGraphicFramePr>
          <p:cNvPr id="1037321" name="Object 2"/>
          <p:cNvGraphicFramePr>
            <a:graphicFrameLocks noChangeAspect="1"/>
          </p:cNvGraphicFramePr>
          <p:nvPr>
            <p:extLst>
              <p:ext uri="{D42A27DB-BD31-4B8C-83A1-F6EECF244321}">
                <p14:modId xmlns:p14="http://schemas.microsoft.com/office/powerpoint/2010/main" val="199892419"/>
              </p:ext>
            </p:extLst>
          </p:nvPr>
        </p:nvGraphicFramePr>
        <p:xfrm>
          <a:off x="3219450" y="1962150"/>
          <a:ext cx="2286000" cy="1079500"/>
        </p:xfrm>
        <a:graphic>
          <a:graphicData uri="http://schemas.openxmlformats.org/presentationml/2006/ole">
            <mc:AlternateContent xmlns:mc="http://schemas.openxmlformats.org/markup-compatibility/2006">
              <mc:Choice xmlns:v="urn:schemas-microsoft-com:vml" Requires="v">
                <p:oleObj spid="_x0000_s97303" name="Equation" r:id="rId3" imgW="914400" imgH="431800" progId="Equation.3">
                  <p:embed/>
                </p:oleObj>
              </mc:Choice>
              <mc:Fallback>
                <p:oleObj name="Equation" r:id="rId3" imgW="914400" imgH="431800" progId="Equation.3">
                  <p:embed/>
                  <p:pic>
                    <p:nvPicPr>
                      <p:cNvPr id="0" name="Object 2"/>
                      <p:cNvPicPr>
                        <a:picLocks noChangeAspect="1" noChangeArrowheads="1"/>
                      </p:cNvPicPr>
                      <p:nvPr/>
                    </p:nvPicPr>
                    <p:blipFill>
                      <a:blip r:embed="rId4"/>
                      <a:srcRect/>
                      <a:stretch>
                        <a:fillRect/>
                      </a:stretch>
                    </p:blipFill>
                    <p:spPr bwMode="auto">
                      <a:xfrm>
                        <a:off x="3219450" y="1962150"/>
                        <a:ext cx="2286000" cy="1079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37322" name="Object 3"/>
          <p:cNvGraphicFramePr>
            <a:graphicFrameLocks noChangeAspect="1"/>
          </p:cNvGraphicFramePr>
          <p:nvPr>
            <p:extLst>
              <p:ext uri="{D42A27DB-BD31-4B8C-83A1-F6EECF244321}">
                <p14:modId xmlns:p14="http://schemas.microsoft.com/office/powerpoint/2010/main" val="3166500298"/>
              </p:ext>
            </p:extLst>
          </p:nvPr>
        </p:nvGraphicFramePr>
        <p:xfrm>
          <a:off x="3159125" y="4416425"/>
          <a:ext cx="2379663" cy="1016000"/>
        </p:xfrm>
        <a:graphic>
          <a:graphicData uri="http://schemas.openxmlformats.org/presentationml/2006/ole">
            <mc:AlternateContent xmlns:mc="http://schemas.openxmlformats.org/markup-compatibility/2006">
              <mc:Choice xmlns:v="urn:schemas-microsoft-com:vml" Requires="v">
                <p:oleObj spid="_x0000_s97304" name="Equation" r:id="rId5" imgW="952500" imgH="406400" progId="Equation.3">
                  <p:embed/>
                </p:oleObj>
              </mc:Choice>
              <mc:Fallback>
                <p:oleObj name="Equation" r:id="rId5" imgW="952500" imgH="406400" progId="Equation.3">
                  <p:embed/>
                  <p:pic>
                    <p:nvPicPr>
                      <p:cNvPr id="0" name="Object 3"/>
                      <p:cNvPicPr>
                        <a:picLocks noChangeAspect="1" noChangeArrowheads="1"/>
                      </p:cNvPicPr>
                      <p:nvPr/>
                    </p:nvPicPr>
                    <p:blipFill>
                      <a:blip r:embed="rId6"/>
                      <a:srcRect/>
                      <a:stretch>
                        <a:fillRect/>
                      </a:stretch>
                    </p:blipFill>
                    <p:spPr bwMode="auto">
                      <a:xfrm>
                        <a:off x="3159125" y="4416425"/>
                        <a:ext cx="2379663" cy="1016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373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03732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3731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0373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7315" grpId="0" autoUpdateAnimBg="0"/>
      <p:bldP spid="1037316" grpId="0" autoUpdateAnimBg="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80000"/>
          </a:lnSpc>
          <a:spcBef>
            <a:spcPct val="20000"/>
          </a:spcBef>
          <a:spcAft>
            <a:spcPct val="0"/>
          </a:spcAft>
          <a:buClrTx/>
          <a:buSzTx/>
          <a:buFontTx/>
          <a:buChar char="–"/>
          <a:tabLst/>
          <a:defRPr kumimoji="0" lang="en-US" sz="1800" b="1" i="0" u="none" strike="noStrike" cap="none" normalizeH="0" baseline="0">
            <a:ln>
              <a:noFill/>
            </a:ln>
            <a:solidFill>
              <a:srgbClr val="FF0000"/>
            </a:solidFill>
            <a:effectLst/>
            <a:latin typeface="Arial" pitchFamily="87"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80000"/>
          </a:lnSpc>
          <a:spcBef>
            <a:spcPct val="20000"/>
          </a:spcBef>
          <a:spcAft>
            <a:spcPct val="0"/>
          </a:spcAft>
          <a:buClrTx/>
          <a:buSzTx/>
          <a:buFontTx/>
          <a:buChar char="–"/>
          <a:tabLst/>
          <a:defRPr kumimoji="0" lang="en-US" sz="1800" b="1" i="0" u="none" strike="noStrike" cap="none" normalizeH="0" baseline="0">
            <a:ln>
              <a:noFill/>
            </a:ln>
            <a:solidFill>
              <a:srgbClr val="FF0000"/>
            </a:solidFill>
            <a:effectLst/>
            <a:latin typeface="Arial" pitchFamily="87"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9548</TotalTime>
  <Words>2801</Words>
  <Application>Microsoft Macintosh PowerPoint</Application>
  <PresentationFormat>On-screen Show (4:3)</PresentationFormat>
  <Paragraphs>408</Paragraphs>
  <Slides>82</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82</vt:i4>
      </vt:variant>
    </vt:vector>
  </HeadingPairs>
  <TitlesOfParts>
    <vt:vector size="90" baseType="lpstr">
      <vt:lpstr>Arial</vt:lpstr>
      <vt:lpstr>Symbol</vt:lpstr>
      <vt:lpstr>Times</vt:lpstr>
      <vt:lpstr>Times-Bold</vt:lpstr>
      <vt:lpstr>Wingdings</vt:lpstr>
      <vt:lpstr>Default Design</vt:lpstr>
      <vt:lpstr>Equation</vt:lpstr>
      <vt:lpstr>Document</vt:lpstr>
      <vt:lpstr>Presentation Slides  for  Chapter 18 of  Fundamentals of Atmospheric Modeling 2nd Edition </vt:lpstr>
      <vt:lpstr>Cloud Formation</vt:lpstr>
      <vt:lpstr>Fog Cloud touching the ground</vt:lpstr>
      <vt:lpstr>Fog</vt:lpstr>
      <vt:lpstr>Cloud Classification</vt:lpstr>
      <vt:lpstr>Low Clouds</vt:lpstr>
      <vt:lpstr>Middle Clouds</vt:lpstr>
      <vt:lpstr>High Clouds</vt:lpstr>
      <vt:lpstr>Clouds of Vertical Development</vt:lpstr>
      <vt:lpstr>Cloud Formation</vt:lpstr>
      <vt:lpstr>Pseudoadiabatic Process</vt:lpstr>
      <vt:lpstr>Pseudoadiabatic Process</vt:lpstr>
      <vt:lpstr>Pseudoadiabatic Process</vt:lpstr>
      <vt:lpstr>Dry or Moist Air Stability Criteria</vt:lpstr>
      <vt:lpstr>Stability in Dry or Moist Air</vt:lpstr>
      <vt:lpstr>Stability in Multiple Layers</vt:lpstr>
      <vt:lpstr>Equivalent Potential Temperature</vt:lpstr>
      <vt:lpstr>Equivalent Potential Temperature</vt:lpstr>
      <vt:lpstr>Cumulus Cloud Development</vt:lpstr>
      <vt:lpstr>Isentropic Condensation Temperature</vt:lpstr>
      <vt:lpstr>Entrainment</vt:lpstr>
      <vt:lpstr>Entrainment</vt:lpstr>
      <vt:lpstr>Entrainment</vt:lpstr>
      <vt:lpstr>Cloud Vertical Temperature Profile</vt:lpstr>
      <vt:lpstr>Cloud Thermodynamic Energy Eq.</vt:lpstr>
      <vt:lpstr>Cloud Thermodynamic Energy Eq.</vt:lpstr>
      <vt:lpstr>Cloud Vertical Momentum Equation</vt:lpstr>
      <vt:lpstr>Cloud Vertical Momentum Equation</vt:lpstr>
      <vt:lpstr>Cloud Vertical Momentum Equation</vt:lpstr>
      <vt:lpstr>Simplified Vertical Velocity in Cloud</vt:lpstr>
      <vt:lpstr>Convective Available Potential Energy</vt:lpstr>
      <vt:lpstr>Cloud Microphysics</vt:lpstr>
      <vt:lpstr>Cloud Microphysics</vt:lpstr>
      <vt:lpstr>Condensation and Ice Deposition</vt:lpstr>
      <vt:lpstr>Vapor-Hydrometeor Transfer Rates</vt:lpstr>
      <vt:lpstr>Köhler Equations</vt:lpstr>
      <vt:lpstr>Köhler Equations</vt:lpstr>
      <vt:lpstr>CCN and IDN Activation</vt:lpstr>
      <vt:lpstr>Solution to Growth Equations</vt:lpstr>
      <vt:lpstr>Solution to Growth Equations</vt:lpstr>
      <vt:lpstr>Growth in Multiple Layers</vt:lpstr>
      <vt:lpstr>Growth in Multiple Layers</vt:lpstr>
      <vt:lpstr>Coagulation</vt:lpstr>
      <vt:lpstr>Monomer Size Distribution</vt:lpstr>
      <vt:lpstr>Coagulation Over Monomer Distribution</vt:lpstr>
      <vt:lpstr>Coagulation Over Monomer Distribution</vt:lpstr>
      <vt:lpstr>Semiimplicit Solution Over Monomer Size Distribution</vt:lpstr>
      <vt:lpstr>Semiimplicit Solution Over Monomer Size Distribution</vt:lpstr>
      <vt:lpstr>Semiimplicit Solution Over Arbitrary Size Distribution</vt:lpstr>
      <vt:lpstr>Semiimplicit Solution Over Arbitrary Size Distribution</vt:lpstr>
      <vt:lpstr>Semiimplicit Solution Over Arbitrary Size Distribution</vt:lpstr>
      <vt:lpstr>Self-Preserving Solution</vt:lpstr>
      <vt:lpstr>Hydrometeor-Hydrometeor Coagulation</vt:lpstr>
      <vt:lpstr>Hydrometeor-Hydrometeor Coagulation</vt:lpstr>
      <vt:lpstr>Coagulation Over Multiple Structures</vt:lpstr>
      <vt:lpstr>Coagulation Over Multiple Structures</vt:lpstr>
      <vt:lpstr>Coagulation Over Multiple Structures</vt:lpstr>
      <vt:lpstr>Drop Breakup Size Distribution</vt:lpstr>
      <vt:lpstr>Contact Freezing</vt:lpstr>
      <vt:lpstr>Contact Freezing</vt:lpstr>
      <vt:lpstr>Homogeneous/Heterogeneous Freezing</vt:lpstr>
      <vt:lpstr>Homogeneous/Heterogeneous Freezing</vt:lpstr>
      <vt:lpstr>Homogeneous/Heterogeneous Freezing</vt:lpstr>
      <vt:lpstr>Homogeneous/Heterogeneous Freezing</vt:lpstr>
      <vt:lpstr>Drop Surface Temperature</vt:lpstr>
      <vt:lpstr>Drop Surface Temperature vs. RH</vt:lpstr>
      <vt:lpstr>Drop Surface Temperature vs. RH</vt:lpstr>
      <vt:lpstr>Drop Surface Temperature vs. RH</vt:lpstr>
      <vt:lpstr>Evaporative Freezing</vt:lpstr>
      <vt:lpstr>Evaporation</vt:lpstr>
      <vt:lpstr>Homogeneous/Heterogeneous Freezing</vt:lpstr>
      <vt:lpstr>Ice Crystal Melting</vt:lpstr>
      <vt:lpstr>Aerosol-Hydrometeor Coagulation</vt:lpstr>
      <vt:lpstr>Aerosol-Hydrometeor Coagulation</vt:lpstr>
      <vt:lpstr>Aerosol-Hydrometeor Coagulation</vt:lpstr>
      <vt:lpstr>Aerosol-Hydrometeor Coagulation</vt:lpstr>
      <vt:lpstr>Gas Washout</vt:lpstr>
      <vt:lpstr>Gas Washout</vt:lpstr>
      <vt:lpstr>Lightning</vt:lpstr>
      <vt:lpstr>Lightning</vt:lpstr>
      <vt:lpstr>Lightning</vt:lpstr>
      <vt:lpstr>Lightning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Fred Ginnebaugh</dc:creator>
  <cp:lastModifiedBy>Mark Z Jacobson</cp:lastModifiedBy>
  <cp:revision>731</cp:revision>
  <dcterms:created xsi:type="dcterms:W3CDTF">2009-05-28T17:59:56Z</dcterms:created>
  <dcterms:modified xsi:type="dcterms:W3CDTF">2022-05-05T16:53:47Z</dcterms:modified>
</cp:coreProperties>
</file>