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8" r:id="rId2"/>
    <p:sldId id="548" r:id="rId3"/>
    <p:sldId id="549" r:id="rId4"/>
    <p:sldId id="542" r:id="rId5"/>
    <p:sldId id="547" r:id="rId6"/>
    <p:sldId id="550" r:id="rId7"/>
    <p:sldId id="551" r:id="rId8"/>
    <p:sldId id="552" r:id="rId9"/>
    <p:sldId id="553" r:id="rId10"/>
    <p:sldId id="554" r:id="rId11"/>
    <p:sldId id="555" r:id="rId12"/>
    <p:sldId id="557" r:id="rId13"/>
    <p:sldId id="558" r:id="rId14"/>
    <p:sldId id="559" r:id="rId15"/>
    <p:sldId id="560" r:id="rId16"/>
    <p:sldId id="561" r:id="rId17"/>
    <p:sldId id="562" r:id="rId18"/>
    <p:sldId id="563" r:id="rId19"/>
    <p:sldId id="564" r:id="rId20"/>
    <p:sldId id="565" r:id="rId21"/>
    <p:sldId id="566" r:id="rId22"/>
    <p:sldId id="567" r:id="rId23"/>
    <p:sldId id="568" r:id="rId24"/>
    <p:sldId id="569" r:id="rId25"/>
    <p:sldId id="570" r:id="rId26"/>
    <p:sldId id="571" r:id="rId27"/>
    <p:sldId id="572" r:id="rId28"/>
    <p:sldId id="573" r:id="rId29"/>
    <p:sldId id="574" r:id="rId30"/>
    <p:sldId id="575" r:id="rId31"/>
    <p:sldId id="576" r:id="rId32"/>
    <p:sldId id="577" r:id="rId33"/>
    <p:sldId id="578" r:id="rId34"/>
    <p:sldId id="579" r:id="rId35"/>
    <p:sldId id="580" r:id="rId36"/>
    <p:sldId id="581" r:id="rId37"/>
    <p:sldId id="582" r:id="rId38"/>
    <p:sldId id="583" r:id="rId39"/>
    <p:sldId id="584" r:id="rId40"/>
    <p:sldId id="585" r:id="rId41"/>
    <p:sldId id="586" r:id="rId42"/>
    <p:sldId id="587" r:id="rId43"/>
    <p:sldId id="588" r:id="rId44"/>
    <p:sldId id="589" r:id="rId45"/>
    <p:sldId id="590" r:id="rId46"/>
    <p:sldId id="591" r:id="rId47"/>
    <p:sldId id="592" r:id="rId48"/>
    <p:sldId id="593" r:id="rId49"/>
    <p:sldId id="594" r:id="rId50"/>
    <p:sldId id="595" r:id="rId51"/>
    <p:sldId id="596" r:id="rId52"/>
    <p:sldId id="597" r:id="rId53"/>
    <p:sldId id="598" r:id="rId54"/>
    <p:sldId id="599" r:id="rId55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4"/>
  </p:normalViewPr>
  <p:slideViewPr>
    <p:cSldViewPr>
      <p:cViewPr varScale="1">
        <p:scale>
          <a:sx n="102" d="100"/>
          <a:sy n="102" d="100"/>
        </p:scale>
        <p:origin x="182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824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Relationship Id="rId4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7" Type="http://schemas.openxmlformats.org/officeDocument/2006/relationships/image" Target="../media/image25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Relationship Id="rId4" Type="http://schemas.openxmlformats.org/officeDocument/2006/relationships/image" Target="../media/image43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image" Target="../media/image44.emf"/><Relationship Id="rId4" Type="http://schemas.openxmlformats.org/officeDocument/2006/relationships/image" Target="../media/image47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image" Target="../media/image55.emf"/><Relationship Id="rId4" Type="http://schemas.openxmlformats.org/officeDocument/2006/relationships/image" Target="../media/image58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image" Target="../media/image59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image" Target="../media/image61.emf"/><Relationship Id="rId4" Type="http://schemas.openxmlformats.org/officeDocument/2006/relationships/image" Target="../media/image64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image" Target="../media/image65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image" Target="../media/image67.emf"/><Relationship Id="rId6" Type="http://schemas.openxmlformats.org/officeDocument/2006/relationships/image" Target="../media/image72.emf"/><Relationship Id="rId5" Type="http://schemas.openxmlformats.org/officeDocument/2006/relationships/image" Target="../media/image71.emf"/><Relationship Id="rId4" Type="http://schemas.openxmlformats.org/officeDocument/2006/relationships/image" Target="../media/image70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image" Target="../media/image73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emf"/><Relationship Id="rId1" Type="http://schemas.openxmlformats.org/officeDocument/2006/relationships/image" Target="../media/image78.e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image" Target="../media/image81.e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image" Target="../media/image83.e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image" Target="../media/image85.e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88.emf"/><Relationship Id="rId1" Type="http://schemas.openxmlformats.org/officeDocument/2006/relationships/image" Target="../media/image87.e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image" Target="../media/image90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image" Target="../media/image93.emf"/><Relationship Id="rId1" Type="http://schemas.openxmlformats.org/officeDocument/2006/relationships/image" Target="../media/image92.emf"/><Relationship Id="rId4" Type="http://schemas.openxmlformats.org/officeDocument/2006/relationships/image" Target="../media/image95.e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image" Target="../media/image96.e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image" Target="../media/image99.emf"/><Relationship Id="rId1" Type="http://schemas.openxmlformats.org/officeDocument/2006/relationships/image" Target="../media/image98.emf"/><Relationship Id="rId4" Type="http://schemas.openxmlformats.org/officeDocument/2006/relationships/image" Target="../media/image101.e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image" Target="../media/image103.emf"/><Relationship Id="rId1" Type="http://schemas.openxmlformats.org/officeDocument/2006/relationships/image" Target="../media/image102.emf"/><Relationship Id="rId4" Type="http://schemas.openxmlformats.org/officeDocument/2006/relationships/image" Target="../media/image105.e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emf"/><Relationship Id="rId1" Type="http://schemas.openxmlformats.org/officeDocument/2006/relationships/image" Target="../media/image106.e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image" Target="../media/image109.emf"/><Relationship Id="rId1" Type="http://schemas.openxmlformats.org/officeDocument/2006/relationships/image" Target="../media/image108.emf"/><Relationship Id="rId6" Type="http://schemas.openxmlformats.org/officeDocument/2006/relationships/image" Target="../media/image113.emf"/><Relationship Id="rId5" Type="http://schemas.openxmlformats.org/officeDocument/2006/relationships/image" Target="../media/image112.emf"/><Relationship Id="rId4" Type="http://schemas.openxmlformats.org/officeDocument/2006/relationships/image" Target="../media/image111.emf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image" Target="../media/image114.e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image" Target="../media/image117.emf"/><Relationship Id="rId1" Type="http://schemas.openxmlformats.org/officeDocument/2006/relationships/image" Target="../media/image116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9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0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1.emf"/></Relationships>
</file>

<file path=ppt/drawings/_rels/vmlDrawing4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emf"/><Relationship Id="rId1" Type="http://schemas.openxmlformats.org/officeDocument/2006/relationships/image" Target="../media/image122.emf"/></Relationships>
</file>

<file path=ppt/drawings/_rels/vmlDrawing4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emf"/><Relationship Id="rId1" Type="http://schemas.openxmlformats.org/officeDocument/2006/relationships/image" Target="../media/image124.emf"/></Relationships>
</file>

<file path=ppt/drawings/_rels/vmlDrawing4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emf"/><Relationship Id="rId1" Type="http://schemas.openxmlformats.org/officeDocument/2006/relationships/image" Target="../media/image126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8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0A5E6-AF2F-D54F-93BF-469B92A520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305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0D0B4-9665-5C4F-BE8B-C12AA2FDF8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874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23332-42BD-764A-9126-623CC248B6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353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FDD4A-F748-DE4D-A895-0DDF0A1A9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82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139FC-8A82-9A4A-9E2C-112A4B3E38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944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B2A15-C9C7-2F41-8986-57EF1C83FC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98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D76C8-7904-D346-A81F-C9EF3AC460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120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441BD-7292-7A42-908F-5FD5147264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39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FA411-AD7A-574C-B456-D25F60C6E4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276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C707C-F1D2-6146-9CF8-7205E8563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083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6777B-9A16-F84D-ADF3-3632E14ABE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193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3D71741-ACDC-E646-B375-B25F6423C5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90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90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90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90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90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90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90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9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9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9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9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90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90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90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90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9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5.emf"/><Relationship Id="rId4" Type="http://schemas.openxmlformats.org/officeDocument/2006/relationships/image" Target="../media/image12.emf"/><Relationship Id="rId9" Type="http://schemas.openxmlformats.org/officeDocument/2006/relationships/oleObject" Target="../embeddings/oleObject15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13" Type="http://schemas.openxmlformats.org/officeDocument/2006/relationships/oleObject" Target="../embeddings/oleObject24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23.emf"/><Relationship Id="rId1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5.emf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0.e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5" Type="http://schemas.openxmlformats.org/officeDocument/2006/relationships/oleObject" Target="../embeddings/oleObject25.bin"/><Relationship Id="rId10" Type="http://schemas.openxmlformats.org/officeDocument/2006/relationships/image" Target="../media/image22.emf"/><Relationship Id="rId4" Type="http://schemas.openxmlformats.org/officeDocument/2006/relationships/image" Target="../media/image19.emf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2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2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0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2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3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6.emf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38.emf"/><Relationship Id="rId4" Type="http://schemas.openxmlformats.org/officeDocument/2006/relationships/image" Target="../media/image35.emf"/><Relationship Id="rId9" Type="http://schemas.openxmlformats.org/officeDocument/2006/relationships/oleObject" Target="../embeddings/oleObject39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1.emf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43.emf"/><Relationship Id="rId4" Type="http://schemas.openxmlformats.org/officeDocument/2006/relationships/image" Target="../media/image40.emf"/><Relationship Id="rId9" Type="http://schemas.openxmlformats.org/officeDocument/2006/relationships/oleObject" Target="../embeddings/oleObject44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5.emf"/><Relationship Id="rId5" Type="http://schemas.openxmlformats.org/officeDocument/2006/relationships/oleObject" Target="../embeddings/oleObject46.bin"/><Relationship Id="rId10" Type="http://schemas.openxmlformats.org/officeDocument/2006/relationships/image" Target="../media/image47.emf"/><Relationship Id="rId4" Type="http://schemas.openxmlformats.org/officeDocument/2006/relationships/image" Target="../media/image44.emf"/><Relationship Id="rId9" Type="http://schemas.openxmlformats.org/officeDocument/2006/relationships/oleObject" Target="../embeddings/oleObject48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5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9.emf"/><Relationship Id="rId11" Type="http://schemas.openxmlformats.org/officeDocument/2006/relationships/oleObject" Target="../embeddings/oleObject53.bin"/><Relationship Id="rId5" Type="http://schemas.openxmlformats.org/officeDocument/2006/relationships/oleObject" Target="../embeddings/oleObject50.bin"/><Relationship Id="rId10" Type="http://schemas.openxmlformats.org/officeDocument/2006/relationships/image" Target="../media/image51.emf"/><Relationship Id="rId4" Type="http://schemas.openxmlformats.org/officeDocument/2006/relationships/image" Target="../media/image48.emf"/><Relationship Id="rId9" Type="http://schemas.openxmlformats.org/officeDocument/2006/relationships/oleObject" Target="../embeddings/oleObject5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4.e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53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6.emf"/><Relationship Id="rId5" Type="http://schemas.openxmlformats.org/officeDocument/2006/relationships/oleObject" Target="../embeddings/oleObject57.bin"/><Relationship Id="rId10" Type="http://schemas.openxmlformats.org/officeDocument/2006/relationships/image" Target="../media/image58.emf"/><Relationship Id="rId4" Type="http://schemas.openxmlformats.org/officeDocument/2006/relationships/image" Target="../media/image55.emf"/><Relationship Id="rId9" Type="http://schemas.openxmlformats.org/officeDocument/2006/relationships/oleObject" Target="../embeddings/oleObject5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60.emf"/><Relationship Id="rId5" Type="http://schemas.openxmlformats.org/officeDocument/2006/relationships/oleObject" Target="../embeddings/oleObject61.bin"/><Relationship Id="rId4" Type="http://schemas.openxmlformats.org/officeDocument/2006/relationships/image" Target="../media/image59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62.emf"/><Relationship Id="rId5" Type="http://schemas.openxmlformats.org/officeDocument/2006/relationships/oleObject" Target="../embeddings/oleObject63.bin"/><Relationship Id="rId10" Type="http://schemas.openxmlformats.org/officeDocument/2006/relationships/image" Target="../media/image64.emf"/><Relationship Id="rId4" Type="http://schemas.openxmlformats.org/officeDocument/2006/relationships/image" Target="../media/image61.emf"/><Relationship Id="rId9" Type="http://schemas.openxmlformats.org/officeDocument/2006/relationships/oleObject" Target="../embeddings/oleObject65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6.emf"/><Relationship Id="rId5" Type="http://schemas.openxmlformats.org/officeDocument/2006/relationships/oleObject" Target="../embeddings/oleObject67.bin"/><Relationship Id="rId4" Type="http://schemas.openxmlformats.org/officeDocument/2006/relationships/image" Target="../media/image65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13" Type="http://schemas.openxmlformats.org/officeDocument/2006/relationships/oleObject" Target="../embeddings/oleObject73.bin"/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0.bin"/><Relationship Id="rId12" Type="http://schemas.openxmlformats.org/officeDocument/2006/relationships/image" Target="../media/image7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68.emf"/><Relationship Id="rId11" Type="http://schemas.openxmlformats.org/officeDocument/2006/relationships/oleObject" Target="../embeddings/oleObject72.bin"/><Relationship Id="rId5" Type="http://schemas.openxmlformats.org/officeDocument/2006/relationships/oleObject" Target="../embeddings/oleObject69.bin"/><Relationship Id="rId10" Type="http://schemas.openxmlformats.org/officeDocument/2006/relationships/image" Target="../media/image70.emf"/><Relationship Id="rId4" Type="http://schemas.openxmlformats.org/officeDocument/2006/relationships/image" Target="../media/image67.emf"/><Relationship Id="rId9" Type="http://schemas.openxmlformats.org/officeDocument/2006/relationships/oleObject" Target="../embeddings/oleObject71.bin"/><Relationship Id="rId14" Type="http://schemas.openxmlformats.org/officeDocument/2006/relationships/image" Target="../media/image72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emf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74.e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7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76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77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emf"/><Relationship Id="rId3" Type="http://schemas.openxmlformats.org/officeDocument/2006/relationships/oleObject" Target="../embeddings/oleObject79.bin"/><Relationship Id="rId7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79.e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78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82.emf"/><Relationship Id="rId5" Type="http://schemas.openxmlformats.org/officeDocument/2006/relationships/oleObject" Target="../embeddings/oleObject83.bin"/><Relationship Id="rId4" Type="http://schemas.openxmlformats.org/officeDocument/2006/relationships/image" Target="../media/image81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84.emf"/><Relationship Id="rId5" Type="http://schemas.openxmlformats.org/officeDocument/2006/relationships/oleObject" Target="../embeddings/oleObject85.bin"/><Relationship Id="rId4" Type="http://schemas.openxmlformats.org/officeDocument/2006/relationships/image" Target="../media/image83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86.emf"/><Relationship Id="rId5" Type="http://schemas.openxmlformats.org/officeDocument/2006/relationships/oleObject" Target="../embeddings/oleObject87.bin"/><Relationship Id="rId4" Type="http://schemas.openxmlformats.org/officeDocument/2006/relationships/image" Target="../media/image85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emf"/><Relationship Id="rId3" Type="http://schemas.openxmlformats.org/officeDocument/2006/relationships/oleObject" Target="../embeddings/oleObject88.bin"/><Relationship Id="rId7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88.emf"/><Relationship Id="rId5" Type="http://schemas.openxmlformats.org/officeDocument/2006/relationships/oleObject" Target="../embeddings/oleObject89.bin"/><Relationship Id="rId4" Type="http://schemas.openxmlformats.org/officeDocument/2006/relationships/image" Target="../media/image87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91.emf"/><Relationship Id="rId5" Type="http://schemas.openxmlformats.org/officeDocument/2006/relationships/oleObject" Target="../embeddings/oleObject92.bin"/><Relationship Id="rId4" Type="http://schemas.openxmlformats.org/officeDocument/2006/relationships/image" Target="../media/image90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emf"/><Relationship Id="rId3" Type="http://schemas.openxmlformats.org/officeDocument/2006/relationships/oleObject" Target="../embeddings/oleObject93.bin"/><Relationship Id="rId7" Type="http://schemas.openxmlformats.org/officeDocument/2006/relationships/oleObject" Target="../embeddings/oleObject9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93.emf"/><Relationship Id="rId5" Type="http://schemas.openxmlformats.org/officeDocument/2006/relationships/oleObject" Target="../embeddings/oleObject94.bin"/><Relationship Id="rId10" Type="http://schemas.openxmlformats.org/officeDocument/2006/relationships/image" Target="../media/image95.emf"/><Relationship Id="rId4" Type="http://schemas.openxmlformats.org/officeDocument/2006/relationships/image" Target="../media/image92.emf"/><Relationship Id="rId9" Type="http://schemas.openxmlformats.org/officeDocument/2006/relationships/oleObject" Target="../embeddings/oleObject96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97.emf"/><Relationship Id="rId5" Type="http://schemas.openxmlformats.org/officeDocument/2006/relationships/oleObject" Target="../embeddings/oleObject98.bin"/><Relationship Id="rId4" Type="http://schemas.openxmlformats.org/officeDocument/2006/relationships/image" Target="../media/image96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emf"/><Relationship Id="rId3" Type="http://schemas.openxmlformats.org/officeDocument/2006/relationships/oleObject" Target="../embeddings/oleObject99.bin"/><Relationship Id="rId7" Type="http://schemas.openxmlformats.org/officeDocument/2006/relationships/oleObject" Target="../embeddings/oleObject10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99.emf"/><Relationship Id="rId5" Type="http://schemas.openxmlformats.org/officeDocument/2006/relationships/oleObject" Target="../embeddings/oleObject100.bin"/><Relationship Id="rId10" Type="http://schemas.openxmlformats.org/officeDocument/2006/relationships/image" Target="../media/image101.emf"/><Relationship Id="rId4" Type="http://schemas.openxmlformats.org/officeDocument/2006/relationships/image" Target="../media/image98.emf"/><Relationship Id="rId9" Type="http://schemas.openxmlformats.org/officeDocument/2006/relationships/oleObject" Target="../embeddings/oleObject102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emf"/><Relationship Id="rId3" Type="http://schemas.openxmlformats.org/officeDocument/2006/relationships/oleObject" Target="../embeddings/oleObject103.bin"/><Relationship Id="rId7" Type="http://schemas.openxmlformats.org/officeDocument/2006/relationships/oleObject" Target="../embeddings/oleObject10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03.emf"/><Relationship Id="rId5" Type="http://schemas.openxmlformats.org/officeDocument/2006/relationships/oleObject" Target="../embeddings/oleObject104.bin"/><Relationship Id="rId10" Type="http://schemas.openxmlformats.org/officeDocument/2006/relationships/image" Target="../media/image105.emf"/><Relationship Id="rId4" Type="http://schemas.openxmlformats.org/officeDocument/2006/relationships/image" Target="../media/image102.emf"/><Relationship Id="rId9" Type="http://schemas.openxmlformats.org/officeDocument/2006/relationships/oleObject" Target="../embeddings/oleObject106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07.emf"/><Relationship Id="rId5" Type="http://schemas.openxmlformats.org/officeDocument/2006/relationships/oleObject" Target="../embeddings/oleObject108.bin"/><Relationship Id="rId4" Type="http://schemas.openxmlformats.org/officeDocument/2006/relationships/image" Target="../media/image106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emf"/><Relationship Id="rId13" Type="http://schemas.openxmlformats.org/officeDocument/2006/relationships/oleObject" Target="../embeddings/oleObject114.bin"/><Relationship Id="rId3" Type="http://schemas.openxmlformats.org/officeDocument/2006/relationships/oleObject" Target="../embeddings/oleObject109.bin"/><Relationship Id="rId7" Type="http://schemas.openxmlformats.org/officeDocument/2006/relationships/oleObject" Target="../embeddings/oleObject111.bin"/><Relationship Id="rId12" Type="http://schemas.openxmlformats.org/officeDocument/2006/relationships/image" Target="../media/image11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09.emf"/><Relationship Id="rId11" Type="http://schemas.openxmlformats.org/officeDocument/2006/relationships/oleObject" Target="../embeddings/oleObject113.bin"/><Relationship Id="rId5" Type="http://schemas.openxmlformats.org/officeDocument/2006/relationships/oleObject" Target="../embeddings/oleObject110.bin"/><Relationship Id="rId10" Type="http://schemas.openxmlformats.org/officeDocument/2006/relationships/image" Target="../media/image111.emf"/><Relationship Id="rId4" Type="http://schemas.openxmlformats.org/officeDocument/2006/relationships/image" Target="../media/image108.emf"/><Relationship Id="rId9" Type="http://schemas.openxmlformats.org/officeDocument/2006/relationships/oleObject" Target="../embeddings/oleObject112.bin"/><Relationship Id="rId14" Type="http://schemas.openxmlformats.org/officeDocument/2006/relationships/image" Target="../media/image113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15.emf"/><Relationship Id="rId5" Type="http://schemas.openxmlformats.org/officeDocument/2006/relationships/oleObject" Target="../embeddings/oleObject116.bin"/><Relationship Id="rId4" Type="http://schemas.openxmlformats.org/officeDocument/2006/relationships/image" Target="../media/image114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emf"/><Relationship Id="rId3" Type="http://schemas.openxmlformats.org/officeDocument/2006/relationships/oleObject" Target="../embeddings/oleObject117.bin"/><Relationship Id="rId7" Type="http://schemas.openxmlformats.org/officeDocument/2006/relationships/oleObject" Target="../embeddings/oleObject1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17.emf"/><Relationship Id="rId5" Type="http://schemas.openxmlformats.org/officeDocument/2006/relationships/oleObject" Target="../embeddings/oleObject118.bin"/><Relationship Id="rId4" Type="http://schemas.openxmlformats.org/officeDocument/2006/relationships/image" Target="../media/image116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4" Type="http://schemas.openxmlformats.org/officeDocument/2006/relationships/image" Target="../media/image119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4" Type="http://schemas.openxmlformats.org/officeDocument/2006/relationships/image" Target="../media/image120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4" Type="http://schemas.openxmlformats.org/officeDocument/2006/relationships/image" Target="../media/image121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23.emf"/><Relationship Id="rId5" Type="http://schemas.openxmlformats.org/officeDocument/2006/relationships/oleObject" Target="../embeddings/oleObject124.bin"/><Relationship Id="rId4" Type="http://schemas.openxmlformats.org/officeDocument/2006/relationships/image" Target="../media/image122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125.emf"/><Relationship Id="rId5" Type="http://schemas.openxmlformats.org/officeDocument/2006/relationships/oleObject" Target="../embeddings/oleObject126.bin"/><Relationship Id="rId4" Type="http://schemas.openxmlformats.org/officeDocument/2006/relationships/image" Target="../media/image124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127.emf"/><Relationship Id="rId5" Type="http://schemas.openxmlformats.org/officeDocument/2006/relationships/oleObject" Target="../embeddings/oleObject128.bin"/><Relationship Id="rId4" Type="http://schemas.openxmlformats.org/officeDocument/2006/relationships/image" Target="../media/image126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4" Type="http://schemas.openxmlformats.org/officeDocument/2006/relationships/image" Target="../media/image128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4" Type="http://schemas.openxmlformats.org/officeDocument/2006/relationships/image" Target="../media/image12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Presentation Slides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for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Chapter 17, Part 2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of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0000FF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Fundamentals of Atmospheric Modeling 2</a:t>
            </a:r>
            <a:r>
              <a:rPr lang="en-US" sz="4000" b="1" baseline="30000">
                <a:solidFill>
                  <a:srgbClr val="0000FF"/>
                </a:solidFill>
                <a:latin typeface="Times" charset="0"/>
              </a:rPr>
              <a:t>nd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 Edition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</a:p>
        </p:txBody>
      </p:sp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685800" y="3962400"/>
            <a:ext cx="7435850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Mark Z. Jacobson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Department of Civil &amp; Environmental Engineering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Stanford University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Stanford, CA 94305-4020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jacobson@stanford.edu</a:t>
            </a:r>
          </a:p>
          <a:p>
            <a:pPr algn="ctr">
              <a:buFontTx/>
              <a:buNone/>
            </a:pPr>
            <a:r>
              <a:rPr lang="en-US" sz="2800" b="0">
                <a:solidFill>
                  <a:srgbClr val="187534"/>
                </a:solidFill>
                <a:latin typeface="Times" charset="0"/>
              </a:rPr>
              <a:t>April 1, 2005</a:t>
            </a:r>
            <a:r>
              <a:rPr lang="en-US" sz="2000" b="0">
                <a:latin typeface="Times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Solvation and Hydration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879619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Solvation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	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Bonding between solvent and solute in solution</a:t>
            </a:r>
          </a:p>
          <a:p>
            <a:pPr marL="342900" indent="-342900" algn="just">
              <a:lnSpc>
                <a:spcPct val="100000"/>
              </a:lnSpc>
              <a:buFontTx/>
              <a:buChar char="•"/>
              <a:tabLst>
                <a:tab pos="6804025" algn="l"/>
              </a:tabLst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Hydration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When solvent is liquid water, solvation is  hydration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Hydration of cations --&gt; lone pairs of electrons on oxygen atom of water attach to cations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Hydration of anions --&gt; water molecule attaches to anion via hydrogen bonding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9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9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9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9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9619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Water Equation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921603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Quantify amount of hydration with empirical water equation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Zdanovskii-Stokes-Robinson (ZSR) equation</a:t>
            </a:r>
          </a:p>
        </p:txBody>
      </p:sp>
      <p:sp>
        <p:nvSpPr>
          <p:cNvPr id="921604" name="Rectangle 4"/>
          <p:cNvSpPr>
            <a:spLocks noChangeArrowheads="1"/>
          </p:cNvSpPr>
          <p:nvPr/>
        </p:nvSpPr>
        <p:spPr bwMode="auto">
          <a:xfrm>
            <a:off x="457200" y="2286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Example with two species, </a:t>
            </a:r>
            <a:r>
              <a:rPr lang="en-US" sz="2400" b="0" i="1">
                <a:latin typeface="Times" charset="0"/>
              </a:rPr>
              <a:t>x</a:t>
            </a:r>
            <a:r>
              <a:rPr lang="en-US" sz="2400" b="0">
                <a:latin typeface="Times" charset="0"/>
              </a:rPr>
              <a:t> and </a:t>
            </a:r>
            <a:r>
              <a:rPr lang="en-US" sz="2400" b="0" i="1">
                <a:latin typeface="Times" charset="0"/>
              </a:rPr>
              <a:t>y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(17.64)</a:t>
            </a:r>
          </a:p>
        </p:txBody>
      </p:sp>
      <p:sp>
        <p:nvSpPr>
          <p:cNvPr id="921606" name="Rectangle 6"/>
          <p:cNvSpPr>
            <a:spLocks noChangeArrowheads="1"/>
          </p:cNvSpPr>
          <p:nvPr/>
        </p:nvSpPr>
        <p:spPr bwMode="auto">
          <a:xfrm>
            <a:off x="457200" y="3962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812800" algn="l"/>
                <a:tab pos="18288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m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x,a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,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m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y,a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= molalities of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and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y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, alone in solution at given relative humidity</a:t>
            </a:r>
          </a:p>
          <a:p>
            <a:pPr marL="342900" indent="-342900">
              <a:buFontTx/>
              <a:buNone/>
              <a:tabLst>
                <a:tab pos="812800" algn="l"/>
                <a:tab pos="1828800" algn="l"/>
                <a:tab pos="6804025" algn="l"/>
              </a:tabLst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812800" algn="l"/>
                <a:tab pos="18288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m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x,m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,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m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y,m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= molalities of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and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y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, when mixed together, at same relative humidity</a:t>
            </a:r>
          </a:p>
        </p:txBody>
      </p:sp>
      <p:graphicFrame>
        <p:nvGraphicFramePr>
          <p:cNvPr id="921608" name="Object 2"/>
          <p:cNvGraphicFramePr>
            <a:graphicFrameLocks noChangeAspect="1"/>
          </p:cNvGraphicFramePr>
          <p:nvPr/>
        </p:nvGraphicFramePr>
        <p:xfrm>
          <a:off x="3124200" y="2743200"/>
          <a:ext cx="24765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0" name="Equation" r:id="rId3" imgW="990600" imgH="393700" progId="Equation.3">
                  <p:embed/>
                </p:oleObj>
              </mc:Choice>
              <mc:Fallback>
                <p:oleObj name="Equation" r:id="rId3" imgW="9906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743200"/>
                        <a:ext cx="247650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03" grpId="0" build="p" bldLvl="2" autoUpdateAnimBg="0"/>
      <p:bldP spid="921604" grpId="0" autoUpdateAnimBg="0"/>
      <p:bldP spid="921606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ZSR Equation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7467600" y="6324600"/>
            <a:ext cx="14859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b="0">
                <a:solidFill>
                  <a:srgbClr val="993366"/>
                </a:solidFill>
                <a:latin typeface="Times" charset="0"/>
              </a:rPr>
              <a:t>Table 17.2</a:t>
            </a:r>
          </a:p>
        </p:txBody>
      </p:sp>
      <p:sp>
        <p:nvSpPr>
          <p:cNvPr id="725001" name="Rectangle 9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88" indent="-1588"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ZSR equation predictions for a sucrose (species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) - mannitol (species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y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) mixture at two different water activities. 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25002" name="Rectangle 10"/>
          <p:cNvSpPr>
            <a:spLocks noChangeArrowheads="1"/>
          </p:cNvSpPr>
          <p:nvPr/>
        </p:nvSpPr>
        <p:spPr bwMode="auto">
          <a:xfrm>
            <a:off x="457200" y="3886200"/>
            <a:ext cx="8686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1588" algn="just">
              <a:lnSpc>
                <a:spcPct val="100000"/>
              </a:lnSpc>
              <a:buFontTx/>
              <a:buNone/>
              <a:tabLst>
                <a:tab pos="1368425" algn="l"/>
                <a:tab pos="2743200" algn="l"/>
                <a:tab pos="4111625" algn="l"/>
                <a:tab pos="5486400" algn="l"/>
                <a:tab pos="6804025" algn="l"/>
              </a:tabLst>
            </a:pPr>
            <a:r>
              <a:rPr lang="en-US" sz="2400" b="0">
                <a:latin typeface="Times" charset="0"/>
              </a:rPr>
              <a:t>					</a:t>
            </a:r>
            <a:r>
              <a:rPr lang="en-US" sz="2400">
                <a:latin typeface="Times" charset="0"/>
              </a:rPr>
              <a:t>m</a:t>
            </a:r>
            <a:r>
              <a:rPr lang="en-US" sz="2400" b="0" i="1" baseline="-25000">
                <a:latin typeface="Times" charset="0"/>
              </a:rPr>
              <a:t>x,m</a:t>
            </a:r>
            <a:r>
              <a:rPr lang="en-US" sz="2400" b="0">
                <a:latin typeface="Times" charset="0"/>
              </a:rPr>
              <a:t>/</a:t>
            </a:r>
            <a:r>
              <a:rPr lang="en-US" sz="2400">
                <a:latin typeface="Times" charset="0"/>
              </a:rPr>
              <a:t>m</a:t>
            </a:r>
            <a:r>
              <a:rPr lang="en-US" sz="2400" b="0" i="1" baseline="-25000">
                <a:latin typeface="Times" charset="0"/>
              </a:rPr>
              <a:t>x,a </a:t>
            </a:r>
            <a:r>
              <a:rPr lang="en-US" sz="2400" b="0">
                <a:latin typeface="Times" charset="0"/>
              </a:rPr>
              <a:t>+</a:t>
            </a:r>
            <a:endParaRPr lang="en-US" sz="2400" b="0" i="1" baseline="-25000">
              <a:latin typeface="Times" charset="0"/>
            </a:endParaRPr>
          </a:p>
          <a:p>
            <a:pPr indent="1588" algn="just">
              <a:lnSpc>
                <a:spcPct val="100000"/>
              </a:lnSpc>
              <a:buFontTx/>
              <a:buNone/>
              <a:tabLst>
                <a:tab pos="1368425" algn="l"/>
                <a:tab pos="2743200" algn="l"/>
                <a:tab pos="4111625" algn="l"/>
                <a:tab pos="5486400" algn="l"/>
                <a:tab pos="6804025" algn="l"/>
              </a:tabLst>
            </a:pPr>
            <a:r>
              <a:rPr lang="en-US" sz="2400" b="0">
                <a:latin typeface="Times" charset="0"/>
              </a:rPr>
              <a:t>Case	 </a:t>
            </a:r>
            <a:r>
              <a:rPr lang="en-US" sz="2400">
                <a:latin typeface="Times" charset="0"/>
              </a:rPr>
              <a:t>m</a:t>
            </a:r>
            <a:r>
              <a:rPr lang="en-US" sz="2400" b="0" i="1" baseline="-25000">
                <a:latin typeface="Times" charset="0"/>
              </a:rPr>
              <a:t>x,a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>
                <a:latin typeface="Times" charset="0"/>
              </a:rPr>
              <a:t>m</a:t>
            </a:r>
            <a:r>
              <a:rPr lang="en-US" sz="2400" b="0" i="1" baseline="-25000">
                <a:latin typeface="Times" charset="0"/>
              </a:rPr>
              <a:t>y,a	 </a:t>
            </a:r>
            <a:r>
              <a:rPr lang="en-US" sz="2400">
                <a:latin typeface="Times" charset="0"/>
              </a:rPr>
              <a:t>m</a:t>
            </a:r>
            <a:r>
              <a:rPr lang="en-US" sz="2400" b="0" i="1" baseline="-25000">
                <a:latin typeface="Times" charset="0"/>
              </a:rPr>
              <a:t>x,m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>
                <a:latin typeface="Times" charset="0"/>
              </a:rPr>
              <a:t>m</a:t>
            </a:r>
            <a:r>
              <a:rPr lang="en-US" sz="2400" b="0" i="1" baseline="-25000">
                <a:latin typeface="Times" charset="0"/>
              </a:rPr>
              <a:t>y,m	</a:t>
            </a:r>
            <a:r>
              <a:rPr lang="en-US" sz="2400">
                <a:latin typeface="Times" charset="0"/>
              </a:rPr>
              <a:t>m</a:t>
            </a:r>
            <a:r>
              <a:rPr lang="en-US" sz="2400" b="0" i="1" baseline="-25000">
                <a:latin typeface="Times" charset="0"/>
              </a:rPr>
              <a:t>y,m</a:t>
            </a:r>
            <a:r>
              <a:rPr lang="en-US" sz="2400" b="0">
                <a:latin typeface="Times" charset="0"/>
              </a:rPr>
              <a:t>/</a:t>
            </a:r>
            <a:r>
              <a:rPr lang="en-US" sz="2400">
                <a:latin typeface="Times" charset="0"/>
              </a:rPr>
              <a:t>m</a:t>
            </a:r>
            <a:r>
              <a:rPr lang="en-US" sz="2400" b="0" i="1" baseline="-25000">
                <a:latin typeface="Times" charset="0"/>
              </a:rPr>
              <a:t>y,a</a:t>
            </a:r>
            <a:endParaRPr lang="en-US" sz="2400" b="0" i="1" baseline="-25000">
              <a:solidFill>
                <a:srgbClr val="187534"/>
              </a:solidFill>
              <a:latin typeface="Times" charset="0"/>
            </a:endParaRPr>
          </a:p>
          <a:p>
            <a:pPr indent="1588" algn="just">
              <a:lnSpc>
                <a:spcPct val="100000"/>
              </a:lnSpc>
              <a:buFontTx/>
              <a:buNone/>
              <a:tabLst>
                <a:tab pos="1368425" algn="l"/>
                <a:tab pos="2743200" algn="l"/>
                <a:tab pos="4111625" algn="l"/>
                <a:tab pos="54864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1	0.7751	0.8197	0.6227	0.1604	0.999</a:t>
            </a:r>
          </a:p>
          <a:p>
            <a:pPr indent="1588" algn="just">
              <a:lnSpc>
                <a:spcPct val="100000"/>
              </a:lnSpc>
              <a:buFont typeface="Times" charset="0"/>
              <a:buNone/>
              <a:tabLst>
                <a:tab pos="1368425" algn="l"/>
                <a:tab pos="2743200" algn="l"/>
                <a:tab pos="4111625" algn="l"/>
                <a:tab pos="54864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2	0.9393	1.0046	0.1900	0.8014	1.000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</a:t>
            </a:r>
          </a:p>
        </p:txBody>
      </p:sp>
      <p:graphicFrame>
        <p:nvGraphicFramePr>
          <p:cNvPr id="725003" name="Object 2"/>
          <p:cNvGraphicFramePr>
            <a:graphicFrameLocks noChangeAspect="1"/>
          </p:cNvGraphicFramePr>
          <p:nvPr/>
        </p:nvGraphicFramePr>
        <p:xfrm>
          <a:off x="3352800" y="2514600"/>
          <a:ext cx="24765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4" name="Equation" r:id="rId3" imgW="990600" imgH="393700" progId="Equation.3">
                  <p:embed/>
                </p:oleObj>
              </mc:Choice>
              <mc:Fallback>
                <p:oleObj name="Equation" r:id="rId3" imgW="9906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2514600"/>
                        <a:ext cx="247650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50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5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5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5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5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50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5001" grpId="0" build="p" bldLvl="2" autoUpdateAnimBg="0"/>
      <p:bldP spid="725002" grpId="0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Water Equation</a:t>
            </a:r>
          </a:p>
        </p:txBody>
      </p:sp>
      <p:sp>
        <p:nvSpPr>
          <p:cNvPr id="786435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Generalized ZSR equation 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(17.64)</a:t>
            </a:r>
          </a:p>
        </p:txBody>
      </p:sp>
      <p:sp>
        <p:nvSpPr>
          <p:cNvPr id="786449" name="Rectangle 17"/>
          <p:cNvSpPr>
            <a:spLocks noChangeArrowheads="1"/>
          </p:cNvSpPr>
          <p:nvPr/>
        </p:nvSpPr>
        <p:spPr bwMode="auto">
          <a:xfrm>
            <a:off x="457200" y="3429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Polynomial expression for molality of electrolyte alone in solution at a given water activity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(17.66)</a:t>
            </a:r>
          </a:p>
        </p:txBody>
      </p:sp>
      <p:graphicFrame>
        <p:nvGraphicFramePr>
          <p:cNvPr id="786459" name="Object 2"/>
          <p:cNvGraphicFramePr>
            <a:graphicFrameLocks noChangeAspect="1"/>
          </p:cNvGraphicFramePr>
          <p:nvPr/>
        </p:nvGraphicFramePr>
        <p:xfrm>
          <a:off x="3657600" y="1828800"/>
          <a:ext cx="174625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" name="Equation" r:id="rId3" imgW="698500" imgH="393700" progId="Equation.3">
                  <p:embed/>
                </p:oleObj>
              </mc:Choice>
              <mc:Fallback>
                <p:oleObj name="Equation" r:id="rId3" imgW="6985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1828800"/>
                        <a:ext cx="174625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6460" name="Object 3"/>
          <p:cNvGraphicFramePr>
            <a:graphicFrameLocks noChangeAspect="1"/>
          </p:cNvGraphicFramePr>
          <p:nvPr/>
        </p:nvGraphicFramePr>
        <p:xfrm>
          <a:off x="1981200" y="5029200"/>
          <a:ext cx="57769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2" name="Equation" r:id="rId5" imgW="2311400" imgH="215900" progId="Equation.3">
                  <p:embed/>
                </p:oleObj>
              </mc:Choice>
              <mc:Fallback>
                <p:oleObj name="Equation" r:id="rId5" imgW="2311400" imgH="2159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029200"/>
                        <a:ext cx="5776913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6435" grpId="0" autoUpdateAnimBg="0"/>
      <p:bldP spid="78644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Water Equation</a:t>
            </a:r>
          </a:p>
        </p:txBody>
      </p:sp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7543800" y="6172200"/>
            <a:ext cx="14112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b="0">
                <a:solidFill>
                  <a:srgbClr val="993366"/>
                </a:solidFill>
                <a:latin typeface="Times" charset="0"/>
              </a:rPr>
              <a:t>Fig. 17.4a</a:t>
            </a: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1676400" y="990600"/>
            <a:ext cx="6477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Water activities of several electrolytes at 298.15 K</a:t>
            </a:r>
          </a:p>
        </p:txBody>
      </p:sp>
      <p:graphicFrame>
        <p:nvGraphicFramePr>
          <p:cNvPr id="18436" name="Object 2"/>
          <p:cNvGraphicFramePr>
            <a:graphicFrameLocks noChangeAspect="1"/>
          </p:cNvGraphicFramePr>
          <p:nvPr/>
        </p:nvGraphicFramePr>
        <p:xfrm>
          <a:off x="990600" y="1782763"/>
          <a:ext cx="6705600" cy="469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name="Document" r:id="rId3" imgW="2286000" imgH="1600200" progId="Word.Document.8">
                  <p:embed/>
                </p:oleObj>
              </mc:Choice>
              <mc:Fallback>
                <p:oleObj name="Document" r:id="rId3" imgW="2286000" imgH="16002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782763"/>
                        <a:ext cx="6705600" cy="469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838200" y="1905000"/>
            <a:ext cx="685800" cy="36385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 rot="-5400000">
            <a:off x="261937" y="3436938"/>
            <a:ext cx="1914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>
                <a:solidFill>
                  <a:srgbClr val="0000FF"/>
                </a:solidFill>
                <a:latin typeface="Times" charset="0"/>
              </a:rPr>
              <a:t>Water activity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Water Equation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7543800" y="6172200"/>
            <a:ext cx="14287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b="0">
                <a:solidFill>
                  <a:srgbClr val="993366"/>
                </a:solidFill>
                <a:latin typeface="Times" charset="0"/>
              </a:rPr>
              <a:t>Fig. 17.4b</a:t>
            </a: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1447800" y="914400"/>
            <a:ext cx="6477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Water activities of several electrolytes at 298.15 K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19460" name="Object 2"/>
          <p:cNvGraphicFramePr>
            <a:graphicFrameLocks noChangeAspect="1"/>
          </p:cNvGraphicFramePr>
          <p:nvPr/>
        </p:nvGraphicFramePr>
        <p:xfrm>
          <a:off x="609600" y="1600200"/>
          <a:ext cx="7086600" cy="495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7" name="Document" r:id="rId3" imgW="2286000" imgH="1600200" progId="Word.Document.8">
                  <p:embed/>
                </p:oleObj>
              </mc:Choice>
              <mc:Fallback>
                <p:oleObj name="Document" r:id="rId3" imgW="2286000" imgH="16002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600200"/>
                        <a:ext cx="7086600" cy="4959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1" name="Rectangle 7"/>
          <p:cNvSpPr>
            <a:spLocks noChangeArrowheads="1"/>
          </p:cNvSpPr>
          <p:nvPr/>
        </p:nvSpPr>
        <p:spPr bwMode="auto">
          <a:xfrm>
            <a:off x="533400" y="1828800"/>
            <a:ext cx="685800" cy="36385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Text Box 8"/>
          <p:cNvSpPr txBox="1">
            <a:spLocks noChangeArrowheads="1"/>
          </p:cNvSpPr>
          <p:nvPr/>
        </p:nvSpPr>
        <p:spPr bwMode="auto">
          <a:xfrm rot="-5400000">
            <a:off x="-119063" y="3379788"/>
            <a:ext cx="1914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>
                <a:solidFill>
                  <a:srgbClr val="0000FF"/>
                </a:solidFill>
                <a:latin typeface="Times" charset="0"/>
              </a:rPr>
              <a:t>Water activity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Temp. Dependence of Water Activity</a:t>
            </a:r>
          </a:p>
        </p:txBody>
      </p:sp>
      <p:sp>
        <p:nvSpPr>
          <p:cNvPr id="924675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88" indent="-1588" algn="ctr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Temperature dependence of binary water activity coefficients under ambient surface conditions is small.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924676" name="Rectangle 4"/>
          <p:cNvSpPr>
            <a:spLocks noChangeArrowheads="1"/>
          </p:cNvSpPr>
          <p:nvPr/>
        </p:nvSpPr>
        <p:spPr bwMode="auto">
          <a:xfrm>
            <a:off x="457200" y="4191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Polynomial for water activity at reference temperature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(17.68)</a:t>
            </a:r>
          </a:p>
        </p:txBody>
      </p:sp>
      <p:sp>
        <p:nvSpPr>
          <p:cNvPr id="924679" name="Rectangle 7"/>
          <p:cNvSpPr>
            <a:spLocks noChangeArrowheads="1"/>
          </p:cNvSpPr>
          <p:nvPr/>
        </p:nvSpPr>
        <p:spPr bwMode="auto">
          <a:xfrm>
            <a:off x="457200" y="2133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Temperature dependence of water activity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(17.67)</a:t>
            </a:r>
          </a:p>
        </p:txBody>
      </p:sp>
      <p:graphicFrame>
        <p:nvGraphicFramePr>
          <p:cNvPr id="924680" name="Object 2"/>
          <p:cNvGraphicFramePr>
            <a:graphicFrameLocks noChangeAspect="1"/>
          </p:cNvGraphicFramePr>
          <p:nvPr/>
        </p:nvGraphicFramePr>
        <p:xfrm>
          <a:off x="1143000" y="2743200"/>
          <a:ext cx="701516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4" name="Equation" r:id="rId3" imgW="2806700" imgH="444500" progId="Equation.3">
                  <p:embed/>
                </p:oleObj>
              </mc:Choice>
              <mc:Fallback>
                <p:oleObj name="Equation" r:id="rId3" imgW="2806700" imgH="444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743200"/>
                        <a:ext cx="7015163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4681" name="Object 3"/>
          <p:cNvGraphicFramePr>
            <a:graphicFrameLocks noChangeAspect="1"/>
          </p:cNvGraphicFramePr>
          <p:nvPr/>
        </p:nvGraphicFramePr>
        <p:xfrm>
          <a:off x="1600200" y="5029200"/>
          <a:ext cx="5999163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5" name="Equation" r:id="rId5" imgW="2400300" imgH="254000" progId="Equation.3">
                  <p:embed/>
                </p:oleObj>
              </mc:Choice>
              <mc:Fallback>
                <p:oleObj name="Equation" r:id="rId5" imgW="2400300" imgH="254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5029200"/>
                        <a:ext cx="5999163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675" grpId="0" autoUpdateAnimBg="0"/>
      <p:bldP spid="924676" grpId="0" autoUpdateAnimBg="0"/>
      <p:bldP spid="92467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Temp. Dependence of Water Activity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925701" name="Rectangle 5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Combine (17.67), (17.68), (17.54)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(17.69-70)</a:t>
            </a:r>
          </a:p>
        </p:txBody>
      </p:sp>
      <p:graphicFrame>
        <p:nvGraphicFramePr>
          <p:cNvPr id="925704" name="Object 2"/>
          <p:cNvGraphicFramePr>
            <a:graphicFrameLocks noChangeAspect="1"/>
          </p:cNvGraphicFramePr>
          <p:nvPr/>
        </p:nvGraphicFramePr>
        <p:xfrm>
          <a:off x="609600" y="1981200"/>
          <a:ext cx="7775575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7" name="Equation" r:id="rId3" imgW="3111500" imgH="254000" progId="Equation.3">
                  <p:embed/>
                </p:oleObj>
              </mc:Choice>
              <mc:Fallback>
                <p:oleObj name="Equation" r:id="rId3" imgW="3111500" imgH="25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981200"/>
                        <a:ext cx="7775575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5705" name="Object 3"/>
          <p:cNvGraphicFramePr>
            <a:graphicFrameLocks noChangeAspect="1"/>
          </p:cNvGraphicFramePr>
          <p:nvPr/>
        </p:nvGraphicFramePr>
        <p:xfrm>
          <a:off x="1600200" y="2895600"/>
          <a:ext cx="577691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8" name="Equation" r:id="rId5" imgW="2311400" imgH="393700" progId="Equation.3">
                  <p:embed/>
                </p:oleObj>
              </mc:Choice>
              <mc:Fallback>
                <p:oleObj name="Equation" r:id="rId5" imgW="23114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895600"/>
                        <a:ext cx="577691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5707" name="Rectangle 11"/>
          <p:cNvSpPr>
            <a:spLocks noChangeArrowheads="1"/>
          </p:cNvSpPr>
          <p:nvPr/>
        </p:nvSpPr>
        <p:spPr bwMode="auto">
          <a:xfrm>
            <a:off x="457200" y="4114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Example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</a:t>
            </a: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	m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HCl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16 m</a:t>
            </a: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 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T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273 K</a:t>
            </a: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a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w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	= 0.09</a:t>
            </a: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T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 	= 310 K</a:t>
            </a: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a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w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	= 0.11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5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5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5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5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5701" grpId="0" autoUpdateAnimBg="0"/>
      <p:bldP spid="925707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Practical Use of Water Equation</a:t>
            </a:r>
          </a:p>
        </p:txBody>
      </p:sp>
      <p:sp>
        <p:nvSpPr>
          <p:cNvPr id="926724" name="Rectangle 4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Rearrange (17.65)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(17.71)</a:t>
            </a:r>
          </a:p>
        </p:txBody>
      </p:sp>
      <p:sp>
        <p:nvSpPr>
          <p:cNvPr id="926734" name="Rectangle 14"/>
          <p:cNvSpPr>
            <a:spLocks noChangeArrowheads="1"/>
          </p:cNvSpPr>
          <p:nvPr/>
        </p:nvSpPr>
        <p:spPr bwMode="auto">
          <a:xfrm>
            <a:off x="457200" y="3733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685800" indent="-684213">
              <a:buFontTx/>
              <a:buNone/>
              <a:tabLst>
                <a:tab pos="13716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m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i,j,a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binary molalities of species alone in solution </a:t>
            </a:r>
          </a:p>
          <a:p>
            <a:pPr marL="685800" indent="-684213">
              <a:buFontTx/>
              <a:buNone/>
              <a:tabLst>
                <a:tab pos="1371600" algn="l"/>
                <a:tab pos="6804025" algn="l"/>
              </a:tabLst>
            </a:pP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c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i,j,m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hypothetical mol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of electrolyte pair when mixed in solution with all other components</a:t>
            </a:r>
          </a:p>
          <a:p>
            <a:pPr marL="685800" indent="-684213">
              <a:buFontTx/>
              <a:buNone/>
              <a:tabLst>
                <a:tab pos="1371600" algn="l"/>
                <a:tab pos="6804025" algn="l"/>
              </a:tabLst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685800" indent="-684213">
              <a:buFontTx/>
              <a:buNone/>
              <a:tabLst>
                <a:tab pos="1371600" algn="l"/>
                <a:tab pos="6804025" algn="l"/>
              </a:tabLst>
            </a:pPr>
            <a:r>
              <a:rPr lang="en-US" sz="2400" b="0">
                <a:latin typeface="Times" charset="0"/>
              </a:rPr>
              <a:t>In a model, ion concentrations known but hypothetical electrolyte concentrations unknown --&gt; find hypothetical concentrations</a:t>
            </a:r>
          </a:p>
          <a:p>
            <a:pPr marL="685800" indent="-684213">
              <a:buFontTx/>
              <a:buNone/>
              <a:tabLst>
                <a:tab pos="1371600" algn="l"/>
                <a:tab pos="6804025" algn="l"/>
              </a:tabLst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</p:txBody>
      </p:sp>
      <p:graphicFrame>
        <p:nvGraphicFramePr>
          <p:cNvPr id="926735" name="Object 2"/>
          <p:cNvGraphicFramePr>
            <a:graphicFrameLocks noChangeAspect="1"/>
          </p:cNvGraphicFramePr>
          <p:nvPr/>
        </p:nvGraphicFramePr>
        <p:xfrm>
          <a:off x="2971800" y="1752600"/>
          <a:ext cx="336391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7" name="Equation" r:id="rId3" imgW="1346200" imgH="520700" progId="Equation.3">
                  <p:embed/>
                </p:oleObj>
              </mc:Choice>
              <mc:Fallback>
                <p:oleObj name="Equation" r:id="rId3" imgW="1346200" imgH="520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752600"/>
                        <a:ext cx="3363913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724" grpId="0" autoUpdateAnimBg="0"/>
      <p:bldP spid="926734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Practical Use of Water Equation</a:t>
            </a:r>
          </a:p>
        </p:txBody>
      </p:sp>
      <p:sp>
        <p:nvSpPr>
          <p:cNvPr id="927747" name="Rectangle 3"/>
          <p:cNvSpPr>
            <a:spLocks noChangeArrowheads="1"/>
          </p:cNvSpPr>
          <p:nvPr/>
        </p:nvSpPr>
        <p:spPr bwMode="auto">
          <a:xfrm>
            <a:off x="457200" y="1371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1371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6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mol 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of H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+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, 6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mol 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Na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+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1371600" algn="l"/>
                <a:tab pos="6804025" algn="l"/>
              </a:tabLst>
            </a:pP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7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mol 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of Cl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 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, 5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mol 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of NO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</a:t>
            </a:r>
          </a:p>
        </p:txBody>
      </p:sp>
      <p:sp>
        <p:nvSpPr>
          <p:cNvPr id="927748" name="Rectangle 4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Example 17.4:</a:t>
            </a:r>
            <a:endParaRPr lang="en-US" sz="2400" b="0" u="sng">
              <a:solidFill>
                <a:srgbClr val="800080"/>
              </a:solidFill>
              <a:latin typeface="Times" charset="0"/>
            </a:endParaRPr>
          </a:p>
        </p:txBody>
      </p:sp>
      <p:sp>
        <p:nvSpPr>
          <p:cNvPr id="927750" name="Rectangle 6"/>
          <p:cNvSpPr>
            <a:spLocks noChangeArrowheads="1"/>
          </p:cNvSpPr>
          <p:nvPr/>
        </p:nvSpPr>
        <p:spPr bwMode="auto">
          <a:xfrm>
            <a:off x="457200" y="2286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1371600" algn="l"/>
                <a:tab pos="6804025" algn="l"/>
              </a:tabLst>
            </a:pPr>
            <a:r>
              <a:rPr lang="en-US" sz="2400" b="0">
                <a:latin typeface="Times" charset="0"/>
              </a:rPr>
              <a:t>Combine ions in a way to satisfy mole balance constraints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927754" name="Object 2"/>
          <p:cNvGraphicFramePr>
            <a:graphicFrameLocks noChangeAspect="1"/>
          </p:cNvGraphicFramePr>
          <p:nvPr/>
        </p:nvGraphicFramePr>
        <p:xfrm>
          <a:off x="2438400" y="2743200"/>
          <a:ext cx="37766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6" name="Equation" r:id="rId3" imgW="1511300" imgH="177800" progId="Equation.3">
                  <p:embed/>
                </p:oleObj>
              </mc:Choice>
              <mc:Fallback>
                <p:oleObj name="Equation" r:id="rId3" imgW="1511300" imgH="177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743200"/>
                        <a:ext cx="377666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7755" name="Object 3"/>
          <p:cNvGraphicFramePr>
            <a:graphicFrameLocks noChangeAspect="1"/>
          </p:cNvGraphicFramePr>
          <p:nvPr/>
        </p:nvGraphicFramePr>
        <p:xfrm>
          <a:off x="2209800" y="3352800"/>
          <a:ext cx="41576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7" name="Equation" r:id="rId5" imgW="1663700" imgH="177800" progId="Equation.3">
                  <p:embed/>
                </p:oleObj>
              </mc:Choice>
              <mc:Fallback>
                <p:oleObj name="Equation" r:id="rId5" imgW="1663700" imgH="177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352800"/>
                        <a:ext cx="415766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7756" name="Object 4"/>
          <p:cNvGraphicFramePr>
            <a:graphicFrameLocks noChangeAspect="1"/>
          </p:cNvGraphicFramePr>
          <p:nvPr/>
        </p:nvGraphicFramePr>
        <p:xfrm>
          <a:off x="2514600" y="3962400"/>
          <a:ext cx="36496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8" name="Equation" r:id="rId7" imgW="1460500" imgH="165100" progId="Equation.3">
                  <p:embed/>
                </p:oleObj>
              </mc:Choice>
              <mc:Fallback>
                <p:oleObj name="Equation" r:id="rId7" imgW="1460500" imgH="165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962400"/>
                        <a:ext cx="3649663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7757" name="Object 5"/>
          <p:cNvGraphicFramePr>
            <a:graphicFrameLocks noChangeAspect="1"/>
          </p:cNvGraphicFramePr>
          <p:nvPr/>
        </p:nvGraphicFramePr>
        <p:xfrm>
          <a:off x="2209800" y="4495800"/>
          <a:ext cx="43481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9" name="Equation" r:id="rId9" imgW="1739900" imgH="177800" progId="Equation.3">
                  <p:embed/>
                </p:oleObj>
              </mc:Choice>
              <mc:Fallback>
                <p:oleObj name="Equation" r:id="rId9" imgW="1739900" imgH="177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495800"/>
                        <a:ext cx="434816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7758" name="Rectangle 14"/>
          <p:cNvSpPr>
            <a:spLocks noChangeArrowheads="1"/>
          </p:cNvSpPr>
          <p:nvPr/>
        </p:nvSpPr>
        <p:spPr bwMode="auto">
          <a:xfrm>
            <a:off x="1143000" y="5562600"/>
            <a:ext cx="7239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1588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368425" algn="l"/>
                <a:tab pos="2743200" algn="l"/>
                <a:tab pos="4111625" algn="l"/>
                <a:tab pos="5486400" algn="l"/>
                <a:tab pos="6804025" algn="l"/>
              </a:tabLst>
            </a:pPr>
            <a:r>
              <a:rPr lang="en-US" sz="2400" b="0">
                <a:latin typeface="Times" charset="0"/>
              </a:rPr>
              <a:t>Case	 </a:t>
            </a:r>
            <a:r>
              <a:rPr lang="en-US" sz="2400" b="0" i="1">
                <a:latin typeface="Times" charset="0"/>
              </a:rPr>
              <a:t>c</a:t>
            </a:r>
            <a:r>
              <a:rPr lang="en-US" sz="2400" b="0" baseline="-25000">
                <a:latin typeface="Times" charset="0"/>
              </a:rPr>
              <a:t>HCl,</a:t>
            </a:r>
            <a:r>
              <a:rPr lang="en-US" sz="2400" b="0" i="1" baseline="-25000">
                <a:latin typeface="Times" charset="0"/>
              </a:rPr>
              <a:t>m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 i="1">
                <a:latin typeface="Times" charset="0"/>
              </a:rPr>
              <a:t>c</a:t>
            </a:r>
            <a:r>
              <a:rPr lang="en-US" sz="2400" b="0" baseline="-25000">
                <a:latin typeface="Times" charset="0"/>
              </a:rPr>
              <a:t>HNO3,</a:t>
            </a:r>
            <a:r>
              <a:rPr lang="en-US" sz="2400" b="0" i="1" baseline="-25000">
                <a:latin typeface="Times" charset="0"/>
              </a:rPr>
              <a:t>m</a:t>
            </a:r>
            <a:r>
              <a:rPr lang="en-US" sz="2400" b="0" baseline="-25000">
                <a:latin typeface="Times" charset="0"/>
              </a:rPr>
              <a:t> 	 </a:t>
            </a:r>
            <a:r>
              <a:rPr lang="en-US" sz="2400" b="0" i="1">
                <a:latin typeface="Times" charset="0"/>
              </a:rPr>
              <a:t>c</a:t>
            </a:r>
            <a:r>
              <a:rPr lang="en-US" sz="2400" b="0" baseline="-25000">
                <a:latin typeface="Times" charset="0"/>
              </a:rPr>
              <a:t>NaCl,</a:t>
            </a:r>
            <a:r>
              <a:rPr lang="en-US" sz="2400" b="0" i="1" baseline="-25000">
                <a:latin typeface="Times" charset="0"/>
              </a:rPr>
              <a:t>m</a:t>
            </a:r>
            <a:r>
              <a:rPr lang="en-US" sz="2400" b="0" baseline="-25000">
                <a:latin typeface="Times" charset="0"/>
              </a:rPr>
              <a:t> 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 i="1">
                <a:latin typeface="Times" charset="0"/>
              </a:rPr>
              <a:t>c</a:t>
            </a:r>
            <a:r>
              <a:rPr lang="en-US" sz="2400" b="0" baseline="-25000">
                <a:latin typeface="Times" charset="0"/>
              </a:rPr>
              <a:t>NaNO3,</a:t>
            </a:r>
            <a:r>
              <a:rPr lang="en-US" sz="2400" b="0" i="1" baseline="-25000">
                <a:latin typeface="Times" charset="0"/>
              </a:rPr>
              <a:t>m</a:t>
            </a:r>
            <a:r>
              <a:rPr lang="en-US" sz="2400" b="0" baseline="-25000">
                <a:latin typeface="Times" charset="0"/>
              </a:rPr>
              <a:t> 	</a:t>
            </a:r>
            <a:endParaRPr lang="en-US" sz="2400" b="0" i="1" baseline="-25000">
              <a:solidFill>
                <a:srgbClr val="187534"/>
              </a:solidFill>
              <a:latin typeface="Times" charset="0"/>
            </a:endParaRPr>
          </a:p>
          <a:p>
            <a:pPr indent="1588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368425" algn="l"/>
                <a:tab pos="2743200" algn="l"/>
                <a:tab pos="4111625" algn="l"/>
                <a:tab pos="54864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1	6	0	1	5</a:t>
            </a:r>
          </a:p>
          <a:p>
            <a:pPr indent="1588" algn="just">
              <a:lnSpc>
                <a:spcPct val="100000"/>
              </a:lnSpc>
              <a:spcBef>
                <a:spcPct val="0"/>
              </a:spcBef>
              <a:buFont typeface="Times" charset="0"/>
              <a:buNone/>
              <a:tabLst>
                <a:tab pos="1368425" algn="l"/>
                <a:tab pos="2743200" algn="l"/>
                <a:tab pos="4111625" algn="l"/>
                <a:tab pos="54864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2	4	2	3	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</a:t>
            </a:r>
          </a:p>
        </p:txBody>
      </p:sp>
      <p:sp>
        <p:nvSpPr>
          <p:cNvPr id="927759" name="Rectangle 15"/>
          <p:cNvSpPr>
            <a:spLocks noChangeArrowheads="1"/>
          </p:cNvSpPr>
          <p:nvPr/>
        </p:nvSpPr>
        <p:spPr bwMode="auto">
          <a:xfrm>
            <a:off x="387350" y="5105400"/>
            <a:ext cx="8096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Concentrations that satisfy mole balance constraints (Table 17.3)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7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7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7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7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7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7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7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77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77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747" grpId="0" build="p" autoUpdateAnimBg="0"/>
      <p:bldP spid="927748" grpId="0" autoUpdateAnimBg="0"/>
      <p:bldP spid="927750" grpId="0" autoUpdateAnimBg="0"/>
      <p:bldP spid="927758" grpId="0" build="p" bldLvl="2" autoUpdateAnimBg="0"/>
      <p:bldP spid="92775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Practical Use of Water Equation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929795" name="Rectangle 3"/>
          <p:cNvSpPr>
            <a:spLocks noChangeArrowheads="1"/>
          </p:cNvSpPr>
          <p:nvPr/>
        </p:nvSpPr>
        <p:spPr bwMode="auto">
          <a:xfrm>
            <a:off x="457200" y="4038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1371600" algn="l"/>
                <a:tab pos="6804025" algn="l"/>
              </a:tabLst>
            </a:pPr>
            <a:r>
              <a:rPr lang="en-US" sz="2400" b="0">
                <a:latin typeface="Times" charset="0"/>
              </a:rPr>
              <a:t>Cation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929796" name="Rectangle 4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88" indent="-1588" algn="ctr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Automatic method to recombine ions into hypothetical electrolytes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929802" name="Rectangle 10"/>
          <p:cNvSpPr>
            <a:spLocks noChangeArrowheads="1"/>
          </p:cNvSpPr>
          <p:nvPr/>
        </p:nvSpPr>
        <p:spPr bwMode="auto">
          <a:xfrm>
            <a:off x="457200" y="1752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Execute the following three equations, in succession, for each undissociated electrolyte, </a:t>
            </a:r>
            <a:r>
              <a:rPr lang="en-US" sz="2400" b="0" i="1">
                <a:latin typeface="Times" charset="0"/>
              </a:rPr>
              <a:t>i</a:t>
            </a:r>
            <a:r>
              <a:rPr lang="en-US" sz="2400" b="0">
                <a:latin typeface="Times" charset="0"/>
              </a:rPr>
              <a:t>,</a:t>
            </a:r>
            <a:r>
              <a:rPr lang="en-US" sz="2400" b="0" i="1">
                <a:latin typeface="Times" charset="0"/>
              </a:rPr>
              <a:t>j</a:t>
            </a:r>
          </a:p>
        </p:txBody>
      </p:sp>
      <p:sp>
        <p:nvSpPr>
          <p:cNvPr id="929803" name="Rectangle 11"/>
          <p:cNvSpPr>
            <a:spLocks noChangeArrowheads="1"/>
          </p:cNvSpPr>
          <p:nvPr/>
        </p:nvSpPr>
        <p:spPr bwMode="auto">
          <a:xfrm>
            <a:off x="457200" y="2895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Electrolyte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(17.72)</a:t>
            </a:r>
          </a:p>
        </p:txBody>
      </p:sp>
      <p:sp>
        <p:nvSpPr>
          <p:cNvPr id="929804" name="Rectangle 12"/>
          <p:cNvSpPr>
            <a:spLocks noChangeArrowheads="1"/>
          </p:cNvSpPr>
          <p:nvPr/>
        </p:nvSpPr>
        <p:spPr bwMode="auto">
          <a:xfrm>
            <a:off x="457200" y="5029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1371600" algn="l"/>
                <a:tab pos="6804025" algn="l"/>
              </a:tabLst>
            </a:pPr>
            <a:r>
              <a:rPr lang="en-US" sz="2400" b="0">
                <a:latin typeface="Times" charset="0"/>
              </a:rPr>
              <a:t>Anion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</p:txBody>
      </p:sp>
      <p:graphicFrame>
        <p:nvGraphicFramePr>
          <p:cNvPr id="929805" name="Object 2"/>
          <p:cNvGraphicFramePr>
            <a:graphicFrameLocks noChangeAspect="1"/>
          </p:cNvGraphicFramePr>
          <p:nvPr/>
        </p:nvGraphicFramePr>
        <p:xfrm>
          <a:off x="2819400" y="2590800"/>
          <a:ext cx="339566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6" name="Equation" r:id="rId3" imgW="1358900" imgH="431800" progId="Equation.3">
                  <p:embed/>
                </p:oleObj>
              </mc:Choice>
              <mc:Fallback>
                <p:oleObj name="Equation" r:id="rId3" imgW="1358900" imgH="431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590800"/>
                        <a:ext cx="339566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980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4670692"/>
              </p:ext>
            </p:extLst>
          </p:nvPr>
        </p:nvGraphicFramePr>
        <p:xfrm>
          <a:off x="3238500" y="3975100"/>
          <a:ext cx="244316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7" name="Equation" r:id="rId5" imgW="977900" imgH="228600" progId="Equation.3">
                  <p:embed/>
                </p:oleObj>
              </mc:Choice>
              <mc:Fallback>
                <p:oleObj name="Equation" r:id="rId5" imgW="9779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0" y="3975100"/>
                        <a:ext cx="244316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980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9637336"/>
              </p:ext>
            </p:extLst>
          </p:nvPr>
        </p:nvGraphicFramePr>
        <p:xfrm>
          <a:off x="3162300" y="4889500"/>
          <a:ext cx="260191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8" name="Equation" r:id="rId7" imgW="1041400" imgH="228600" progId="Equation.3">
                  <p:embed/>
                </p:oleObj>
              </mc:Choice>
              <mc:Fallback>
                <p:oleObj name="Equation" r:id="rId7" imgW="10414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2300" y="4889500"/>
                        <a:ext cx="260191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9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9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9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9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9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9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9795" grpId="0" autoUpdateAnimBg="0"/>
      <p:bldP spid="929796" grpId="0" autoUpdateAnimBg="0"/>
      <p:bldP spid="929802" grpId="0" autoUpdateAnimBg="0"/>
      <p:bldP spid="929803" grpId="0" autoUpdateAnimBg="0"/>
      <p:bldP spid="929804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Deliquescence Relative Humidity</a:t>
            </a:r>
          </a:p>
        </p:txBody>
      </p:sp>
      <p:sp>
        <p:nvSpPr>
          <p:cNvPr id="930819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Deliquescence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Process by which a particle takes up liquid water, lowering its saturation vapor pressure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Char char="•"/>
              <a:tabLst>
                <a:tab pos="6804025" algn="l"/>
              </a:tabLst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Deliquescence relative humidity (DRH)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The relative humidity at which an initially-dry solid first takes on liquid water during an increase in relative humidity. Above the DRH, the solid may not exist.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Char char="•"/>
              <a:tabLst>
                <a:tab pos="6804025" algn="l"/>
              </a:tabLst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Crystallization relative humidity (CRH)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The relative humidity at which an initially-supersaturated aqueous electrolyte becomes crystalline upon a decrease in relative humidity.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0819" grpId="0" build="p" bldLvl="2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Deliquescence Relative Humidity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26626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4859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b="0">
                <a:solidFill>
                  <a:srgbClr val="993366"/>
                </a:solidFill>
                <a:latin typeface="Times" charset="0"/>
              </a:rPr>
              <a:t>Table 17.4</a:t>
            </a:r>
          </a:p>
        </p:txBody>
      </p:sp>
      <p:sp>
        <p:nvSpPr>
          <p:cNvPr id="931844" name="Rectangle 4"/>
          <p:cNvSpPr>
            <a:spLocks noChangeArrowheads="1"/>
          </p:cNvSpPr>
          <p:nvPr/>
        </p:nvSpPr>
        <p:spPr bwMode="auto">
          <a:xfrm>
            <a:off x="1447800" y="990600"/>
            <a:ext cx="6477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DRHs and CRHs for several electrolytes at 298 K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931845" name="Rectangle 5"/>
          <p:cNvSpPr>
            <a:spLocks noChangeArrowheads="1"/>
          </p:cNvSpPr>
          <p:nvPr/>
        </p:nvSpPr>
        <p:spPr bwMode="auto">
          <a:xfrm>
            <a:off x="457200" y="5486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88" indent="-1588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In a mixture, the DRH of a solid in equilibrium with the solution is lower than the DRH of the solid alone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931846" name="Rectangle 6"/>
          <p:cNvSpPr>
            <a:spLocks noChangeArrowheads="1"/>
          </p:cNvSpPr>
          <p:nvPr/>
        </p:nvSpPr>
        <p:spPr bwMode="auto">
          <a:xfrm>
            <a:off x="990600" y="1600200"/>
            <a:ext cx="7239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1588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368425" algn="l"/>
                <a:tab pos="2743200" algn="l"/>
                <a:tab pos="4111625" algn="l"/>
                <a:tab pos="5486400" algn="l"/>
                <a:tab pos="6804025" algn="l"/>
              </a:tabLst>
            </a:pPr>
            <a:r>
              <a:rPr lang="en-US" sz="2400" b="0">
                <a:latin typeface="Times" charset="0"/>
              </a:rPr>
              <a:t>Electrolyte	 	DRH(%)	CRH(%)</a:t>
            </a:r>
            <a:r>
              <a:rPr lang="en-US" sz="2400" b="0" baseline="-25000">
                <a:latin typeface="Times" charset="0"/>
              </a:rPr>
              <a:t> 	 </a:t>
            </a:r>
          </a:p>
          <a:p>
            <a:pPr indent="1588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368425" algn="l"/>
                <a:tab pos="2743200" algn="l"/>
                <a:tab pos="4111625" algn="l"/>
                <a:tab pos="54864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NaCl		75.28	47</a:t>
            </a:r>
          </a:p>
          <a:p>
            <a:pPr indent="1588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368425" algn="l"/>
                <a:tab pos="2743200" algn="l"/>
                <a:tab pos="4111625" algn="l"/>
                <a:tab pos="54864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Na</a:t>
            </a:r>
            <a:r>
              <a:rPr lang="en-US" sz="2400" b="0" baseline="-25000">
                <a:solidFill>
                  <a:srgbClr val="800080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SO</a:t>
            </a:r>
            <a:r>
              <a:rPr lang="en-US" sz="2400" b="0" baseline="-25000">
                <a:solidFill>
                  <a:srgbClr val="800080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		84.2	57-59</a:t>
            </a:r>
          </a:p>
          <a:p>
            <a:pPr indent="1588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368425" algn="l"/>
                <a:tab pos="2743200" algn="l"/>
                <a:tab pos="4111625" algn="l"/>
                <a:tab pos="54864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NaHSO</a:t>
            </a:r>
            <a:r>
              <a:rPr lang="en-US" sz="2400" b="0" baseline="-25000">
                <a:solidFill>
                  <a:srgbClr val="800080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		52.0	&lt;5</a:t>
            </a:r>
          </a:p>
          <a:p>
            <a:pPr indent="1588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368425" algn="l"/>
                <a:tab pos="2743200" algn="l"/>
                <a:tab pos="4111625" algn="l"/>
                <a:tab pos="54864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NH</a:t>
            </a:r>
            <a:r>
              <a:rPr lang="en-US" sz="2400" b="0" baseline="-25000">
                <a:solidFill>
                  <a:srgbClr val="800080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Cl		77.1	47</a:t>
            </a:r>
          </a:p>
          <a:p>
            <a:pPr indent="1588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368425" algn="l"/>
                <a:tab pos="2743200" algn="l"/>
                <a:tab pos="4111625" algn="l"/>
                <a:tab pos="54864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(NH</a:t>
            </a:r>
            <a:r>
              <a:rPr lang="en-US" sz="2400" b="0" baseline="-25000">
                <a:solidFill>
                  <a:srgbClr val="800080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)</a:t>
            </a:r>
            <a:r>
              <a:rPr lang="en-US" sz="2400" b="0" baseline="-25000">
                <a:solidFill>
                  <a:srgbClr val="800080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SO</a:t>
            </a:r>
            <a:r>
              <a:rPr lang="en-US" sz="2400" b="0" baseline="-25000">
                <a:solidFill>
                  <a:srgbClr val="800080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		79.97	37-40</a:t>
            </a:r>
          </a:p>
          <a:p>
            <a:pPr indent="1588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368425" algn="l"/>
                <a:tab pos="2743200" algn="l"/>
                <a:tab pos="4111625" algn="l"/>
                <a:tab pos="54864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NH</a:t>
            </a:r>
            <a:r>
              <a:rPr lang="en-US" sz="2400" b="0" baseline="-25000">
                <a:solidFill>
                  <a:srgbClr val="800080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HSO</a:t>
            </a:r>
            <a:r>
              <a:rPr lang="en-US" sz="2400" b="0" baseline="-25000">
                <a:solidFill>
                  <a:srgbClr val="800080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		40	&lt;5-22</a:t>
            </a:r>
          </a:p>
          <a:p>
            <a:pPr indent="1588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368425" algn="l"/>
                <a:tab pos="2743200" algn="l"/>
                <a:tab pos="4111625" algn="l"/>
                <a:tab pos="54864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NH</a:t>
            </a:r>
            <a:r>
              <a:rPr lang="en-US" sz="2400" b="0" baseline="-25000">
                <a:solidFill>
                  <a:srgbClr val="800080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NO</a:t>
            </a:r>
            <a:r>
              <a:rPr lang="en-US" sz="2400" b="0" baseline="-25000">
                <a:solidFill>
                  <a:srgbClr val="800080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		61.83	25-32</a:t>
            </a:r>
          </a:p>
          <a:p>
            <a:pPr indent="1588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368425" algn="l"/>
                <a:tab pos="2743200" algn="l"/>
                <a:tab pos="4111625" algn="l"/>
                <a:tab pos="54864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KCl		84.26	62</a:t>
            </a:r>
          </a:p>
          <a:p>
            <a:pPr indent="1588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368425" algn="l"/>
                <a:tab pos="2743200" algn="l"/>
                <a:tab pos="4111625" algn="l"/>
                <a:tab pos="54864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Oxalic acid	97.3	51.8-56.7</a:t>
            </a:r>
          </a:p>
          <a:p>
            <a:pPr indent="1588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368425" algn="l"/>
                <a:tab pos="2743200" algn="l"/>
                <a:tab pos="4111625" algn="l"/>
                <a:tab pos="5486400" algn="l"/>
                <a:tab pos="6804025" algn="l"/>
              </a:tabLst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44" grpId="0" build="p" bldLvl="2" autoUpdateAnimBg="0"/>
      <p:bldP spid="931845" grpId="0" build="p" bldLvl="2" autoUpdateAnimBg="0"/>
      <p:bldP spid="931846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Solid Formation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932867" name="Rectangle 3"/>
          <p:cNvSpPr>
            <a:spLocks noChangeArrowheads="1"/>
          </p:cNvSpPr>
          <p:nvPr/>
        </p:nvSpPr>
        <p:spPr bwMode="auto">
          <a:xfrm>
            <a:off x="457200" y="3733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1371600" algn="l"/>
                <a:tab pos="6804025" algn="l"/>
              </a:tabLst>
            </a:pPr>
            <a:r>
              <a:rPr lang="en-US" sz="2400" b="0">
                <a:latin typeface="Times" charset="0"/>
              </a:rPr>
              <a:t>Consider the equilibrium reaction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932868" name="Rectangle 4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Consider the equilibrium reaction</a:t>
            </a:r>
          </a:p>
        </p:txBody>
      </p:sp>
      <p:sp>
        <p:nvSpPr>
          <p:cNvPr id="932871" name="Rectangle 7"/>
          <p:cNvSpPr>
            <a:spLocks noChangeArrowheads="1"/>
          </p:cNvSpPr>
          <p:nvPr/>
        </p:nvSpPr>
        <p:spPr bwMode="auto">
          <a:xfrm>
            <a:off x="457200" y="2209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 solid forms when 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(17.73)</a:t>
            </a:r>
          </a:p>
        </p:txBody>
      </p:sp>
      <p:sp>
        <p:nvSpPr>
          <p:cNvPr id="932876" name="Rectangle 12"/>
          <p:cNvSpPr>
            <a:spLocks noChangeArrowheads="1"/>
          </p:cNvSpPr>
          <p:nvPr/>
        </p:nvSpPr>
        <p:spPr bwMode="auto">
          <a:xfrm>
            <a:off x="457200" y="5181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 solid forms when 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(17.74)</a:t>
            </a:r>
          </a:p>
        </p:txBody>
      </p:sp>
      <p:graphicFrame>
        <p:nvGraphicFramePr>
          <p:cNvPr id="932877" name="Object 2"/>
          <p:cNvGraphicFramePr>
            <a:graphicFrameLocks noChangeAspect="1"/>
          </p:cNvGraphicFramePr>
          <p:nvPr/>
        </p:nvGraphicFramePr>
        <p:xfrm>
          <a:off x="1447800" y="1568450"/>
          <a:ext cx="17145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7" name="Equation" r:id="rId3" imgW="685800" imgH="165100" progId="Equation.3">
                  <p:embed/>
                </p:oleObj>
              </mc:Choice>
              <mc:Fallback>
                <p:oleObj name="Equation" r:id="rId3" imgW="685800" imgH="165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568450"/>
                        <a:ext cx="1714500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878" name="Object 3"/>
          <p:cNvGraphicFramePr>
            <a:graphicFrameLocks noChangeAspect="1"/>
          </p:cNvGraphicFramePr>
          <p:nvPr/>
        </p:nvGraphicFramePr>
        <p:xfrm>
          <a:off x="3200400" y="1524000"/>
          <a:ext cx="92233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8" name="Document" r:id="rId5" imgW="368300" imgH="177800" progId="Word.Document.8">
                  <p:embed/>
                </p:oleObj>
              </mc:Choice>
              <mc:Fallback>
                <p:oleObj name="Document" r:id="rId5" imgW="368300" imgH="17780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524000"/>
                        <a:ext cx="922338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879" name="Object 4"/>
          <p:cNvGraphicFramePr>
            <a:graphicFrameLocks noChangeAspect="1"/>
          </p:cNvGraphicFramePr>
          <p:nvPr/>
        </p:nvGraphicFramePr>
        <p:xfrm>
          <a:off x="4140200" y="1524000"/>
          <a:ext cx="20320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9" name="Equation" r:id="rId7" imgW="812800" imgH="190500" progId="Equation.3">
                  <p:embed/>
                </p:oleObj>
              </mc:Choice>
              <mc:Fallback>
                <p:oleObj name="Equation" r:id="rId7" imgW="812800" imgH="190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0" y="1524000"/>
                        <a:ext cx="203200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880" name="Object 5"/>
          <p:cNvGraphicFramePr>
            <a:graphicFrameLocks noChangeAspect="1"/>
          </p:cNvGraphicFramePr>
          <p:nvPr/>
        </p:nvGraphicFramePr>
        <p:xfrm>
          <a:off x="1600200" y="2667000"/>
          <a:ext cx="526891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0" name="Equation" r:id="rId9" imgW="2108200" imgH="292100" progId="Equation.3">
                  <p:embed/>
                </p:oleObj>
              </mc:Choice>
              <mc:Fallback>
                <p:oleObj name="Equation" r:id="rId9" imgW="2108200" imgH="292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667000"/>
                        <a:ext cx="5268913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881" name="Object 6"/>
          <p:cNvGraphicFramePr>
            <a:graphicFrameLocks noChangeAspect="1"/>
          </p:cNvGraphicFramePr>
          <p:nvPr/>
        </p:nvGraphicFramePr>
        <p:xfrm>
          <a:off x="1676400" y="4343400"/>
          <a:ext cx="17145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1" name="Equation" r:id="rId11" imgW="685800" imgH="165100" progId="Equation.3">
                  <p:embed/>
                </p:oleObj>
              </mc:Choice>
              <mc:Fallback>
                <p:oleObj name="Equation" r:id="rId11" imgW="685800" imgH="165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343400"/>
                        <a:ext cx="1714500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882" name="Object 7"/>
          <p:cNvGraphicFramePr>
            <a:graphicFrameLocks noChangeAspect="1"/>
          </p:cNvGraphicFramePr>
          <p:nvPr/>
        </p:nvGraphicFramePr>
        <p:xfrm>
          <a:off x="4419600" y="4343400"/>
          <a:ext cx="266541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2" name="Equation" r:id="rId13" imgW="1066800" imgH="190500" progId="Equation.3">
                  <p:embed/>
                </p:oleObj>
              </mc:Choice>
              <mc:Fallback>
                <p:oleObj name="Equation" r:id="rId13" imgW="1066800" imgH="1905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4343400"/>
                        <a:ext cx="2665413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883" name="Object 8"/>
          <p:cNvGraphicFramePr>
            <a:graphicFrameLocks noChangeAspect="1"/>
          </p:cNvGraphicFramePr>
          <p:nvPr/>
        </p:nvGraphicFramePr>
        <p:xfrm>
          <a:off x="2362200" y="5638800"/>
          <a:ext cx="418941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3" name="Equation" r:id="rId15" imgW="1676400" imgH="190500" progId="Equation.3">
                  <p:embed/>
                </p:oleObj>
              </mc:Choice>
              <mc:Fallback>
                <p:oleObj name="Equation" r:id="rId15" imgW="1676400" imgH="1905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5638800"/>
                        <a:ext cx="4189413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884" name="Object 9"/>
          <p:cNvGraphicFramePr>
            <a:graphicFrameLocks noChangeAspect="1"/>
          </p:cNvGraphicFramePr>
          <p:nvPr/>
        </p:nvGraphicFramePr>
        <p:xfrm>
          <a:off x="3429000" y="4267200"/>
          <a:ext cx="92233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4" name="Document" r:id="rId17" imgW="368300" imgH="177800" progId="Word.Document.8">
                  <p:embed/>
                </p:oleObj>
              </mc:Choice>
              <mc:Fallback>
                <p:oleObj name="Document" r:id="rId17" imgW="368300" imgH="17780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267200"/>
                        <a:ext cx="922338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867" grpId="0" autoUpdateAnimBg="0"/>
      <p:bldP spid="932868" grpId="0" autoUpdateAnimBg="0"/>
      <p:bldP spid="932871" grpId="0" autoUpdateAnimBg="0"/>
      <p:bldP spid="932876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Example Equilibrium Problem</a:t>
            </a:r>
          </a:p>
        </p:txBody>
      </p:sp>
      <p:sp>
        <p:nvSpPr>
          <p:cNvPr id="933892" name="Rectangle 4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Consider two equilibrium reactions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(17.75)</a:t>
            </a:r>
          </a:p>
        </p:txBody>
      </p:sp>
      <p:graphicFrame>
        <p:nvGraphicFramePr>
          <p:cNvPr id="933903" name="Object 2"/>
          <p:cNvGraphicFramePr>
            <a:graphicFrameLocks noChangeAspect="1"/>
          </p:cNvGraphicFramePr>
          <p:nvPr/>
        </p:nvGraphicFramePr>
        <p:xfrm>
          <a:off x="3048000" y="1447800"/>
          <a:ext cx="317658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5" name="Document" r:id="rId3" imgW="1270000" imgH="177800" progId="Word.Document.8">
                  <p:embed/>
                </p:oleObj>
              </mc:Choice>
              <mc:Fallback>
                <p:oleObj name="Document" r:id="rId3" imgW="1270000" imgH="1778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447800"/>
                        <a:ext cx="3176588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3904" name="Object 3"/>
          <p:cNvGraphicFramePr>
            <a:graphicFrameLocks noChangeAspect="1"/>
          </p:cNvGraphicFramePr>
          <p:nvPr/>
        </p:nvGraphicFramePr>
        <p:xfrm>
          <a:off x="2971800" y="2133600"/>
          <a:ext cx="33972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6" name="Document" r:id="rId5" imgW="1358900" imgH="254000" progId="Word.Document.8">
                  <p:embed/>
                </p:oleObj>
              </mc:Choice>
              <mc:Fallback>
                <p:oleObj name="Document" r:id="rId5" imgW="1358900" imgH="25400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133600"/>
                        <a:ext cx="3397250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3905" name="Rectangle 17"/>
          <p:cNvSpPr>
            <a:spLocks noChangeArrowheads="1"/>
          </p:cNvSpPr>
          <p:nvPr/>
        </p:nvSpPr>
        <p:spPr bwMode="auto">
          <a:xfrm>
            <a:off x="457200" y="3200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For equilibrium concentrations, solve</a:t>
            </a:r>
            <a:endParaRPr lang="en-US" sz="2400" b="0">
              <a:solidFill>
                <a:srgbClr val="0000FF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equilibrium constant equations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mole balance equations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charge balance equation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water equation</a:t>
            </a:r>
            <a:endParaRPr lang="en-US" sz="2400" b="0">
              <a:solidFill>
                <a:srgbClr val="0000FF"/>
              </a:solidFill>
              <a:latin typeface="Times" charset="0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with Newton-Raphson iteration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9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9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9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9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9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3892" grpId="0" autoUpdateAnimBg="0"/>
      <p:bldP spid="933905" grpId="0" build="p" bldLvl="2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Example Equilibrium Problem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934915" name="Rectangle 3"/>
          <p:cNvSpPr>
            <a:spLocks noChangeArrowheads="1"/>
          </p:cNvSpPr>
          <p:nvPr/>
        </p:nvSpPr>
        <p:spPr bwMode="auto">
          <a:xfrm>
            <a:off x="457200" y="1447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Equilibrium coefficient equations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(17.76)</a:t>
            </a:r>
          </a:p>
        </p:txBody>
      </p:sp>
      <p:graphicFrame>
        <p:nvGraphicFramePr>
          <p:cNvPr id="934919" name="Object 2"/>
          <p:cNvGraphicFramePr>
            <a:graphicFrameLocks noChangeAspect="1"/>
          </p:cNvGraphicFramePr>
          <p:nvPr/>
        </p:nvGraphicFramePr>
        <p:xfrm>
          <a:off x="1828800" y="1981200"/>
          <a:ext cx="504666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8" name="Equation" r:id="rId3" imgW="2019300" imgH="520700" progId="Equation.3">
                  <p:embed/>
                </p:oleObj>
              </mc:Choice>
              <mc:Fallback>
                <p:oleObj name="Equation" r:id="rId3" imgW="2019300" imgH="520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981200"/>
                        <a:ext cx="5046663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4920" name="Object 3"/>
          <p:cNvGraphicFramePr>
            <a:graphicFrameLocks noChangeAspect="1"/>
          </p:cNvGraphicFramePr>
          <p:nvPr/>
        </p:nvGraphicFramePr>
        <p:xfrm>
          <a:off x="1600200" y="3505200"/>
          <a:ext cx="6030913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9" name="Equation" r:id="rId5" imgW="2413000" imgH="596900" progId="Equation.3">
                  <p:embed/>
                </p:oleObj>
              </mc:Choice>
              <mc:Fallback>
                <p:oleObj name="Equation" r:id="rId5" imgW="2413000" imgH="5969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505200"/>
                        <a:ext cx="6030913" cy="149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4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4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4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491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Example Equilibrium Problem</a:t>
            </a:r>
          </a:p>
        </p:txBody>
      </p:sp>
      <p:sp>
        <p:nvSpPr>
          <p:cNvPr id="935939" name="Rectangle 3"/>
          <p:cNvSpPr>
            <a:spLocks noChangeArrowheads="1"/>
          </p:cNvSpPr>
          <p:nvPr/>
        </p:nvSpPr>
        <p:spPr bwMode="auto">
          <a:xfrm>
            <a:off x="457200" y="1371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Mole balance equations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(17.77)</a:t>
            </a:r>
          </a:p>
        </p:txBody>
      </p:sp>
      <p:graphicFrame>
        <p:nvGraphicFramePr>
          <p:cNvPr id="935942" name="Object 2"/>
          <p:cNvGraphicFramePr>
            <a:graphicFrameLocks noChangeAspect="1"/>
          </p:cNvGraphicFramePr>
          <p:nvPr/>
        </p:nvGraphicFramePr>
        <p:xfrm>
          <a:off x="1676400" y="2057400"/>
          <a:ext cx="59991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3" name="Equation" r:id="rId3" imgW="2400300" imgH="304800" progId="Equation.3">
                  <p:embed/>
                </p:oleObj>
              </mc:Choice>
              <mc:Fallback>
                <p:oleObj name="Equation" r:id="rId3" imgW="2400300" imgH="304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057400"/>
                        <a:ext cx="59991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5943" name="Object 3"/>
          <p:cNvGraphicFramePr>
            <a:graphicFrameLocks noChangeAspect="1"/>
          </p:cNvGraphicFramePr>
          <p:nvPr/>
        </p:nvGraphicFramePr>
        <p:xfrm>
          <a:off x="1066800" y="3841750"/>
          <a:ext cx="69516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4" name="Equation" r:id="rId5" imgW="2781300" imgH="292100" progId="Equation.3">
                  <p:embed/>
                </p:oleObj>
              </mc:Choice>
              <mc:Fallback>
                <p:oleObj name="Equation" r:id="rId5" imgW="2781300" imgH="292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841750"/>
                        <a:ext cx="6951663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5944" name="Rectangle 8"/>
          <p:cNvSpPr>
            <a:spLocks noChangeArrowheads="1"/>
          </p:cNvSpPr>
          <p:nvPr/>
        </p:nvSpPr>
        <p:spPr bwMode="auto">
          <a:xfrm>
            <a:off x="457200" y="3200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(17.78)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5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5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5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5939" grpId="0" autoUpdateAnimBg="0"/>
      <p:bldP spid="935944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Example Equilibrium Problem</a:t>
            </a:r>
          </a:p>
        </p:txBody>
      </p:sp>
      <p:sp>
        <p:nvSpPr>
          <p:cNvPr id="936963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Vapor pressure as a function of mole concentration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(17.79)</a:t>
            </a:r>
          </a:p>
        </p:txBody>
      </p:sp>
      <p:sp>
        <p:nvSpPr>
          <p:cNvPr id="936966" name="Rectangle 6"/>
          <p:cNvSpPr>
            <a:spLocks noChangeArrowheads="1"/>
          </p:cNvSpPr>
          <p:nvPr/>
        </p:nvSpPr>
        <p:spPr bwMode="auto">
          <a:xfrm>
            <a:off x="457200" y="4648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Charge balance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(17.80)</a:t>
            </a:r>
          </a:p>
        </p:txBody>
      </p:sp>
      <p:sp>
        <p:nvSpPr>
          <p:cNvPr id="936967" name="Rectangle 7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Molality as a function of mole concentration	</a:t>
            </a:r>
            <a:endParaRPr lang="en-US" sz="2400" b="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936968" name="Object 2"/>
          <p:cNvGraphicFramePr>
            <a:graphicFrameLocks noChangeAspect="1"/>
          </p:cNvGraphicFramePr>
          <p:nvPr/>
        </p:nvGraphicFramePr>
        <p:xfrm>
          <a:off x="2438400" y="1828800"/>
          <a:ext cx="3808413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2" name="Equation" r:id="rId3" imgW="1524000" imgH="254000" progId="Equation.3">
                  <p:embed/>
                </p:oleObj>
              </mc:Choice>
              <mc:Fallback>
                <p:oleObj name="Equation" r:id="rId3" imgW="1524000" imgH="25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828800"/>
                        <a:ext cx="3808413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6969" name="Object 3"/>
          <p:cNvGraphicFramePr>
            <a:graphicFrameLocks noChangeAspect="1"/>
          </p:cNvGraphicFramePr>
          <p:nvPr/>
        </p:nvGraphicFramePr>
        <p:xfrm>
          <a:off x="2971800" y="3124200"/>
          <a:ext cx="2665413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3" name="Equation" r:id="rId5" imgW="1066800" imgH="495300" progId="Equation.3">
                  <p:embed/>
                </p:oleObj>
              </mc:Choice>
              <mc:Fallback>
                <p:oleObj name="Equation" r:id="rId5" imgW="1066800" imgH="495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124200"/>
                        <a:ext cx="2665413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6970" name="Object 4"/>
          <p:cNvGraphicFramePr>
            <a:graphicFrameLocks noChangeAspect="1"/>
          </p:cNvGraphicFramePr>
          <p:nvPr/>
        </p:nvGraphicFramePr>
        <p:xfrm>
          <a:off x="1676400" y="5257800"/>
          <a:ext cx="59039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4" name="Equation" r:id="rId7" imgW="2362200" imgH="304800" progId="Equation.3">
                  <p:embed/>
                </p:oleObj>
              </mc:Choice>
              <mc:Fallback>
                <p:oleObj name="Equation" r:id="rId7" imgW="2362200" imgH="304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5257800"/>
                        <a:ext cx="59039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6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6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6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6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6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6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6963" grpId="0" autoUpdateAnimBg="0"/>
      <p:bldP spid="936966" grpId="0" autoUpdateAnimBg="0"/>
      <p:bldP spid="936967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Example Equilibrium Problem</a:t>
            </a:r>
          </a:p>
        </p:txBody>
      </p:sp>
      <p:sp>
        <p:nvSpPr>
          <p:cNvPr id="937987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Water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(17.81)</a:t>
            </a:r>
          </a:p>
        </p:txBody>
      </p:sp>
      <p:sp>
        <p:nvSpPr>
          <p:cNvPr id="937988" name="Rectangle 4"/>
          <p:cNvSpPr>
            <a:spLocks noChangeArrowheads="1"/>
          </p:cNvSpPr>
          <p:nvPr/>
        </p:nvSpPr>
        <p:spPr bwMode="auto">
          <a:xfrm>
            <a:off x="457200" y="2743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Hypothetical mole concentration constraints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(17.82)</a:t>
            </a:r>
          </a:p>
        </p:txBody>
      </p:sp>
      <p:graphicFrame>
        <p:nvGraphicFramePr>
          <p:cNvPr id="937993" name="Object 2"/>
          <p:cNvGraphicFramePr>
            <a:graphicFrameLocks noChangeAspect="1"/>
          </p:cNvGraphicFramePr>
          <p:nvPr/>
        </p:nvGraphicFramePr>
        <p:xfrm>
          <a:off x="533400" y="1143000"/>
          <a:ext cx="8156575" cy="155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3" name="Equation" r:id="rId3" imgW="3263900" imgH="622300" progId="Equation.3">
                  <p:embed/>
                </p:oleObj>
              </mc:Choice>
              <mc:Fallback>
                <p:oleObj name="Equation" r:id="rId3" imgW="3263900" imgH="622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143000"/>
                        <a:ext cx="8156575" cy="155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7994" name="Object 3"/>
          <p:cNvGraphicFramePr>
            <a:graphicFrameLocks noChangeAspect="1"/>
          </p:cNvGraphicFramePr>
          <p:nvPr/>
        </p:nvGraphicFramePr>
        <p:xfrm>
          <a:off x="990600" y="3200400"/>
          <a:ext cx="72691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4" name="Equation" r:id="rId5" imgW="2908300" imgH="304800" progId="Equation.3">
                  <p:embed/>
                </p:oleObj>
              </mc:Choice>
              <mc:Fallback>
                <p:oleObj name="Equation" r:id="rId5" imgW="2908300" imgH="304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200400"/>
                        <a:ext cx="72691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7995" name="Object 4"/>
          <p:cNvGraphicFramePr>
            <a:graphicFrameLocks noChangeAspect="1"/>
          </p:cNvGraphicFramePr>
          <p:nvPr/>
        </p:nvGraphicFramePr>
        <p:xfrm>
          <a:off x="2971800" y="4038600"/>
          <a:ext cx="27289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5" name="Equation" r:id="rId7" imgW="1092200" imgH="304800" progId="Equation.3">
                  <p:embed/>
                </p:oleObj>
              </mc:Choice>
              <mc:Fallback>
                <p:oleObj name="Equation" r:id="rId7" imgW="1092200" imgH="304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038600"/>
                        <a:ext cx="27289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7996" name="Object 5"/>
          <p:cNvGraphicFramePr>
            <a:graphicFrameLocks noChangeAspect="1"/>
          </p:cNvGraphicFramePr>
          <p:nvPr/>
        </p:nvGraphicFramePr>
        <p:xfrm>
          <a:off x="2590800" y="4876800"/>
          <a:ext cx="37131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6" name="Equation" r:id="rId9" imgW="1485900" imgH="304800" progId="Equation.3">
                  <p:embed/>
                </p:oleObj>
              </mc:Choice>
              <mc:Fallback>
                <p:oleObj name="Equation" r:id="rId9" imgW="1485900" imgH="304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876800"/>
                        <a:ext cx="37131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7997" name="Object 6"/>
          <p:cNvGraphicFramePr>
            <a:graphicFrameLocks noChangeAspect="1"/>
          </p:cNvGraphicFramePr>
          <p:nvPr/>
        </p:nvGraphicFramePr>
        <p:xfrm>
          <a:off x="2667000" y="5638800"/>
          <a:ext cx="37131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7" name="Equation" r:id="rId11" imgW="1485900" imgH="304800" progId="Equation.3">
                  <p:embed/>
                </p:oleObj>
              </mc:Choice>
              <mc:Fallback>
                <p:oleObj name="Equation" r:id="rId11" imgW="1485900" imgH="304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638800"/>
                        <a:ext cx="37131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7987" grpId="0" autoUpdateAnimBg="0"/>
      <p:bldP spid="937988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Mass-Flux Iterative Method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939018" name="Rectangle 10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Solve each equation iteratively and iterate over all equations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Initialize species concentrations so that charge is conserved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No intelligent first guess required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Solution mass and charge conserving and always converges</a:t>
            </a:r>
            <a:endParaRPr lang="en-US" sz="2400" b="0">
              <a:latin typeface="Times" charset="0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Example solution for one equilibrium equation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	 </a:t>
            </a:r>
            <a:r>
              <a:rPr lang="en-US" sz="2400" b="0">
                <a:latin typeface="Times" charset="0"/>
              </a:rPr>
              <a:t>Equilibrium equation and coefficient relation</a:t>
            </a:r>
          </a:p>
        </p:txBody>
      </p:sp>
      <p:graphicFrame>
        <p:nvGraphicFramePr>
          <p:cNvPr id="939019" name="Object 2"/>
          <p:cNvGraphicFramePr>
            <a:graphicFrameLocks noChangeAspect="1"/>
          </p:cNvGraphicFramePr>
          <p:nvPr/>
        </p:nvGraphicFramePr>
        <p:xfrm>
          <a:off x="1422400" y="4114800"/>
          <a:ext cx="2159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2" name="Equation" r:id="rId3" imgW="863600" imgH="152400" progId="Equation.3">
                  <p:embed/>
                </p:oleObj>
              </mc:Choice>
              <mc:Fallback>
                <p:oleObj name="Equation" r:id="rId3" imgW="863600" imgH="152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400" y="4114800"/>
                        <a:ext cx="2159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9020" name="Object 3"/>
          <p:cNvGraphicFramePr>
            <a:graphicFrameLocks noChangeAspect="1"/>
          </p:cNvGraphicFramePr>
          <p:nvPr/>
        </p:nvGraphicFramePr>
        <p:xfrm>
          <a:off x="3657600" y="3978275"/>
          <a:ext cx="89058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3" name="Document" r:id="rId5" imgW="355600" imgH="177800" progId="Word.Document.8">
                  <p:embed/>
                </p:oleObj>
              </mc:Choice>
              <mc:Fallback>
                <p:oleObj name="Document" r:id="rId5" imgW="355600" imgH="17780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978275"/>
                        <a:ext cx="890588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9021" name="Object 4"/>
          <p:cNvGraphicFramePr>
            <a:graphicFrameLocks noChangeAspect="1"/>
          </p:cNvGraphicFramePr>
          <p:nvPr/>
        </p:nvGraphicFramePr>
        <p:xfrm>
          <a:off x="4572000" y="4114800"/>
          <a:ext cx="2159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4" name="Equation" r:id="rId7" imgW="863600" imgH="152400" progId="Equation.3">
                  <p:embed/>
                </p:oleObj>
              </mc:Choice>
              <mc:Fallback>
                <p:oleObj name="Equation" r:id="rId7" imgW="863600" imgH="152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4114800"/>
                        <a:ext cx="2159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9022" name="Object 5"/>
          <p:cNvGraphicFramePr>
            <a:graphicFrameLocks noChangeAspect="1"/>
          </p:cNvGraphicFramePr>
          <p:nvPr/>
        </p:nvGraphicFramePr>
        <p:xfrm>
          <a:off x="2514600" y="4953000"/>
          <a:ext cx="349091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5" name="Equation" r:id="rId9" imgW="1397000" imgH="406400" progId="Equation.3">
                  <p:embed/>
                </p:oleObj>
              </mc:Choice>
              <mc:Fallback>
                <p:oleObj name="Equation" r:id="rId9" imgW="1397000" imgH="406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953000"/>
                        <a:ext cx="349091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9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90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90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90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90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90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9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9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9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9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9018" grpId="0" build="p" bldLvl="2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Mass-Flux Iterative Method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940035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1) Calculate smallest ratio of mole concentration to moles in denominator and numerator, respectively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(17.83)</a:t>
            </a:r>
          </a:p>
        </p:txBody>
      </p:sp>
      <p:sp>
        <p:nvSpPr>
          <p:cNvPr id="940036" name="Rectangle 4"/>
          <p:cNvSpPr>
            <a:spLocks noChangeArrowheads="1"/>
          </p:cNvSpPr>
          <p:nvPr/>
        </p:nvSpPr>
        <p:spPr bwMode="auto">
          <a:xfrm>
            <a:off x="457200" y="4648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2) Initialize two parameters	</a:t>
            </a:r>
            <a:endParaRPr lang="en-US" sz="2400" b="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940041" name="Object 2"/>
          <p:cNvGraphicFramePr>
            <a:graphicFrameLocks noChangeAspect="1"/>
          </p:cNvGraphicFramePr>
          <p:nvPr/>
        </p:nvGraphicFramePr>
        <p:xfrm>
          <a:off x="2971800" y="1981200"/>
          <a:ext cx="323691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7" name="Equation" r:id="rId3" imgW="1295400" imgH="393700" progId="Equation.3">
                  <p:embed/>
                </p:oleObj>
              </mc:Choice>
              <mc:Fallback>
                <p:oleObj name="Equation" r:id="rId3" imgW="12954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981200"/>
                        <a:ext cx="323691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0042" name="Object 3"/>
          <p:cNvGraphicFramePr>
            <a:graphicFrameLocks noChangeAspect="1"/>
          </p:cNvGraphicFramePr>
          <p:nvPr/>
        </p:nvGraphicFramePr>
        <p:xfrm>
          <a:off x="3048000" y="3200400"/>
          <a:ext cx="30781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8" name="Equation" r:id="rId5" imgW="1231900" imgH="393700" progId="Equation.3">
                  <p:embed/>
                </p:oleObj>
              </mc:Choice>
              <mc:Fallback>
                <p:oleObj name="Equation" r:id="rId5" imgW="12319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200400"/>
                        <a:ext cx="307816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0043" name="Object 4"/>
          <p:cNvGraphicFramePr>
            <a:graphicFrameLocks noChangeAspect="1"/>
          </p:cNvGraphicFramePr>
          <p:nvPr/>
        </p:nvGraphicFramePr>
        <p:xfrm>
          <a:off x="1371600" y="5410200"/>
          <a:ext cx="2413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9" name="Equation" r:id="rId7" imgW="965200" imgH="152400" progId="Equation.3">
                  <p:embed/>
                </p:oleObj>
              </mc:Choice>
              <mc:Fallback>
                <p:oleObj name="Equation" r:id="rId7" imgW="965200" imgH="152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410200"/>
                        <a:ext cx="2413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0044" name="Object 5"/>
          <p:cNvGraphicFramePr>
            <a:graphicFrameLocks noChangeAspect="1"/>
          </p:cNvGraphicFramePr>
          <p:nvPr/>
        </p:nvGraphicFramePr>
        <p:xfrm>
          <a:off x="5943600" y="5486400"/>
          <a:ext cx="18732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0" name="Equation" r:id="rId9" imgW="749300" imgH="152400" progId="Equation.3">
                  <p:embed/>
                </p:oleObj>
              </mc:Choice>
              <mc:Fallback>
                <p:oleObj name="Equation" r:id="rId9" imgW="749300" imgH="152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5486400"/>
                        <a:ext cx="18732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0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0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0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0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0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0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0035" grpId="0" autoUpdateAnimBg="0"/>
      <p:bldP spid="940036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Mass-Flux Iterative Method</a:t>
            </a:r>
          </a:p>
        </p:txBody>
      </p:sp>
      <p:sp>
        <p:nvSpPr>
          <p:cNvPr id="941059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Add mass flux factor (</a:t>
            </a:r>
            <a:r>
              <a:rPr lang="en-US" sz="2400" b="0">
                <a:latin typeface="Symbol" charset="0"/>
                <a:sym typeface="Symbol" charset="0"/>
              </a:rPr>
              <a:t></a:t>
            </a:r>
            <a:r>
              <a:rPr lang="en-US" sz="2400" b="0" i="1">
                <a:latin typeface="Times" charset="0"/>
              </a:rPr>
              <a:t>x</a:t>
            </a:r>
            <a:r>
              <a:rPr lang="en-US" sz="2400" b="0">
                <a:latin typeface="Times" charset="0"/>
              </a:rPr>
              <a:t>) to mole concentrations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(17.84)</a:t>
            </a:r>
          </a:p>
        </p:txBody>
      </p:sp>
      <p:sp>
        <p:nvSpPr>
          <p:cNvPr id="941060" name="Rectangle 4"/>
          <p:cNvSpPr>
            <a:spLocks noChangeArrowheads="1"/>
          </p:cNvSpPr>
          <p:nvPr/>
        </p:nvSpPr>
        <p:spPr bwMode="auto">
          <a:xfrm>
            <a:off x="457200" y="3962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3) Compare ratio of activities to equilibrium coefficient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(17.85)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41065" name="Object 2"/>
          <p:cNvGraphicFramePr>
            <a:graphicFrameLocks noChangeAspect="1"/>
          </p:cNvGraphicFramePr>
          <p:nvPr/>
        </p:nvGraphicFramePr>
        <p:xfrm>
          <a:off x="1066800" y="1981200"/>
          <a:ext cx="291941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5" name="Equation" r:id="rId3" imgW="1168400" imgH="165100" progId="Equation.3">
                  <p:embed/>
                </p:oleObj>
              </mc:Choice>
              <mc:Fallback>
                <p:oleObj name="Equation" r:id="rId3" imgW="1168400" imgH="165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81200"/>
                        <a:ext cx="2919413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1066" name="Object 3"/>
          <p:cNvGraphicFramePr>
            <a:graphicFrameLocks noChangeAspect="1"/>
          </p:cNvGraphicFramePr>
          <p:nvPr/>
        </p:nvGraphicFramePr>
        <p:xfrm>
          <a:off x="4960938" y="1981200"/>
          <a:ext cx="2887662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6" name="Equation" r:id="rId5" imgW="1155700" imgH="165100" progId="Equation.3">
                  <p:embed/>
                </p:oleObj>
              </mc:Choice>
              <mc:Fallback>
                <p:oleObj name="Equation" r:id="rId5" imgW="1155700" imgH="165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0938" y="1981200"/>
                        <a:ext cx="2887662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1067" name="Object 4"/>
          <p:cNvGraphicFramePr>
            <a:graphicFrameLocks noChangeAspect="1"/>
          </p:cNvGraphicFramePr>
          <p:nvPr/>
        </p:nvGraphicFramePr>
        <p:xfrm>
          <a:off x="928688" y="2819400"/>
          <a:ext cx="3109912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7" name="Equation" r:id="rId7" imgW="1244600" imgH="165100" progId="Equation.3">
                  <p:embed/>
                </p:oleObj>
              </mc:Choice>
              <mc:Fallback>
                <p:oleObj name="Equation" r:id="rId7" imgW="1244600" imgH="165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2819400"/>
                        <a:ext cx="3109912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1068" name="Object 5"/>
          <p:cNvGraphicFramePr>
            <a:graphicFrameLocks noChangeAspect="1"/>
          </p:cNvGraphicFramePr>
          <p:nvPr/>
        </p:nvGraphicFramePr>
        <p:xfrm>
          <a:off x="4878388" y="2819400"/>
          <a:ext cx="3046412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8" name="Equation" r:id="rId9" imgW="1219200" imgH="165100" progId="Equation.3">
                  <p:embed/>
                </p:oleObj>
              </mc:Choice>
              <mc:Fallback>
                <p:oleObj name="Equation" r:id="rId9" imgW="1219200" imgH="165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8388" y="2819400"/>
                        <a:ext cx="3046412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1069" name="Object 6"/>
          <p:cNvGraphicFramePr>
            <a:graphicFrameLocks noChangeAspect="1"/>
          </p:cNvGraphicFramePr>
          <p:nvPr/>
        </p:nvGraphicFramePr>
        <p:xfrm>
          <a:off x="2209800" y="4724400"/>
          <a:ext cx="4792663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9" name="Equation" r:id="rId11" imgW="1917700" imgH="495300" progId="Equation.3">
                  <p:embed/>
                </p:oleObj>
              </mc:Choice>
              <mc:Fallback>
                <p:oleObj name="Equation" r:id="rId11" imgW="1917700" imgH="495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724400"/>
                        <a:ext cx="4792663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1059" grpId="0" autoUpdateAnimBg="0"/>
      <p:bldP spid="941060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Mass-Flux Iterative Method</a:t>
            </a:r>
          </a:p>
        </p:txBody>
      </p:sp>
      <p:sp>
        <p:nvSpPr>
          <p:cNvPr id="942083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4) Cut </a:t>
            </a:r>
            <a:r>
              <a:rPr lang="en-US" sz="2400" b="0" i="1">
                <a:latin typeface="Times" charset="0"/>
              </a:rPr>
              <a:t>z</a:t>
            </a:r>
            <a:r>
              <a:rPr lang="en-US" sz="2400" b="0">
                <a:latin typeface="Times" charset="0"/>
              </a:rPr>
              <a:t> in half</a:t>
            </a:r>
          </a:p>
        </p:txBody>
      </p:sp>
      <p:sp>
        <p:nvSpPr>
          <p:cNvPr id="942084" name="Rectangle 4"/>
          <p:cNvSpPr>
            <a:spLocks noChangeArrowheads="1"/>
          </p:cNvSpPr>
          <p:nvPr/>
        </p:nvSpPr>
        <p:spPr bwMode="auto">
          <a:xfrm>
            <a:off x="457200" y="3048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5) Check convergence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(17.86)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42090" name="Rectangle 10"/>
          <p:cNvSpPr>
            <a:spLocks noChangeArrowheads="1"/>
          </p:cNvSpPr>
          <p:nvPr/>
        </p:nvSpPr>
        <p:spPr bwMode="auto">
          <a:xfrm>
            <a:off x="457200" y="5867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Return to (17.84) until convergence occurs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42091" name="Object 2"/>
          <p:cNvGraphicFramePr>
            <a:graphicFrameLocks noChangeAspect="1"/>
          </p:cNvGraphicFramePr>
          <p:nvPr/>
        </p:nvGraphicFramePr>
        <p:xfrm>
          <a:off x="3505200" y="1981200"/>
          <a:ext cx="1651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8" name="Equation" r:id="rId3" imgW="660400" imgH="152400" progId="Equation.3">
                  <p:embed/>
                </p:oleObj>
              </mc:Choice>
              <mc:Fallback>
                <p:oleObj name="Equation" r:id="rId3" imgW="660400" imgH="152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1981200"/>
                        <a:ext cx="1651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092" name="Object 3"/>
          <p:cNvGraphicFramePr>
            <a:graphicFrameLocks noChangeAspect="1"/>
          </p:cNvGraphicFramePr>
          <p:nvPr/>
        </p:nvGraphicFramePr>
        <p:xfrm>
          <a:off x="1752600" y="3733800"/>
          <a:ext cx="4983163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9" name="Equation" r:id="rId5" imgW="1993900" imgH="571500" progId="Equation.3">
                  <p:embed/>
                </p:oleObj>
              </mc:Choice>
              <mc:Fallback>
                <p:oleObj name="Equation" r:id="rId5" imgW="1993900" imgH="571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733800"/>
                        <a:ext cx="4983163" cy="142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083" grpId="0" autoUpdateAnimBg="0"/>
      <p:bldP spid="942084" grpId="0" autoUpdateAnimBg="0"/>
      <p:bldP spid="942090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Analytical Equilibrium Iteration Method</a:t>
            </a:r>
          </a:p>
        </p:txBody>
      </p:sp>
      <p:sp>
        <p:nvSpPr>
          <p:cNvPr id="943107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Solve most equations analytically but iterate over all equations</a:t>
            </a:r>
          </a:p>
          <a:p>
            <a:pPr marL="342900" indent="-342900" algn="ctr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Reactions of the form D</a:t>
            </a:r>
            <a:r>
              <a:rPr lang="en-US" sz="2400" b="0">
                <a:solidFill>
                  <a:srgbClr val="993366"/>
                </a:solidFill>
                <a:latin typeface="Times" charset="0"/>
                <a:sym typeface="Wingdings" charset="0"/>
              </a:rPr>
              <a:t>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A</a:t>
            </a:r>
            <a:endParaRPr lang="en-US" sz="2400" b="0">
              <a:solidFill>
                <a:srgbClr val="008000"/>
              </a:solidFill>
              <a:latin typeface="Times" charset="0"/>
            </a:endParaRPr>
          </a:p>
        </p:txBody>
      </p:sp>
      <p:sp>
        <p:nvSpPr>
          <p:cNvPr id="943108" name="Rectangle 4"/>
          <p:cNvSpPr>
            <a:spLocks noChangeArrowheads="1"/>
          </p:cNvSpPr>
          <p:nvPr/>
        </p:nvSpPr>
        <p:spPr bwMode="auto">
          <a:xfrm>
            <a:off x="457200" y="1905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Solve the equilibrium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(17.87)</a:t>
            </a:r>
            <a:r>
              <a:rPr lang="en-US" sz="2400" b="0">
                <a:latin typeface="Times" charset="0"/>
              </a:rPr>
              <a:t> 	</a:t>
            </a:r>
          </a:p>
        </p:txBody>
      </p:sp>
      <p:sp>
        <p:nvSpPr>
          <p:cNvPr id="943113" name="Rectangle 9"/>
          <p:cNvSpPr>
            <a:spLocks noChangeArrowheads="1"/>
          </p:cNvSpPr>
          <p:nvPr/>
        </p:nvSpPr>
        <p:spPr bwMode="auto">
          <a:xfrm>
            <a:off x="457200" y="3352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Solution for change in concentration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(17.88)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43114" name="Rectangle 10"/>
          <p:cNvSpPr>
            <a:spLocks noChangeArrowheads="1"/>
          </p:cNvSpPr>
          <p:nvPr/>
        </p:nvSpPr>
        <p:spPr bwMode="auto">
          <a:xfrm>
            <a:off x="533400" y="5029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Final concentrations	</a:t>
            </a:r>
          </a:p>
        </p:txBody>
      </p:sp>
      <p:graphicFrame>
        <p:nvGraphicFramePr>
          <p:cNvPr id="943115" name="Object 2"/>
          <p:cNvGraphicFramePr>
            <a:graphicFrameLocks noChangeAspect="1"/>
          </p:cNvGraphicFramePr>
          <p:nvPr/>
        </p:nvGraphicFramePr>
        <p:xfrm>
          <a:off x="2743200" y="2286000"/>
          <a:ext cx="349091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1" name="Equation" r:id="rId3" imgW="1397000" imgH="406400" progId="Equation.3">
                  <p:embed/>
                </p:oleObj>
              </mc:Choice>
              <mc:Fallback>
                <p:oleObj name="Equation" r:id="rId3" imgW="1397000" imgH="406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286000"/>
                        <a:ext cx="349091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3116" name="Object 3"/>
          <p:cNvGraphicFramePr>
            <a:graphicFrameLocks noChangeAspect="1"/>
          </p:cNvGraphicFramePr>
          <p:nvPr/>
        </p:nvGraphicFramePr>
        <p:xfrm>
          <a:off x="2895600" y="3886200"/>
          <a:ext cx="310991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2" name="Equation" r:id="rId5" imgW="1244600" imgH="355600" progId="Equation.3">
                  <p:embed/>
                </p:oleObj>
              </mc:Choice>
              <mc:Fallback>
                <p:oleObj name="Equation" r:id="rId5" imgW="1244600" imgH="355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886200"/>
                        <a:ext cx="3109913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3117" name="Object 4"/>
          <p:cNvGraphicFramePr>
            <a:graphicFrameLocks noChangeAspect="1"/>
          </p:cNvGraphicFramePr>
          <p:nvPr/>
        </p:nvGraphicFramePr>
        <p:xfrm>
          <a:off x="1600200" y="5715000"/>
          <a:ext cx="260191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3" name="Equation" r:id="rId7" imgW="1041400" imgH="177800" progId="Equation.3">
                  <p:embed/>
                </p:oleObj>
              </mc:Choice>
              <mc:Fallback>
                <p:oleObj name="Equation" r:id="rId7" imgW="1041400" imgH="177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5715000"/>
                        <a:ext cx="260191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3118" name="Object 5"/>
          <p:cNvGraphicFramePr>
            <a:graphicFrameLocks noChangeAspect="1"/>
          </p:cNvGraphicFramePr>
          <p:nvPr/>
        </p:nvGraphicFramePr>
        <p:xfrm>
          <a:off x="5486400" y="5715000"/>
          <a:ext cx="26336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4" name="Equation" r:id="rId9" imgW="1054100" imgH="177800" progId="Equation.3">
                  <p:embed/>
                </p:oleObj>
              </mc:Choice>
              <mc:Fallback>
                <p:oleObj name="Equation" r:id="rId9" imgW="1054100" imgH="177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5715000"/>
                        <a:ext cx="263366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3107" grpId="0" autoUpdateAnimBg="0"/>
      <p:bldP spid="943108" grpId="0" autoUpdateAnimBg="0"/>
      <p:bldP spid="943113" grpId="0" autoUpdateAnimBg="0"/>
      <p:bldP spid="943114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Analytical Equilibrium Iteration Method</a:t>
            </a:r>
          </a:p>
        </p:txBody>
      </p:sp>
      <p:sp>
        <p:nvSpPr>
          <p:cNvPr id="944132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Solve the equilibrium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(17.89)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44133" name="Rectangle 5"/>
          <p:cNvSpPr>
            <a:spLocks noChangeArrowheads="1"/>
          </p:cNvSpPr>
          <p:nvPr/>
        </p:nvSpPr>
        <p:spPr bwMode="auto">
          <a:xfrm>
            <a:off x="533400" y="990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Reactions of the form D+E</a:t>
            </a:r>
            <a:r>
              <a:rPr lang="en-US" sz="2400" b="0">
                <a:solidFill>
                  <a:srgbClr val="187534"/>
                </a:solidFill>
                <a:latin typeface="Times" charset="0"/>
                <a:sym typeface="Wingdings" charset="0"/>
              </a:rPr>
              <a:t>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A+B</a:t>
            </a:r>
            <a:endParaRPr lang="en-US" sz="2400" b="0">
              <a:solidFill>
                <a:srgbClr val="008000"/>
              </a:solidFill>
              <a:latin typeface="Times" charset="0"/>
            </a:endParaRPr>
          </a:p>
        </p:txBody>
      </p:sp>
      <p:sp>
        <p:nvSpPr>
          <p:cNvPr id="944134" name="Rectangle 6"/>
          <p:cNvSpPr>
            <a:spLocks noChangeArrowheads="1"/>
          </p:cNvSpPr>
          <p:nvPr/>
        </p:nvSpPr>
        <p:spPr bwMode="auto">
          <a:xfrm>
            <a:off x="457200" y="3124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Solution for change in concentration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(17.90)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44140" name="Object 2"/>
          <p:cNvGraphicFramePr>
            <a:graphicFrameLocks noChangeAspect="1"/>
          </p:cNvGraphicFramePr>
          <p:nvPr/>
        </p:nvGraphicFramePr>
        <p:xfrm>
          <a:off x="1600200" y="1828800"/>
          <a:ext cx="6126163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6" name="Equation" r:id="rId3" imgW="2451100" imgH="508000" progId="Equation.3">
                  <p:embed/>
                </p:oleObj>
              </mc:Choice>
              <mc:Fallback>
                <p:oleObj name="Equation" r:id="rId3" imgW="2451100" imgH="508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828800"/>
                        <a:ext cx="6126163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4141" name="Object 3"/>
          <p:cNvGraphicFramePr>
            <a:graphicFrameLocks noChangeAspect="1"/>
          </p:cNvGraphicFramePr>
          <p:nvPr/>
        </p:nvGraphicFramePr>
        <p:xfrm>
          <a:off x="1143000" y="3733800"/>
          <a:ext cx="6094413" cy="244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7" name="Equation" r:id="rId5" imgW="2438400" imgH="977900" progId="Equation.3">
                  <p:embed/>
                </p:oleObj>
              </mc:Choice>
              <mc:Fallback>
                <p:oleObj name="Equation" r:id="rId5" imgW="2438400" imgH="9779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733800"/>
                        <a:ext cx="6094413" cy="244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4132" grpId="0" autoUpdateAnimBg="0"/>
      <p:bldP spid="944133" grpId="0" autoUpdateAnimBg="0"/>
      <p:bldP spid="944134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Analytical Equilibrium Iteration Method</a:t>
            </a:r>
          </a:p>
        </p:txBody>
      </p:sp>
      <p:sp>
        <p:nvSpPr>
          <p:cNvPr id="945158" name="Rectangle 6"/>
          <p:cNvSpPr>
            <a:spLocks noChangeArrowheads="1"/>
          </p:cNvSpPr>
          <p:nvPr/>
        </p:nvSpPr>
        <p:spPr bwMode="auto">
          <a:xfrm>
            <a:off x="533400" y="1524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Final concentrations	</a:t>
            </a:r>
          </a:p>
        </p:txBody>
      </p:sp>
      <p:graphicFrame>
        <p:nvGraphicFramePr>
          <p:cNvPr id="945161" name="Object 2"/>
          <p:cNvGraphicFramePr>
            <a:graphicFrameLocks noChangeAspect="1"/>
          </p:cNvGraphicFramePr>
          <p:nvPr/>
        </p:nvGraphicFramePr>
        <p:xfrm>
          <a:off x="3581400" y="2133600"/>
          <a:ext cx="260191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6" name="Equation" r:id="rId3" imgW="1041400" imgH="177800" progId="Equation.3">
                  <p:embed/>
                </p:oleObj>
              </mc:Choice>
              <mc:Fallback>
                <p:oleObj name="Equation" r:id="rId3" imgW="1041400" imgH="177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133600"/>
                        <a:ext cx="260191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5162" name="Object 3"/>
          <p:cNvGraphicFramePr>
            <a:graphicFrameLocks noChangeAspect="1"/>
          </p:cNvGraphicFramePr>
          <p:nvPr/>
        </p:nvGraphicFramePr>
        <p:xfrm>
          <a:off x="3505200" y="2819400"/>
          <a:ext cx="25701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7" name="Equation" r:id="rId5" imgW="1028700" imgH="177800" progId="Equation.3">
                  <p:embed/>
                </p:oleObj>
              </mc:Choice>
              <mc:Fallback>
                <p:oleObj name="Equation" r:id="rId5" imgW="1028700" imgH="177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819400"/>
                        <a:ext cx="257016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5163" name="Object 4"/>
          <p:cNvGraphicFramePr>
            <a:graphicFrameLocks noChangeAspect="1"/>
          </p:cNvGraphicFramePr>
          <p:nvPr/>
        </p:nvGraphicFramePr>
        <p:xfrm>
          <a:off x="3505200" y="3581400"/>
          <a:ext cx="26336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8" name="Equation" r:id="rId7" imgW="1054100" imgH="177800" progId="Equation.3">
                  <p:embed/>
                </p:oleObj>
              </mc:Choice>
              <mc:Fallback>
                <p:oleObj name="Equation" r:id="rId7" imgW="1054100" imgH="177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581400"/>
                        <a:ext cx="263366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5164" name="Object 5"/>
          <p:cNvGraphicFramePr>
            <a:graphicFrameLocks noChangeAspect="1"/>
          </p:cNvGraphicFramePr>
          <p:nvPr/>
        </p:nvGraphicFramePr>
        <p:xfrm>
          <a:off x="3505200" y="4419600"/>
          <a:ext cx="260191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9" name="Equation" r:id="rId9" imgW="1041400" imgH="177800" progId="Equation.3">
                  <p:embed/>
                </p:oleObj>
              </mc:Choice>
              <mc:Fallback>
                <p:oleObj name="Equation" r:id="rId9" imgW="1041400" imgH="177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4419600"/>
                        <a:ext cx="260191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5158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Analytical Equilibrium Iteration Method</a:t>
            </a:r>
          </a:p>
        </p:txBody>
      </p:sp>
      <p:sp>
        <p:nvSpPr>
          <p:cNvPr id="946180" name="Rectangle 4"/>
          <p:cNvSpPr>
            <a:spLocks noChangeArrowheads="1"/>
          </p:cNvSpPr>
          <p:nvPr/>
        </p:nvSpPr>
        <p:spPr bwMode="auto">
          <a:xfrm>
            <a:off x="457200" y="1905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Check if solid can form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(17.91)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46181" name="Rectangle 5"/>
          <p:cNvSpPr>
            <a:spLocks noChangeArrowheads="1"/>
          </p:cNvSpPr>
          <p:nvPr/>
        </p:nvSpPr>
        <p:spPr bwMode="auto">
          <a:xfrm>
            <a:off x="533400" y="1219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Reactions of the form D(s)</a:t>
            </a:r>
            <a:r>
              <a:rPr lang="en-US" sz="2400" b="0">
                <a:solidFill>
                  <a:srgbClr val="187534"/>
                </a:solidFill>
                <a:latin typeface="Times" charset="0"/>
                <a:sym typeface="Wingdings" charset="0"/>
              </a:rPr>
              <a:t>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2A+B</a:t>
            </a:r>
            <a:endParaRPr lang="en-US" sz="2400" b="0">
              <a:solidFill>
                <a:srgbClr val="008000"/>
              </a:solidFill>
              <a:latin typeface="Times" charset="0"/>
            </a:endParaRPr>
          </a:p>
        </p:txBody>
      </p:sp>
      <p:sp>
        <p:nvSpPr>
          <p:cNvPr id="946182" name="Rectangle 6"/>
          <p:cNvSpPr>
            <a:spLocks noChangeArrowheads="1"/>
          </p:cNvSpPr>
          <p:nvPr/>
        </p:nvSpPr>
        <p:spPr bwMode="auto">
          <a:xfrm>
            <a:off x="457200" y="3657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If so, solve the equilibrium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(17.92)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46188" name="Object 2"/>
          <p:cNvGraphicFramePr>
            <a:graphicFrameLocks noChangeAspect="1"/>
          </p:cNvGraphicFramePr>
          <p:nvPr/>
        </p:nvGraphicFramePr>
        <p:xfrm>
          <a:off x="2209800" y="2590800"/>
          <a:ext cx="4729163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4" name="Equation" r:id="rId3" imgW="1892300" imgH="254000" progId="Equation.3">
                  <p:embed/>
                </p:oleObj>
              </mc:Choice>
              <mc:Fallback>
                <p:oleObj name="Equation" r:id="rId3" imgW="1892300" imgH="25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590800"/>
                        <a:ext cx="4729163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6189" name="Object 3"/>
          <p:cNvGraphicFramePr>
            <a:graphicFrameLocks noChangeAspect="1"/>
          </p:cNvGraphicFramePr>
          <p:nvPr/>
        </p:nvGraphicFramePr>
        <p:xfrm>
          <a:off x="1676400" y="4495800"/>
          <a:ext cx="6253163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5" name="Equation" r:id="rId5" imgW="2501900" imgH="279400" progId="Equation.3">
                  <p:embed/>
                </p:oleObj>
              </mc:Choice>
              <mc:Fallback>
                <p:oleObj name="Equation" r:id="rId5" imgW="2501900" imgH="279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495800"/>
                        <a:ext cx="6253163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6180" grpId="0" autoUpdateAnimBg="0"/>
      <p:bldP spid="946181" grpId="0" autoUpdateAnimBg="0"/>
      <p:bldP spid="946182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Analytical Equilibrium Iteration Method</a:t>
            </a:r>
          </a:p>
        </p:txBody>
      </p:sp>
      <p:sp>
        <p:nvSpPr>
          <p:cNvPr id="947203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Iterative Newton-Raphson procedure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(17.93)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47208" name="Object 2"/>
          <p:cNvGraphicFramePr>
            <a:graphicFrameLocks noChangeAspect="1"/>
          </p:cNvGraphicFramePr>
          <p:nvPr/>
        </p:nvGraphicFramePr>
        <p:xfrm>
          <a:off x="1752600" y="1600200"/>
          <a:ext cx="5840413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2" name="Equation" r:id="rId3" imgW="2336800" imgH="241300" progId="Equation.3">
                  <p:embed/>
                </p:oleObj>
              </mc:Choice>
              <mc:Fallback>
                <p:oleObj name="Equation" r:id="rId3" imgW="2336800" imgH="241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600200"/>
                        <a:ext cx="5840413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7209" name="Object 3"/>
          <p:cNvGraphicFramePr>
            <a:graphicFrameLocks noChangeAspect="1"/>
          </p:cNvGraphicFramePr>
          <p:nvPr/>
        </p:nvGraphicFramePr>
        <p:xfrm>
          <a:off x="2362200" y="2286000"/>
          <a:ext cx="4030663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3" name="Equation" r:id="rId5" imgW="1612900" imgH="241300" progId="Equation.3">
                  <p:embed/>
                </p:oleObj>
              </mc:Choice>
              <mc:Fallback>
                <p:oleObj name="Equation" r:id="rId5" imgW="1612900" imgH="241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286000"/>
                        <a:ext cx="4030663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7210" name="Object 4"/>
          <p:cNvGraphicFramePr>
            <a:graphicFrameLocks noChangeAspect="1"/>
          </p:cNvGraphicFramePr>
          <p:nvPr/>
        </p:nvGraphicFramePr>
        <p:xfrm>
          <a:off x="3124200" y="3352800"/>
          <a:ext cx="20320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4" name="Equation" r:id="rId7" imgW="812800" imgH="165100" progId="Equation.3">
                  <p:embed/>
                </p:oleObj>
              </mc:Choice>
              <mc:Fallback>
                <p:oleObj name="Equation" r:id="rId7" imgW="812800" imgH="165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352800"/>
                        <a:ext cx="2032000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7211" name="Object 5"/>
          <p:cNvGraphicFramePr>
            <a:graphicFrameLocks noChangeAspect="1"/>
          </p:cNvGraphicFramePr>
          <p:nvPr/>
        </p:nvGraphicFramePr>
        <p:xfrm>
          <a:off x="2895600" y="3886200"/>
          <a:ext cx="3141663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5" name="Equation" r:id="rId9" imgW="1257300" imgH="241300" progId="Equation.3">
                  <p:embed/>
                </p:oleObj>
              </mc:Choice>
              <mc:Fallback>
                <p:oleObj name="Equation" r:id="rId9" imgW="1257300" imgH="241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886200"/>
                        <a:ext cx="3141663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7213" name="Object 6"/>
          <p:cNvGraphicFramePr>
            <a:graphicFrameLocks noChangeAspect="1"/>
          </p:cNvGraphicFramePr>
          <p:nvPr/>
        </p:nvGraphicFramePr>
        <p:xfrm>
          <a:off x="3276600" y="4495800"/>
          <a:ext cx="238125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6" name="Equation" r:id="rId11" imgW="952500" imgH="241300" progId="Equation.3">
                  <p:embed/>
                </p:oleObj>
              </mc:Choice>
              <mc:Fallback>
                <p:oleObj name="Equation" r:id="rId11" imgW="952500" imgH="241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495800"/>
                        <a:ext cx="2381250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7214" name="Object 7"/>
          <p:cNvGraphicFramePr>
            <a:graphicFrameLocks noChangeAspect="1"/>
          </p:cNvGraphicFramePr>
          <p:nvPr/>
        </p:nvGraphicFramePr>
        <p:xfrm>
          <a:off x="2743200" y="5562600"/>
          <a:ext cx="371316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7" name="Equation" r:id="rId13" imgW="1485900" imgH="355600" progId="Equation.3">
                  <p:embed/>
                </p:oleObj>
              </mc:Choice>
              <mc:Fallback>
                <p:oleObj name="Equation" r:id="rId13" imgW="1485900" imgH="355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5562600"/>
                        <a:ext cx="3713163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7203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Analytical Equilibrium Iteration Method</a:t>
            </a:r>
          </a:p>
        </p:txBody>
      </p:sp>
      <p:sp>
        <p:nvSpPr>
          <p:cNvPr id="948227" name="Rectangle 3"/>
          <p:cNvSpPr>
            <a:spLocks noChangeArrowheads="1"/>
          </p:cNvSpPr>
          <p:nvPr/>
        </p:nvSpPr>
        <p:spPr bwMode="auto">
          <a:xfrm>
            <a:off x="381000" y="1752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Final concentrations	</a:t>
            </a:r>
          </a:p>
        </p:txBody>
      </p:sp>
      <p:graphicFrame>
        <p:nvGraphicFramePr>
          <p:cNvPr id="948234" name="Object 2"/>
          <p:cNvGraphicFramePr>
            <a:graphicFrameLocks noChangeAspect="1"/>
          </p:cNvGraphicFramePr>
          <p:nvPr/>
        </p:nvGraphicFramePr>
        <p:xfrm>
          <a:off x="3048000" y="2209800"/>
          <a:ext cx="2760663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4" name="Equation" r:id="rId3" imgW="1104900" imgH="177800" progId="Equation.3">
                  <p:embed/>
                </p:oleObj>
              </mc:Choice>
              <mc:Fallback>
                <p:oleObj name="Equation" r:id="rId3" imgW="1104900" imgH="177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209800"/>
                        <a:ext cx="2760663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8235" name="Object 3"/>
          <p:cNvGraphicFramePr>
            <a:graphicFrameLocks noChangeAspect="1"/>
          </p:cNvGraphicFramePr>
          <p:nvPr/>
        </p:nvGraphicFramePr>
        <p:xfrm>
          <a:off x="3048000" y="2819400"/>
          <a:ext cx="2570163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5" name="Equation" r:id="rId5" imgW="1028700" imgH="177800" progId="Equation.3">
                  <p:embed/>
                </p:oleObj>
              </mc:Choice>
              <mc:Fallback>
                <p:oleObj name="Equation" r:id="rId5" imgW="1028700" imgH="177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819400"/>
                        <a:ext cx="2570163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8236" name="Object 4"/>
          <p:cNvGraphicFramePr>
            <a:graphicFrameLocks noChangeAspect="1"/>
          </p:cNvGraphicFramePr>
          <p:nvPr/>
        </p:nvGraphicFramePr>
        <p:xfrm>
          <a:off x="3048000" y="3505200"/>
          <a:ext cx="2633663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6" name="Equation" r:id="rId7" imgW="1054100" imgH="177800" progId="Equation.3">
                  <p:embed/>
                </p:oleObj>
              </mc:Choice>
              <mc:Fallback>
                <p:oleObj name="Equation" r:id="rId7" imgW="1054100" imgH="177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505200"/>
                        <a:ext cx="2633663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8227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Equilibrium Solver Results</a:t>
            </a:r>
          </a:p>
        </p:txBody>
      </p:sp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b="0">
                <a:solidFill>
                  <a:srgbClr val="993366"/>
                </a:solidFill>
                <a:latin typeface="Times" charset="0"/>
              </a:rPr>
              <a:t>Fig. 17.4</a:t>
            </a:r>
          </a:p>
        </p:txBody>
      </p:sp>
      <p:sp>
        <p:nvSpPr>
          <p:cNvPr id="44035" name="Rectangle 4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88" indent="-1588"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Aerosol composition versus NaCl concentration when the relative humidity was 90%. Other initial conditions were H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SO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(aq) = 10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g 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, HCl(g) = 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g 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, NH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(g) = 10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g 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, HNO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(g) = 30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g 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, and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T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= 298 K.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44036" name="Object 2"/>
          <p:cNvGraphicFramePr>
            <a:graphicFrameLocks noChangeAspect="1"/>
          </p:cNvGraphicFramePr>
          <p:nvPr/>
        </p:nvGraphicFramePr>
        <p:xfrm>
          <a:off x="1143000" y="2444750"/>
          <a:ext cx="6477000" cy="428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3" name="Document" r:id="rId3" imgW="2971800" imgH="1968500" progId="Word.Document.8">
                  <p:embed/>
                </p:oleObj>
              </mc:Choice>
              <mc:Fallback>
                <p:oleObj name="Document" r:id="rId3" imgW="2971800" imgH="19685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444750"/>
                        <a:ext cx="6477000" cy="428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7" name="Rectangle 7"/>
          <p:cNvSpPr>
            <a:spLocks noChangeArrowheads="1"/>
          </p:cNvSpPr>
          <p:nvPr/>
        </p:nvSpPr>
        <p:spPr bwMode="auto">
          <a:xfrm>
            <a:off x="990600" y="2209800"/>
            <a:ext cx="685800" cy="36385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8" name="Text Box 8"/>
          <p:cNvSpPr txBox="1">
            <a:spLocks noChangeArrowheads="1"/>
          </p:cNvSpPr>
          <p:nvPr/>
        </p:nvSpPr>
        <p:spPr bwMode="auto">
          <a:xfrm rot="-5400000">
            <a:off x="-116681" y="3847307"/>
            <a:ext cx="2998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>
                <a:solidFill>
                  <a:srgbClr val="0000FF"/>
                </a:solidFill>
                <a:latin typeface="Times" charset="0"/>
              </a:rPr>
              <a:t>Concentration (</a:t>
            </a:r>
            <a:r>
              <a:rPr lang="en-US" b="0">
                <a:solidFill>
                  <a:srgbClr val="0000FF"/>
                </a:solidFill>
                <a:latin typeface="Symbol" charset="0"/>
              </a:rPr>
              <a:t>m</a:t>
            </a:r>
            <a:r>
              <a:rPr lang="en-US" b="0">
                <a:solidFill>
                  <a:srgbClr val="0000FF"/>
                </a:solidFill>
                <a:latin typeface="Times" charset="0"/>
              </a:rPr>
              <a:t>g m</a:t>
            </a:r>
            <a:r>
              <a:rPr lang="en-US" b="0" baseline="30000">
                <a:solidFill>
                  <a:srgbClr val="0000FF"/>
                </a:solidFill>
                <a:latin typeface="Times" charset="0"/>
              </a:rPr>
              <a:t>-3</a:t>
            </a:r>
            <a:r>
              <a:rPr lang="en-US" b="0">
                <a:solidFill>
                  <a:srgbClr val="0000FF"/>
                </a:solidFill>
                <a:latin typeface="Times" charset="0"/>
              </a:rPr>
              <a:t>)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Equilibrium Solver Results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5058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b="0">
                <a:solidFill>
                  <a:srgbClr val="993366"/>
                </a:solidFill>
                <a:latin typeface="Times" charset="0"/>
              </a:rPr>
              <a:t>Fig. 17.5</a:t>
            </a:r>
          </a:p>
        </p:txBody>
      </p:sp>
      <p:sp>
        <p:nvSpPr>
          <p:cNvPr id="45059" name="Rectangle 4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88" indent="-1588"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Aerosol composition versus relative humidity. Initial conditions were H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SO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(aq) = 10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g 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, HCl(g) = 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g 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, NH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(g) = 10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g 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, HNO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(g) = 30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g 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, and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T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= 298 K.</a:t>
            </a:r>
          </a:p>
        </p:txBody>
      </p:sp>
      <p:graphicFrame>
        <p:nvGraphicFramePr>
          <p:cNvPr id="45060" name="Object 2"/>
          <p:cNvGraphicFramePr>
            <a:graphicFrameLocks noChangeAspect="1"/>
          </p:cNvGraphicFramePr>
          <p:nvPr/>
        </p:nvGraphicFramePr>
        <p:xfrm>
          <a:off x="1066800" y="2362200"/>
          <a:ext cx="6400800" cy="424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7" name="Document" r:id="rId3" imgW="2971800" imgH="1968500" progId="Word.Document.8">
                  <p:embed/>
                </p:oleObj>
              </mc:Choice>
              <mc:Fallback>
                <p:oleObj name="Document" r:id="rId3" imgW="2971800" imgH="19685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362200"/>
                        <a:ext cx="6400800" cy="424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1" name="Rectangle 7"/>
          <p:cNvSpPr>
            <a:spLocks noChangeArrowheads="1"/>
          </p:cNvSpPr>
          <p:nvPr/>
        </p:nvSpPr>
        <p:spPr bwMode="auto">
          <a:xfrm>
            <a:off x="827088" y="2147888"/>
            <a:ext cx="685800" cy="36385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2" name="Text Box 8"/>
          <p:cNvSpPr txBox="1">
            <a:spLocks noChangeArrowheads="1"/>
          </p:cNvSpPr>
          <p:nvPr/>
        </p:nvSpPr>
        <p:spPr bwMode="auto">
          <a:xfrm rot="-5400000">
            <a:off x="-280194" y="3785394"/>
            <a:ext cx="2998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>
                <a:solidFill>
                  <a:srgbClr val="0000FF"/>
                </a:solidFill>
                <a:latin typeface="Times" charset="0"/>
              </a:rPr>
              <a:t>Concentration (</a:t>
            </a:r>
            <a:r>
              <a:rPr lang="en-US" b="0">
                <a:solidFill>
                  <a:srgbClr val="0000FF"/>
                </a:solidFill>
                <a:latin typeface="Symbol" charset="0"/>
              </a:rPr>
              <a:t>m</a:t>
            </a:r>
            <a:r>
              <a:rPr lang="en-US" b="0">
                <a:solidFill>
                  <a:srgbClr val="0000FF"/>
                </a:solidFill>
                <a:latin typeface="Times" charset="0"/>
              </a:rPr>
              <a:t>g m</a:t>
            </a:r>
            <a:r>
              <a:rPr lang="en-US" b="0" baseline="30000">
                <a:solidFill>
                  <a:srgbClr val="0000FF"/>
                </a:solidFill>
                <a:latin typeface="Times" charset="0"/>
              </a:rPr>
              <a:t>-3</a:t>
            </a:r>
            <a:r>
              <a:rPr lang="en-US" b="0">
                <a:solidFill>
                  <a:srgbClr val="0000FF"/>
                </a:solidFill>
                <a:latin typeface="Times" charset="0"/>
              </a:rPr>
              <a:t>)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Dissolutional Growth</a:t>
            </a:r>
          </a:p>
        </p:txBody>
      </p:sp>
      <p:sp>
        <p:nvSpPr>
          <p:cNvPr id="951299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Saturation vapor pressure of gas </a:t>
            </a:r>
            <a:r>
              <a:rPr lang="en-US" sz="2400" b="0" i="1">
                <a:latin typeface="Times" charset="0"/>
              </a:rPr>
              <a:t>q</a:t>
            </a:r>
            <a:r>
              <a:rPr lang="en-US" sz="2400" b="0">
                <a:latin typeface="Times" charset="0"/>
              </a:rPr>
              <a:t> over particle size </a:t>
            </a:r>
            <a:r>
              <a:rPr lang="en-US" sz="2400" b="0" i="1">
                <a:latin typeface="Times" charset="0"/>
              </a:rPr>
              <a:t>i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(17.95)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51301" name="Rectangle 5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Saturation vapor pressure as function of gas mole concentration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(17.96)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51304" name="Rectangle 8"/>
          <p:cNvSpPr>
            <a:spLocks noChangeArrowheads="1"/>
          </p:cNvSpPr>
          <p:nvPr/>
        </p:nvSpPr>
        <p:spPr bwMode="auto">
          <a:xfrm>
            <a:off x="457200" y="4572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Molality as function of particle mole concentration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(17.97)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51305" name="Object 2"/>
          <p:cNvGraphicFramePr>
            <a:graphicFrameLocks noChangeAspect="1"/>
          </p:cNvGraphicFramePr>
          <p:nvPr/>
        </p:nvGraphicFramePr>
        <p:xfrm>
          <a:off x="3352800" y="1676400"/>
          <a:ext cx="184150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8" name="Equation" r:id="rId3" imgW="736600" imgH="368300" progId="Equation.3">
                  <p:embed/>
                </p:oleObj>
              </mc:Choice>
              <mc:Fallback>
                <p:oleObj name="Equation" r:id="rId3" imgW="736600" imgH="368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676400"/>
                        <a:ext cx="184150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130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651815"/>
              </p:ext>
            </p:extLst>
          </p:nvPr>
        </p:nvGraphicFramePr>
        <p:xfrm>
          <a:off x="3267075" y="3549650"/>
          <a:ext cx="21590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9" name="Equation" r:id="rId5" imgW="863600" imgH="254000" progId="Equation.3">
                  <p:embed/>
                </p:oleObj>
              </mc:Choice>
              <mc:Fallback>
                <p:oleObj name="Equation" r:id="rId5" imgW="863600" imgH="254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7075" y="3549650"/>
                        <a:ext cx="21590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1307" name="Object 4"/>
          <p:cNvGraphicFramePr>
            <a:graphicFrameLocks noChangeAspect="1"/>
          </p:cNvGraphicFramePr>
          <p:nvPr/>
        </p:nvGraphicFramePr>
        <p:xfrm>
          <a:off x="3276600" y="5181600"/>
          <a:ext cx="203200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0" name="Equation" r:id="rId7" imgW="812800" imgH="368300" progId="Equation.3">
                  <p:embed/>
                </p:oleObj>
              </mc:Choice>
              <mc:Fallback>
                <p:oleObj name="Equation" r:id="rId7" imgW="812800" imgH="368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181600"/>
                        <a:ext cx="203200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1299" grpId="0" autoUpdateAnimBg="0"/>
      <p:bldP spid="951301" grpId="0" autoUpdateAnimBg="0"/>
      <p:bldP spid="951304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Dissolutional Growth</a:t>
            </a:r>
          </a:p>
        </p:txBody>
      </p:sp>
      <p:sp>
        <p:nvSpPr>
          <p:cNvPr id="952323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Substitute (17.95) and (17.97) into (17.96)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(17.98)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52324" name="Rectangle 4"/>
          <p:cNvSpPr>
            <a:spLocks noChangeArrowheads="1"/>
          </p:cNvSpPr>
          <p:nvPr/>
        </p:nvSpPr>
        <p:spPr bwMode="auto">
          <a:xfrm>
            <a:off x="457200" y="3733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where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(17.99)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52329" name="Object 2"/>
          <p:cNvGraphicFramePr>
            <a:graphicFrameLocks noChangeAspect="1"/>
          </p:cNvGraphicFramePr>
          <p:nvPr/>
        </p:nvGraphicFramePr>
        <p:xfrm>
          <a:off x="1447800" y="2057400"/>
          <a:ext cx="653891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7" name="Equation" r:id="rId3" imgW="2616200" imgH="393700" progId="Equation.3">
                  <p:embed/>
                </p:oleObj>
              </mc:Choice>
              <mc:Fallback>
                <p:oleObj name="Equation" r:id="rId3" imgW="26162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057400"/>
                        <a:ext cx="653891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30" name="Object 3"/>
          <p:cNvGraphicFramePr>
            <a:graphicFrameLocks noChangeAspect="1"/>
          </p:cNvGraphicFramePr>
          <p:nvPr/>
        </p:nvGraphicFramePr>
        <p:xfrm>
          <a:off x="2971800" y="4191000"/>
          <a:ext cx="282416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8" name="Equation" r:id="rId5" imgW="1130300" imgH="228600" progId="Equation.3">
                  <p:embed/>
                </p:oleObj>
              </mc:Choice>
              <mc:Fallback>
                <p:oleObj name="Equation" r:id="rId5" imgW="11303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191000"/>
                        <a:ext cx="282416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23" grpId="0" autoUpdateAnimBg="0"/>
      <p:bldP spid="952324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Dissolutional Growth</a:t>
            </a:r>
          </a:p>
        </p:txBody>
      </p:sp>
      <p:sp>
        <p:nvSpPr>
          <p:cNvPr id="953347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Condensational growth equations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(16.67)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53348" name="Rectangle 4"/>
          <p:cNvSpPr>
            <a:spLocks noChangeArrowheads="1"/>
          </p:cNvSpPr>
          <p:nvPr/>
        </p:nvSpPr>
        <p:spPr bwMode="auto">
          <a:xfrm>
            <a:off x="457200" y="3733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(16.68)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53351" name="Object 2"/>
          <p:cNvGraphicFramePr>
            <a:graphicFrameLocks noChangeAspect="1"/>
          </p:cNvGraphicFramePr>
          <p:nvPr/>
        </p:nvGraphicFramePr>
        <p:xfrm>
          <a:off x="1676400" y="2209800"/>
          <a:ext cx="561816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1" name="Equation" r:id="rId3" imgW="2247900" imgH="317500" progId="Equation.3">
                  <p:embed/>
                </p:oleObj>
              </mc:Choice>
              <mc:Fallback>
                <p:oleObj name="Equation" r:id="rId3" imgW="2247900" imgH="317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209800"/>
                        <a:ext cx="5618163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3352" name="Object 3"/>
          <p:cNvGraphicFramePr>
            <a:graphicFrameLocks noChangeAspect="1"/>
          </p:cNvGraphicFramePr>
          <p:nvPr/>
        </p:nvGraphicFramePr>
        <p:xfrm>
          <a:off x="1447800" y="4343400"/>
          <a:ext cx="596741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2" name="Equation" r:id="rId5" imgW="2387600" imgH="444500" progId="Equation.3">
                  <p:embed/>
                </p:oleObj>
              </mc:Choice>
              <mc:Fallback>
                <p:oleObj name="Equation" r:id="rId5" imgW="2387600" imgH="444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343400"/>
                        <a:ext cx="5967413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3347" grpId="0" autoUpdateAnimBg="0"/>
      <p:bldP spid="953348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Dissolutional Growth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954371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Substitute (17.98)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9900CC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--&gt; Dissolutional growth equations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(17.100)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54372" name="Rectangle 4"/>
          <p:cNvSpPr>
            <a:spLocks noChangeArrowheads="1"/>
          </p:cNvSpPr>
          <p:nvPr/>
        </p:nvSpPr>
        <p:spPr bwMode="auto">
          <a:xfrm>
            <a:off x="457200" y="3733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(17.101)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54375" name="Object 2"/>
          <p:cNvGraphicFramePr>
            <a:graphicFrameLocks noChangeAspect="1"/>
          </p:cNvGraphicFramePr>
          <p:nvPr/>
        </p:nvGraphicFramePr>
        <p:xfrm>
          <a:off x="1600200" y="2362200"/>
          <a:ext cx="568166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5" name="Equation" r:id="rId3" imgW="2273300" imgH="431800" progId="Equation.3">
                  <p:embed/>
                </p:oleObj>
              </mc:Choice>
              <mc:Fallback>
                <p:oleObj name="Equation" r:id="rId3" imgW="2273300" imgH="431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362200"/>
                        <a:ext cx="568166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4376" name="Object 3"/>
          <p:cNvGraphicFramePr>
            <a:graphicFrameLocks noChangeAspect="1"/>
          </p:cNvGraphicFramePr>
          <p:nvPr/>
        </p:nvGraphicFramePr>
        <p:xfrm>
          <a:off x="1371600" y="4343400"/>
          <a:ext cx="647541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6" name="Equation" r:id="rId5" imgW="2590800" imgH="457200" progId="Equation.3">
                  <p:embed/>
                </p:oleObj>
              </mc:Choice>
              <mc:Fallback>
                <p:oleObj name="Equation" r:id="rId5" imgW="2590800" imgH="457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343400"/>
                        <a:ext cx="647541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4371" grpId="0" autoUpdateAnimBg="0"/>
      <p:bldP spid="954372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Analytical Predictor of Dissolution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955395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Integrate (17.100) for final aerosol concentration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(17.102)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55396" name="Rectangle 4"/>
          <p:cNvSpPr>
            <a:spLocks noChangeArrowheads="1"/>
          </p:cNvSpPr>
          <p:nvPr/>
        </p:nvSpPr>
        <p:spPr bwMode="auto">
          <a:xfrm>
            <a:off x="457200" y="2362200"/>
            <a:ext cx="830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Mole balance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(17.103)</a:t>
            </a:r>
            <a:endParaRPr lang="en-US" sz="2400" b="0">
              <a:latin typeface="Times" charset="0"/>
            </a:endParaRPr>
          </a:p>
        </p:txBody>
      </p:sp>
      <p:sp>
        <p:nvSpPr>
          <p:cNvPr id="955399" name="Rectangle 7"/>
          <p:cNvSpPr>
            <a:spLocks noChangeArrowheads="1"/>
          </p:cNvSpPr>
          <p:nvPr/>
        </p:nvSpPr>
        <p:spPr bwMode="auto">
          <a:xfrm>
            <a:off x="457200" y="3733800"/>
            <a:ext cx="830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Substitute (17.102) into (17.103)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(17.104)</a:t>
            </a:r>
            <a:endParaRPr lang="en-US" sz="2400" b="0">
              <a:latin typeface="Times" charset="0"/>
            </a:endParaRPr>
          </a:p>
        </p:txBody>
      </p:sp>
      <p:graphicFrame>
        <p:nvGraphicFramePr>
          <p:cNvPr id="955400" name="Object 2"/>
          <p:cNvGraphicFramePr>
            <a:graphicFrameLocks noChangeAspect="1"/>
          </p:cNvGraphicFramePr>
          <p:nvPr/>
        </p:nvGraphicFramePr>
        <p:xfrm>
          <a:off x="441325" y="1371600"/>
          <a:ext cx="8474075" cy="95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4" name="Equation" r:id="rId3" imgW="3848100" imgH="431800" progId="Equation.3">
                  <p:embed/>
                </p:oleObj>
              </mc:Choice>
              <mc:Fallback>
                <p:oleObj name="Equation" r:id="rId3" imgW="3848100" imgH="431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325" y="1371600"/>
                        <a:ext cx="8474075" cy="950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5401" name="Object 3"/>
          <p:cNvGraphicFramePr>
            <a:graphicFrameLocks noChangeAspect="1"/>
          </p:cNvGraphicFramePr>
          <p:nvPr/>
        </p:nvGraphicFramePr>
        <p:xfrm>
          <a:off x="2362200" y="2743200"/>
          <a:ext cx="4368800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5" name="Equation" r:id="rId5" imgW="1993900" imgH="444500" progId="Equation.3">
                  <p:embed/>
                </p:oleObj>
              </mc:Choice>
              <mc:Fallback>
                <p:oleObj name="Equation" r:id="rId5" imgW="1993900" imgH="444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743200"/>
                        <a:ext cx="4368800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5402" name="Object 4"/>
          <p:cNvGraphicFramePr>
            <a:graphicFrameLocks noChangeAspect="1"/>
          </p:cNvGraphicFramePr>
          <p:nvPr/>
        </p:nvGraphicFramePr>
        <p:xfrm>
          <a:off x="685800" y="4191000"/>
          <a:ext cx="7870825" cy="241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6" name="Equation" r:id="rId7" imgW="3149600" imgH="965200" progId="Equation.3">
                  <p:embed/>
                </p:oleObj>
              </mc:Choice>
              <mc:Fallback>
                <p:oleObj name="Equation" r:id="rId7" imgW="3149600" imgH="965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191000"/>
                        <a:ext cx="7870825" cy="241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5395" grpId="0" autoUpdateAnimBg="0"/>
      <p:bldP spid="955396" grpId="0" autoUpdateAnimBg="0"/>
      <p:bldP spid="955399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Growth During Dissociation</a:t>
            </a:r>
          </a:p>
        </p:txBody>
      </p:sp>
      <p:sp>
        <p:nvSpPr>
          <p:cNvPr id="956419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Growth equation for hydrochloric acid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(17.105)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56420" name="Rectangle 4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Total dissolved chlorine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(17.106)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56421" name="Rectangle 5"/>
          <p:cNvSpPr>
            <a:spLocks noChangeArrowheads="1"/>
          </p:cNvSpPr>
          <p:nvPr/>
        </p:nvSpPr>
        <p:spPr bwMode="auto">
          <a:xfrm>
            <a:off x="457200" y="4343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Find saturation mole concentration from equilibrium expressions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(17.107) 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chemeClr val="tx1"/>
                </a:solidFill>
                <a:latin typeface="Times" charset="0"/>
              </a:rPr>
              <a:t>HCl</a:t>
            </a:r>
            <a:r>
              <a:rPr lang="en-US" sz="2400" b="0">
                <a:solidFill>
                  <a:schemeClr val="tx1"/>
                </a:solidFill>
                <a:latin typeface="Times" charset="0"/>
                <a:sym typeface="Wingdings" charset="0"/>
              </a:rPr>
              <a:t>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HCl(aq)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56425" name="Rectangle 9"/>
          <p:cNvSpPr>
            <a:spLocks noChangeArrowheads="1"/>
          </p:cNvSpPr>
          <p:nvPr/>
        </p:nvSpPr>
        <p:spPr bwMode="auto">
          <a:xfrm>
            <a:off x="457200" y="5486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(17.108) 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chemeClr val="tx1"/>
                </a:solidFill>
                <a:latin typeface="Times" charset="0"/>
              </a:rPr>
              <a:t>HCl(aq)</a:t>
            </a:r>
            <a:r>
              <a:rPr lang="en-US" sz="2400" b="0">
                <a:solidFill>
                  <a:schemeClr val="tx1"/>
                </a:solidFill>
                <a:latin typeface="Times" charset="0"/>
                <a:sym typeface="Wingdings" charset="0"/>
              </a:rPr>
              <a:t>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H</a:t>
            </a:r>
            <a:r>
              <a:rPr lang="en-US" sz="2400" b="0" baseline="30000">
                <a:solidFill>
                  <a:schemeClr val="tx1"/>
                </a:solidFill>
                <a:latin typeface="Times" charset="0"/>
              </a:rPr>
              <a:t>+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+Cl</a:t>
            </a:r>
            <a:r>
              <a:rPr lang="en-US" sz="2400" b="0" baseline="30000">
                <a:solidFill>
                  <a:schemeClr val="tx1"/>
                </a:solidFill>
                <a:latin typeface="Times" charset="0"/>
              </a:rPr>
              <a:t>-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56426" name="Object 2"/>
          <p:cNvGraphicFramePr>
            <a:graphicFrameLocks noChangeAspect="1"/>
          </p:cNvGraphicFramePr>
          <p:nvPr/>
        </p:nvGraphicFramePr>
        <p:xfrm>
          <a:off x="1600200" y="1492250"/>
          <a:ext cx="669766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5" name="Equation" r:id="rId3" imgW="2679700" imgH="317500" progId="Equation.3">
                  <p:embed/>
                </p:oleObj>
              </mc:Choice>
              <mc:Fallback>
                <p:oleObj name="Equation" r:id="rId3" imgW="2679700" imgH="317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492250"/>
                        <a:ext cx="6697663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6427" name="Object 3"/>
          <p:cNvGraphicFramePr>
            <a:graphicFrameLocks noChangeAspect="1"/>
          </p:cNvGraphicFramePr>
          <p:nvPr/>
        </p:nvGraphicFramePr>
        <p:xfrm>
          <a:off x="2895600" y="3276600"/>
          <a:ext cx="380841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6" name="Equation" r:id="rId5" imgW="1524000" imgH="190500" progId="Equation.3">
                  <p:embed/>
                </p:oleObj>
              </mc:Choice>
              <mc:Fallback>
                <p:oleObj name="Equation" r:id="rId5" imgW="1524000" imgH="190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276600"/>
                        <a:ext cx="3808413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6419" grpId="0" autoUpdateAnimBg="0"/>
      <p:bldP spid="956420" grpId="0" autoUpdateAnimBg="0"/>
      <p:bldP spid="956421" grpId="0" autoUpdateAnimBg="0"/>
      <p:bldP spid="956425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Growth During Dissociation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957443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Equilibrium coefficient relations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(17.107)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57444" name="Rectangle 4"/>
          <p:cNvSpPr>
            <a:spLocks noChangeArrowheads="1"/>
          </p:cNvSpPr>
          <p:nvPr/>
        </p:nvSpPr>
        <p:spPr bwMode="auto">
          <a:xfrm>
            <a:off x="457200" y="2286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(17.108)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57445" name="Rectangle 5"/>
          <p:cNvSpPr>
            <a:spLocks noChangeArrowheads="1"/>
          </p:cNvSpPr>
          <p:nvPr/>
        </p:nvSpPr>
        <p:spPr bwMode="auto">
          <a:xfrm>
            <a:off x="457200" y="3733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Equilibrium coefficient relations in terms of mole concentration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(17.109) 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57446" name="Rectangle 6"/>
          <p:cNvSpPr>
            <a:spLocks noChangeArrowheads="1"/>
          </p:cNvSpPr>
          <p:nvPr/>
        </p:nvSpPr>
        <p:spPr bwMode="auto">
          <a:xfrm>
            <a:off x="457200" y="4876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(17.110)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57449" name="Object 2"/>
          <p:cNvGraphicFramePr>
            <a:graphicFrameLocks noChangeAspect="1"/>
          </p:cNvGraphicFramePr>
          <p:nvPr/>
        </p:nvGraphicFramePr>
        <p:xfrm>
          <a:off x="2667000" y="1371600"/>
          <a:ext cx="374491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7" name="Equation" r:id="rId3" imgW="1498600" imgH="381000" progId="Equation.3">
                  <p:embed/>
                </p:oleObj>
              </mc:Choice>
              <mc:Fallback>
                <p:oleObj name="Equation" r:id="rId3" imgW="1498600" imgH="38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371600"/>
                        <a:ext cx="3744913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7450" name="Object 3"/>
          <p:cNvGraphicFramePr>
            <a:graphicFrameLocks noChangeAspect="1"/>
          </p:cNvGraphicFramePr>
          <p:nvPr/>
        </p:nvGraphicFramePr>
        <p:xfrm>
          <a:off x="2133600" y="2438400"/>
          <a:ext cx="4951413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8" name="Equation" r:id="rId5" imgW="1981200" imgH="495300" progId="Equation.3">
                  <p:embed/>
                </p:oleObj>
              </mc:Choice>
              <mc:Fallback>
                <p:oleObj name="Equation" r:id="rId5" imgW="1981200" imgH="495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438400"/>
                        <a:ext cx="4951413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7451" name="Object 4"/>
          <p:cNvGraphicFramePr>
            <a:graphicFrameLocks noChangeAspect="1"/>
          </p:cNvGraphicFramePr>
          <p:nvPr/>
        </p:nvGraphicFramePr>
        <p:xfrm>
          <a:off x="3352800" y="4114800"/>
          <a:ext cx="244475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9" name="Equation" r:id="rId7" imgW="977900" imgH="368300" progId="Equation.3">
                  <p:embed/>
                </p:oleObj>
              </mc:Choice>
              <mc:Fallback>
                <p:oleObj name="Equation" r:id="rId7" imgW="977900" imgH="368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4114800"/>
                        <a:ext cx="244475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7452" name="Object 5"/>
          <p:cNvGraphicFramePr>
            <a:graphicFrameLocks noChangeAspect="1"/>
          </p:cNvGraphicFramePr>
          <p:nvPr/>
        </p:nvGraphicFramePr>
        <p:xfrm>
          <a:off x="1600200" y="5105400"/>
          <a:ext cx="5522913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0" name="Equation" r:id="rId9" imgW="2209800" imgH="596900" progId="Equation.3">
                  <p:embed/>
                </p:oleObj>
              </mc:Choice>
              <mc:Fallback>
                <p:oleObj name="Equation" r:id="rId9" imgW="2209800" imgH="5969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5105400"/>
                        <a:ext cx="5522913" cy="149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7443" grpId="0" autoUpdateAnimBg="0"/>
      <p:bldP spid="957444" grpId="0" autoUpdateAnimBg="0"/>
      <p:bldP spid="957445" grpId="0" autoUpdateAnimBg="0"/>
      <p:bldP spid="957446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Dissolution of Acids/Bases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958467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Substitute saturation mole concentration into growth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(17.111)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58469" name="Rectangle 5"/>
          <p:cNvSpPr>
            <a:spLocks noChangeArrowheads="1"/>
          </p:cNvSpPr>
          <p:nvPr/>
        </p:nvSpPr>
        <p:spPr bwMode="auto">
          <a:xfrm>
            <a:off x="457200" y="3733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Mole balance equation 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(17.112) 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58475" name="Object 2"/>
          <p:cNvGraphicFramePr>
            <a:graphicFrameLocks noChangeAspect="1"/>
          </p:cNvGraphicFramePr>
          <p:nvPr/>
        </p:nvGraphicFramePr>
        <p:xfrm>
          <a:off x="1219200" y="2057400"/>
          <a:ext cx="711041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1" name="Equation" r:id="rId3" imgW="2844800" imgH="419100" progId="Equation.3">
                  <p:embed/>
                </p:oleObj>
              </mc:Choice>
              <mc:Fallback>
                <p:oleObj name="Equation" r:id="rId3" imgW="2844800" imgH="419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057400"/>
                        <a:ext cx="7110413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8476" name="Object 3"/>
          <p:cNvGraphicFramePr>
            <a:graphicFrameLocks noChangeAspect="1"/>
          </p:cNvGraphicFramePr>
          <p:nvPr/>
        </p:nvGraphicFramePr>
        <p:xfrm>
          <a:off x="1828800" y="4724400"/>
          <a:ext cx="590391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2" name="Equation" r:id="rId5" imgW="2362200" imgH="444500" progId="Equation.3">
                  <p:embed/>
                </p:oleObj>
              </mc:Choice>
              <mc:Fallback>
                <p:oleObj name="Equation" r:id="rId5" imgW="2362200" imgH="444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724400"/>
                        <a:ext cx="5903913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8467" grpId="0" autoUpdateAnimBg="0"/>
      <p:bldP spid="958469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Dissolution for Dissociating Species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959491" name="Rectangle 3"/>
          <p:cNvSpPr>
            <a:spLocks noChangeArrowheads="1"/>
          </p:cNvSpPr>
          <p:nvPr/>
        </p:nvSpPr>
        <p:spPr bwMode="auto">
          <a:xfrm>
            <a:off x="457200" y="838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Integrate (17.111) for final aerosol concentration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(17.113)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59492" name="Rectangle 4"/>
          <p:cNvSpPr>
            <a:spLocks noChangeArrowheads="1"/>
          </p:cNvSpPr>
          <p:nvPr/>
        </p:nvSpPr>
        <p:spPr bwMode="auto">
          <a:xfrm>
            <a:off x="457200" y="3352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Substitute (17.113) into (17.112)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(17.114) 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59495" name="Object 2"/>
          <p:cNvGraphicFramePr>
            <a:graphicFrameLocks noChangeAspect="1"/>
          </p:cNvGraphicFramePr>
          <p:nvPr/>
        </p:nvGraphicFramePr>
        <p:xfrm>
          <a:off x="515938" y="1295400"/>
          <a:ext cx="352266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3" name="Equation" r:id="rId3" imgW="1409700" imgH="368300" progId="Equation.3">
                  <p:embed/>
                </p:oleObj>
              </mc:Choice>
              <mc:Fallback>
                <p:oleObj name="Equation" r:id="rId3" imgW="1409700" imgH="368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1295400"/>
                        <a:ext cx="3522662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9496" name="Object 3"/>
          <p:cNvGraphicFramePr>
            <a:graphicFrameLocks noChangeAspect="1"/>
          </p:cNvGraphicFramePr>
          <p:nvPr/>
        </p:nvGraphicFramePr>
        <p:xfrm>
          <a:off x="457200" y="2133600"/>
          <a:ext cx="8251825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4" name="Equation" r:id="rId5" imgW="3302000" imgH="419100" progId="Equation.3">
                  <p:embed/>
                </p:oleObj>
              </mc:Choice>
              <mc:Fallback>
                <p:oleObj name="Equation" r:id="rId5" imgW="3302000" imgH="419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133600"/>
                        <a:ext cx="8251825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9499" name="Object 4"/>
          <p:cNvGraphicFramePr>
            <a:graphicFrameLocks noChangeAspect="1"/>
          </p:cNvGraphicFramePr>
          <p:nvPr/>
        </p:nvGraphicFramePr>
        <p:xfrm>
          <a:off x="685800" y="3810000"/>
          <a:ext cx="123825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5" name="Equation" r:id="rId7" imgW="495300" imgH="165100" progId="Equation.3">
                  <p:embed/>
                </p:oleObj>
              </mc:Choice>
              <mc:Fallback>
                <p:oleObj name="Equation" r:id="rId7" imgW="495300" imgH="165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810000"/>
                        <a:ext cx="1238250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9500" name="Object 5"/>
          <p:cNvGraphicFramePr>
            <a:graphicFrameLocks noChangeAspect="1"/>
          </p:cNvGraphicFramePr>
          <p:nvPr/>
        </p:nvGraphicFramePr>
        <p:xfrm>
          <a:off x="685800" y="4267200"/>
          <a:ext cx="8093075" cy="231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6" name="Equation" r:id="rId9" imgW="3238500" imgH="927100" progId="Equation.3">
                  <p:embed/>
                </p:oleObj>
              </mc:Choice>
              <mc:Fallback>
                <p:oleObj name="Equation" r:id="rId9" imgW="3238500" imgH="927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267200"/>
                        <a:ext cx="8093075" cy="231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9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9491" grpId="0" autoUpdateAnimBg="0"/>
      <p:bldP spid="959492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Solve for Ammonia/Ammonium</a:t>
            </a:r>
          </a:p>
        </p:txBody>
      </p:sp>
      <p:sp>
        <p:nvSpPr>
          <p:cNvPr id="960515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Charge balance equation 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(17.115)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60516" name="Rectangle 4"/>
          <p:cNvSpPr>
            <a:spLocks noChangeArrowheads="1"/>
          </p:cNvSpPr>
          <p:nvPr/>
        </p:nvSpPr>
        <p:spPr bwMode="auto">
          <a:xfrm>
            <a:off x="457200" y="2057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where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(17.116) 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60521" name="Rectangle 9"/>
          <p:cNvSpPr>
            <a:spLocks noChangeArrowheads="1"/>
          </p:cNvSpPr>
          <p:nvPr/>
        </p:nvSpPr>
        <p:spPr bwMode="auto">
          <a:xfrm>
            <a:off x="457200" y="3429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Mole balance equation 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(17.117) 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60522" name="Object 2"/>
          <p:cNvGraphicFramePr>
            <a:graphicFrameLocks noChangeAspect="1"/>
          </p:cNvGraphicFramePr>
          <p:nvPr/>
        </p:nvGraphicFramePr>
        <p:xfrm>
          <a:off x="2667000" y="1524000"/>
          <a:ext cx="40306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8" name="Equation" r:id="rId3" imgW="1612900" imgH="177800" progId="Equation.3">
                  <p:embed/>
                </p:oleObj>
              </mc:Choice>
              <mc:Fallback>
                <p:oleObj name="Equation" r:id="rId3" imgW="1612900" imgH="177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524000"/>
                        <a:ext cx="403066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0523" name="Object 3"/>
          <p:cNvGraphicFramePr>
            <a:graphicFrameLocks noChangeAspect="1"/>
          </p:cNvGraphicFramePr>
          <p:nvPr/>
        </p:nvGraphicFramePr>
        <p:xfrm>
          <a:off x="295275" y="2463800"/>
          <a:ext cx="869632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9" name="Equation" r:id="rId5" imgW="3479800" imgH="355600" progId="Equation.3">
                  <p:embed/>
                </p:oleObj>
              </mc:Choice>
              <mc:Fallback>
                <p:oleObj name="Equation" r:id="rId5" imgW="3479800" imgH="355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75" y="2463800"/>
                        <a:ext cx="8696325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0524" name="Object 4"/>
          <p:cNvGraphicFramePr>
            <a:graphicFrameLocks noChangeAspect="1"/>
          </p:cNvGraphicFramePr>
          <p:nvPr/>
        </p:nvGraphicFramePr>
        <p:xfrm>
          <a:off x="2298700" y="3867150"/>
          <a:ext cx="495141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0" name="Equation" r:id="rId7" imgW="1981200" imgH="520700" progId="Equation.3">
                  <p:embed/>
                </p:oleObj>
              </mc:Choice>
              <mc:Fallback>
                <p:oleObj name="Equation" r:id="rId7" imgW="1981200" imgH="520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8700" y="3867150"/>
                        <a:ext cx="4951413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0525" name="Object 5"/>
          <p:cNvGraphicFramePr>
            <a:graphicFrameLocks noChangeAspect="1"/>
          </p:cNvGraphicFramePr>
          <p:nvPr/>
        </p:nvGraphicFramePr>
        <p:xfrm>
          <a:off x="1143000" y="5410200"/>
          <a:ext cx="726916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1" name="Equation" r:id="rId9" imgW="2908300" imgH="444500" progId="Equation.3">
                  <p:embed/>
                </p:oleObj>
              </mc:Choice>
              <mc:Fallback>
                <p:oleObj name="Equation" r:id="rId9" imgW="2908300" imgH="4445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5410200"/>
                        <a:ext cx="7269163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0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0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0515" grpId="0" autoUpdateAnimBg="0"/>
      <p:bldP spid="960516" grpId="0" autoUpdateAnimBg="0"/>
      <p:bldP spid="960521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Solve for Ammonia/Ammonium</a:t>
            </a:r>
          </a:p>
        </p:txBody>
      </p:sp>
      <p:sp>
        <p:nvSpPr>
          <p:cNvPr id="961539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Equilibrium expressions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(17.118) 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NH</a:t>
            </a:r>
            <a:r>
              <a:rPr lang="en-US" sz="2400" b="0" baseline="-25000">
                <a:solidFill>
                  <a:schemeClr val="tx1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(g)</a:t>
            </a:r>
            <a:r>
              <a:rPr lang="en-US" sz="2400" b="0">
                <a:solidFill>
                  <a:schemeClr val="tx1"/>
                </a:solidFill>
                <a:latin typeface="Times" charset="0"/>
                <a:sym typeface="Wingdings" charset="0"/>
              </a:rPr>
              <a:t>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NH</a:t>
            </a:r>
            <a:r>
              <a:rPr lang="en-US" sz="2400" b="0" baseline="-25000">
                <a:solidFill>
                  <a:schemeClr val="tx1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(aq)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61540" name="Rectangle 4"/>
          <p:cNvSpPr>
            <a:spLocks noChangeArrowheads="1"/>
          </p:cNvSpPr>
          <p:nvPr/>
        </p:nvSpPr>
        <p:spPr bwMode="auto">
          <a:xfrm>
            <a:off x="457200" y="2057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(17.119) 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NH</a:t>
            </a:r>
            <a:r>
              <a:rPr lang="en-US" sz="2400" b="0" baseline="-25000">
                <a:solidFill>
                  <a:schemeClr val="tx1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(aq)+H</a:t>
            </a:r>
            <a:r>
              <a:rPr lang="en-US" sz="2400" b="0" baseline="30000">
                <a:solidFill>
                  <a:schemeClr val="tx1"/>
                </a:solidFill>
                <a:latin typeface="Times" charset="0"/>
              </a:rPr>
              <a:t>+</a:t>
            </a:r>
            <a:r>
              <a:rPr lang="en-US" sz="2400" b="0">
                <a:solidFill>
                  <a:schemeClr val="tx1"/>
                </a:solidFill>
                <a:latin typeface="Times" charset="0"/>
                <a:sym typeface="Wingdings" charset="0"/>
              </a:rPr>
              <a:t>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NH</a:t>
            </a:r>
            <a:r>
              <a:rPr lang="en-US" sz="2400" b="0" baseline="-25000">
                <a:solidFill>
                  <a:schemeClr val="tx1"/>
                </a:solidFill>
                <a:latin typeface="Times" charset="0"/>
              </a:rPr>
              <a:t>4</a:t>
            </a:r>
            <a:r>
              <a:rPr lang="en-US" sz="2400" b="0" baseline="30000">
                <a:solidFill>
                  <a:schemeClr val="tx1"/>
                </a:solidFill>
                <a:latin typeface="Times" charset="0"/>
              </a:rPr>
              <a:t>+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61541" name="Rectangle 5"/>
          <p:cNvSpPr>
            <a:spLocks noChangeArrowheads="1"/>
          </p:cNvSpPr>
          <p:nvPr/>
        </p:nvSpPr>
        <p:spPr bwMode="auto">
          <a:xfrm>
            <a:off x="457200" y="3429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Equilibrium coefficient expressions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(17.118) 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61547" name="Rectangle 11"/>
          <p:cNvSpPr>
            <a:spLocks noChangeArrowheads="1"/>
          </p:cNvSpPr>
          <p:nvPr/>
        </p:nvSpPr>
        <p:spPr bwMode="auto">
          <a:xfrm>
            <a:off x="457200" y="4876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(17.119) 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61548" name="Object 2"/>
          <p:cNvGraphicFramePr>
            <a:graphicFrameLocks noChangeAspect="1"/>
          </p:cNvGraphicFramePr>
          <p:nvPr/>
        </p:nvGraphicFramePr>
        <p:xfrm>
          <a:off x="2286000" y="3886200"/>
          <a:ext cx="3967163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5" name="Equation" r:id="rId3" imgW="1587500" imgH="393700" progId="Equation.3">
                  <p:embed/>
                </p:oleObj>
              </mc:Choice>
              <mc:Fallback>
                <p:oleObj name="Equation" r:id="rId3" imgW="15875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886200"/>
                        <a:ext cx="3967163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1549" name="Object 3"/>
          <p:cNvGraphicFramePr>
            <a:graphicFrameLocks noChangeAspect="1"/>
          </p:cNvGraphicFramePr>
          <p:nvPr/>
        </p:nvGraphicFramePr>
        <p:xfrm>
          <a:off x="1981200" y="5334000"/>
          <a:ext cx="5173663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6" name="Equation" r:id="rId5" imgW="2070100" imgH="393700" progId="Equation.3">
                  <p:embed/>
                </p:oleObj>
              </mc:Choice>
              <mc:Fallback>
                <p:oleObj name="Equation" r:id="rId5" imgW="20701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334000"/>
                        <a:ext cx="5173663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1539" grpId="0" autoUpdateAnimBg="0"/>
      <p:bldP spid="961540" grpId="0" autoUpdateAnimBg="0"/>
      <p:bldP spid="961541" grpId="0" autoUpdateAnimBg="0"/>
      <p:bldP spid="961547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Solve for Ammonia/Ammonium</a:t>
            </a:r>
          </a:p>
        </p:txBody>
      </p:sp>
      <p:sp>
        <p:nvSpPr>
          <p:cNvPr id="962563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NH</a:t>
            </a:r>
            <a:r>
              <a:rPr lang="en-US" sz="2400" b="0" baseline="-25000">
                <a:latin typeface="Times" charset="0"/>
              </a:rPr>
              <a:t>4</a:t>
            </a:r>
            <a:r>
              <a:rPr lang="en-US" sz="2400" b="0" baseline="30000">
                <a:latin typeface="Times" charset="0"/>
              </a:rPr>
              <a:t>+</a:t>
            </a:r>
            <a:r>
              <a:rPr lang="en-US" sz="2400" b="0">
                <a:latin typeface="Times" charset="0"/>
              </a:rPr>
              <a:t>/H</a:t>
            </a:r>
            <a:r>
              <a:rPr lang="en-US" sz="2400" b="0" baseline="30000">
                <a:latin typeface="Times" charset="0"/>
              </a:rPr>
              <a:t>+</a:t>
            </a:r>
            <a:r>
              <a:rPr lang="en-US" sz="2400" b="0">
                <a:latin typeface="Times" charset="0"/>
              </a:rPr>
              <a:t> activity coefficient relationship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(17.120) 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62565" name="Rectangle 5"/>
          <p:cNvSpPr>
            <a:spLocks noChangeArrowheads="1"/>
          </p:cNvSpPr>
          <p:nvPr/>
        </p:nvSpPr>
        <p:spPr bwMode="auto">
          <a:xfrm>
            <a:off x="457200" y="4038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Equilibrium coefficient relations in terms of mole concentration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(17.121,2) 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62569" name="Object 2"/>
          <p:cNvGraphicFramePr>
            <a:graphicFrameLocks noChangeAspect="1"/>
          </p:cNvGraphicFramePr>
          <p:nvPr/>
        </p:nvGraphicFramePr>
        <p:xfrm>
          <a:off x="1143000" y="1390650"/>
          <a:ext cx="6380163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3" name="Equation" r:id="rId3" imgW="2552700" imgH="571500" progId="Equation.3">
                  <p:embed/>
                </p:oleObj>
              </mc:Choice>
              <mc:Fallback>
                <p:oleObj name="Equation" r:id="rId3" imgW="2552700" imgH="571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390650"/>
                        <a:ext cx="6380163" cy="142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570" name="Object 3"/>
          <p:cNvGraphicFramePr>
            <a:graphicFrameLocks noChangeAspect="1"/>
          </p:cNvGraphicFramePr>
          <p:nvPr/>
        </p:nvGraphicFramePr>
        <p:xfrm>
          <a:off x="2133600" y="2578100"/>
          <a:ext cx="4411663" cy="146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4" name="Equation" r:id="rId5" imgW="1765300" imgH="584200" progId="Equation.3">
                  <p:embed/>
                </p:oleObj>
              </mc:Choice>
              <mc:Fallback>
                <p:oleObj name="Equation" r:id="rId5" imgW="1765300" imgH="584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578100"/>
                        <a:ext cx="4411663" cy="146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571" name="Object 4"/>
          <p:cNvGraphicFramePr>
            <a:graphicFrameLocks noChangeAspect="1"/>
          </p:cNvGraphicFramePr>
          <p:nvPr/>
        </p:nvGraphicFramePr>
        <p:xfrm>
          <a:off x="762000" y="4419600"/>
          <a:ext cx="349091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5" name="Equation" r:id="rId7" imgW="1397000" imgH="393700" progId="Equation.3">
                  <p:embed/>
                </p:oleObj>
              </mc:Choice>
              <mc:Fallback>
                <p:oleObj name="Equation" r:id="rId7" imgW="1397000" imgH="393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419600"/>
                        <a:ext cx="349091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572" name="Object 5"/>
          <p:cNvGraphicFramePr>
            <a:graphicFrameLocks noChangeAspect="1"/>
          </p:cNvGraphicFramePr>
          <p:nvPr/>
        </p:nvGraphicFramePr>
        <p:xfrm>
          <a:off x="4648200" y="4648200"/>
          <a:ext cx="368141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6" name="Equation" r:id="rId9" imgW="1473200" imgH="228600" progId="Equation.3">
                  <p:embed/>
                </p:oleObj>
              </mc:Choice>
              <mc:Fallback>
                <p:oleObj name="Equation" r:id="rId9" imgW="14732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4648200"/>
                        <a:ext cx="368141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573" name="Object 6"/>
          <p:cNvGraphicFramePr>
            <a:graphicFrameLocks noChangeAspect="1"/>
          </p:cNvGraphicFramePr>
          <p:nvPr/>
        </p:nvGraphicFramePr>
        <p:xfrm>
          <a:off x="300038" y="5334000"/>
          <a:ext cx="4195762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7" name="Equation" r:id="rId11" imgW="1739900" imgH="406400" progId="Equation.3">
                  <p:embed/>
                </p:oleObj>
              </mc:Choice>
              <mc:Fallback>
                <p:oleObj name="Equation" r:id="rId11" imgW="1739900" imgH="406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8" y="5334000"/>
                        <a:ext cx="4195762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574" name="Object 7"/>
          <p:cNvGraphicFramePr>
            <a:graphicFrameLocks noChangeAspect="1"/>
          </p:cNvGraphicFramePr>
          <p:nvPr/>
        </p:nvGraphicFramePr>
        <p:xfrm>
          <a:off x="4567238" y="5410200"/>
          <a:ext cx="4424362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8" name="Equation" r:id="rId13" imgW="1841500" imgH="381000" progId="Equation.3">
                  <p:embed/>
                </p:oleObj>
              </mc:Choice>
              <mc:Fallback>
                <p:oleObj name="Equation" r:id="rId13" imgW="1841500" imgH="381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7238" y="5410200"/>
                        <a:ext cx="4424362" cy="91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63" grpId="0" autoUpdateAnimBg="0"/>
      <p:bldP spid="962565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Solve for Ammonia/Ammonium</a:t>
            </a:r>
          </a:p>
        </p:txBody>
      </p:sp>
      <p:sp>
        <p:nvSpPr>
          <p:cNvPr id="963587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Ion concentration in each size bin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(17.124) 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63588" name="Rectangle 4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Substitute into mole-balance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(17.125) 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63595" name="Object 2"/>
          <p:cNvGraphicFramePr>
            <a:graphicFrameLocks noChangeAspect="1"/>
          </p:cNvGraphicFramePr>
          <p:nvPr/>
        </p:nvGraphicFramePr>
        <p:xfrm>
          <a:off x="1219200" y="1905000"/>
          <a:ext cx="65706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81" name="Equation" r:id="rId3" imgW="2628900" imgH="393700" progId="Equation.3">
                  <p:embed/>
                </p:oleObj>
              </mc:Choice>
              <mc:Fallback>
                <p:oleObj name="Equation" r:id="rId3" imgW="26289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05000"/>
                        <a:ext cx="657066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3596" name="Object 3"/>
          <p:cNvGraphicFramePr>
            <a:graphicFrameLocks noChangeAspect="1"/>
          </p:cNvGraphicFramePr>
          <p:nvPr/>
        </p:nvGraphicFramePr>
        <p:xfrm>
          <a:off x="457200" y="4572000"/>
          <a:ext cx="8410575" cy="161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82" name="Equation" r:id="rId5" imgW="3365500" imgH="647700" progId="Equation.3">
                  <p:embed/>
                </p:oleObj>
              </mc:Choice>
              <mc:Fallback>
                <p:oleObj name="Equation" r:id="rId5" imgW="3365500" imgH="647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572000"/>
                        <a:ext cx="8410575" cy="161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3587" grpId="0" autoUpdateAnimBg="0"/>
      <p:bldP spid="963588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Solve for Ammonia/Ammonium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964611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Iterate for ammonia gas concentration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(17.126) 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64612" name="Rectangle 4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where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(17.128) 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64615" name="Object 2"/>
          <p:cNvGraphicFramePr>
            <a:graphicFrameLocks noChangeAspect="1"/>
          </p:cNvGraphicFramePr>
          <p:nvPr/>
        </p:nvGraphicFramePr>
        <p:xfrm>
          <a:off x="2057400" y="1447800"/>
          <a:ext cx="5237163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9" name="Equation" r:id="rId3" imgW="2095500" imgH="495300" progId="Equation.3">
                  <p:embed/>
                </p:oleObj>
              </mc:Choice>
              <mc:Fallback>
                <p:oleObj name="Equation" r:id="rId3" imgW="2095500" imgH="495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447800"/>
                        <a:ext cx="5237163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4616" name="Object 3"/>
          <p:cNvGraphicFramePr>
            <a:graphicFrameLocks noChangeAspect="1"/>
          </p:cNvGraphicFramePr>
          <p:nvPr/>
        </p:nvGraphicFramePr>
        <p:xfrm>
          <a:off x="685800" y="3048000"/>
          <a:ext cx="20955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0" name="Equation" r:id="rId5" imgW="838200" imgH="241300" progId="Equation.3">
                  <p:embed/>
                </p:oleObj>
              </mc:Choice>
              <mc:Fallback>
                <p:oleObj name="Equation" r:id="rId5" imgW="838200" imgH="241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048000"/>
                        <a:ext cx="2095500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4617" name="Object 4"/>
          <p:cNvGraphicFramePr>
            <a:graphicFrameLocks noChangeAspect="1"/>
          </p:cNvGraphicFramePr>
          <p:nvPr/>
        </p:nvGraphicFramePr>
        <p:xfrm>
          <a:off x="914400" y="3886200"/>
          <a:ext cx="7743825" cy="257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1" name="Equation" r:id="rId7" imgW="3098800" imgH="1028700" progId="Equation.3">
                  <p:embed/>
                </p:oleObj>
              </mc:Choice>
              <mc:Fallback>
                <p:oleObj name="Equation" r:id="rId7" imgW="3098800" imgH="1028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886200"/>
                        <a:ext cx="7743825" cy="2570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4611" grpId="0" autoUpdateAnimBg="0"/>
      <p:bldP spid="964612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Simulations of Growth/Dissociation</a:t>
            </a:r>
          </a:p>
        </p:txBody>
      </p:sp>
      <p:sp>
        <p:nvSpPr>
          <p:cNvPr id="60418" name="Text Box 3"/>
          <p:cNvSpPr txBox="1">
            <a:spLocks noChangeArrowheads="1"/>
          </p:cNvSpPr>
          <p:nvPr/>
        </p:nvSpPr>
        <p:spPr bwMode="auto">
          <a:xfrm>
            <a:off x="7696200" y="6248400"/>
            <a:ext cx="12763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b="0">
                <a:solidFill>
                  <a:srgbClr val="993366"/>
                </a:solidFill>
                <a:latin typeface="Times" charset="0"/>
              </a:rPr>
              <a:t>Fig. 17.7</a:t>
            </a:r>
          </a:p>
        </p:txBody>
      </p:sp>
      <p:sp>
        <p:nvSpPr>
          <p:cNvPr id="60419" name="Rectangle 4"/>
          <p:cNvSpPr>
            <a:spLocks noChangeArrowheads="1"/>
          </p:cNvSpPr>
          <p:nvPr/>
        </p:nvSpPr>
        <p:spPr bwMode="auto">
          <a:xfrm>
            <a:off x="2133600" y="1066800"/>
            <a:ext cx="4572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just">
              <a:lnSpc>
                <a:spcPct val="88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Initial distributions for simulation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60420" name="Object 2"/>
          <p:cNvGraphicFramePr>
            <a:graphicFrameLocks noChangeAspect="1"/>
          </p:cNvGraphicFramePr>
          <p:nvPr/>
        </p:nvGraphicFramePr>
        <p:xfrm>
          <a:off x="914400" y="1981200"/>
          <a:ext cx="6858000" cy="3776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9" name="Document" r:id="rId3" imgW="3352800" imgH="1841500" progId="Word.Document.8">
                  <p:embed/>
                </p:oleObj>
              </mc:Choice>
              <mc:Fallback>
                <p:oleObj name="Document" r:id="rId3" imgW="3352800" imgH="18415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981200"/>
                        <a:ext cx="6858000" cy="3776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1" name="Rectangle 7"/>
          <p:cNvSpPr>
            <a:spLocks noChangeArrowheads="1"/>
          </p:cNvSpPr>
          <p:nvPr/>
        </p:nvSpPr>
        <p:spPr bwMode="auto">
          <a:xfrm>
            <a:off x="914400" y="1920875"/>
            <a:ext cx="685800" cy="33496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Text Box 8"/>
          <p:cNvSpPr txBox="1">
            <a:spLocks noChangeArrowheads="1"/>
          </p:cNvSpPr>
          <p:nvPr/>
        </p:nvSpPr>
        <p:spPr bwMode="auto">
          <a:xfrm rot="-5400000">
            <a:off x="-232569" y="3301207"/>
            <a:ext cx="3078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>
                <a:solidFill>
                  <a:srgbClr val="0000FF"/>
                </a:solidFill>
                <a:latin typeface="Times" charset="0"/>
              </a:rPr>
              <a:t>dM (</a:t>
            </a:r>
            <a:r>
              <a:rPr lang="en-US" b="0">
                <a:solidFill>
                  <a:srgbClr val="0000FF"/>
                </a:solidFill>
                <a:latin typeface="Symbol" charset="0"/>
              </a:rPr>
              <a:t>m</a:t>
            </a:r>
            <a:r>
              <a:rPr lang="en-US" b="0">
                <a:solidFill>
                  <a:srgbClr val="0000FF"/>
                </a:solidFill>
                <a:latin typeface="Times" charset="0"/>
              </a:rPr>
              <a:t>g m</a:t>
            </a:r>
            <a:r>
              <a:rPr lang="en-US" b="0" baseline="30000">
                <a:solidFill>
                  <a:srgbClr val="0000FF"/>
                </a:solidFill>
                <a:latin typeface="Times" charset="0"/>
              </a:rPr>
              <a:t>-3</a:t>
            </a:r>
            <a:r>
              <a:rPr lang="en-US" b="0">
                <a:solidFill>
                  <a:srgbClr val="0000FF"/>
                </a:solidFill>
                <a:latin typeface="Times" charset="0"/>
              </a:rPr>
              <a:t>) / dlog</a:t>
            </a:r>
            <a:r>
              <a:rPr lang="en-US" b="0" baseline="-25000">
                <a:solidFill>
                  <a:srgbClr val="0000FF"/>
                </a:solidFill>
                <a:latin typeface="Times" charset="0"/>
              </a:rPr>
              <a:t>10</a:t>
            </a:r>
            <a:r>
              <a:rPr lang="en-US" b="0">
                <a:solidFill>
                  <a:srgbClr val="0000FF"/>
                </a:solidFill>
                <a:latin typeface="Times" charset="0"/>
              </a:rPr>
              <a:t> D</a:t>
            </a:r>
            <a:r>
              <a:rPr lang="en-US" b="0" baseline="-25000">
                <a:solidFill>
                  <a:srgbClr val="0000FF"/>
                </a:solidFill>
                <a:latin typeface="Times" charset="0"/>
              </a:rPr>
              <a:t>p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  <p:sp>
        <p:nvSpPr>
          <p:cNvPr id="60423" name="Rectangle 9"/>
          <p:cNvSpPr>
            <a:spLocks noChangeArrowheads="1"/>
          </p:cNvSpPr>
          <p:nvPr/>
        </p:nvSpPr>
        <p:spPr bwMode="auto">
          <a:xfrm>
            <a:off x="7315200" y="1920875"/>
            <a:ext cx="685800" cy="33496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24" name="Text Box 10"/>
          <p:cNvSpPr txBox="1">
            <a:spLocks noChangeArrowheads="1"/>
          </p:cNvSpPr>
          <p:nvPr/>
        </p:nvSpPr>
        <p:spPr bwMode="auto">
          <a:xfrm rot="5400000">
            <a:off x="6065838" y="3368675"/>
            <a:ext cx="3282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>
                <a:solidFill>
                  <a:srgbClr val="0000FF"/>
                </a:solidFill>
                <a:latin typeface="Times" charset="0"/>
              </a:rPr>
              <a:t>dN (No. cm</a:t>
            </a:r>
            <a:r>
              <a:rPr lang="en-US" b="0" baseline="30000">
                <a:solidFill>
                  <a:srgbClr val="0000FF"/>
                </a:solidFill>
                <a:latin typeface="Times" charset="0"/>
              </a:rPr>
              <a:t>-3</a:t>
            </a:r>
            <a:r>
              <a:rPr lang="en-US" b="0">
                <a:solidFill>
                  <a:srgbClr val="0000FF"/>
                </a:solidFill>
                <a:latin typeface="Times" charset="0"/>
              </a:rPr>
              <a:t>) / dlog</a:t>
            </a:r>
            <a:r>
              <a:rPr lang="en-US" b="0" baseline="-25000">
                <a:solidFill>
                  <a:srgbClr val="0000FF"/>
                </a:solidFill>
                <a:latin typeface="Times" charset="0"/>
              </a:rPr>
              <a:t>10</a:t>
            </a:r>
            <a:r>
              <a:rPr lang="en-US" b="0">
                <a:solidFill>
                  <a:srgbClr val="0000FF"/>
                </a:solidFill>
                <a:latin typeface="Times" charset="0"/>
              </a:rPr>
              <a:t> D</a:t>
            </a:r>
            <a:r>
              <a:rPr lang="en-US" b="0" baseline="-25000">
                <a:solidFill>
                  <a:srgbClr val="0000FF"/>
                </a:solidFill>
                <a:latin typeface="Times" charset="0"/>
              </a:rPr>
              <a:t>p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Simulations of Growth/Dissociation</a:t>
            </a:r>
          </a:p>
        </p:txBody>
      </p:sp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990600" y="1981200"/>
          <a:ext cx="7162800" cy="453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0" name="Document" r:id="rId3" imgW="2971800" imgH="1879600" progId="Word.Document.8">
                  <p:embed/>
                </p:oleObj>
              </mc:Choice>
              <mc:Fallback>
                <p:oleObj name="Document" r:id="rId3" imgW="2971800" imgH="18796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81200"/>
                        <a:ext cx="7162800" cy="453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3" name="Rectangle 7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88" indent="-1588" algn="just">
              <a:lnSpc>
                <a:spcPct val="88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Aerosol concentrations, summed over all sizes, during nonequilibrium growth plus internal aerosol equilibrium at RH=90 percent when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h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=5 s.</a:t>
            </a:r>
            <a:r>
              <a:rPr lang="en-US" sz="2400" b="0">
                <a:solidFill>
                  <a:srgbClr val="FF00FF"/>
                </a:solidFill>
                <a:latin typeface="Times" charset="0"/>
              </a:rPr>
              <a:t> </a:t>
            </a:r>
          </a:p>
        </p:txBody>
      </p:sp>
      <p:sp>
        <p:nvSpPr>
          <p:cNvPr id="61444" name="Rectangle 8"/>
          <p:cNvSpPr>
            <a:spLocks noChangeArrowheads="1"/>
          </p:cNvSpPr>
          <p:nvPr/>
        </p:nvSpPr>
        <p:spPr bwMode="auto">
          <a:xfrm>
            <a:off x="762000" y="2057400"/>
            <a:ext cx="685800" cy="403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5" name="Text Box 9"/>
          <p:cNvSpPr txBox="1">
            <a:spLocks noChangeArrowheads="1"/>
          </p:cNvSpPr>
          <p:nvPr/>
        </p:nvSpPr>
        <p:spPr bwMode="auto">
          <a:xfrm rot="-5400000">
            <a:off x="-825500" y="3873500"/>
            <a:ext cx="408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>
                <a:solidFill>
                  <a:srgbClr val="0000FF"/>
                </a:solidFill>
                <a:latin typeface="Times" charset="0"/>
              </a:rPr>
              <a:t>Summed concentration (</a:t>
            </a:r>
            <a:r>
              <a:rPr lang="en-US" b="0">
                <a:solidFill>
                  <a:srgbClr val="0000FF"/>
                </a:solidFill>
                <a:latin typeface="Symbol" charset="0"/>
              </a:rPr>
              <a:t>m</a:t>
            </a:r>
            <a:r>
              <a:rPr lang="en-US" b="0">
                <a:solidFill>
                  <a:srgbClr val="0000FF"/>
                </a:solidFill>
                <a:latin typeface="Times" charset="0"/>
              </a:rPr>
              <a:t>g m</a:t>
            </a:r>
            <a:r>
              <a:rPr lang="en-US" b="0" baseline="30000">
                <a:solidFill>
                  <a:srgbClr val="0000FF"/>
                </a:solidFill>
                <a:latin typeface="Times" charset="0"/>
              </a:rPr>
              <a:t>-3</a:t>
            </a:r>
            <a:r>
              <a:rPr lang="en-US" b="0">
                <a:solidFill>
                  <a:srgbClr val="0000FF"/>
                </a:solidFill>
                <a:latin typeface="Times" charset="0"/>
              </a:rPr>
              <a:t>)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Simulations of Growth/Dissociation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685800" y="1905000"/>
          <a:ext cx="7620000" cy="482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4" name="Document" r:id="rId3" imgW="2971800" imgH="1879600" progId="Word.Document.8">
                  <p:embed/>
                </p:oleObj>
              </mc:Choice>
              <mc:Fallback>
                <p:oleObj name="Document" r:id="rId3" imgW="2971800" imgH="18796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05000"/>
                        <a:ext cx="7620000" cy="482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7" name="Rectangle 5"/>
          <p:cNvSpPr>
            <a:spLocks noChangeArrowheads="1"/>
          </p:cNvSpPr>
          <p:nvPr/>
        </p:nvSpPr>
        <p:spPr bwMode="auto">
          <a:xfrm>
            <a:off x="457200" y="1828800"/>
            <a:ext cx="685800" cy="457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68" name="Text Box 6"/>
          <p:cNvSpPr txBox="1">
            <a:spLocks noChangeArrowheads="1"/>
          </p:cNvSpPr>
          <p:nvPr/>
        </p:nvSpPr>
        <p:spPr bwMode="auto">
          <a:xfrm rot="-5400000">
            <a:off x="-1206500" y="3873500"/>
            <a:ext cx="408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>
                <a:solidFill>
                  <a:srgbClr val="0000FF"/>
                </a:solidFill>
                <a:latin typeface="Times" charset="0"/>
              </a:rPr>
              <a:t>Summed concentration (</a:t>
            </a:r>
            <a:r>
              <a:rPr lang="en-US" b="0">
                <a:solidFill>
                  <a:srgbClr val="0000FF"/>
                </a:solidFill>
                <a:latin typeface="Symbol" charset="0"/>
              </a:rPr>
              <a:t>m</a:t>
            </a:r>
            <a:r>
              <a:rPr lang="en-US" b="0">
                <a:solidFill>
                  <a:srgbClr val="0000FF"/>
                </a:solidFill>
                <a:latin typeface="Times" charset="0"/>
              </a:rPr>
              <a:t>g m</a:t>
            </a:r>
            <a:r>
              <a:rPr lang="en-US" b="0" baseline="30000">
                <a:solidFill>
                  <a:srgbClr val="0000FF"/>
                </a:solidFill>
                <a:latin typeface="Times" charset="0"/>
              </a:rPr>
              <a:t>-3</a:t>
            </a:r>
            <a:r>
              <a:rPr lang="en-US" b="0">
                <a:solidFill>
                  <a:srgbClr val="0000FF"/>
                </a:solidFill>
                <a:latin typeface="Times" charset="0"/>
              </a:rPr>
              <a:t>)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  <p:sp>
        <p:nvSpPr>
          <p:cNvPr id="62469" name="Rectangle 7"/>
          <p:cNvSpPr>
            <a:spLocks noChangeArrowheads="1"/>
          </p:cNvSpPr>
          <p:nvPr/>
        </p:nvSpPr>
        <p:spPr bwMode="auto">
          <a:xfrm>
            <a:off x="2362200" y="1219200"/>
            <a:ext cx="4800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88" indent="-1588" algn="just">
              <a:lnSpc>
                <a:spcPct val="88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Same as previous slide, but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h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=300 s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Nonequilibrium Growth of Solids</a:t>
            </a:r>
          </a:p>
        </p:txBody>
      </p:sp>
      <p:sp>
        <p:nvSpPr>
          <p:cNvPr id="968707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Gas-solid equilibrium reactions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(17.129) </a:t>
            </a:r>
            <a:endParaRPr lang="en-US" sz="2400" b="0">
              <a:latin typeface="Times" charset="0"/>
            </a:endParaRPr>
          </a:p>
          <a:p>
            <a:pPr marL="342900" indent="-342900"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chemeClr val="tx1"/>
                </a:solidFill>
                <a:latin typeface="Times" charset="0"/>
              </a:rPr>
              <a:t>NH</a:t>
            </a:r>
            <a:r>
              <a:rPr lang="en-US" sz="2400" b="0" baseline="-25000">
                <a:solidFill>
                  <a:schemeClr val="tx1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NO</a:t>
            </a:r>
            <a:r>
              <a:rPr lang="en-US" sz="2400" b="0" baseline="-25000">
                <a:solidFill>
                  <a:schemeClr val="tx1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(s)</a:t>
            </a:r>
            <a:r>
              <a:rPr lang="en-US" sz="2400" b="0">
                <a:solidFill>
                  <a:schemeClr val="tx1"/>
                </a:solidFill>
                <a:latin typeface="Times" charset="0"/>
                <a:sym typeface="Wingdings" charset="0"/>
              </a:rPr>
              <a:t>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NH</a:t>
            </a:r>
            <a:r>
              <a:rPr lang="en-US" sz="2400" b="0" baseline="-25000">
                <a:solidFill>
                  <a:schemeClr val="tx1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(g)+HNO</a:t>
            </a:r>
            <a:r>
              <a:rPr lang="en-US" sz="2400" b="0" baseline="-25000">
                <a:solidFill>
                  <a:schemeClr val="tx1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(g)</a:t>
            </a:r>
          </a:p>
        </p:txBody>
      </p:sp>
      <p:sp>
        <p:nvSpPr>
          <p:cNvPr id="968708" name="Rectangle 4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Solids can form when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(17.131) 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68711" name="Rectangle 7"/>
          <p:cNvSpPr>
            <a:spLocks noChangeArrowheads="1"/>
          </p:cNvSpPr>
          <p:nvPr/>
        </p:nvSpPr>
        <p:spPr bwMode="auto">
          <a:xfrm>
            <a:off x="457200" y="2286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2173288" algn="l"/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NH</a:t>
            </a:r>
            <a:r>
              <a:rPr lang="en-US" sz="2400" b="0" baseline="-25000">
                <a:solidFill>
                  <a:schemeClr val="tx1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Cl(s)</a:t>
            </a:r>
            <a:r>
              <a:rPr lang="en-US" sz="2400" b="0">
                <a:solidFill>
                  <a:schemeClr val="tx1"/>
                </a:solidFill>
                <a:latin typeface="Times" charset="0"/>
                <a:sym typeface="Wingdings" charset="0"/>
              </a:rPr>
              <a:t>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NH</a:t>
            </a:r>
            <a:r>
              <a:rPr lang="en-US" sz="2400" b="0" baseline="-25000">
                <a:solidFill>
                  <a:schemeClr val="tx1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(g)+HCl(g)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(17.130) </a:t>
            </a:r>
          </a:p>
        </p:txBody>
      </p:sp>
      <p:sp>
        <p:nvSpPr>
          <p:cNvPr id="968712" name="Rectangle 8"/>
          <p:cNvSpPr>
            <a:spLocks noChangeArrowheads="1"/>
          </p:cNvSpPr>
          <p:nvPr/>
        </p:nvSpPr>
        <p:spPr bwMode="auto">
          <a:xfrm>
            <a:off x="457200" y="4876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(17.132) 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68713" name="Object 2"/>
          <p:cNvGraphicFramePr>
            <a:graphicFrameLocks noChangeAspect="1"/>
          </p:cNvGraphicFramePr>
          <p:nvPr/>
        </p:nvGraphicFramePr>
        <p:xfrm>
          <a:off x="2667000" y="4267200"/>
          <a:ext cx="3586163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3" name="Equation" r:id="rId3" imgW="1435100" imgH="177800" progId="Equation.3">
                  <p:embed/>
                </p:oleObj>
              </mc:Choice>
              <mc:Fallback>
                <p:oleObj name="Equation" r:id="rId3" imgW="1435100" imgH="177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267200"/>
                        <a:ext cx="3586163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8714" name="Object 3"/>
          <p:cNvGraphicFramePr>
            <a:graphicFrameLocks noChangeAspect="1"/>
          </p:cNvGraphicFramePr>
          <p:nvPr/>
        </p:nvGraphicFramePr>
        <p:xfrm>
          <a:off x="2971800" y="5486400"/>
          <a:ext cx="2982913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4" name="Equation" r:id="rId5" imgW="1193800" imgH="177800" progId="Equation.3">
                  <p:embed/>
                </p:oleObj>
              </mc:Choice>
              <mc:Fallback>
                <p:oleObj name="Equation" r:id="rId5" imgW="1193800" imgH="177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5486400"/>
                        <a:ext cx="2982913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8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8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8707" grpId="0" autoUpdateAnimBg="0"/>
      <p:bldP spid="968708" grpId="0" autoUpdateAnimBg="0"/>
      <p:bldP spid="968711" grpId="0" autoUpdateAnimBg="0"/>
      <p:bldP spid="968712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Nonequilibrium Growth of Solids</a:t>
            </a:r>
          </a:p>
        </p:txBody>
      </p:sp>
      <p:sp>
        <p:nvSpPr>
          <p:cNvPr id="969732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Gas-solid equilibrium coefficient relation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(17.133) 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969734" name="Rectangle 6"/>
          <p:cNvSpPr>
            <a:spLocks noChangeArrowheads="1"/>
          </p:cNvSpPr>
          <p:nvPr/>
        </p:nvSpPr>
        <p:spPr bwMode="auto">
          <a:xfrm>
            <a:off x="457200" y="3657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(17.134) 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69737" name="Object 2"/>
          <p:cNvGraphicFramePr>
            <a:graphicFrameLocks noChangeAspect="1"/>
          </p:cNvGraphicFramePr>
          <p:nvPr/>
        </p:nvGraphicFramePr>
        <p:xfrm>
          <a:off x="2057400" y="2362200"/>
          <a:ext cx="5491163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5" name="Equation" r:id="rId3" imgW="2197100" imgH="304800" progId="Equation.3">
                  <p:embed/>
                </p:oleObj>
              </mc:Choice>
              <mc:Fallback>
                <p:oleObj name="Equation" r:id="rId3" imgW="2197100" imgH="304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362200"/>
                        <a:ext cx="5491163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9738" name="Object 3"/>
          <p:cNvGraphicFramePr>
            <a:graphicFrameLocks noChangeAspect="1"/>
          </p:cNvGraphicFramePr>
          <p:nvPr/>
        </p:nvGraphicFramePr>
        <p:xfrm>
          <a:off x="2057400" y="4495800"/>
          <a:ext cx="4887913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6" name="Equation" r:id="rId5" imgW="1955800" imgH="304800" progId="Equation.3">
                  <p:embed/>
                </p:oleObj>
              </mc:Choice>
              <mc:Fallback>
                <p:oleObj name="Equation" r:id="rId5" imgW="1955800" imgH="304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495800"/>
                        <a:ext cx="4887913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9732" grpId="0" autoUpdateAnimBg="0"/>
      <p:bldP spid="969734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Nonequilibrium Growth of Solids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970755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Growth equations for gases that form solids (solids formed during operator-split equilibrium calculation)	</a:t>
            </a:r>
          </a:p>
        </p:txBody>
      </p:sp>
      <p:graphicFrame>
        <p:nvGraphicFramePr>
          <p:cNvPr id="970763" name="Object 2"/>
          <p:cNvGraphicFramePr>
            <a:graphicFrameLocks noChangeAspect="1"/>
          </p:cNvGraphicFramePr>
          <p:nvPr/>
        </p:nvGraphicFramePr>
        <p:xfrm>
          <a:off x="533400" y="2286000"/>
          <a:ext cx="82200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8" name="Equation" r:id="rId3" imgW="3289300" imgH="330200" progId="Equation.3">
                  <p:embed/>
                </p:oleObj>
              </mc:Choice>
              <mc:Fallback>
                <p:oleObj name="Equation" r:id="rId3" imgW="3289300" imgH="33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86000"/>
                        <a:ext cx="8220075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0764" name="Object 3"/>
          <p:cNvGraphicFramePr>
            <a:graphicFrameLocks noChangeAspect="1"/>
          </p:cNvGraphicFramePr>
          <p:nvPr/>
        </p:nvGraphicFramePr>
        <p:xfrm>
          <a:off x="1371600" y="4038600"/>
          <a:ext cx="676116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9" name="Equation" r:id="rId5" imgW="2705100" imgH="317500" progId="Equation.3">
                  <p:embed/>
                </p:oleObj>
              </mc:Choice>
              <mc:Fallback>
                <p:oleObj name="Equation" r:id="rId5" imgW="2705100" imgH="317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038600"/>
                        <a:ext cx="6761163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0755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Simulations of Solid Growth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66562" name="Rectangle 4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88" indent="-1588" algn="ctr"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Time-dependent aerosol concentrations, summed over all sizes, during nonequilibrium growth plus internal aerosol equilibrium at RH=10 percent when h=5 s.</a:t>
            </a:r>
            <a:r>
              <a:rPr lang="en-US" sz="2400" b="0">
                <a:solidFill>
                  <a:srgbClr val="FF00FF"/>
                </a:solidFill>
                <a:latin typeface="Times" charset="0"/>
              </a:rPr>
              <a:t> 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66563" name="Text Box 5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b="0">
                <a:solidFill>
                  <a:srgbClr val="993366"/>
                </a:solidFill>
                <a:latin typeface="Times" charset="0"/>
              </a:rPr>
              <a:t>Fig. 17.8</a:t>
            </a:r>
          </a:p>
        </p:txBody>
      </p:sp>
      <p:graphicFrame>
        <p:nvGraphicFramePr>
          <p:cNvPr id="66564" name="Object 2"/>
          <p:cNvGraphicFramePr>
            <a:graphicFrameLocks noChangeAspect="1"/>
          </p:cNvGraphicFramePr>
          <p:nvPr/>
        </p:nvGraphicFramePr>
        <p:xfrm>
          <a:off x="609600" y="2246313"/>
          <a:ext cx="7010400" cy="443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1" name="Document" r:id="rId3" imgW="2971800" imgH="1879600" progId="Word.Document.8">
                  <p:embed/>
                </p:oleObj>
              </mc:Choice>
              <mc:Fallback>
                <p:oleObj name="Document" r:id="rId3" imgW="2971800" imgH="18796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46313"/>
                        <a:ext cx="7010400" cy="443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5" name="Rectangle 7"/>
          <p:cNvSpPr>
            <a:spLocks noChangeArrowheads="1"/>
          </p:cNvSpPr>
          <p:nvPr/>
        </p:nvSpPr>
        <p:spPr bwMode="auto">
          <a:xfrm>
            <a:off x="457200" y="1905000"/>
            <a:ext cx="685800" cy="457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66" name="Text Box 8"/>
          <p:cNvSpPr txBox="1">
            <a:spLocks noChangeArrowheads="1"/>
          </p:cNvSpPr>
          <p:nvPr/>
        </p:nvSpPr>
        <p:spPr bwMode="auto">
          <a:xfrm rot="-5400000">
            <a:off x="-1206500" y="3933825"/>
            <a:ext cx="408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>
                <a:solidFill>
                  <a:srgbClr val="0000FF"/>
                </a:solidFill>
                <a:latin typeface="Times" charset="0"/>
              </a:rPr>
              <a:t>Summed concentration (</a:t>
            </a:r>
            <a:r>
              <a:rPr lang="en-US" b="0">
                <a:solidFill>
                  <a:srgbClr val="0000FF"/>
                </a:solidFill>
                <a:latin typeface="Symbol" charset="0"/>
              </a:rPr>
              <a:t>m</a:t>
            </a:r>
            <a:r>
              <a:rPr lang="en-US" b="0">
                <a:solidFill>
                  <a:srgbClr val="0000FF"/>
                </a:solidFill>
                <a:latin typeface="Times" charset="0"/>
              </a:rPr>
              <a:t>g m</a:t>
            </a:r>
            <a:r>
              <a:rPr lang="en-US" b="0" baseline="30000">
                <a:solidFill>
                  <a:srgbClr val="0000FF"/>
                </a:solidFill>
                <a:latin typeface="Times" charset="0"/>
              </a:rPr>
              <a:t>-3</a:t>
            </a:r>
            <a:r>
              <a:rPr lang="en-US" b="0">
                <a:solidFill>
                  <a:srgbClr val="0000FF"/>
                </a:solidFill>
                <a:latin typeface="Times" charset="0"/>
              </a:rPr>
              <a:t>)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Simulations of Solid Growth</a:t>
            </a:r>
          </a:p>
        </p:txBody>
      </p:sp>
      <p:sp>
        <p:nvSpPr>
          <p:cNvPr id="67586" name="Text Box 4"/>
          <p:cNvSpPr txBox="1">
            <a:spLocks noChangeArrowheads="1"/>
          </p:cNvSpPr>
          <p:nvPr/>
        </p:nvSpPr>
        <p:spPr bwMode="auto">
          <a:xfrm>
            <a:off x="7543800" y="6172200"/>
            <a:ext cx="12763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b="0">
                <a:solidFill>
                  <a:srgbClr val="993366"/>
                </a:solidFill>
                <a:latin typeface="Times" charset="0"/>
              </a:rPr>
              <a:t>Fig. 17.8</a:t>
            </a:r>
          </a:p>
        </p:txBody>
      </p:sp>
      <p:graphicFrame>
        <p:nvGraphicFramePr>
          <p:cNvPr id="67587" name="Object 2"/>
          <p:cNvGraphicFramePr>
            <a:graphicFrameLocks noChangeAspect="1"/>
          </p:cNvGraphicFramePr>
          <p:nvPr/>
        </p:nvGraphicFramePr>
        <p:xfrm>
          <a:off x="685800" y="1828800"/>
          <a:ext cx="7086600" cy="448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5" name="Document" r:id="rId3" imgW="2971800" imgH="1879600" progId="Word.Document.8">
                  <p:embed/>
                </p:oleObj>
              </mc:Choice>
              <mc:Fallback>
                <p:oleObj name="Document" r:id="rId3" imgW="2971800" imgH="18796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828800"/>
                        <a:ext cx="7086600" cy="448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8" name="Rectangle 7"/>
          <p:cNvSpPr>
            <a:spLocks noChangeArrowheads="1"/>
          </p:cNvSpPr>
          <p:nvPr/>
        </p:nvSpPr>
        <p:spPr bwMode="auto">
          <a:xfrm>
            <a:off x="2133600" y="1143000"/>
            <a:ext cx="4800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88" indent="-1588" algn="just">
              <a:lnSpc>
                <a:spcPct val="88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Same as previous slide, but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h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=300 s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67589" name="Rectangle 8"/>
          <p:cNvSpPr>
            <a:spLocks noChangeArrowheads="1"/>
          </p:cNvSpPr>
          <p:nvPr/>
        </p:nvSpPr>
        <p:spPr bwMode="auto">
          <a:xfrm>
            <a:off x="533400" y="1600200"/>
            <a:ext cx="685800" cy="457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0" name="Text Box 9"/>
          <p:cNvSpPr txBox="1">
            <a:spLocks noChangeArrowheads="1"/>
          </p:cNvSpPr>
          <p:nvPr/>
        </p:nvSpPr>
        <p:spPr bwMode="auto">
          <a:xfrm rot="-5400000">
            <a:off x="-1130300" y="3629025"/>
            <a:ext cx="408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>
                <a:solidFill>
                  <a:srgbClr val="0000FF"/>
                </a:solidFill>
                <a:latin typeface="Times" charset="0"/>
              </a:rPr>
              <a:t>Summed concentration (</a:t>
            </a:r>
            <a:r>
              <a:rPr lang="en-US" b="0">
                <a:solidFill>
                  <a:srgbClr val="0000FF"/>
                </a:solidFill>
                <a:latin typeface="Symbol" charset="0"/>
              </a:rPr>
              <a:t>m</a:t>
            </a:r>
            <a:r>
              <a:rPr lang="en-US" b="0">
                <a:solidFill>
                  <a:srgbClr val="0000FF"/>
                </a:solidFill>
                <a:latin typeface="Times" charset="0"/>
              </a:rPr>
              <a:t>g m</a:t>
            </a:r>
            <a:r>
              <a:rPr lang="en-US" b="0" baseline="30000">
                <a:solidFill>
                  <a:srgbClr val="0000FF"/>
                </a:solidFill>
                <a:latin typeface="Times" charset="0"/>
              </a:rPr>
              <a:t>-3</a:t>
            </a:r>
            <a:r>
              <a:rPr lang="en-US" b="0">
                <a:solidFill>
                  <a:srgbClr val="0000FF"/>
                </a:solidFill>
                <a:latin typeface="Times" charset="0"/>
              </a:rPr>
              <a:t>)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pitchFamily="9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pitchFamily="90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9382</TotalTime>
  <Words>2028</Words>
  <Application>Microsoft Macintosh PowerPoint</Application>
  <PresentationFormat>On-screen Show (4:3)</PresentationFormat>
  <Paragraphs>252</Paragraphs>
  <Slides>54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60" baseType="lpstr">
      <vt:lpstr>Arial</vt:lpstr>
      <vt:lpstr>Symbol</vt:lpstr>
      <vt:lpstr>Times</vt:lpstr>
      <vt:lpstr>Default Design</vt:lpstr>
      <vt:lpstr>Equation</vt:lpstr>
      <vt:lpstr>Document</vt:lpstr>
      <vt:lpstr>Presentation Slides  for  Chapter 17, Part 2 of  Fundamentals of Atmospheric Modeling 2nd Edition </vt:lpstr>
      <vt:lpstr>Solvation and Hydration</vt:lpstr>
      <vt:lpstr>Water Equation</vt:lpstr>
      <vt:lpstr>ZSR Equation</vt:lpstr>
      <vt:lpstr>Water Equation</vt:lpstr>
      <vt:lpstr>Water Equation</vt:lpstr>
      <vt:lpstr>Water Equation</vt:lpstr>
      <vt:lpstr>Temp. Dependence of Water Activity</vt:lpstr>
      <vt:lpstr>Temp. Dependence of Water Activity</vt:lpstr>
      <vt:lpstr>Practical Use of Water Equation</vt:lpstr>
      <vt:lpstr>Practical Use of Water Equation</vt:lpstr>
      <vt:lpstr>Practical Use of Water Equation</vt:lpstr>
      <vt:lpstr>Deliquescence Relative Humidity</vt:lpstr>
      <vt:lpstr>Deliquescence Relative Humidity</vt:lpstr>
      <vt:lpstr>Solid Formation</vt:lpstr>
      <vt:lpstr>Example Equilibrium Problem</vt:lpstr>
      <vt:lpstr>Example Equilibrium Problem</vt:lpstr>
      <vt:lpstr>Example Equilibrium Problem</vt:lpstr>
      <vt:lpstr>Example Equilibrium Problem</vt:lpstr>
      <vt:lpstr>Example Equilibrium Problem</vt:lpstr>
      <vt:lpstr>Mass-Flux Iterative Method</vt:lpstr>
      <vt:lpstr>Mass-Flux Iterative Method</vt:lpstr>
      <vt:lpstr>Mass-Flux Iterative Method</vt:lpstr>
      <vt:lpstr>Mass-Flux Iterative Method</vt:lpstr>
      <vt:lpstr>Analytical Equilibrium Iteration Method</vt:lpstr>
      <vt:lpstr>Analytical Equilibrium Iteration Method</vt:lpstr>
      <vt:lpstr>Analytical Equilibrium Iteration Method</vt:lpstr>
      <vt:lpstr>Analytical Equilibrium Iteration Method</vt:lpstr>
      <vt:lpstr>Analytical Equilibrium Iteration Method</vt:lpstr>
      <vt:lpstr>Analytical Equilibrium Iteration Method</vt:lpstr>
      <vt:lpstr>Equilibrium Solver Results</vt:lpstr>
      <vt:lpstr>Equilibrium Solver Results</vt:lpstr>
      <vt:lpstr>Dissolutional Growth</vt:lpstr>
      <vt:lpstr>Dissolutional Growth</vt:lpstr>
      <vt:lpstr>Dissolutional Growth</vt:lpstr>
      <vt:lpstr>Dissolutional Growth</vt:lpstr>
      <vt:lpstr>Analytical Predictor of Dissolution</vt:lpstr>
      <vt:lpstr>Growth During Dissociation</vt:lpstr>
      <vt:lpstr>Growth During Dissociation</vt:lpstr>
      <vt:lpstr>Dissolution of Acids/Bases</vt:lpstr>
      <vt:lpstr>Dissolution for Dissociating Species</vt:lpstr>
      <vt:lpstr>Solve for Ammonia/Ammonium</vt:lpstr>
      <vt:lpstr>Solve for Ammonia/Ammonium</vt:lpstr>
      <vt:lpstr>Solve for Ammonia/Ammonium</vt:lpstr>
      <vt:lpstr>Solve for Ammonia/Ammonium</vt:lpstr>
      <vt:lpstr>Solve for Ammonia/Ammonium</vt:lpstr>
      <vt:lpstr>Simulations of Growth/Dissociation</vt:lpstr>
      <vt:lpstr>Simulations of Growth/Dissociation</vt:lpstr>
      <vt:lpstr>Simulations of Growth/Dissociation</vt:lpstr>
      <vt:lpstr>Nonequilibrium Growth of Solids</vt:lpstr>
      <vt:lpstr>Nonequilibrium Growth of Solids</vt:lpstr>
      <vt:lpstr>Nonequilibrium Growth of Solids</vt:lpstr>
      <vt:lpstr>Simulations of Solid Growth</vt:lpstr>
      <vt:lpstr>Simulations of Solid Growth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 Ginnebaugh</dc:creator>
  <cp:lastModifiedBy>Mark Z Jacobson</cp:lastModifiedBy>
  <cp:revision>705</cp:revision>
  <dcterms:created xsi:type="dcterms:W3CDTF">2004-09-10T00:13:47Z</dcterms:created>
  <dcterms:modified xsi:type="dcterms:W3CDTF">2022-05-05T16:54:20Z</dcterms:modified>
</cp:coreProperties>
</file>