
<file path=[Content_Types].xml><?xml version="1.0" encoding="utf-8"?>
<Types xmlns="http://schemas.openxmlformats.org/package/2006/content-types">
  <Default Extension="bin" ContentType="application/vnd.openxmlformats-officedocument.oleObject"/>
  <Default Extension="doc" ContentType="application/msword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547" r:id="rId3"/>
    <p:sldId id="548" r:id="rId4"/>
    <p:sldId id="549" r:id="rId5"/>
    <p:sldId id="550" r:id="rId6"/>
    <p:sldId id="551" r:id="rId7"/>
    <p:sldId id="587" r:id="rId8"/>
    <p:sldId id="552" r:id="rId9"/>
    <p:sldId id="553" r:id="rId10"/>
    <p:sldId id="554" r:id="rId11"/>
    <p:sldId id="555" r:id="rId12"/>
    <p:sldId id="556" r:id="rId13"/>
    <p:sldId id="557" r:id="rId14"/>
    <p:sldId id="558" r:id="rId15"/>
    <p:sldId id="559" r:id="rId16"/>
    <p:sldId id="560" r:id="rId17"/>
    <p:sldId id="561" r:id="rId18"/>
    <p:sldId id="562" r:id="rId19"/>
    <p:sldId id="563" r:id="rId20"/>
    <p:sldId id="564" r:id="rId21"/>
    <p:sldId id="565" r:id="rId22"/>
    <p:sldId id="566" r:id="rId23"/>
    <p:sldId id="567" r:id="rId24"/>
    <p:sldId id="568" r:id="rId25"/>
    <p:sldId id="569" r:id="rId26"/>
    <p:sldId id="570" r:id="rId27"/>
    <p:sldId id="571" r:id="rId28"/>
    <p:sldId id="572" r:id="rId29"/>
    <p:sldId id="573" r:id="rId30"/>
    <p:sldId id="574" r:id="rId31"/>
    <p:sldId id="575" r:id="rId32"/>
    <p:sldId id="576" r:id="rId33"/>
    <p:sldId id="577" r:id="rId34"/>
    <p:sldId id="578" r:id="rId35"/>
    <p:sldId id="579" r:id="rId36"/>
    <p:sldId id="580" r:id="rId37"/>
    <p:sldId id="581" r:id="rId38"/>
    <p:sldId id="582" r:id="rId39"/>
    <p:sldId id="583" r:id="rId40"/>
    <p:sldId id="584" r:id="rId41"/>
    <p:sldId id="585" r:id="rId42"/>
    <p:sldId id="586" r:id="rId43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7"/>
  </p:normalViewPr>
  <p:slideViewPr>
    <p:cSldViewPr>
      <p:cViewPr varScale="1">
        <p:scale>
          <a:sx n="97" d="100"/>
          <a:sy n="97" d="100"/>
        </p:scale>
        <p:origin x="10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Relationship Id="rId4" Type="http://schemas.openxmlformats.org/officeDocument/2006/relationships/image" Target="../media/image49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Relationship Id="rId4" Type="http://schemas.openxmlformats.org/officeDocument/2006/relationships/image" Target="../media/image55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Relationship Id="rId4" Type="http://schemas.openxmlformats.org/officeDocument/2006/relationships/image" Target="../media/image61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2" Type="http://schemas.openxmlformats.org/officeDocument/2006/relationships/image" Target="../media/image2.emf"/><Relationship Id="rId1" Type="http://schemas.openxmlformats.org/officeDocument/2006/relationships/image" Target="../media/image64.emf"/><Relationship Id="rId6" Type="http://schemas.openxmlformats.org/officeDocument/2006/relationships/image" Target="../media/image68.emf"/><Relationship Id="rId11" Type="http://schemas.openxmlformats.org/officeDocument/2006/relationships/image" Target="../media/image73.emf"/><Relationship Id="rId5" Type="http://schemas.openxmlformats.org/officeDocument/2006/relationships/image" Target="../media/image67.emf"/><Relationship Id="rId10" Type="http://schemas.openxmlformats.org/officeDocument/2006/relationships/image" Target="../media/image72.emf"/><Relationship Id="rId4" Type="http://schemas.openxmlformats.org/officeDocument/2006/relationships/image" Target="../media/image66.emf"/><Relationship Id="rId9" Type="http://schemas.openxmlformats.org/officeDocument/2006/relationships/image" Target="../media/image71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image" Target="../media/image74.e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image" Target="../media/image77.emf"/><Relationship Id="rId7" Type="http://schemas.openxmlformats.org/officeDocument/2006/relationships/image" Target="../media/image81.emf"/><Relationship Id="rId2" Type="http://schemas.openxmlformats.org/officeDocument/2006/relationships/image" Target="../media/image2.emf"/><Relationship Id="rId1" Type="http://schemas.openxmlformats.org/officeDocument/2006/relationships/image" Target="../media/image76.emf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image" Target="../media/image83.emf"/><Relationship Id="rId4" Type="http://schemas.openxmlformats.org/officeDocument/2006/relationships/image" Target="../media/image86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image" Target="../media/image87.emf"/><Relationship Id="rId4" Type="http://schemas.openxmlformats.org/officeDocument/2006/relationships/image" Target="../media/image90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image" Target="../media/image21.emf"/><Relationship Id="rId4" Type="http://schemas.openxmlformats.org/officeDocument/2006/relationships/image" Target="../media/image93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image" Target="../media/image94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image" Target="../media/image9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image" Target="../media/image100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emf"/><Relationship Id="rId1" Type="http://schemas.openxmlformats.org/officeDocument/2006/relationships/image" Target="../media/image102.emf"/><Relationship Id="rId5" Type="http://schemas.openxmlformats.org/officeDocument/2006/relationships/image" Target="../media/image106.emf"/><Relationship Id="rId4" Type="http://schemas.openxmlformats.org/officeDocument/2006/relationships/image" Target="../media/image105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image" Target="../media/image107.emf"/><Relationship Id="rId5" Type="http://schemas.openxmlformats.org/officeDocument/2006/relationships/image" Target="../media/image111.emf"/><Relationship Id="rId4" Type="http://schemas.openxmlformats.org/officeDocument/2006/relationships/image" Target="../media/image110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image" Target="../media/image112.emf"/><Relationship Id="rId4" Type="http://schemas.openxmlformats.org/officeDocument/2006/relationships/image" Target="../media/image115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image" Target="../media/image117.emf"/><Relationship Id="rId5" Type="http://schemas.openxmlformats.org/officeDocument/2006/relationships/image" Target="../media/image121.emf"/><Relationship Id="rId4" Type="http://schemas.openxmlformats.org/officeDocument/2006/relationships/image" Target="../media/image120.e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emf"/><Relationship Id="rId1" Type="http://schemas.openxmlformats.org/officeDocument/2006/relationships/image" Target="../media/image122.emf"/><Relationship Id="rId4" Type="http://schemas.openxmlformats.org/officeDocument/2006/relationships/image" Target="../media/image12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A2BFD-8AAE-1343-A4E8-C5FE80C795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0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97BE0-6B6C-AB4B-9285-2395F0F8A2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6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F10A5-26DC-CE4B-BE88-738EC9693D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8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20F86-EDC6-9143-8EC5-D9A41EE7B8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84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53630-DCAC-D042-AE2A-824C8432B9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6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939C5-1EC4-1C45-8C9C-E956745EC7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32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27C7C-7486-1148-998D-F9C0C7D97D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57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CA0F1-6D2C-AF41-B28E-20D67B2C1A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695AC5-613A-BF4D-B60D-819F625E0F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0B34D8-CE83-C14D-83A9-E3810874B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000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4C385-82A5-C740-9E8E-525852CFAB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51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fld id="{D9863AC8-87E3-6740-8B5A-688E527E927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6.emf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Microsoft_Word_97_-_2004_Document.doc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0.emf"/><Relationship Id="rId4" Type="http://schemas.openxmlformats.org/officeDocument/2006/relationships/image" Target="../media/image7.e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2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8.e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2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3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1.e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3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6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4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49.emf"/><Relationship Id="rId4" Type="http://schemas.openxmlformats.org/officeDocument/2006/relationships/image" Target="../media/image46.emf"/><Relationship Id="rId9" Type="http://schemas.openxmlformats.org/officeDocument/2006/relationships/oleObject" Target="../embeddings/oleObject4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0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5.emf"/><Relationship Id="rId4" Type="http://schemas.openxmlformats.org/officeDocument/2006/relationships/image" Target="../media/image52.emf"/><Relationship Id="rId9" Type="http://schemas.openxmlformats.org/officeDocument/2006/relationships/oleObject" Target="../embeddings/oleObject5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6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1.emf"/><Relationship Id="rId4" Type="http://schemas.openxmlformats.org/officeDocument/2006/relationships/image" Target="../media/image58.emf"/><Relationship Id="rId9" Type="http://schemas.openxmlformats.org/officeDocument/2006/relationships/oleObject" Target="../embeddings/oleObject61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62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13" Type="http://schemas.openxmlformats.org/officeDocument/2006/relationships/image" Target="../media/image67.emf"/><Relationship Id="rId18" Type="http://schemas.openxmlformats.org/officeDocument/2006/relationships/oleObject" Target="../embeddings/oleObject72.bin"/><Relationship Id="rId26" Type="http://schemas.openxmlformats.org/officeDocument/2006/relationships/image" Target="../media/image73.emf"/><Relationship Id="rId3" Type="http://schemas.openxmlformats.org/officeDocument/2006/relationships/oleObject" Target="../embeddings/oleObject64.bin"/><Relationship Id="rId21" Type="http://schemas.openxmlformats.org/officeDocument/2006/relationships/image" Target="../media/image71.emf"/><Relationship Id="rId7" Type="http://schemas.openxmlformats.org/officeDocument/2006/relationships/oleObject" Target="../embeddings/oleObject66.bin"/><Relationship Id="rId12" Type="http://schemas.openxmlformats.org/officeDocument/2006/relationships/oleObject" Target="../embeddings/oleObject69.bin"/><Relationship Id="rId17" Type="http://schemas.openxmlformats.org/officeDocument/2006/relationships/image" Target="../media/image69.emf"/><Relationship Id="rId25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1.bin"/><Relationship Id="rId20" Type="http://schemas.openxmlformats.org/officeDocument/2006/relationships/oleObject" Target="../embeddings/oleObject73.bin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68.bin"/><Relationship Id="rId24" Type="http://schemas.openxmlformats.org/officeDocument/2006/relationships/oleObject" Target="../embeddings/oleObject75.bin"/><Relationship Id="rId5" Type="http://schemas.openxmlformats.org/officeDocument/2006/relationships/oleObject" Target="../embeddings/oleObject65.bin"/><Relationship Id="rId15" Type="http://schemas.openxmlformats.org/officeDocument/2006/relationships/image" Target="../media/image68.emf"/><Relationship Id="rId23" Type="http://schemas.openxmlformats.org/officeDocument/2006/relationships/image" Target="../media/image72.emf"/><Relationship Id="rId10" Type="http://schemas.openxmlformats.org/officeDocument/2006/relationships/image" Target="../media/image66.emf"/><Relationship Id="rId19" Type="http://schemas.openxmlformats.org/officeDocument/2006/relationships/image" Target="../media/image70.e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67.bin"/><Relationship Id="rId14" Type="http://schemas.openxmlformats.org/officeDocument/2006/relationships/oleObject" Target="../embeddings/oleObject70.bin"/><Relationship Id="rId22" Type="http://schemas.openxmlformats.org/officeDocument/2006/relationships/oleObject" Target="../embeddings/oleObject74.bin"/><Relationship Id="rId27" Type="http://schemas.openxmlformats.org/officeDocument/2006/relationships/oleObject" Target="../embeddings/oleObject7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5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4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13" Type="http://schemas.openxmlformats.org/officeDocument/2006/relationships/oleObject" Target="../embeddings/oleObject85.bin"/><Relationship Id="rId18" Type="http://schemas.openxmlformats.org/officeDocument/2006/relationships/image" Target="../media/image82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79.emf"/><Relationship Id="rId1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1.e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86.bin"/><Relationship Id="rId10" Type="http://schemas.openxmlformats.org/officeDocument/2006/relationships/image" Target="../media/image78.emf"/><Relationship Id="rId4" Type="http://schemas.openxmlformats.org/officeDocument/2006/relationships/image" Target="../media/image76.emf"/><Relationship Id="rId9" Type="http://schemas.openxmlformats.org/officeDocument/2006/relationships/oleObject" Target="../embeddings/oleObject83.bin"/><Relationship Id="rId14" Type="http://schemas.openxmlformats.org/officeDocument/2006/relationships/image" Target="../media/image80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4.emf"/><Relationship Id="rId5" Type="http://schemas.openxmlformats.org/officeDocument/2006/relationships/oleObject" Target="../embeddings/oleObject89.bin"/><Relationship Id="rId10" Type="http://schemas.openxmlformats.org/officeDocument/2006/relationships/image" Target="../media/image86.emf"/><Relationship Id="rId4" Type="http://schemas.openxmlformats.org/officeDocument/2006/relationships/image" Target="../media/image83.emf"/><Relationship Id="rId9" Type="http://schemas.openxmlformats.org/officeDocument/2006/relationships/oleObject" Target="../embeddings/oleObject91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8.emf"/><Relationship Id="rId5" Type="http://schemas.openxmlformats.org/officeDocument/2006/relationships/oleObject" Target="../embeddings/oleObject93.bin"/><Relationship Id="rId10" Type="http://schemas.openxmlformats.org/officeDocument/2006/relationships/image" Target="../media/image90.emf"/><Relationship Id="rId4" Type="http://schemas.openxmlformats.org/officeDocument/2006/relationships/image" Target="../media/image87.emf"/><Relationship Id="rId9" Type="http://schemas.openxmlformats.org/officeDocument/2006/relationships/oleObject" Target="../embeddings/oleObject95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e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1.emf"/><Relationship Id="rId5" Type="http://schemas.openxmlformats.org/officeDocument/2006/relationships/oleObject" Target="../embeddings/oleObject97.bin"/><Relationship Id="rId10" Type="http://schemas.openxmlformats.org/officeDocument/2006/relationships/image" Target="../media/image93.e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9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5.e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9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97.emf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9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98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9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1.e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0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emf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10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03.e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05.emf"/><Relationship Id="rId4" Type="http://schemas.openxmlformats.org/officeDocument/2006/relationships/image" Target="../media/image102.emf"/><Relationship Id="rId9" Type="http://schemas.openxmlformats.org/officeDocument/2006/relationships/oleObject" Target="../embeddings/oleObject111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emf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08.emf"/><Relationship Id="rId11" Type="http://schemas.openxmlformats.org/officeDocument/2006/relationships/oleObject" Target="../embeddings/oleObject117.bin"/><Relationship Id="rId5" Type="http://schemas.openxmlformats.org/officeDocument/2006/relationships/oleObject" Target="../embeddings/oleObject114.bin"/><Relationship Id="rId10" Type="http://schemas.openxmlformats.org/officeDocument/2006/relationships/image" Target="../media/image110.emf"/><Relationship Id="rId4" Type="http://schemas.openxmlformats.org/officeDocument/2006/relationships/image" Target="../media/image107.emf"/><Relationship Id="rId9" Type="http://schemas.openxmlformats.org/officeDocument/2006/relationships/oleObject" Target="../embeddings/oleObject116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emf"/><Relationship Id="rId3" Type="http://schemas.openxmlformats.org/officeDocument/2006/relationships/oleObject" Target="../embeddings/oleObject118.bin"/><Relationship Id="rId7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13.emf"/><Relationship Id="rId5" Type="http://schemas.openxmlformats.org/officeDocument/2006/relationships/oleObject" Target="../embeddings/oleObject119.bin"/><Relationship Id="rId10" Type="http://schemas.openxmlformats.org/officeDocument/2006/relationships/image" Target="../media/image115.emf"/><Relationship Id="rId4" Type="http://schemas.openxmlformats.org/officeDocument/2006/relationships/image" Target="../media/image112.emf"/><Relationship Id="rId9" Type="http://schemas.openxmlformats.org/officeDocument/2006/relationships/oleObject" Target="../embeddings/oleObject12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116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oleObject" Target="../embeddings/oleObject123.bin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1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18.emf"/><Relationship Id="rId11" Type="http://schemas.openxmlformats.org/officeDocument/2006/relationships/oleObject" Target="../embeddings/oleObject127.bin"/><Relationship Id="rId5" Type="http://schemas.openxmlformats.org/officeDocument/2006/relationships/oleObject" Target="../embeddings/oleObject124.bin"/><Relationship Id="rId10" Type="http://schemas.openxmlformats.org/officeDocument/2006/relationships/image" Target="../media/image120.emf"/><Relationship Id="rId4" Type="http://schemas.openxmlformats.org/officeDocument/2006/relationships/image" Target="../media/image117.emf"/><Relationship Id="rId9" Type="http://schemas.openxmlformats.org/officeDocument/2006/relationships/oleObject" Target="../embeddings/oleObject126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e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23.e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25.emf"/><Relationship Id="rId4" Type="http://schemas.openxmlformats.org/officeDocument/2006/relationships/image" Target="../media/image122.emf"/><Relationship Id="rId9" Type="http://schemas.openxmlformats.org/officeDocument/2006/relationships/oleObject" Target="../embeddings/oleObject13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17, Part 1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 b="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 b="0">
                <a:solidFill>
                  <a:srgbClr val="187534"/>
                </a:solidFill>
                <a:latin typeface="Times" charset="0"/>
              </a:rPr>
              <a:t>March 31, 2005</a:t>
            </a:r>
            <a:r>
              <a:rPr lang="en-US" sz="2000" b="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Types of Equilibrium Equations</a:t>
            </a:r>
          </a:p>
        </p:txBody>
      </p:sp>
      <p:sp>
        <p:nvSpPr>
          <p:cNvPr id="78643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Reversible chemical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(17.1)</a:t>
            </a:r>
          </a:p>
        </p:txBody>
      </p:sp>
      <p:sp>
        <p:nvSpPr>
          <p:cNvPr id="786437" name="Rectangle 5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 dirty="0">
                <a:latin typeface="Times" charset="0"/>
              </a:rPr>
              <a:t>Mass conservation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(17.3)</a:t>
            </a:r>
          </a:p>
        </p:txBody>
      </p:sp>
      <p:sp>
        <p:nvSpPr>
          <p:cNvPr id="786449" name="Rectangle 17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Divide each d</a:t>
            </a:r>
            <a:r>
              <a:rPr lang="en-US" sz="2400" b="0" i="1">
                <a:latin typeface="Times" charset="0"/>
              </a:rPr>
              <a:t>n</a:t>
            </a:r>
            <a:r>
              <a:rPr lang="en-US" sz="2400" b="0" i="1" baseline="-25000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 by smallest value of d</a:t>
            </a:r>
            <a:r>
              <a:rPr lang="en-US" sz="2400" b="0" i="1">
                <a:latin typeface="Times" charset="0"/>
              </a:rPr>
              <a:t>n</a:t>
            </a:r>
            <a:r>
              <a:rPr lang="en-US" sz="2400" b="0" i="1" baseline="-25000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(17.2)</a:t>
            </a:r>
          </a:p>
        </p:txBody>
      </p:sp>
      <p:graphicFrame>
        <p:nvGraphicFramePr>
          <p:cNvPr id="78645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688445"/>
              </p:ext>
            </p:extLst>
          </p:nvPr>
        </p:nvGraphicFramePr>
        <p:xfrm>
          <a:off x="2085975" y="1749425"/>
          <a:ext cx="22542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516" name="Equation" r:id="rId3" imgW="901700" imgH="215900" progId="Equation.3">
                  <p:embed/>
                </p:oleObj>
              </mc:Choice>
              <mc:Fallback>
                <p:oleObj name="Equation" r:id="rId3" imgW="901700" imgH="2159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5" y="1749425"/>
                        <a:ext cx="22542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51" name="Object 19"/>
          <p:cNvGraphicFramePr>
            <a:graphicFrameLocks noChangeAspect="1"/>
          </p:cNvGraphicFramePr>
          <p:nvPr/>
        </p:nvGraphicFramePr>
        <p:xfrm>
          <a:off x="4443413" y="1752600"/>
          <a:ext cx="89058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517" name="Document" r:id="rId5" imgW="356616" imgH="176784" progId="Word.Document.8">
                  <p:embed/>
                </p:oleObj>
              </mc:Choice>
              <mc:Fallback>
                <p:oleObj name="Document" r:id="rId5" imgW="356616" imgH="176784" progId="Word.Documen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3413" y="1752600"/>
                        <a:ext cx="890587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5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201836"/>
              </p:ext>
            </p:extLst>
          </p:nvPr>
        </p:nvGraphicFramePr>
        <p:xfrm>
          <a:off x="5578475" y="1749425"/>
          <a:ext cx="21590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518" name="Equation" r:id="rId7" imgW="863600" imgH="215900" progId="Equation.3">
                  <p:embed/>
                </p:oleObj>
              </mc:Choice>
              <mc:Fallback>
                <p:oleObj name="Equation" r:id="rId7" imgW="863600" imgH="2159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8475" y="1749425"/>
                        <a:ext cx="21590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55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830785"/>
              </p:ext>
            </p:extLst>
          </p:nvPr>
        </p:nvGraphicFramePr>
        <p:xfrm>
          <a:off x="2289175" y="3502025"/>
          <a:ext cx="20002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519" name="Equation" r:id="rId9" imgW="800100" imgH="215900" progId="Equation.3">
                  <p:embed/>
                </p:oleObj>
              </mc:Choice>
              <mc:Fallback>
                <p:oleObj name="Equation" r:id="rId9" imgW="800100" imgH="2159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175" y="3502025"/>
                        <a:ext cx="20002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56" name="Object 24"/>
          <p:cNvGraphicFramePr>
            <a:graphicFrameLocks noChangeAspect="1"/>
          </p:cNvGraphicFramePr>
          <p:nvPr/>
        </p:nvGraphicFramePr>
        <p:xfrm>
          <a:off x="4443413" y="3505200"/>
          <a:ext cx="89058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520" name="Document" r:id="rId11" imgW="356616" imgH="176784" progId="Word.Document.8">
                  <p:embed/>
                </p:oleObj>
              </mc:Choice>
              <mc:Fallback>
                <p:oleObj name="Document" r:id="rId11" imgW="356616" imgH="176784" progId="Word.Document.8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3413" y="3505200"/>
                        <a:ext cx="890587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57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849724"/>
              </p:ext>
            </p:extLst>
          </p:nvPr>
        </p:nvGraphicFramePr>
        <p:xfrm>
          <a:off x="5489575" y="3502025"/>
          <a:ext cx="20002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521" name="Equation" r:id="rId12" imgW="800100" imgH="215900" progId="Equation.3">
                  <p:embed/>
                </p:oleObj>
              </mc:Choice>
              <mc:Fallback>
                <p:oleObj name="Equation" r:id="rId12" imgW="800100" imgH="2159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5" y="3502025"/>
                        <a:ext cx="20002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6458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973366"/>
              </p:ext>
            </p:extLst>
          </p:nvPr>
        </p:nvGraphicFramePr>
        <p:xfrm>
          <a:off x="3505200" y="4876800"/>
          <a:ext cx="20637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522" name="Equation" r:id="rId14" imgW="825500" imgH="304800" progId="Equation.3">
                  <p:embed/>
                </p:oleObj>
              </mc:Choice>
              <mc:Fallback>
                <p:oleObj name="Equation" r:id="rId14" imgW="825500" imgH="3048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876800"/>
                        <a:ext cx="20637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6435" grpId="0" autoUpdateAnimBg="0"/>
      <p:bldP spid="786437" grpId="0" build="p" autoUpdateAnimBg="0"/>
      <p:bldP spid="78644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Types of Equilibrium Equations</a:t>
            </a:r>
          </a:p>
        </p:txBody>
      </p:sp>
      <p:sp>
        <p:nvSpPr>
          <p:cNvPr id="87961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Solvent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Substance in which species dissolve in (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e.g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., water)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Solute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The dissolving species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Solution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Combination of solute and solvent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Solids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Suspended material not in solution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9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9619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Gas-Particle Equilibrium</a:t>
            </a:r>
          </a:p>
        </p:txBody>
      </p:sp>
      <p:sp>
        <p:nvSpPr>
          <p:cNvPr id="88064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Gas-particle reversible reaction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	 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Gas in equilibrium with solution at gas-solution interface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880644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Sulfuric acid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(17.5)</a:t>
            </a:r>
          </a:p>
        </p:txBody>
      </p:sp>
      <p:sp>
        <p:nvSpPr>
          <p:cNvPr id="880655" name="Rectangle 15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Examples</a:t>
            </a:r>
          </a:p>
        </p:txBody>
      </p:sp>
      <p:graphicFrame>
        <p:nvGraphicFramePr>
          <p:cNvPr id="8806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2535168"/>
              </p:ext>
            </p:extLst>
          </p:nvPr>
        </p:nvGraphicFramePr>
        <p:xfrm>
          <a:off x="2971800" y="1905000"/>
          <a:ext cx="314642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15" name="Document" r:id="rId3" imgW="1258824" imgH="176784" progId="Word.Document.8">
                  <p:embed/>
                </p:oleObj>
              </mc:Choice>
              <mc:Fallback>
                <p:oleObj name="Document" r:id="rId3" imgW="1258824" imgH="176784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905000"/>
                        <a:ext cx="3146425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57" name="Object 17"/>
          <p:cNvGraphicFramePr>
            <a:graphicFrameLocks noChangeAspect="1"/>
          </p:cNvGraphicFramePr>
          <p:nvPr/>
        </p:nvGraphicFramePr>
        <p:xfrm>
          <a:off x="2668588" y="2819400"/>
          <a:ext cx="3427412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16" name="Document" r:id="rId5" imgW="1371600" imgH="176784" progId="Word.Document.8">
                  <p:embed/>
                </p:oleObj>
              </mc:Choice>
              <mc:Fallback>
                <p:oleObj name="Document" r:id="rId5" imgW="1371600" imgH="176784" progId="Word.Documen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8588" y="2819400"/>
                        <a:ext cx="3427412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658" name="Rectangle 18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Nitric acid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880659" name="Object 19"/>
          <p:cNvGraphicFramePr>
            <a:graphicFrameLocks noChangeAspect="1"/>
          </p:cNvGraphicFramePr>
          <p:nvPr/>
        </p:nvGraphicFramePr>
        <p:xfrm>
          <a:off x="2728913" y="3581400"/>
          <a:ext cx="3367087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17" name="Document" r:id="rId7" imgW="1347216" imgH="176784" progId="Word.Document.8">
                  <p:embed/>
                </p:oleObj>
              </mc:Choice>
              <mc:Fallback>
                <p:oleObj name="Document" r:id="rId7" imgW="1347216" imgH="176784" progId="Word.Documen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8913" y="3581400"/>
                        <a:ext cx="3367087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660" name="Rectangle 20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Hydrochloric acid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880661" name="Rectangle 21"/>
          <p:cNvSpPr>
            <a:spLocks noChangeArrowheads="1"/>
          </p:cNvSpPr>
          <p:nvPr/>
        </p:nvSpPr>
        <p:spPr bwMode="auto">
          <a:xfrm>
            <a:off x="457200" y="533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Carbon dioxide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880662" name="Rectangle 22"/>
          <p:cNvSpPr>
            <a:spLocks noChangeArrowheads="1"/>
          </p:cNvSpPr>
          <p:nvPr/>
        </p:nvSpPr>
        <p:spPr bwMode="auto">
          <a:xfrm>
            <a:off x="457200" y="617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Ammonia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880663" name="Object 23"/>
          <p:cNvGraphicFramePr>
            <a:graphicFrameLocks noChangeAspect="1"/>
          </p:cNvGraphicFramePr>
          <p:nvPr/>
        </p:nvGraphicFramePr>
        <p:xfrm>
          <a:off x="3048000" y="4419600"/>
          <a:ext cx="279558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18" name="Document" r:id="rId9" imgW="1118616" imgH="176784" progId="Word.Document.8">
                  <p:embed/>
                </p:oleObj>
              </mc:Choice>
              <mc:Fallback>
                <p:oleObj name="Document" r:id="rId9" imgW="1118616" imgH="176784" progId="Word.Document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419600"/>
                        <a:ext cx="2795588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64" name="Object 24"/>
          <p:cNvGraphicFramePr>
            <a:graphicFrameLocks noChangeAspect="1"/>
          </p:cNvGraphicFramePr>
          <p:nvPr/>
        </p:nvGraphicFramePr>
        <p:xfrm>
          <a:off x="3117850" y="5257800"/>
          <a:ext cx="28257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19" name="Document" r:id="rId11" imgW="1130808" imgH="176784" progId="Word.Document.8">
                  <p:embed/>
                </p:oleObj>
              </mc:Choice>
              <mc:Fallback>
                <p:oleObj name="Document" r:id="rId11" imgW="1130808" imgH="176784" progId="Word.Document.8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7850" y="5257800"/>
                        <a:ext cx="282575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65" name="Object 25"/>
          <p:cNvGraphicFramePr>
            <a:graphicFrameLocks noChangeAspect="1"/>
          </p:cNvGraphicFramePr>
          <p:nvPr/>
        </p:nvGraphicFramePr>
        <p:xfrm>
          <a:off x="3124200" y="6096000"/>
          <a:ext cx="28257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20" name="Document" r:id="rId13" imgW="1130808" imgH="176784" progId="Word.Document.8">
                  <p:embed/>
                </p:oleObj>
              </mc:Choice>
              <mc:Fallback>
                <p:oleObj name="Document" r:id="rId13" imgW="1130808" imgH="176784" progId="Word.Document.8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6096000"/>
                        <a:ext cx="282575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43" grpId="0" autoUpdateAnimBg="0"/>
      <p:bldP spid="880644" grpId="0" build="p" autoUpdateAnimBg="0"/>
      <p:bldP spid="880655" grpId="0" autoUpdateAnimBg="0"/>
      <p:bldP spid="880658" grpId="0" autoUpdateAnimBg="0"/>
      <p:bldP spid="880660" grpId="0" autoUpdateAnimBg="0"/>
      <p:bldP spid="880661" grpId="0" autoUpdateAnimBg="0"/>
      <p:bldP spid="88066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Electrolytes, Ions, and Acids</a:t>
            </a:r>
          </a:p>
        </p:txBody>
      </p:sp>
      <p:sp>
        <p:nvSpPr>
          <p:cNvPr id="881667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Electrolyte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Substance that undergoes partial or complete dissociation into ions in solution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Ion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Charged atom or molecule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Dissociation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Molecule breaks into simpler components, namely ions. Degree of dissociation depends on acidity.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Acidity</a:t>
            </a: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Measure of concentration of hydrogen ions (H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, protons) in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1667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Electrolytes, Ions, and Acids</a:t>
            </a:r>
          </a:p>
        </p:txBody>
      </p:sp>
      <p:sp>
        <p:nvSpPr>
          <p:cNvPr id="882691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Acidity measured in terms of pH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(17.6)</a:t>
            </a:r>
          </a:p>
        </p:txBody>
      </p:sp>
      <p:sp>
        <p:nvSpPr>
          <p:cNvPr id="882692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Protons in solution donated by acids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882693" name="Rectangle 5"/>
          <p:cNvSpPr>
            <a:spLocks noChangeArrowheads="1"/>
          </p:cNvSpPr>
          <p:nvPr/>
        </p:nvSpPr>
        <p:spPr bwMode="auto">
          <a:xfrm>
            <a:off x="3429000" y="1600200"/>
            <a:ext cx="2209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chemeClr val="tx1"/>
                </a:solidFill>
                <a:latin typeface="Times" charset="0"/>
              </a:rPr>
              <a:t>pH = -log</a:t>
            </a:r>
            <a:r>
              <a:rPr lang="en-US" sz="2400" b="0" baseline="-25000">
                <a:solidFill>
                  <a:schemeClr val="tx1"/>
                </a:solidFill>
                <a:latin typeface="Times" charset="0"/>
              </a:rPr>
              <a:t>10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[H</a:t>
            </a:r>
            <a:r>
              <a:rPr lang="en-US" sz="2400" b="0" baseline="30000">
                <a:solidFill>
                  <a:schemeClr val="tx1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chemeClr val="tx1"/>
                </a:solidFill>
                <a:latin typeface="Times" charset="0"/>
              </a:rPr>
              <a:t>]</a:t>
            </a:r>
            <a:endParaRPr lang="en-US" sz="2400" b="0">
              <a:latin typeface="Times" charset="0"/>
            </a:endParaRPr>
          </a:p>
        </p:txBody>
      </p:sp>
      <p:sp>
        <p:nvSpPr>
          <p:cNvPr id="882694" name="Rectangle 6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[H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] 	= molarity of H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(mol-H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+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L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-solution)</a:t>
            </a:r>
            <a:endParaRPr lang="en-US" sz="2400" b="0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882697" name="Rectangle 9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>
                <a:latin typeface="Times" charset="0"/>
              </a:rPr>
              <a:t>Strong acids (dissociate readily at low pH)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HCl	= hydrochloric acid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HNO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3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= nitric acid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H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SO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4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= sulfuric acid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>
                <a:latin typeface="Times" charset="0"/>
              </a:rPr>
              <a:t>Weak acids (dissociate readily at higher pH)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H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2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CO</a:t>
            </a:r>
            <a:r>
              <a:rPr lang="en-US" sz="2400" b="0" baseline="-25000">
                <a:solidFill>
                  <a:srgbClr val="800080"/>
                </a:solidFill>
                <a:latin typeface="Times" charset="0"/>
              </a:rPr>
              <a:t>3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= carbonic acid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6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2691" grpId="0" autoUpdateAnimBg="0"/>
      <p:bldP spid="882692" grpId="0" build="p" autoUpdateAnimBg="0"/>
      <p:bldP spid="882693" grpId="0" autoUpdateAnimBg="0"/>
      <p:bldP spid="882694" grpId="0" autoUpdateAnimBg="0"/>
      <p:bldP spid="882697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pH Scale</a:t>
            </a:r>
          </a:p>
        </p:txBody>
      </p:sp>
      <p:sp>
        <p:nvSpPr>
          <p:cNvPr id="92160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17.1</a:t>
            </a:r>
          </a:p>
        </p:txBody>
      </p:sp>
      <p:graphicFrame>
        <p:nvGraphicFramePr>
          <p:cNvPr id="921604" name="Object 4"/>
          <p:cNvGraphicFramePr>
            <a:graphicFrameLocks noChangeAspect="1"/>
          </p:cNvGraphicFramePr>
          <p:nvPr/>
        </p:nvGraphicFramePr>
        <p:xfrm>
          <a:off x="533400" y="1041400"/>
          <a:ext cx="8153400" cy="505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14" name="Document" r:id="rId3" imgW="4916424" imgH="3048000" progId="Word.Document.8">
                  <p:embed/>
                </p:oleObj>
              </mc:Choice>
              <mc:Fallback>
                <p:oleObj name="Document" r:id="rId3" imgW="4916424" imgH="30480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041400"/>
                        <a:ext cx="8153400" cy="505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Electrolytes, Ions, and Acids</a:t>
            </a:r>
          </a:p>
        </p:txBody>
      </p:sp>
      <p:sp>
        <p:nvSpPr>
          <p:cNvPr id="88371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Sulfuric acid dissociation (pH above -3)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(17.7)</a:t>
            </a:r>
          </a:p>
        </p:txBody>
      </p:sp>
      <p:sp>
        <p:nvSpPr>
          <p:cNvPr id="883716" name="Rectangle 4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Nitric acid dissociation (pH above -1)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(17.8)</a:t>
            </a:r>
          </a:p>
        </p:txBody>
      </p:sp>
      <p:sp>
        <p:nvSpPr>
          <p:cNvPr id="883717" name="Rectangle 5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Bisulfate dissociation (pH above 2)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(17.7)</a:t>
            </a:r>
          </a:p>
        </p:txBody>
      </p:sp>
      <p:graphicFrame>
        <p:nvGraphicFramePr>
          <p:cNvPr id="883727" name="Object 15"/>
          <p:cNvGraphicFramePr>
            <a:graphicFrameLocks noChangeAspect="1"/>
          </p:cNvGraphicFramePr>
          <p:nvPr/>
        </p:nvGraphicFramePr>
        <p:xfrm>
          <a:off x="2362200" y="1752600"/>
          <a:ext cx="415925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755" name="Document" r:id="rId3" imgW="1664208" imgH="204216" progId="Word.Document.8">
                  <p:embed/>
                </p:oleObj>
              </mc:Choice>
              <mc:Fallback>
                <p:oleObj name="Document" r:id="rId3" imgW="1664208" imgH="204216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752600"/>
                        <a:ext cx="415925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3728" name="Object 16"/>
          <p:cNvGraphicFramePr>
            <a:graphicFrameLocks noChangeAspect="1"/>
          </p:cNvGraphicFramePr>
          <p:nvPr/>
        </p:nvGraphicFramePr>
        <p:xfrm>
          <a:off x="2935288" y="3352800"/>
          <a:ext cx="3236912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756" name="Document" r:id="rId5" imgW="1295400" imgH="240792" progId="Word.Document.8">
                  <p:embed/>
                </p:oleObj>
              </mc:Choice>
              <mc:Fallback>
                <p:oleObj name="Document" r:id="rId5" imgW="1295400" imgH="240792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5288" y="3352800"/>
                        <a:ext cx="3236912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3729" name="Object 17"/>
          <p:cNvGraphicFramePr>
            <a:graphicFrameLocks noChangeAspect="1"/>
          </p:cNvGraphicFramePr>
          <p:nvPr/>
        </p:nvGraphicFramePr>
        <p:xfrm>
          <a:off x="2438400" y="5257800"/>
          <a:ext cx="3998913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757" name="Document" r:id="rId7" imgW="1600200" imgH="216408" progId="Word.Document.8">
                  <p:embed/>
                </p:oleObj>
              </mc:Choice>
              <mc:Fallback>
                <p:oleObj name="Document" r:id="rId7" imgW="1600200" imgH="216408" progId="Word.Documen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257800"/>
                        <a:ext cx="3998913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3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3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3715" grpId="0" autoUpdateAnimBg="0"/>
      <p:bldP spid="883716" grpId="0" build="p" autoUpdateAnimBg="0"/>
      <p:bldP spid="88371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Electrolytes, Ions, and Acids</a:t>
            </a:r>
          </a:p>
        </p:txBody>
      </p:sp>
      <p:sp>
        <p:nvSpPr>
          <p:cNvPr id="88473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Hydrochloric acid dissociation  (pH above -6)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(17.9)</a:t>
            </a:r>
          </a:p>
        </p:txBody>
      </p:sp>
      <p:sp>
        <p:nvSpPr>
          <p:cNvPr id="884740" name="Rectangle 4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Bicarbonate dissociation (pH above 10)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(17.10)</a:t>
            </a:r>
          </a:p>
        </p:txBody>
      </p:sp>
      <p:sp>
        <p:nvSpPr>
          <p:cNvPr id="884741" name="Rectangle 5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Carbon dioxide dissociation (pH above 6)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(17.10)</a:t>
            </a:r>
          </a:p>
        </p:txBody>
      </p:sp>
      <p:graphicFrame>
        <p:nvGraphicFramePr>
          <p:cNvPr id="884745" name="Object 9"/>
          <p:cNvGraphicFramePr>
            <a:graphicFrameLocks noChangeAspect="1"/>
          </p:cNvGraphicFramePr>
          <p:nvPr/>
        </p:nvGraphicFramePr>
        <p:xfrm>
          <a:off x="2819400" y="1828800"/>
          <a:ext cx="33369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73" name="Document" r:id="rId3" imgW="1335024" imgH="176784" progId="Word.Document.8">
                  <p:embed/>
                </p:oleObj>
              </mc:Choice>
              <mc:Fallback>
                <p:oleObj name="Document" r:id="rId3" imgW="1335024" imgH="176784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828800"/>
                        <a:ext cx="33369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4746" name="Object 10"/>
          <p:cNvGraphicFramePr>
            <a:graphicFrameLocks noChangeAspect="1"/>
          </p:cNvGraphicFramePr>
          <p:nvPr/>
        </p:nvGraphicFramePr>
        <p:xfrm>
          <a:off x="685800" y="3429000"/>
          <a:ext cx="7488238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74" name="Document" r:id="rId5" imgW="2996184" imgH="216408" progId="Word.Document.8">
                  <p:embed/>
                </p:oleObj>
              </mc:Choice>
              <mc:Fallback>
                <p:oleObj name="Document" r:id="rId5" imgW="2996184" imgH="216408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429000"/>
                        <a:ext cx="7488238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4747" name="Object 11"/>
          <p:cNvGraphicFramePr>
            <a:graphicFrameLocks noChangeAspect="1"/>
          </p:cNvGraphicFramePr>
          <p:nvPr/>
        </p:nvGraphicFramePr>
        <p:xfrm>
          <a:off x="2667000" y="5257800"/>
          <a:ext cx="32988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75" name="Document" r:id="rId7" imgW="1319784" imgH="240792" progId="Word.Document.8">
                  <p:embed/>
                </p:oleObj>
              </mc:Choice>
              <mc:Fallback>
                <p:oleObj name="Document" r:id="rId7" imgW="1319784" imgH="240792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257800"/>
                        <a:ext cx="32988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4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4739" grpId="0" autoUpdateAnimBg="0"/>
      <p:bldP spid="884740" grpId="0" build="p" autoUpdateAnimBg="0"/>
      <p:bldP spid="88474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Bases</a:t>
            </a:r>
          </a:p>
        </p:txBody>
      </p:sp>
      <p:sp>
        <p:nvSpPr>
          <p:cNvPr id="88576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Base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Donates OH</a:t>
            </a:r>
            <a:r>
              <a:rPr lang="en-US" sz="2400" b="0" baseline="30000">
                <a:solidFill>
                  <a:srgbClr val="800080"/>
                </a:solidFill>
                <a:latin typeface="Times" charset="0"/>
              </a:rPr>
              <a:t>-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 (hydroxide ion)</a:t>
            </a:r>
          </a:p>
        </p:txBody>
      </p:sp>
      <p:sp>
        <p:nvSpPr>
          <p:cNvPr id="885764" name="Rectangle 4"/>
          <p:cNvSpPr>
            <a:spLocks noChangeArrowheads="1"/>
          </p:cNvSpPr>
          <p:nvPr/>
        </p:nvSpPr>
        <p:spPr bwMode="auto">
          <a:xfrm>
            <a:off x="457200" y="4191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Ammonia complexes with water and dissociates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(17.12)</a:t>
            </a:r>
          </a:p>
        </p:txBody>
      </p:sp>
      <p:sp>
        <p:nvSpPr>
          <p:cNvPr id="885765" name="Rectangle 5"/>
          <p:cNvSpPr>
            <a:spLocks noChangeArrowheads="1"/>
          </p:cNvSpPr>
          <p:nvPr/>
        </p:nvSpPr>
        <p:spPr bwMode="auto">
          <a:xfrm>
            <a:off x="457200" y="2133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Hydroxide ion combine with hydrogen ion to form liquid water, increasing pH of solution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(17.11)</a:t>
            </a:r>
          </a:p>
        </p:txBody>
      </p:sp>
      <p:graphicFrame>
        <p:nvGraphicFramePr>
          <p:cNvPr id="885769" name="Object 9"/>
          <p:cNvGraphicFramePr>
            <a:graphicFrameLocks noChangeAspect="1"/>
          </p:cNvGraphicFramePr>
          <p:nvPr/>
        </p:nvGraphicFramePr>
        <p:xfrm>
          <a:off x="2819400" y="3124200"/>
          <a:ext cx="33369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788" name="Document" r:id="rId3" imgW="1335024" imgH="176784" progId="Word.Document.8">
                  <p:embed/>
                </p:oleObj>
              </mc:Choice>
              <mc:Fallback>
                <p:oleObj name="Document" r:id="rId3" imgW="1335024" imgH="176784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124200"/>
                        <a:ext cx="33369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5770" name="Object 10"/>
          <p:cNvGraphicFramePr>
            <a:graphicFrameLocks noChangeAspect="1"/>
          </p:cNvGraphicFramePr>
          <p:nvPr/>
        </p:nvGraphicFramePr>
        <p:xfrm>
          <a:off x="2057400" y="5105400"/>
          <a:ext cx="5240338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789" name="Document" r:id="rId5" imgW="2097024" imgH="216408" progId="Word.Document.8">
                  <p:embed/>
                </p:oleObj>
              </mc:Choice>
              <mc:Fallback>
                <p:oleObj name="Document" r:id="rId5" imgW="2097024" imgH="216408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105400"/>
                        <a:ext cx="5240338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5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5763" grpId="0" autoUpdateAnimBg="0"/>
      <p:bldP spid="885764" grpId="0" build="p" autoUpdateAnimBg="0"/>
      <p:bldP spid="88576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Solid Electrolytes</a:t>
            </a:r>
          </a:p>
        </p:txBody>
      </p:sp>
      <p:sp>
        <p:nvSpPr>
          <p:cNvPr id="886787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Suspended electrolytes not in solution</a:t>
            </a: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Char char="•"/>
              <a:tabLst>
                <a:tab pos="6804025" algn="l"/>
              </a:tabLst>
            </a:pP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Precipitation / crystallization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Formation of solid electrolytes from ions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Dissociation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Separation of solid electrolytes into 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6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6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6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6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6787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Solid Electrolytes</a:t>
            </a:r>
          </a:p>
        </p:txBody>
      </p:sp>
      <p:sp>
        <p:nvSpPr>
          <p:cNvPr id="887811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Ammonium-containing solid reactions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(17.15)</a:t>
            </a:r>
          </a:p>
        </p:txBody>
      </p:sp>
      <p:graphicFrame>
        <p:nvGraphicFramePr>
          <p:cNvPr id="887817" name="Object 9"/>
          <p:cNvGraphicFramePr>
            <a:graphicFrameLocks noChangeAspect="1"/>
          </p:cNvGraphicFramePr>
          <p:nvPr/>
        </p:nvGraphicFramePr>
        <p:xfrm>
          <a:off x="2514600" y="1828800"/>
          <a:ext cx="364807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845" name="Document" r:id="rId3" imgW="1459992" imgH="204216" progId="Word.Document.8">
                  <p:embed/>
                </p:oleObj>
              </mc:Choice>
              <mc:Fallback>
                <p:oleObj name="Document" r:id="rId3" imgW="1459992" imgH="204216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828800"/>
                        <a:ext cx="364807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7818" name="Object 10"/>
          <p:cNvGraphicFramePr>
            <a:graphicFrameLocks noChangeAspect="1"/>
          </p:cNvGraphicFramePr>
          <p:nvPr/>
        </p:nvGraphicFramePr>
        <p:xfrm>
          <a:off x="2286000" y="2971800"/>
          <a:ext cx="4129088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846" name="Document" r:id="rId5" imgW="1652016" imgH="216408" progId="Word.Document.8">
                  <p:embed/>
                </p:oleObj>
              </mc:Choice>
              <mc:Fallback>
                <p:oleObj name="Document" r:id="rId5" imgW="1652016" imgH="216408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971800"/>
                        <a:ext cx="4129088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7819" name="Object 11"/>
          <p:cNvGraphicFramePr>
            <a:graphicFrameLocks noChangeAspect="1"/>
          </p:cNvGraphicFramePr>
          <p:nvPr/>
        </p:nvGraphicFramePr>
        <p:xfrm>
          <a:off x="2209800" y="4267200"/>
          <a:ext cx="451008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847" name="Document" r:id="rId7" imgW="1804416" imgH="228600" progId="Word.Document.8">
                  <p:embed/>
                </p:oleObj>
              </mc:Choice>
              <mc:Fallback>
                <p:oleObj name="Document" r:id="rId7" imgW="1804416" imgH="2286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267200"/>
                        <a:ext cx="4510088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781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Solid Electrolytes</a:t>
            </a:r>
          </a:p>
        </p:txBody>
      </p:sp>
      <p:sp>
        <p:nvSpPr>
          <p:cNvPr id="888835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Sodium-containing solid reactions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(17.16)</a:t>
            </a:r>
          </a:p>
        </p:txBody>
      </p:sp>
      <p:graphicFrame>
        <p:nvGraphicFramePr>
          <p:cNvPr id="888839" name="Object 7"/>
          <p:cNvGraphicFramePr>
            <a:graphicFrameLocks noChangeAspect="1"/>
          </p:cNvGraphicFramePr>
          <p:nvPr/>
        </p:nvGraphicFramePr>
        <p:xfrm>
          <a:off x="2895600" y="1676400"/>
          <a:ext cx="326866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886" name="Document" r:id="rId3" imgW="1307592" imgH="176784" progId="Word.Document.8">
                  <p:embed/>
                </p:oleObj>
              </mc:Choice>
              <mc:Fallback>
                <p:oleObj name="Document" r:id="rId3" imgW="1307592" imgH="176784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676400"/>
                        <a:ext cx="3268663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8840" name="Object 8"/>
          <p:cNvGraphicFramePr>
            <a:graphicFrameLocks noChangeAspect="1"/>
          </p:cNvGraphicFramePr>
          <p:nvPr/>
        </p:nvGraphicFramePr>
        <p:xfrm>
          <a:off x="2614613" y="2438400"/>
          <a:ext cx="393858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887" name="Document" r:id="rId5" imgW="1575816" imgH="216408" progId="Word.Document.8">
                  <p:embed/>
                </p:oleObj>
              </mc:Choice>
              <mc:Fallback>
                <p:oleObj name="Document" r:id="rId5" imgW="1575816" imgH="216408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4613" y="2438400"/>
                        <a:ext cx="3938587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8841" name="Object 9"/>
          <p:cNvGraphicFramePr>
            <a:graphicFrameLocks noChangeAspect="1"/>
          </p:cNvGraphicFramePr>
          <p:nvPr/>
        </p:nvGraphicFramePr>
        <p:xfrm>
          <a:off x="2590800" y="3276600"/>
          <a:ext cx="40290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888" name="Document" r:id="rId7" imgW="1612392" imgH="228600" progId="Word.Document.8">
                  <p:embed/>
                </p:oleObj>
              </mc:Choice>
              <mc:Fallback>
                <p:oleObj name="Document" r:id="rId7" imgW="1612392" imgH="2286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276600"/>
                        <a:ext cx="40290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8842" name="Object 10"/>
          <p:cNvGraphicFramePr>
            <a:graphicFrameLocks noChangeAspect="1"/>
          </p:cNvGraphicFramePr>
          <p:nvPr/>
        </p:nvGraphicFramePr>
        <p:xfrm>
          <a:off x="2362200" y="4800600"/>
          <a:ext cx="434975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889" name="Document" r:id="rId9" imgW="1740408" imgH="176784" progId="Word.Document.8">
                  <p:embed/>
                </p:oleObj>
              </mc:Choice>
              <mc:Fallback>
                <p:oleObj name="Document" r:id="rId9" imgW="1740408" imgH="176784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800600"/>
                        <a:ext cx="434975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8843" name="Object 11"/>
          <p:cNvGraphicFramePr>
            <a:graphicFrameLocks noChangeAspect="1"/>
          </p:cNvGraphicFramePr>
          <p:nvPr/>
        </p:nvGraphicFramePr>
        <p:xfrm>
          <a:off x="2438400" y="5654675"/>
          <a:ext cx="473075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890" name="Document" r:id="rId11" imgW="1892808" imgH="176784" progId="Word.Document.8">
                  <p:embed/>
                </p:oleObj>
              </mc:Choice>
              <mc:Fallback>
                <p:oleObj name="Document" r:id="rId11" imgW="1892808" imgH="176784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654675"/>
                        <a:ext cx="473075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8844" name="Rectangle 12"/>
          <p:cNvSpPr>
            <a:spLocks noChangeArrowheads="1"/>
          </p:cNvSpPr>
          <p:nvPr/>
        </p:nvSpPr>
        <p:spPr bwMode="auto">
          <a:xfrm>
            <a:off x="457200" y="4114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Solid formation from the gas phase on surfaces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835" grpId="0" autoUpdateAnimBg="0"/>
      <p:bldP spid="888844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Relation and Constant</a:t>
            </a:r>
          </a:p>
        </p:txBody>
      </p:sp>
      <p:sp>
        <p:nvSpPr>
          <p:cNvPr id="88985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coefficient relation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(17.18)</a:t>
            </a:r>
          </a:p>
        </p:txBody>
      </p:sp>
      <p:sp>
        <p:nvSpPr>
          <p:cNvPr id="889865" name="Rectangle 9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{}... = Activity</a:t>
            </a:r>
            <a:r>
              <a:rPr lang="en-US" sz="2400" b="0">
                <a:solidFill>
                  <a:srgbClr val="0000FF"/>
                </a:solidFill>
                <a:latin typeface="Times" charset="0"/>
              </a:rPr>
              <a:t> </a:t>
            </a:r>
            <a:endParaRPr lang="en-US" sz="2400" b="0">
              <a:latin typeface="Times" charset="0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1371600" algn="l"/>
                <a:tab pos="6804025" algn="l"/>
              </a:tabLst>
            </a:pP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Effective concentration or intensity of substance</a:t>
            </a:r>
          </a:p>
        </p:txBody>
      </p:sp>
      <p:sp>
        <p:nvSpPr>
          <p:cNvPr id="889866" name="Rectangle 10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4165600" algn="l"/>
                <a:tab pos="6804025" algn="l"/>
              </a:tabLst>
            </a:pPr>
            <a:r>
              <a:rPr lang="en-US" sz="2400" b="0">
                <a:latin typeface="Times" charset="0"/>
              </a:rPr>
              <a:t>		(gas)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(17.19)</a:t>
            </a:r>
          </a:p>
        </p:txBody>
      </p:sp>
      <p:sp>
        <p:nvSpPr>
          <p:cNvPr id="889867" name="Rectangle 11"/>
          <p:cNvSpPr>
            <a:spLocks noChangeArrowheads="1"/>
          </p:cNvSpPr>
          <p:nvPr/>
        </p:nvSpPr>
        <p:spPr bwMode="auto">
          <a:xfrm>
            <a:off x="457200" y="4038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4165600" algn="l"/>
                <a:tab pos="6804025" algn="l"/>
              </a:tabLst>
            </a:pPr>
            <a:r>
              <a:rPr lang="en-US" sz="2400" b="0">
                <a:latin typeface="Times" charset="0"/>
              </a:rPr>
              <a:t>		(ion)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(17.20)</a:t>
            </a:r>
          </a:p>
        </p:txBody>
      </p:sp>
      <p:sp>
        <p:nvSpPr>
          <p:cNvPr id="889868" name="Rectangle 12"/>
          <p:cNvSpPr>
            <a:spLocks noChangeArrowheads="1"/>
          </p:cNvSpPr>
          <p:nvPr/>
        </p:nvSpPr>
        <p:spPr bwMode="auto">
          <a:xfrm>
            <a:off x="457200" y="472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4165600" algn="l"/>
                <a:tab pos="6804025" algn="l"/>
              </a:tabLst>
            </a:pPr>
            <a:r>
              <a:rPr lang="en-US" sz="2400" b="0">
                <a:latin typeface="Times" charset="0"/>
              </a:rPr>
              <a:t>		(dissolved molecule)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(17.20)</a:t>
            </a:r>
          </a:p>
        </p:txBody>
      </p:sp>
      <p:sp>
        <p:nvSpPr>
          <p:cNvPr id="889869" name="Rectangle 13"/>
          <p:cNvSpPr>
            <a:spLocks noChangeArrowheads="1"/>
          </p:cNvSpPr>
          <p:nvPr/>
        </p:nvSpPr>
        <p:spPr bwMode="auto">
          <a:xfrm>
            <a:off x="457200" y="5486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4165600" algn="l"/>
                <a:tab pos="6804025" algn="l"/>
              </a:tabLst>
            </a:pPr>
            <a:r>
              <a:rPr lang="en-US" sz="2400" b="0">
                <a:latin typeface="Times" charset="0"/>
              </a:rPr>
              <a:t>		(liquid water)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(17.21)</a:t>
            </a:r>
          </a:p>
        </p:txBody>
      </p:sp>
      <p:sp>
        <p:nvSpPr>
          <p:cNvPr id="889870" name="Rectangle 14"/>
          <p:cNvSpPr>
            <a:spLocks noChangeArrowheads="1"/>
          </p:cNvSpPr>
          <p:nvPr/>
        </p:nvSpPr>
        <p:spPr bwMode="auto">
          <a:xfrm>
            <a:off x="457200" y="617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4165600" algn="l"/>
                <a:tab pos="6804025" algn="l"/>
              </a:tabLst>
            </a:pPr>
            <a:r>
              <a:rPr lang="en-US" sz="2400" b="0" dirty="0">
                <a:latin typeface="Times" charset="0"/>
              </a:rPr>
              <a:t>		(solid)	</a:t>
            </a:r>
            <a:r>
              <a:rPr lang="en-US" sz="2400" b="0" dirty="0">
                <a:solidFill>
                  <a:srgbClr val="993366"/>
                </a:solidFill>
                <a:latin typeface="Times" charset="0"/>
              </a:rPr>
              <a:t>(17.22)</a:t>
            </a:r>
          </a:p>
        </p:txBody>
      </p:sp>
      <p:graphicFrame>
        <p:nvGraphicFramePr>
          <p:cNvPr id="88987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7195986"/>
              </p:ext>
            </p:extLst>
          </p:nvPr>
        </p:nvGraphicFramePr>
        <p:xfrm>
          <a:off x="2387600" y="1289050"/>
          <a:ext cx="4856163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926" name="Equation" r:id="rId3" imgW="1943100" imgH="558800" progId="Equation.3">
                  <p:embed/>
                </p:oleObj>
              </mc:Choice>
              <mc:Fallback>
                <p:oleObj name="Equation" r:id="rId3" imgW="1943100" imgH="558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1289050"/>
                        <a:ext cx="4856163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987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916850"/>
              </p:ext>
            </p:extLst>
          </p:nvPr>
        </p:nvGraphicFramePr>
        <p:xfrm>
          <a:off x="1539875" y="3130550"/>
          <a:ext cx="18732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927" name="Equation" r:id="rId5" imgW="749300" imgH="266700" progId="Equation.3">
                  <p:embed/>
                </p:oleObj>
              </mc:Choice>
              <mc:Fallback>
                <p:oleObj name="Equation" r:id="rId5" imgW="749300" imgH="2667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3130550"/>
                        <a:ext cx="187325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987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2409291"/>
              </p:ext>
            </p:extLst>
          </p:nvPr>
        </p:nvGraphicFramePr>
        <p:xfrm>
          <a:off x="1409700" y="3778250"/>
          <a:ext cx="20637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928" name="Equation" r:id="rId7" imgW="825500" imgH="292100" progId="Equation.3">
                  <p:embed/>
                </p:oleObj>
              </mc:Choice>
              <mc:Fallback>
                <p:oleObj name="Equation" r:id="rId7" imgW="825500" imgH="2921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3778250"/>
                        <a:ext cx="206375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987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704893"/>
              </p:ext>
            </p:extLst>
          </p:nvPr>
        </p:nvGraphicFramePr>
        <p:xfrm>
          <a:off x="1190625" y="4578350"/>
          <a:ext cx="22542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929" name="Equation" r:id="rId9" imgW="901700" imgH="266700" progId="Equation.3">
                  <p:embed/>
                </p:oleObj>
              </mc:Choice>
              <mc:Fallback>
                <p:oleObj name="Equation" r:id="rId9" imgW="901700" imgH="2667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25" y="4578350"/>
                        <a:ext cx="225425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987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707156"/>
              </p:ext>
            </p:extLst>
          </p:nvPr>
        </p:nvGraphicFramePr>
        <p:xfrm>
          <a:off x="781050" y="5178425"/>
          <a:ext cx="35861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930" name="Equation" r:id="rId11" imgW="1435100" imgH="419100" progId="Equation.3">
                  <p:embed/>
                </p:oleObj>
              </mc:Choice>
              <mc:Fallback>
                <p:oleObj name="Equation" r:id="rId11" imgW="1435100" imgH="4191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5178425"/>
                        <a:ext cx="358616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987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479376"/>
              </p:ext>
            </p:extLst>
          </p:nvPr>
        </p:nvGraphicFramePr>
        <p:xfrm>
          <a:off x="1508125" y="6057900"/>
          <a:ext cx="1397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931" name="Equation" r:id="rId13" imgW="558800" imgH="266700" progId="Equation.3">
                  <p:embed/>
                </p:oleObj>
              </mc:Choice>
              <mc:Fallback>
                <p:oleObj name="Equation" r:id="rId13" imgW="558800" imgH="2667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25" y="6057900"/>
                        <a:ext cx="13970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9859" grpId="0" autoUpdateAnimBg="0"/>
      <p:bldP spid="889865" grpId="0" autoUpdateAnimBg="0"/>
      <p:bldP spid="889866" grpId="0" autoUpdateAnimBg="0"/>
      <p:bldP spid="889867" grpId="0" autoUpdateAnimBg="0"/>
      <p:bldP spid="889868" grpId="0" autoUpdateAnimBg="0"/>
      <p:bldP spid="889869" grpId="0" autoUpdateAnimBg="0"/>
      <p:bldP spid="88987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Coefficient Relation</a:t>
            </a:r>
          </a:p>
        </p:txBody>
      </p:sp>
      <p:sp>
        <p:nvSpPr>
          <p:cNvPr id="89088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Gibbs free energy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(17.23)</a:t>
            </a:r>
          </a:p>
        </p:txBody>
      </p:sp>
      <p:sp>
        <p:nvSpPr>
          <p:cNvPr id="890896" name="Rectangle 16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Enthalpy</a:t>
            </a:r>
          </a:p>
        </p:txBody>
      </p:sp>
      <p:sp>
        <p:nvSpPr>
          <p:cNvPr id="890897" name="Rectangle 17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Gibbs free energy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Measure of maximum amount of useful work obtained from a change in enthalpy or entropy of the system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(17.24)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</p:txBody>
      </p:sp>
      <p:graphicFrame>
        <p:nvGraphicFramePr>
          <p:cNvPr id="89089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001662"/>
              </p:ext>
            </p:extLst>
          </p:nvPr>
        </p:nvGraphicFramePr>
        <p:xfrm>
          <a:off x="2644775" y="1476375"/>
          <a:ext cx="40306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26" name="Equation" r:id="rId3" imgW="1612900" imgH="241300" progId="Equation.3">
                  <p:embed/>
                </p:oleObj>
              </mc:Choice>
              <mc:Fallback>
                <p:oleObj name="Equation" r:id="rId3" imgW="1612900" imgH="2413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75" y="1476375"/>
                        <a:ext cx="403066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89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472538"/>
              </p:ext>
            </p:extLst>
          </p:nvPr>
        </p:nvGraphicFramePr>
        <p:xfrm>
          <a:off x="3416300" y="2644775"/>
          <a:ext cx="19685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27" name="Equation" r:id="rId5" imgW="787400" imgH="241300" progId="Equation.3">
                  <p:embed/>
                </p:oleObj>
              </mc:Choice>
              <mc:Fallback>
                <p:oleObj name="Equation" r:id="rId5" imgW="787400" imgH="2413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300" y="2644775"/>
                        <a:ext cx="19685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0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253598"/>
              </p:ext>
            </p:extLst>
          </p:nvPr>
        </p:nvGraphicFramePr>
        <p:xfrm>
          <a:off x="1108075" y="5149850"/>
          <a:ext cx="69199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28" name="Equation" r:id="rId7" imgW="2768600" imgH="292100" progId="Equation.3">
                  <p:embed/>
                </p:oleObj>
              </mc:Choice>
              <mc:Fallback>
                <p:oleObj name="Equation" r:id="rId7" imgW="2768600" imgH="2921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075" y="5149850"/>
                        <a:ext cx="691991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883" grpId="0" autoUpdateAnimBg="0"/>
      <p:bldP spid="890896" grpId="0" autoUpdateAnimBg="0"/>
      <p:bldP spid="890897" grpId="0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Coefficient Relation</a:t>
            </a:r>
          </a:p>
        </p:txBody>
      </p:sp>
      <p:sp>
        <p:nvSpPr>
          <p:cNvPr id="89190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entropy</a:t>
            </a:r>
          </a:p>
        </p:txBody>
      </p:sp>
      <p:sp>
        <p:nvSpPr>
          <p:cNvPr id="891909" name="Rectangle 5"/>
          <p:cNvSpPr>
            <a:spLocks noChangeArrowheads="1"/>
          </p:cNvSpPr>
          <p:nvPr/>
        </p:nvSpPr>
        <p:spPr bwMode="auto">
          <a:xfrm>
            <a:off x="457200" y="4343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internal energy in presence of reversible reactions</a:t>
            </a: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(17.26)</a:t>
            </a:r>
          </a:p>
        </p:txBody>
      </p:sp>
      <p:sp>
        <p:nvSpPr>
          <p:cNvPr id="891913" name="Rectangle 9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Change in internal energy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(17.25)</a:t>
            </a:r>
          </a:p>
        </p:txBody>
      </p:sp>
      <p:graphicFrame>
        <p:nvGraphicFramePr>
          <p:cNvPr id="89191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264977"/>
              </p:ext>
            </p:extLst>
          </p:nvPr>
        </p:nvGraphicFramePr>
        <p:xfrm>
          <a:off x="3613150" y="1720850"/>
          <a:ext cx="17462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42" name="Equation" r:id="rId3" imgW="698500" imgH="228600" progId="Equation.3">
                  <p:embed/>
                </p:oleObj>
              </mc:Choice>
              <mc:Fallback>
                <p:oleObj name="Equation" r:id="rId3" imgW="6985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150" y="1720850"/>
                        <a:ext cx="17462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9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463787"/>
              </p:ext>
            </p:extLst>
          </p:nvPr>
        </p:nvGraphicFramePr>
        <p:xfrm>
          <a:off x="2352675" y="3381375"/>
          <a:ext cx="43481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43" name="Equation" r:id="rId5" imgW="1739900" imgH="241300" progId="Equation.3">
                  <p:embed/>
                </p:oleObj>
              </mc:Choice>
              <mc:Fallback>
                <p:oleObj name="Equation" r:id="rId5" imgW="17399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3381375"/>
                        <a:ext cx="434816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91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130844"/>
              </p:ext>
            </p:extLst>
          </p:nvPr>
        </p:nvGraphicFramePr>
        <p:xfrm>
          <a:off x="2733675" y="5181600"/>
          <a:ext cx="43481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44" name="Equation" r:id="rId7" imgW="1739900" imgH="342900" progId="Equation.3">
                  <p:embed/>
                </p:oleObj>
              </mc:Choice>
              <mc:Fallback>
                <p:oleObj name="Equation" r:id="rId7" imgW="1739900" imgH="342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675" y="5181600"/>
                        <a:ext cx="43481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907" grpId="0" autoUpdateAnimBg="0"/>
      <p:bldP spid="891909" grpId="0" autoUpdateAnimBg="0"/>
      <p:bldP spid="89191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Coefficient Relation</a:t>
            </a:r>
          </a:p>
        </p:txBody>
      </p:sp>
      <p:sp>
        <p:nvSpPr>
          <p:cNvPr id="89293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(17.26) into (17.24)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(17.27)</a:t>
            </a:r>
          </a:p>
        </p:txBody>
      </p:sp>
      <p:sp>
        <p:nvSpPr>
          <p:cNvPr id="892933" name="Rectangle 5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Hold temperature and pressure constant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(17.28)</a:t>
            </a:r>
          </a:p>
        </p:txBody>
      </p:sp>
      <p:graphicFrame>
        <p:nvGraphicFramePr>
          <p:cNvPr id="89293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7700088"/>
              </p:ext>
            </p:extLst>
          </p:nvPr>
        </p:nvGraphicFramePr>
        <p:xfrm>
          <a:off x="2352675" y="2133600"/>
          <a:ext cx="4284663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56" name="Equation" r:id="rId3" imgW="1714500" imgH="342900" progId="Equation.3">
                  <p:embed/>
                </p:oleObj>
              </mc:Choice>
              <mc:Fallback>
                <p:oleObj name="Equation" r:id="rId3" imgW="1714500" imgH="342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2133600"/>
                        <a:ext cx="4284663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293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3265106"/>
              </p:ext>
            </p:extLst>
          </p:nvPr>
        </p:nvGraphicFramePr>
        <p:xfrm>
          <a:off x="3111500" y="4800600"/>
          <a:ext cx="2474913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57" name="Equation" r:id="rId5" imgW="990600" imgH="342900" progId="Equation.3">
                  <p:embed/>
                </p:oleObj>
              </mc:Choice>
              <mc:Fallback>
                <p:oleObj name="Equation" r:id="rId5" imgW="990600" imgH="342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0" y="4800600"/>
                        <a:ext cx="2474913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2931" grpId="0" autoUpdateAnimBg="0"/>
      <p:bldP spid="89293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Coefficient Relation</a:t>
            </a:r>
          </a:p>
        </p:txBody>
      </p:sp>
      <p:sp>
        <p:nvSpPr>
          <p:cNvPr id="89395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Chemical potential (</a:t>
            </a:r>
            <a:r>
              <a:rPr lang="en-US" sz="2400" b="0">
                <a:latin typeface="Symbol" charset="0"/>
                <a:sym typeface="Symbol" charset="0"/>
              </a:rPr>
              <a:t></a:t>
            </a:r>
            <a:r>
              <a:rPr lang="en-US" sz="2400" b="0" i="1" baseline="-25000">
                <a:latin typeface="Times" charset="0"/>
              </a:rPr>
              <a:t>i</a:t>
            </a:r>
            <a:r>
              <a:rPr lang="en-US" sz="2400" b="0">
                <a:latin typeface="Times" charset="0"/>
              </a:rPr>
              <a:t> )</a:t>
            </a:r>
            <a:r>
              <a:rPr lang="en-US" sz="2400" b="0">
                <a:solidFill>
                  <a:srgbClr val="FF00FF"/>
                </a:solidFill>
                <a:latin typeface="Times" charset="0"/>
              </a:rPr>
              <a:t> </a:t>
            </a:r>
            <a:endParaRPr lang="en-US" sz="2400" b="0"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Measure of intensity of a substance or the measure of the change in free energy per change in moles of a substance = partial molar free energy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(17.29)</a:t>
            </a:r>
          </a:p>
        </p:txBody>
      </p:sp>
      <p:sp>
        <p:nvSpPr>
          <p:cNvPr id="893956" name="Rectangle 4"/>
          <p:cNvSpPr>
            <a:spLocks noChangeArrowheads="1"/>
          </p:cNvSpPr>
          <p:nvPr/>
        </p:nvSpPr>
        <p:spPr bwMode="auto">
          <a:xfrm>
            <a:off x="457200" y="4419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occurs when dG* = 0 in (17.28)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(17.30)</a:t>
            </a:r>
          </a:p>
        </p:txBody>
      </p:sp>
      <p:graphicFrame>
        <p:nvGraphicFramePr>
          <p:cNvPr id="8939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782274"/>
              </p:ext>
            </p:extLst>
          </p:nvPr>
        </p:nvGraphicFramePr>
        <p:xfrm>
          <a:off x="2371725" y="2876550"/>
          <a:ext cx="466566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78" name="Equation" r:id="rId3" imgW="1866900" imgH="508000" progId="Equation.3">
                  <p:embed/>
                </p:oleObj>
              </mc:Choice>
              <mc:Fallback>
                <p:oleObj name="Equation" r:id="rId3" imgW="1866900" imgH="508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2876550"/>
                        <a:ext cx="466566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39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621486"/>
              </p:ext>
            </p:extLst>
          </p:nvPr>
        </p:nvGraphicFramePr>
        <p:xfrm>
          <a:off x="3508375" y="5105400"/>
          <a:ext cx="16827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79" name="Equation" r:id="rId5" imgW="673100" imgH="330200" progId="Equation.3">
                  <p:embed/>
                </p:oleObj>
              </mc:Choice>
              <mc:Fallback>
                <p:oleObj name="Equation" r:id="rId5" imgW="673100" imgH="330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75" y="5105400"/>
                        <a:ext cx="168275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3955" grpId="0" build="p" bldLvl="2" autoUpdateAnimBg="0"/>
      <p:bldP spid="89395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Coefficient Relation</a:t>
            </a:r>
          </a:p>
        </p:txBody>
      </p:sp>
      <p:sp>
        <p:nvSpPr>
          <p:cNvPr id="89497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Substitute (17.29) into (17.30)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(17.31)</a:t>
            </a:r>
          </a:p>
        </p:txBody>
      </p:sp>
      <p:sp>
        <p:nvSpPr>
          <p:cNvPr id="894980" name="Rectangle 4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where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894983" name="Rectangle 7"/>
          <p:cNvSpPr>
            <a:spLocks noChangeArrowheads="1"/>
          </p:cNvSpPr>
          <p:nvPr/>
        </p:nvSpPr>
        <p:spPr bwMode="auto">
          <a:xfrm>
            <a:off x="457200" y="4572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Standard molal Gibbs free energy of formation</a:t>
            </a:r>
          </a:p>
        </p:txBody>
      </p:sp>
      <p:graphicFrame>
        <p:nvGraphicFramePr>
          <p:cNvPr id="89498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390408"/>
              </p:ext>
            </p:extLst>
          </p:nvPr>
        </p:nvGraphicFramePr>
        <p:xfrm>
          <a:off x="611188" y="1706563"/>
          <a:ext cx="8021637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021" name="Equation" r:id="rId3" imgW="3657600" imgH="431800" progId="Equation.3">
                  <p:embed/>
                </p:oleObj>
              </mc:Choice>
              <mc:Fallback>
                <p:oleObj name="Equation" r:id="rId3" imgW="36576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706563"/>
                        <a:ext cx="8021637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49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056259"/>
              </p:ext>
            </p:extLst>
          </p:nvPr>
        </p:nvGraphicFramePr>
        <p:xfrm>
          <a:off x="2178050" y="3359150"/>
          <a:ext cx="1905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022" name="Equation" r:id="rId5" imgW="762000" imgH="254000" progId="Equation.3">
                  <p:embed/>
                </p:oleObj>
              </mc:Choice>
              <mc:Fallback>
                <p:oleObj name="Equation" r:id="rId5" imgW="762000" imgH="254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8050" y="3359150"/>
                        <a:ext cx="1905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498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258543"/>
              </p:ext>
            </p:extLst>
          </p:nvPr>
        </p:nvGraphicFramePr>
        <p:xfrm>
          <a:off x="4318000" y="3263900"/>
          <a:ext cx="2032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023" name="Equation" r:id="rId7" imgW="812800" imgH="304800" progId="Equation.3">
                  <p:embed/>
                </p:oleObj>
              </mc:Choice>
              <mc:Fallback>
                <p:oleObj name="Equation" r:id="rId7" imgW="812800" imgH="304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3263900"/>
                        <a:ext cx="2032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498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066636"/>
              </p:ext>
            </p:extLst>
          </p:nvPr>
        </p:nvGraphicFramePr>
        <p:xfrm>
          <a:off x="3432175" y="5362575"/>
          <a:ext cx="2032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024" name="Equation" r:id="rId9" imgW="812800" imgH="266700" progId="Equation.3">
                  <p:embed/>
                </p:oleObj>
              </mc:Choice>
              <mc:Fallback>
                <p:oleObj name="Equation" r:id="rId9" imgW="812800" imgH="266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5362575"/>
                        <a:ext cx="20320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4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4979" grpId="0" autoUpdateAnimBg="0"/>
      <p:bldP spid="894980" grpId="0" autoUpdateAnimBg="0"/>
      <p:bldP spid="8949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Coefficient Relation</a:t>
            </a:r>
          </a:p>
        </p:txBody>
      </p:sp>
      <p:sp>
        <p:nvSpPr>
          <p:cNvPr id="89600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Rearrange (17.31)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(17.32)</a:t>
            </a:r>
          </a:p>
        </p:txBody>
      </p:sp>
      <p:sp>
        <p:nvSpPr>
          <p:cNvPr id="896010" name="Rectangle 10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The right side of (17.32) is the equilibrium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(17.33)</a:t>
            </a:r>
          </a:p>
        </p:txBody>
      </p:sp>
      <p:graphicFrame>
        <p:nvGraphicFramePr>
          <p:cNvPr id="8960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398005"/>
              </p:ext>
            </p:extLst>
          </p:nvPr>
        </p:nvGraphicFramePr>
        <p:xfrm>
          <a:off x="1978025" y="1905000"/>
          <a:ext cx="4919663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6030" name="Equation" r:id="rId3" imgW="1968500" imgH="469900" progId="Equation.3">
                  <p:embed/>
                </p:oleObj>
              </mc:Choice>
              <mc:Fallback>
                <p:oleObj name="Equation" r:id="rId3" imgW="1968500" imgH="469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025" y="1905000"/>
                        <a:ext cx="4919663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601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0990006"/>
              </p:ext>
            </p:extLst>
          </p:nvPr>
        </p:nvGraphicFramePr>
        <p:xfrm>
          <a:off x="2279650" y="4572000"/>
          <a:ext cx="4602163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6031" name="Equation" r:id="rId5" imgW="1841500" imgH="469900" progId="Equation.3">
                  <p:embed/>
                </p:oleObj>
              </mc:Choice>
              <mc:Fallback>
                <p:oleObj name="Equation" r:id="rId5" imgW="1841500" imgH="469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4572000"/>
                        <a:ext cx="4602163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6003" grpId="0" autoUpdateAnimBg="0"/>
      <p:bldP spid="89601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Temperature Dependence of Equilibrium Coefficient</a:t>
            </a:r>
          </a:p>
        </p:txBody>
      </p:sp>
      <p:sp>
        <p:nvSpPr>
          <p:cNvPr id="897027" name="Rectangle 3"/>
          <p:cNvSpPr>
            <a:spLocks noChangeArrowheads="1"/>
          </p:cNvSpPr>
          <p:nvPr/>
        </p:nvSpPr>
        <p:spPr bwMode="auto">
          <a:xfrm>
            <a:off x="457200" y="1752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Van't Hoff equation (similar to Arrhenius equation)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(17.34)</a:t>
            </a:r>
          </a:p>
        </p:txBody>
      </p:sp>
      <p:sp>
        <p:nvSpPr>
          <p:cNvPr id="897028" name="Rectangle 4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Molal enthalpy of formation (J mol</a:t>
            </a:r>
            <a:r>
              <a:rPr lang="en-US" sz="2400" b="0" baseline="30000">
                <a:latin typeface="Times" charset="0"/>
              </a:rPr>
              <a:t>-1</a:t>
            </a:r>
            <a:r>
              <a:rPr lang="en-US" sz="2400" b="0">
                <a:latin typeface="Times" charset="0"/>
              </a:rPr>
              <a:t>) of a substance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(17.35)</a:t>
            </a:r>
          </a:p>
        </p:txBody>
      </p:sp>
      <p:sp>
        <p:nvSpPr>
          <p:cNvPr id="897031" name="Rectangle 7"/>
          <p:cNvSpPr>
            <a:spLocks noChangeArrowheads="1"/>
          </p:cNvSpPr>
          <p:nvPr/>
        </p:nvSpPr>
        <p:spPr bwMode="auto">
          <a:xfrm>
            <a:off x="1905000" y="502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 	= Standard molal heat capacity at constant pressure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 	= standard molal enthalpy of formation</a:t>
            </a:r>
          </a:p>
        </p:txBody>
      </p:sp>
      <p:graphicFrame>
        <p:nvGraphicFramePr>
          <p:cNvPr id="8970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777845"/>
              </p:ext>
            </p:extLst>
          </p:nvPr>
        </p:nvGraphicFramePr>
        <p:xfrm>
          <a:off x="2536825" y="2435225"/>
          <a:ext cx="42529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069" name="Equation" r:id="rId3" imgW="1701800" imgH="419100" progId="Equation.3">
                  <p:embed/>
                </p:oleObj>
              </mc:Choice>
              <mc:Fallback>
                <p:oleObj name="Equation" r:id="rId3" imgW="1701800" imgH="419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825" y="2435225"/>
                        <a:ext cx="42529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70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119533"/>
              </p:ext>
            </p:extLst>
          </p:nvPr>
        </p:nvGraphicFramePr>
        <p:xfrm>
          <a:off x="2733675" y="4295775"/>
          <a:ext cx="36179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070" name="Equation" r:id="rId5" imgW="1447800" imgH="266700" progId="Equation.3">
                  <p:embed/>
                </p:oleObj>
              </mc:Choice>
              <mc:Fallback>
                <p:oleObj name="Equation" r:id="rId5" imgW="1447800" imgH="266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675" y="4295775"/>
                        <a:ext cx="36179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703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727365"/>
              </p:ext>
            </p:extLst>
          </p:nvPr>
        </p:nvGraphicFramePr>
        <p:xfrm>
          <a:off x="1539875" y="4959350"/>
          <a:ext cx="5397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071" name="Equation" r:id="rId7" imgW="215900" imgH="254000" progId="Equation.3">
                  <p:embed/>
                </p:oleObj>
              </mc:Choice>
              <mc:Fallback>
                <p:oleObj name="Equation" r:id="rId7" imgW="215900" imgH="254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4959350"/>
                        <a:ext cx="5397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703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84593"/>
              </p:ext>
            </p:extLst>
          </p:nvPr>
        </p:nvGraphicFramePr>
        <p:xfrm>
          <a:off x="1311275" y="5378450"/>
          <a:ext cx="8572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072" name="Equation" r:id="rId9" imgW="342900" imgH="254000" progId="Equation.3">
                  <p:embed/>
                </p:oleObj>
              </mc:Choice>
              <mc:Fallback>
                <p:oleObj name="Equation" r:id="rId9" imgW="342900" imgH="254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1275" y="5378450"/>
                        <a:ext cx="8572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7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7027" grpId="0" autoUpdateAnimBg="0"/>
      <p:bldP spid="897028" grpId="0" autoUpdateAnimBg="0"/>
      <p:bldP spid="89703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Temperature Dependence of Equil Const</a:t>
            </a:r>
          </a:p>
        </p:txBody>
      </p:sp>
      <p:sp>
        <p:nvSpPr>
          <p:cNvPr id="89907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Combine (17.34) and (17.35) and write integral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(17.36)</a:t>
            </a:r>
          </a:p>
        </p:txBody>
      </p:sp>
      <p:sp>
        <p:nvSpPr>
          <p:cNvPr id="899076" name="Rectangle 4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Integrate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(17.37)</a:t>
            </a:r>
          </a:p>
        </p:txBody>
      </p:sp>
      <p:graphicFrame>
        <p:nvGraphicFramePr>
          <p:cNvPr id="89908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355694"/>
              </p:ext>
            </p:extLst>
          </p:nvPr>
        </p:nvGraphicFramePr>
        <p:xfrm>
          <a:off x="847725" y="2232025"/>
          <a:ext cx="736282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9101" name="Equation" r:id="rId3" imgW="2946400" imgH="393700" progId="Equation.3">
                  <p:embed/>
                </p:oleObj>
              </mc:Choice>
              <mc:Fallback>
                <p:oleObj name="Equation" r:id="rId3" imgW="2946400" imgH="393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725" y="2232025"/>
                        <a:ext cx="7362825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90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383220"/>
              </p:ext>
            </p:extLst>
          </p:nvPr>
        </p:nvGraphicFramePr>
        <p:xfrm>
          <a:off x="457200" y="4772025"/>
          <a:ext cx="8199438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9102" name="Equation" r:id="rId5" imgW="3543300" imgH="520700" progId="Equation.3">
                  <p:embed/>
                </p:oleObj>
              </mc:Choice>
              <mc:Fallback>
                <p:oleObj name="Equation" r:id="rId5" imgW="3543300" imgH="520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772025"/>
                        <a:ext cx="8199438" cy="120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9075" grpId="0" autoUpdateAnimBg="0"/>
      <p:bldP spid="89907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Forms of Equilibrium Equation</a:t>
            </a:r>
          </a:p>
        </p:txBody>
      </p:sp>
      <p:sp>
        <p:nvSpPr>
          <p:cNvPr id="90009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Henry's law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	In a dilute solution, the pressure exerted by a gas at the gas-liquid interface is proportional to the molality of the dissolved gas in solution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</p:txBody>
      </p:sp>
      <p:sp>
        <p:nvSpPr>
          <p:cNvPr id="900100" name="Rectangle 4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coefficient relationship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(17.38)</a:t>
            </a:r>
          </a:p>
        </p:txBody>
      </p:sp>
      <p:sp>
        <p:nvSpPr>
          <p:cNvPr id="900103" name="Rectangle 7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Henry's law relationship</a:t>
            </a:r>
          </a:p>
        </p:txBody>
      </p:sp>
      <p:graphicFrame>
        <p:nvGraphicFramePr>
          <p:cNvPr id="90010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079768"/>
              </p:ext>
            </p:extLst>
          </p:nvPr>
        </p:nvGraphicFramePr>
        <p:xfrm>
          <a:off x="2460625" y="3654425"/>
          <a:ext cx="13652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0141" name="Equation" r:id="rId3" imgW="546100" imgH="254000" progId="Equation.3">
                  <p:embed/>
                </p:oleObj>
              </mc:Choice>
              <mc:Fallback>
                <p:oleObj name="Equation" r:id="rId3" imgW="546100" imgH="254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25" y="3654425"/>
                        <a:ext cx="13652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0105" name="Object 9"/>
          <p:cNvGraphicFramePr>
            <a:graphicFrameLocks noChangeAspect="1"/>
          </p:cNvGraphicFramePr>
          <p:nvPr/>
        </p:nvGraphicFramePr>
        <p:xfrm>
          <a:off x="3886200" y="3733800"/>
          <a:ext cx="8905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0142" name="Document" r:id="rId5" imgW="356616" imgH="176784" progId="Word.Document.8">
                  <p:embed/>
                </p:oleObj>
              </mc:Choice>
              <mc:Fallback>
                <p:oleObj name="Document" r:id="rId5" imgW="356616" imgH="176784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733800"/>
                        <a:ext cx="8905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01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150666"/>
              </p:ext>
            </p:extLst>
          </p:nvPr>
        </p:nvGraphicFramePr>
        <p:xfrm>
          <a:off x="4860925" y="3730625"/>
          <a:ext cx="14922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0143" name="Equation" r:id="rId7" imgW="596900" imgH="254000" progId="Equation.3">
                  <p:embed/>
                </p:oleObj>
              </mc:Choice>
              <mc:Fallback>
                <p:oleObj name="Equation" r:id="rId7" imgW="596900" imgH="254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3730625"/>
                        <a:ext cx="14922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010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336784"/>
              </p:ext>
            </p:extLst>
          </p:nvPr>
        </p:nvGraphicFramePr>
        <p:xfrm>
          <a:off x="1311275" y="4981575"/>
          <a:ext cx="66976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0144" name="Equation" r:id="rId9" imgW="2679700" imgH="533400" progId="Equation.3">
                  <p:embed/>
                </p:oleObj>
              </mc:Choice>
              <mc:Fallback>
                <p:oleObj name="Equation" r:id="rId9" imgW="2679700" imgH="533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1275" y="4981575"/>
                        <a:ext cx="669766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0099" grpId="0" build="p" bldLvl="2" autoUpdateAnimBg="0"/>
      <p:bldP spid="900100" grpId="0" autoUpdateAnimBg="0"/>
      <p:bldP spid="90010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Activity Coefficients (</a:t>
            </a:r>
            <a:r>
              <a:rPr lang="en-US" sz="4000" b="1">
                <a:solidFill>
                  <a:srgbClr val="0000FF"/>
                </a:solidFill>
                <a:latin typeface="Symbol" charset="0"/>
              </a:rPr>
              <a:t>g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)</a:t>
            </a:r>
          </a:p>
        </p:txBody>
      </p:sp>
      <p:sp>
        <p:nvSpPr>
          <p:cNvPr id="90112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Account for deviation from ideal behavior of a solution.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Infinitely dilute solution, no deviations, </a:t>
            </a:r>
            <a:r>
              <a:rPr lang="en-US" sz="2400" b="0">
                <a:latin typeface="Symbol" charset="0"/>
                <a:sym typeface="Symbol" charset="0"/>
              </a:rPr>
              <a:t></a:t>
            </a:r>
            <a:r>
              <a:rPr lang="en-US" sz="2400" b="0">
                <a:latin typeface="Times" charset="0"/>
              </a:rPr>
              <a:t> = 1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Relatively dilute solutions, deviations from Coulombic (electric) forces of attraction and repulsion </a:t>
            </a:r>
            <a:r>
              <a:rPr lang="en-US" sz="2400" b="0">
                <a:latin typeface="Symbol" charset="0"/>
                <a:sym typeface="Symbol" charset="0"/>
              </a:rPr>
              <a:t></a:t>
            </a:r>
            <a:r>
              <a:rPr lang="en-US" sz="2400" b="0">
                <a:latin typeface="Times" charset="0"/>
              </a:rPr>
              <a:t> &lt; 1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endParaRPr lang="en-US" sz="2400" b="0">
              <a:latin typeface="Times" charset="0"/>
            </a:endParaRP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Concentrated solutions, deviations caused by ionic interactions, </a:t>
            </a:r>
            <a:r>
              <a:rPr lang="en-US" sz="2400" b="0">
                <a:latin typeface="Symbol" charset="0"/>
                <a:sym typeface="Symbol" charset="0"/>
              </a:rPr>
              <a:t></a:t>
            </a:r>
            <a:r>
              <a:rPr lang="en-US" sz="2400" b="0">
                <a:latin typeface="Times" charset="0"/>
              </a:rPr>
              <a:t> &lt; 1 or </a:t>
            </a:r>
            <a:r>
              <a:rPr lang="en-US" sz="2400" b="0">
                <a:latin typeface="Symbol" charset="0"/>
                <a:sym typeface="Symbol" charset="0"/>
              </a:rPr>
              <a:t></a:t>
            </a:r>
            <a:r>
              <a:rPr lang="en-US" sz="2400" b="0">
                <a:latin typeface="Times" charset="0"/>
              </a:rPr>
              <a:t> &gt; 1</a:t>
            </a:r>
            <a:endParaRPr lang="en-US" sz="2400" b="0">
              <a:solidFill>
                <a:srgbClr val="80008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23" grpId="0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Activity Coefficients</a:t>
            </a:r>
          </a:p>
        </p:txBody>
      </p:sp>
      <p:sp>
        <p:nvSpPr>
          <p:cNvPr id="90214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Geometric mean binary activity coefficient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(17.40)</a:t>
            </a:r>
          </a:p>
        </p:txBody>
      </p:sp>
      <p:sp>
        <p:nvSpPr>
          <p:cNvPr id="902148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Rewrite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(17.41)</a:t>
            </a:r>
          </a:p>
        </p:txBody>
      </p:sp>
      <p:graphicFrame>
        <p:nvGraphicFramePr>
          <p:cNvPr id="9021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376145"/>
              </p:ext>
            </p:extLst>
          </p:nvPr>
        </p:nvGraphicFramePr>
        <p:xfrm>
          <a:off x="2774950" y="2178050"/>
          <a:ext cx="2633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170" name="Equation" r:id="rId3" imgW="1054100" imgH="368300" progId="Equation.3">
                  <p:embed/>
                </p:oleObj>
              </mc:Choice>
              <mc:Fallback>
                <p:oleObj name="Equation" r:id="rId3" imgW="1054100" imgH="368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4950" y="2178050"/>
                        <a:ext cx="26336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215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392402"/>
              </p:ext>
            </p:extLst>
          </p:nvPr>
        </p:nvGraphicFramePr>
        <p:xfrm>
          <a:off x="3092450" y="4540250"/>
          <a:ext cx="193516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171" name="Equation" r:id="rId5" imgW="774700" imgH="254000" progId="Equation.3">
                  <p:embed/>
                </p:oleObj>
              </mc:Choice>
              <mc:Fallback>
                <p:oleObj name="Equation" r:id="rId5" imgW="774700" imgH="254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2450" y="4540250"/>
                        <a:ext cx="1935163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2147" grpId="0" autoUpdateAnimBg="0"/>
      <p:bldP spid="90214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Electrolyte Dissociation</a:t>
            </a:r>
          </a:p>
        </p:txBody>
      </p:sp>
      <p:sp>
        <p:nvSpPr>
          <p:cNvPr id="90317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Univalent electrolyte	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903172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Multivalent electrolyte</a:t>
            </a:r>
          </a:p>
        </p:txBody>
      </p:sp>
      <p:sp>
        <p:nvSpPr>
          <p:cNvPr id="903177" name="Rectangle 9"/>
          <p:cNvSpPr>
            <a:spLocks noChangeArrowheads="1"/>
          </p:cNvSpPr>
          <p:nvPr/>
        </p:nvSpPr>
        <p:spPr bwMode="auto">
          <a:xfrm>
            <a:off x="457200" y="2133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4114800" algn="l"/>
                <a:tab pos="4927600" algn="l"/>
                <a:tab pos="6680200" algn="l"/>
                <a:tab pos="6804025" algn="l"/>
              </a:tabLst>
            </a:pPr>
            <a:r>
              <a:rPr lang="en-US" sz="2400" b="0">
                <a:latin typeface="Times" charset="0"/>
              </a:rPr>
              <a:t>		---&gt; 	 = 1 and 	 = 1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4114800" algn="l"/>
                <a:tab pos="4927600" algn="l"/>
                <a:tab pos="6680200" algn="l"/>
                <a:tab pos="6804025" algn="l"/>
              </a:tabLst>
            </a:pPr>
            <a:r>
              <a:rPr lang="en-US" sz="2400" b="0">
                <a:latin typeface="Times" charset="0"/>
              </a:rPr>
              <a:t>		---&gt; 	 = +1 and  	= -1	</a:t>
            </a:r>
          </a:p>
        </p:txBody>
      </p:sp>
      <p:sp>
        <p:nvSpPr>
          <p:cNvPr id="903178" name="Rectangle 10"/>
          <p:cNvSpPr>
            <a:spLocks noChangeArrowheads="1"/>
          </p:cNvSpPr>
          <p:nvPr/>
        </p:nvSpPr>
        <p:spPr bwMode="auto">
          <a:xfrm>
            <a:off x="457200" y="472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4114800" algn="l"/>
                <a:tab pos="4927600" algn="l"/>
                <a:tab pos="6680200" algn="l"/>
                <a:tab pos="6804025" algn="l"/>
              </a:tabLst>
            </a:pPr>
            <a:r>
              <a:rPr lang="en-US" sz="2400" b="0">
                <a:latin typeface="Times" charset="0"/>
              </a:rPr>
              <a:t>		---&gt; 	 = 2 and 	 = 1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4114800" algn="l"/>
                <a:tab pos="4927600" algn="l"/>
                <a:tab pos="6680200" algn="l"/>
                <a:tab pos="6804025" algn="l"/>
              </a:tabLst>
            </a:pPr>
            <a:r>
              <a:rPr lang="en-US" sz="2400" b="0">
                <a:latin typeface="Times" charset="0"/>
              </a:rPr>
              <a:t>		---&gt; 	 = +1 and  	= -2	</a:t>
            </a:r>
          </a:p>
        </p:txBody>
      </p:sp>
      <p:graphicFrame>
        <p:nvGraphicFramePr>
          <p:cNvPr id="90317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5854821"/>
              </p:ext>
            </p:extLst>
          </p:nvPr>
        </p:nvGraphicFramePr>
        <p:xfrm>
          <a:off x="352425" y="2263775"/>
          <a:ext cx="14922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06" name="Equation" r:id="rId3" imgW="596900" imgH="254000" progId="Equation.3">
                  <p:embed/>
                </p:oleObj>
              </mc:Choice>
              <mc:Fallback>
                <p:oleObj name="Equation" r:id="rId3" imgW="596900" imgH="254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2263775"/>
                        <a:ext cx="14922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0" name="Object 12"/>
          <p:cNvGraphicFramePr>
            <a:graphicFrameLocks noChangeAspect="1"/>
          </p:cNvGraphicFramePr>
          <p:nvPr/>
        </p:nvGraphicFramePr>
        <p:xfrm>
          <a:off x="1776413" y="2286000"/>
          <a:ext cx="89058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07" name="Document" r:id="rId5" imgW="356616" imgH="176784" progId="Word.Document.8">
                  <p:embed/>
                </p:oleObj>
              </mc:Choice>
              <mc:Fallback>
                <p:oleObj name="Document" r:id="rId5" imgW="356616" imgH="176784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413" y="2286000"/>
                        <a:ext cx="890587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916617"/>
              </p:ext>
            </p:extLst>
          </p:nvPr>
        </p:nvGraphicFramePr>
        <p:xfrm>
          <a:off x="2790825" y="2263775"/>
          <a:ext cx="13970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08" name="Equation" r:id="rId7" imgW="558800" imgH="241300" progId="Equation.3">
                  <p:embed/>
                </p:oleObj>
              </mc:Choice>
              <mc:Fallback>
                <p:oleObj name="Equation" r:id="rId7" imgW="558800" imgH="241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0825" y="2263775"/>
                        <a:ext cx="139700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136550"/>
              </p:ext>
            </p:extLst>
          </p:nvPr>
        </p:nvGraphicFramePr>
        <p:xfrm>
          <a:off x="228600" y="4835525"/>
          <a:ext cx="15557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09" name="Equation" r:id="rId9" imgW="622300" imgH="254000" progId="Equation.3">
                  <p:embed/>
                </p:oleObj>
              </mc:Choice>
              <mc:Fallback>
                <p:oleObj name="Equation" r:id="rId9" imgW="622300" imgH="254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835525"/>
                        <a:ext cx="15557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3" name="Object 15"/>
          <p:cNvGraphicFramePr>
            <a:graphicFrameLocks noChangeAspect="1"/>
          </p:cNvGraphicFramePr>
          <p:nvPr/>
        </p:nvGraphicFramePr>
        <p:xfrm>
          <a:off x="1752600" y="4946650"/>
          <a:ext cx="8905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0" name="Document" r:id="rId11" imgW="356616" imgH="176784" progId="Word.Document.8">
                  <p:embed/>
                </p:oleObj>
              </mc:Choice>
              <mc:Fallback>
                <p:oleObj name="Document" r:id="rId11" imgW="356616" imgH="176784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946650"/>
                        <a:ext cx="8905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2204826"/>
              </p:ext>
            </p:extLst>
          </p:nvPr>
        </p:nvGraphicFramePr>
        <p:xfrm>
          <a:off x="2670175" y="4838700"/>
          <a:ext cx="174625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1" name="Equation" r:id="rId12" imgW="698500" imgH="241300" progId="Equation.3">
                  <p:embed/>
                </p:oleObj>
              </mc:Choice>
              <mc:Fallback>
                <p:oleObj name="Equation" r:id="rId12" imgW="698500" imgH="2413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0175" y="4838700"/>
                        <a:ext cx="174625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5" name="Object 17"/>
          <p:cNvGraphicFramePr>
            <a:graphicFrameLocks noChangeAspect="1"/>
          </p:cNvGraphicFramePr>
          <p:nvPr/>
        </p:nvGraphicFramePr>
        <p:xfrm>
          <a:off x="5118100" y="4800600"/>
          <a:ext cx="444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2" name="Equation" r:id="rId14" imgW="177800" imgH="152400" progId="Equation.3">
                  <p:embed/>
                </p:oleObj>
              </mc:Choice>
              <mc:Fallback>
                <p:oleObj name="Equation" r:id="rId14" imgW="177800" imgH="1524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4800600"/>
                        <a:ext cx="444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6" name="Object 18"/>
          <p:cNvGraphicFramePr>
            <a:graphicFrameLocks noChangeAspect="1"/>
          </p:cNvGraphicFramePr>
          <p:nvPr/>
        </p:nvGraphicFramePr>
        <p:xfrm>
          <a:off x="5118100" y="2209800"/>
          <a:ext cx="444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3" name="Equation" r:id="rId16" imgW="177800" imgH="152400" progId="Equation.3">
                  <p:embed/>
                </p:oleObj>
              </mc:Choice>
              <mc:Fallback>
                <p:oleObj name="Equation" r:id="rId16" imgW="177800" imgH="152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2209800"/>
                        <a:ext cx="444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7" name="Object 19"/>
          <p:cNvGraphicFramePr>
            <a:graphicFrameLocks noChangeAspect="1"/>
          </p:cNvGraphicFramePr>
          <p:nvPr/>
        </p:nvGraphicFramePr>
        <p:xfrm>
          <a:off x="6718300" y="2209800"/>
          <a:ext cx="444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4" name="Equation" r:id="rId18" imgW="177800" imgH="152400" progId="Equation.3">
                  <p:embed/>
                </p:oleObj>
              </mc:Choice>
              <mc:Fallback>
                <p:oleObj name="Equation" r:id="rId18" imgW="177800" imgH="1524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300" y="2209800"/>
                        <a:ext cx="444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8" name="Object 20"/>
          <p:cNvGraphicFramePr>
            <a:graphicFrameLocks noChangeAspect="1"/>
          </p:cNvGraphicFramePr>
          <p:nvPr/>
        </p:nvGraphicFramePr>
        <p:xfrm>
          <a:off x="6629400" y="4800600"/>
          <a:ext cx="444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5" name="Equation" r:id="rId20" imgW="177800" imgH="152400" progId="Equation.3">
                  <p:embed/>
                </p:oleObj>
              </mc:Choice>
              <mc:Fallback>
                <p:oleObj name="Equation" r:id="rId20" imgW="177800" imgH="1524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4800600"/>
                        <a:ext cx="444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89" name="Object 21"/>
          <p:cNvGraphicFramePr>
            <a:graphicFrameLocks noChangeAspect="1"/>
          </p:cNvGraphicFramePr>
          <p:nvPr/>
        </p:nvGraphicFramePr>
        <p:xfrm>
          <a:off x="5181600" y="26670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6" name="Equation" r:id="rId22" imgW="152400" imgH="152400" progId="Equation.3">
                  <p:embed/>
                </p:oleObj>
              </mc:Choice>
              <mc:Fallback>
                <p:oleObj name="Equation" r:id="rId22" imgW="152400" imgH="152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6670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90" name="Object 22"/>
          <p:cNvGraphicFramePr>
            <a:graphicFrameLocks noChangeAspect="1"/>
          </p:cNvGraphicFramePr>
          <p:nvPr/>
        </p:nvGraphicFramePr>
        <p:xfrm>
          <a:off x="5181600" y="52578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7" name="Equation" r:id="rId24" imgW="152400" imgH="152400" progId="Equation.3">
                  <p:embed/>
                </p:oleObj>
              </mc:Choice>
              <mc:Fallback>
                <p:oleObj name="Equation" r:id="rId24" imgW="152400" imgH="1524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52578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91" name="Object 23"/>
          <p:cNvGraphicFramePr>
            <a:graphicFrameLocks noChangeAspect="1"/>
          </p:cNvGraphicFramePr>
          <p:nvPr/>
        </p:nvGraphicFramePr>
        <p:xfrm>
          <a:off x="6781800" y="26670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8" name="Equation" r:id="rId25" imgW="152400" imgH="152400" progId="Equation.3">
                  <p:embed/>
                </p:oleObj>
              </mc:Choice>
              <mc:Fallback>
                <p:oleObj name="Equation" r:id="rId25" imgW="152400" imgH="1524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26670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3192" name="Object 24"/>
          <p:cNvGraphicFramePr>
            <a:graphicFrameLocks noChangeAspect="1"/>
          </p:cNvGraphicFramePr>
          <p:nvPr/>
        </p:nvGraphicFramePr>
        <p:xfrm>
          <a:off x="6781800" y="52578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319" name="Equation" r:id="rId27" imgW="152400" imgH="152400" progId="Equation.3">
                  <p:embed/>
                </p:oleObj>
              </mc:Choice>
              <mc:Fallback>
                <p:oleObj name="Equation" r:id="rId27" imgW="152400" imgH="1524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52578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3171" grpId="0" autoUpdateAnimBg="0"/>
      <p:bldP spid="903172" grpId="0" autoUpdateAnimBg="0"/>
      <p:bldP spid="903177" grpId="0" autoUpdateAnimBg="0"/>
      <p:bldP spid="90317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Electrolyte Dissociation</a:t>
            </a:r>
          </a:p>
        </p:txBody>
      </p:sp>
      <p:sp>
        <p:nvSpPr>
          <p:cNvPr id="90419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Symmetric electrolyte	</a:t>
            </a:r>
            <a:endParaRPr lang="en-US" sz="2400" b="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904196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Charge balance requirement</a:t>
            </a:r>
          </a:p>
        </p:txBody>
      </p:sp>
      <p:graphicFrame>
        <p:nvGraphicFramePr>
          <p:cNvPr id="90421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7496566"/>
              </p:ext>
            </p:extLst>
          </p:nvPr>
        </p:nvGraphicFramePr>
        <p:xfrm>
          <a:off x="3721100" y="2281238"/>
          <a:ext cx="104775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4232" name="Equation" r:id="rId3" imgW="419100" imgH="215900" progId="Equation.3">
                  <p:embed/>
                </p:oleObj>
              </mc:Choice>
              <mc:Fallback>
                <p:oleObj name="Equation" r:id="rId3" imgW="419100" imgH="2159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100" y="2281238"/>
                        <a:ext cx="1047750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421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149578"/>
              </p:ext>
            </p:extLst>
          </p:nvPr>
        </p:nvGraphicFramePr>
        <p:xfrm>
          <a:off x="3648075" y="4491038"/>
          <a:ext cx="203200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4233" name="Equation" r:id="rId5" imgW="812800" imgH="215900" progId="Equation.3">
                  <p:embed/>
                </p:oleObj>
              </mc:Choice>
              <mc:Fallback>
                <p:oleObj name="Equation" r:id="rId5" imgW="812800" imgH="2159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4491038"/>
                        <a:ext cx="2032000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4195" grpId="0" autoUpdateAnimBg="0"/>
      <p:bldP spid="904196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Rate Expression</a:t>
            </a:r>
          </a:p>
        </p:txBody>
      </p:sp>
      <p:sp>
        <p:nvSpPr>
          <p:cNvPr id="90521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1.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(17.39)</a:t>
            </a:r>
          </a:p>
        </p:txBody>
      </p:sp>
      <p:graphicFrame>
        <p:nvGraphicFramePr>
          <p:cNvPr id="905223" name="Object 7"/>
          <p:cNvGraphicFramePr>
            <a:graphicFrameLocks noChangeAspect="1"/>
          </p:cNvGraphicFramePr>
          <p:nvPr/>
        </p:nvGraphicFramePr>
        <p:xfrm>
          <a:off x="914400" y="1143000"/>
          <a:ext cx="14605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297" name="Equation" r:id="rId3" imgW="584200" imgH="190500" progId="Equation.3">
                  <p:embed/>
                </p:oleObj>
              </mc:Choice>
              <mc:Fallback>
                <p:oleObj name="Equation" r:id="rId3" imgW="584200" imgH="190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143000"/>
                        <a:ext cx="146050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5224" name="Object 8"/>
          <p:cNvGraphicFramePr>
            <a:graphicFrameLocks noChangeAspect="1"/>
          </p:cNvGraphicFramePr>
          <p:nvPr/>
        </p:nvGraphicFramePr>
        <p:xfrm>
          <a:off x="2438400" y="1143000"/>
          <a:ext cx="8905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298" name="Document" r:id="rId5" imgW="356616" imgH="176784" progId="Word.Document.8">
                  <p:embed/>
                </p:oleObj>
              </mc:Choice>
              <mc:Fallback>
                <p:oleObj name="Document" r:id="rId5" imgW="356616" imgH="176784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143000"/>
                        <a:ext cx="8905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5225" name="Object 9"/>
          <p:cNvGraphicFramePr>
            <a:graphicFrameLocks noChangeAspect="1"/>
          </p:cNvGraphicFramePr>
          <p:nvPr/>
        </p:nvGraphicFramePr>
        <p:xfrm>
          <a:off x="3352800" y="1143000"/>
          <a:ext cx="1492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299" name="Equation" r:id="rId7" imgW="596900" imgH="203200" progId="Equation.3">
                  <p:embed/>
                </p:oleObj>
              </mc:Choice>
              <mc:Fallback>
                <p:oleObj name="Equation" r:id="rId7" imgW="596900" imgH="203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143000"/>
                        <a:ext cx="14922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52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22954"/>
              </p:ext>
            </p:extLst>
          </p:nvPr>
        </p:nvGraphicFramePr>
        <p:xfrm>
          <a:off x="704850" y="1704975"/>
          <a:ext cx="7720013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300" name="Equation" r:id="rId9" imgW="3352800" imgH="533400" progId="Equation.3">
                  <p:embed/>
                </p:oleObj>
              </mc:Choice>
              <mc:Fallback>
                <p:oleObj name="Equation" r:id="rId9" imgW="3352800" imgH="533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" y="1704975"/>
                        <a:ext cx="7720013" cy="122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5227" name="Rectangle 11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2.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(17.42)</a:t>
            </a:r>
          </a:p>
        </p:txBody>
      </p:sp>
      <p:graphicFrame>
        <p:nvGraphicFramePr>
          <p:cNvPr id="9052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413198"/>
              </p:ext>
            </p:extLst>
          </p:nvPr>
        </p:nvGraphicFramePr>
        <p:xfrm>
          <a:off x="908050" y="3725863"/>
          <a:ext cx="39687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301" name="Document" r:id="rId11" imgW="1588008" imgH="216408" progId="Word.Document.8">
                  <p:embed/>
                </p:oleObj>
              </mc:Choice>
              <mc:Fallback>
                <p:oleObj name="Document" r:id="rId11" imgW="1588008" imgH="216408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3725863"/>
                        <a:ext cx="39687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522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9927401"/>
              </p:ext>
            </p:extLst>
          </p:nvPr>
        </p:nvGraphicFramePr>
        <p:xfrm>
          <a:off x="2033588" y="4171950"/>
          <a:ext cx="5014912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302" name="Equation" r:id="rId13" imgW="2006600" imgH="584200" progId="Equation.3">
                  <p:embed/>
                </p:oleObj>
              </mc:Choice>
              <mc:Fallback>
                <p:oleObj name="Equation" r:id="rId13" imgW="2006600" imgH="584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3588" y="4171950"/>
                        <a:ext cx="5014912" cy="146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523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66003"/>
              </p:ext>
            </p:extLst>
          </p:nvPr>
        </p:nvGraphicFramePr>
        <p:xfrm>
          <a:off x="1984375" y="5746750"/>
          <a:ext cx="25701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303" name="Equation" r:id="rId15" imgW="1028700" imgH="279400" progId="Equation.3">
                  <p:embed/>
                </p:oleObj>
              </mc:Choice>
              <mc:Fallback>
                <p:oleObj name="Equation" r:id="rId15" imgW="1028700" imgH="279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375" y="5746750"/>
                        <a:ext cx="2570163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523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90190"/>
              </p:ext>
            </p:extLst>
          </p:nvPr>
        </p:nvGraphicFramePr>
        <p:xfrm>
          <a:off x="5305425" y="5645150"/>
          <a:ext cx="18415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304" name="Equation" r:id="rId17" imgW="736600" imgH="393700" progId="Equation.3">
                  <p:embed/>
                </p:oleObj>
              </mc:Choice>
              <mc:Fallback>
                <p:oleObj name="Equation" r:id="rId17" imgW="736600" imgH="3937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5425" y="5645150"/>
                        <a:ext cx="18415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5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5219" grpId="0" autoUpdateAnimBg="0"/>
      <p:bldP spid="905227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Rate Expression</a:t>
            </a:r>
          </a:p>
        </p:txBody>
      </p:sp>
      <p:sp>
        <p:nvSpPr>
          <p:cNvPr id="90624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3.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(17.43)</a:t>
            </a:r>
          </a:p>
        </p:txBody>
      </p:sp>
      <p:graphicFrame>
        <p:nvGraphicFramePr>
          <p:cNvPr id="90625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017595"/>
              </p:ext>
            </p:extLst>
          </p:nvPr>
        </p:nvGraphicFramePr>
        <p:xfrm>
          <a:off x="1098550" y="1120775"/>
          <a:ext cx="33972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294" name="Document" r:id="rId3" imgW="1359408" imgH="252984" progId="Word.Document.8">
                  <p:embed/>
                </p:oleObj>
              </mc:Choice>
              <mc:Fallback>
                <p:oleObj name="Document" r:id="rId3" imgW="1359408" imgH="252984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1120775"/>
                        <a:ext cx="339725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62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029107"/>
              </p:ext>
            </p:extLst>
          </p:nvPr>
        </p:nvGraphicFramePr>
        <p:xfrm>
          <a:off x="2076450" y="1752600"/>
          <a:ext cx="479266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295" name="Equation" r:id="rId5" imgW="1917700" imgH="609600" progId="Equation.3">
                  <p:embed/>
                </p:oleObj>
              </mc:Choice>
              <mc:Fallback>
                <p:oleObj name="Equation" r:id="rId5" imgW="1917700" imgH="609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450" y="1752600"/>
                        <a:ext cx="4792663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625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91053"/>
              </p:ext>
            </p:extLst>
          </p:nvPr>
        </p:nvGraphicFramePr>
        <p:xfrm>
          <a:off x="3444875" y="3584575"/>
          <a:ext cx="2728913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296" name="Equation" r:id="rId7" imgW="1092200" imgH="546100" progId="Equation.3">
                  <p:embed/>
                </p:oleObj>
              </mc:Choice>
              <mc:Fallback>
                <p:oleObj name="Equation" r:id="rId7" imgW="1092200" imgH="5461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75" y="3584575"/>
                        <a:ext cx="2728913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62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67491"/>
              </p:ext>
            </p:extLst>
          </p:nvPr>
        </p:nvGraphicFramePr>
        <p:xfrm>
          <a:off x="3876675" y="5222875"/>
          <a:ext cx="17462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297" name="Equation" r:id="rId9" imgW="698500" imgH="368300" progId="Equation.3">
                  <p:embed/>
                </p:oleObj>
              </mc:Choice>
              <mc:Fallback>
                <p:oleObj name="Equation" r:id="rId9" imgW="698500" imgH="3683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6675" y="5222875"/>
                        <a:ext cx="17462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624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Rate Expression</a:t>
            </a:r>
          </a:p>
        </p:txBody>
      </p:sp>
      <p:sp>
        <p:nvSpPr>
          <p:cNvPr id="907268" name="Rectangle 4"/>
          <p:cNvSpPr>
            <a:spLocks noChangeArrowheads="1"/>
          </p:cNvSpPr>
          <p:nvPr/>
        </p:nvSpPr>
        <p:spPr bwMode="auto">
          <a:xfrm>
            <a:off x="3810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4.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(17.44)</a:t>
            </a:r>
          </a:p>
        </p:txBody>
      </p:sp>
      <p:graphicFrame>
        <p:nvGraphicFramePr>
          <p:cNvPr id="9072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975060"/>
              </p:ext>
            </p:extLst>
          </p:nvPr>
        </p:nvGraphicFramePr>
        <p:xfrm>
          <a:off x="1522413" y="2117725"/>
          <a:ext cx="59690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7310" name="Equation" r:id="rId3" imgW="2387600" imgH="533400" progId="Equation.3">
                  <p:embed/>
                </p:oleObj>
              </mc:Choice>
              <mc:Fallback>
                <p:oleObj name="Equation" r:id="rId3" imgW="2387600" imgH="533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413" y="2117725"/>
                        <a:ext cx="59690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72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04288"/>
              </p:ext>
            </p:extLst>
          </p:nvPr>
        </p:nvGraphicFramePr>
        <p:xfrm>
          <a:off x="3597275" y="3825875"/>
          <a:ext cx="257016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7311" name="Equation" r:id="rId5" imgW="1028700" imgH="495300" progId="Equation.3">
                  <p:embed/>
                </p:oleObj>
              </mc:Choice>
              <mc:Fallback>
                <p:oleObj name="Equation" r:id="rId5" imgW="1028700" imgH="495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825875"/>
                        <a:ext cx="257016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72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017759"/>
              </p:ext>
            </p:extLst>
          </p:nvPr>
        </p:nvGraphicFramePr>
        <p:xfrm>
          <a:off x="3568700" y="5486400"/>
          <a:ext cx="23812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7312" name="Equation" r:id="rId7" imgW="952500" imgH="393700" progId="Equation.3">
                  <p:embed/>
                </p:oleObj>
              </mc:Choice>
              <mc:Fallback>
                <p:oleObj name="Equation" r:id="rId7" imgW="9525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5486400"/>
                        <a:ext cx="23812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7276" name="Object 12"/>
          <p:cNvGraphicFramePr>
            <a:graphicFrameLocks noChangeAspect="1"/>
          </p:cNvGraphicFramePr>
          <p:nvPr/>
        </p:nvGraphicFramePr>
        <p:xfrm>
          <a:off x="762000" y="1066800"/>
          <a:ext cx="5421313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7313" name="Document" r:id="rId9" imgW="2133600" imgH="204216" progId="Word.Document.8">
                  <p:embed/>
                </p:oleObj>
              </mc:Choice>
              <mc:Fallback>
                <p:oleObj name="Document" r:id="rId9" imgW="2133600" imgH="204216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066800"/>
                        <a:ext cx="5421313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726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Equilibrium Rate Expression</a:t>
            </a:r>
          </a:p>
        </p:txBody>
      </p:sp>
      <p:sp>
        <p:nvSpPr>
          <p:cNvPr id="908291" name="Rectangle 3"/>
          <p:cNvSpPr>
            <a:spLocks noChangeArrowheads="1"/>
          </p:cNvSpPr>
          <p:nvPr/>
        </p:nvSpPr>
        <p:spPr bwMode="auto">
          <a:xfrm>
            <a:off x="3810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5.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(17.45)</a:t>
            </a:r>
          </a:p>
        </p:txBody>
      </p:sp>
      <p:graphicFrame>
        <p:nvGraphicFramePr>
          <p:cNvPr id="908296" name="Object 8"/>
          <p:cNvGraphicFramePr>
            <a:graphicFrameLocks noChangeAspect="1"/>
          </p:cNvGraphicFramePr>
          <p:nvPr/>
        </p:nvGraphicFramePr>
        <p:xfrm>
          <a:off x="838200" y="1066800"/>
          <a:ext cx="5240338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8333" name="Document" r:id="rId3" imgW="2097024" imgH="216408" progId="Word.Document.8">
                  <p:embed/>
                </p:oleObj>
              </mc:Choice>
              <mc:Fallback>
                <p:oleObj name="Document" r:id="rId3" imgW="2097024" imgH="216408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066800"/>
                        <a:ext cx="5240338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82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526645"/>
              </p:ext>
            </p:extLst>
          </p:nvPr>
        </p:nvGraphicFramePr>
        <p:xfrm>
          <a:off x="1724025" y="2063750"/>
          <a:ext cx="54911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8334" name="Equation" r:id="rId5" imgW="2197100" imgH="533400" progId="Equation.3">
                  <p:embed/>
                </p:oleObj>
              </mc:Choice>
              <mc:Fallback>
                <p:oleObj name="Equation" r:id="rId5" imgW="2197100" imgH="533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4025" y="2063750"/>
                        <a:ext cx="549116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829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96245"/>
              </p:ext>
            </p:extLst>
          </p:nvPr>
        </p:nvGraphicFramePr>
        <p:xfrm>
          <a:off x="3248025" y="3781425"/>
          <a:ext cx="257016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8335" name="Equation" r:id="rId7" imgW="1028700" imgH="520700" progId="Equation.3">
                  <p:embed/>
                </p:oleObj>
              </mc:Choice>
              <mc:Fallback>
                <p:oleObj name="Equation" r:id="rId7" imgW="1028700" imgH="520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8025" y="3781425"/>
                        <a:ext cx="257016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82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828390"/>
              </p:ext>
            </p:extLst>
          </p:nvPr>
        </p:nvGraphicFramePr>
        <p:xfrm>
          <a:off x="3825875" y="5438775"/>
          <a:ext cx="17462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8336" name="Equation" r:id="rId9" imgW="698500" imgH="368300" progId="Equation.3">
                  <p:embed/>
                </p:oleObj>
              </mc:Choice>
              <mc:Fallback>
                <p:oleObj name="Equation" r:id="rId9" imgW="698500" imgH="368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75" y="5438775"/>
                        <a:ext cx="17462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8291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Mean Binary Activity Coefficients</a:t>
            </a:r>
          </a:p>
        </p:txBody>
      </p:sp>
      <p:sp>
        <p:nvSpPr>
          <p:cNvPr id="909315" name="Rectangle 3"/>
          <p:cNvSpPr>
            <a:spLocks noChangeArrowheads="1"/>
          </p:cNvSpPr>
          <p:nvPr/>
        </p:nvSpPr>
        <p:spPr bwMode="auto">
          <a:xfrm>
            <a:off x="3810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Pitzer's method of determining binary activity coefs.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(17.46)</a:t>
            </a:r>
          </a:p>
        </p:txBody>
      </p:sp>
      <p:sp>
        <p:nvSpPr>
          <p:cNvPr id="909320" name="Rectangle 8"/>
          <p:cNvSpPr>
            <a:spLocks noChangeArrowheads="1"/>
          </p:cNvSpPr>
          <p:nvPr/>
        </p:nvSpPr>
        <p:spPr bwMode="auto">
          <a:xfrm>
            <a:off x="381000" y="3505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(17.47)</a:t>
            </a:r>
          </a:p>
        </p:txBody>
      </p:sp>
      <p:graphicFrame>
        <p:nvGraphicFramePr>
          <p:cNvPr id="9093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1837760"/>
              </p:ext>
            </p:extLst>
          </p:nvPr>
        </p:nvGraphicFramePr>
        <p:xfrm>
          <a:off x="873125" y="2038350"/>
          <a:ext cx="6950075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9340" name="Equation" r:id="rId3" imgW="2781300" imgH="482600" progId="Equation.3">
                  <p:embed/>
                </p:oleObj>
              </mc:Choice>
              <mc:Fallback>
                <p:oleObj name="Equation" r:id="rId3" imgW="2781300" imgH="482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2038350"/>
                        <a:ext cx="6950075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93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282168"/>
              </p:ext>
            </p:extLst>
          </p:nvPr>
        </p:nvGraphicFramePr>
        <p:xfrm>
          <a:off x="1974850" y="4235450"/>
          <a:ext cx="549116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9341" name="Equation" r:id="rId5" imgW="2197100" imgH="444500" progId="Equation.3">
                  <p:embed/>
                </p:oleObj>
              </mc:Choice>
              <mc:Fallback>
                <p:oleObj name="Equation" r:id="rId5" imgW="2197100" imgH="444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850" y="4235450"/>
                        <a:ext cx="549116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9315" grpId="0" autoUpdateAnimBg="0"/>
      <p:bldP spid="909320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Mean Binary Activity Coefficients</a:t>
            </a:r>
          </a:p>
        </p:txBody>
      </p:sp>
      <p:sp>
        <p:nvSpPr>
          <p:cNvPr id="910339" name="Rectangle 3"/>
          <p:cNvSpPr>
            <a:spLocks noChangeArrowheads="1"/>
          </p:cNvSpPr>
          <p:nvPr/>
        </p:nvSpPr>
        <p:spPr bwMode="auto">
          <a:xfrm>
            <a:off x="3810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(17.48)</a:t>
            </a:r>
          </a:p>
        </p:txBody>
      </p:sp>
      <p:sp>
        <p:nvSpPr>
          <p:cNvPr id="910340" name="Rectangle 4"/>
          <p:cNvSpPr>
            <a:spLocks noChangeArrowheads="1"/>
          </p:cNvSpPr>
          <p:nvPr/>
        </p:nvSpPr>
        <p:spPr bwMode="auto">
          <a:xfrm>
            <a:off x="381000" y="2895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Symbol" charset="0"/>
              </a:rPr>
              <a:t></a:t>
            </a:r>
            <a:r>
              <a:rPr lang="ja-JP" altLang="en-US" sz="2400" b="0">
                <a:solidFill>
                  <a:srgbClr val="187534"/>
                </a:solidFill>
                <a:latin typeface="Arial"/>
              </a:rPr>
              <a:t>’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 are Pitzer parameter</a:t>
            </a:r>
            <a:r>
              <a:rPr lang="ja-JP" altLang="en-US" sz="2400" b="0">
                <a:solidFill>
                  <a:srgbClr val="187534"/>
                </a:solidFill>
                <a:latin typeface="Arial"/>
              </a:rPr>
              <a:t>’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s specific to individual electrolytes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 b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Ionic strength of solution (mol kg</a:t>
            </a:r>
            <a:r>
              <a:rPr lang="en-US" sz="2400" b="0" baseline="30000">
                <a:latin typeface="Times" charset="0"/>
              </a:rPr>
              <a:t>-1</a:t>
            </a:r>
            <a:r>
              <a:rPr lang="en-US" sz="2400" b="0">
                <a:latin typeface="Times" charset="0"/>
              </a:rPr>
              <a:t>)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Measure of the interionic effects resulting from attraction and repulsion among ions</a:t>
            </a:r>
            <a:r>
              <a:rPr lang="en-US" sz="2400" b="0">
                <a:latin typeface="Times" charset="0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(17.49)</a:t>
            </a:r>
          </a:p>
        </p:txBody>
      </p:sp>
      <p:graphicFrame>
        <p:nvGraphicFramePr>
          <p:cNvPr id="9103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437115"/>
              </p:ext>
            </p:extLst>
          </p:nvPr>
        </p:nvGraphicFramePr>
        <p:xfrm>
          <a:off x="1860550" y="1600200"/>
          <a:ext cx="54594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362" name="Equation" r:id="rId3" imgW="2184400" imgH="419100" progId="Equation.3">
                  <p:embed/>
                </p:oleObj>
              </mc:Choice>
              <mc:Fallback>
                <p:oleObj name="Equation" r:id="rId3" imgW="21844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0550" y="1600200"/>
                        <a:ext cx="54594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03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821421"/>
              </p:ext>
            </p:extLst>
          </p:nvPr>
        </p:nvGraphicFramePr>
        <p:xfrm>
          <a:off x="2514600" y="4845050"/>
          <a:ext cx="415766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363" name="Equation" r:id="rId5" imgW="1663700" imgH="495300" progId="Equation.3">
                  <p:embed/>
                </p:oleObj>
              </mc:Choice>
              <mc:Fallback>
                <p:oleObj name="Equation" r:id="rId5" imgW="1663700" imgH="495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845050"/>
                        <a:ext cx="415766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0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0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0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0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0339" grpId="0" autoUpdateAnimBg="0"/>
      <p:bldP spid="910340" grpId="0" build="p" bldLvl="2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Mean Binary Activity Coefficients</a:t>
            </a:r>
          </a:p>
        </p:txBody>
      </p:sp>
      <p:sp>
        <p:nvSpPr>
          <p:cNvPr id="911364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Alternatively, fit a polynomial expression to mean binary activity coefficient data (valid to high molality)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(17.51)</a:t>
            </a:r>
          </a:p>
        </p:txBody>
      </p:sp>
      <p:graphicFrame>
        <p:nvGraphicFramePr>
          <p:cNvPr id="9113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7743576"/>
              </p:ext>
            </p:extLst>
          </p:nvPr>
        </p:nvGraphicFramePr>
        <p:xfrm>
          <a:off x="1589088" y="2286000"/>
          <a:ext cx="54102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378" name="Equation" r:id="rId3" imgW="2133600" imgH="241300" progId="Equation.3">
                  <p:embed/>
                </p:oleObj>
              </mc:Choice>
              <mc:Fallback>
                <p:oleObj name="Equation" r:id="rId3" imgW="2133600" imgH="24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088" y="2286000"/>
                        <a:ext cx="5410200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64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Mean Binary Activity Coefficients</a:t>
            </a:r>
          </a:p>
        </p:txBody>
      </p:sp>
      <p:sp>
        <p:nvSpPr>
          <p:cNvPr id="91238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17.2</a:t>
            </a:r>
          </a:p>
        </p:txBody>
      </p:sp>
      <p:sp>
        <p:nvSpPr>
          <p:cNvPr id="912389" name="Rectangle 5"/>
          <p:cNvSpPr>
            <a:spLocks noChangeArrowheads="1"/>
          </p:cNvSpPr>
          <p:nvPr/>
        </p:nvSpPr>
        <p:spPr bwMode="auto">
          <a:xfrm>
            <a:off x="3810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350" indent="6350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Comparison of measured (Hammer and Wu) and calculated (Pitzer) activity coefficient data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912390" name="Object 6"/>
          <p:cNvGraphicFramePr>
            <a:graphicFrameLocks noChangeAspect="1"/>
          </p:cNvGraphicFramePr>
          <p:nvPr/>
        </p:nvGraphicFramePr>
        <p:xfrm>
          <a:off x="990600" y="2057400"/>
          <a:ext cx="6934200" cy="459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402" name="Document" r:id="rId3" imgW="2971800" imgH="1969008" progId="Word.Document.8">
                  <p:embed/>
                </p:oleObj>
              </mc:Choice>
              <mc:Fallback>
                <p:oleObj name="Document" r:id="rId3" imgW="2971800" imgH="1969008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57400"/>
                        <a:ext cx="6934200" cy="459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2391" name="Rectangle 7"/>
          <p:cNvSpPr>
            <a:spLocks noChangeArrowheads="1"/>
          </p:cNvSpPr>
          <p:nvPr/>
        </p:nvSpPr>
        <p:spPr bwMode="auto">
          <a:xfrm>
            <a:off x="914400" y="2152650"/>
            <a:ext cx="685800" cy="36385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2392" name="Text Box 8"/>
          <p:cNvSpPr txBox="1">
            <a:spLocks noChangeArrowheads="1"/>
          </p:cNvSpPr>
          <p:nvPr/>
        </p:nvSpPr>
        <p:spPr bwMode="auto">
          <a:xfrm rot="-5400000">
            <a:off x="-625475" y="3749675"/>
            <a:ext cx="384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000FF"/>
                </a:solidFill>
                <a:latin typeface="Times" charset="0"/>
              </a:rPr>
              <a:t>ln (binary activity coefficient)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Mean Binary Activity Coefficients</a:t>
            </a:r>
          </a:p>
        </p:txBody>
      </p:sp>
      <p:sp>
        <p:nvSpPr>
          <p:cNvPr id="91341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coefficient expression for hydrochloric acid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(17.50)</a:t>
            </a:r>
            <a:endParaRPr lang="en-US" sz="2400" b="0">
              <a:latin typeface="Times" charset="0"/>
            </a:endParaRPr>
          </a:p>
        </p:txBody>
      </p:sp>
      <p:sp>
        <p:nvSpPr>
          <p:cNvPr id="913412" name="Rectangle 4"/>
          <p:cNvSpPr>
            <a:spLocks noChangeArrowheads="1"/>
          </p:cNvSpPr>
          <p:nvPr/>
        </p:nvSpPr>
        <p:spPr bwMode="auto">
          <a:xfrm>
            <a:off x="457200" y="3581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Equilibrium coefficient expression for nitric acid</a:t>
            </a:r>
          </a:p>
        </p:txBody>
      </p:sp>
      <p:graphicFrame>
        <p:nvGraphicFramePr>
          <p:cNvPr id="9134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232428"/>
              </p:ext>
            </p:extLst>
          </p:nvPr>
        </p:nvGraphicFramePr>
        <p:xfrm>
          <a:off x="2819400" y="2012950"/>
          <a:ext cx="36496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434" name="Equation" r:id="rId3" imgW="1460500" imgH="469900" progId="Equation.3">
                  <p:embed/>
                </p:oleObj>
              </mc:Choice>
              <mc:Fallback>
                <p:oleObj name="Equation" r:id="rId3" imgW="1460500" imgH="469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012950"/>
                        <a:ext cx="364966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34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36307"/>
              </p:ext>
            </p:extLst>
          </p:nvPr>
        </p:nvGraphicFramePr>
        <p:xfrm>
          <a:off x="3079750" y="4464050"/>
          <a:ext cx="387191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435" name="Equation" r:id="rId5" imgW="1549400" imgH="533400" progId="Equation.3">
                  <p:embed/>
                </p:oleObj>
              </mc:Choice>
              <mc:Fallback>
                <p:oleObj name="Equation" r:id="rId5" imgW="1549400" imgH="533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4464050"/>
                        <a:ext cx="387191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3411" grpId="0" autoUpdateAnimBg="0"/>
      <p:bldP spid="913412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 Dependence of Mean Binary Activity Coefficient</a:t>
            </a:r>
          </a:p>
        </p:txBody>
      </p:sp>
      <p:sp>
        <p:nvSpPr>
          <p:cNvPr id="91443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Temperature dependent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(17.52)</a:t>
            </a:r>
          </a:p>
        </p:txBody>
      </p:sp>
      <p:sp>
        <p:nvSpPr>
          <p:cNvPr id="914436" name="Rectangle 4"/>
          <p:cNvSpPr>
            <a:spLocks noChangeArrowheads="1"/>
          </p:cNvSpPr>
          <p:nvPr/>
        </p:nvSpPr>
        <p:spPr bwMode="auto">
          <a:xfrm>
            <a:off x="457200" y="4267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Temperature-dependent parameters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(17.53)</a:t>
            </a:r>
          </a:p>
        </p:txBody>
      </p:sp>
      <p:graphicFrame>
        <p:nvGraphicFramePr>
          <p:cNvPr id="9144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982928"/>
              </p:ext>
            </p:extLst>
          </p:nvPr>
        </p:nvGraphicFramePr>
        <p:xfrm>
          <a:off x="3251200" y="1552575"/>
          <a:ext cx="24114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85" name="Equation" r:id="rId3" imgW="965200" imgH="266700" progId="Equation.3">
                  <p:embed/>
                </p:oleObj>
              </mc:Choice>
              <mc:Fallback>
                <p:oleObj name="Equation" r:id="rId3" imgW="965200" imgH="266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1552575"/>
                        <a:ext cx="24114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44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222478"/>
              </p:ext>
            </p:extLst>
          </p:nvPr>
        </p:nvGraphicFramePr>
        <p:xfrm>
          <a:off x="2889250" y="2114550"/>
          <a:ext cx="37766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86" name="Equation" r:id="rId5" imgW="1511300" imgH="457200" progId="Equation.3">
                  <p:embed/>
                </p:oleObj>
              </mc:Choice>
              <mc:Fallback>
                <p:oleObj name="Equation" r:id="rId5" imgW="151130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0" y="2114550"/>
                        <a:ext cx="37766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444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669489"/>
              </p:ext>
            </p:extLst>
          </p:nvPr>
        </p:nvGraphicFramePr>
        <p:xfrm>
          <a:off x="2603500" y="3044825"/>
          <a:ext cx="437991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87" name="Equation" r:id="rId7" imgW="1752600" imgH="508000" progId="Equation.3">
                  <p:embed/>
                </p:oleObj>
              </mc:Choice>
              <mc:Fallback>
                <p:oleObj name="Equation" r:id="rId7" imgW="1752600" imgH="508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0" y="3044825"/>
                        <a:ext cx="437991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44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084631"/>
              </p:ext>
            </p:extLst>
          </p:nvPr>
        </p:nvGraphicFramePr>
        <p:xfrm>
          <a:off x="3813175" y="4813300"/>
          <a:ext cx="142875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88" name="Equation" r:id="rId9" imgW="571500" imgH="355600" progId="Equation.3">
                  <p:embed/>
                </p:oleObj>
              </mc:Choice>
              <mc:Fallback>
                <p:oleObj name="Equation" r:id="rId9" imgW="571500" imgH="355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3175" y="4813300"/>
                        <a:ext cx="142875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44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032101"/>
              </p:ext>
            </p:extLst>
          </p:nvPr>
        </p:nvGraphicFramePr>
        <p:xfrm>
          <a:off x="3038475" y="5619750"/>
          <a:ext cx="25701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89" name="Equation" r:id="rId11" imgW="1028700" imgH="419100" progId="Equation.3">
                  <p:embed/>
                </p:oleObj>
              </mc:Choice>
              <mc:Fallback>
                <p:oleObj name="Equation" r:id="rId11" imgW="1028700" imgH="4191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8475" y="5619750"/>
                        <a:ext cx="257016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4435" grpId="0" autoUpdateAnimBg="0"/>
      <p:bldP spid="914436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 Dep of Mean Binary Activity Coef</a:t>
            </a:r>
          </a:p>
        </p:txBody>
      </p:sp>
      <p:sp>
        <p:nvSpPr>
          <p:cNvPr id="91648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Polynomial for relative apparent molal enthalpy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(17.54)</a:t>
            </a:r>
          </a:p>
        </p:txBody>
      </p:sp>
      <p:sp>
        <p:nvSpPr>
          <p:cNvPr id="916484" name="Rectangle 4"/>
          <p:cNvSpPr>
            <a:spLocks noChangeArrowheads="1"/>
          </p:cNvSpPr>
          <p:nvPr/>
        </p:nvSpPr>
        <p:spPr bwMode="auto">
          <a:xfrm>
            <a:off x="457200" y="2743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Polynomial for apparent molal heat capacity</a:t>
            </a:r>
          </a:p>
        </p:txBody>
      </p:sp>
      <p:sp>
        <p:nvSpPr>
          <p:cNvPr id="916490" name="Rectangle 10"/>
          <p:cNvSpPr>
            <a:spLocks noChangeArrowheads="1"/>
          </p:cNvSpPr>
          <p:nvPr/>
        </p:nvSpPr>
        <p:spPr bwMode="auto">
          <a:xfrm>
            <a:off x="457200" y="4191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28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		= binary activity coefficient at temperature </a:t>
            </a:r>
            <a:r>
              <a:rPr lang="en-US" sz="2400" b="0" i="1" dirty="0">
                <a:solidFill>
                  <a:srgbClr val="187534"/>
                </a:solidFill>
                <a:latin typeface="Times" charset="0"/>
              </a:rPr>
              <a:t>T</a:t>
            </a:r>
            <a:endParaRPr lang="en-US" sz="2400" b="0" dirty="0">
              <a:solidFill>
                <a:srgbClr val="187534"/>
              </a:solidFill>
              <a:latin typeface="Times" charset="0"/>
            </a:endParaRPr>
          </a:p>
          <a:p>
            <a:pPr marL="342900" indent="-342900" algn="just">
              <a:lnSpc>
                <a:spcPct val="128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 dirty="0">
                <a:solidFill>
                  <a:srgbClr val="187534"/>
                </a:solidFill>
                <a:latin typeface="Symbol" charset="0"/>
                <a:sym typeface="Symbol" charset="0"/>
              </a:rPr>
              <a:t>	</a:t>
            </a:r>
            <a:r>
              <a:rPr lang="en-US" sz="2400" b="0" dirty="0">
                <a:solidFill>
                  <a:schemeClr val="tx1"/>
                </a:solidFill>
                <a:latin typeface="Symbol" charset="0"/>
                <a:sym typeface="Symbol" charset="0"/>
              </a:rPr>
              <a:t></a:t>
            </a:r>
            <a:r>
              <a:rPr lang="en-US" sz="2400" b="0" i="1" baseline="-25000" dirty="0">
                <a:solidFill>
                  <a:schemeClr val="tx1"/>
                </a:solidFill>
                <a:latin typeface="Times" charset="0"/>
              </a:rPr>
              <a:t>L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	= relative apparent 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molal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enthalpy (J mol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)</a:t>
            </a:r>
          </a:p>
          <a:p>
            <a:pPr marL="342900" indent="-342900" algn="just">
              <a:lnSpc>
                <a:spcPct val="128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 i="1" baseline="-25000" dirty="0">
                <a:solidFill>
                  <a:srgbClr val="187534"/>
                </a:solidFill>
                <a:latin typeface="Times" charset="0"/>
              </a:rPr>
              <a:t> 	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	= apparent 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molal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heat capacity (J mol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K</a:t>
            </a:r>
            <a:r>
              <a:rPr lang="en-US" sz="2400" b="0" baseline="30000" dirty="0">
                <a:solidFill>
                  <a:srgbClr val="187534"/>
                </a:solidFill>
                <a:latin typeface="Times" charset="0"/>
              </a:rPr>
              <a:t>-1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) 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1422400" algn="l"/>
                <a:tab pos="6804025" algn="l"/>
              </a:tabLst>
            </a:pPr>
            <a:r>
              <a:rPr lang="en-US" sz="2400" b="0" i="1" baseline="-25000" dirty="0">
                <a:solidFill>
                  <a:srgbClr val="187534"/>
                </a:solidFill>
                <a:latin typeface="Times" charset="0"/>
              </a:rPr>
              <a:t>		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= apparent </a:t>
            </a:r>
            <a:r>
              <a:rPr lang="en-US" sz="2400" b="0" dirty="0" err="1">
                <a:solidFill>
                  <a:srgbClr val="187534"/>
                </a:solidFill>
                <a:latin typeface="Times" charset="0"/>
              </a:rPr>
              <a:t>molal</a:t>
            </a:r>
            <a:r>
              <a:rPr lang="en-US" sz="2400" b="0" dirty="0">
                <a:solidFill>
                  <a:srgbClr val="187534"/>
                </a:solidFill>
                <a:latin typeface="Times" charset="0"/>
              </a:rPr>
              <a:t> heat capacity at infinite dilution</a:t>
            </a:r>
          </a:p>
        </p:txBody>
      </p:sp>
      <p:graphicFrame>
        <p:nvGraphicFramePr>
          <p:cNvPr id="91649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77680"/>
              </p:ext>
            </p:extLst>
          </p:nvPr>
        </p:nvGraphicFramePr>
        <p:xfrm>
          <a:off x="2371725" y="1781175"/>
          <a:ext cx="41576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537" name="Equation" r:id="rId3" imgW="1663700" imgH="241300" progId="Equation.3">
                  <p:embed/>
                </p:oleObj>
              </mc:Choice>
              <mc:Fallback>
                <p:oleObj name="Equation" r:id="rId3" imgW="16637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1781175"/>
                        <a:ext cx="415766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649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980453"/>
              </p:ext>
            </p:extLst>
          </p:nvPr>
        </p:nvGraphicFramePr>
        <p:xfrm>
          <a:off x="2270125" y="3413125"/>
          <a:ext cx="469741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538" name="Equation" r:id="rId5" imgW="1879600" imgH="279400" progId="Equation.3">
                  <p:embed/>
                </p:oleObj>
              </mc:Choice>
              <mc:Fallback>
                <p:oleObj name="Equation" r:id="rId5" imgW="1879600" imgH="279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25" y="3413125"/>
                        <a:ext cx="4697413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649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081093"/>
              </p:ext>
            </p:extLst>
          </p:nvPr>
        </p:nvGraphicFramePr>
        <p:xfrm>
          <a:off x="717550" y="4156075"/>
          <a:ext cx="1079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539" name="Equation" r:id="rId7" imgW="431800" imgH="254000" progId="Equation.3">
                  <p:embed/>
                </p:oleObj>
              </mc:Choice>
              <mc:Fallback>
                <p:oleObj name="Equation" r:id="rId7" imgW="431800" imgH="254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" y="4156075"/>
                        <a:ext cx="10795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649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230835"/>
              </p:ext>
            </p:extLst>
          </p:nvPr>
        </p:nvGraphicFramePr>
        <p:xfrm>
          <a:off x="946150" y="5295900"/>
          <a:ext cx="508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540" name="Equation" r:id="rId9" imgW="203200" imgH="254000" progId="Equation.3">
                  <p:embed/>
                </p:oleObj>
              </mc:Choice>
              <mc:Fallback>
                <p:oleObj name="Equation" r:id="rId9" imgW="203200" imgH="254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5295900"/>
                        <a:ext cx="508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649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752098"/>
              </p:ext>
            </p:extLst>
          </p:nvPr>
        </p:nvGraphicFramePr>
        <p:xfrm>
          <a:off x="946150" y="5775325"/>
          <a:ext cx="5080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541" name="Equation" r:id="rId11" imgW="203200" imgH="279400" progId="Equation.3">
                  <p:embed/>
                </p:oleObj>
              </mc:Choice>
              <mc:Fallback>
                <p:oleObj name="Equation" r:id="rId11" imgW="203200" imgH="279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5775325"/>
                        <a:ext cx="5080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6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6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483" grpId="0" autoUpdateAnimBg="0"/>
      <p:bldP spid="916484" grpId="0" autoUpdateAnimBg="0"/>
      <p:bldP spid="916490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Temp Dep of Mean Binary Activity Coef</a:t>
            </a:r>
          </a:p>
        </p:txBody>
      </p:sp>
      <p:sp>
        <p:nvSpPr>
          <p:cNvPr id="91750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Combine (17.51) - (17.54) --&gt; 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(17.55)</a:t>
            </a:r>
          </a:p>
        </p:txBody>
      </p:sp>
      <p:sp>
        <p:nvSpPr>
          <p:cNvPr id="917515" name="Rectangle 11"/>
          <p:cNvSpPr>
            <a:spLocks noChangeArrowheads="1"/>
          </p:cNvSpPr>
          <p:nvPr/>
        </p:nvSpPr>
        <p:spPr bwMode="auto">
          <a:xfrm>
            <a:off x="457200" y="2667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Coefficients for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(17.56-7)</a:t>
            </a:r>
          </a:p>
        </p:txBody>
      </p:sp>
      <p:graphicFrame>
        <p:nvGraphicFramePr>
          <p:cNvPr id="91751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570816"/>
              </p:ext>
            </p:extLst>
          </p:nvPr>
        </p:nvGraphicFramePr>
        <p:xfrm>
          <a:off x="1809750" y="1673225"/>
          <a:ext cx="54911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556" name="Equation" r:id="rId3" imgW="2197100" imgH="266700" progId="Equation.3">
                  <p:embed/>
                </p:oleObj>
              </mc:Choice>
              <mc:Fallback>
                <p:oleObj name="Equation" r:id="rId3" imgW="2197100" imgH="266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0" y="1673225"/>
                        <a:ext cx="549116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751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680931"/>
              </p:ext>
            </p:extLst>
          </p:nvPr>
        </p:nvGraphicFramePr>
        <p:xfrm>
          <a:off x="3006725" y="3365500"/>
          <a:ext cx="29511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557" name="Equation" r:id="rId5" imgW="1181100" imgH="228600" progId="Equation.3">
                  <p:embed/>
                </p:oleObj>
              </mc:Choice>
              <mc:Fallback>
                <p:oleObj name="Equation" r:id="rId5" imgW="11811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6725" y="3365500"/>
                        <a:ext cx="29511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751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1475964"/>
              </p:ext>
            </p:extLst>
          </p:nvPr>
        </p:nvGraphicFramePr>
        <p:xfrm>
          <a:off x="1101725" y="4324350"/>
          <a:ext cx="253841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558" name="Equation" r:id="rId7" imgW="1016000" imgH="482600" progId="Equation.3">
                  <p:embed/>
                </p:oleObj>
              </mc:Choice>
              <mc:Fallback>
                <p:oleObj name="Equation" r:id="rId7" imgW="1016000" imgH="482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4324350"/>
                        <a:ext cx="253841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752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756603"/>
              </p:ext>
            </p:extLst>
          </p:nvPr>
        </p:nvGraphicFramePr>
        <p:xfrm>
          <a:off x="5518150" y="4324350"/>
          <a:ext cx="24130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559" name="Equation" r:id="rId9" imgW="965200" imgH="482600" progId="Equation.3">
                  <p:embed/>
                </p:oleObj>
              </mc:Choice>
              <mc:Fallback>
                <p:oleObj name="Equation" r:id="rId9" imgW="965200" imgH="482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8150" y="4324350"/>
                        <a:ext cx="241300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7521" name="Rectangle 17"/>
          <p:cNvSpPr>
            <a:spLocks noChangeArrowheads="1"/>
          </p:cNvSpPr>
          <p:nvPr/>
        </p:nvSpPr>
        <p:spPr bwMode="auto">
          <a:xfrm>
            <a:off x="1219200" y="3429000"/>
            <a:ext cx="11588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F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0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</a:t>
            </a: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B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</a:rPr>
              <a:t>0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</a:t>
            </a:r>
          </a:p>
        </p:txBody>
      </p:sp>
      <p:sp>
        <p:nvSpPr>
          <p:cNvPr id="917522" name="Rectangle 18"/>
          <p:cNvSpPr>
            <a:spLocks noChangeArrowheads="1"/>
          </p:cNvSpPr>
          <p:nvPr/>
        </p:nvSpPr>
        <p:spPr bwMode="auto">
          <a:xfrm>
            <a:off x="6359525" y="3443288"/>
            <a:ext cx="97313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 i="1">
                <a:solidFill>
                  <a:srgbClr val="187534"/>
                </a:solidFill>
                <a:latin typeface="Times" charset="0"/>
              </a:rPr>
              <a:t>j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 = 1...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7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7507" grpId="0" autoUpdateAnimBg="0"/>
      <p:bldP spid="917515" grpId="0" autoUpdateAnimBg="0"/>
      <p:bldP spid="917521" grpId="0" autoUpdateAnimBg="0"/>
      <p:bldP spid="917522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Sulfate and Bisulfate</a:t>
            </a:r>
          </a:p>
        </p:txBody>
      </p:sp>
      <p:sp>
        <p:nvSpPr>
          <p:cNvPr id="918531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0">
                <a:solidFill>
                  <a:srgbClr val="993366"/>
                </a:solidFill>
                <a:latin typeface="Times" charset="0"/>
              </a:rPr>
              <a:t>Fig. 17.3</a:t>
            </a:r>
          </a:p>
        </p:txBody>
      </p:sp>
      <p:sp>
        <p:nvSpPr>
          <p:cNvPr id="918532" name="Rectangle 4"/>
          <p:cNvSpPr>
            <a:spLocks noChangeArrowheads="1"/>
          </p:cNvSpPr>
          <p:nvPr/>
        </p:nvSpPr>
        <p:spPr bwMode="auto">
          <a:xfrm>
            <a:off x="3810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350" indent="6350" algn="ctr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solidFill>
                  <a:srgbClr val="187534"/>
                </a:solidFill>
                <a:latin typeface="Times" charset="0"/>
              </a:rPr>
              <a:t>Binary activity coefficients of sulfate and bisulfate, each alone in solution. Results valid for 0 - 40 m.</a:t>
            </a:r>
            <a:endParaRPr lang="en-US" sz="2400" b="0">
              <a:solidFill>
                <a:srgbClr val="FF00FF"/>
              </a:solidFill>
              <a:latin typeface="Times" charset="0"/>
            </a:endParaRPr>
          </a:p>
        </p:txBody>
      </p:sp>
      <p:graphicFrame>
        <p:nvGraphicFramePr>
          <p:cNvPr id="918534" name="Object 6"/>
          <p:cNvGraphicFramePr>
            <a:graphicFrameLocks noChangeAspect="1"/>
          </p:cNvGraphicFramePr>
          <p:nvPr/>
        </p:nvGraphicFramePr>
        <p:xfrm>
          <a:off x="381000" y="2155825"/>
          <a:ext cx="8763000" cy="424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8546" name="Document" r:id="rId3" imgW="3886200" imgH="1883664" progId="Word.Document.8">
                  <p:embed/>
                </p:oleObj>
              </mc:Choice>
              <mc:Fallback>
                <p:oleObj name="Document" r:id="rId3" imgW="3886200" imgH="1883664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155825"/>
                        <a:ext cx="8763000" cy="424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8535" name="Rectangle 7"/>
          <p:cNvSpPr>
            <a:spLocks noChangeArrowheads="1"/>
          </p:cNvSpPr>
          <p:nvPr/>
        </p:nvSpPr>
        <p:spPr bwMode="auto">
          <a:xfrm>
            <a:off x="228600" y="2228850"/>
            <a:ext cx="685800" cy="33448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8536" name="Text Box 8"/>
          <p:cNvSpPr txBox="1">
            <a:spLocks noChangeArrowheads="1"/>
          </p:cNvSpPr>
          <p:nvPr/>
        </p:nvSpPr>
        <p:spPr bwMode="auto">
          <a:xfrm rot="-5400000">
            <a:off x="-1078707" y="3688557"/>
            <a:ext cx="3376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solidFill>
                  <a:srgbClr val="0000FF"/>
                </a:solidFill>
                <a:latin typeface="Times" charset="0"/>
              </a:rPr>
              <a:t>Binary activity coefficient</a:t>
            </a:r>
            <a:endParaRPr lang="en-US" sz="1600" b="0">
              <a:solidFill>
                <a:srgbClr val="002EFF"/>
              </a:solidFill>
              <a:latin typeface="Times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Mean Mixed Activity Coefficients</a:t>
            </a:r>
          </a:p>
        </p:txBody>
      </p:sp>
      <p:sp>
        <p:nvSpPr>
          <p:cNvPr id="919555" name="Rectangle 3"/>
          <p:cNvSpPr>
            <a:spLocks noChangeArrowheads="1"/>
          </p:cNvSpPr>
          <p:nvPr/>
        </p:nvSpPr>
        <p:spPr bwMode="auto">
          <a:xfrm>
            <a:off x="457200" y="83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461125" algn="l"/>
              </a:tabLst>
            </a:pPr>
            <a:r>
              <a:rPr lang="en-US" sz="2400" b="0">
                <a:latin typeface="Times" charset="0"/>
              </a:rPr>
              <a:t>Bromley's method	 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(17.58-61)</a:t>
            </a:r>
            <a:endParaRPr lang="en-US" sz="2400" b="0">
              <a:latin typeface="Times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461125" algn="l"/>
              </a:tabLst>
            </a:pPr>
            <a:r>
              <a:rPr lang="en-US" sz="2400" b="0">
                <a:solidFill>
                  <a:srgbClr val="800080"/>
                </a:solidFill>
                <a:latin typeface="Times" charset="0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</a:rPr>
              <a:t>Binary activity coefficient of an electrolyte in a mixture of many electrolytes.</a:t>
            </a:r>
            <a:r>
              <a:rPr lang="en-US" sz="2400" b="0">
                <a:latin typeface="Times" charset="0"/>
              </a:rPr>
              <a:t>		</a:t>
            </a:r>
          </a:p>
        </p:txBody>
      </p:sp>
      <p:graphicFrame>
        <p:nvGraphicFramePr>
          <p:cNvPr id="91956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438672"/>
              </p:ext>
            </p:extLst>
          </p:nvPr>
        </p:nvGraphicFramePr>
        <p:xfrm>
          <a:off x="1298575" y="2009775"/>
          <a:ext cx="628491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9611" name="Equation" r:id="rId3" imgW="2514600" imgH="444500" progId="Equation.3">
                  <p:embed/>
                </p:oleObj>
              </mc:Choice>
              <mc:Fallback>
                <p:oleObj name="Equation" r:id="rId3" imgW="2514600" imgH="4445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2009775"/>
                        <a:ext cx="628491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956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744954"/>
              </p:ext>
            </p:extLst>
          </p:nvPr>
        </p:nvGraphicFramePr>
        <p:xfrm>
          <a:off x="1074738" y="3292475"/>
          <a:ext cx="75374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9612" name="Equation" r:id="rId5" imgW="3784600" imgH="469900" progId="Equation.3">
                  <p:embed/>
                </p:oleObj>
              </mc:Choice>
              <mc:Fallback>
                <p:oleObj name="Equation" r:id="rId5" imgW="3784600" imgH="4699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3292475"/>
                        <a:ext cx="753745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956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5137385"/>
              </p:ext>
            </p:extLst>
          </p:nvPr>
        </p:nvGraphicFramePr>
        <p:xfrm>
          <a:off x="855663" y="4438650"/>
          <a:ext cx="778192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9613" name="Equation" r:id="rId7" imgW="3911600" imgH="469900" progId="Equation.3">
                  <p:embed/>
                </p:oleObj>
              </mc:Choice>
              <mc:Fallback>
                <p:oleObj name="Equation" r:id="rId7" imgW="3911600" imgH="469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4438650"/>
                        <a:ext cx="7781925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9568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516500"/>
              </p:ext>
            </p:extLst>
          </p:nvPr>
        </p:nvGraphicFramePr>
        <p:xfrm>
          <a:off x="984250" y="5581650"/>
          <a:ext cx="28876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9614" name="Equation" r:id="rId9" imgW="1155700" imgH="457200" progId="Equation.3">
                  <p:embed/>
                </p:oleObj>
              </mc:Choice>
              <mc:Fallback>
                <p:oleObj name="Equation" r:id="rId9" imgW="1155700" imgH="457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5581650"/>
                        <a:ext cx="28876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956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4005849"/>
              </p:ext>
            </p:extLst>
          </p:nvPr>
        </p:nvGraphicFramePr>
        <p:xfrm>
          <a:off x="5387975" y="5581650"/>
          <a:ext cx="29511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9615" name="Equation" r:id="rId11" imgW="1181100" imgH="457200" progId="Equation.3">
                  <p:embed/>
                </p:oleObj>
              </mc:Choice>
              <mc:Fallback>
                <p:oleObj name="Equation" r:id="rId11" imgW="1181100" imgH="457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7975" y="5581650"/>
                        <a:ext cx="29511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9555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Mean Mixed Activity Coefficients</a:t>
            </a:r>
          </a:p>
        </p:txBody>
      </p:sp>
      <p:sp>
        <p:nvSpPr>
          <p:cNvPr id="920579" name="Rectangle 3"/>
          <p:cNvSpPr>
            <a:spLocks noChangeArrowheads="1"/>
          </p:cNvSpPr>
          <p:nvPr/>
        </p:nvSpPr>
        <p:spPr bwMode="auto">
          <a:xfrm>
            <a:off x="457200" y="83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Molalities of binary electrolyte found from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(17.62)</a:t>
            </a:r>
          </a:p>
        </p:txBody>
      </p:sp>
      <p:sp>
        <p:nvSpPr>
          <p:cNvPr id="920580" name="Rectangle 4"/>
          <p:cNvSpPr>
            <a:spLocks noChangeArrowheads="1"/>
          </p:cNvSpPr>
          <p:nvPr/>
        </p:nvSpPr>
        <p:spPr bwMode="auto">
          <a:xfrm>
            <a:off x="457200" y="2590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Molalities of cation, anion alone in solution</a:t>
            </a:r>
          </a:p>
        </p:txBody>
      </p:sp>
      <p:sp>
        <p:nvSpPr>
          <p:cNvPr id="920582" name="Rectangle 6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b="0">
                <a:latin typeface="Times" charset="0"/>
              </a:rPr>
              <a:t>Molality of binary electrolyte giving ionic strength of mixture	</a:t>
            </a:r>
            <a:r>
              <a:rPr lang="en-US" sz="2400" b="0">
                <a:solidFill>
                  <a:srgbClr val="993366"/>
                </a:solidFill>
                <a:latin typeface="Times" charset="0"/>
              </a:rPr>
              <a:t>(17.63)</a:t>
            </a:r>
          </a:p>
        </p:txBody>
      </p:sp>
      <p:graphicFrame>
        <p:nvGraphicFramePr>
          <p:cNvPr id="9205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065974"/>
              </p:ext>
            </p:extLst>
          </p:nvPr>
        </p:nvGraphicFramePr>
        <p:xfrm>
          <a:off x="1149350" y="1476375"/>
          <a:ext cx="68230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0625" name="Equation" r:id="rId3" imgW="2730500" imgH="342900" progId="Equation.3">
                  <p:embed/>
                </p:oleObj>
              </mc:Choice>
              <mc:Fallback>
                <p:oleObj name="Equation" r:id="rId3" imgW="2730500" imgH="342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9350" y="1476375"/>
                        <a:ext cx="682307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058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900530"/>
              </p:ext>
            </p:extLst>
          </p:nvPr>
        </p:nvGraphicFramePr>
        <p:xfrm>
          <a:off x="1971675" y="3502025"/>
          <a:ext cx="1905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0626" name="Equation" r:id="rId5" imgW="762000" imgH="228600" progId="Equation.3">
                  <p:embed/>
                </p:oleObj>
              </mc:Choice>
              <mc:Fallback>
                <p:oleObj name="Equation" r:id="rId5" imgW="76200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1675" y="3502025"/>
                        <a:ext cx="1905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059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001118"/>
              </p:ext>
            </p:extLst>
          </p:nvPr>
        </p:nvGraphicFramePr>
        <p:xfrm>
          <a:off x="5568950" y="3502025"/>
          <a:ext cx="19367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0627" name="Equation" r:id="rId7" imgW="774700" imgH="228600" progId="Equation.3">
                  <p:embed/>
                </p:oleObj>
              </mc:Choice>
              <mc:Fallback>
                <p:oleObj name="Equation" r:id="rId7" imgW="7747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8950" y="3502025"/>
                        <a:ext cx="19367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059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29063"/>
              </p:ext>
            </p:extLst>
          </p:nvPr>
        </p:nvGraphicFramePr>
        <p:xfrm>
          <a:off x="3117850" y="5362575"/>
          <a:ext cx="26971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0628" name="Equation" r:id="rId9" imgW="1079500" imgH="419100" progId="Equation.3">
                  <p:embed/>
                </p:oleObj>
              </mc:Choice>
              <mc:Fallback>
                <p:oleObj name="Equation" r:id="rId9" imgW="1079500" imgH="4191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7850" y="5362575"/>
                        <a:ext cx="269716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0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0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0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0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0579" grpId="0" autoUpdateAnimBg="0"/>
      <p:bldP spid="920580" grpId="0" autoUpdateAnimBg="0"/>
      <p:bldP spid="920582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9054</TotalTime>
  <Words>1399</Words>
  <Application>Microsoft Macintosh PowerPoint</Application>
  <PresentationFormat>On-screen Show (4:3)</PresentationFormat>
  <Paragraphs>200</Paragraphs>
  <Slides>42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Symbol</vt:lpstr>
      <vt:lpstr>Times</vt:lpstr>
      <vt:lpstr>Default Design</vt:lpstr>
      <vt:lpstr>Equation</vt:lpstr>
      <vt:lpstr>Document</vt:lpstr>
      <vt:lpstr>Microsoft Word 97 - 2004 Document</vt:lpstr>
      <vt:lpstr>Presentation Slides  for  Chapter 17, Part 1 of  Fundamentals of Atmospheric Modeling 2nd Edition </vt:lpstr>
      <vt:lpstr>Types of Equilibrium Equations</vt:lpstr>
      <vt:lpstr>Types of Equilibrium Equations</vt:lpstr>
      <vt:lpstr>Gas-Particle Equilibrium</vt:lpstr>
      <vt:lpstr>Electrolytes, Ions, and Acids</vt:lpstr>
      <vt:lpstr>Electrolytes, Ions, and Acids</vt:lpstr>
      <vt:lpstr>pH Scale</vt:lpstr>
      <vt:lpstr>Electrolytes, Ions, and Acids</vt:lpstr>
      <vt:lpstr>Electrolytes, Ions, and Acids</vt:lpstr>
      <vt:lpstr>Bases</vt:lpstr>
      <vt:lpstr>Solid Electrolytes</vt:lpstr>
      <vt:lpstr>Solid Electrolytes</vt:lpstr>
      <vt:lpstr>Solid Electrolytes</vt:lpstr>
      <vt:lpstr>Equilibrium Relation and Constant</vt:lpstr>
      <vt:lpstr>Equilibrium Coefficient Relation</vt:lpstr>
      <vt:lpstr>Equilibrium Coefficient Relation</vt:lpstr>
      <vt:lpstr>Equilibrium Coefficient Relation</vt:lpstr>
      <vt:lpstr>Equilibrium Coefficient Relation</vt:lpstr>
      <vt:lpstr>Equilibrium Coefficient Relation</vt:lpstr>
      <vt:lpstr>Equilibrium Coefficient Relation</vt:lpstr>
      <vt:lpstr>Temperature Dependence of Equilibrium Coefficient</vt:lpstr>
      <vt:lpstr>Temperature Dependence of Equil Const</vt:lpstr>
      <vt:lpstr>Forms of Equilibrium Equation</vt:lpstr>
      <vt:lpstr>Activity Coefficients (g)</vt:lpstr>
      <vt:lpstr>Activity Coefficients</vt:lpstr>
      <vt:lpstr>Electrolyte Dissociation</vt:lpstr>
      <vt:lpstr>Electrolyte Dissociation</vt:lpstr>
      <vt:lpstr>Equilibrium Rate Expression</vt:lpstr>
      <vt:lpstr>Equilibrium Rate Expression</vt:lpstr>
      <vt:lpstr>Equilibrium Rate Expression</vt:lpstr>
      <vt:lpstr>Equilibrium Rate Expression</vt:lpstr>
      <vt:lpstr>Mean Binary Activity Coefficients</vt:lpstr>
      <vt:lpstr>Mean Binary Activity Coefficients</vt:lpstr>
      <vt:lpstr>Mean Binary Activity Coefficients</vt:lpstr>
      <vt:lpstr>Mean Binary Activity Coefficients</vt:lpstr>
      <vt:lpstr>Mean Binary Activity Coefficients</vt:lpstr>
      <vt:lpstr>Temp Dependence of Mean Binary Activity Coefficient</vt:lpstr>
      <vt:lpstr>Temp Dep of Mean Binary Activity Coef</vt:lpstr>
      <vt:lpstr>Temp Dep of Mean Binary Activity Coef</vt:lpstr>
      <vt:lpstr>Sulfate and Bisulfate</vt:lpstr>
      <vt:lpstr>Mean Mixed Activity Coefficients</vt:lpstr>
      <vt:lpstr>Mean Mixed Activity Coefficients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689</cp:revision>
  <dcterms:created xsi:type="dcterms:W3CDTF">2004-09-10T00:13:47Z</dcterms:created>
  <dcterms:modified xsi:type="dcterms:W3CDTF">2022-05-05T16:55:18Z</dcterms:modified>
</cp:coreProperties>
</file>