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547" r:id="rId3"/>
    <p:sldId id="566" r:id="rId4"/>
    <p:sldId id="567" r:id="rId5"/>
    <p:sldId id="568" r:id="rId6"/>
    <p:sldId id="569" r:id="rId7"/>
    <p:sldId id="612" r:id="rId8"/>
    <p:sldId id="570" r:id="rId9"/>
    <p:sldId id="571" r:id="rId10"/>
    <p:sldId id="572" r:id="rId11"/>
    <p:sldId id="542" r:id="rId12"/>
    <p:sldId id="613" r:id="rId13"/>
    <p:sldId id="573" r:id="rId14"/>
    <p:sldId id="575" r:id="rId15"/>
    <p:sldId id="576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99" r:id="rId39"/>
    <p:sldId id="600" r:id="rId40"/>
    <p:sldId id="601" r:id="rId41"/>
    <p:sldId id="602" r:id="rId42"/>
    <p:sldId id="603" r:id="rId43"/>
    <p:sldId id="604" r:id="rId44"/>
    <p:sldId id="605" r:id="rId45"/>
    <p:sldId id="606" r:id="rId46"/>
    <p:sldId id="607" r:id="rId47"/>
    <p:sldId id="608" r:id="rId48"/>
    <p:sldId id="609" r:id="rId49"/>
    <p:sldId id="610" r:id="rId50"/>
    <p:sldId id="611" r:id="rId5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4" Type="http://schemas.openxmlformats.org/officeDocument/2006/relationships/image" Target="../media/image6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4" Type="http://schemas.openxmlformats.org/officeDocument/2006/relationships/image" Target="../media/image74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image" Target="../media/image95.e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CADF4-810B-D346-84E7-0A87B7D7D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3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41C6B-59D8-C348-828C-D3A9203A4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1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F8290-82F8-A840-9298-4F5063C66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1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296D3-4F13-2F4D-A2F9-02AD76E2D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20196-05F3-4341-8F39-F956B6D39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7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DF3E7-5796-B544-9961-7B9952166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77091-45E4-E34C-8416-9058312E2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9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30B13-D781-5941-A27D-ADF1EA219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0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38DE6-42D5-024A-8363-864C9AF10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9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83397-49A5-224C-B8C2-5511882B2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5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D8974-3426-C448-B290-8FFAC1F97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3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FE2F87E8-71CA-5948-B52B-47EE48792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5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5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8.e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5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0.emf"/><Relationship Id="rId4" Type="http://schemas.openxmlformats.org/officeDocument/2006/relationships/image" Target="../media/image57.emf"/><Relationship Id="rId9" Type="http://schemas.openxmlformats.org/officeDocument/2006/relationships/oleObject" Target="../embeddings/oleObject6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70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oleObject" Target="../embeddings/oleObject77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5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77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80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8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86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8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9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91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92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9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9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9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Chapter 16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Mark Z. Jacobson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Department of Civil &amp; Environmental Engineering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 University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Stanford, CA 94305-4020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jacobson@stanford.edu</a:t>
            </a:r>
          </a:p>
          <a:p>
            <a:pPr algn="ctr">
              <a:buFontTx/>
              <a:buNone/>
              <a:defRPr/>
            </a:pPr>
            <a:r>
              <a:rPr lang="en-US" sz="2800" b="0">
                <a:solidFill>
                  <a:srgbClr val="187534"/>
                </a:solidFill>
                <a:latin typeface="Times" charset="0"/>
                <a:cs typeface="+mn-cs"/>
              </a:rPr>
              <a:t>March 30, 2005</a:t>
            </a:r>
            <a:r>
              <a:rPr lang="en-US" sz="2000" b="0">
                <a:latin typeface="Times" charset="0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Rate of change of mass (g) of single pure liquid water drop	</a:t>
            </a:r>
          </a:p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(16.1)</a:t>
            </a:r>
          </a:p>
        </p:txBody>
      </p:sp>
      <p:sp>
        <p:nvSpPr>
          <p:cNvPr id="786436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Integrate from drop surface to infinity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Energy change at drop surface due to conduction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(16.3)</a:t>
            </a:r>
          </a:p>
        </p:txBody>
      </p:sp>
      <p:graphicFrame>
        <p:nvGraphicFramePr>
          <p:cNvPr id="7864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758713"/>
              </p:ext>
            </p:extLst>
          </p:nvPr>
        </p:nvGraphicFramePr>
        <p:xfrm>
          <a:off x="3295650" y="1444625"/>
          <a:ext cx="2506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3" imgW="1003300" imgH="368300" progId="Equation.3">
                  <p:embed/>
                </p:oleObj>
              </mc:Choice>
              <mc:Fallback>
                <p:oleObj name="Equation" r:id="rId3" imgW="10033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1444625"/>
                        <a:ext cx="2506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4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71330"/>
              </p:ext>
            </p:extLst>
          </p:nvPr>
        </p:nvGraphicFramePr>
        <p:xfrm>
          <a:off x="3051175" y="3136900"/>
          <a:ext cx="30146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5" imgW="1206500" imgH="355600" progId="Equation.3">
                  <p:embed/>
                </p:oleObj>
              </mc:Choice>
              <mc:Fallback>
                <p:oleObj name="Equation" r:id="rId5" imgW="1206500" imgH="355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5" y="3136900"/>
                        <a:ext cx="301466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4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703627"/>
              </p:ext>
            </p:extLst>
          </p:nvPr>
        </p:nvGraphicFramePr>
        <p:xfrm>
          <a:off x="3082925" y="4965700"/>
          <a:ext cx="2665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7" imgW="1066800" imgH="393700" progId="Equation.3">
                  <p:embed/>
                </p:oleObj>
              </mc:Choice>
              <mc:Fallback>
                <p:oleObj name="Equation" r:id="rId7" imgW="1066800" imgH="393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925" y="4965700"/>
                        <a:ext cx="2665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5" grpId="0" autoUpdateAnimBg="0"/>
      <p:bldP spid="786436" grpId="0" build="p" autoUpdateAnimBg="0"/>
      <p:bldP spid="78643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83251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Integrate from drop surface to infinite radius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(16.4)</a:t>
            </a:r>
          </a:p>
        </p:txBody>
      </p:sp>
      <p:sp>
        <p:nvSpPr>
          <p:cNvPr id="832516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Relate change in mass and energy at surface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32517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(16.4) and (16.5) and assume steady state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(16.6)</a:t>
            </a:r>
          </a:p>
        </p:txBody>
      </p:sp>
      <p:graphicFrame>
        <p:nvGraphicFramePr>
          <p:cNvPr id="832521" name="Object 9"/>
          <p:cNvGraphicFramePr>
            <a:graphicFrameLocks noChangeAspect="1"/>
          </p:cNvGraphicFramePr>
          <p:nvPr/>
        </p:nvGraphicFramePr>
        <p:xfrm>
          <a:off x="3124200" y="1524000"/>
          <a:ext cx="2982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1193800" imgH="342900" progId="Equation.3">
                  <p:embed/>
                </p:oleObj>
              </mc:Choice>
              <mc:Fallback>
                <p:oleObj name="Equation" r:id="rId3" imgW="1193800" imgH="342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524000"/>
                        <a:ext cx="2982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22" name="Object 10"/>
          <p:cNvGraphicFramePr>
            <a:graphicFrameLocks noChangeAspect="1"/>
          </p:cNvGraphicFramePr>
          <p:nvPr/>
        </p:nvGraphicFramePr>
        <p:xfrm>
          <a:off x="2743200" y="3276600"/>
          <a:ext cx="3617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5" imgW="1447800" imgH="342900" progId="Equation.3">
                  <p:embed/>
                </p:oleObj>
              </mc:Choice>
              <mc:Fallback>
                <p:oleObj name="Equation" r:id="rId5" imgW="1447800" imgH="342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276600"/>
                        <a:ext cx="3617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23" name="Object 11"/>
          <p:cNvGraphicFramePr>
            <a:graphicFrameLocks noChangeAspect="1"/>
          </p:cNvGraphicFramePr>
          <p:nvPr/>
        </p:nvGraphicFramePr>
        <p:xfrm>
          <a:off x="2895600" y="5181600"/>
          <a:ext cx="3205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7" imgW="1282700" imgH="304800" progId="Equation.3">
                  <p:embed/>
                </p:oleObj>
              </mc:Choice>
              <mc:Fallback>
                <p:oleObj name="Equation" r:id="rId7" imgW="1282700" imgH="304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181600"/>
                        <a:ext cx="3205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5" grpId="0" build="p" autoUpdateAnimBg="0"/>
      <p:bldP spid="832516" grpId="0" build="p" autoUpdateAnimBg="0"/>
      <p:bldP spid="83251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83353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equation of state at saturation	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with Clausius Clapeyron equation	</a:t>
            </a:r>
          </a:p>
        </p:txBody>
      </p:sp>
      <p:sp>
        <p:nvSpPr>
          <p:cNvPr id="833541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to obtain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(16.7)</a:t>
            </a:r>
          </a:p>
        </p:txBody>
      </p:sp>
      <p:graphicFrame>
        <p:nvGraphicFramePr>
          <p:cNvPr id="833545" name="Object 9"/>
          <p:cNvGraphicFramePr>
            <a:graphicFrameLocks noChangeAspect="1"/>
          </p:cNvGraphicFramePr>
          <p:nvPr/>
        </p:nvGraphicFramePr>
        <p:xfrm>
          <a:off x="3657600" y="1752600"/>
          <a:ext cx="2032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3" imgW="812800" imgH="165100" progId="Equation.3">
                  <p:embed/>
                </p:oleObj>
              </mc:Choice>
              <mc:Fallback>
                <p:oleObj name="Equation" r:id="rId3" imgW="812800" imgH="165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752600"/>
                        <a:ext cx="20320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3546" name="Object 10"/>
          <p:cNvGraphicFramePr>
            <a:graphicFrameLocks noChangeAspect="1"/>
          </p:cNvGraphicFramePr>
          <p:nvPr/>
        </p:nvGraphicFramePr>
        <p:xfrm>
          <a:off x="3505200" y="3352800"/>
          <a:ext cx="20955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5" imgW="838200" imgH="317500" progId="Equation.3">
                  <p:embed/>
                </p:oleObj>
              </mc:Choice>
              <mc:Fallback>
                <p:oleObj name="Equation" r:id="rId5" imgW="838200" imgH="317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352800"/>
                        <a:ext cx="2095500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3547" name="Object 11"/>
          <p:cNvGraphicFramePr>
            <a:graphicFrameLocks noChangeAspect="1"/>
          </p:cNvGraphicFramePr>
          <p:nvPr/>
        </p:nvGraphicFramePr>
        <p:xfrm>
          <a:off x="3124200" y="5029200"/>
          <a:ext cx="2855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7" imgW="1143000" imgH="368300" progId="Equation.3">
                  <p:embed/>
                </p:oleObj>
              </mc:Choice>
              <mc:Fallback>
                <p:oleObj name="Equation" r:id="rId7" imgW="1143000" imgH="368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029200"/>
                        <a:ext cx="2855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3539" grpId="0" build="p" autoUpdateAnimBg="0"/>
      <p:bldP spid="833540" grpId="0" build="p" autoUpdateAnimBg="0"/>
      <p:bldP spid="83354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83456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Integrate from infinite radius to drop surface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(16.8)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34564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Simplify assuming </a:t>
            </a:r>
            <a:r>
              <a:rPr lang="en-US" sz="2400" b="0" i="1">
                <a:latin typeface="Times" charset="0"/>
                <a:cs typeface="+mn-cs"/>
              </a:rPr>
              <a:t>T</a:t>
            </a:r>
            <a:r>
              <a:rPr lang="en-US" sz="2400" b="0">
                <a:latin typeface="Times" charset="0"/>
                <a:cs typeface="+mn-cs"/>
              </a:rPr>
              <a:t>≈ </a:t>
            </a:r>
            <a:r>
              <a:rPr lang="en-US" sz="2400" b="0" i="1">
                <a:latin typeface="Times" charset="0"/>
                <a:cs typeface="+mn-cs"/>
              </a:rPr>
              <a:t>T</a:t>
            </a:r>
            <a:r>
              <a:rPr lang="en-US" sz="2400" b="0" i="1" baseline="-25000">
                <a:latin typeface="Times" charset="0"/>
                <a:cs typeface="+mn-cs"/>
              </a:rPr>
              <a:t>r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(16.9)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34565" name="Rectangle 5"/>
          <p:cNvSpPr>
            <a:spLocks noChangeArrowheads="1"/>
          </p:cNvSpPr>
          <p:nvPr/>
        </p:nvSpPr>
        <p:spPr bwMode="auto">
          <a:xfrm>
            <a:off x="457200" y="4495800"/>
            <a:ext cx="609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Substitute (16.6) 	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34569" name="Object 9"/>
          <p:cNvGraphicFramePr>
            <a:graphicFrameLocks noChangeAspect="1"/>
          </p:cNvGraphicFramePr>
          <p:nvPr/>
        </p:nvGraphicFramePr>
        <p:xfrm>
          <a:off x="2286000" y="1524000"/>
          <a:ext cx="4348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3" imgW="1739900" imgH="393700" progId="Equation.3">
                  <p:embed/>
                </p:oleObj>
              </mc:Choice>
              <mc:Fallback>
                <p:oleObj name="Equation" r:id="rId3" imgW="17399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524000"/>
                        <a:ext cx="4348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4571" name="Object 11"/>
          <p:cNvGraphicFramePr>
            <a:graphicFrameLocks noChangeAspect="1"/>
          </p:cNvGraphicFramePr>
          <p:nvPr/>
        </p:nvGraphicFramePr>
        <p:xfrm>
          <a:off x="1828800" y="3200400"/>
          <a:ext cx="5522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5" imgW="2209800" imgH="393700" progId="Equation.3">
                  <p:embed/>
                </p:oleObj>
              </mc:Choice>
              <mc:Fallback>
                <p:oleObj name="Equation" r:id="rId5" imgW="22098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200400"/>
                        <a:ext cx="5522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4572" name="Object 12"/>
          <p:cNvGraphicFramePr>
            <a:graphicFrameLocks noChangeAspect="1"/>
          </p:cNvGraphicFramePr>
          <p:nvPr/>
        </p:nvGraphicFramePr>
        <p:xfrm>
          <a:off x="2590800" y="5334000"/>
          <a:ext cx="58086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7" imgW="2324100" imgH="393700" progId="Equation.3">
                  <p:embed/>
                </p:oleObj>
              </mc:Choice>
              <mc:Fallback>
                <p:oleObj name="Equation" r:id="rId7" imgW="23241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334000"/>
                        <a:ext cx="58086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4573" name="Object 13"/>
          <p:cNvGraphicFramePr>
            <a:graphicFrameLocks noChangeAspect="1"/>
          </p:cNvGraphicFramePr>
          <p:nvPr/>
        </p:nvGraphicFramePr>
        <p:xfrm>
          <a:off x="3200400" y="4343400"/>
          <a:ext cx="3205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9" imgW="1282700" imgH="304800" progId="Equation.3">
                  <p:embed/>
                </p:oleObj>
              </mc:Choice>
              <mc:Fallback>
                <p:oleObj name="Equation" r:id="rId9" imgW="1282700" imgH="304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343400"/>
                        <a:ext cx="3205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4574" name="Rectangle 14"/>
          <p:cNvSpPr>
            <a:spLocks noChangeArrowheads="1"/>
          </p:cNvSpPr>
          <p:nvPr/>
        </p:nvSpPr>
        <p:spPr bwMode="auto">
          <a:xfrm>
            <a:off x="457200" y="5562600"/>
            <a:ext cx="19208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into (16.9) --&gt;</a:t>
            </a:r>
          </a:p>
        </p:txBody>
      </p:sp>
      <p:sp>
        <p:nvSpPr>
          <p:cNvPr id="834575" name="Rectangle 15"/>
          <p:cNvSpPr>
            <a:spLocks noChangeArrowheads="1"/>
          </p:cNvSpPr>
          <p:nvPr/>
        </p:nvSpPr>
        <p:spPr bwMode="auto">
          <a:xfrm>
            <a:off x="7848600" y="6324600"/>
            <a:ext cx="10731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563" grpId="0" build="p" autoUpdateAnimBg="0"/>
      <p:bldP spid="834564" grpId="0" build="p" autoUpdateAnimBg="0"/>
      <p:bldP spid="834565" grpId="0" build="p" autoUpdateAnimBg="0"/>
      <p:bldP spid="834574" grpId="0" build="p" autoUpdateAnimBg="0"/>
      <p:bldP spid="8345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835587" name="Rectangle 3"/>
          <p:cNvSpPr>
            <a:spLocks noChangeArrowheads="1"/>
          </p:cNvSpPr>
          <p:nvPr/>
        </p:nvSpPr>
        <p:spPr bwMode="auto">
          <a:xfrm>
            <a:off x="3810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Substitute (16.2) into (16.10)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(16.11)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35588" name="Rectangle 4"/>
          <p:cNvSpPr>
            <a:spLocks noChangeArrowheads="1"/>
          </p:cNvSpPr>
          <p:nvPr/>
        </p:nvSpPr>
        <p:spPr bwMode="auto">
          <a:xfrm>
            <a:off x="3810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Rearrange --&gt; Mass-flux form of growth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(16.12)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835594" name="Object 10"/>
          <p:cNvGraphicFramePr>
            <a:graphicFrameLocks noChangeAspect="1"/>
          </p:cNvGraphicFramePr>
          <p:nvPr/>
        </p:nvGraphicFramePr>
        <p:xfrm>
          <a:off x="762000" y="3505200"/>
          <a:ext cx="75231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3" imgW="3009900" imgH="419100" progId="Equation.3">
                  <p:embed/>
                </p:oleObj>
              </mc:Choice>
              <mc:Fallback>
                <p:oleObj name="Equation" r:id="rId3" imgW="30099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505200"/>
                        <a:ext cx="75231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5595" name="Object 11"/>
          <p:cNvGraphicFramePr>
            <a:graphicFrameLocks noChangeAspect="1"/>
          </p:cNvGraphicFramePr>
          <p:nvPr/>
        </p:nvGraphicFramePr>
        <p:xfrm>
          <a:off x="2209800" y="5105400"/>
          <a:ext cx="4506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Equation" r:id="rId5" imgW="1803400" imgH="609600" progId="Equation.3">
                  <p:embed/>
                </p:oleObj>
              </mc:Choice>
              <mc:Fallback>
                <p:oleObj name="Equation" r:id="rId5" imgW="1803400" imgH="609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105400"/>
                        <a:ext cx="4506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5597" name="Object 13"/>
          <p:cNvGraphicFramePr>
            <a:graphicFrameLocks noChangeAspect="1"/>
          </p:cNvGraphicFramePr>
          <p:nvPr/>
        </p:nvGraphicFramePr>
        <p:xfrm>
          <a:off x="1066800" y="1981200"/>
          <a:ext cx="58086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Equation" r:id="rId7" imgW="2324100" imgH="393700" progId="Equation.3">
                  <p:embed/>
                </p:oleObj>
              </mc:Choice>
              <mc:Fallback>
                <p:oleObj name="Equation" r:id="rId7" imgW="2324100" imgH="393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58086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5598" name="Object 14"/>
          <p:cNvGraphicFramePr>
            <a:graphicFrameLocks noChangeAspect="1"/>
          </p:cNvGraphicFramePr>
          <p:nvPr/>
        </p:nvGraphicFramePr>
        <p:xfrm>
          <a:off x="2286000" y="1066800"/>
          <a:ext cx="3173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9" imgW="1270000" imgH="304800" progId="Equation.3">
                  <p:embed/>
                </p:oleObj>
              </mc:Choice>
              <mc:Fallback>
                <p:oleObj name="Equation" r:id="rId9" imgW="1270000" imgH="304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3173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5599" name="Rectangle 15"/>
          <p:cNvSpPr>
            <a:spLocks noChangeArrowheads="1"/>
          </p:cNvSpPr>
          <p:nvPr/>
        </p:nvSpPr>
        <p:spPr bwMode="auto">
          <a:xfrm>
            <a:off x="7315200" y="1219200"/>
            <a:ext cx="1066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(16.2)</a:t>
            </a:r>
          </a:p>
        </p:txBody>
      </p:sp>
      <p:sp>
        <p:nvSpPr>
          <p:cNvPr id="835600" name="Rectangle 16"/>
          <p:cNvSpPr>
            <a:spLocks noChangeArrowheads="1"/>
          </p:cNvSpPr>
          <p:nvPr/>
        </p:nvSpPr>
        <p:spPr bwMode="auto">
          <a:xfrm>
            <a:off x="7239000" y="2286000"/>
            <a:ext cx="1219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6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5587" grpId="0" build="p" autoUpdateAnimBg="0"/>
      <p:bldP spid="835588" grpId="0" build="p" autoUpdateAnimBg="0"/>
      <p:bldP spid="835599" grpId="0" build="p" autoUpdateAnimBg="0"/>
      <p:bldP spid="83560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Mass Flux to and From a Single Drop</a:t>
            </a:r>
          </a:p>
        </p:txBody>
      </p:sp>
      <p:sp>
        <p:nvSpPr>
          <p:cNvPr id="879620" name="Rectangle 4"/>
          <p:cNvSpPr>
            <a:spLocks noChangeArrowheads="1"/>
          </p:cNvSpPr>
          <p:nvPr/>
        </p:nvSpPr>
        <p:spPr bwMode="auto">
          <a:xfrm>
            <a:off x="5334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Mass-flux form of growth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(16.12)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79621" name="Rectangle 5"/>
          <p:cNvSpPr>
            <a:spLocks noChangeArrowheads="1"/>
          </p:cNvSpPr>
          <p:nvPr/>
        </p:nvSpPr>
        <p:spPr bwMode="auto">
          <a:xfrm>
            <a:off x="5334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Rewrite equation for trace gases and particle sizes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(16.13)</a:t>
            </a:r>
          </a:p>
        </p:txBody>
      </p:sp>
      <p:graphicFrame>
        <p:nvGraphicFramePr>
          <p:cNvPr id="879623" name="Object 7"/>
          <p:cNvGraphicFramePr>
            <a:graphicFrameLocks noChangeAspect="1"/>
          </p:cNvGraphicFramePr>
          <p:nvPr/>
        </p:nvGraphicFramePr>
        <p:xfrm>
          <a:off x="2209800" y="1600200"/>
          <a:ext cx="4506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1803400" imgH="609600" progId="Equation.3">
                  <p:embed/>
                </p:oleObj>
              </mc:Choice>
              <mc:Fallback>
                <p:oleObj name="Equation" r:id="rId3" imgW="1803400" imgH="609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00200"/>
                        <a:ext cx="4506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9624" name="Object 8"/>
          <p:cNvGraphicFramePr>
            <a:graphicFrameLocks noChangeAspect="1"/>
          </p:cNvGraphicFramePr>
          <p:nvPr/>
        </p:nvGraphicFramePr>
        <p:xfrm>
          <a:off x="1752600" y="4343400"/>
          <a:ext cx="5745163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5" imgW="2298700" imgH="635000" progId="Equation.3">
                  <p:embed/>
                </p:oleObj>
              </mc:Choice>
              <mc:Fallback>
                <p:oleObj name="Equation" r:id="rId5" imgW="2298700" imgH="635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43400"/>
                        <a:ext cx="5745163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620" grpId="0" build="p" autoUpdateAnimBg="0"/>
      <p:bldP spid="87962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Fluxes to and From a Single Drop</a:t>
            </a:r>
          </a:p>
        </p:txBody>
      </p:sp>
      <p:sp>
        <p:nvSpPr>
          <p:cNvPr id="836611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Change in mass as a function of change in radius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(16.14)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836613" name="Rectangle 5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Radius-flux form of growth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(16.15)</a:t>
            </a:r>
          </a:p>
        </p:txBody>
      </p:sp>
      <p:graphicFrame>
        <p:nvGraphicFramePr>
          <p:cNvPr id="836617" name="Object 9"/>
          <p:cNvGraphicFramePr>
            <a:graphicFrameLocks noChangeAspect="1"/>
          </p:cNvGraphicFramePr>
          <p:nvPr/>
        </p:nvGraphicFramePr>
        <p:xfrm>
          <a:off x="3048000" y="1905000"/>
          <a:ext cx="2697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3" imgW="1079500" imgH="304800" progId="Equation.3">
                  <p:embed/>
                </p:oleObj>
              </mc:Choice>
              <mc:Fallback>
                <p:oleObj name="Equation" r:id="rId3" imgW="1079500" imgH="304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905000"/>
                        <a:ext cx="2697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6618" name="Object 10"/>
          <p:cNvGraphicFramePr>
            <a:graphicFrameLocks noChangeAspect="1"/>
          </p:cNvGraphicFramePr>
          <p:nvPr/>
        </p:nvGraphicFramePr>
        <p:xfrm>
          <a:off x="1143000" y="3810000"/>
          <a:ext cx="6792913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tion" r:id="rId5" imgW="2717800" imgH="660400" progId="Equation.3">
                  <p:embed/>
                </p:oleObj>
              </mc:Choice>
              <mc:Fallback>
                <p:oleObj name="Equation" r:id="rId5" imgW="2717800" imgH="660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810000"/>
                        <a:ext cx="6792913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1" grpId="0" build="p" autoUpdateAnimBg="0"/>
      <p:bldP spid="83661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Fluxes to and From a Single Drop</a:t>
            </a:r>
          </a:p>
        </p:txBody>
      </p:sp>
      <p:sp>
        <p:nvSpPr>
          <p:cNvPr id="83763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Change in mass as a function of change in volume</a:t>
            </a:r>
          </a:p>
        </p:txBody>
      </p:sp>
      <p:sp>
        <p:nvSpPr>
          <p:cNvPr id="837636" name="Rectangle 4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Volume-flux form of growth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(16.16)</a:t>
            </a:r>
          </a:p>
        </p:txBody>
      </p:sp>
      <p:graphicFrame>
        <p:nvGraphicFramePr>
          <p:cNvPr id="837639" name="Object 7"/>
          <p:cNvGraphicFramePr>
            <a:graphicFrameLocks noChangeAspect="1"/>
          </p:cNvGraphicFramePr>
          <p:nvPr/>
        </p:nvGraphicFramePr>
        <p:xfrm>
          <a:off x="3200400" y="1828800"/>
          <a:ext cx="21272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3" imgW="850900" imgH="304800" progId="Equation.3">
                  <p:embed/>
                </p:oleObj>
              </mc:Choice>
              <mc:Fallback>
                <p:oleObj name="Equation" r:id="rId3" imgW="850900" imgH="304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828800"/>
                        <a:ext cx="21272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7640" name="Object 8"/>
          <p:cNvGraphicFramePr>
            <a:graphicFrameLocks noChangeAspect="1"/>
          </p:cNvGraphicFramePr>
          <p:nvPr/>
        </p:nvGraphicFramePr>
        <p:xfrm>
          <a:off x="1219200" y="3733800"/>
          <a:ext cx="6665913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5" imgW="2667000" imgH="723900" progId="Equation.3">
                  <p:embed/>
                </p:oleObj>
              </mc:Choice>
              <mc:Fallback>
                <p:oleObj name="Equation" r:id="rId5" imgW="2667000" imgH="723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733800"/>
                        <a:ext cx="6665913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7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7635" grpId="0" build="p" autoUpdateAnimBg="0"/>
      <p:bldP spid="83763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Gas Diffusion Coefficient</a:t>
            </a:r>
          </a:p>
        </p:txBody>
      </p:sp>
      <p:sp>
        <p:nvSpPr>
          <p:cNvPr id="83865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Molecular diffusion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Movement of molecules due to their kinetic energy, followed by collision with other molecules and random redirection.</a:t>
            </a:r>
            <a:r>
              <a:rPr lang="en-US" sz="2400" b="0">
                <a:latin typeface="Times" charset="0"/>
                <a:cs typeface="+mn-cs"/>
              </a:rPr>
              <a:t> </a:t>
            </a:r>
          </a:p>
        </p:txBody>
      </p:sp>
      <p:sp>
        <p:nvSpPr>
          <p:cNvPr id="838660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Uncorrected gas diffusion coefficient (cm</a:t>
            </a:r>
            <a:r>
              <a:rPr lang="en-US" sz="2400" b="0" baseline="30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 s</a:t>
            </a:r>
            <a:r>
              <a:rPr lang="en-US" sz="2400" b="0" baseline="30000">
                <a:latin typeface="Times" charset="0"/>
                <a:cs typeface="+mn-cs"/>
              </a:rPr>
              <a:t>-1</a:t>
            </a:r>
            <a:r>
              <a:rPr lang="en-US" sz="2400" b="0">
                <a:latin typeface="Times" charset="0"/>
                <a:cs typeface="+mn-cs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(16.17)</a:t>
            </a:r>
          </a:p>
        </p:txBody>
      </p:sp>
      <p:graphicFrame>
        <p:nvGraphicFramePr>
          <p:cNvPr id="838663" name="Object 7"/>
          <p:cNvGraphicFramePr>
            <a:graphicFrameLocks noChangeAspect="1"/>
          </p:cNvGraphicFramePr>
          <p:nvPr/>
        </p:nvGraphicFramePr>
        <p:xfrm>
          <a:off x="1905000" y="3352800"/>
          <a:ext cx="4981575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3" imgW="1981200" imgH="469900" progId="Equation.3">
                  <p:embed/>
                </p:oleObj>
              </mc:Choice>
              <mc:Fallback>
                <p:oleObj name="Equation" r:id="rId3" imgW="19812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352800"/>
                        <a:ext cx="4981575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8659" grpId="0" build="p" autoUpdateAnimBg="0"/>
      <p:bldP spid="83866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Collision Diameters and Diffusion Coefficients of Several Gases</a:t>
            </a:r>
          </a:p>
        </p:txBody>
      </p:sp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16.1</a:t>
            </a:r>
          </a:p>
        </p:txBody>
      </p:sp>
      <p:sp>
        <p:nvSpPr>
          <p:cNvPr id="725000" name="Rectangle 8"/>
          <p:cNvSpPr>
            <a:spLocks noChangeArrowheads="1"/>
          </p:cNvSpPr>
          <p:nvPr/>
        </p:nvSpPr>
        <p:spPr bwMode="auto">
          <a:xfrm>
            <a:off x="914400" y="1752600"/>
            <a:ext cx="72390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Collision		Diffusion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Diameter		coefficient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Gas	(10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-10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m)		(cm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 u="sng">
              <a:solidFill>
                <a:srgbClr val="187534"/>
              </a:solidFill>
              <a:latin typeface="Times" charset="0"/>
              <a:cs typeface="+mn-cs"/>
            </a:endParaRP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____________________________________________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Air	3.67		0.147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Ar	3.58		0.144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4.53		0.088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2.71		0.751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NH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  <a:r>
              <a:rPr lang="en-US" sz="2400" b="0">
                <a:latin typeface="Times" charset="0"/>
                <a:cs typeface="+mn-cs"/>
              </a:rPr>
              <a:t>	4.32		0.123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3.54		0.154</a:t>
            </a:r>
          </a:p>
          <a:p>
            <a:pPr>
              <a:spcBef>
                <a:spcPct val="0"/>
              </a:spcBef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O	3.11		0.234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500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Gas Diffusion Coefficient</a:t>
            </a:r>
          </a:p>
        </p:txBody>
      </p:sp>
      <p:sp>
        <p:nvSpPr>
          <p:cNvPr id="880643" name="Rectangle 3"/>
          <p:cNvSpPr>
            <a:spLocks noChangeArrowheads="1"/>
          </p:cNvSpPr>
          <p:nvPr/>
        </p:nvSpPr>
        <p:spPr bwMode="auto">
          <a:xfrm>
            <a:off x="7010400" y="22860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(16.18)</a:t>
            </a:r>
          </a:p>
        </p:txBody>
      </p:sp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2895600" y="2286000"/>
          <a:ext cx="26654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3" imgW="1066800" imgH="190500" progId="Equation.3">
                  <p:embed/>
                </p:oleObj>
              </mc:Choice>
              <mc:Fallback>
                <p:oleObj name="Equation" r:id="rId3" imgW="1066800" imgH="190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286000"/>
                        <a:ext cx="26654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Gas Diffusion Coefficient</a:t>
            </a:r>
          </a:p>
        </p:txBody>
      </p:sp>
      <p:sp>
        <p:nvSpPr>
          <p:cNvPr id="839684" name="Rectangle 4"/>
          <p:cNvSpPr>
            <a:spLocks noChangeArrowheads="1"/>
          </p:cNvSpPr>
          <p:nvPr/>
        </p:nvSpPr>
        <p:spPr bwMode="auto">
          <a:xfrm>
            <a:off x="3048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Correction for collision geometry, sticking probability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(16.19)</a:t>
            </a:r>
          </a:p>
        </p:txBody>
      </p:sp>
      <p:graphicFrame>
        <p:nvGraphicFramePr>
          <p:cNvPr id="839688" name="Object 8"/>
          <p:cNvGraphicFramePr>
            <a:graphicFrameLocks noChangeAspect="1"/>
          </p:cNvGraphicFramePr>
          <p:nvPr/>
        </p:nvGraphicFramePr>
        <p:xfrm>
          <a:off x="838200" y="1447800"/>
          <a:ext cx="698341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Equation" r:id="rId3" imgW="2794000" imgH="558800" progId="Equation.3">
                  <p:embed/>
                </p:oleObj>
              </mc:Choice>
              <mc:Fallback>
                <p:oleObj name="Equation" r:id="rId3" imgW="2794000" imgH="558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47800"/>
                        <a:ext cx="698341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689" name="Rectangle 9"/>
          <p:cNvSpPr>
            <a:spLocks noChangeArrowheads="1"/>
          </p:cNvSpPr>
          <p:nvPr/>
        </p:nvSpPr>
        <p:spPr bwMode="auto">
          <a:xfrm>
            <a:off x="381000" y="563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Mass accommodation (sticking) coefficient, </a:t>
            </a:r>
            <a:r>
              <a:rPr lang="en-US" sz="2400" b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sz="2400" b="0" i="1" baseline="-25000">
                <a:latin typeface="Times" charset="0"/>
                <a:cs typeface="+mn-cs"/>
              </a:rPr>
              <a:t>q</a:t>
            </a:r>
            <a:r>
              <a:rPr lang="en-US" sz="2400" b="0" baseline="-25000">
                <a:latin typeface="Times" charset="0"/>
                <a:cs typeface="+mn-cs"/>
              </a:rPr>
              <a:t>,</a:t>
            </a:r>
            <a:r>
              <a:rPr lang="en-US" sz="2400" b="0" i="1" baseline="-25000">
                <a:latin typeface="Times" charset="0"/>
                <a:cs typeface="+mn-cs"/>
              </a:rPr>
              <a:t>i</a:t>
            </a: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 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Fractional number of gas collisions with particles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that results in the gas sticking to the surface. From 0.01 - 1.0.</a:t>
            </a:r>
            <a:endParaRPr lang="en-US" sz="24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39690" name="Object 10"/>
          <p:cNvGraphicFramePr>
            <a:graphicFrameLocks noChangeAspect="1"/>
          </p:cNvGraphicFramePr>
          <p:nvPr/>
        </p:nvGraphicFramePr>
        <p:xfrm>
          <a:off x="457200" y="4419600"/>
          <a:ext cx="799782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Equation" r:id="rId5" imgW="3200400" imgH="419100" progId="Equation.3">
                  <p:embed/>
                </p:oleObj>
              </mc:Choice>
              <mc:Fallback>
                <p:oleObj name="Equation" r:id="rId5" imgW="32004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419600"/>
                        <a:ext cx="799782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691" name="Rectangle 11"/>
          <p:cNvSpPr>
            <a:spLocks noChangeArrowheads="1"/>
          </p:cNvSpPr>
          <p:nvPr/>
        </p:nvSpPr>
        <p:spPr bwMode="auto">
          <a:xfrm>
            <a:off x="3810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Knudsen number for condensing vapor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(16.20)</a:t>
            </a:r>
          </a:p>
        </p:txBody>
      </p:sp>
      <p:graphicFrame>
        <p:nvGraphicFramePr>
          <p:cNvPr id="839692" name="Object 12"/>
          <p:cNvGraphicFramePr>
            <a:graphicFrameLocks noChangeAspect="1"/>
          </p:cNvGraphicFramePr>
          <p:nvPr/>
        </p:nvGraphicFramePr>
        <p:xfrm>
          <a:off x="3276600" y="3429000"/>
          <a:ext cx="16192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Equation" r:id="rId7" imgW="647700" imgH="368300" progId="Equation.3">
                  <p:embed/>
                </p:oleObj>
              </mc:Choice>
              <mc:Fallback>
                <p:oleObj name="Equation" r:id="rId7" imgW="6477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429000"/>
                        <a:ext cx="16192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4" grpId="0" build="p" autoUpdateAnimBg="0"/>
      <p:bldP spid="839689" grpId="0" build="p" autoUpdateAnimBg="0"/>
      <p:bldP spid="8396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Gas Diffusion Coefficient</a:t>
            </a:r>
          </a:p>
        </p:txBody>
      </p:sp>
      <p:sp>
        <p:nvSpPr>
          <p:cNvPr id="84173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Mean free path of a gas molecule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(16.23)</a:t>
            </a:r>
          </a:p>
        </p:txBody>
      </p:sp>
      <p:sp>
        <p:nvSpPr>
          <p:cNvPr id="841732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Ventilation factor	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(16.24)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Corrects for enhanced vapor transfer to a large-particle surface due to eddies sweeping vapor to the surface</a:t>
            </a:r>
            <a:endParaRPr lang="en-US" sz="24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41737" name="Object 9"/>
          <p:cNvGraphicFramePr>
            <a:graphicFrameLocks noChangeAspect="1"/>
          </p:cNvGraphicFramePr>
          <p:nvPr/>
        </p:nvGraphicFramePr>
        <p:xfrm>
          <a:off x="1447800" y="1676400"/>
          <a:ext cx="6126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Equation" r:id="rId3" imgW="2451100" imgH="444500" progId="Equation.3">
                  <p:embed/>
                </p:oleObj>
              </mc:Choice>
              <mc:Fallback>
                <p:oleObj name="Equation" r:id="rId3" imgW="24511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76400"/>
                        <a:ext cx="6126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1738" name="Object 10"/>
          <p:cNvGraphicFramePr>
            <a:graphicFrameLocks noChangeAspect="1"/>
          </p:cNvGraphicFramePr>
          <p:nvPr/>
        </p:nvGraphicFramePr>
        <p:xfrm>
          <a:off x="1447800" y="4419600"/>
          <a:ext cx="59991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Equation" r:id="rId5" imgW="2400300" imgH="469900" progId="Equation.3">
                  <p:embed/>
                </p:oleObj>
              </mc:Choice>
              <mc:Fallback>
                <p:oleObj name="Equation" r:id="rId5" imgW="24003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419600"/>
                        <a:ext cx="59991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1739" name="Object 11"/>
          <p:cNvGraphicFramePr>
            <a:graphicFrameLocks noChangeAspect="1"/>
          </p:cNvGraphicFramePr>
          <p:nvPr/>
        </p:nvGraphicFramePr>
        <p:xfrm>
          <a:off x="3429000" y="5867400"/>
          <a:ext cx="2381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Equation" r:id="rId7" imgW="952500" imgH="241300" progId="Equation.3">
                  <p:embed/>
                </p:oleObj>
              </mc:Choice>
              <mc:Fallback>
                <p:oleObj name="Equation" r:id="rId7" imgW="9525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867400"/>
                        <a:ext cx="2381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731" grpId="0" build="p" autoUpdateAnimBg="0"/>
      <p:bldP spid="84173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Gas Diffusion Coefficient</a:t>
            </a:r>
          </a:p>
        </p:txBody>
      </p:sp>
      <p:sp>
        <p:nvSpPr>
          <p:cNvPr id="84275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Particle Reynolds number</a:t>
            </a:r>
          </a:p>
        </p:txBody>
      </p:sp>
      <p:sp>
        <p:nvSpPr>
          <p:cNvPr id="842756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Gas Schmidt number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(16.25)</a:t>
            </a:r>
          </a:p>
        </p:txBody>
      </p:sp>
      <p:graphicFrame>
        <p:nvGraphicFramePr>
          <p:cNvPr id="842760" name="Object 8"/>
          <p:cNvGraphicFramePr>
            <a:graphicFrameLocks noChangeAspect="1"/>
          </p:cNvGraphicFramePr>
          <p:nvPr/>
        </p:nvGraphicFramePr>
        <p:xfrm>
          <a:off x="3429000" y="1905000"/>
          <a:ext cx="187325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Equation" r:id="rId3" imgW="749300" imgH="355600" progId="Equation.3">
                  <p:embed/>
                </p:oleObj>
              </mc:Choice>
              <mc:Fallback>
                <p:oleObj name="Equation" r:id="rId3" imgW="749300" imgH="355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905000"/>
                        <a:ext cx="187325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2761" name="Object 9"/>
          <p:cNvGraphicFramePr>
            <a:graphicFrameLocks noChangeAspect="1"/>
          </p:cNvGraphicFramePr>
          <p:nvPr/>
        </p:nvGraphicFramePr>
        <p:xfrm>
          <a:off x="3733800" y="3810000"/>
          <a:ext cx="13970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Equation" r:id="rId5" imgW="558800" imgH="355600" progId="Equation.3">
                  <p:embed/>
                </p:oleObj>
              </mc:Choice>
              <mc:Fallback>
                <p:oleObj name="Equation" r:id="rId5" imgW="558800" imgH="355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810000"/>
                        <a:ext cx="139700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2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 autoUpdateAnimBg="0"/>
      <p:bldP spid="84275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Thermal Conductivity</a:t>
            </a:r>
          </a:p>
        </p:txBody>
      </p:sp>
      <p:sp>
        <p:nvSpPr>
          <p:cNvPr id="84377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Corrected thermal conductivity of air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(16.26)</a:t>
            </a:r>
          </a:p>
        </p:txBody>
      </p:sp>
      <p:sp>
        <p:nvSpPr>
          <p:cNvPr id="843780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Correction to conductivity for collision geometry and sticking probability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(16.27)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</a:p>
        </p:txBody>
      </p:sp>
      <p:graphicFrame>
        <p:nvGraphicFramePr>
          <p:cNvPr id="843783" name="Object 7"/>
          <p:cNvGraphicFramePr>
            <a:graphicFrameLocks noChangeAspect="1"/>
          </p:cNvGraphicFramePr>
          <p:nvPr/>
        </p:nvGraphicFramePr>
        <p:xfrm>
          <a:off x="2971800" y="1981200"/>
          <a:ext cx="26019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1041400" imgH="177800" progId="Equation.3">
                  <p:embed/>
                </p:oleObj>
              </mc:Choice>
              <mc:Fallback>
                <p:oleObj name="Equation" r:id="rId3" imgW="1041400" imgH="177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81200"/>
                        <a:ext cx="26019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3784" name="Object 8"/>
          <p:cNvGraphicFramePr>
            <a:graphicFrameLocks noChangeAspect="1"/>
          </p:cNvGraphicFramePr>
          <p:nvPr/>
        </p:nvGraphicFramePr>
        <p:xfrm>
          <a:off x="1219200" y="4038600"/>
          <a:ext cx="679291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5" imgW="2717800" imgH="558800" progId="Equation.3">
                  <p:embed/>
                </p:oleObj>
              </mc:Choice>
              <mc:Fallback>
                <p:oleObj name="Equation" r:id="rId5" imgW="2717800" imgH="558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38600"/>
                        <a:ext cx="679291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79" grpId="0" build="p" autoUpdateAnimBg="0"/>
      <p:bldP spid="84378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Thermal Conductivity</a:t>
            </a:r>
          </a:p>
        </p:txBody>
      </p:sp>
      <p:sp>
        <p:nvSpPr>
          <p:cNvPr id="84480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Knudsen number for energy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(16.28)</a:t>
            </a:r>
          </a:p>
        </p:txBody>
      </p:sp>
      <p:sp>
        <p:nvSpPr>
          <p:cNvPr id="844804" name="Rectangle 4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Thermal mean free path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(16.29)</a:t>
            </a:r>
          </a:p>
        </p:txBody>
      </p:sp>
      <p:graphicFrame>
        <p:nvGraphicFramePr>
          <p:cNvPr id="844807" name="Object 7"/>
          <p:cNvGraphicFramePr>
            <a:graphicFrameLocks noChangeAspect="1"/>
          </p:cNvGraphicFramePr>
          <p:nvPr/>
        </p:nvGraphicFramePr>
        <p:xfrm>
          <a:off x="3429000" y="1905000"/>
          <a:ext cx="16192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Equation" r:id="rId3" imgW="647700" imgH="342900" progId="Equation.3">
                  <p:embed/>
                </p:oleObj>
              </mc:Choice>
              <mc:Fallback>
                <p:oleObj name="Equation" r:id="rId3" imgW="647700" imgH="342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905000"/>
                        <a:ext cx="1619250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4808" name="Object 8"/>
          <p:cNvGraphicFramePr>
            <a:graphicFrameLocks noChangeAspect="1"/>
          </p:cNvGraphicFramePr>
          <p:nvPr/>
        </p:nvGraphicFramePr>
        <p:xfrm>
          <a:off x="3505200" y="4343400"/>
          <a:ext cx="14287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Equation" r:id="rId5" imgW="571500" imgH="342900" progId="Equation.3">
                  <p:embed/>
                </p:oleObj>
              </mc:Choice>
              <mc:Fallback>
                <p:oleObj name="Equation" r:id="rId5" imgW="571500" imgH="342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343400"/>
                        <a:ext cx="1428750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4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4803" grpId="0" build="p" autoUpdateAnimBg="0"/>
      <p:bldP spid="84480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Thermal Conductivity</a:t>
            </a:r>
          </a:p>
        </p:txBody>
      </p:sp>
      <p:sp>
        <p:nvSpPr>
          <p:cNvPr id="84582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Thermal accommodation (sticking) coefficient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Fraction of molecules bouncing off surface of a drop that have acquired temperature of drop ≈ 0.96 for water.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(16.30)</a:t>
            </a:r>
          </a:p>
        </p:txBody>
      </p:sp>
      <p:sp>
        <p:nvSpPr>
          <p:cNvPr id="845828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Ventilation factor	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(16.31)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Corrects for enhanced energy transfer to drop surface due to eddies</a:t>
            </a:r>
            <a:endParaRPr lang="en-US" sz="2400" b="0">
              <a:latin typeface="Times" charset="0"/>
              <a:cs typeface="+mn-cs"/>
            </a:endParaRPr>
          </a:p>
        </p:txBody>
      </p:sp>
      <p:graphicFrame>
        <p:nvGraphicFramePr>
          <p:cNvPr id="845832" name="Object 8"/>
          <p:cNvGraphicFramePr>
            <a:graphicFrameLocks noChangeAspect="1"/>
          </p:cNvGraphicFramePr>
          <p:nvPr/>
        </p:nvGraphicFramePr>
        <p:xfrm>
          <a:off x="3352800" y="2438400"/>
          <a:ext cx="1778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3" imgW="711200" imgH="342900" progId="Equation.3">
                  <p:embed/>
                </p:oleObj>
              </mc:Choice>
              <mc:Fallback>
                <p:oleObj name="Equation" r:id="rId3" imgW="711200" imgH="342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438400"/>
                        <a:ext cx="17780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5833" name="Object 9"/>
          <p:cNvGraphicFramePr>
            <a:graphicFrameLocks noChangeAspect="1"/>
          </p:cNvGraphicFramePr>
          <p:nvPr/>
        </p:nvGraphicFramePr>
        <p:xfrm>
          <a:off x="1239838" y="4311650"/>
          <a:ext cx="599916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5" imgW="2400300" imgH="469900" progId="Equation.3">
                  <p:embed/>
                </p:oleObj>
              </mc:Choice>
              <mc:Fallback>
                <p:oleObj name="Equation" r:id="rId5" imgW="24003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4311650"/>
                        <a:ext cx="5999162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5834" name="Object 10"/>
          <p:cNvGraphicFramePr>
            <a:graphicFrameLocks noChangeAspect="1"/>
          </p:cNvGraphicFramePr>
          <p:nvPr/>
        </p:nvGraphicFramePr>
        <p:xfrm>
          <a:off x="3352800" y="5791200"/>
          <a:ext cx="2349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791200"/>
                        <a:ext cx="2349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27" grpId="0" build="p" autoUpdateAnimBg="0"/>
      <p:bldP spid="84582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Corrected Saturation Vapor Pressure</a:t>
            </a:r>
          </a:p>
        </p:txBody>
      </p:sp>
      <p:sp>
        <p:nvSpPr>
          <p:cNvPr id="846853" name="Rectangle 5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Curvature (Kelvin) effect</a:t>
            </a: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 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Increases saturation vapor pressure over small drops.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•"/>
              <a:tabLst>
                <a:tab pos="680402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Solute effect (Raoult</a:t>
            </a:r>
            <a:r>
              <a:rPr lang="ja-JP" altLang="en-US" sz="2400" b="0">
                <a:latin typeface="Arial"/>
                <a:cs typeface="+mn-cs"/>
              </a:rPr>
              <a:t>’</a:t>
            </a:r>
            <a:r>
              <a:rPr lang="en-US" sz="2400" b="0">
                <a:latin typeface="Times" charset="0"/>
                <a:cs typeface="+mn-cs"/>
              </a:rPr>
              <a:t>s Law)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The saturation vapor pressure of a solvent containing solute is reduced to that of the pure solvent multiplied by the mole fraction of the solvent in solution. 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Radiative cooling effect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Decreases saturation vapor pressure over large drops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85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Curvature and Solute Effects</a:t>
            </a:r>
          </a:p>
        </p:txBody>
      </p:sp>
      <p:sp>
        <p:nvSpPr>
          <p:cNvPr id="84787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16.1</a:t>
            </a:r>
          </a:p>
        </p:txBody>
      </p:sp>
      <p:graphicFrame>
        <p:nvGraphicFramePr>
          <p:cNvPr id="21507" name="Object 5"/>
          <p:cNvGraphicFramePr>
            <a:graphicFrameLocks noChangeAspect="1"/>
          </p:cNvGraphicFramePr>
          <p:nvPr/>
        </p:nvGraphicFramePr>
        <p:xfrm>
          <a:off x="762000" y="1595438"/>
          <a:ext cx="7391400" cy="467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Document" r:id="rId3" imgW="2971800" imgH="1879600" progId="Word.Document.8">
                  <p:embed/>
                </p:oleObj>
              </mc:Choice>
              <mc:Fallback>
                <p:oleObj name="Document" r:id="rId3" imgW="2971800" imgH="1879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95438"/>
                        <a:ext cx="7391400" cy="467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7878" name="Rectangle 6"/>
          <p:cNvSpPr>
            <a:spLocks noChangeArrowheads="1"/>
          </p:cNvSpPr>
          <p:nvPr/>
        </p:nvSpPr>
        <p:spPr bwMode="auto">
          <a:xfrm>
            <a:off x="609600" y="1989138"/>
            <a:ext cx="6096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47879" name="Text Box 7"/>
          <p:cNvSpPr txBox="1">
            <a:spLocks noChangeArrowheads="1"/>
          </p:cNvSpPr>
          <p:nvPr/>
        </p:nvSpPr>
        <p:spPr bwMode="auto">
          <a:xfrm rot="-5400000">
            <a:off x="-119856" y="3302794"/>
            <a:ext cx="2068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Saturation ratio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Curvature Effect</a:t>
            </a:r>
          </a:p>
        </p:txBody>
      </p:sp>
      <p:sp>
        <p:nvSpPr>
          <p:cNvPr id="84889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Saturation vapor pressure over a curved, dilute surface relative to that over a flat, dilute surface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(16.33)</a:t>
            </a:r>
          </a:p>
        </p:txBody>
      </p:sp>
      <p:graphicFrame>
        <p:nvGraphicFramePr>
          <p:cNvPr id="848903" name="Object 7"/>
          <p:cNvGraphicFramePr>
            <a:graphicFrameLocks noChangeAspect="1"/>
          </p:cNvGraphicFramePr>
          <p:nvPr/>
        </p:nvGraphicFramePr>
        <p:xfrm>
          <a:off x="1905000" y="2133600"/>
          <a:ext cx="5300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3" imgW="2120900" imgH="469900" progId="Equation.3">
                  <p:embed/>
                </p:oleObj>
              </mc:Choice>
              <mc:Fallback>
                <p:oleObj name="Equation" r:id="rId3" imgW="21209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133600"/>
                        <a:ext cx="53006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8905" name="Rectangle 9"/>
          <p:cNvSpPr>
            <a:spLocks noChangeArrowheads="1"/>
          </p:cNvSpPr>
          <p:nvPr/>
        </p:nvSpPr>
        <p:spPr bwMode="auto">
          <a:xfrm>
            <a:off x="2362200" y="3962400"/>
            <a:ext cx="41656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Note that exp(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)≈1+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for small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8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 autoUpdateAnimBg="0"/>
      <p:bldP spid="848905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Curvature Effect</a:t>
            </a:r>
          </a:p>
        </p:txBody>
      </p:sp>
      <p:sp>
        <p:nvSpPr>
          <p:cNvPr id="84992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Surface tension of water containing dissolved organics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(16.34)</a:t>
            </a:r>
          </a:p>
        </p:txBody>
      </p:sp>
      <p:sp>
        <p:nvSpPr>
          <p:cNvPr id="849924" name="Rectangle 4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Surface tension of water containing dissolved inorganic ions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(16.35)</a:t>
            </a:r>
          </a:p>
        </p:txBody>
      </p:sp>
      <p:graphicFrame>
        <p:nvGraphicFramePr>
          <p:cNvPr id="8499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624115"/>
              </p:ext>
            </p:extLst>
          </p:nvPr>
        </p:nvGraphicFramePr>
        <p:xfrm>
          <a:off x="2047875" y="2146300"/>
          <a:ext cx="49514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tion" r:id="rId3" imgW="1981200" imgH="254000" progId="Equation.3">
                  <p:embed/>
                </p:oleObj>
              </mc:Choice>
              <mc:Fallback>
                <p:oleObj name="Equation" r:id="rId3" imgW="19812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5" y="2146300"/>
                        <a:ext cx="495141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586338"/>
              </p:ext>
            </p:extLst>
          </p:nvPr>
        </p:nvGraphicFramePr>
        <p:xfrm>
          <a:off x="3294063" y="4356100"/>
          <a:ext cx="2413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Equation" r:id="rId5" imgW="965200" imgH="228600" progId="Equation.3">
                  <p:embed/>
                </p:oleObj>
              </mc:Choice>
              <mc:Fallback>
                <p:oleObj name="Equation" r:id="rId5" imgW="9652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4356100"/>
                        <a:ext cx="2413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23" grpId="0" build="p" autoUpdateAnimBg="0"/>
      <p:bldP spid="84992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Solute Effect</a:t>
            </a:r>
          </a:p>
        </p:txBody>
      </p:sp>
      <p:sp>
        <p:nvSpPr>
          <p:cNvPr id="85094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Vapor pressure over flat water surface with solute relative to that without solute 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(Raoult's Law)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(16.36)</a:t>
            </a:r>
          </a:p>
        </p:txBody>
      </p:sp>
      <p:sp>
        <p:nvSpPr>
          <p:cNvPr id="850948" name="Rectangle 4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Relatively dilute solution: </a:t>
            </a:r>
            <a:r>
              <a:rPr lang="en-US" sz="2400" b="0" i="1"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latin typeface="Times" charset="0"/>
                <a:cs typeface="+mn-cs"/>
              </a:rPr>
              <a:t>w</a:t>
            </a:r>
            <a:r>
              <a:rPr lang="en-US" sz="2400" b="0">
                <a:latin typeface="Times" charset="0"/>
                <a:cs typeface="+mn-cs"/>
              </a:rPr>
              <a:t> &gt;&gt;</a:t>
            </a:r>
            <a:r>
              <a:rPr lang="en-US" sz="2400" b="0" i="1"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latin typeface="Times" charset="0"/>
                <a:cs typeface="+mn-cs"/>
              </a:rPr>
              <a:t>s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(16.37)</a:t>
            </a:r>
          </a:p>
        </p:txBody>
      </p:sp>
      <p:sp>
        <p:nvSpPr>
          <p:cNvPr id="850951" name="Rectangle 7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Number of moles of solute in solution</a:t>
            </a:r>
          </a:p>
        </p:txBody>
      </p:sp>
      <p:graphicFrame>
        <p:nvGraphicFramePr>
          <p:cNvPr id="850952" name="Object 8"/>
          <p:cNvGraphicFramePr>
            <a:graphicFrameLocks noChangeAspect="1"/>
          </p:cNvGraphicFramePr>
          <p:nvPr/>
        </p:nvGraphicFramePr>
        <p:xfrm>
          <a:off x="3200400" y="1905000"/>
          <a:ext cx="2286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3" imgW="914400" imgH="381000" progId="Equation.3">
                  <p:embed/>
                </p:oleObj>
              </mc:Choice>
              <mc:Fallback>
                <p:oleObj name="Equation" r:id="rId3" imgW="914400" imgH="38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05000"/>
                        <a:ext cx="22860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954" name="Object 10"/>
          <p:cNvGraphicFramePr>
            <a:graphicFrameLocks noChangeAspect="1"/>
          </p:cNvGraphicFramePr>
          <p:nvPr/>
        </p:nvGraphicFramePr>
        <p:xfrm>
          <a:off x="3200400" y="3733800"/>
          <a:ext cx="2095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Equation" r:id="rId5" imgW="838200" imgH="381000" progId="Equation.3">
                  <p:embed/>
                </p:oleObj>
              </mc:Choice>
              <mc:Fallback>
                <p:oleObj name="Equation" r:id="rId5" imgW="838200" imgH="381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733800"/>
                        <a:ext cx="2095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955" name="Object 11"/>
          <p:cNvGraphicFramePr>
            <a:graphicFrameLocks noChangeAspect="1"/>
          </p:cNvGraphicFramePr>
          <p:nvPr/>
        </p:nvGraphicFramePr>
        <p:xfrm>
          <a:off x="3505200" y="5334000"/>
          <a:ext cx="1460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Equation" r:id="rId7" imgW="584200" imgH="342900" progId="Equation.3">
                  <p:embed/>
                </p:oleObj>
              </mc:Choice>
              <mc:Fallback>
                <p:oleObj name="Equation" r:id="rId7" imgW="584200" imgH="342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334000"/>
                        <a:ext cx="1460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947" grpId="0" build="p" autoUpdateAnimBg="0"/>
      <p:bldP spid="850948" grpId="0" build="p" autoUpdateAnimBg="0"/>
      <p:bldP spid="85095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Solute Effect</a:t>
            </a:r>
          </a:p>
        </p:txBody>
      </p:sp>
      <p:sp>
        <p:nvSpPr>
          <p:cNvPr id="8519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Number of moles of liquid water in a drop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(16.38)</a:t>
            </a:r>
          </a:p>
        </p:txBody>
      </p:sp>
      <p:sp>
        <p:nvSpPr>
          <p:cNvPr id="851972" name="Rectangle 4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terms --&gt; solute effect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(16.39)</a:t>
            </a:r>
          </a:p>
        </p:txBody>
      </p:sp>
      <p:graphicFrame>
        <p:nvGraphicFramePr>
          <p:cNvPr id="851978" name="Object 10"/>
          <p:cNvGraphicFramePr>
            <a:graphicFrameLocks noChangeAspect="1"/>
          </p:cNvGraphicFramePr>
          <p:nvPr/>
        </p:nvGraphicFramePr>
        <p:xfrm>
          <a:off x="2971800" y="1752600"/>
          <a:ext cx="282416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Equation" r:id="rId3" imgW="1130300" imgH="406400" progId="Equation.3">
                  <p:embed/>
                </p:oleObj>
              </mc:Choice>
              <mc:Fallback>
                <p:oleObj name="Equation" r:id="rId3" imgW="1130300" imgH="40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752600"/>
                        <a:ext cx="2824163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1979" name="Object 11"/>
          <p:cNvGraphicFramePr>
            <a:graphicFrameLocks noChangeAspect="1"/>
          </p:cNvGraphicFramePr>
          <p:nvPr/>
        </p:nvGraphicFramePr>
        <p:xfrm>
          <a:off x="2895600" y="3886200"/>
          <a:ext cx="310991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Equation" r:id="rId5" imgW="1244600" imgH="406400" progId="Equation.3">
                  <p:embed/>
                </p:oleObj>
              </mc:Choice>
              <mc:Fallback>
                <p:oleObj name="Equation" r:id="rId5" imgW="12446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886200"/>
                        <a:ext cx="3109913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971" grpId="0" build="p" autoUpdateAnimBg="0"/>
      <p:bldP spid="85197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Köhler Equation</a:t>
            </a:r>
          </a:p>
        </p:txBody>
      </p:sp>
      <p:sp>
        <p:nvSpPr>
          <p:cNvPr id="85299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curvature and solute effects --&gt; Sat. ratio at equilibrium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(16.40)</a:t>
            </a:r>
          </a:p>
        </p:txBody>
      </p:sp>
      <p:sp>
        <p:nvSpPr>
          <p:cNvPr id="852996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Simplify Köhler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(16.42)</a:t>
            </a:r>
          </a:p>
        </p:txBody>
      </p:sp>
      <p:sp>
        <p:nvSpPr>
          <p:cNvPr id="852999" name="Rectangle 7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Set Köhler equation to zero --&gt;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(16.43)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Critical radius for growth and critical saturation ratio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853000" name="Object 8"/>
          <p:cNvGraphicFramePr>
            <a:graphicFrameLocks noChangeAspect="1"/>
          </p:cNvGraphicFramePr>
          <p:nvPr/>
        </p:nvGraphicFramePr>
        <p:xfrm>
          <a:off x="1752600" y="1371600"/>
          <a:ext cx="5522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Equation" r:id="rId3" imgW="2209800" imgH="406400" progId="Equation.3">
                  <p:embed/>
                </p:oleObj>
              </mc:Choice>
              <mc:Fallback>
                <p:oleObj name="Equation" r:id="rId3" imgW="2209800" imgH="406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5522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3001" name="Object 9"/>
          <p:cNvGraphicFramePr>
            <a:graphicFrameLocks noChangeAspect="1"/>
          </p:cNvGraphicFramePr>
          <p:nvPr/>
        </p:nvGraphicFramePr>
        <p:xfrm>
          <a:off x="3048000" y="2743200"/>
          <a:ext cx="2286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quation" r:id="rId5" imgW="914400" imgH="381000" progId="Equation.3">
                  <p:embed/>
                </p:oleObj>
              </mc:Choice>
              <mc:Fallback>
                <p:oleObj name="Equation" r:id="rId5" imgW="914400" imgH="381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743200"/>
                        <a:ext cx="22860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3002" name="Object 10"/>
          <p:cNvGraphicFramePr>
            <a:graphicFrameLocks noChangeAspect="1"/>
          </p:cNvGraphicFramePr>
          <p:nvPr/>
        </p:nvGraphicFramePr>
        <p:xfrm>
          <a:off x="1219200" y="3657600"/>
          <a:ext cx="1682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7" imgW="673100" imgH="393700" progId="Equation.3">
                  <p:embed/>
                </p:oleObj>
              </mc:Choice>
              <mc:Fallback>
                <p:oleObj name="Equation" r:id="rId7" imgW="6731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1682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3003" name="Object 11"/>
          <p:cNvGraphicFramePr>
            <a:graphicFrameLocks noChangeAspect="1"/>
          </p:cNvGraphicFramePr>
          <p:nvPr/>
        </p:nvGraphicFramePr>
        <p:xfrm>
          <a:off x="5638800" y="3733800"/>
          <a:ext cx="1841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9" imgW="736600" imgH="342900" progId="Equation.3">
                  <p:embed/>
                </p:oleObj>
              </mc:Choice>
              <mc:Fallback>
                <p:oleObj name="Equation" r:id="rId9" imgW="736600" imgH="342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733800"/>
                        <a:ext cx="1841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3004" name="Object 12"/>
          <p:cNvGraphicFramePr>
            <a:graphicFrameLocks noChangeAspect="1"/>
          </p:cNvGraphicFramePr>
          <p:nvPr/>
        </p:nvGraphicFramePr>
        <p:xfrm>
          <a:off x="1066800" y="5562600"/>
          <a:ext cx="1333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2" name="Equation" r:id="rId11" imgW="533400" imgH="342900" progId="Equation.3">
                  <p:embed/>
                </p:oleObj>
              </mc:Choice>
              <mc:Fallback>
                <p:oleObj name="Equation" r:id="rId11" imgW="5334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562600"/>
                        <a:ext cx="1333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3005" name="Object 13"/>
          <p:cNvGraphicFramePr>
            <a:graphicFrameLocks noChangeAspect="1"/>
          </p:cNvGraphicFramePr>
          <p:nvPr/>
        </p:nvGraphicFramePr>
        <p:xfrm>
          <a:off x="5562600" y="5486400"/>
          <a:ext cx="1968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Equation" r:id="rId13" imgW="787400" imgH="393700" progId="Equation.3">
                  <p:embed/>
                </p:oleObj>
              </mc:Choice>
              <mc:Fallback>
                <p:oleObj name="Equation" r:id="rId13" imgW="787400" imgH="393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5486400"/>
                        <a:ext cx="1968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 autoUpdateAnimBg="0"/>
      <p:bldP spid="852996" grpId="0" build="p" autoUpdateAnimBg="0"/>
      <p:bldP spid="85299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9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16.2</a:t>
            </a:r>
          </a:p>
        </p:txBody>
      </p:sp>
      <p:sp>
        <p:nvSpPr>
          <p:cNvPr id="85402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Critical radii / supersaturations for water drops containing sodium chloride or ammonium sulfate at 275 K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85402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Köhler Equation</a:t>
            </a:r>
          </a:p>
        </p:txBody>
      </p:sp>
      <p:sp>
        <p:nvSpPr>
          <p:cNvPr id="854026" name="Rectangle 10"/>
          <p:cNvSpPr>
            <a:spLocks noChangeArrowheads="1"/>
          </p:cNvSpPr>
          <p:nvPr/>
        </p:nvSpPr>
        <p:spPr bwMode="auto">
          <a:xfrm>
            <a:off x="304800" y="2590800"/>
            <a:ext cx="8672513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Sodium chloride	Ammonium sulfate</a:t>
            </a: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Solute mass (g)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 i="1" u="sng">
                <a:solidFill>
                  <a:srgbClr val="187534"/>
                </a:solidFill>
                <a:latin typeface="Times" charset="0"/>
                <a:cs typeface="+mn-cs"/>
              </a:rPr>
              <a:t>r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* (</a:t>
            </a:r>
            <a:r>
              <a:rPr lang="en-US" sz="2400" b="0" u="sng">
                <a:solidFill>
                  <a:srgbClr val="187534"/>
                </a:solidFill>
                <a:latin typeface="Symbol" charset="0"/>
                <a:cs typeface="+mn-cs"/>
              </a:rPr>
              <a:t>m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m)	</a:t>
            </a:r>
            <a:r>
              <a:rPr lang="en-US" sz="2400" b="0" i="1" u="sng">
                <a:solidFill>
                  <a:srgbClr val="187534"/>
                </a:solidFill>
                <a:latin typeface="Times" charset="0"/>
                <a:cs typeface="+mn-cs"/>
              </a:rPr>
              <a:t>S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*-1 (%)	</a:t>
            </a:r>
            <a:r>
              <a:rPr lang="en-US" sz="2400" b="0" i="1" u="sng">
                <a:solidFill>
                  <a:srgbClr val="187534"/>
                </a:solidFill>
                <a:latin typeface="Times" charset="0"/>
                <a:cs typeface="+mn-cs"/>
              </a:rPr>
              <a:t>r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* (</a:t>
            </a:r>
            <a:r>
              <a:rPr lang="en-US" sz="2400" b="0" u="sng">
                <a:solidFill>
                  <a:srgbClr val="187534"/>
                </a:solidFill>
                <a:latin typeface="Symbol" charset="0"/>
                <a:cs typeface="+mn-cs"/>
              </a:rPr>
              <a:t>m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m)	</a:t>
            </a:r>
            <a:r>
              <a:rPr lang="en-US" sz="2400" b="0" i="1" u="sng">
                <a:solidFill>
                  <a:srgbClr val="187534"/>
                </a:solidFill>
                <a:latin typeface="Times" charset="0"/>
                <a:cs typeface="+mn-cs"/>
              </a:rPr>
              <a:t>S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*-1 (%)	</a:t>
            </a:r>
            <a:endParaRPr lang="en-US" sz="2400" b="0">
              <a:latin typeface="Times" charset="0"/>
              <a:cs typeface="+mn-cs"/>
            </a:endParaRP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0	0	∞ 	0	∞</a:t>
            </a: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10</a:t>
            </a:r>
            <a:r>
              <a:rPr lang="en-US" sz="2400" b="0" baseline="30000">
                <a:latin typeface="Times" charset="0"/>
                <a:cs typeface="+mn-cs"/>
              </a:rPr>
              <a:t>-18</a:t>
            </a:r>
            <a:r>
              <a:rPr lang="en-US" sz="2400" b="0">
                <a:latin typeface="Times" charset="0"/>
                <a:cs typeface="+mn-cs"/>
              </a:rPr>
              <a:t>	0.019	4.1	0.016	5.1</a:t>
            </a: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10</a:t>
            </a:r>
            <a:r>
              <a:rPr lang="en-US" sz="2400" b="0" baseline="30000">
                <a:latin typeface="Times" charset="0"/>
                <a:cs typeface="+mn-cs"/>
              </a:rPr>
              <a:t>-16</a:t>
            </a:r>
            <a:r>
              <a:rPr lang="en-US" sz="2400" b="0">
                <a:latin typeface="Times" charset="0"/>
                <a:cs typeface="+mn-cs"/>
              </a:rPr>
              <a:t>	0.19	0.41	0.16	0.51</a:t>
            </a: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10</a:t>
            </a:r>
            <a:r>
              <a:rPr lang="en-US" sz="2400" b="0" baseline="30000">
                <a:latin typeface="Times" charset="0"/>
                <a:cs typeface="+mn-cs"/>
              </a:rPr>
              <a:t>-14</a:t>
            </a:r>
            <a:r>
              <a:rPr lang="en-US" sz="2400" b="0">
                <a:latin typeface="Times" charset="0"/>
                <a:cs typeface="+mn-cs"/>
              </a:rPr>
              <a:t>	1.9	0.041	1.6	0.051</a:t>
            </a:r>
          </a:p>
          <a:p>
            <a:pPr>
              <a:buFontTx/>
              <a:buNone/>
              <a:tabLst>
                <a:tab pos="2290763" algn="l"/>
                <a:tab pos="3603625" algn="l"/>
                <a:tab pos="5026025" algn="l"/>
                <a:tab pos="640397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10</a:t>
            </a:r>
            <a:r>
              <a:rPr lang="en-US" sz="2400" b="0" baseline="30000">
                <a:latin typeface="Times" charset="0"/>
                <a:cs typeface="+mn-cs"/>
              </a:rPr>
              <a:t>-12</a:t>
            </a:r>
            <a:r>
              <a:rPr lang="en-US" sz="2400" b="0">
                <a:latin typeface="Times" charset="0"/>
                <a:cs typeface="+mn-cs"/>
              </a:rPr>
              <a:t>	19	0.0041	16	0.0051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020" grpId="0" build="p" bldLvl="2" autoUpdateAnimBg="0"/>
      <p:bldP spid="854026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Radiative Cooling Effect</a:t>
            </a:r>
          </a:p>
        </p:txBody>
      </p:sp>
      <p:sp>
        <p:nvSpPr>
          <p:cNvPr id="85504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Saturation vapor pressure over a drop that radiatively heats/cools relative to one that does not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(16.44)</a:t>
            </a:r>
          </a:p>
        </p:txBody>
      </p:sp>
      <p:sp>
        <p:nvSpPr>
          <p:cNvPr id="855044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Radiative cooling rate (W)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(16.45)</a:t>
            </a:r>
          </a:p>
        </p:txBody>
      </p:sp>
      <p:graphicFrame>
        <p:nvGraphicFramePr>
          <p:cNvPr id="855052" name="Object 12"/>
          <p:cNvGraphicFramePr>
            <a:graphicFrameLocks noChangeAspect="1"/>
          </p:cNvGraphicFramePr>
          <p:nvPr/>
        </p:nvGraphicFramePr>
        <p:xfrm>
          <a:off x="2590800" y="2209800"/>
          <a:ext cx="3522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Equation" r:id="rId3" imgW="1409700" imgH="406400" progId="Equation.3">
                  <p:embed/>
                </p:oleObj>
              </mc:Choice>
              <mc:Fallback>
                <p:oleObj name="Equation" r:id="rId3" imgW="14097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209800"/>
                        <a:ext cx="3522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5053" name="Object 13"/>
          <p:cNvGraphicFramePr>
            <a:graphicFrameLocks noChangeAspect="1"/>
          </p:cNvGraphicFramePr>
          <p:nvPr/>
        </p:nvGraphicFramePr>
        <p:xfrm>
          <a:off x="1600200" y="4724400"/>
          <a:ext cx="5808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Equation" r:id="rId5" imgW="2324100" imgH="292100" progId="Equation.3">
                  <p:embed/>
                </p:oleObj>
              </mc:Choice>
              <mc:Fallback>
                <p:oleObj name="Equation" r:id="rId5" imgW="2324100" imgH="292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724400"/>
                        <a:ext cx="5808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3" grpId="0" build="p" autoUpdateAnimBg="0"/>
      <p:bldP spid="855044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Overall Equilibrium Saturation Ratio</a:t>
            </a:r>
          </a:p>
        </p:txBody>
      </p:sp>
      <p:sp>
        <p:nvSpPr>
          <p:cNvPr id="85606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Overall equilibrium saturation ratio for liquid water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(16.46)</a:t>
            </a:r>
          </a:p>
        </p:txBody>
      </p:sp>
      <p:sp>
        <p:nvSpPr>
          <p:cNvPr id="856068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Equilibrium saturation ratio for gases other than liquid water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(16.47)</a:t>
            </a:r>
          </a:p>
        </p:txBody>
      </p:sp>
      <p:graphicFrame>
        <p:nvGraphicFramePr>
          <p:cNvPr id="856071" name="Object 7"/>
          <p:cNvGraphicFramePr>
            <a:graphicFrameLocks noChangeAspect="1"/>
          </p:cNvGraphicFramePr>
          <p:nvPr/>
        </p:nvGraphicFramePr>
        <p:xfrm>
          <a:off x="762000" y="1981200"/>
          <a:ext cx="77120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Equation" r:id="rId3" imgW="3086100" imgH="406400" progId="Equation.3">
                  <p:embed/>
                </p:oleObj>
              </mc:Choice>
              <mc:Fallback>
                <p:oleObj name="Equation" r:id="rId3" imgW="3086100" imgH="40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712075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6072" name="Object 8"/>
          <p:cNvGraphicFramePr>
            <a:graphicFrameLocks noChangeAspect="1"/>
          </p:cNvGraphicFramePr>
          <p:nvPr/>
        </p:nvGraphicFramePr>
        <p:xfrm>
          <a:off x="2514600" y="4648200"/>
          <a:ext cx="374491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Equation" r:id="rId5" imgW="1498600" imgH="406400" progId="Equation.3">
                  <p:embed/>
                </p:oleObj>
              </mc:Choice>
              <mc:Fallback>
                <p:oleObj name="Equation" r:id="rId5" imgW="1498600" imgH="406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648200"/>
                        <a:ext cx="3744913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7" grpId="0" build="p" autoUpdateAnimBg="0"/>
      <p:bldP spid="856068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Drop With Multiple Components</a:t>
            </a:r>
          </a:p>
        </p:txBody>
      </p:sp>
      <p:sp>
        <p:nvSpPr>
          <p:cNvPr id="85709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Volume of a single particle in which one species is growing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(16.48)</a:t>
            </a:r>
          </a:p>
        </p:txBody>
      </p:sp>
      <p:sp>
        <p:nvSpPr>
          <p:cNvPr id="857092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Time derivative of (16.47)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(16.50)</a:t>
            </a:r>
          </a:p>
        </p:txBody>
      </p:sp>
      <p:sp>
        <p:nvSpPr>
          <p:cNvPr id="857095" name="Rectangle 7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Mass of a single particle in which one species is growing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(16.49)</a:t>
            </a:r>
          </a:p>
        </p:txBody>
      </p:sp>
      <p:sp>
        <p:nvSpPr>
          <p:cNvPr id="857096" name="Rectangle 8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since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57097" name="Object 9"/>
          <p:cNvGraphicFramePr>
            <a:graphicFrameLocks noChangeAspect="1"/>
          </p:cNvGraphicFramePr>
          <p:nvPr/>
        </p:nvGraphicFramePr>
        <p:xfrm>
          <a:off x="2438400" y="1600200"/>
          <a:ext cx="40624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9" name="Equation" r:id="rId3" imgW="1625600" imgH="177800" progId="Equation.3">
                  <p:embed/>
                </p:oleObj>
              </mc:Choice>
              <mc:Fallback>
                <p:oleObj name="Equation" r:id="rId3" imgW="1625600" imgH="177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40624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70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203186"/>
              </p:ext>
            </p:extLst>
          </p:nvPr>
        </p:nvGraphicFramePr>
        <p:xfrm>
          <a:off x="1152525" y="3060700"/>
          <a:ext cx="65690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Equation" r:id="rId5" imgW="2628900" imgH="228600" progId="Equation.3">
                  <p:embed/>
                </p:oleObj>
              </mc:Choice>
              <mc:Fallback>
                <p:oleObj name="Equation" r:id="rId5" imgW="26289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3060700"/>
                        <a:ext cx="65690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7099" name="Object 11"/>
          <p:cNvGraphicFramePr>
            <a:graphicFrameLocks noChangeAspect="1"/>
          </p:cNvGraphicFramePr>
          <p:nvPr/>
        </p:nvGraphicFramePr>
        <p:xfrm>
          <a:off x="2057400" y="4343400"/>
          <a:ext cx="45386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Equation" r:id="rId7" imgW="1816100" imgH="317500" progId="Equation.3">
                  <p:embed/>
                </p:oleObj>
              </mc:Choice>
              <mc:Fallback>
                <p:oleObj name="Equation" r:id="rId7" imgW="1816100" imgH="317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343400"/>
                        <a:ext cx="45386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7100" name="Object 12"/>
          <p:cNvGraphicFramePr>
            <a:graphicFrameLocks noChangeAspect="1"/>
          </p:cNvGraphicFramePr>
          <p:nvPr/>
        </p:nvGraphicFramePr>
        <p:xfrm>
          <a:off x="2971800" y="5530850"/>
          <a:ext cx="32369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2" name="Equation" r:id="rId9" imgW="1295400" imgH="317500" progId="Equation.3">
                  <p:embed/>
                </p:oleObj>
              </mc:Choice>
              <mc:Fallback>
                <p:oleObj name="Equation" r:id="rId9" imgW="1295400" imgH="317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530850"/>
                        <a:ext cx="32369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091" grpId="0" build="p" autoUpdateAnimBg="0"/>
      <p:bldP spid="857092" grpId="0" build="p" autoUpdateAnimBg="0"/>
      <p:bldP spid="857095" grpId="0" build="p" autoUpdateAnimBg="0"/>
      <p:bldP spid="857096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Drop With Multiple Components</a:t>
            </a:r>
          </a:p>
        </p:txBody>
      </p:sp>
      <p:sp>
        <p:nvSpPr>
          <p:cNvPr id="858115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(16.50) and (16.48) with (16.16)	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(16.51)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Rate of change in volume of one component in one multicomponent particle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858123" name="Object 11"/>
          <p:cNvGraphicFramePr>
            <a:graphicFrameLocks noChangeAspect="1"/>
          </p:cNvGraphicFramePr>
          <p:nvPr/>
        </p:nvGraphicFramePr>
        <p:xfrm>
          <a:off x="381000" y="3124200"/>
          <a:ext cx="8272463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Equation" r:id="rId3" imgW="3302000" imgH="723900" progId="Equation.3">
                  <p:embed/>
                </p:oleObj>
              </mc:Choice>
              <mc:Fallback>
                <p:oleObj name="Equation" r:id="rId3" imgW="3302000" imgH="723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124200"/>
                        <a:ext cx="8272463" cy="181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a Population of Drops</a:t>
            </a:r>
          </a:p>
        </p:txBody>
      </p:sp>
      <p:sp>
        <p:nvSpPr>
          <p:cNvPr id="85913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Volume as a function of volume concentration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859140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Substitute volumes into (16.49)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(16.52)</a:t>
            </a:r>
          </a:p>
        </p:txBody>
      </p:sp>
      <p:graphicFrame>
        <p:nvGraphicFramePr>
          <p:cNvPr id="859143" name="Object 7"/>
          <p:cNvGraphicFramePr>
            <a:graphicFrameLocks noChangeAspect="1"/>
          </p:cNvGraphicFramePr>
          <p:nvPr/>
        </p:nvGraphicFramePr>
        <p:xfrm>
          <a:off x="3733800" y="1676400"/>
          <a:ext cx="19685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Equation" r:id="rId3" imgW="787400" imgH="368300" progId="Equation.3">
                  <p:embed/>
                </p:oleObj>
              </mc:Choice>
              <mc:Fallback>
                <p:oleObj name="Equation" r:id="rId3" imgW="7874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676400"/>
                        <a:ext cx="19685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9144" name="Object 8"/>
          <p:cNvGraphicFramePr>
            <a:graphicFrameLocks noChangeAspect="1"/>
          </p:cNvGraphicFramePr>
          <p:nvPr/>
        </p:nvGraphicFramePr>
        <p:xfrm>
          <a:off x="168275" y="3505200"/>
          <a:ext cx="88233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Equation" r:id="rId5" imgW="3530600" imgH="723900" progId="Equation.3">
                  <p:embed/>
                </p:oleObj>
              </mc:Choice>
              <mc:Fallback>
                <p:oleObj name="Equation" r:id="rId5" imgW="3530600" imgH="723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" y="3505200"/>
                        <a:ext cx="88233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39" grpId="0" build="p" autoUpdateAnimBg="0"/>
      <p:bldP spid="859140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a Population of Drops</a:t>
            </a:r>
          </a:p>
        </p:txBody>
      </p:sp>
      <p:sp>
        <p:nvSpPr>
          <p:cNvPr id="86016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Partial pressure in terms of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(16.53) </a:t>
            </a:r>
          </a:p>
        </p:txBody>
      </p:sp>
      <p:sp>
        <p:nvSpPr>
          <p:cNvPr id="860164" name="Rectangle 4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Vapor pressure in terms of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(16.53)</a:t>
            </a:r>
          </a:p>
        </p:txBody>
      </p:sp>
      <p:graphicFrame>
        <p:nvGraphicFramePr>
          <p:cNvPr id="860167" name="Object 7"/>
          <p:cNvGraphicFramePr>
            <a:graphicFrameLocks noChangeAspect="1"/>
          </p:cNvGraphicFramePr>
          <p:nvPr/>
        </p:nvGraphicFramePr>
        <p:xfrm>
          <a:off x="3505200" y="2057400"/>
          <a:ext cx="17145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Equation" r:id="rId3" imgW="685800" imgH="228600" progId="Equation.3">
                  <p:embed/>
                </p:oleObj>
              </mc:Choice>
              <mc:Fallback>
                <p:oleObj name="Equation" r:id="rId3" imgW="6858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057400"/>
                        <a:ext cx="17145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168" name="Object 8"/>
          <p:cNvGraphicFramePr>
            <a:graphicFrameLocks noChangeAspect="1"/>
          </p:cNvGraphicFramePr>
          <p:nvPr/>
        </p:nvGraphicFramePr>
        <p:xfrm>
          <a:off x="3048000" y="4419600"/>
          <a:ext cx="24447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Equation" r:id="rId5" imgW="977900" imgH="228600" progId="Equation.3">
                  <p:embed/>
                </p:oleObj>
              </mc:Choice>
              <mc:Fallback>
                <p:oleObj name="Equation" r:id="rId5" imgW="9779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19600"/>
                        <a:ext cx="244475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3" grpId="0" build="p" autoUpdateAnimBg="0"/>
      <p:bldP spid="860164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a Population of Drops</a:t>
            </a:r>
          </a:p>
        </p:txBody>
      </p:sp>
      <p:sp>
        <p:nvSpPr>
          <p:cNvPr id="86118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Combine (16.52) with (16.53)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(16.54) </a:t>
            </a:r>
          </a:p>
        </p:txBody>
      </p:sp>
      <p:sp>
        <p:nvSpPr>
          <p:cNvPr id="861188" name="Rectangle 4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Effective diffusion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(16.55)</a:t>
            </a:r>
          </a:p>
        </p:txBody>
      </p:sp>
      <p:graphicFrame>
        <p:nvGraphicFramePr>
          <p:cNvPr id="861191" name="Object 7"/>
          <p:cNvGraphicFramePr>
            <a:graphicFrameLocks noChangeAspect="1"/>
          </p:cNvGraphicFramePr>
          <p:nvPr/>
        </p:nvGraphicFramePr>
        <p:xfrm>
          <a:off x="361950" y="1752600"/>
          <a:ext cx="86296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Equation" r:id="rId3" imgW="4305300" imgH="368300" progId="Equation.3">
                  <p:embed/>
                </p:oleObj>
              </mc:Choice>
              <mc:Fallback>
                <p:oleObj name="Equation" r:id="rId3" imgW="43053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1752600"/>
                        <a:ext cx="86296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1192" name="Object 8"/>
          <p:cNvGraphicFramePr>
            <a:graphicFrameLocks noChangeAspect="1"/>
          </p:cNvGraphicFramePr>
          <p:nvPr/>
        </p:nvGraphicFramePr>
        <p:xfrm>
          <a:off x="1066800" y="4572000"/>
          <a:ext cx="660241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Equation" r:id="rId5" imgW="2641600" imgH="571500" progId="Equation.3">
                  <p:embed/>
                </p:oleObj>
              </mc:Choice>
              <mc:Fallback>
                <p:oleObj name="Equation" r:id="rId5" imgW="2641600" imgH="571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572000"/>
                        <a:ext cx="6602413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7" grpId="0" build="p" autoUpdateAnimBg="0"/>
      <p:bldP spid="861188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Flux to a Population of Drops</a:t>
            </a:r>
          </a:p>
        </p:txBody>
      </p:sp>
      <p:sp>
        <p:nvSpPr>
          <p:cNvPr id="862211" name="Rectangle 3"/>
          <p:cNvSpPr>
            <a:spLocks noChangeArrowheads="1"/>
          </p:cNvSpPr>
          <p:nvPr/>
        </p:nvSpPr>
        <p:spPr bwMode="auto">
          <a:xfrm>
            <a:off x="457200" y="990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Simplify effective diffusion coefficient for non-water gases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(16.56) </a:t>
            </a:r>
          </a:p>
        </p:txBody>
      </p:sp>
      <p:sp>
        <p:nvSpPr>
          <p:cNvPr id="862212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Corresponding gas-conservation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(16.57)</a:t>
            </a:r>
          </a:p>
        </p:txBody>
      </p:sp>
      <p:graphicFrame>
        <p:nvGraphicFramePr>
          <p:cNvPr id="862215" name="Object 7"/>
          <p:cNvGraphicFramePr>
            <a:graphicFrameLocks noChangeAspect="1"/>
          </p:cNvGraphicFramePr>
          <p:nvPr/>
        </p:nvGraphicFramePr>
        <p:xfrm>
          <a:off x="0" y="1839913"/>
          <a:ext cx="9077325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Equation" r:id="rId3" imgW="3962400" imgH="660400" progId="Equation.3">
                  <p:embed/>
                </p:oleObj>
              </mc:Choice>
              <mc:Fallback>
                <p:oleObj name="Equation" r:id="rId3" imgW="3962400" imgH="660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39913"/>
                        <a:ext cx="9077325" cy="151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2216" name="Object 8"/>
          <p:cNvGraphicFramePr>
            <a:graphicFrameLocks noChangeAspect="1"/>
          </p:cNvGraphicFramePr>
          <p:nvPr/>
        </p:nvGraphicFramePr>
        <p:xfrm>
          <a:off x="2743200" y="4800600"/>
          <a:ext cx="35544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2" name="Equation" r:id="rId5" imgW="1422400" imgH="444500" progId="Equation.3">
                  <p:embed/>
                </p:oleObj>
              </mc:Choice>
              <mc:Fallback>
                <p:oleObj name="Equation" r:id="rId5" imgW="14224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00600"/>
                        <a:ext cx="35544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2211" grpId="0" build="p" autoUpdateAnimBg="0"/>
      <p:bldP spid="86221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Matrix of Partial Derivatives for Growth ODEs</a:t>
            </a:r>
          </a:p>
        </p:txBody>
      </p:sp>
      <p:sp>
        <p:nvSpPr>
          <p:cNvPr id="863235" name="Rectangle 3"/>
          <p:cNvSpPr>
            <a:spLocks noChangeArrowheads="1"/>
          </p:cNvSpPr>
          <p:nvPr/>
        </p:nvSpPr>
        <p:spPr bwMode="auto">
          <a:xfrm>
            <a:off x="7467600" y="5943600"/>
            <a:ext cx="1219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(16.58) </a:t>
            </a:r>
          </a:p>
        </p:txBody>
      </p:sp>
      <p:graphicFrame>
        <p:nvGraphicFramePr>
          <p:cNvPr id="36867" name="Object 8"/>
          <p:cNvGraphicFramePr>
            <a:graphicFrameLocks noChangeAspect="1"/>
          </p:cNvGraphicFramePr>
          <p:nvPr/>
        </p:nvGraphicFramePr>
        <p:xfrm>
          <a:off x="914400" y="2057400"/>
          <a:ext cx="7897813" cy="345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3" imgW="3949700" imgH="1727200" progId="Equation.3">
                  <p:embed/>
                </p:oleObj>
              </mc:Choice>
              <mc:Fallback>
                <p:oleObj name="Equation" r:id="rId3" imgW="3949700" imgH="172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57400"/>
                        <a:ext cx="7897813" cy="345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3241" name="Rectangle 9"/>
          <p:cNvSpPr>
            <a:spLocks noChangeArrowheads="1"/>
          </p:cNvSpPr>
          <p:nvPr/>
        </p:nvSpPr>
        <p:spPr bwMode="auto">
          <a:xfrm>
            <a:off x="1676400" y="15240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1946275" algn="l"/>
                <a:tab pos="3997325" algn="l"/>
                <a:tab pos="5829300" algn="l"/>
                <a:tab pos="6804025" algn="l"/>
              </a:tabLst>
              <a:defRPr/>
            </a:pP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1</a:t>
            </a:r>
            <a:r>
              <a:rPr lang="en-US" sz="2400" b="0" i="1" baseline="-25000" dirty="0">
                <a:latin typeface="Times" charset="0"/>
                <a:cs typeface="+mn-cs"/>
              </a:rPr>
              <a:t>,t	</a:t>
            </a: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2</a:t>
            </a:r>
            <a:r>
              <a:rPr lang="en-US" sz="2400" b="0" i="1" baseline="-25000" dirty="0">
                <a:latin typeface="Times" charset="0"/>
                <a:cs typeface="+mn-cs"/>
              </a:rPr>
              <a:t>,t</a:t>
            </a:r>
            <a:r>
              <a:rPr lang="en-US" sz="2400" b="0" baseline="-25000" dirty="0">
                <a:latin typeface="Times" charset="0"/>
                <a:cs typeface="+mn-cs"/>
              </a:rPr>
              <a:t> </a:t>
            </a:r>
            <a:r>
              <a:rPr lang="en-US" sz="2400" b="0" dirty="0">
                <a:latin typeface="Times" charset="0"/>
                <a:cs typeface="+mn-cs"/>
              </a:rPr>
              <a:t>	</a:t>
            </a: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3</a:t>
            </a:r>
            <a:r>
              <a:rPr lang="en-US" sz="2400" b="0" i="1" baseline="-25000" dirty="0">
                <a:latin typeface="Times" charset="0"/>
                <a:cs typeface="+mn-cs"/>
              </a:rPr>
              <a:t>,t</a:t>
            </a:r>
            <a:r>
              <a:rPr lang="en-US" sz="2400" b="0" dirty="0">
                <a:latin typeface="Times" charset="0"/>
                <a:cs typeface="+mn-cs"/>
              </a:rPr>
              <a:t> 	</a:t>
            </a:r>
            <a:r>
              <a:rPr lang="en-US" sz="2400" b="0" i="1" dirty="0">
                <a:latin typeface="Times" charset="0"/>
                <a:cs typeface="+mn-cs"/>
              </a:rPr>
              <a:t>C</a:t>
            </a:r>
            <a:r>
              <a:rPr lang="en-US" sz="2400" b="0" i="1" baseline="-25000" dirty="0">
                <a:latin typeface="Times" charset="0"/>
                <a:cs typeface="+mn-cs"/>
              </a:rPr>
              <a:t>q</a:t>
            </a:r>
            <a:r>
              <a:rPr lang="en-US" sz="2400" b="0" i="1" baseline="-25000">
                <a:latin typeface="Times" charset="0"/>
                <a:cs typeface="+mn-cs"/>
              </a:rPr>
              <a:t>,</a:t>
            </a:r>
            <a:r>
              <a:rPr lang="en-US" sz="2400" b="0" baseline="-25000">
                <a:latin typeface="Times" charset="0"/>
                <a:cs typeface="+mn-cs"/>
              </a:rPr>
              <a:t>4</a:t>
            </a:r>
            <a:endParaRPr lang="en-US" sz="2400" b="0" i="1" baseline="-25000" dirty="0">
              <a:latin typeface="Times" charset="0"/>
              <a:cs typeface="+mn-cs"/>
            </a:endParaRPr>
          </a:p>
        </p:txBody>
      </p:sp>
      <p:sp>
        <p:nvSpPr>
          <p:cNvPr id="863242" name="Rectangle 10"/>
          <p:cNvSpPr>
            <a:spLocks noChangeArrowheads="1"/>
          </p:cNvSpPr>
          <p:nvPr/>
        </p:nvSpPr>
        <p:spPr bwMode="auto">
          <a:xfrm>
            <a:off x="152400" y="21336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1</a:t>
            </a:r>
            <a:r>
              <a:rPr lang="en-US" sz="2400" b="0" i="1" baseline="-25000" dirty="0">
                <a:latin typeface="Times" charset="0"/>
                <a:cs typeface="+mn-cs"/>
              </a:rPr>
              <a:t>,t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 dirty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2</a:t>
            </a:r>
            <a:r>
              <a:rPr lang="en-US" sz="2400" b="0" i="1" baseline="-25000" dirty="0">
                <a:latin typeface="Times" charset="0"/>
                <a:cs typeface="+mn-cs"/>
              </a:rPr>
              <a:t>,t</a:t>
            </a:r>
            <a:endParaRPr lang="en-US" sz="2400" b="0" dirty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 dirty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 i="1" dirty="0">
                <a:latin typeface="Times" charset="0"/>
                <a:cs typeface="+mn-cs"/>
              </a:rPr>
              <a:t>v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3</a:t>
            </a:r>
            <a:r>
              <a:rPr lang="en-US" sz="2400" b="0" i="1" baseline="-25000" dirty="0">
                <a:latin typeface="Times" charset="0"/>
                <a:cs typeface="+mn-cs"/>
              </a:rPr>
              <a:t>,t</a:t>
            </a:r>
            <a:endParaRPr lang="en-US" sz="2400" b="0" dirty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 dirty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 i="1" dirty="0">
                <a:latin typeface="Times" charset="0"/>
                <a:cs typeface="+mn-cs"/>
              </a:rPr>
              <a:t>C</a:t>
            </a:r>
            <a:r>
              <a:rPr lang="en-US" sz="2400" b="0" i="1" baseline="-25000" dirty="0">
                <a:latin typeface="Times" charset="0"/>
                <a:cs typeface="+mn-cs"/>
              </a:rPr>
              <a:t>q,</a:t>
            </a:r>
            <a:r>
              <a:rPr lang="en-US" sz="2400" b="0" baseline="-25000" dirty="0">
                <a:latin typeface="Times" charset="0"/>
                <a:cs typeface="+mn-cs"/>
              </a:rPr>
              <a:t>4</a:t>
            </a:r>
            <a:endParaRPr lang="en-US" sz="2400" b="0" i="1" baseline="-25000" dirty="0"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323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Partial Derivatives For Matrix</a:t>
            </a:r>
          </a:p>
        </p:txBody>
      </p:sp>
      <p:sp>
        <p:nvSpPr>
          <p:cNvPr id="86425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(16.58) </a:t>
            </a:r>
          </a:p>
        </p:txBody>
      </p:sp>
      <p:graphicFrame>
        <p:nvGraphicFramePr>
          <p:cNvPr id="864260" name="Object 4"/>
          <p:cNvGraphicFramePr>
            <a:graphicFrameLocks noChangeAspect="1"/>
          </p:cNvGraphicFramePr>
          <p:nvPr/>
        </p:nvGraphicFramePr>
        <p:xfrm>
          <a:off x="123825" y="1371600"/>
          <a:ext cx="87915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Equation" r:id="rId3" imgW="3517900" imgH="457200" progId="Equation.3">
                  <p:embed/>
                </p:oleObj>
              </mc:Choice>
              <mc:Fallback>
                <p:oleObj name="Equation" r:id="rId3" imgW="35179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" y="1371600"/>
                        <a:ext cx="87915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42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384546"/>
              </p:ext>
            </p:extLst>
          </p:nvPr>
        </p:nvGraphicFramePr>
        <p:xfrm>
          <a:off x="811213" y="2771775"/>
          <a:ext cx="73644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Equation" r:id="rId5" imgW="2946400" imgH="457200" progId="Equation.3">
                  <p:embed/>
                </p:oleObj>
              </mc:Choice>
              <mc:Fallback>
                <p:oleObj name="Equation" r:id="rId5" imgW="29464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771775"/>
                        <a:ext cx="736441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42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2235765"/>
              </p:ext>
            </p:extLst>
          </p:nvPr>
        </p:nvGraphicFramePr>
        <p:xfrm>
          <a:off x="2813050" y="4010025"/>
          <a:ext cx="3141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Equation" r:id="rId7" imgW="1257300" imgH="457200" progId="Equation.3">
                  <p:embed/>
                </p:oleObj>
              </mc:Choice>
              <mc:Fallback>
                <p:oleObj name="Equation" r:id="rId7" imgW="125730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3050" y="4010025"/>
                        <a:ext cx="3141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4263" name="Object 7"/>
          <p:cNvGraphicFramePr>
            <a:graphicFrameLocks noChangeAspect="1"/>
          </p:cNvGraphicFramePr>
          <p:nvPr/>
        </p:nvGraphicFramePr>
        <p:xfrm>
          <a:off x="2528888" y="5518150"/>
          <a:ext cx="3871912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0" name="Equation" r:id="rId9" imgW="1549400" imgH="444500" progId="Equation.3">
                  <p:embed/>
                </p:oleObj>
              </mc:Choice>
              <mc:Fallback>
                <p:oleObj name="Equation" r:id="rId9" imgW="15494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5518150"/>
                        <a:ext cx="3871912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4264" name="Rectangle 8"/>
          <p:cNvSpPr>
            <a:spLocks noChangeArrowheads="1"/>
          </p:cNvSpPr>
          <p:nvPr/>
        </p:nvSpPr>
        <p:spPr bwMode="auto">
          <a:xfrm>
            <a:off x="457200" y="2590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(16.60) </a:t>
            </a:r>
          </a:p>
        </p:txBody>
      </p:sp>
      <p:sp>
        <p:nvSpPr>
          <p:cNvPr id="864265" name="Rectangle 9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(16.61) </a:t>
            </a:r>
          </a:p>
        </p:txBody>
      </p:sp>
      <p:sp>
        <p:nvSpPr>
          <p:cNvPr id="864266" name="Rectangle 10"/>
          <p:cNvSpPr>
            <a:spLocks noChangeArrowheads="1"/>
          </p:cNvSpPr>
          <p:nvPr/>
        </p:nvSpPr>
        <p:spPr bwMode="auto">
          <a:xfrm>
            <a:off x="4572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(16.62)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uild="p" autoUpdateAnimBg="0"/>
      <p:bldP spid="864264" grpId="0" build="p" autoUpdateAnimBg="0"/>
      <p:bldP spid="864265" grpId="0" build="p" autoUpdateAnimBg="0"/>
      <p:bldP spid="864266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16.3</a:t>
            </a:r>
          </a:p>
        </p:txBody>
      </p:sp>
      <p:sp>
        <p:nvSpPr>
          <p:cNvPr id="865283" name="Rectangle 3"/>
          <p:cNvSpPr>
            <a:spLocks noChangeArrowheads="1"/>
          </p:cNvSpPr>
          <p:nvPr/>
        </p:nvSpPr>
        <p:spPr bwMode="auto">
          <a:xfrm>
            <a:off x="381000" y="167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Condensation between gas phase and 16 size bins: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B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+ 1 = 17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86528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Effect of Sparse-Matrix Reductions When Solving Growth ODEs</a:t>
            </a:r>
          </a:p>
        </p:txBody>
      </p:sp>
      <p:sp>
        <p:nvSpPr>
          <p:cNvPr id="865285" name="Rectangle 5"/>
          <p:cNvSpPr>
            <a:spLocks noChangeArrowheads="1"/>
          </p:cNvSpPr>
          <p:nvPr/>
        </p:nvSpPr>
        <p:spPr bwMode="auto">
          <a:xfrm>
            <a:off x="1524000" y="2514600"/>
            <a:ext cx="658495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		Without	With 		</a:t>
            </a:r>
          </a:p>
          <a:p>
            <a:pPr>
              <a:buFontTx/>
              <a:buNone/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Quantity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		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Reductions	Reductions	</a:t>
            </a:r>
            <a:endParaRPr lang="en-US" sz="2400" b="0">
              <a:latin typeface="Times" charset="0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Order of matrix	17		17		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Initial fill-in		289		49		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Final fill-in		289		49 	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Decomp. 1		1496		16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Decomp. 2		136		16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Backsub. 1		136		16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Backsub. 2		136		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3" grpId="0" build="p" bldLvl="2" autoUpdateAnimBg="0"/>
      <p:bldP spid="86528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Analytical Predictor of Condensation (APC) Solution For Solving Growth</a:t>
            </a:r>
          </a:p>
        </p:txBody>
      </p:sp>
      <p:sp>
        <p:nvSpPr>
          <p:cNvPr id="866307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Assume radius in growth term constant during time step</a:t>
            </a:r>
          </a:p>
        </p:txBody>
      </p:sp>
      <p:sp>
        <p:nvSpPr>
          <p:cNvPr id="866308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Define mass transfer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(16.64)</a:t>
            </a:r>
          </a:p>
        </p:txBody>
      </p:sp>
      <p:sp>
        <p:nvSpPr>
          <p:cNvPr id="866311" name="Rectangle 7"/>
          <p:cNvSpPr>
            <a:spLocks noChangeArrowheads="1"/>
          </p:cNvSpPr>
          <p:nvPr/>
        </p:nvSpPr>
        <p:spPr bwMode="auto">
          <a:xfrm>
            <a:off x="457200" y="182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Change in particle volume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(16.63) </a:t>
            </a:r>
          </a:p>
        </p:txBody>
      </p:sp>
      <p:graphicFrame>
        <p:nvGraphicFramePr>
          <p:cNvPr id="866313" name="Object 9"/>
          <p:cNvGraphicFramePr>
            <a:graphicFrameLocks noChangeAspect="1"/>
          </p:cNvGraphicFramePr>
          <p:nvPr/>
        </p:nvGraphicFramePr>
        <p:xfrm>
          <a:off x="304800" y="2508250"/>
          <a:ext cx="831532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Equation" r:id="rId3" imgW="3327400" imgH="368300" progId="Equation.3">
                  <p:embed/>
                </p:oleObj>
              </mc:Choice>
              <mc:Fallback>
                <p:oleObj name="Equation" r:id="rId3" imgW="3327400" imgH="368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508250"/>
                        <a:ext cx="831532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6314" name="Object 10"/>
          <p:cNvGraphicFramePr>
            <a:graphicFrameLocks noChangeAspect="1"/>
          </p:cNvGraphicFramePr>
          <p:nvPr/>
        </p:nvGraphicFramePr>
        <p:xfrm>
          <a:off x="257175" y="4648200"/>
          <a:ext cx="85058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Equation" r:id="rId5" imgW="3403600" imgH="304800" progId="Equation.3">
                  <p:embed/>
                </p:oleObj>
              </mc:Choice>
              <mc:Fallback>
                <p:oleObj name="Equation" r:id="rId5" imgW="3403600" imgH="304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4648200"/>
                        <a:ext cx="85058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6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6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307" grpId="0" build="p" autoUpdateAnimBg="0"/>
      <p:bldP spid="866308" grpId="0" build="p" autoUpdateAnimBg="0"/>
      <p:bldP spid="866311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APC Solution</a:t>
            </a:r>
          </a:p>
        </p:txBody>
      </p:sp>
      <p:sp>
        <p:nvSpPr>
          <p:cNvPr id="867332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Volume concentration of a component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(16.66)</a:t>
            </a:r>
          </a:p>
        </p:txBody>
      </p:sp>
      <p:sp>
        <p:nvSpPr>
          <p:cNvPr id="867333" name="Rectangle 5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Effective surface vapor mole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(16.65) </a:t>
            </a:r>
          </a:p>
        </p:txBody>
      </p:sp>
      <p:sp>
        <p:nvSpPr>
          <p:cNvPr id="867336" name="Rectangle 8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Uncorrected surface vapor mole concentration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67337" name="Object 9"/>
          <p:cNvGraphicFramePr>
            <a:graphicFrameLocks noChangeAspect="1"/>
          </p:cNvGraphicFramePr>
          <p:nvPr/>
        </p:nvGraphicFramePr>
        <p:xfrm>
          <a:off x="2590800" y="1828800"/>
          <a:ext cx="38719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Equation" r:id="rId3" imgW="1549400" imgH="190500" progId="Equation.3">
                  <p:embed/>
                </p:oleObj>
              </mc:Choice>
              <mc:Fallback>
                <p:oleObj name="Equation" r:id="rId3" imgW="1549400" imgH="190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28800"/>
                        <a:ext cx="38719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7338" name="Object 10"/>
          <p:cNvGraphicFramePr>
            <a:graphicFrameLocks noChangeAspect="1"/>
          </p:cNvGraphicFramePr>
          <p:nvPr/>
        </p:nvGraphicFramePr>
        <p:xfrm>
          <a:off x="3124200" y="3352800"/>
          <a:ext cx="2190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6" name="Equation" r:id="rId5" imgW="876300" imgH="368300" progId="Equation.3">
                  <p:embed/>
                </p:oleObj>
              </mc:Choice>
              <mc:Fallback>
                <p:oleObj name="Equation" r:id="rId5" imgW="876300" imgH="368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352800"/>
                        <a:ext cx="21907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7339" name="Object 11"/>
          <p:cNvGraphicFramePr>
            <a:graphicFrameLocks noChangeAspect="1"/>
          </p:cNvGraphicFramePr>
          <p:nvPr/>
        </p:nvGraphicFramePr>
        <p:xfrm>
          <a:off x="2590800" y="5257800"/>
          <a:ext cx="2824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Equation" r:id="rId7" imgW="1130300" imgH="342900" progId="Equation.3">
                  <p:embed/>
                </p:oleObj>
              </mc:Choice>
              <mc:Fallback>
                <p:oleObj name="Equation" r:id="rId7" imgW="1130300" imgH="342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257800"/>
                        <a:ext cx="2824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7332" grpId="0" build="p" autoUpdateAnimBg="0"/>
      <p:bldP spid="867333" grpId="0" build="p" autoUpdateAnimBg="0"/>
      <p:bldP spid="867336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APC Solution</a:t>
            </a:r>
          </a:p>
        </p:txBody>
      </p:sp>
      <p:sp>
        <p:nvSpPr>
          <p:cNvPr id="868355" name="Rectangle 3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(16.68)</a:t>
            </a:r>
          </a:p>
        </p:txBody>
      </p:sp>
      <p:sp>
        <p:nvSpPr>
          <p:cNvPr id="868356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Substitute conversions into (16.63) and (16.57)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(16.67) </a:t>
            </a:r>
          </a:p>
        </p:txBody>
      </p:sp>
      <p:sp>
        <p:nvSpPr>
          <p:cNvPr id="868357" name="Rectangle 5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Integrate (16.67) for final aerosol concentration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(16.69)</a:t>
            </a:r>
            <a:endParaRPr lang="en-US" sz="2400" b="0">
              <a:latin typeface="Times" charset="0"/>
              <a:cs typeface="+mn-cs"/>
            </a:endParaRPr>
          </a:p>
        </p:txBody>
      </p:sp>
      <p:graphicFrame>
        <p:nvGraphicFramePr>
          <p:cNvPr id="868361" name="Object 9"/>
          <p:cNvGraphicFramePr>
            <a:graphicFrameLocks noChangeAspect="1"/>
          </p:cNvGraphicFramePr>
          <p:nvPr/>
        </p:nvGraphicFramePr>
        <p:xfrm>
          <a:off x="1600200" y="1828800"/>
          <a:ext cx="5618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Equation" r:id="rId3" imgW="2247900" imgH="317500" progId="Equation.3">
                  <p:embed/>
                </p:oleObj>
              </mc:Choice>
              <mc:Fallback>
                <p:oleObj name="Equation" r:id="rId3" imgW="2247900" imgH="317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828800"/>
                        <a:ext cx="5618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8362" name="Object 10"/>
          <p:cNvGraphicFramePr>
            <a:graphicFrameLocks noChangeAspect="1"/>
          </p:cNvGraphicFramePr>
          <p:nvPr/>
        </p:nvGraphicFramePr>
        <p:xfrm>
          <a:off x="1371600" y="3200400"/>
          <a:ext cx="59674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Equation" r:id="rId5" imgW="2387600" imgH="444500" progId="Equation.3">
                  <p:embed/>
                </p:oleObj>
              </mc:Choice>
              <mc:Fallback>
                <p:oleObj name="Equation" r:id="rId5" imgW="23876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200400"/>
                        <a:ext cx="59674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8363" name="Object 11"/>
          <p:cNvGraphicFramePr>
            <a:graphicFrameLocks noChangeAspect="1"/>
          </p:cNvGraphicFramePr>
          <p:nvPr/>
        </p:nvGraphicFramePr>
        <p:xfrm>
          <a:off x="1143000" y="5410200"/>
          <a:ext cx="6824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1" name="Equation" r:id="rId7" imgW="2730500" imgH="241300" progId="Equation.3">
                  <p:embed/>
                </p:oleObj>
              </mc:Choice>
              <mc:Fallback>
                <p:oleObj name="Equation" r:id="rId7" imgW="27305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410200"/>
                        <a:ext cx="6824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355" grpId="0" build="p" autoUpdateAnimBg="0"/>
      <p:bldP spid="868356" grpId="0" build="p" autoUpdateAnimBg="0"/>
      <p:bldP spid="868357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APC Solution</a:t>
            </a:r>
          </a:p>
        </p:txBody>
      </p:sp>
      <p:sp>
        <p:nvSpPr>
          <p:cNvPr id="869380" name="Rectangle 4"/>
          <p:cNvSpPr>
            <a:spLocks noChangeArrowheads="1"/>
          </p:cNvSpPr>
          <p:nvPr/>
        </p:nvSpPr>
        <p:spPr bwMode="auto">
          <a:xfrm>
            <a:off x="304800" y="2133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Mole balance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(16.70) </a:t>
            </a:r>
          </a:p>
        </p:txBody>
      </p:sp>
      <p:sp>
        <p:nvSpPr>
          <p:cNvPr id="869381" name="Rectangle 5"/>
          <p:cNvSpPr>
            <a:spLocks noChangeArrowheads="1"/>
          </p:cNvSpPr>
          <p:nvPr/>
        </p:nvSpPr>
        <p:spPr bwMode="auto">
          <a:xfrm>
            <a:off x="381000" y="4038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Substitute (16.69) into (16.70)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(16.71)</a:t>
            </a:r>
          </a:p>
        </p:txBody>
      </p:sp>
      <p:graphicFrame>
        <p:nvGraphicFramePr>
          <p:cNvPr id="869385" name="Object 9"/>
          <p:cNvGraphicFramePr>
            <a:graphicFrameLocks noChangeAspect="1"/>
          </p:cNvGraphicFramePr>
          <p:nvPr/>
        </p:nvGraphicFramePr>
        <p:xfrm>
          <a:off x="1295400" y="2667000"/>
          <a:ext cx="6253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name="Equation" r:id="rId3" imgW="2501900" imgH="444500" progId="Equation.3">
                  <p:embed/>
                </p:oleObj>
              </mc:Choice>
              <mc:Fallback>
                <p:oleObj name="Equation" r:id="rId3" imgW="25019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667000"/>
                        <a:ext cx="6253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9386" name="Object 10"/>
          <p:cNvGraphicFramePr>
            <a:graphicFrameLocks noChangeAspect="1"/>
          </p:cNvGraphicFramePr>
          <p:nvPr/>
        </p:nvGraphicFramePr>
        <p:xfrm>
          <a:off x="1143000" y="4495800"/>
          <a:ext cx="6284913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Equation" r:id="rId5" imgW="2514600" imgH="889000" progId="Equation.3">
                  <p:embed/>
                </p:oleObj>
              </mc:Choice>
              <mc:Fallback>
                <p:oleObj name="Equation" r:id="rId5" imgW="2514600" imgH="889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495800"/>
                        <a:ext cx="6284913" cy="222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9387" name="Rectangle 11"/>
          <p:cNvSpPr>
            <a:spLocks noChangeArrowheads="1"/>
          </p:cNvSpPr>
          <p:nvPr/>
        </p:nvSpPr>
        <p:spPr bwMode="auto">
          <a:xfrm>
            <a:off x="3048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Aerosol mole concentration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(16.69)</a:t>
            </a:r>
            <a:endParaRPr lang="en-US" sz="2400" b="0">
              <a:latin typeface="Times" charset="0"/>
              <a:cs typeface="+mn-cs"/>
            </a:endParaRPr>
          </a:p>
        </p:txBody>
      </p:sp>
      <p:graphicFrame>
        <p:nvGraphicFramePr>
          <p:cNvPr id="869388" name="Object 12"/>
          <p:cNvGraphicFramePr>
            <a:graphicFrameLocks noChangeAspect="1"/>
          </p:cNvGraphicFramePr>
          <p:nvPr/>
        </p:nvGraphicFramePr>
        <p:xfrm>
          <a:off x="1295400" y="1447800"/>
          <a:ext cx="6824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Equation" r:id="rId7" imgW="2730500" imgH="241300" progId="Equation.3">
                  <p:embed/>
                </p:oleObj>
              </mc:Choice>
              <mc:Fallback>
                <p:oleObj name="Equation" r:id="rId7" imgW="27305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824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9380" grpId="0" build="p" autoUpdateAnimBg="0"/>
      <p:bldP spid="869381" grpId="0" build="p" autoUpdateAnimBg="0"/>
      <p:bldP spid="869387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16.2</a:t>
            </a:r>
          </a:p>
        </p:txBody>
      </p:sp>
      <p:sp>
        <p:nvSpPr>
          <p:cNvPr id="870403" name="Rectangle 3"/>
          <p:cNvSpPr>
            <a:spLocks noChangeArrowheads="1"/>
          </p:cNvSpPr>
          <p:nvPr/>
        </p:nvSpPr>
        <p:spPr bwMode="auto">
          <a:xfrm>
            <a:off x="152400" y="1143000"/>
            <a:ext cx="8839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Comparison of APC growth solution, when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= 10 s, with an exact solution. Both solutions lie almost on top of each other.</a:t>
            </a: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87040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APC Growth Simulation</a:t>
            </a:r>
          </a:p>
        </p:txBody>
      </p:sp>
      <p:graphicFrame>
        <p:nvGraphicFramePr>
          <p:cNvPr id="44036" name="Object 5"/>
          <p:cNvGraphicFramePr>
            <a:graphicFrameLocks noChangeAspect="1"/>
          </p:cNvGraphicFramePr>
          <p:nvPr/>
        </p:nvGraphicFramePr>
        <p:xfrm>
          <a:off x="914400" y="2333625"/>
          <a:ext cx="6781800" cy="421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Document" r:id="rId3" imgW="3022600" imgH="1879600" progId="Word.Document.8">
                  <p:embed/>
                </p:oleObj>
              </mc:Choice>
              <mc:Fallback>
                <p:oleObj name="Document" r:id="rId3" imgW="3022600" imgH="1879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33625"/>
                        <a:ext cx="6781800" cy="421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06" name="Rectangle 6"/>
          <p:cNvSpPr>
            <a:spLocks noChangeArrowheads="1"/>
          </p:cNvSpPr>
          <p:nvPr/>
        </p:nvSpPr>
        <p:spPr bwMode="auto">
          <a:xfrm>
            <a:off x="1066800" y="2598738"/>
            <a:ext cx="609600" cy="3198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70407" name="Text Box 7"/>
          <p:cNvSpPr txBox="1">
            <a:spLocks noChangeArrowheads="1"/>
          </p:cNvSpPr>
          <p:nvPr/>
        </p:nvSpPr>
        <p:spPr bwMode="auto">
          <a:xfrm rot="-5400000">
            <a:off x="-246856" y="3915569"/>
            <a:ext cx="3262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d</a:t>
            </a:r>
            <a:r>
              <a:rPr lang="en-US" sz="2400" b="0" i="1">
                <a:solidFill>
                  <a:srgbClr val="050DFF"/>
                </a:solidFill>
                <a:latin typeface="Times" charset="0"/>
                <a:cs typeface="+mn-cs"/>
              </a:rPr>
              <a:t>v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 (</a:t>
            </a:r>
            <a:r>
              <a:rPr lang="en-US" sz="2400" b="0">
                <a:solidFill>
                  <a:srgbClr val="050DFF"/>
                </a:solidFill>
                <a:latin typeface="Symbol" charset="0"/>
                <a:cs typeface="+mn-cs"/>
              </a:rPr>
              <a:t>m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  <a:cs typeface="+mn-cs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  <a:cs typeface="+mn-cs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  <a:cs typeface="+mn-cs"/>
              </a:rPr>
              <a:t>p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Solving Homogen. Nucl. with Cond.</a:t>
            </a:r>
          </a:p>
        </p:txBody>
      </p:sp>
      <p:sp>
        <p:nvSpPr>
          <p:cNvPr id="871427" name="Rectangle 3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Sum nucleation, condensation transfer rates in first bin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(16.73)</a:t>
            </a:r>
          </a:p>
        </p:txBody>
      </p:sp>
      <p:sp>
        <p:nvSpPr>
          <p:cNvPr id="871428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Homog. nucleation rate converted to mass transfer rate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(16.74) </a:t>
            </a:r>
          </a:p>
        </p:txBody>
      </p:sp>
      <p:sp>
        <p:nvSpPr>
          <p:cNvPr id="871429" name="Rectangle 5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Final number concentration in first bin after nucleation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(16.74)</a:t>
            </a:r>
          </a:p>
        </p:txBody>
      </p:sp>
      <p:graphicFrame>
        <p:nvGraphicFramePr>
          <p:cNvPr id="871433" name="Object 9"/>
          <p:cNvGraphicFramePr>
            <a:graphicFrameLocks noChangeAspect="1"/>
          </p:cNvGraphicFramePr>
          <p:nvPr/>
        </p:nvGraphicFramePr>
        <p:xfrm>
          <a:off x="1371600" y="1676400"/>
          <a:ext cx="66341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3" imgW="2654300" imgH="431800" progId="Equation.3">
                  <p:embed/>
                </p:oleObj>
              </mc:Choice>
              <mc:Fallback>
                <p:oleObj name="Equation" r:id="rId3" imgW="26543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76400"/>
                        <a:ext cx="66341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1434" name="Object 10"/>
          <p:cNvGraphicFramePr>
            <a:graphicFrameLocks noChangeAspect="1"/>
          </p:cNvGraphicFramePr>
          <p:nvPr/>
        </p:nvGraphicFramePr>
        <p:xfrm>
          <a:off x="2057400" y="3657600"/>
          <a:ext cx="4983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2" name="Equation" r:id="rId5" imgW="1993900" imgH="177800" progId="Equation.3">
                  <p:embed/>
                </p:oleObj>
              </mc:Choice>
              <mc:Fallback>
                <p:oleObj name="Equation" r:id="rId5" imgW="1993900" imgH="177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657600"/>
                        <a:ext cx="4983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1435" name="Object 11"/>
          <p:cNvGraphicFramePr>
            <a:graphicFrameLocks noChangeAspect="1"/>
          </p:cNvGraphicFramePr>
          <p:nvPr/>
        </p:nvGraphicFramePr>
        <p:xfrm>
          <a:off x="533400" y="5181600"/>
          <a:ext cx="79978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3" name="Equation" r:id="rId7" imgW="3200400" imgH="431800" progId="Equation.3">
                  <p:embed/>
                </p:oleObj>
              </mc:Choice>
              <mc:Fallback>
                <p:oleObj name="Equation" r:id="rId7" imgW="32004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181600"/>
                        <a:ext cx="799782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27" grpId="0" build="p" autoUpdateAnimBg="0"/>
      <p:bldP spid="871428" grpId="0" build="p" autoUpdateAnimBg="0"/>
      <p:bldP spid="871429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16.3</a:t>
            </a:r>
          </a:p>
        </p:txBody>
      </p:sp>
      <p:sp>
        <p:nvSpPr>
          <p:cNvPr id="8724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Homogeneous Nucleation with Condensation Simultaneously</a:t>
            </a:r>
          </a:p>
        </p:txBody>
      </p:sp>
      <p:graphicFrame>
        <p:nvGraphicFramePr>
          <p:cNvPr id="46083" name="Object 8"/>
          <p:cNvGraphicFramePr>
            <a:graphicFrameLocks noChangeAspect="1"/>
          </p:cNvGraphicFramePr>
          <p:nvPr/>
        </p:nvGraphicFramePr>
        <p:xfrm>
          <a:off x="457200" y="1619250"/>
          <a:ext cx="7315200" cy="482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9" name="Document" r:id="rId3" imgW="3200400" imgH="2108200" progId="Word.Document.8">
                  <p:embed/>
                </p:oleObj>
              </mc:Choice>
              <mc:Fallback>
                <p:oleObj name="Document" r:id="rId3" imgW="3200400" imgH="21082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19250"/>
                        <a:ext cx="7315200" cy="482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458" name="Rectangle 10"/>
          <p:cNvSpPr>
            <a:spLocks noChangeArrowheads="1"/>
          </p:cNvSpPr>
          <p:nvPr/>
        </p:nvSpPr>
        <p:spPr bwMode="auto">
          <a:xfrm>
            <a:off x="457200" y="1990725"/>
            <a:ext cx="609600" cy="319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72459" name="Text Box 11"/>
          <p:cNvSpPr txBox="1">
            <a:spLocks noChangeArrowheads="1"/>
          </p:cNvSpPr>
          <p:nvPr/>
        </p:nvSpPr>
        <p:spPr bwMode="auto">
          <a:xfrm rot="-5400000">
            <a:off x="-883444" y="3307557"/>
            <a:ext cx="3290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dn (No.  cm</a:t>
            </a:r>
            <a:r>
              <a:rPr lang="en-US" sz="2400" b="0" baseline="30000">
                <a:solidFill>
                  <a:srgbClr val="050DFF"/>
                </a:solidFill>
                <a:latin typeface="Times" charset="0"/>
                <a:cs typeface="+mn-cs"/>
              </a:rPr>
              <a:t>-3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) / d log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  <a:cs typeface="+mn-cs"/>
              </a:rPr>
              <a:t>10</a:t>
            </a:r>
            <a:r>
              <a:rPr lang="en-US" sz="2400" b="0">
                <a:solidFill>
                  <a:srgbClr val="050DFF"/>
                </a:solidFill>
                <a:latin typeface="Times" charset="0"/>
                <a:cs typeface="+mn-cs"/>
              </a:rPr>
              <a:t>D</a:t>
            </a:r>
            <a:r>
              <a:rPr lang="en-US" sz="2400" b="0" baseline="-25000">
                <a:solidFill>
                  <a:srgbClr val="050DFF"/>
                </a:solidFill>
                <a:latin typeface="Times" charset="0"/>
                <a:cs typeface="+mn-cs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16.4</a:t>
            </a:r>
          </a:p>
        </p:txBody>
      </p:sp>
      <p:sp>
        <p:nvSpPr>
          <p:cNvPr id="87347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Growth plus coagulation pushes particles to larger sizes than does growth alone or coagulation alone</a:t>
            </a:r>
            <a:endParaRPr lang="en-US" sz="2400" b="0">
              <a:latin typeface="Times" charset="0"/>
              <a:cs typeface="+mn-cs"/>
            </a:endParaRPr>
          </a:p>
        </p:txBody>
      </p:sp>
      <p:sp>
        <p:nvSpPr>
          <p:cNvPr id="87347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Effect of Coagulation on Condensation</a:t>
            </a:r>
          </a:p>
        </p:txBody>
      </p:sp>
      <p:graphicFrame>
        <p:nvGraphicFramePr>
          <p:cNvPr id="47108" name="Object 6"/>
          <p:cNvGraphicFramePr>
            <a:graphicFrameLocks noChangeAspect="1"/>
          </p:cNvGraphicFramePr>
          <p:nvPr/>
        </p:nvGraphicFramePr>
        <p:xfrm>
          <a:off x="1219200" y="1584325"/>
          <a:ext cx="5791200" cy="474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name="Document" r:id="rId3" imgW="2298700" imgH="1879600" progId="Word.Document.8">
                  <p:embed/>
                </p:oleObj>
              </mc:Choice>
              <mc:Fallback>
                <p:oleObj name="Document" r:id="rId3" imgW="2298700" imgH="18796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84325"/>
                        <a:ext cx="5791200" cy="474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3479" name="Rectangle 7"/>
          <p:cNvSpPr>
            <a:spLocks noChangeArrowheads="1"/>
          </p:cNvSpPr>
          <p:nvPr/>
        </p:nvSpPr>
        <p:spPr bwMode="auto">
          <a:xfrm>
            <a:off x="1219200" y="1989138"/>
            <a:ext cx="685800" cy="33448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73480" name="Text Box 8"/>
          <p:cNvSpPr txBox="1">
            <a:spLocks noChangeArrowheads="1"/>
          </p:cNvSpPr>
          <p:nvPr/>
        </p:nvSpPr>
        <p:spPr bwMode="auto">
          <a:xfrm rot="-5400000">
            <a:off x="-45244" y="3474244"/>
            <a:ext cx="3290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dn (No.  cm</a:t>
            </a:r>
            <a:r>
              <a:rPr lang="en-US" sz="2400" b="0" baseline="30000">
                <a:latin typeface="Times" charset="0"/>
                <a:cs typeface="+mn-cs"/>
              </a:rPr>
              <a:t>-3</a:t>
            </a:r>
            <a:r>
              <a:rPr lang="en-US" sz="2400" b="0">
                <a:latin typeface="Times" charset="0"/>
                <a:cs typeface="+mn-cs"/>
              </a:rPr>
              <a:t>) / d log</a:t>
            </a:r>
            <a:r>
              <a:rPr lang="en-US" sz="2400" b="0" baseline="-25000">
                <a:latin typeface="Times" charset="0"/>
                <a:cs typeface="+mn-cs"/>
              </a:rPr>
              <a:t>10</a:t>
            </a:r>
            <a:r>
              <a:rPr lang="en-US" sz="2400" b="0">
                <a:latin typeface="Times" charset="0"/>
                <a:cs typeface="+mn-cs"/>
              </a:rPr>
              <a:t>D</a:t>
            </a:r>
            <a:r>
              <a:rPr lang="en-US" sz="2400" b="0" baseline="-25000">
                <a:latin typeface="Times" charset="0"/>
                <a:cs typeface="+mn-cs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16.4</a:t>
            </a:r>
          </a:p>
        </p:txBody>
      </p:sp>
      <p:sp>
        <p:nvSpPr>
          <p:cNvPr id="874499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Growth plus coagulation pushes particles to larger sizes than does growth alone or coagulation alone</a:t>
            </a:r>
            <a:endParaRPr lang="en-US" sz="2400" b="0">
              <a:latin typeface="Times" charset="0"/>
              <a:cs typeface="+mn-cs"/>
            </a:endParaRPr>
          </a:p>
        </p:txBody>
      </p:sp>
      <p:sp>
        <p:nvSpPr>
          <p:cNvPr id="8745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Effect of Coagulation on Condensation</a:t>
            </a:r>
          </a:p>
        </p:txBody>
      </p:sp>
      <p:graphicFrame>
        <p:nvGraphicFramePr>
          <p:cNvPr id="48132" name="Object 6"/>
          <p:cNvGraphicFramePr>
            <a:graphicFrameLocks noChangeAspect="1"/>
          </p:cNvGraphicFramePr>
          <p:nvPr/>
        </p:nvGraphicFramePr>
        <p:xfrm>
          <a:off x="1295400" y="1760538"/>
          <a:ext cx="5638800" cy="464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8" name="Document" r:id="rId3" imgW="2286000" imgH="1879600" progId="Word.Document.8">
                  <p:embed/>
                </p:oleObj>
              </mc:Choice>
              <mc:Fallback>
                <p:oleObj name="Document" r:id="rId3" imgW="2286000" imgH="18796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60538"/>
                        <a:ext cx="5638800" cy="464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4503" name="Rectangle 7"/>
          <p:cNvSpPr>
            <a:spLocks noChangeArrowheads="1"/>
          </p:cNvSpPr>
          <p:nvPr/>
        </p:nvSpPr>
        <p:spPr bwMode="auto">
          <a:xfrm>
            <a:off x="1282700" y="2054225"/>
            <a:ext cx="609600" cy="3432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74504" name="Text Box 8"/>
          <p:cNvSpPr txBox="1">
            <a:spLocks noChangeArrowheads="1"/>
          </p:cNvSpPr>
          <p:nvPr/>
        </p:nvSpPr>
        <p:spPr bwMode="auto">
          <a:xfrm rot="-5400000">
            <a:off x="-30957" y="3536157"/>
            <a:ext cx="3262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</a:t>
            </a:r>
            <a:r>
              <a:rPr lang="en-US" sz="2400" b="0" i="1">
                <a:latin typeface="Times" charset="0"/>
                <a:cs typeface="+mn-cs"/>
              </a:rPr>
              <a:t>v</a:t>
            </a:r>
            <a:r>
              <a:rPr lang="en-US" sz="2400" b="0">
                <a:latin typeface="Times" charset="0"/>
                <a:cs typeface="+mn-cs"/>
              </a:rPr>
              <a:t> (</a:t>
            </a:r>
            <a:r>
              <a:rPr lang="en-US" sz="2400" b="0">
                <a:latin typeface="Symbol" charset="0"/>
                <a:cs typeface="+mn-cs"/>
              </a:rPr>
              <a:t>m</a:t>
            </a:r>
            <a:r>
              <a:rPr lang="en-US" sz="2400" b="0">
                <a:latin typeface="Times" charset="0"/>
                <a:cs typeface="+mn-cs"/>
              </a:rPr>
              <a:t>m</a:t>
            </a:r>
            <a:r>
              <a:rPr lang="en-US" sz="2400" b="0" baseline="30000">
                <a:latin typeface="Times" charset="0"/>
                <a:cs typeface="+mn-cs"/>
              </a:rPr>
              <a:t>3</a:t>
            </a:r>
            <a:r>
              <a:rPr lang="en-US" sz="2400" b="0">
                <a:latin typeface="Times" charset="0"/>
                <a:cs typeface="+mn-cs"/>
              </a:rPr>
              <a:t> cm</a:t>
            </a:r>
            <a:r>
              <a:rPr lang="en-US" sz="2400" b="0" baseline="30000">
                <a:latin typeface="Times" charset="0"/>
                <a:cs typeface="+mn-cs"/>
              </a:rPr>
              <a:t>-3</a:t>
            </a:r>
            <a:r>
              <a:rPr lang="en-US" sz="2400" b="0">
                <a:latin typeface="Times" charset="0"/>
                <a:cs typeface="+mn-cs"/>
              </a:rPr>
              <a:t>) / d log</a:t>
            </a:r>
            <a:r>
              <a:rPr lang="en-US" sz="2400" b="0" baseline="-25000">
                <a:latin typeface="Times" charset="0"/>
                <a:cs typeface="+mn-cs"/>
              </a:rPr>
              <a:t>10</a:t>
            </a:r>
            <a:r>
              <a:rPr lang="en-US" sz="2400" b="0">
                <a:latin typeface="Times" charset="0"/>
                <a:cs typeface="+mn-cs"/>
              </a:rPr>
              <a:t>D</a:t>
            </a:r>
            <a:r>
              <a:rPr lang="en-US" sz="2400" b="0" baseline="-25000">
                <a:latin typeface="Times" charset="0"/>
                <a:cs typeface="+mn-cs"/>
              </a:rPr>
              <a:t>p</a:t>
            </a:r>
            <a:endParaRPr lang="en-US" sz="2400" b="0" baseline="-25000">
              <a:solidFill>
                <a:srgbClr val="050D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Text Box 2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16.5</a:t>
            </a:r>
          </a:p>
        </p:txBody>
      </p:sp>
      <p:sp>
        <p:nvSpPr>
          <p:cNvPr id="875523" name="Rectangle 3"/>
          <p:cNvSpPr>
            <a:spLocks noChangeArrowheads="1"/>
          </p:cNvSpPr>
          <p:nvPr/>
        </p:nvSpPr>
        <p:spPr bwMode="auto">
          <a:xfrm>
            <a:off x="152400" y="1066800"/>
            <a:ext cx="8839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588" indent="-1588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Comparison of full-moving (FM) with moving-center (MC) results for growth-only and growth plus coagulation cases shown in Fig. 16.4(a)</a:t>
            </a: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 </a:t>
            </a:r>
          </a:p>
        </p:txBody>
      </p:sp>
      <p:sp>
        <p:nvSpPr>
          <p:cNvPr id="8755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Growth With Different Size Structures</a:t>
            </a:r>
          </a:p>
        </p:txBody>
      </p:sp>
      <p:graphicFrame>
        <p:nvGraphicFramePr>
          <p:cNvPr id="49156" name="Object 6"/>
          <p:cNvGraphicFramePr>
            <a:graphicFrameLocks noChangeAspect="1"/>
          </p:cNvGraphicFramePr>
          <p:nvPr/>
        </p:nvGraphicFramePr>
        <p:xfrm>
          <a:off x="1143000" y="1974850"/>
          <a:ext cx="6781800" cy="442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Document" r:id="rId3" imgW="2882900" imgH="1879600" progId="Word.Document.8">
                  <p:embed/>
                </p:oleObj>
              </mc:Choice>
              <mc:Fallback>
                <p:oleObj name="Document" r:id="rId3" imgW="2882900" imgH="18796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74850"/>
                        <a:ext cx="6781800" cy="442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5527" name="Rectangle 7"/>
          <p:cNvSpPr>
            <a:spLocks noChangeArrowheads="1"/>
          </p:cNvSpPr>
          <p:nvPr/>
        </p:nvSpPr>
        <p:spPr bwMode="auto">
          <a:xfrm>
            <a:off x="990600" y="2133600"/>
            <a:ext cx="685800" cy="33448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75528" name="Text Box 8"/>
          <p:cNvSpPr txBox="1">
            <a:spLocks noChangeArrowheads="1"/>
          </p:cNvSpPr>
          <p:nvPr/>
        </p:nvSpPr>
        <p:spPr bwMode="auto">
          <a:xfrm rot="-5400000">
            <a:off x="-273844" y="3607594"/>
            <a:ext cx="3290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dn (No.  cm</a:t>
            </a:r>
            <a:r>
              <a:rPr lang="en-US" sz="2400" b="0" baseline="30000">
                <a:latin typeface="Times" charset="0"/>
                <a:cs typeface="+mn-cs"/>
              </a:rPr>
              <a:t>-3</a:t>
            </a:r>
            <a:r>
              <a:rPr lang="en-US" sz="2400" b="0">
                <a:latin typeface="Times" charset="0"/>
                <a:cs typeface="+mn-cs"/>
              </a:rPr>
              <a:t>) / d log</a:t>
            </a:r>
            <a:r>
              <a:rPr lang="en-US" sz="2400" b="0" baseline="-25000">
                <a:latin typeface="Times" charset="0"/>
                <a:cs typeface="+mn-cs"/>
              </a:rPr>
              <a:t>10</a:t>
            </a:r>
            <a:r>
              <a:rPr lang="en-US" sz="2400" b="0">
                <a:latin typeface="Times" charset="0"/>
                <a:cs typeface="+mn-cs"/>
              </a:rPr>
              <a:t>D</a:t>
            </a:r>
            <a:r>
              <a:rPr lang="en-US" sz="2400" b="0" baseline="-25000">
                <a:latin typeface="Times" charset="0"/>
                <a:cs typeface="+mn-cs"/>
              </a:rPr>
              <a:t>p</a:t>
            </a:r>
            <a:endParaRPr lang="en-US" sz="1600" b="0">
              <a:solidFill>
                <a:srgbClr val="002E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Ice Crystal Growth</a:t>
            </a:r>
          </a:p>
        </p:txBody>
      </p:sp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Rate of mass growth of a single ice crystal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(16.76) </a:t>
            </a:r>
          </a:p>
        </p:txBody>
      </p:sp>
      <p:graphicFrame>
        <p:nvGraphicFramePr>
          <p:cNvPr id="876553" name="Object 9"/>
          <p:cNvGraphicFramePr>
            <a:graphicFrameLocks noChangeAspect="1"/>
          </p:cNvGraphicFramePr>
          <p:nvPr/>
        </p:nvGraphicFramePr>
        <p:xfrm>
          <a:off x="2133600" y="2362200"/>
          <a:ext cx="4964113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Equation" r:id="rId3" imgW="1981200" imgH="622300" progId="Equation.3">
                  <p:embed/>
                </p:oleObj>
              </mc:Choice>
              <mc:Fallback>
                <p:oleObj name="Equation" r:id="rId3" imgW="1981200" imgH="622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362200"/>
                        <a:ext cx="4964113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6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6548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Ice Crystal Growth</a:t>
            </a:r>
          </a:p>
        </p:txBody>
      </p:sp>
      <p:sp>
        <p:nvSpPr>
          <p:cNvPr id="877571" name="Rectangle 3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Electrical capacitance of crystal (cm)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(16.77)</a:t>
            </a:r>
          </a:p>
        </p:txBody>
      </p:sp>
      <p:sp>
        <p:nvSpPr>
          <p:cNvPr id="877573" name="Rectangle 5"/>
          <p:cNvSpPr>
            <a:spLocks noChangeArrowheads="1"/>
          </p:cNvSpPr>
          <p:nvPr/>
        </p:nvSpPr>
        <p:spPr bwMode="auto">
          <a:xfrm>
            <a:off x="1752600" y="5105400"/>
            <a:ext cx="5791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a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c,i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length of the major semi-axis (cm)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b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c,i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length of the minor semi-axis (cm)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877574" name="Object 6"/>
          <p:cNvGraphicFramePr>
            <a:graphicFrameLocks noChangeAspect="1"/>
          </p:cNvGraphicFramePr>
          <p:nvPr/>
        </p:nvGraphicFramePr>
        <p:xfrm>
          <a:off x="685800" y="1219200"/>
          <a:ext cx="7367588" cy="382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1" name="Equation" r:id="rId3" imgW="3695700" imgH="1917700" progId="Equation.3">
                  <p:embed/>
                </p:oleObj>
              </mc:Choice>
              <mc:Fallback>
                <p:oleObj name="Equation" r:id="rId3" imgW="3695700" imgH="1917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19200"/>
                        <a:ext cx="7367588" cy="382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7577" name="Object 9"/>
          <p:cNvGraphicFramePr>
            <a:graphicFrameLocks noChangeAspect="1"/>
          </p:cNvGraphicFramePr>
          <p:nvPr/>
        </p:nvGraphicFramePr>
        <p:xfrm>
          <a:off x="2743200" y="6019800"/>
          <a:ext cx="2728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Equation" r:id="rId5" imgW="1092200" imgH="266700" progId="Equation.3">
                  <p:embed/>
                </p:oleObj>
              </mc:Choice>
              <mc:Fallback>
                <p:oleObj name="Equation" r:id="rId5" imgW="10922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019800"/>
                        <a:ext cx="2728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571" grpId="0" build="p" autoUpdateAnimBg="0"/>
      <p:bldP spid="877573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Ice Crystal Growth</a:t>
            </a:r>
          </a:p>
        </p:txBody>
      </p:sp>
      <p:sp>
        <p:nvSpPr>
          <p:cNvPr id="87859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Effective saturation vapor pressure over ice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878597" name="Rectangle 5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Ventilation factor for falling oblate spheroid crystals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(16.78) </a:t>
            </a:r>
          </a:p>
        </p:txBody>
      </p:sp>
      <p:sp>
        <p:nvSpPr>
          <p:cNvPr id="878598" name="Rectangle 6"/>
          <p:cNvSpPr>
            <a:spLocks noChangeArrowheads="1"/>
          </p:cNvSpPr>
          <p:nvPr/>
        </p:nvSpPr>
        <p:spPr bwMode="auto">
          <a:xfrm>
            <a:off x="2209800" y="4724400"/>
            <a:ext cx="411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q,i </a:t>
            </a:r>
            <a:r>
              <a:rPr lang="en-US" sz="2400" b="0">
                <a:latin typeface="Times" charset="0"/>
                <a:cs typeface="+mn-cs"/>
              </a:rPr>
              <a:t>for ventilation of gas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=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x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h,i </a:t>
            </a:r>
            <a:r>
              <a:rPr lang="en-US" sz="2400" b="0">
                <a:latin typeface="Times" charset="0"/>
                <a:cs typeface="+mn-cs"/>
              </a:rPr>
              <a:t>for ventilation of energy</a:t>
            </a:r>
          </a:p>
        </p:txBody>
      </p:sp>
      <p:graphicFrame>
        <p:nvGraphicFramePr>
          <p:cNvPr id="878600" name="Object 8"/>
          <p:cNvGraphicFramePr>
            <a:graphicFrameLocks noChangeAspect="1"/>
          </p:cNvGraphicFramePr>
          <p:nvPr/>
        </p:nvGraphicFramePr>
        <p:xfrm>
          <a:off x="3352800" y="1752600"/>
          <a:ext cx="2127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6" name="Equation" r:id="rId3" imgW="850900" imgH="177800" progId="Equation.3">
                  <p:embed/>
                </p:oleObj>
              </mc:Choice>
              <mc:Fallback>
                <p:oleObj name="Equation" r:id="rId3" imgW="850900" imgH="177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752600"/>
                        <a:ext cx="2127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8601" name="Object 9"/>
          <p:cNvGraphicFramePr>
            <a:graphicFrameLocks noChangeAspect="1"/>
          </p:cNvGraphicFramePr>
          <p:nvPr/>
        </p:nvGraphicFramePr>
        <p:xfrm>
          <a:off x="1295400" y="3200400"/>
          <a:ext cx="64436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7" name="Equation" r:id="rId5" imgW="2578100" imgH="419100" progId="Equation.3">
                  <p:embed/>
                </p:oleObj>
              </mc:Choice>
              <mc:Fallback>
                <p:oleObj name="Equation" r:id="rId5" imgW="2578100" imgH="419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00400"/>
                        <a:ext cx="64436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8595" grpId="0" build="p" autoUpdateAnimBg="0"/>
      <p:bldP spid="878597" grpId="0" build="p" autoUpdateAnimBg="0"/>
      <p:bldP spid="878598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8943</TotalTime>
  <Words>1862</Words>
  <Application>Microsoft Macintosh PowerPoint</Application>
  <PresentationFormat>On-screen Show (4:3)</PresentationFormat>
  <Paragraphs>227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Symbol</vt:lpstr>
      <vt:lpstr>Times</vt:lpstr>
      <vt:lpstr>Default Design</vt:lpstr>
      <vt:lpstr>Equation</vt:lpstr>
      <vt:lpstr>Document</vt:lpstr>
      <vt:lpstr>Presentation Slides  for  Chapter 16 of  Fundamentals of Atmospheric Modeling 2nd Edition </vt:lpstr>
      <vt:lpstr>Mass Flux To and From a Single Drop</vt:lpstr>
      <vt:lpstr>Mass Flux To and From a Single Drop</vt:lpstr>
      <vt:lpstr>Mass Flux To and From a Single Drop</vt:lpstr>
      <vt:lpstr>Mass Flux To and From a Single Drop</vt:lpstr>
      <vt:lpstr>Mass Flux to and From a Single Drop</vt:lpstr>
      <vt:lpstr>Mass Flux to and From a Single Drop</vt:lpstr>
      <vt:lpstr>Fluxes to and From a Single Drop</vt:lpstr>
      <vt:lpstr>Fluxes to and From a Single Drop</vt:lpstr>
      <vt:lpstr>Gas Diffusion Coefficient</vt:lpstr>
      <vt:lpstr>Collision Diameters and Diffusion Coefficients of Several Gases</vt:lpstr>
      <vt:lpstr>Corrected Gas Diffusion Coefficient</vt:lpstr>
      <vt:lpstr>Corrected Gas Diffusion Coefficient</vt:lpstr>
      <vt:lpstr>Corrected Gas Diffusion Coefficient</vt:lpstr>
      <vt:lpstr>Corrected Gas Diffusion Coefficient</vt:lpstr>
      <vt:lpstr>Corrected Thermal Conductivity</vt:lpstr>
      <vt:lpstr>Corrected Thermal Conductivity</vt:lpstr>
      <vt:lpstr>Corrected Thermal Conductivity</vt:lpstr>
      <vt:lpstr>Corrected Saturation Vapor Pressure</vt:lpstr>
      <vt:lpstr>Curvature and Solute Effects</vt:lpstr>
      <vt:lpstr>Curvature Effect</vt:lpstr>
      <vt:lpstr>Curvature Effect</vt:lpstr>
      <vt:lpstr>Solute Effect</vt:lpstr>
      <vt:lpstr>Solute Effect</vt:lpstr>
      <vt:lpstr>Köhler Equation</vt:lpstr>
      <vt:lpstr>Köhler Equation</vt:lpstr>
      <vt:lpstr>Radiative Cooling Effect</vt:lpstr>
      <vt:lpstr>Overall Equilibrium Saturation Ratio</vt:lpstr>
      <vt:lpstr>Flux to Drop With Multiple Components</vt:lpstr>
      <vt:lpstr>Flux to Drop With Multiple Components</vt:lpstr>
      <vt:lpstr>Flux to a Population of Drops</vt:lpstr>
      <vt:lpstr>Flux to a Population of Drops</vt:lpstr>
      <vt:lpstr>Flux to a Population of Drops</vt:lpstr>
      <vt:lpstr>Flux to a Population of Drops</vt:lpstr>
      <vt:lpstr>Matrix of Partial Derivatives for Growth ODEs</vt:lpstr>
      <vt:lpstr>Partial Derivatives For Matrix</vt:lpstr>
      <vt:lpstr>Effect of Sparse-Matrix Reductions When Solving Growth ODEs</vt:lpstr>
      <vt:lpstr>Analytical Predictor of Condensation (APC) Solution For Solving Growth</vt:lpstr>
      <vt:lpstr>APC Solution</vt:lpstr>
      <vt:lpstr>APC Solution</vt:lpstr>
      <vt:lpstr>APC Solution</vt:lpstr>
      <vt:lpstr>APC Growth Simulation</vt:lpstr>
      <vt:lpstr>Solving Homogen. Nucl. with Cond.</vt:lpstr>
      <vt:lpstr>Homogeneous Nucleation with Condensation Simultaneously</vt:lpstr>
      <vt:lpstr>Effect of Coagulation on Condensation</vt:lpstr>
      <vt:lpstr>Effect of Coagulation on Condensation</vt:lpstr>
      <vt:lpstr>Growth With Different Size Structures</vt:lpstr>
      <vt:lpstr>Ice Crystal Growth</vt:lpstr>
      <vt:lpstr>Ice Crystal Growth</vt:lpstr>
      <vt:lpstr>Ice Crystal Growth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664</cp:revision>
  <dcterms:created xsi:type="dcterms:W3CDTF">2004-09-10T00:13:47Z</dcterms:created>
  <dcterms:modified xsi:type="dcterms:W3CDTF">2022-05-05T16:55:46Z</dcterms:modified>
</cp:coreProperties>
</file>