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500" r:id="rId3"/>
    <p:sldId id="542" r:id="rId4"/>
    <p:sldId id="545" r:id="rId5"/>
    <p:sldId id="546" r:id="rId6"/>
    <p:sldId id="547" r:id="rId7"/>
    <p:sldId id="548" r:id="rId8"/>
    <p:sldId id="549" r:id="rId9"/>
    <p:sldId id="550" r:id="rId10"/>
    <p:sldId id="551" r:id="rId11"/>
    <p:sldId id="552" r:id="rId12"/>
    <p:sldId id="553" r:id="rId13"/>
    <p:sldId id="554" r:id="rId14"/>
    <p:sldId id="555" r:id="rId15"/>
    <p:sldId id="556" r:id="rId16"/>
    <p:sldId id="557" r:id="rId17"/>
    <p:sldId id="558" r:id="rId18"/>
    <p:sldId id="559" r:id="rId19"/>
    <p:sldId id="560" r:id="rId20"/>
    <p:sldId id="561" r:id="rId21"/>
    <p:sldId id="562" r:id="rId22"/>
    <p:sldId id="563" r:id="rId23"/>
    <p:sldId id="564" r:id="rId24"/>
    <p:sldId id="544" r:id="rId25"/>
    <p:sldId id="566" r:id="rId26"/>
    <p:sldId id="567" r:id="rId27"/>
    <p:sldId id="568" r:id="rId28"/>
    <p:sldId id="569" r:id="rId29"/>
    <p:sldId id="570" r:id="rId30"/>
    <p:sldId id="571" r:id="rId31"/>
    <p:sldId id="572" r:id="rId32"/>
    <p:sldId id="573" r:id="rId33"/>
    <p:sldId id="574" r:id="rId34"/>
    <p:sldId id="575" r:id="rId35"/>
    <p:sldId id="576" r:id="rId36"/>
    <p:sldId id="577" r:id="rId37"/>
    <p:sldId id="578" r:id="rId38"/>
    <p:sldId id="579" r:id="rId39"/>
    <p:sldId id="580" r:id="rId40"/>
    <p:sldId id="581" r:id="rId41"/>
    <p:sldId id="582" r:id="rId42"/>
    <p:sldId id="583" r:id="rId43"/>
    <p:sldId id="584" r:id="rId44"/>
    <p:sldId id="585" r:id="rId45"/>
    <p:sldId id="591" r:id="rId46"/>
    <p:sldId id="586" r:id="rId47"/>
    <p:sldId id="587" r:id="rId48"/>
    <p:sldId id="588" r:id="rId49"/>
    <p:sldId id="589" r:id="rId50"/>
    <p:sldId id="590" r:id="rId51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b="1" kern="1200">
        <a:solidFill>
          <a:srgbClr val="FF0000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b="1" kern="1200">
        <a:solidFill>
          <a:srgbClr val="FF0000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b="1" kern="1200">
        <a:solidFill>
          <a:srgbClr val="FF0000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b="1" kern="1200">
        <a:solidFill>
          <a:srgbClr val="FF0000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 autoAdjust="0"/>
    <p:restoredTop sz="90929" autoAdjust="0"/>
  </p:normalViewPr>
  <p:slideViewPr>
    <p:cSldViewPr>
      <p:cViewPr varScale="1">
        <p:scale>
          <a:sx n="108" d="100"/>
          <a:sy n="108" d="100"/>
        </p:scale>
        <p:origin x="68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8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4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Relationship Id="rId4" Type="http://schemas.openxmlformats.org/officeDocument/2006/relationships/image" Target="../media/image30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image" Target="../media/image38.emf"/><Relationship Id="rId4" Type="http://schemas.openxmlformats.org/officeDocument/2006/relationships/image" Target="../media/image4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image" Target="../media/image59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image" Target="../media/image64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image" Target="../media/image66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image" Target="../media/image69.e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image" Target="../media/image7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image" Target="../media/image78.e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image" Target="../media/image81.e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emf"/><Relationship Id="rId1" Type="http://schemas.openxmlformats.org/officeDocument/2006/relationships/image" Target="../media/image84.emf"/><Relationship Id="rId4" Type="http://schemas.openxmlformats.org/officeDocument/2006/relationships/image" Target="../media/image87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BBFA01F-E301-4E03-B61E-368378C321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C933A3D-6578-4EBA-BCB4-C4E2B0B6F7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47AA7B2-BB0E-4E20-B47C-96AAB4A187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305DD03-5E5B-4FE3-8F1B-3A88871E75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1C3618B-D1BB-4CF9-8E7D-E543422568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18DA719-D7C4-4240-954D-5C7FBD9E31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9E8618E-6E94-4E6A-AAFD-75AC574D34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E1876F1-D66B-4BD5-8D65-B65284285F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2426BA-E950-47D4-A47A-25D341A0EB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98E0971-F1A3-462F-8758-3D1DBBF208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052B60D-2587-4CDD-B1A4-A804F985BC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fld id="{5B610BF9-72DA-44DC-9291-49CD1D307E6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e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8.emf"/><Relationship Id="rId4" Type="http://schemas.openxmlformats.org/officeDocument/2006/relationships/image" Target="../media/image5.emf"/><Relationship Id="rId9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3.emf"/><Relationship Id="rId4" Type="http://schemas.openxmlformats.org/officeDocument/2006/relationships/image" Target="../media/image10.emf"/><Relationship Id="rId9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6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0.emf"/><Relationship Id="rId4" Type="http://schemas.openxmlformats.org/officeDocument/2006/relationships/image" Target="../media/image27.emf"/><Relationship Id="rId9" Type="http://schemas.openxmlformats.org/officeDocument/2006/relationships/oleObject" Target="../embeddings/oleObject3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3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7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39.emf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41.emf"/><Relationship Id="rId4" Type="http://schemas.openxmlformats.org/officeDocument/2006/relationships/image" Target="../media/image38.emf"/><Relationship Id="rId9" Type="http://schemas.openxmlformats.org/officeDocument/2006/relationships/oleObject" Target="../embeddings/oleObject4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42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43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4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7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5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55.e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54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57.e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6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60.e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59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61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6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65.emf"/><Relationship Id="rId5" Type="http://schemas.openxmlformats.org/officeDocument/2006/relationships/oleObject" Target="../embeddings/oleObject65.bin"/><Relationship Id="rId4" Type="http://schemas.openxmlformats.org/officeDocument/2006/relationships/image" Target="../media/image6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67.emf"/><Relationship Id="rId5" Type="http://schemas.openxmlformats.org/officeDocument/2006/relationships/oleObject" Target="../embeddings/oleObject67.bin"/><Relationship Id="rId4" Type="http://schemas.openxmlformats.org/officeDocument/2006/relationships/image" Target="../media/image6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68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70.e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69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72.e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71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73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4" Type="http://schemas.openxmlformats.org/officeDocument/2006/relationships/image" Target="../media/image74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75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76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77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3" Type="http://schemas.openxmlformats.org/officeDocument/2006/relationships/oleObject" Target="../embeddings/oleObject78.bin"/><Relationship Id="rId7" Type="http://schemas.openxmlformats.org/officeDocument/2006/relationships/oleObject" Target="../embeddings/oleObject8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79.e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78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emf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82.e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81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85.emf"/><Relationship Id="rId5" Type="http://schemas.openxmlformats.org/officeDocument/2006/relationships/oleObject" Target="../embeddings/oleObject85.bin"/><Relationship Id="rId10" Type="http://schemas.openxmlformats.org/officeDocument/2006/relationships/image" Target="../media/image87.emf"/><Relationship Id="rId4" Type="http://schemas.openxmlformats.org/officeDocument/2006/relationships/image" Target="../media/image84.emf"/><Relationship Id="rId9" Type="http://schemas.openxmlformats.org/officeDocument/2006/relationships/oleObject" Target="../embeddings/oleObject87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4" Type="http://schemas.openxmlformats.org/officeDocument/2006/relationships/image" Target="../media/image88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4" Type="http://schemas.openxmlformats.org/officeDocument/2006/relationships/image" Target="../media/image8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r>
              <a:rPr lang="en-US" sz="4000" b="1" dirty="0">
                <a:solidFill>
                  <a:srgbClr val="0000FF"/>
                </a:solidFill>
                <a:latin typeface="Times" charset="0"/>
              </a:rPr>
              <a:t>Presentation Slides</a:t>
            </a:r>
            <a:r>
              <a:rPr lang="en-US" b="1" dirty="0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 dirty="0">
                <a:solidFill>
                  <a:srgbClr val="187534"/>
                </a:solidFill>
                <a:latin typeface="Times" charset="0"/>
              </a:rPr>
            </a:br>
            <a:r>
              <a:rPr lang="en-US" sz="2800" b="1" dirty="0">
                <a:solidFill>
                  <a:srgbClr val="187534"/>
                </a:solidFill>
                <a:latin typeface="Times" charset="0"/>
              </a:rPr>
              <a:t>for</a:t>
            </a:r>
            <a:r>
              <a:rPr lang="en-US" b="1" dirty="0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 dirty="0">
                <a:solidFill>
                  <a:srgbClr val="187534"/>
                </a:solidFill>
                <a:latin typeface="Times" charset="0"/>
              </a:rPr>
            </a:br>
            <a:r>
              <a:rPr lang="en-US" sz="4000" b="1" dirty="0">
                <a:solidFill>
                  <a:srgbClr val="0000FF"/>
                </a:solidFill>
                <a:latin typeface="Times" charset="0"/>
              </a:rPr>
              <a:t>Chapter 15</a:t>
            </a:r>
            <a:br>
              <a:rPr lang="en-US" b="1" dirty="0">
                <a:solidFill>
                  <a:srgbClr val="187534"/>
                </a:solidFill>
                <a:latin typeface="Times" charset="0"/>
              </a:rPr>
            </a:br>
            <a:r>
              <a:rPr lang="en-US" sz="2800" b="1" dirty="0">
                <a:solidFill>
                  <a:srgbClr val="187534"/>
                </a:solidFill>
                <a:latin typeface="Times" charset="0"/>
              </a:rPr>
              <a:t>of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 </a:t>
            </a:r>
            <a:br>
              <a:rPr lang="en-US" b="1" dirty="0">
                <a:solidFill>
                  <a:srgbClr val="0000FF"/>
                </a:solidFill>
                <a:latin typeface="Times" charset="0"/>
              </a:rPr>
            </a:br>
            <a:r>
              <a:rPr lang="en-US" sz="4000" b="1" dirty="0">
                <a:solidFill>
                  <a:srgbClr val="0000FF"/>
                </a:solidFill>
                <a:latin typeface="Times" charset="0"/>
              </a:rPr>
              <a:t>Fundamentals of Atmospheric Modeling 2</a:t>
            </a:r>
            <a:r>
              <a:rPr lang="en-US" sz="4000" b="1" baseline="30000" dirty="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sz="4000" b="1" dirty="0">
                <a:solidFill>
                  <a:srgbClr val="0000FF"/>
                </a:solidFill>
                <a:latin typeface="Times" charset="0"/>
              </a:rPr>
              <a:t> Edition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 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Mark Z. Jacobson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Department of Civil &amp; Environmental Engineering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Stanford University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Stanford, CA 94305-4020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jacobson@stanford.edu</a:t>
            </a:r>
          </a:p>
          <a:p>
            <a:pPr algn="ctr">
              <a:buFontTx/>
              <a:buNone/>
            </a:pPr>
            <a:r>
              <a:rPr lang="en-US" sz="2800" b="0">
                <a:solidFill>
                  <a:srgbClr val="187534"/>
                </a:solidFill>
                <a:latin typeface="Times" charset="0"/>
              </a:rPr>
              <a:t>March 30, 2005</a:t>
            </a:r>
            <a:r>
              <a:rPr lang="en-US" sz="2000" b="0">
                <a:latin typeface="Times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>
                <a:solidFill>
                  <a:srgbClr val="0000FF"/>
                </a:solidFill>
                <a:latin typeface="Times" charset="0"/>
              </a:rPr>
              <a:t>Coagulation</a:t>
            </a:r>
          </a:p>
        </p:txBody>
      </p:sp>
      <p:sp>
        <p:nvSpPr>
          <p:cNvPr id="678915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Process by which particles collide and stick together</a:t>
            </a:r>
          </a:p>
        </p:txBody>
      </p:sp>
      <p:sp>
        <p:nvSpPr>
          <p:cNvPr id="678917" name="Rectangle 5"/>
          <p:cNvSpPr>
            <a:spLocks noChangeArrowheads="1"/>
          </p:cNvSpPr>
          <p:nvPr/>
        </p:nvSpPr>
        <p:spPr bwMode="auto">
          <a:xfrm>
            <a:off x="457200" y="2286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Integro-differential coagulation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(15.1)</a:t>
            </a:r>
          </a:p>
        </p:txBody>
      </p:sp>
      <p:graphicFrame>
        <p:nvGraphicFramePr>
          <p:cNvPr id="678934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6131228"/>
              </p:ext>
            </p:extLst>
          </p:nvPr>
        </p:nvGraphicFramePr>
        <p:xfrm>
          <a:off x="1724025" y="3019425"/>
          <a:ext cx="5540375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940" name="Equation" r:id="rId3" imgW="2209800" imgH="431800" progId="Equation.3">
                  <p:embed/>
                </p:oleObj>
              </mc:Choice>
              <mc:Fallback>
                <p:oleObj name="Equation" r:id="rId3" imgW="2209800" imgH="43180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4025" y="3019425"/>
                        <a:ext cx="5540375" cy="1082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8915" grpId="0" autoUpdateAnimBg="0"/>
      <p:bldP spid="67891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Monomer Size Distribution</a:t>
            </a:r>
          </a:p>
        </p:txBody>
      </p:sp>
      <p:sp>
        <p:nvSpPr>
          <p:cNvPr id="724995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15.1</a:t>
            </a:r>
          </a:p>
        </p:txBody>
      </p:sp>
      <p:graphicFrame>
        <p:nvGraphicFramePr>
          <p:cNvPr id="724999" name="Object 7"/>
          <p:cNvGraphicFramePr>
            <a:graphicFrameLocks noChangeAspect="1"/>
          </p:cNvGraphicFramePr>
          <p:nvPr/>
        </p:nvGraphicFramePr>
        <p:xfrm>
          <a:off x="381000" y="2101850"/>
          <a:ext cx="8382000" cy="265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005" name="Document" r:id="rId3" imgW="2807208" imgH="890016" progId="Word.Document.8">
                  <p:embed/>
                </p:oleObj>
              </mc:Choice>
              <mc:Fallback>
                <p:oleObj name="Document" r:id="rId3" imgW="2807208" imgH="890016" progId="Word.Document.8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101850"/>
                        <a:ext cx="8382000" cy="2654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Coagulation Over Monomer Distribution</a:t>
            </a:r>
          </a:p>
        </p:txBody>
      </p:sp>
      <p:sp>
        <p:nvSpPr>
          <p:cNvPr id="784388" name="Rectangle 4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Coagulation equation over monomer size distribution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(15.2)</a:t>
            </a:r>
          </a:p>
        </p:txBody>
      </p:sp>
      <p:sp>
        <p:nvSpPr>
          <p:cNvPr id="784390" name="Rectangle 6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Rewrite in fully implicit finite-difference form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(15.3)</a:t>
            </a:r>
          </a:p>
        </p:txBody>
      </p:sp>
      <p:graphicFrame>
        <p:nvGraphicFramePr>
          <p:cNvPr id="7843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6833214"/>
              </p:ext>
            </p:extLst>
          </p:nvPr>
        </p:nvGraphicFramePr>
        <p:xfrm>
          <a:off x="2209800" y="2057400"/>
          <a:ext cx="47609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4401" name="Equation" r:id="rId3" imgW="1905000" imgH="457200" progId="Equation.3">
                  <p:embed/>
                </p:oleObj>
              </mc:Choice>
              <mc:Fallback>
                <p:oleObj name="Equation" r:id="rId3" imgW="1905000" imgH="457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057400"/>
                        <a:ext cx="4760913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439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6561515"/>
              </p:ext>
            </p:extLst>
          </p:nvPr>
        </p:nvGraphicFramePr>
        <p:xfrm>
          <a:off x="2482850" y="4419600"/>
          <a:ext cx="40306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4402" name="Equation" r:id="rId5" imgW="1612900" imgH="457200" progId="Equation.3">
                  <p:embed/>
                </p:oleObj>
              </mc:Choice>
              <mc:Fallback>
                <p:oleObj name="Equation" r:id="rId5" imgW="1612900" imgH="4572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2850" y="4419600"/>
                        <a:ext cx="4030663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4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4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4388" grpId="0" build="p" autoUpdateAnimBg="0"/>
      <p:bldP spid="784390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Coagulation Over Monomer Distribution</a:t>
            </a:r>
          </a:p>
        </p:txBody>
      </p:sp>
      <p:sp>
        <p:nvSpPr>
          <p:cNvPr id="785411" name="Rectangle 3"/>
          <p:cNvSpPr>
            <a:spLocks noChangeArrowheads="1"/>
          </p:cNvSpPr>
          <p:nvPr/>
        </p:nvSpPr>
        <p:spPr bwMode="auto">
          <a:xfrm>
            <a:off x="533400" y="2590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Production rate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(15.4)</a:t>
            </a:r>
          </a:p>
        </p:txBody>
      </p:sp>
      <p:sp>
        <p:nvSpPr>
          <p:cNvPr id="785412" name="Rectangle 4"/>
          <p:cNvSpPr>
            <a:spLocks noChangeArrowheads="1"/>
          </p:cNvSpPr>
          <p:nvPr/>
        </p:nvSpPr>
        <p:spPr bwMode="auto">
          <a:xfrm>
            <a:off x="533400" y="3429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Loss rate	</a:t>
            </a:r>
            <a:endParaRPr lang="en-US" sz="2400" b="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785415" name="Rectangle 7"/>
          <p:cNvSpPr>
            <a:spLocks noChangeArrowheads="1"/>
          </p:cNvSpPr>
          <p:nvPr/>
        </p:nvSpPr>
        <p:spPr bwMode="auto">
          <a:xfrm>
            <a:off x="533400" y="4876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Rearrange (15.3)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(15.5)</a:t>
            </a:r>
          </a:p>
        </p:txBody>
      </p:sp>
      <p:graphicFrame>
        <p:nvGraphicFramePr>
          <p:cNvPr id="7854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8569403"/>
              </p:ext>
            </p:extLst>
          </p:nvPr>
        </p:nvGraphicFramePr>
        <p:xfrm>
          <a:off x="3194050" y="2847975"/>
          <a:ext cx="266541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440" name="Equation" r:id="rId3" imgW="1066800" imgH="228600" progId="Equation.3">
                  <p:embed/>
                </p:oleObj>
              </mc:Choice>
              <mc:Fallback>
                <p:oleObj name="Equation" r:id="rId3" imgW="1066800" imgH="2286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4050" y="2847975"/>
                        <a:ext cx="2665413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54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9930428"/>
              </p:ext>
            </p:extLst>
          </p:nvPr>
        </p:nvGraphicFramePr>
        <p:xfrm>
          <a:off x="1422400" y="3990975"/>
          <a:ext cx="2222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441" name="Equation" r:id="rId5" imgW="889000" imgH="228600" progId="Equation.3">
                  <p:embed/>
                </p:oleObj>
              </mc:Choice>
              <mc:Fallback>
                <p:oleObj name="Equation" r:id="rId5" imgW="889000" imgH="2286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3990975"/>
                        <a:ext cx="222250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54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8008455"/>
              </p:ext>
            </p:extLst>
          </p:nvPr>
        </p:nvGraphicFramePr>
        <p:xfrm>
          <a:off x="5445125" y="4051300"/>
          <a:ext cx="16192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442" name="Equation" r:id="rId7" imgW="647700" imgH="228600" progId="Equation.3">
                  <p:embed/>
                </p:oleObj>
              </mc:Choice>
              <mc:Fallback>
                <p:oleObj name="Equation" r:id="rId7" imgW="64770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25" y="4051300"/>
                        <a:ext cx="161925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541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0848205"/>
              </p:ext>
            </p:extLst>
          </p:nvPr>
        </p:nvGraphicFramePr>
        <p:xfrm>
          <a:off x="1239838" y="5410200"/>
          <a:ext cx="64452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443" name="Equation" r:id="rId9" imgW="2578100" imgH="457200" progId="Equation.3">
                  <p:embed/>
                </p:oleObj>
              </mc:Choice>
              <mc:Fallback>
                <p:oleObj name="Equation" r:id="rId9" imgW="2578100" imgH="4572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9838" y="5410200"/>
                        <a:ext cx="644525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5420" name="Rectangle 12"/>
          <p:cNvSpPr>
            <a:spLocks noChangeArrowheads="1"/>
          </p:cNvSpPr>
          <p:nvPr/>
        </p:nvSpPr>
        <p:spPr bwMode="auto">
          <a:xfrm>
            <a:off x="4267200" y="4114800"/>
            <a:ext cx="5588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--&gt;</a:t>
            </a:r>
          </a:p>
        </p:txBody>
      </p:sp>
      <p:sp>
        <p:nvSpPr>
          <p:cNvPr id="785421" name="Rectangle 13"/>
          <p:cNvSpPr>
            <a:spLocks noChangeArrowheads="1"/>
          </p:cNvSpPr>
          <p:nvPr/>
        </p:nvSpPr>
        <p:spPr bwMode="auto">
          <a:xfrm>
            <a:off x="533400" y="990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Finite-difference form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(15.3)</a:t>
            </a:r>
          </a:p>
        </p:txBody>
      </p:sp>
      <p:graphicFrame>
        <p:nvGraphicFramePr>
          <p:cNvPr id="78542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6346137"/>
              </p:ext>
            </p:extLst>
          </p:nvPr>
        </p:nvGraphicFramePr>
        <p:xfrm>
          <a:off x="2557463" y="1447800"/>
          <a:ext cx="40322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444" name="Equation" r:id="rId11" imgW="1612900" imgH="457200" progId="Equation.3">
                  <p:embed/>
                </p:oleObj>
              </mc:Choice>
              <mc:Fallback>
                <p:oleObj name="Equation" r:id="rId11" imgW="1612900" imgH="4572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7463" y="1447800"/>
                        <a:ext cx="403225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411" grpId="0" build="p" autoUpdateAnimBg="0"/>
      <p:bldP spid="785412" grpId="0" build="p" autoUpdateAnimBg="0"/>
      <p:bldP spid="785415" grpId="0" build="p" autoUpdateAnimBg="0"/>
      <p:bldP spid="785420" grpId="0" autoUpdateAnimBg="0"/>
      <p:bldP spid="78542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Semiimplicit Solution Over Monomer Size Distribution</a:t>
            </a:r>
          </a:p>
        </p:txBody>
      </p:sp>
      <p:sp>
        <p:nvSpPr>
          <p:cNvPr id="78643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Write loss rate in semi-implicit form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(15.6)</a:t>
            </a:r>
          </a:p>
        </p:txBody>
      </p:sp>
      <p:sp>
        <p:nvSpPr>
          <p:cNvPr id="786436" name="Rectangle 4"/>
          <p:cNvSpPr>
            <a:spLocks noChangeArrowheads="1"/>
          </p:cNvSpPr>
          <p:nvPr/>
        </p:nvSpPr>
        <p:spPr bwMode="auto">
          <a:xfrm>
            <a:off x="457200" y="2209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Substitute (15.6) into (15.3)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(15.7)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786437" name="Rectangle 5"/>
          <p:cNvSpPr>
            <a:spLocks noChangeArrowheads="1"/>
          </p:cNvSpPr>
          <p:nvPr/>
        </p:nvSpPr>
        <p:spPr bwMode="auto">
          <a:xfrm>
            <a:off x="457200" y="3733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Rearrange --&gt; semiimplicit solution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(15.8)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	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Treats number correctly but does not conserve volume</a:t>
            </a:r>
            <a:endParaRPr lang="en-US" sz="2400" b="0">
              <a:latin typeface="Times" charset="0"/>
            </a:endParaRPr>
          </a:p>
        </p:txBody>
      </p:sp>
      <p:graphicFrame>
        <p:nvGraphicFramePr>
          <p:cNvPr id="78644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509989"/>
              </p:ext>
            </p:extLst>
          </p:nvPr>
        </p:nvGraphicFramePr>
        <p:xfrm>
          <a:off x="4762500" y="1552575"/>
          <a:ext cx="24431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461" name="Equation" r:id="rId3" imgW="977900" imgH="228600" progId="Equation.3">
                  <p:embed/>
                </p:oleObj>
              </mc:Choice>
              <mc:Fallback>
                <p:oleObj name="Equation" r:id="rId3" imgW="977900" imgH="2286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0" y="1552575"/>
                        <a:ext cx="2443163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644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4646610"/>
              </p:ext>
            </p:extLst>
          </p:nvPr>
        </p:nvGraphicFramePr>
        <p:xfrm>
          <a:off x="1116013" y="2590800"/>
          <a:ext cx="6919912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462" name="Equation" r:id="rId5" imgW="2768600" imgH="457200" progId="Equation.3">
                  <p:embed/>
                </p:oleObj>
              </mc:Choice>
              <mc:Fallback>
                <p:oleObj name="Equation" r:id="rId5" imgW="2768600" imgH="4572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590800"/>
                        <a:ext cx="6919912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644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562798"/>
              </p:ext>
            </p:extLst>
          </p:nvPr>
        </p:nvGraphicFramePr>
        <p:xfrm>
          <a:off x="2044700" y="4543425"/>
          <a:ext cx="4633913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463" name="Equation" r:id="rId7" imgW="1854200" imgH="863600" progId="Equation.3">
                  <p:embed/>
                </p:oleObj>
              </mc:Choice>
              <mc:Fallback>
                <p:oleObj name="Equation" r:id="rId7" imgW="1854200" imgH="8636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4700" y="4543425"/>
                        <a:ext cx="4633913" cy="215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644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6847877"/>
              </p:ext>
            </p:extLst>
          </p:nvPr>
        </p:nvGraphicFramePr>
        <p:xfrm>
          <a:off x="1346200" y="1552575"/>
          <a:ext cx="2222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464" name="Equation" r:id="rId9" imgW="889000" imgH="228600" progId="Equation.3">
                  <p:embed/>
                </p:oleObj>
              </mc:Choice>
              <mc:Fallback>
                <p:oleObj name="Equation" r:id="rId9" imgW="889000" imgH="2286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1552575"/>
                        <a:ext cx="222250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6447" name="Rectangle 15"/>
          <p:cNvSpPr>
            <a:spLocks noChangeArrowheads="1"/>
          </p:cNvSpPr>
          <p:nvPr/>
        </p:nvSpPr>
        <p:spPr bwMode="auto">
          <a:xfrm>
            <a:off x="3886200" y="1676400"/>
            <a:ext cx="5588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--&gt;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6435" grpId="0" build="p" autoUpdateAnimBg="0"/>
      <p:bldP spid="786436" grpId="0" build="p" autoUpdateAnimBg="0"/>
      <p:bldP spid="786437" grpId="0" build="p" autoUpdateAnimBg="0"/>
      <p:bldP spid="78644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Semiimplicit Solution Over Monomer Size Distribution</a:t>
            </a:r>
          </a:p>
        </p:txBody>
      </p:sp>
      <p:sp>
        <p:nvSpPr>
          <p:cNvPr id="787459" name="Rectangle 3"/>
          <p:cNvSpPr>
            <a:spLocks noChangeArrowheads="1"/>
          </p:cNvSpPr>
          <p:nvPr/>
        </p:nvSpPr>
        <p:spPr bwMode="auto">
          <a:xfrm>
            <a:off x="381000" y="1828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Revise to conserve volume, giving up error in number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(15.9)</a:t>
            </a:r>
          </a:p>
        </p:txBody>
      </p:sp>
      <p:sp>
        <p:nvSpPr>
          <p:cNvPr id="787461" name="Rectangle 5"/>
          <p:cNvSpPr>
            <a:spLocks noChangeArrowheads="1"/>
          </p:cNvSpPr>
          <p:nvPr/>
        </p:nvSpPr>
        <p:spPr bwMode="auto">
          <a:xfrm>
            <a:off x="381000" y="5029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where </a:t>
            </a:r>
            <a:r>
              <a:rPr lang="en-US" sz="2400" b="0" i="1">
                <a:latin typeface="Times" charset="0"/>
              </a:rPr>
              <a:t>v</a:t>
            </a:r>
            <a:r>
              <a:rPr lang="en-US" sz="2400" b="0" i="1" baseline="-25000">
                <a:latin typeface="Times" charset="0"/>
              </a:rPr>
              <a:t>k,t</a:t>
            </a:r>
            <a:r>
              <a:rPr lang="en-US" sz="2400" b="0">
                <a:latin typeface="Times" charset="0"/>
              </a:rPr>
              <a:t>=</a:t>
            </a:r>
            <a:r>
              <a:rPr lang="en-US" sz="2400" b="0">
                <a:latin typeface="Symbol" charset="2"/>
              </a:rPr>
              <a:t></a:t>
            </a:r>
            <a:r>
              <a:rPr lang="en-US" sz="2400" b="0" i="1" baseline="-25000">
                <a:latin typeface="Times" charset="0"/>
              </a:rPr>
              <a:t>k</a:t>
            </a:r>
            <a:r>
              <a:rPr lang="en-US" sz="2400" b="0" i="1">
                <a:latin typeface="Times" charset="0"/>
              </a:rPr>
              <a:t>n</a:t>
            </a:r>
            <a:r>
              <a:rPr lang="en-US" sz="2400" b="0" i="1" baseline="-25000">
                <a:latin typeface="Times" charset="0"/>
              </a:rPr>
              <a:t>k,t</a:t>
            </a:r>
          </a:p>
        </p:txBody>
      </p:sp>
      <p:graphicFrame>
        <p:nvGraphicFramePr>
          <p:cNvPr id="78746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7957951"/>
              </p:ext>
            </p:extLst>
          </p:nvPr>
        </p:nvGraphicFramePr>
        <p:xfrm>
          <a:off x="2105025" y="2714625"/>
          <a:ext cx="4348163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7471" name="Equation" r:id="rId3" imgW="1739900" imgH="863600" progId="Equation.3">
                  <p:embed/>
                </p:oleObj>
              </mc:Choice>
              <mc:Fallback>
                <p:oleObj name="Equation" r:id="rId3" imgW="1739900" imgH="8636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5025" y="2714625"/>
                        <a:ext cx="4348163" cy="215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7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7459" grpId="0" build="p" autoUpdateAnimBg="0"/>
      <p:bldP spid="78746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Semiimplicit Solution Over Arbitrary Size Distribution</a:t>
            </a:r>
          </a:p>
        </p:txBody>
      </p:sp>
      <p:sp>
        <p:nvSpPr>
          <p:cNvPr id="788483" name="Rectangle 3"/>
          <p:cNvSpPr>
            <a:spLocks noChangeArrowheads="1"/>
          </p:cNvSpPr>
          <p:nvPr/>
        </p:nvSpPr>
        <p:spPr bwMode="auto">
          <a:xfrm>
            <a:off x="457200" y="1524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Volume of intermediate particle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(15.10)</a:t>
            </a:r>
          </a:p>
        </p:txBody>
      </p:sp>
      <p:sp>
        <p:nvSpPr>
          <p:cNvPr id="788484" name="Rectangle 4"/>
          <p:cNvSpPr>
            <a:spLocks noChangeArrowheads="1"/>
          </p:cNvSpPr>
          <p:nvPr/>
        </p:nvSpPr>
        <p:spPr bwMode="auto">
          <a:xfrm>
            <a:off x="457200" y="2743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Volume fraction of </a:t>
            </a:r>
            <a:r>
              <a:rPr lang="en-US" sz="2400" b="0" i="1">
                <a:latin typeface="Times" charset="0"/>
              </a:rPr>
              <a:t>V</a:t>
            </a:r>
            <a:r>
              <a:rPr lang="en-US" sz="2400" b="0" i="1" baseline="-25000">
                <a:latin typeface="Times" charset="0"/>
              </a:rPr>
              <a:t>i,j</a:t>
            </a:r>
            <a:r>
              <a:rPr lang="en-US" sz="2400" b="0">
                <a:latin typeface="Times" charset="0"/>
              </a:rPr>
              <a:t> partitioned to each model bin </a:t>
            </a:r>
            <a:r>
              <a:rPr lang="en-US" sz="2400" b="0" i="1">
                <a:latin typeface="Times" charset="0"/>
              </a:rPr>
              <a:t>k 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	(15.11)</a:t>
            </a:r>
          </a:p>
        </p:txBody>
      </p:sp>
      <p:graphicFrame>
        <p:nvGraphicFramePr>
          <p:cNvPr id="78848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5577245"/>
              </p:ext>
            </p:extLst>
          </p:nvPr>
        </p:nvGraphicFramePr>
        <p:xfrm>
          <a:off x="3508375" y="2146300"/>
          <a:ext cx="1714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497" name="Equation" r:id="rId3" imgW="685800" imgH="228600" progId="Equation.3">
                  <p:embed/>
                </p:oleObj>
              </mc:Choice>
              <mc:Fallback>
                <p:oleObj name="Equation" r:id="rId3" imgW="68580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75" y="2146300"/>
                        <a:ext cx="171450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48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0506908"/>
              </p:ext>
            </p:extLst>
          </p:nvPr>
        </p:nvGraphicFramePr>
        <p:xfrm>
          <a:off x="690563" y="3351213"/>
          <a:ext cx="7678737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498" name="Equation" r:id="rId5" imgW="3136900" imgH="1143000" progId="Equation.3">
                  <p:embed/>
                </p:oleObj>
              </mc:Choice>
              <mc:Fallback>
                <p:oleObj name="Equation" r:id="rId5" imgW="3136900" imgH="11430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63" y="3351213"/>
                        <a:ext cx="7678737" cy="279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483" grpId="0" build="p" autoUpdateAnimBg="0"/>
      <p:bldP spid="788484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Semiimplicit Solution Over Arbitrary Size Distribution</a:t>
            </a:r>
          </a:p>
        </p:txBody>
      </p:sp>
      <p:sp>
        <p:nvSpPr>
          <p:cNvPr id="789507" name="Rectangle 3"/>
          <p:cNvSpPr>
            <a:spLocks noChangeArrowheads="1"/>
          </p:cNvSpPr>
          <p:nvPr/>
        </p:nvSpPr>
        <p:spPr bwMode="auto">
          <a:xfrm>
            <a:off x="457200" y="1524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Incorporate fractions into (15.9)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(15.12)</a:t>
            </a:r>
          </a:p>
        </p:txBody>
      </p:sp>
      <p:graphicFrame>
        <p:nvGraphicFramePr>
          <p:cNvPr id="7895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8580028"/>
              </p:ext>
            </p:extLst>
          </p:nvPr>
        </p:nvGraphicFramePr>
        <p:xfrm>
          <a:off x="1890713" y="2425700"/>
          <a:ext cx="4972050" cy="221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517" name="Equation" r:id="rId3" imgW="1993900" imgH="889000" progId="Equation.3">
                  <p:embed/>
                </p:oleObj>
              </mc:Choice>
              <mc:Fallback>
                <p:oleObj name="Equation" r:id="rId3" imgW="1993900" imgH="8890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0713" y="2425700"/>
                        <a:ext cx="4972050" cy="2216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50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Semiimplicit Solution Over Arbitrary Size Distribution</a:t>
            </a:r>
          </a:p>
        </p:txBody>
      </p:sp>
      <p:sp>
        <p:nvSpPr>
          <p:cNvPr id="790531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Final particle number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(15.13)</a:t>
            </a:r>
          </a:p>
        </p:txBody>
      </p:sp>
      <p:sp>
        <p:nvSpPr>
          <p:cNvPr id="790533" name="Rectangle 5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Semiimplicit solution for volume concentration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when multiple components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(15.14)</a:t>
            </a:r>
          </a:p>
        </p:txBody>
      </p:sp>
      <p:graphicFrame>
        <p:nvGraphicFramePr>
          <p:cNvPr id="7905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6999375"/>
              </p:ext>
            </p:extLst>
          </p:nvPr>
        </p:nvGraphicFramePr>
        <p:xfrm>
          <a:off x="3584575" y="1673225"/>
          <a:ext cx="13335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544" name="Equation" r:id="rId3" imgW="533400" imgH="419100" progId="Equation.3">
                  <p:embed/>
                </p:oleObj>
              </mc:Choice>
              <mc:Fallback>
                <p:oleObj name="Equation" r:id="rId3" imgW="533400" imgH="4191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4575" y="1673225"/>
                        <a:ext cx="1333500" cy="1047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05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7498793"/>
              </p:ext>
            </p:extLst>
          </p:nvPr>
        </p:nvGraphicFramePr>
        <p:xfrm>
          <a:off x="1589088" y="3721100"/>
          <a:ext cx="5492750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545" name="Equation" r:id="rId5" imgW="2197100" imgH="889000" progId="Equation.3">
                  <p:embed/>
                </p:oleObj>
              </mc:Choice>
              <mc:Fallback>
                <p:oleObj name="Equation" r:id="rId5" imgW="2197100" imgH="8890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088" y="3721100"/>
                        <a:ext cx="5492750" cy="222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0531" grpId="0" build="p" autoUpdateAnimBg="0"/>
      <p:bldP spid="79053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Smoluchowski’s (1918) Solution</a:t>
            </a:r>
          </a:p>
        </p:txBody>
      </p:sp>
      <p:sp>
        <p:nvSpPr>
          <p:cNvPr id="791555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Assumes initial monodisperse size distribution, a monomer size distribution during evolution, and a constant rate coefficient</a:t>
            </a:r>
          </a:p>
        </p:txBody>
      </p:sp>
      <p:sp>
        <p:nvSpPr>
          <p:cNvPr id="791556" name="Rectangle 4"/>
          <p:cNvSpPr>
            <a:spLocks noChangeArrowheads="1"/>
          </p:cNvSpPr>
          <p:nvPr/>
        </p:nvSpPr>
        <p:spPr bwMode="auto">
          <a:xfrm>
            <a:off x="457200" y="2133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(15.15)</a:t>
            </a:r>
          </a:p>
        </p:txBody>
      </p:sp>
      <p:sp>
        <p:nvSpPr>
          <p:cNvPr id="791559" name="Rectangle 7"/>
          <p:cNvSpPr>
            <a:spLocks noChangeArrowheads="1"/>
          </p:cNvSpPr>
          <p:nvPr/>
        </p:nvSpPr>
        <p:spPr bwMode="auto">
          <a:xfrm>
            <a:off x="457200" y="4191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Coagulation kernel (rate coefficient)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(15.16)</a:t>
            </a:r>
          </a:p>
        </p:txBody>
      </p:sp>
      <p:graphicFrame>
        <p:nvGraphicFramePr>
          <p:cNvPr id="79156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2828027"/>
              </p:ext>
            </p:extLst>
          </p:nvPr>
        </p:nvGraphicFramePr>
        <p:xfrm>
          <a:off x="2816225" y="2374900"/>
          <a:ext cx="3586163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1570" name="Equation" r:id="rId3" imgW="1435100" imgH="571500" progId="Equation.3">
                  <p:embed/>
                </p:oleObj>
              </mc:Choice>
              <mc:Fallback>
                <p:oleObj name="Equation" r:id="rId3" imgW="1435100" imgH="5715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6225" y="2374900"/>
                        <a:ext cx="3586163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156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1318823"/>
              </p:ext>
            </p:extLst>
          </p:nvPr>
        </p:nvGraphicFramePr>
        <p:xfrm>
          <a:off x="4146550" y="4797425"/>
          <a:ext cx="12700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1571" name="Equation" r:id="rId5" imgW="508000" imgH="406400" progId="Equation.3">
                  <p:embed/>
                </p:oleObj>
              </mc:Choice>
              <mc:Fallback>
                <p:oleObj name="Equation" r:id="rId5" imgW="508000" imgH="4064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6550" y="4797425"/>
                        <a:ext cx="1270000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555" grpId="0" build="p" autoUpdateAnimBg="0"/>
      <p:bldP spid="791556" grpId="0" build="p" autoUpdateAnimBg="0"/>
      <p:bldP spid="79155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Smoluchowski’s (1918) Solution</a:t>
            </a:r>
          </a:p>
        </p:txBody>
      </p:sp>
      <p:sp>
        <p:nvSpPr>
          <p:cNvPr id="792579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15.2</a:t>
            </a:r>
          </a:p>
        </p:txBody>
      </p:sp>
      <p:sp>
        <p:nvSpPr>
          <p:cNvPr id="792580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1588" indent="-1588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Comparison of Smoluchowski's solution, an integrated solution, and three semi-implicit solutions</a:t>
            </a:r>
            <a:endParaRPr lang="en-US" sz="2400" b="0">
              <a:latin typeface="Times" charset="0"/>
            </a:endParaRPr>
          </a:p>
        </p:txBody>
      </p:sp>
      <p:graphicFrame>
        <p:nvGraphicFramePr>
          <p:cNvPr id="792582" name="Object 6"/>
          <p:cNvGraphicFramePr>
            <a:graphicFrameLocks noChangeAspect="1"/>
          </p:cNvGraphicFramePr>
          <p:nvPr/>
        </p:nvGraphicFramePr>
        <p:xfrm>
          <a:off x="609600" y="1981200"/>
          <a:ext cx="6781800" cy="449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588" name="Document" r:id="rId3" imgW="2971800" imgH="1969008" progId="Word.Document.8">
                  <p:embed/>
                </p:oleObj>
              </mc:Choice>
              <mc:Fallback>
                <p:oleObj name="Document" r:id="rId3" imgW="2971800" imgH="1969008" progId="Word.Document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981200"/>
                        <a:ext cx="6781800" cy="4491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2583" name="Rectangle 7"/>
          <p:cNvSpPr>
            <a:spLocks noChangeArrowheads="1"/>
          </p:cNvSpPr>
          <p:nvPr/>
        </p:nvSpPr>
        <p:spPr bwMode="auto">
          <a:xfrm>
            <a:off x="762000" y="2362200"/>
            <a:ext cx="533400" cy="304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2585" name="Text Box 9"/>
          <p:cNvSpPr txBox="1">
            <a:spLocks noChangeArrowheads="1"/>
          </p:cNvSpPr>
          <p:nvPr/>
        </p:nvSpPr>
        <p:spPr bwMode="auto">
          <a:xfrm rot="-5400000">
            <a:off x="-654844" y="3618707"/>
            <a:ext cx="3290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50DFF"/>
                </a:solidFill>
                <a:latin typeface="Times" charset="0"/>
              </a:rPr>
              <a:t>dn (No.  cm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) / d log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</a:rPr>
              <a:t>10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D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</a:rPr>
              <a:t>p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Self-Preserving Solution</a:t>
            </a:r>
          </a:p>
        </p:txBody>
      </p:sp>
      <p:sp>
        <p:nvSpPr>
          <p:cNvPr id="793603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Self-preserving size distribution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(15.17)</a:t>
            </a:r>
          </a:p>
        </p:txBody>
      </p:sp>
      <p:sp>
        <p:nvSpPr>
          <p:cNvPr id="793604" name="Rectangle 4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Solution to coagulation over self-preserving distribution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(15.18)</a:t>
            </a:r>
          </a:p>
        </p:txBody>
      </p:sp>
      <p:graphicFrame>
        <p:nvGraphicFramePr>
          <p:cNvPr id="7936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9015550"/>
              </p:ext>
            </p:extLst>
          </p:nvPr>
        </p:nvGraphicFramePr>
        <p:xfrm>
          <a:off x="2632075" y="1933575"/>
          <a:ext cx="361791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617" name="Equation" r:id="rId3" imgW="1447800" imgH="469900" progId="Equation.3">
                  <p:embed/>
                </p:oleObj>
              </mc:Choice>
              <mc:Fallback>
                <p:oleObj name="Equation" r:id="rId3" imgW="1447800" imgH="4699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2075" y="1933575"/>
                        <a:ext cx="3617913" cy="1174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360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9461918"/>
              </p:ext>
            </p:extLst>
          </p:nvPr>
        </p:nvGraphicFramePr>
        <p:xfrm>
          <a:off x="1644650" y="4448175"/>
          <a:ext cx="577691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618" name="Equation" r:id="rId5" imgW="2311400" imgH="508000" progId="Equation.3">
                  <p:embed/>
                </p:oleObj>
              </mc:Choice>
              <mc:Fallback>
                <p:oleObj name="Equation" r:id="rId5" imgW="2311400" imgH="5080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4650" y="4448175"/>
                        <a:ext cx="5776913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3603" grpId="0" build="p" autoUpdateAnimBg="0"/>
      <p:bldP spid="793604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Self-Preserving Solution</a:t>
            </a:r>
          </a:p>
        </p:txBody>
      </p:sp>
      <p:sp>
        <p:nvSpPr>
          <p:cNvPr id="794627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15.3</a:t>
            </a:r>
          </a:p>
        </p:txBody>
      </p:sp>
      <p:sp>
        <p:nvSpPr>
          <p:cNvPr id="794628" name="Rectangle 4"/>
          <p:cNvSpPr>
            <a:spLocks noChangeArrowheads="1"/>
          </p:cNvSpPr>
          <p:nvPr/>
        </p:nvSpPr>
        <p:spPr bwMode="auto">
          <a:xfrm>
            <a:off x="1524000" y="1066800"/>
            <a:ext cx="5943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Self-preserving versus semi-implicit solutions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794630" name="Object 6"/>
          <p:cNvGraphicFramePr>
            <a:graphicFrameLocks noChangeAspect="1"/>
          </p:cNvGraphicFramePr>
          <p:nvPr/>
        </p:nvGraphicFramePr>
        <p:xfrm>
          <a:off x="609600" y="1676400"/>
          <a:ext cx="7086600" cy="490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4636" name="Document" r:id="rId3" imgW="2971800" imgH="2057400" progId="Word.Document.8">
                  <p:embed/>
                </p:oleObj>
              </mc:Choice>
              <mc:Fallback>
                <p:oleObj name="Document" r:id="rId3" imgW="2971800" imgH="2057400" progId="Word.Document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676400"/>
                        <a:ext cx="7086600" cy="4905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4631" name="Rectangle 7"/>
          <p:cNvSpPr>
            <a:spLocks noChangeArrowheads="1"/>
          </p:cNvSpPr>
          <p:nvPr/>
        </p:nvSpPr>
        <p:spPr bwMode="auto">
          <a:xfrm>
            <a:off x="762000" y="2135188"/>
            <a:ext cx="609600" cy="3198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4632" name="Text Box 8"/>
          <p:cNvSpPr txBox="1">
            <a:spLocks noChangeArrowheads="1"/>
          </p:cNvSpPr>
          <p:nvPr/>
        </p:nvSpPr>
        <p:spPr bwMode="auto">
          <a:xfrm rot="-5400000">
            <a:off x="-578644" y="3386932"/>
            <a:ext cx="3290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50DFF"/>
                </a:solidFill>
                <a:latin typeface="Times" charset="0"/>
              </a:rPr>
              <a:t>dn (No.  cm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) / d log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</a:rPr>
              <a:t>10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D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</a:rPr>
              <a:t>p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Coagulation Over Multiple Structures</a:t>
            </a:r>
          </a:p>
        </p:txBody>
      </p:sp>
      <p:sp>
        <p:nvSpPr>
          <p:cNvPr id="795651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15.4</a:t>
            </a:r>
          </a:p>
        </p:txBody>
      </p:sp>
      <p:sp>
        <p:nvSpPr>
          <p:cNvPr id="795652" name="Rectangle 4"/>
          <p:cNvSpPr>
            <a:spLocks noChangeArrowheads="1"/>
          </p:cNvSpPr>
          <p:nvPr/>
        </p:nvSpPr>
        <p:spPr bwMode="auto">
          <a:xfrm>
            <a:off x="1066800" y="1295400"/>
            <a:ext cx="7467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Internal mixing among three externally-mixed distributions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795654" name="Object 6"/>
          <p:cNvGraphicFramePr>
            <a:graphicFrameLocks noChangeAspect="1"/>
          </p:cNvGraphicFramePr>
          <p:nvPr/>
        </p:nvGraphicFramePr>
        <p:xfrm>
          <a:off x="381000" y="2478088"/>
          <a:ext cx="8382000" cy="190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5660" name="Document" r:id="rId3" imgW="4572000" imgH="1036320" progId="Word.Document.8">
                  <p:embed/>
                </p:oleObj>
              </mc:Choice>
              <mc:Fallback>
                <p:oleObj name="Document" r:id="rId3" imgW="4572000" imgH="1036320" progId="Word.Document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478088"/>
                        <a:ext cx="8382000" cy="1900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Coagulation Over Multiple Structures</a:t>
            </a:r>
          </a:p>
        </p:txBody>
      </p:sp>
      <p:sp>
        <p:nvSpPr>
          <p:cNvPr id="796675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 dirty="0">
                <a:latin typeface="Times" charset="0"/>
              </a:rPr>
              <a:t>Volume concentration of component </a:t>
            </a:r>
            <a:r>
              <a:rPr lang="en-US" sz="2400" b="0" i="1" dirty="0" err="1">
                <a:latin typeface="Times" charset="0"/>
              </a:rPr>
              <a:t>q</a:t>
            </a:r>
            <a:r>
              <a:rPr lang="en-US" sz="2400" b="0" dirty="0">
                <a:latin typeface="Times" charset="0"/>
              </a:rPr>
              <a:t> in bin </a:t>
            </a:r>
            <a:r>
              <a:rPr lang="en-US" sz="2400" b="0" i="1" dirty="0" err="1">
                <a:latin typeface="Times" charset="0"/>
              </a:rPr>
              <a:t>k</a:t>
            </a:r>
            <a:r>
              <a:rPr lang="en-US" sz="2400" b="0" dirty="0">
                <a:latin typeface="Times" charset="0"/>
              </a:rPr>
              <a:t> of distribution </a:t>
            </a:r>
            <a:r>
              <a:rPr lang="en-US" sz="2400" b="0" i="1" dirty="0">
                <a:latin typeface="Times" charset="0"/>
              </a:rPr>
              <a:t>N</a:t>
            </a:r>
            <a:r>
              <a:rPr lang="en-US" sz="2400" b="0" dirty="0">
                <a:latin typeface="Times" charset="0"/>
              </a:rPr>
              <a:t>	</a:t>
            </a:r>
            <a:r>
              <a:rPr lang="en-US" sz="2400" b="0" dirty="0">
                <a:solidFill>
                  <a:srgbClr val="993366"/>
                </a:solidFill>
                <a:latin typeface="Times" charset="0"/>
              </a:rPr>
              <a:t>(15.19)</a:t>
            </a:r>
          </a:p>
        </p:txBody>
      </p:sp>
      <p:graphicFrame>
        <p:nvGraphicFramePr>
          <p:cNvPr id="79668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319715"/>
              </p:ext>
            </p:extLst>
          </p:nvPr>
        </p:nvGraphicFramePr>
        <p:xfrm>
          <a:off x="1403350" y="2706688"/>
          <a:ext cx="6488113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699" name="Equation" r:id="rId3" imgW="3073400" imgH="482600" progId="Equation.3">
                  <p:embed/>
                </p:oleObj>
              </mc:Choice>
              <mc:Fallback>
                <p:oleObj name="Equation" r:id="rId3" imgW="3073400" imgH="4826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706688"/>
                        <a:ext cx="6488113" cy="1017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668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039358"/>
              </p:ext>
            </p:extLst>
          </p:nvPr>
        </p:nvGraphicFramePr>
        <p:xfrm>
          <a:off x="1341438" y="3849688"/>
          <a:ext cx="6783387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700" name="Equation" r:id="rId5" imgW="3213100" imgH="482600" progId="Equation.3">
                  <p:embed/>
                </p:oleObj>
              </mc:Choice>
              <mc:Fallback>
                <p:oleObj name="Equation" r:id="rId5" imgW="3213100" imgH="482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1438" y="3849688"/>
                        <a:ext cx="6783387" cy="1019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668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9849905"/>
              </p:ext>
            </p:extLst>
          </p:nvPr>
        </p:nvGraphicFramePr>
        <p:xfrm>
          <a:off x="990600" y="4940300"/>
          <a:ext cx="7485063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701" name="Equation" r:id="rId7" imgW="3556000" imgH="495300" progId="Equation.3">
                  <p:embed/>
                </p:oleObj>
              </mc:Choice>
              <mc:Fallback>
                <p:oleObj name="Equation" r:id="rId7" imgW="3556000" imgH="4953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940300"/>
                        <a:ext cx="7485063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668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4159686"/>
              </p:ext>
            </p:extLst>
          </p:nvPr>
        </p:nvGraphicFramePr>
        <p:xfrm>
          <a:off x="1757363" y="1460500"/>
          <a:ext cx="4999037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702" name="Equation" r:id="rId9" imgW="1993900" imgH="469900" progId="Equation.3">
                  <p:embed/>
                </p:oleObj>
              </mc:Choice>
              <mc:Fallback>
                <p:oleObj name="Equation" r:id="rId9" imgW="1993900" imgH="4699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7363" y="1460500"/>
                        <a:ext cx="4999037" cy="117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6685" name="Rectangle 13"/>
          <p:cNvSpPr>
            <a:spLocks noChangeArrowheads="1"/>
          </p:cNvSpPr>
          <p:nvPr/>
        </p:nvSpPr>
        <p:spPr bwMode="auto">
          <a:xfrm>
            <a:off x="457200" y="6096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914400" algn="l"/>
                <a:tab pos="4114800" algn="l"/>
                <a:tab pos="5029200" algn="l"/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= number of distributions 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B 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number of size bins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6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6675" grpId="0" build="p" autoUpdateAnimBg="0"/>
      <p:bldP spid="79668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Coagulation Over Multiple Structures</a:t>
            </a:r>
          </a:p>
        </p:txBody>
      </p:sp>
      <p:sp>
        <p:nvSpPr>
          <p:cNvPr id="797699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Total volume concentration in bin </a:t>
            </a:r>
            <a:r>
              <a:rPr lang="en-US" sz="2400" b="0" i="1">
                <a:latin typeface="Times" charset="0"/>
              </a:rPr>
              <a:t>k</a:t>
            </a:r>
            <a:r>
              <a:rPr lang="en-US" sz="2400" b="0">
                <a:latin typeface="Times" charset="0"/>
              </a:rPr>
              <a:t> of distribution </a:t>
            </a:r>
            <a:r>
              <a:rPr lang="en-US" sz="2400" b="0" i="1">
                <a:latin typeface="Times" charset="0"/>
              </a:rPr>
              <a:t>N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(15.21)</a:t>
            </a:r>
          </a:p>
        </p:txBody>
      </p:sp>
      <p:sp>
        <p:nvSpPr>
          <p:cNvPr id="797705" name="Rectangle 9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Number concentration in bin </a:t>
            </a:r>
            <a:r>
              <a:rPr lang="en-US" sz="2400" b="0" i="1">
                <a:latin typeface="Times" charset="0"/>
              </a:rPr>
              <a:t>k</a:t>
            </a:r>
            <a:r>
              <a:rPr lang="en-US" sz="2400" b="0">
                <a:latin typeface="Times" charset="0"/>
              </a:rPr>
              <a:t> of distribution </a:t>
            </a:r>
            <a:r>
              <a:rPr lang="en-US" sz="2400" b="0" i="1">
                <a:latin typeface="Times" charset="0"/>
              </a:rPr>
              <a:t>N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(15.22)</a:t>
            </a:r>
          </a:p>
        </p:txBody>
      </p:sp>
      <p:graphicFrame>
        <p:nvGraphicFramePr>
          <p:cNvPr id="79770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6983073"/>
              </p:ext>
            </p:extLst>
          </p:nvPr>
        </p:nvGraphicFramePr>
        <p:xfrm>
          <a:off x="3238500" y="1981200"/>
          <a:ext cx="209550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7716" name="Equation" r:id="rId3" imgW="838200" imgH="469900" progId="Equation.3">
                  <p:embed/>
                </p:oleObj>
              </mc:Choice>
              <mc:Fallback>
                <p:oleObj name="Equation" r:id="rId3" imgW="838200" imgH="4699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0" y="1981200"/>
                        <a:ext cx="2095500" cy="1174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770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361709"/>
              </p:ext>
            </p:extLst>
          </p:nvPr>
        </p:nvGraphicFramePr>
        <p:xfrm>
          <a:off x="3556000" y="4340225"/>
          <a:ext cx="16510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7717" name="Equation" r:id="rId5" imgW="660400" imgH="419100" progId="Equation.3">
                  <p:embed/>
                </p:oleObj>
              </mc:Choice>
              <mc:Fallback>
                <p:oleObj name="Equation" r:id="rId5" imgW="660400" imgH="4191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0" y="4340225"/>
                        <a:ext cx="1651000" cy="1047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699" grpId="0" build="p" autoUpdateAnimBg="0"/>
      <p:bldP spid="79770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Coagulation Over Multiple Structures</a:t>
            </a:r>
          </a:p>
        </p:txBody>
      </p:sp>
      <p:sp>
        <p:nvSpPr>
          <p:cNvPr id="798723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Volume fraction of coagulated pair</a:t>
            </a:r>
            <a:endParaRPr lang="en-US" sz="2400" b="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7987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5849225"/>
              </p:ext>
            </p:extLst>
          </p:nvPr>
        </p:nvGraphicFramePr>
        <p:xfrm>
          <a:off x="3527425" y="1993900"/>
          <a:ext cx="2159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37" name="Equation" r:id="rId3" imgW="863600" imgH="228600" progId="Equation.3">
                  <p:embed/>
                </p:oleObj>
              </mc:Choice>
              <mc:Fallback>
                <p:oleObj name="Equation" r:id="rId3" imgW="86360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7425" y="1993900"/>
                        <a:ext cx="215900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7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7224934"/>
              </p:ext>
            </p:extLst>
          </p:nvPr>
        </p:nvGraphicFramePr>
        <p:xfrm>
          <a:off x="342900" y="4152900"/>
          <a:ext cx="8418513" cy="228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38" name="Equation" r:id="rId5" imgW="4203700" imgH="1143000" progId="Equation.3">
                  <p:embed/>
                </p:oleObj>
              </mc:Choice>
              <mc:Fallback>
                <p:oleObj name="Equation" r:id="rId5" imgW="4203700" imgH="11430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" y="4152900"/>
                        <a:ext cx="8418513" cy="2289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729" name="Rectangle 9"/>
          <p:cNvSpPr>
            <a:spLocks noChangeArrowheads="1"/>
          </p:cNvSpPr>
          <p:nvPr/>
        </p:nvSpPr>
        <p:spPr bwMode="auto">
          <a:xfrm>
            <a:off x="533400" y="2895600"/>
            <a:ext cx="65595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partitioned into bin </a:t>
            </a:r>
            <a:r>
              <a:rPr lang="en-US" sz="2400" b="0" i="1">
                <a:latin typeface="Times" charset="0"/>
              </a:rPr>
              <a:t>k</a:t>
            </a:r>
            <a:r>
              <a:rPr lang="en-US" sz="2400" b="0">
                <a:latin typeface="Times" charset="0"/>
              </a:rPr>
              <a:t> of distribution </a:t>
            </a:r>
            <a:r>
              <a:rPr lang="en-US" sz="2400" b="0" i="1">
                <a:latin typeface="Times" charset="0"/>
              </a:rPr>
              <a:t>N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(15.20)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23" grpId="0" build="p" autoUpdateAnimBg="0"/>
      <p:bldP spid="79872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Coagulation Over Multiple Structures</a:t>
            </a:r>
          </a:p>
        </p:txBody>
      </p:sp>
      <p:sp>
        <p:nvSpPr>
          <p:cNvPr id="799747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15.5</a:t>
            </a:r>
          </a:p>
        </p:txBody>
      </p:sp>
      <p:graphicFrame>
        <p:nvGraphicFramePr>
          <p:cNvPr id="799750" name="Object 6"/>
          <p:cNvGraphicFramePr>
            <a:graphicFrameLocks noChangeAspect="1"/>
          </p:cNvGraphicFramePr>
          <p:nvPr/>
        </p:nvGraphicFramePr>
        <p:xfrm>
          <a:off x="533400" y="1204913"/>
          <a:ext cx="8077200" cy="504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756" name="Document" r:id="rId3" imgW="3352800" imgH="2093976" progId="Word.Document.8">
                  <p:embed/>
                </p:oleObj>
              </mc:Choice>
              <mc:Fallback>
                <p:oleObj name="Document" r:id="rId3" imgW="3352800" imgH="2093976" progId="Word.Document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04913"/>
                        <a:ext cx="8077200" cy="5043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9751" name="Rectangle 7"/>
          <p:cNvSpPr>
            <a:spLocks noChangeArrowheads="1"/>
          </p:cNvSpPr>
          <p:nvPr/>
        </p:nvSpPr>
        <p:spPr bwMode="auto">
          <a:xfrm>
            <a:off x="533400" y="1828800"/>
            <a:ext cx="609600" cy="31988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9752" name="Text Box 8"/>
          <p:cNvSpPr txBox="1">
            <a:spLocks noChangeArrowheads="1"/>
          </p:cNvSpPr>
          <p:nvPr/>
        </p:nvSpPr>
        <p:spPr bwMode="auto">
          <a:xfrm rot="-5400000">
            <a:off x="-807244" y="3082132"/>
            <a:ext cx="3290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50DFF"/>
                </a:solidFill>
                <a:latin typeface="Times" charset="0"/>
              </a:rPr>
              <a:t>dn (No.  cm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) / d log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</a:rPr>
              <a:t>10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D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</a:rPr>
              <a:t>p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Coagulation Over Multiple Structures</a:t>
            </a:r>
          </a:p>
        </p:txBody>
      </p:sp>
      <p:sp>
        <p:nvSpPr>
          <p:cNvPr id="800771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15.5</a:t>
            </a:r>
          </a:p>
        </p:txBody>
      </p:sp>
      <p:graphicFrame>
        <p:nvGraphicFramePr>
          <p:cNvPr id="800773" name="Object 5"/>
          <p:cNvGraphicFramePr>
            <a:graphicFrameLocks noChangeAspect="1"/>
          </p:cNvGraphicFramePr>
          <p:nvPr/>
        </p:nvGraphicFramePr>
        <p:xfrm>
          <a:off x="381000" y="1524000"/>
          <a:ext cx="830580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779" name="Document" r:id="rId3" imgW="3352800" imgH="1676400" progId="Word.Document.8">
                  <p:embed/>
                </p:oleObj>
              </mc:Choice>
              <mc:Fallback>
                <p:oleObj name="Document" r:id="rId3" imgW="3352800" imgH="1676400" progId="Word.Document.8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524000"/>
                        <a:ext cx="8305800" cy="415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0774" name="Rectangle 6"/>
          <p:cNvSpPr>
            <a:spLocks noChangeArrowheads="1"/>
          </p:cNvSpPr>
          <p:nvPr/>
        </p:nvSpPr>
        <p:spPr bwMode="auto">
          <a:xfrm>
            <a:off x="609600" y="1755775"/>
            <a:ext cx="609600" cy="31988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0775" name="Text Box 7"/>
          <p:cNvSpPr txBox="1">
            <a:spLocks noChangeArrowheads="1"/>
          </p:cNvSpPr>
          <p:nvPr/>
        </p:nvSpPr>
        <p:spPr bwMode="auto">
          <a:xfrm rot="-5400000">
            <a:off x="-731044" y="3009107"/>
            <a:ext cx="3290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50DFF"/>
                </a:solidFill>
                <a:latin typeface="Times" charset="0"/>
              </a:rPr>
              <a:t>dn (No.  cm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) / d log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</a:rPr>
              <a:t>10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D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</a:rPr>
              <a:t>p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Coagulation Over Multiple Structures</a:t>
            </a:r>
          </a:p>
        </p:txBody>
      </p:sp>
      <p:sp>
        <p:nvSpPr>
          <p:cNvPr id="801795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15.5</a:t>
            </a:r>
          </a:p>
        </p:txBody>
      </p:sp>
      <p:graphicFrame>
        <p:nvGraphicFramePr>
          <p:cNvPr id="801797" name="Object 5"/>
          <p:cNvGraphicFramePr>
            <a:graphicFrameLocks noChangeAspect="1"/>
          </p:cNvGraphicFramePr>
          <p:nvPr/>
        </p:nvGraphicFramePr>
        <p:xfrm>
          <a:off x="914400" y="976313"/>
          <a:ext cx="6553200" cy="572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1803" name="Document" r:id="rId3" imgW="3352800" imgH="2932176" progId="Word.Document.8">
                  <p:embed/>
                </p:oleObj>
              </mc:Choice>
              <mc:Fallback>
                <p:oleObj name="Document" r:id="rId3" imgW="3352800" imgH="2932176" progId="Word.Document.8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976313"/>
                        <a:ext cx="6553200" cy="5729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1798" name="Rectangle 6"/>
          <p:cNvSpPr>
            <a:spLocks noChangeArrowheads="1"/>
          </p:cNvSpPr>
          <p:nvPr/>
        </p:nvSpPr>
        <p:spPr bwMode="auto">
          <a:xfrm>
            <a:off x="914400" y="1828800"/>
            <a:ext cx="609600" cy="31988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1799" name="Text Box 7"/>
          <p:cNvSpPr txBox="1">
            <a:spLocks noChangeArrowheads="1"/>
          </p:cNvSpPr>
          <p:nvPr/>
        </p:nvSpPr>
        <p:spPr bwMode="auto">
          <a:xfrm rot="-5400000">
            <a:off x="-426244" y="3082132"/>
            <a:ext cx="3290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50DFF"/>
                </a:solidFill>
                <a:latin typeface="Times" charset="0"/>
              </a:rPr>
              <a:t>dn (No.  cm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) / d log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</a:rPr>
              <a:t>10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D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</a:rPr>
              <a:t>p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Particle Flow Regimes</a:t>
            </a:r>
          </a:p>
        </p:txBody>
      </p:sp>
      <p:sp>
        <p:nvSpPr>
          <p:cNvPr id="802819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Knudsen number for air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(15.23)</a:t>
            </a:r>
          </a:p>
        </p:txBody>
      </p:sp>
      <p:sp>
        <p:nvSpPr>
          <p:cNvPr id="802820" name="Rectangle 4"/>
          <p:cNvSpPr>
            <a:spLocks noChangeArrowheads="1"/>
          </p:cNvSpPr>
          <p:nvPr/>
        </p:nvSpPr>
        <p:spPr bwMode="auto">
          <a:xfrm>
            <a:off x="457200" y="2286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Mean free path of an air molecule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(15.24)</a:t>
            </a:r>
          </a:p>
        </p:txBody>
      </p:sp>
      <p:sp>
        <p:nvSpPr>
          <p:cNvPr id="802823" name="Rectangle 7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Thermal speed of an air molecule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(15.25)</a:t>
            </a:r>
          </a:p>
        </p:txBody>
      </p:sp>
      <p:sp>
        <p:nvSpPr>
          <p:cNvPr id="802824" name="Rectangle 8"/>
          <p:cNvSpPr>
            <a:spLocks noChangeArrowheads="1"/>
          </p:cNvSpPr>
          <p:nvPr/>
        </p:nvSpPr>
        <p:spPr bwMode="auto">
          <a:xfrm>
            <a:off x="533400" y="495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Particle Reynolds number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(15.26)</a:t>
            </a:r>
          </a:p>
        </p:txBody>
      </p:sp>
      <p:graphicFrame>
        <p:nvGraphicFramePr>
          <p:cNvPr id="80282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77644"/>
              </p:ext>
            </p:extLst>
          </p:nvPr>
        </p:nvGraphicFramePr>
        <p:xfrm>
          <a:off x="3721100" y="1292225"/>
          <a:ext cx="149225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2843" name="Equation" r:id="rId3" imgW="596900" imgH="406400" progId="Equation.3">
                  <p:embed/>
                </p:oleObj>
              </mc:Choice>
              <mc:Fallback>
                <p:oleObj name="Equation" r:id="rId3" imgW="596900" imgH="4064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1100" y="1292225"/>
                        <a:ext cx="1492250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282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5749306"/>
              </p:ext>
            </p:extLst>
          </p:nvPr>
        </p:nvGraphicFramePr>
        <p:xfrm>
          <a:off x="3403600" y="2568575"/>
          <a:ext cx="22225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2844" name="Equation" r:id="rId5" imgW="889000" imgH="406400" progId="Equation.3">
                  <p:embed/>
                </p:oleObj>
              </mc:Choice>
              <mc:Fallback>
                <p:oleObj name="Equation" r:id="rId5" imgW="889000" imgH="4064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3600" y="2568575"/>
                        <a:ext cx="2222500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282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8477606"/>
              </p:ext>
            </p:extLst>
          </p:nvPr>
        </p:nvGraphicFramePr>
        <p:xfrm>
          <a:off x="3711575" y="4032250"/>
          <a:ext cx="16510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2845" name="Equation" r:id="rId7" imgW="660400" imgH="393700" progId="Equation.3">
                  <p:embed/>
                </p:oleObj>
              </mc:Choice>
              <mc:Fallback>
                <p:oleObj name="Equation" r:id="rId7" imgW="660400" imgH="3937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1575" y="4032250"/>
                        <a:ext cx="1651000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282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083955"/>
              </p:ext>
            </p:extLst>
          </p:nvPr>
        </p:nvGraphicFramePr>
        <p:xfrm>
          <a:off x="3568700" y="5575300"/>
          <a:ext cx="21907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2846" name="Equation" r:id="rId9" imgW="876300" imgH="228600" progId="Equation.3">
                  <p:embed/>
                </p:oleObj>
              </mc:Choice>
              <mc:Fallback>
                <p:oleObj name="Equation" r:id="rId9" imgW="876300" imgH="2286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8700" y="5575300"/>
                        <a:ext cx="219075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2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28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2819" grpId="0" build="p" autoUpdateAnimBg="0"/>
      <p:bldP spid="802820" grpId="0" build="p" autoUpdateAnimBg="0"/>
      <p:bldP spid="802823" grpId="0" build="p" autoUpdateAnimBg="0"/>
      <p:bldP spid="802824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Particle Flow Regimes</a:t>
            </a:r>
          </a:p>
        </p:txBody>
      </p:sp>
      <p:sp>
        <p:nvSpPr>
          <p:cNvPr id="803843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15.6</a:t>
            </a:r>
          </a:p>
        </p:txBody>
      </p:sp>
      <p:sp>
        <p:nvSpPr>
          <p:cNvPr id="803844" name="Rectangle 4"/>
          <p:cNvSpPr>
            <a:spLocks noChangeArrowheads="1"/>
          </p:cNvSpPr>
          <p:nvPr/>
        </p:nvSpPr>
        <p:spPr bwMode="auto">
          <a:xfrm>
            <a:off x="1447800" y="1066800"/>
            <a:ext cx="6400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 i="1" dirty="0">
                <a:solidFill>
                  <a:srgbClr val="187534"/>
                </a:solidFill>
                <a:latin typeface="Times" charset="0"/>
              </a:rPr>
              <a:t>T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= 292 K, </a:t>
            </a:r>
            <a:r>
              <a:rPr lang="en-US" sz="2400" b="0" i="1" dirty="0">
                <a:solidFill>
                  <a:srgbClr val="187534"/>
                </a:solidFill>
                <a:latin typeface="Times" charset="0"/>
              </a:rPr>
              <a:t>p</a:t>
            </a:r>
            <a:r>
              <a:rPr lang="en-US" sz="2400" b="0" i="1" baseline="-25000" dirty="0">
                <a:solidFill>
                  <a:srgbClr val="187534"/>
                </a:solidFill>
                <a:latin typeface="Times" charset="0"/>
              </a:rPr>
              <a:t>a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= 999 </a:t>
            </a:r>
            <a:r>
              <a:rPr lang="en-US" sz="2400" b="0" dirty="0" err="1">
                <a:solidFill>
                  <a:srgbClr val="187534"/>
                </a:solidFill>
                <a:latin typeface="Times" charset="0"/>
              </a:rPr>
              <a:t>hPa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, and density = 1.0 </a:t>
            </a:r>
            <a:r>
              <a:rPr lang="en-US" sz="2400" b="0" dirty="0" err="1">
                <a:solidFill>
                  <a:srgbClr val="187534"/>
                </a:solidFill>
                <a:latin typeface="Times" charset="0"/>
              </a:rPr>
              <a:t>g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cm</a:t>
            </a:r>
            <a:r>
              <a:rPr lang="en-US" sz="2400" b="0" baseline="30000" dirty="0">
                <a:solidFill>
                  <a:srgbClr val="187534"/>
                </a:solidFill>
                <a:latin typeface="Times" charset="0"/>
              </a:rPr>
              <a:t>-3</a:t>
            </a:r>
            <a:endParaRPr lang="en-US" sz="2400" b="0" dirty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803846" name="Object 6"/>
          <p:cNvGraphicFramePr>
            <a:graphicFrameLocks noChangeAspect="1"/>
          </p:cNvGraphicFramePr>
          <p:nvPr/>
        </p:nvGraphicFramePr>
        <p:xfrm>
          <a:off x="990600" y="1676400"/>
          <a:ext cx="6400800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852" name="Document" r:id="rId3" imgW="2743200" imgH="2057400" progId="Word.Document.8">
                  <p:embed/>
                </p:oleObj>
              </mc:Choice>
              <mc:Fallback>
                <p:oleObj name="Document" r:id="rId3" imgW="2743200" imgH="2057400" progId="Word.Document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76400"/>
                        <a:ext cx="6400800" cy="480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3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3844" grpId="0" build="p" bldLvl="2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Particle Flow Regimes</a:t>
            </a:r>
          </a:p>
        </p:txBody>
      </p:sp>
      <p:sp>
        <p:nvSpPr>
          <p:cNvPr id="727043" name="Rectangle 3"/>
          <p:cNvSpPr>
            <a:spLocks noChangeArrowheads="1"/>
          </p:cNvSpPr>
          <p:nvPr/>
        </p:nvSpPr>
        <p:spPr bwMode="auto">
          <a:xfrm>
            <a:off x="304800" y="762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 dirty="0">
                <a:latin typeface="Times" charset="0"/>
              </a:rPr>
              <a:t>Continuum regime 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 dirty="0">
                <a:solidFill>
                  <a:srgbClr val="800080"/>
                </a:solidFill>
                <a:latin typeface="Times" charset="0"/>
              </a:rPr>
              <a:t>	</a:t>
            </a:r>
            <a:r>
              <a:rPr lang="en-US" sz="2400" b="0" dirty="0" err="1">
                <a:solidFill>
                  <a:srgbClr val="800080"/>
                </a:solidFill>
                <a:latin typeface="Times" charset="0"/>
              </a:rPr>
              <a:t>Kn</a:t>
            </a:r>
            <a:r>
              <a:rPr lang="en-US" sz="2400" b="0" i="1" baseline="-25000" dirty="0" err="1">
                <a:solidFill>
                  <a:srgbClr val="800080"/>
                </a:solidFill>
                <a:latin typeface="Times" charset="0"/>
              </a:rPr>
              <a:t>a,i</a:t>
            </a:r>
            <a:r>
              <a:rPr lang="en-US" sz="2400" b="0" dirty="0">
                <a:solidFill>
                  <a:srgbClr val="800080"/>
                </a:solidFill>
                <a:latin typeface="Times" charset="0"/>
              </a:rPr>
              <a:t>« 1 --&gt; </a:t>
            </a:r>
            <a:r>
              <a:rPr lang="en-US" sz="2400" b="0" i="1" dirty="0" err="1">
                <a:solidFill>
                  <a:srgbClr val="800080"/>
                </a:solidFill>
                <a:latin typeface="Times" charset="0"/>
              </a:rPr>
              <a:t>r</a:t>
            </a:r>
            <a:r>
              <a:rPr lang="en-US" sz="2400" b="0" i="1" baseline="-25000" dirty="0" err="1">
                <a:solidFill>
                  <a:srgbClr val="800080"/>
                </a:solidFill>
                <a:latin typeface="Times" charset="0"/>
              </a:rPr>
              <a:t>i</a:t>
            </a:r>
            <a:r>
              <a:rPr lang="en-US" sz="2400" b="0" dirty="0">
                <a:solidFill>
                  <a:srgbClr val="800080"/>
                </a:solidFill>
                <a:latin typeface="Times" charset="0"/>
              </a:rPr>
              <a:t> » mean free path of air molecules and particle resistance to motion is due to viscosity of the air.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endParaRPr lang="en-US" sz="2400" b="0" dirty="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 dirty="0">
                <a:latin typeface="Times" charset="0"/>
              </a:rPr>
              <a:t>Free molecular regime 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 dirty="0">
                <a:solidFill>
                  <a:srgbClr val="800080"/>
                </a:solidFill>
                <a:latin typeface="Times" charset="0"/>
              </a:rPr>
              <a:t>	</a:t>
            </a:r>
            <a:r>
              <a:rPr lang="en-US" sz="2400" b="0" dirty="0" err="1">
                <a:solidFill>
                  <a:srgbClr val="800080"/>
                </a:solidFill>
                <a:latin typeface="Times" charset="0"/>
              </a:rPr>
              <a:t>Kn</a:t>
            </a:r>
            <a:r>
              <a:rPr lang="en-US" sz="2400" b="0" i="1" baseline="-25000" dirty="0" err="1">
                <a:solidFill>
                  <a:srgbClr val="800080"/>
                </a:solidFill>
                <a:latin typeface="Times" charset="0"/>
              </a:rPr>
              <a:t>a,i</a:t>
            </a:r>
            <a:r>
              <a:rPr lang="en-US" sz="2400" b="0" dirty="0">
                <a:solidFill>
                  <a:srgbClr val="800080"/>
                </a:solidFill>
                <a:latin typeface="Times" charset="0"/>
              </a:rPr>
              <a:t> » 10 --&gt; </a:t>
            </a:r>
            <a:r>
              <a:rPr lang="en-US" sz="2400" b="0" i="1" dirty="0" err="1">
                <a:solidFill>
                  <a:srgbClr val="800080"/>
                </a:solidFill>
                <a:latin typeface="Times" charset="0"/>
              </a:rPr>
              <a:t>r</a:t>
            </a:r>
            <a:r>
              <a:rPr lang="en-US" sz="2400" b="0" i="1" baseline="-25000" dirty="0" err="1">
                <a:solidFill>
                  <a:srgbClr val="800080"/>
                </a:solidFill>
                <a:latin typeface="Times" charset="0"/>
              </a:rPr>
              <a:t>i</a:t>
            </a:r>
            <a:r>
              <a:rPr lang="en-US" sz="2400" b="0" dirty="0">
                <a:solidFill>
                  <a:srgbClr val="800080"/>
                </a:solidFill>
                <a:latin typeface="Times" charset="0"/>
              </a:rPr>
              <a:t> « mean free path of air molecules and particle resistance to motion is due to inertia of air molecules hit by particles.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endParaRPr lang="en-US" sz="2400" b="0" dirty="0">
              <a:solidFill>
                <a:srgbClr val="800080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43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Coagulation Kernel</a:t>
            </a:r>
          </a:p>
        </p:txBody>
      </p:sp>
      <p:sp>
        <p:nvSpPr>
          <p:cNvPr id="805891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75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Coagulation kernel (rate coefficient)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1143000" lvl="2" indent="-228600" algn="just">
              <a:lnSpc>
                <a:spcPct val="75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  <a:ea typeface="ＭＳ Ｐゴシック" charset="-128"/>
              </a:rPr>
              <a:t>Brownian diffusion</a:t>
            </a:r>
          </a:p>
          <a:p>
            <a:pPr marL="1143000" lvl="2" indent="-228600" algn="just">
              <a:lnSpc>
                <a:spcPct val="75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  <a:ea typeface="ＭＳ Ｐゴシック" charset="-128"/>
              </a:rPr>
              <a:t>Convective Brownian diffusion enhancement</a:t>
            </a:r>
          </a:p>
          <a:p>
            <a:pPr marL="1143000" lvl="2" indent="-228600" algn="just">
              <a:lnSpc>
                <a:spcPct val="75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  <a:ea typeface="ＭＳ Ｐゴシック" charset="-128"/>
              </a:rPr>
              <a:t>Gravitational collection</a:t>
            </a:r>
          </a:p>
          <a:p>
            <a:pPr marL="1143000" lvl="2" indent="-228600" algn="just">
              <a:lnSpc>
                <a:spcPct val="75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  <a:ea typeface="ＭＳ Ｐゴシック" charset="-128"/>
              </a:rPr>
              <a:t>Turbulent inertial motion</a:t>
            </a:r>
          </a:p>
          <a:p>
            <a:pPr marL="1143000" lvl="2" indent="-228600" algn="just">
              <a:lnSpc>
                <a:spcPct val="75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  <a:ea typeface="ＭＳ Ｐゴシック" charset="-128"/>
              </a:rPr>
              <a:t>Turbulent shear</a:t>
            </a:r>
          </a:p>
          <a:p>
            <a:pPr marL="1143000" lvl="2" indent="-228600" algn="just">
              <a:lnSpc>
                <a:spcPct val="75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  <a:ea typeface="ＭＳ Ｐゴシック" charset="-128"/>
              </a:rPr>
              <a:t>Van der Waals forces</a:t>
            </a:r>
          </a:p>
          <a:p>
            <a:pPr marL="1143000" lvl="2" indent="-228600" algn="just">
              <a:lnSpc>
                <a:spcPct val="75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  <a:ea typeface="ＭＳ Ｐゴシック" charset="-128"/>
              </a:rPr>
              <a:t>Viscous forces</a:t>
            </a:r>
          </a:p>
          <a:p>
            <a:pPr marL="1143000" lvl="2" indent="-228600" algn="just">
              <a:lnSpc>
                <a:spcPct val="75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  <a:ea typeface="ＭＳ Ｐゴシック" charset="-128"/>
              </a:rPr>
              <a:t>Fractal geometry</a:t>
            </a:r>
          </a:p>
          <a:p>
            <a:pPr marL="1143000" lvl="2" indent="-228600" algn="just">
              <a:lnSpc>
                <a:spcPct val="75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  <a:ea typeface="ＭＳ Ｐゴシック" charset="-128"/>
              </a:rPr>
              <a:t>Diffusiophoresis</a:t>
            </a:r>
          </a:p>
          <a:p>
            <a:pPr marL="1143000" lvl="2" indent="-228600" algn="just">
              <a:lnSpc>
                <a:spcPct val="75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  <a:ea typeface="ＭＳ Ｐゴシック" charset="-128"/>
              </a:rPr>
              <a:t>Thermophoresis</a:t>
            </a:r>
          </a:p>
          <a:p>
            <a:pPr marL="1143000" lvl="2" indent="-228600" algn="just">
              <a:lnSpc>
                <a:spcPct val="75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  <a:ea typeface="ＭＳ Ｐゴシック" charset="-128"/>
              </a:rPr>
              <a:t>Electric charge</a:t>
            </a:r>
          </a:p>
        </p:txBody>
      </p:sp>
      <p:sp>
        <p:nvSpPr>
          <p:cNvPr id="805894" name="Rectangle 6"/>
          <p:cNvSpPr>
            <a:spLocks noChangeArrowheads="1"/>
          </p:cNvSpPr>
          <p:nvPr/>
        </p:nvSpPr>
        <p:spPr bwMode="auto">
          <a:xfrm>
            <a:off x="533400" y="5334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Kernel = product of coalescence efficiency and collision kernel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(15.27)</a:t>
            </a:r>
          </a:p>
        </p:txBody>
      </p:sp>
      <p:graphicFrame>
        <p:nvGraphicFramePr>
          <p:cNvPr id="80589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2695626"/>
              </p:ext>
            </p:extLst>
          </p:nvPr>
        </p:nvGraphicFramePr>
        <p:xfrm>
          <a:off x="3341688" y="5819775"/>
          <a:ext cx="2232025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5905" name="Equation" r:id="rId3" imgW="901700" imgH="228600" progId="Equation.3">
                  <p:embed/>
                </p:oleObj>
              </mc:Choice>
              <mc:Fallback>
                <p:oleObj name="Equation" r:id="rId3" imgW="901700" imgH="2286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1688" y="5819775"/>
                        <a:ext cx="2232025" cy="566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891" grpId="0" build="p" bldLvl="3" autoUpdateAnimBg="0"/>
      <p:bldP spid="805894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Brownian Diffusion Kernel</a:t>
            </a:r>
          </a:p>
        </p:txBody>
      </p:sp>
      <p:sp>
        <p:nvSpPr>
          <p:cNvPr id="807939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Brownian motion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Irregular motion of particle due to random bombardment by gas molecules</a:t>
            </a:r>
          </a:p>
        </p:txBody>
      </p:sp>
      <p:sp>
        <p:nvSpPr>
          <p:cNvPr id="807940" name="Rectangle 4"/>
          <p:cNvSpPr>
            <a:spLocks noChangeArrowheads="1"/>
          </p:cNvSpPr>
          <p:nvPr/>
        </p:nvSpPr>
        <p:spPr bwMode="auto">
          <a:xfrm>
            <a:off x="457200" y="2286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Continuum regime Brownian collision kernel (cm</a:t>
            </a:r>
            <a:r>
              <a:rPr lang="en-US" sz="2400" b="0" baseline="30000">
                <a:latin typeface="Times" charset="0"/>
              </a:rPr>
              <a:t>3</a:t>
            </a:r>
            <a:r>
              <a:rPr lang="en-US" sz="2400" b="0">
                <a:latin typeface="Times" charset="0"/>
              </a:rPr>
              <a:t> partic. s</a:t>
            </a:r>
            <a:r>
              <a:rPr lang="en-US" sz="2400" b="0" baseline="30000">
                <a:latin typeface="Times" charset="0"/>
              </a:rPr>
              <a:t>-1</a:t>
            </a:r>
            <a:r>
              <a:rPr lang="en-US" sz="2400" b="0">
                <a:latin typeface="Times" charset="0"/>
              </a:rPr>
              <a:t>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(15.28)</a:t>
            </a:r>
          </a:p>
        </p:txBody>
      </p:sp>
      <p:sp>
        <p:nvSpPr>
          <p:cNvPr id="807941" name="Rectangle 5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Particle diffusion coefficient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(15.29)</a:t>
            </a:r>
          </a:p>
        </p:txBody>
      </p:sp>
      <p:sp>
        <p:nvSpPr>
          <p:cNvPr id="807942" name="Rectangle 6"/>
          <p:cNvSpPr>
            <a:spLocks noChangeArrowheads="1"/>
          </p:cNvSpPr>
          <p:nvPr/>
        </p:nvSpPr>
        <p:spPr bwMode="auto">
          <a:xfrm>
            <a:off x="533400" y="495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Cunningham slip-flow correction to particle resistance to motion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(15.30)</a:t>
            </a:r>
          </a:p>
        </p:txBody>
      </p:sp>
      <p:graphicFrame>
        <p:nvGraphicFramePr>
          <p:cNvPr id="80794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94266"/>
              </p:ext>
            </p:extLst>
          </p:nvPr>
        </p:nvGraphicFramePr>
        <p:xfrm>
          <a:off x="2489200" y="2711450"/>
          <a:ext cx="38084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7961" name="Equation" r:id="rId3" imgW="1524000" imgH="266700" progId="Equation.3">
                  <p:embed/>
                </p:oleObj>
              </mc:Choice>
              <mc:Fallback>
                <p:oleObj name="Equation" r:id="rId3" imgW="1524000" imgH="2667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9200" y="2711450"/>
                        <a:ext cx="3808413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794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414358"/>
              </p:ext>
            </p:extLst>
          </p:nvPr>
        </p:nvGraphicFramePr>
        <p:xfrm>
          <a:off x="3371850" y="3883025"/>
          <a:ext cx="212725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7962" name="Equation" r:id="rId5" imgW="850900" imgH="406400" progId="Equation.3">
                  <p:embed/>
                </p:oleObj>
              </mc:Choice>
              <mc:Fallback>
                <p:oleObj name="Equation" r:id="rId5" imgW="850900" imgH="4064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1850" y="3883025"/>
                        <a:ext cx="2127250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794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313659"/>
              </p:ext>
            </p:extLst>
          </p:nvPr>
        </p:nvGraphicFramePr>
        <p:xfrm>
          <a:off x="2352675" y="5562600"/>
          <a:ext cx="485616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7963" name="Equation" r:id="rId7" imgW="1943100" imgH="266700" progId="Equation.3">
                  <p:embed/>
                </p:oleObj>
              </mc:Choice>
              <mc:Fallback>
                <p:oleObj name="Equation" r:id="rId7" imgW="1943100" imgH="2667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2675" y="5562600"/>
                        <a:ext cx="4856163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7939" grpId="0" build="p" autoUpdateAnimBg="0"/>
      <p:bldP spid="807940" grpId="0" build="p" autoUpdateAnimBg="0"/>
      <p:bldP spid="807941" grpId="0" build="p" autoUpdateAnimBg="0"/>
      <p:bldP spid="807942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Brownian Diffusion Kernel</a:t>
            </a:r>
          </a:p>
        </p:txBody>
      </p:sp>
      <p:sp>
        <p:nvSpPr>
          <p:cNvPr id="808964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Free molecular regime Brownian collision kernel (cm</a:t>
            </a:r>
            <a:r>
              <a:rPr lang="en-US" sz="2400" b="0" baseline="30000">
                <a:latin typeface="Times" charset="0"/>
              </a:rPr>
              <a:t>3</a:t>
            </a:r>
            <a:r>
              <a:rPr lang="en-US" sz="2400" b="0">
                <a:latin typeface="Times" charset="0"/>
              </a:rPr>
              <a:t> partic. s</a:t>
            </a:r>
            <a:r>
              <a:rPr lang="en-US" sz="2400" b="0" baseline="30000">
                <a:latin typeface="Times" charset="0"/>
              </a:rPr>
              <a:t>-1</a:t>
            </a:r>
            <a:r>
              <a:rPr lang="en-US" sz="2400" b="0">
                <a:latin typeface="Times" charset="0"/>
              </a:rPr>
              <a:t>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(15.31)</a:t>
            </a:r>
          </a:p>
        </p:txBody>
      </p:sp>
      <p:sp>
        <p:nvSpPr>
          <p:cNvPr id="808965" name="Rectangle 5"/>
          <p:cNvSpPr>
            <a:spLocks noChangeArrowheads="1"/>
          </p:cNvSpPr>
          <p:nvPr/>
        </p:nvSpPr>
        <p:spPr bwMode="auto">
          <a:xfrm>
            <a:off x="457200" y="2514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Particle thermal speed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(15.32)</a:t>
            </a:r>
          </a:p>
        </p:txBody>
      </p:sp>
      <p:sp>
        <p:nvSpPr>
          <p:cNvPr id="808966" name="Rectangle 6"/>
          <p:cNvSpPr>
            <a:spLocks noChangeArrowheads="1"/>
          </p:cNvSpPr>
          <p:nvPr/>
        </p:nvSpPr>
        <p:spPr bwMode="auto">
          <a:xfrm>
            <a:off x="533400" y="3962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Interpolate between continuum and free molecular regimes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(15.33)</a:t>
            </a:r>
          </a:p>
        </p:txBody>
      </p:sp>
      <p:graphicFrame>
        <p:nvGraphicFramePr>
          <p:cNvPr id="80897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283473"/>
              </p:ext>
            </p:extLst>
          </p:nvPr>
        </p:nvGraphicFramePr>
        <p:xfrm>
          <a:off x="2733675" y="1644650"/>
          <a:ext cx="36496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8984" name="Equation" r:id="rId3" imgW="1460500" imgH="304800" progId="Equation.3">
                  <p:embed/>
                </p:oleObj>
              </mc:Choice>
              <mc:Fallback>
                <p:oleObj name="Equation" r:id="rId3" imgW="1460500" imgH="3048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3675" y="1644650"/>
                        <a:ext cx="364966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897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4911387"/>
              </p:ext>
            </p:extLst>
          </p:nvPr>
        </p:nvGraphicFramePr>
        <p:xfrm>
          <a:off x="3721100" y="2740025"/>
          <a:ext cx="19367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8985" name="Equation" r:id="rId5" imgW="774700" imgH="457200" progId="Equation.3">
                  <p:embed/>
                </p:oleObj>
              </mc:Choice>
              <mc:Fallback>
                <p:oleObj name="Equation" r:id="rId5" imgW="774700" imgH="4572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1100" y="2740025"/>
                        <a:ext cx="193675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897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674391"/>
              </p:ext>
            </p:extLst>
          </p:nvPr>
        </p:nvGraphicFramePr>
        <p:xfrm>
          <a:off x="1520825" y="4540250"/>
          <a:ext cx="5776913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8986" name="Equation" r:id="rId7" imgW="2311400" imgH="762000" progId="Equation.3">
                  <p:embed/>
                </p:oleObj>
              </mc:Choice>
              <mc:Fallback>
                <p:oleObj name="Equation" r:id="rId7" imgW="2311400" imgH="7620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0825" y="4540250"/>
                        <a:ext cx="5776913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64" grpId="0" build="p" autoUpdateAnimBg="0"/>
      <p:bldP spid="808965" grpId="0" build="p" autoUpdateAnimBg="0"/>
      <p:bldP spid="808966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Brownian Diffusion Kernel</a:t>
            </a:r>
          </a:p>
        </p:txBody>
      </p:sp>
      <p:sp>
        <p:nvSpPr>
          <p:cNvPr id="80998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Mean distance from center of a sphere reached by particles leaving the sphere's surface and traveling a distance </a:t>
            </a:r>
            <a:r>
              <a:rPr lang="en-US" sz="2400" b="0">
                <a:latin typeface="Symbol" charset="2"/>
              </a:rPr>
              <a:t>l</a:t>
            </a:r>
            <a:r>
              <a:rPr lang="en-US" sz="2400" b="0" i="1" baseline="-25000">
                <a:latin typeface="Times" charset="0"/>
              </a:rPr>
              <a:t>p,i</a:t>
            </a:r>
            <a:r>
              <a:rPr lang="en-US" sz="2400" b="0">
                <a:latin typeface="Times" charset="0"/>
              </a:rPr>
              <a:t> 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(15.34)</a:t>
            </a:r>
          </a:p>
        </p:txBody>
      </p:sp>
      <p:sp>
        <p:nvSpPr>
          <p:cNvPr id="809989" name="Rectangle 5"/>
          <p:cNvSpPr>
            <a:spLocks noChangeArrowheads="1"/>
          </p:cNvSpPr>
          <p:nvPr/>
        </p:nvSpPr>
        <p:spPr bwMode="auto">
          <a:xfrm>
            <a:off x="533400" y="3962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Particle mean free path (cm)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(15.34)</a:t>
            </a:r>
          </a:p>
        </p:txBody>
      </p:sp>
      <p:graphicFrame>
        <p:nvGraphicFramePr>
          <p:cNvPr id="80999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4432443"/>
              </p:ext>
            </p:extLst>
          </p:nvPr>
        </p:nvGraphicFramePr>
        <p:xfrm>
          <a:off x="2097088" y="2114550"/>
          <a:ext cx="4794250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004" name="Equation" r:id="rId3" imgW="1917700" imgH="571500" progId="Equation.3">
                  <p:embed/>
                </p:oleObj>
              </mc:Choice>
              <mc:Fallback>
                <p:oleObj name="Equation" r:id="rId3" imgW="1917700" imgH="5715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7088" y="2114550"/>
                        <a:ext cx="4794250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99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7330713"/>
              </p:ext>
            </p:extLst>
          </p:nvPr>
        </p:nvGraphicFramePr>
        <p:xfrm>
          <a:off x="3568700" y="4476750"/>
          <a:ext cx="165100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005" name="Equation" r:id="rId5" imgW="660400" imgH="444500" progId="Equation.3">
                  <p:embed/>
                </p:oleObj>
              </mc:Choice>
              <mc:Fallback>
                <p:oleObj name="Equation" r:id="rId5" imgW="660400" imgH="4445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8700" y="4476750"/>
                        <a:ext cx="1651000" cy="1111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987" grpId="0" autoUpdateAnimBg="0"/>
      <p:bldP spid="809989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Brownian Diffusion Enhancement</a:t>
            </a:r>
          </a:p>
        </p:txBody>
      </p:sp>
      <p:sp>
        <p:nvSpPr>
          <p:cNvPr id="811011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Eddies created in the wake of a large, falling particle enhance diffusion to the particle surface</a:t>
            </a:r>
          </a:p>
        </p:txBody>
      </p:sp>
      <p:sp>
        <p:nvSpPr>
          <p:cNvPr id="811012" name="Rectangle 4"/>
          <p:cNvSpPr>
            <a:spLocks noChangeArrowheads="1"/>
          </p:cNvSpPr>
          <p:nvPr/>
        </p:nvSpPr>
        <p:spPr bwMode="auto">
          <a:xfrm>
            <a:off x="533400" y="3962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Particle Schmidt number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(15.36)</a:t>
            </a:r>
          </a:p>
        </p:txBody>
      </p:sp>
      <p:sp>
        <p:nvSpPr>
          <p:cNvPr id="811016" name="Rectangle 8"/>
          <p:cNvSpPr>
            <a:spLocks noChangeArrowheads="1"/>
          </p:cNvSpPr>
          <p:nvPr/>
        </p:nvSpPr>
        <p:spPr bwMode="auto">
          <a:xfrm>
            <a:off x="457200" y="1981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Brownian diffusion enhancement collision kernel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(15.35)</a:t>
            </a:r>
          </a:p>
        </p:txBody>
      </p:sp>
      <p:graphicFrame>
        <p:nvGraphicFramePr>
          <p:cNvPr id="8110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7159819"/>
              </p:ext>
            </p:extLst>
          </p:nvPr>
        </p:nvGraphicFramePr>
        <p:xfrm>
          <a:off x="1117600" y="2200275"/>
          <a:ext cx="7332663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1027" name="Equation" r:id="rId3" imgW="2933700" imgH="711200" progId="Equation.3">
                  <p:embed/>
                </p:oleObj>
              </mc:Choice>
              <mc:Fallback>
                <p:oleObj name="Equation" r:id="rId3" imgW="2933700" imgH="7112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2200275"/>
                        <a:ext cx="7332663" cy="17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10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580954"/>
              </p:ext>
            </p:extLst>
          </p:nvPr>
        </p:nvGraphicFramePr>
        <p:xfrm>
          <a:off x="3432175" y="4568825"/>
          <a:ext cx="161925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1028" name="Equation" r:id="rId5" imgW="647700" imgH="419100" progId="Equation.3">
                  <p:embed/>
                </p:oleObj>
              </mc:Choice>
              <mc:Fallback>
                <p:oleObj name="Equation" r:id="rId5" imgW="647700" imgH="4191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75" y="4568825"/>
                        <a:ext cx="1619250" cy="1047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1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1011" grpId="0" autoUpdateAnimBg="0"/>
      <p:bldP spid="811012" grpId="0" build="p" autoUpdateAnimBg="0"/>
      <p:bldP spid="811016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Gravitational Collection</a:t>
            </a:r>
          </a:p>
        </p:txBody>
      </p:sp>
      <p:sp>
        <p:nvSpPr>
          <p:cNvPr id="812035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1588" indent="-1588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Collision and coalescence when one particle falls faster than and catches up with another</a:t>
            </a:r>
          </a:p>
        </p:txBody>
      </p:sp>
      <p:sp>
        <p:nvSpPr>
          <p:cNvPr id="812036" name="Rectangle 4"/>
          <p:cNvSpPr>
            <a:spLocks noChangeArrowheads="1"/>
          </p:cNvSpPr>
          <p:nvPr/>
        </p:nvSpPr>
        <p:spPr bwMode="auto">
          <a:xfrm>
            <a:off x="457200" y="3276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Collection (coalescence) efficiency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(15.38)</a:t>
            </a:r>
          </a:p>
        </p:txBody>
      </p:sp>
      <p:sp>
        <p:nvSpPr>
          <p:cNvPr id="812037" name="Rectangle 5"/>
          <p:cNvSpPr>
            <a:spLocks noChangeArrowheads="1"/>
          </p:cNvSpPr>
          <p:nvPr/>
        </p:nvSpPr>
        <p:spPr bwMode="auto">
          <a:xfrm>
            <a:off x="457200" y="2057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Differential fall speed collision kernel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(15.37)</a:t>
            </a:r>
          </a:p>
        </p:txBody>
      </p:sp>
      <p:graphicFrame>
        <p:nvGraphicFramePr>
          <p:cNvPr id="8120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4233501"/>
              </p:ext>
            </p:extLst>
          </p:nvPr>
        </p:nvGraphicFramePr>
        <p:xfrm>
          <a:off x="2143125" y="2406650"/>
          <a:ext cx="45069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2050" name="Equation" r:id="rId3" imgW="1803400" imgH="304800" progId="Equation.3">
                  <p:embed/>
                </p:oleObj>
              </mc:Choice>
              <mc:Fallback>
                <p:oleObj name="Equation" r:id="rId3" imgW="1803400" imgH="3048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25" y="2406650"/>
                        <a:ext cx="450691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204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7602647"/>
              </p:ext>
            </p:extLst>
          </p:nvPr>
        </p:nvGraphicFramePr>
        <p:xfrm>
          <a:off x="1844675" y="3714750"/>
          <a:ext cx="539591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2051" name="Equation" r:id="rId5" imgW="2159000" imgH="444500" progId="Equation.3">
                  <p:embed/>
                </p:oleObj>
              </mc:Choice>
              <mc:Fallback>
                <p:oleObj name="Equation" r:id="rId5" imgW="2159000" imgH="4445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4675" y="3714750"/>
                        <a:ext cx="5395913" cy="1111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2042" name="Rectangle 10"/>
          <p:cNvSpPr>
            <a:spLocks noChangeArrowheads="1"/>
          </p:cNvSpPr>
          <p:nvPr/>
        </p:nvSpPr>
        <p:spPr bwMode="auto">
          <a:xfrm>
            <a:off x="533400" y="4800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E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coll,i,j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simplifies to 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E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Vi,j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when Re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j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« 1 (viscous flows)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E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Ai,j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when Re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j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» 1 (potential flows)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2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2035" grpId="0" autoUpdateAnimBg="0"/>
      <p:bldP spid="812036" grpId="0" build="p" autoUpdateAnimBg="0"/>
      <p:bldP spid="812037" grpId="0" autoUpdateAnimBg="0"/>
      <p:bldP spid="812042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Gravitational Collection</a:t>
            </a:r>
          </a:p>
        </p:txBody>
      </p:sp>
      <p:sp>
        <p:nvSpPr>
          <p:cNvPr id="813060" name="Rectangle 4"/>
          <p:cNvSpPr>
            <a:spLocks noChangeArrowheads="1"/>
          </p:cNvSpPr>
          <p:nvPr/>
        </p:nvSpPr>
        <p:spPr bwMode="auto">
          <a:xfrm>
            <a:off x="609600" y="4876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Stokes number</a:t>
            </a:r>
            <a:endParaRPr lang="en-US" sz="2400" b="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813061" name="Rectangle 5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(15.39)</a:t>
            </a:r>
          </a:p>
        </p:txBody>
      </p:sp>
      <p:graphicFrame>
        <p:nvGraphicFramePr>
          <p:cNvPr id="81306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0049166"/>
              </p:ext>
            </p:extLst>
          </p:nvPr>
        </p:nvGraphicFramePr>
        <p:xfrm>
          <a:off x="1177925" y="1263650"/>
          <a:ext cx="6221413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080" name="Equation" r:id="rId3" imgW="2489200" imgH="800100" progId="Equation.3">
                  <p:embed/>
                </p:oleObj>
              </mc:Choice>
              <mc:Fallback>
                <p:oleObj name="Equation" r:id="rId3" imgW="2489200" imgH="8001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7925" y="1263650"/>
                        <a:ext cx="6221413" cy="200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306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4380270"/>
              </p:ext>
            </p:extLst>
          </p:nvPr>
        </p:nvGraphicFramePr>
        <p:xfrm>
          <a:off x="2946400" y="3305175"/>
          <a:ext cx="2697163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081" name="Equation" r:id="rId5" imgW="1079500" imgH="533400" progId="Equation.3">
                  <p:embed/>
                </p:oleObj>
              </mc:Choice>
              <mc:Fallback>
                <p:oleObj name="Equation" r:id="rId5" imgW="1079500" imgH="5334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400" y="3305175"/>
                        <a:ext cx="2697163" cy="133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306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8189759"/>
              </p:ext>
            </p:extLst>
          </p:nvPr>
        </p:nvGraphicFramePr>
        <p:xfrm>
          <a:off x="1879600" y="5530850"/>
          <a:ext cx="33639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082" name="Equation" r:id="rId7" imgW="1346200" imgH="266700" progId="Equation.3">
                  <p:embed/>
                </p:oleObj>
              </mc:Choice>
              <mc:Fallback>
                <p:oleObj name="Equation" r:id="rId7" imgW="1346200" imgH="2667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600" y="5530850"/>
                        <a:ext cx="3363913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3070" name="Rectangle 14"/>
          <p:cNvSpPr>
            <a:spLocks noChangeArrowheads="1"/>
          </p:cNvSpPr>
          <p:nvPr/>
        </p:nvSpPr>
        <p:spPr bwMode="auto">
          <a:xfrm>
            <a:off x="6096000" y="5715000"/>
            <a:ext cx="1135063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for </a:t>
            </a:r>
            <a:r>
              <a:rPr lang="en-US" sz="2400" b="0" i="1">
                <a:latin typeface="Times" charset="0"/>
              </a:rPr>
              <a:t>r</a:t>
            </a:r>
            <a:r>
              <a:rPr lang="en-US" sz="2400" b="0" i="1" baseline="-25000">
                <a:latin typeface="Times" charset="0"/>
              </a:rPr>
              <a:t>j</a:t>
            </a:r>
            <a:r>
              <a:rPr lang="en-US" sz="2400" b="0">
                <a:latin typeface="Times" charset="0"/>
              </a:rPr>
              <a:t>≥</a:t>
            </a:r>
            <a:r>
              <a:rPr lang="en-US" sz="2400" b="0" i="1">
                <a:latin typeface="Times" charset="0"/>
              </a:rPr>
              <a:t>r</a:t>
            </a:r>
            <a:r>
              <a:rPr lang="en-US" sz="2400" b="0" i="1" baseline="-25000">
                <a:latin typeface="Times" charset="0"/>
              </a:rPr>
              <a:t>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3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3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3060" grpId="0" build="p" autoUpdateAnimBg="0"/>
      <p:bldP spid="813061" grpId="0" autoUpdateAnimBg="0"/>
      <p:bldP spid="813070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Turbulent Inertia and Shear</a:t>
            </a:r>
          </a:p>
        </p:txBody>
      </p:sp>
      <p:sp>
        <p:nvSpPr>
          <p:cNvPr id="814083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Collision kernel due to turbulent inertial motion</a:t>
            </a:r>
            <a:endParaRPr lang="en-US" sz="2400" b="0">
              <a:latin typeface="Times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Collision between drops moving relative to air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(15.40)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</p:txBody>
      </p:sp>
      <p:sp>
        <p:nvSpPr>
          <p:cNvPr id="814084" name="Rectangle 4"/>
          <p:cNvSpPr>
            <a:spLocks noChangeArrowheads="1"/>
          </p:cNvSpPr>
          <p:nvPr/>
        </p:nvSpPr>
        <p:spPr bwMode="auto">
          <a:xfrm>
            <a:off x="533400" y="3276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Collision kernel due to turbulent shear</a:t>
            </a:r>
            <a:endParaRPr lang="en-US" sz="2400" b="0">
              <a:latin typeface="Times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Collisions due to spatial variations in turbulent velocities of drops moving with air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(15.41)</a:t>
            </a:r>
          </a:p>
        </p:txBody>
      </p:sp>
      <p:sp>
        <p:nvSpPr>
          <p:cNvPr id="814088" name="Rectangle 8"/>
          <p:cNvSpPr>
            <a:spLocks noChangeArrowheads="1"/>
          </p:cNvSpPr>
          <p:nvPr/>
        </p:nvSpPr>
        <p:spPr bwMode="auto">
          <a:xfrm>
            <a:off x="533400" y="5715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Epsilon = dissipation rate of turbulent energy per gram  (cm</a:t>
            </a:r>
            <a:r>
              <a:rPr lang="en-US" sz="2400" b="0" baseline="30000" dirty="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s</a:t>
            </a:r>
            <a:r>
              <a:rPr lang="en-US" sz="2400" b="0" baseline="30000" dirty="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)</a:t>
            </a:r>
          </a:p>
        </p:txBody>
      </p:sp>
      <p:graphicFrame>
        <p:nvGraphicFramePr>
          <p:cNvPr id="81408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8352142"/>
              </p:ext>
            </p:extLst>
          </p:nvPr>
        </p:nvGraphicFramePr>
        <p:xfrm>
          <a:off x="2584450" y="2041525"/>
          <a:ext cx="4030663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4099" name="Equation" r:id="rId3" imgW="1612900" imgH="444500" progId="Equation.3">
                  <p:embed/>
                </p:oleObj>
              </mc:Choice>
              <mc:Fallback>
                <p:oleObj name="Equation" r:id="rId3" imgW="1612900" imgH="4445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4450" y="2041525"/>
                        <a:ext cx="4030663" cy="1109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409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5839880"/>
              </p:ext>
            </p:extLst>
          </p:nvPr>
        </p:nvGraphicFramePr>
        <p:xfrm>
          <a:off x="2978150" y="4508500"/>
          <a:ext cx="3268663" cy="120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4100" name="Equation" r:id="rId5" imgW="1308100" imgH="482600" progId="Equation.3">
                  <p:embed/>
                </p:oleObj>
              </mc:Choice>
              <mc:Fallback>
                <p:oleObj name="Equation" r:id="rId5" imgW="1308100" imgH="482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8150" y="4508500"/>
                        <a:ext cx="3268663" cy="1204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4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4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4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4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4083" grpId="0" autoUpdateAnimBg="0"/>
      <p:bldP spid="814084" grpId="0" build="p" autoUpdateAnimBg="0"/>
      <p:bldP spid="814088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Comparisons of Coagulation Kernels</a:t>
            </a:r>
          </a:p>
        </p:txBody>
      </p:sp>
      <p:sp>
        <p:nvSpPr>
          <p:cNvPr id="815108" name="Rectangle 4"/>
          <p:cNvSpPr>
            <a:spLocks noChangeArrowheads="1"/>
          </p:cNvSpPr>
          <p:nvPr/>
        </p:nvSpPr>
        <p:spPr bwMode="auto">
          <a:xfrm>
            <a:off x="533400" y="990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1588" indent="-1588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Coagulation kernels when particle of (a) 0.01 micron and (</a:t>
            </a:r>
            <a:r>
              <a:rPr lang="en-US" sz="2400" b="0" dirty="0" err="1">
                <a:solidFill>
                  <a:srgbClr val="187534"/>
                </a:solidFill>
                <a:latin typeface="Times" charset="0"/>
              </a:rPr>
              <a:t>b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) 10 </a:t>
            </a:r>
            <a:r>
              <a:rPr lang="en-US" sz="2400" b="0" dirty="0">
                <a:solidFill>
                  <a:srgbClr val="187534"/>
                </a:solidFill>
                <a:latin typeface="Symbol" charset="2"/>
                <a:sym typeface="Symbol" charset="2"/>
              </a:rPr>
              <a:t>micron 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in radius coagulate at 298 K.</a:t>
            </a:r>
            <a:endParaRPr lang="en-US" sz="2400" b="0" dirty="0">
              <a:solidFill>
                <a:srgbClr val="FF00FF"/>
              </a:solidFill>
              <a:latin typeface="Times" charset="0"/>
            </a:endParaRPr>
          </a:p>
        </p:txBody>
      </p:sp>
      <p:grpSp>
        <p:nvGrpSpPr>
          <p:cNvPr id="815116" name="Group 12"/>
          <p:cNvGrpSpPr>
            <a:grpSpLocks/>
          </p:cNvGrpSpPr>
          <p:nvPr/>
        </p:nvGrpSpPr>
        <p:grpSpPr bwMode="auto">
          <a:xfrm>
            <a:off x="0" y="1981200"/>
            <a:ext cx="4343400" cy="3771900"/>
            <a:chOff x="0" y="1248"/>
            <a:chExt cx="2736" cy="2376"/>
          </a:xfrm>
        </p:grpSpPr>
        <p:graphicFrame>
          <p:nvGraphicFramePr>
            <p:cNvPr id="815110" name="Object 6"/>
            <p:cNvGraphicFramePr>
              <a:graphicFrameLocks noChangeAspect="1"/>
            </p:cNvGraphicFramePr>
            <p:nvPr/>
          </p:nvGraphicFramePr>
          <p:xfrm>
            <a:off x="96" y="1248"/>
            <a:ext cx="2640" cy="23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5120" name="Document" r:id="rId3" imgW="2286000" imgH="2057400" progId="Word.Document.8">
                    <p:embed/>
                  </p:oleObj>
                </mc:Choice>
                <mc:Fallback>
                  <p:oleObj name="Document" r:id="rId3" imgW="2286000" imgH="2057400" progId="Word.Document.8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" y="1248"/>
                          <a:ext cx="2640" cy="237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15112" name="Rectangle 8"/>
            <p:cNvSpPr>
              <a:spLocks noChangeArrowheads="1"/>
            </p:cNvSpPr>
            <p:nvPr/>
          </p:nvSpPr>
          <p:spPr bwMode="auto">
            <a:xfrm>
              <a:off x="0" y="1296"/>
              <a:ext cx="384" cy="23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5113" name="Text Box 9"/>
            <p:cNvSpPr txBox="1">
              <a:spLocks noChangeArrowheads="1"/>
            </p:cNvSpPr>
            <p:nvPr/>
          </p:nvSpPr>
          <p:spPr bwMode="auto">
            <a:xfrm rot="-5400000">
              <a:off x="-788" y="2272"/>
              <a:ext cx="20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solidFill>
                    <a:srgbClr val="050DFF"/>
                  </a:solidFill>
                  <a:latin typeface="Times" charset="0"/>
                </a:rPr>
                <a:t>Kernel (cm</a:t>
              </a:r>
              <a:r>
                <a:rPr lang="en-US" sz="2400" b="0" baseline="30000">
                  <a:solidFill>
                    <a:srgbClr val="050DFF"/>
                  </a:solidFill>
                  <a:latin typeface="Times" charset="0"/>
                </a:rPr>
                <a:t>3</a:t>
              </a:r>
              <a:r>
                <a:rPr lang="en-US" sz="2400" b="0">
                  <a:solidFill>
                    <a:srgbClr val="050DFF"/>
                  </a:solidFill>
                  <a:latin typeface="Times" charset="0"/>
                </a:rPr>
                <a:t> particle</a:t>
              </a:r>
              <a:r>
                <a:rPr lang="en-US" sz="2400" b="0" baseline="30000">
                  <a:solidFill>
                    <a:srgbClr val="050DFF"/>
                  </a:solidFill>
                  <a:latin typeface="Times" charset="0"/>
                </a:rPr>
                <a:t>-1 </a:t>
              </a:r>
              <a:r>
                <a:rPr lang="en-US" sz="2400" b="0">
                  <a:solidFill>
                    <a:srgbClr val="050DFF"/>
                  </a:solidFill>
                  <a:latin typeface="Times" charset="0"/>
                </a:rPr>
                <a:t>s</a:t>
              </a:r>
              <a:r>
                <a:rPr lang="en-US" sz="2400" b="0" baseline="30000">
                  <a:solidFill>
                    <a:srgbClr val="050DFF"/>
                  </a:solidFill>
                  <a:latin typeface="Times" charset="0"/>
                </a:rPr>
                <a:t>-1</a:t>
              </a:r>
              <a:r>
                <a:rPr lang="en-US" sz="2400" b="0">
                  <a:solidFill>
                    <a:srgbClr val="050DFF"/>
                  </a:solidFill>
                  <a:latin typeface="Times" charset="0"/>
                </a:rPr>
                <a:t>)</a:t>
              </a:r>
              <a:endParaRPr lang="en-US" sz="2400" b="0" baseline="-25000">
                <a:solidFill>
                  <a:srgbClr val="050DFF"/>
                </a:solidFill>
                <a:latin typeface="Times" charset="0"/>
              </a:endParaRPr>
            </a:p>
          </p:txBody>
        </p:sp>
      </p:grpSp>
      <p:grpSp>
        <p:nvGrpSpPr>
          <p:cNvPr id="815117" name="Group 13"/>
          <p:cNvGrpSpPr>
            <a:grpSpLocks/>
          </p:cNvGrpSpPr>
          <p:nvPr/>
        </p:nvGrpSpPr>
        <p:grpSpPr bwMode="auto">
          <a:xfrm>
            <a:off x="4724400" y="1981200"/>
            <a:ext cx="4267200" cy="4498975"/>
            <a:chOff x="2976" y="1248"/>
            <a:chExt cx="2688" cy="2834"/>
          </a:xfrm>
        </p:grpSpPr>
        <p:sp>
          <p:nvSpPr>
            <p:cNvPr id="815107" name="Text Box 3"/>
            <p:cNvSpPr txBox="1">
              <a:spLocks noChangeArrowheads="1"/>
            </p:cNvSpPr>
            <p:nvPr/>
          </p:nvSpPr>
          <p:spPr bwMode="auto">
            <a:xfrm>
              <a:off x="4704" y="3840"/>
              <a:ext cx="804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buFontTx/>
                <a:buNone/>
              </a:pPr>
              <a:r>
                <a:rPr lang="en-US" sz="2400" b="0">
                  <a:solidFill>
                    <a:srgbClr val="993366"/>
                  </a:solidFill>
                  <a:latin typeface="Times" charset="0"/>
                </a:rPr>
                <a:t>Fig. 15.7</a:t>
              </a:r>
            </a:p>
          </p:txBody>
        </p:sp>
        <p:graphicFrame>
          <p:nvGraphicFramePr>
            <p:cNvPr id="815111" name="Object 7"/>
            <p:cNvGraphicFramePr>
              <a:graphicFrameLocks noChangeAspect="1"/>
            </p:cNvGraphicFramePr>
            <p:nvPr/>
          </p:nvGraphicFramePr>
          <p:xfrm>
            <a:off x="3024" y="1248"/>
            <a:ext cx="2640" cy="23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5121" name="Document" r:id="rId5" imgW="2286000" imgH="2057400" progId="Word.Document.8">
                    <p:embed/>
                  </p:oleObj>
                </mc:Choice>
                <mc:Fallback>
                  <p:oleObj name="Document" r:id="rId5" imgW="2286000" imgH="2057400" progId="Word.Document.8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4" y="1248"/>
                          <a:ext cx="2640" cy="237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15114" name="Rectangle 10"/>
            <p:cNvSpPr>
              <a:spLocks noChangeArrowheads="1"/>
            </p:cNvSpPr>
            <p:nvPr/>
          </p:nvSpPr>
          <p:spPr bwMode="auto">
            <a:xfrm>
              <a:off x="2976" y="1296"/>
              <a:ext cx="384" cy="23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5115" name="Text Box 11"/>
            <p:cNvSpPr txBox="1">
              <a:spLocks noChangeArrowheads="1"/>
            </p:cNvSpPr>
            <p:nvPr/>
          </p:nvSpPr>
          <p:spPr bwMode="auto">
            <a:xfrm rot="-5400000">
              <a:off x="2140" y="2221"/>
              <a:ext cx="20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solidFill>
                    <a:srgbClr val="050DFF"/>
                  </a:solidFill>
                  <a:latin typeface="Times" charset="0"/>
                </a:rPr>
                <a:t>Kernel (cm</a:t>
              </a:r>
              <a:r>
                <a:rPr lang="en-US" sz="2400" b="0" baseline="30000">
                  <a:solidFill>
                    <a:srgbClr val="050DFF"/>
                  </a:solidFill>
                  <a:latin typeface="Times" charset="0"/>
                </a:rPr>
                <a:t>3</a:t>
              </a:r>
              <a:r>
                <a:rPr lang="en-US" sz="2400" b="0">
                  <a:solidFill>
                    <a:srgbClr val="050DFF"/>
                  </a:solidFill>
                  <a:latin typeface="Times" charset="0"/>
                </a:rPr>
                <a:t> particle</a:t>
              </a:r>
              <a:r>
                <a:rPr lang="en-US" sz="2400" b="0" baseline="30000">
                  <a:solidFill>
                    <a:srgbClr val="050DFF"/>
                  </a:solidFill>
                  <a:latin typeface="Times" charset="0"/>
                </a:rPr>
                <a:t>-1 </a:t>
              </a:r>
              <a:r>
                <a:rPr lang="en-US" sz="2400" b="0">
                  <a:solidFill>
                    <a:srgbClr val="050DFF"/>
                  </a:solidFill>
                  <a:latin typeface="Times" charset="0"/>
                </a:rPr>
                <a:t>s</a:t>
              </a:r>
              <a:r>
                <a:rPr lang="en-US" sz="2400" b="0" baseline="30000">
                  <a:solidFill>
                    <a:srgbClr val="050DFF"/>
                  </a:solidFill>
                  <a:latin typeface="Times" charset="0"/>
                </a:rPr>
                <a:t>-1</a:t>
              </a:r>
              <a:r>
                <a:rPr lang="en-US" sz="2400" b="0">
                  <a:solidFill>
                    <a:srgbClr val="050DFF"/>
                  </a:solidFill>
                  <a:latin typeface="Times" charset="0"/>
                </a:rPr>
                <a:t>)</a:t>
              </a:r>
              <a:endParaRPr lang="en-US" sz="2400" b="0" baseline="-25000">
                <a:solidFill>
                  <a:srgbClr val="050DFF"/>
                </a:solidFill>
                <a:latin typeface="Times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5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5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5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5108" grpId="0" build="p" bldLvl="2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Van der Waals/Viscous Forces</a:t>
            </a:r>
          </a:p>
        </p:txBody>
      </p:sp>
      <p:sp>
        <p:nvSpPr>
          <p:cNvPr id="816131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Van der Waals forces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Weak dipole-dipole attractions caused by brief, local charge fluctuations in nonpolar molecules having no net charge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Viscous forces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Two particles moving toward each other in viscous medium have diffusion coefficients smaller than the sum of the two</a:t>
            </a:r>
          </a:p>
        </p:txBody>
      </p:sp>
      <p:sp>
        <p:nvSpPr>
          <p:cNvPr id="816132" name="Rectangle 4"/>
          <p:cNvSpPr>
            <a:spLocks noChangeArrowheads="1"/>
          </p:cNvSpPr>
          <p:nvPr/>
        </p:nvSpPr>
        <p:spPr bwMode="auto">
          <a:xfrm>
            <a:off x="533400" y="3505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Van der Waals/viscous collision kernel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(15.42)</a:t>
            </a:r>
          </a:p>
        </p:txBody>
      </p:sp>
      <p:graphicFrame>
        <p:nvGraphicFramePr>
          <p:cNvPr id="81613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173503"/>
              </p:ext>
            </p:extLst>
          </p:nvPr>
        </p:nvGraphicFramePr>
        <p:xfrm>
          <a:off x="558800" y="3825875"/>
          <a:ext cx="7974013" cy="287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6142" name="Equation" r:id="rId3" imgW="3175000" imgH="1143000" progId="Equation.3">
                  <p:embed/>
                </p:oleObj>
              </mc:Choice>
              <mc:Fallback>
                <p:oleObj name="Equation" r:id="rId3" imgW="3175000" imgH="11430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800" y="3825875"/>
                        <a:ext cx="7974013" cy="287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6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6131" grpId="0" build="p" bldLvl="2" autoUpdateAnimBg="0"/>
      <p:bldP spid="816132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Van der Waals/Viscous Forces</a:t>
            </a:r>
          </a:p>
        </p:txBody>
      </p:sp>
      <p:sp>
        <p:nvSpPr>
          <p:cNvPr id="817156" name="Rectangle 4"/>
          <p:cNvSpPr>
            <a:spLocks noChangeArrowheads="1"/>
          </p:cNvSpPr>
          <p:nvPr/>
        </p:nvSpPr>
        <p:spPr bwMode="auto">
          <a:xfrm>
            <a:off x="533400" y="1219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Free-molecular regime correction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(15.43)</a:t>
            </a:r>
          </a:p>
        </p:txBody>
      </p:sp>
      <p:sp>
        <p:nvSpPr>
          <p:cNvPr id="817158" name="Rectangle 6"/>
          <p:cNvSpPr>
            <a:spLocks noChangeArrowheads="1"/>
          </p:cNvSpPr>
          <p:nvPr/>
        </p:nvSpPr>
        <p:spPr bwMode="auto">
          <a:xfrm>
            <a:off x="533400" y="4343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Free-molecular regime correction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(15.44)</a:t>
            </a:r>
          </a:p>
        </p:txBody>
      </p:sp>
      <p:graphicFrame>
        <p:nvGraphicFramePr>
          <p:cNvPr id="81715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8236380"/>
              </p:ext>
            </p:extLst>
          </p:nvPr>
        </p:nvGraphicFramePr>
        <p:xfrm>
          <a:off x="773113" y="1693863"/>
          <a:ext cx="7793037" cy="223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7169" name="Equation" r:id="rId3" imgW="3543300" imgH="1016000" progId="Equation.3">
                  <p:embed/>
                </p:oleObj>
              </mc:Choice>
              <mc:Fallback>
                <p:oleObj name="Equation" r:id="rId3" imgW="3543300" imgH="10160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113" y="1693863"/>
                        <a:ext cx="7793037" cy="2233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716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0291915"/>
              </p:ext>
            </p:extLst>
          </p:nvPr>
        </p:nvGraphicFramePr>
        <p:xfrm>
          <a:off x="1444625" y="4873625"/>
          <a:ext cx="6030913" cy="161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7170" name="Equation" r:id="rId5" imgW="2413000" imgH="647700" progId="Equation.3">
                  <p:embed/>
                </p:oleObj>
              </mc:Choice>
              <mc:Fallback>
                <p:oleObj name="Equation" r:id="rId5" imgW="2413000" imgH="6477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4625" y="4873625"/>
                        <a:ext cx="6030913" cy="1619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7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7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7156" grpId="0" build="p" autoUpdateAnimBg="0"/>
      <p:bldP spid="817158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Van der Waals/Viscous Forces</a:t>
            </a:r>
          </a:p>
        </p:txBody>
      </p:sp>
      <p:sp>
        <p:nvSpPr>
          <p:cNvPr id="818179" name="Rectangle 3"/>
          <p:cNvSpPr>
            <a:spLocks noChangeArrowheads="1"/>
          </p:cNvSpPr>
          <p:nvPr/>
        </p:nvSpPr>
        <p:spPr bwMode="auto">
          <a:xfrm>
            <a:off x="533400" y="1219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Van der Waals interaction potential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(15.46)</a:t>
            </a:r>
          </a:p>
        </p:txBody>
      </p:sp>
      <p:sp>
        <p:nvSpPr>
          <p:cNvPr id="818180" name="Rectangle 4"/>
          <p:cNvSpPr>
            <a:spLocks noChangeArrowheads="1"/>
          </p:cNvSpPr>
          <p:nvPr/>
        </p:nvSpPr>
        <p:spPr bwMode="auto">
          <a:xfrm>
            <a:off x="533400" y="3505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Particle pair Knudsen number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(15.47)</a:t>
            </a:r>
          </a:p>
        </p:txBody>
      </p:sp>
      <p:graphicFrame>
        <p:nvGraphicFramePr>
          <p:cNvPr id="81818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913239"/>
              </p:ext>
            </p:extLst>
          </p:nvPr>
        </p:nvGraphicFramePr>
        <p:xfrm>
          <a:off x="701675" y="1703388"/>
          <a:ext cx="7845425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8193" name="Equation" r:id="rId3" imgW="3263900" imgH="609600" progId="Equation.3">
                  <p:embed/>
                </p:oleObj>
              </mc:Choice>
              <mc:Fallback>
                <p:oleObj name="Equation" r:id="rId3" imgW="3263900" imgH="609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675" y="1703388"/>
                        <a:ext cx="7845425" cy="1466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818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375773"/>
              </p:ext>
            </p:extLst>
          </p:nvPr>
        </p:nvGraphicFramePr>
        <p:xfrm>
          <a:off x="3309938" y="4311650"/>
          <a:ext cx="2603500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8194" name="Equation" r:id="rId5" imgW="1041400" imgH="495300" progId="Equation.3">
                  <p:embed/>
                </p:oleObj>
              </mc:Choice>
              <mc:Fallback>
                <p:oleObj name="Equation" r:id="rId5" imgW="1041400" imgH="4953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9938" y="4311650"/>
                        <a:ext cx="2603500" cy="1238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179" grpId="0" build="p" autoUpdateAnimBg="0"/>
      <p:bldP spid="818180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Van der Waals/Viscous Forces</a:t>
            </a:r>
          </a:p>
        </p:txBody>
      </p:sp>
      <p:sp>
        <p:nvSpPr>
          <p:cNvPr id="819203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15.8</a:t>
            </a:r>
          </a:p>
        </p:txBody>
      </p:sp>
      <p:sp>
        <p:nvSpPr>
          <p:cNvPr id="819204" name="Rectangle 4"/>
          <p:cNvSpPr>
            <a:spLocks noChangeArrowheads="1"/>
          </p:cNvSpPr>
          <p:nvPr/>
        </p:nvSpPr>
        <p:spPr bwMode="auto">
          <a:xfrm>
            <a:off x="2057400" y="990600"/>
            <a:ext cx="5257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Van der Waals/viscous correction factor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819207" name="Object 7"/>
          <p:cNvGraphicFramePr>
            <a:graphicFrameLocks noChangeAspect="1"/>
          </p:cNvGraphicFramePr>
          <p:nvPr/>
        </p:nvGraphicFramePr>
        <p:xfrm>
          <a:off x="381000" y="1679575"/>
          <a:ext cx="8382000" cy="418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13" name="Document" r:id="rId3" imgW="3669792" imgH="1831848" progId="Word.Document.8">
                  <p:embed/>
                </p:oleObj>
              </mc:Choice>
              <mc:Fallback>
                <p:oleObj name="Document" r:id="rId3" imgW="3669792" imgH="1831848" progId="Word.Document.8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679575"/>
                        <a:ext cx="8382000" cy="418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208" name="Rectangle 8"/>
          <p:cNvSpPr>
            <a:spLocks noChangeArrowheads="1"/>
          </p:cNvSpPr>
          <p:nvPr/>
        </p:nvSpPr>
        <p:spPr bwMode="auto">
          <a:xfrm>
            <a:off x="533400" y="1833563"/>
            <a:ext cx="609600" cy="3198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209" name="Text Box 9"/>
          <p:cNvSpPr txBox="1">
            <a:spLocks noChangeArrowheads="1"/>
          </p:cNvSpPr>
          <p:nvPr/>
        </p:nvSpPr>
        <p:spPr bwMode="auto">
          <a:xfrm rot="-5400000">
            <a:off x="-297657" y="3078957"/>
            <a:ext cx="2271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50DFF"/>
                </a:solidFill>
                <a:latin typeface="Times" charset="0"/>
              </a:rPr>
              <a:t>Correction factor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Fractal Geometry</a:t>
            </a:r>
          </a:p>
        </p:txBody>
      </p:sp>
      <p:sp>
        <p:nvSpPr>
          <p:cNvPr id="820227" name="Rectangle 3"/>
          <p:cNvSpPr>
            <a:spLocks noChangeArrowheads="1"/>
          </p:cNvSpPr>
          <p:nvPr/>
        </p:nvSpPr>
        <p:spPr bwMode="auto">
          <a:xfrm>
            <a:off x="533400" y="1066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Fractals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Particles of irregular, fragmented shape</a:t>
            </a:r>
          </a:p>
        </p:txBody>
      </p:sp>
      <p:sp>
        <p:nvSpPr>
          <p:cNvPr id="820228" name="Rectangle 4"/>
          <p:cNvSpPr>
            <a:spLocks noChangeArrowheads="1"/>
          </p:cNvSpPr>
          <p:nvPr/>
        </p:nvSpPr>
        <p:spPr bwMode="auto">
          <a:xfrm>
            <a:off x="533400" y="3962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Number of spherules in aggregate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(15.49)</a:t>
            </a:r>
          </a:p>
        </p:txBody>
      </p:sp>
      <p:sp>
        <p:nvSpPr>
          <p:cNvPr id="820231" name="Rectangle 7"/>
          <p:cNvSpPr>
            <a:spLocks noChangeArrowheads="1"/>
          </p:cNvSpPr>
          <p:nvPr/>
        </p:nvSpPr>
        <p:spPr bwMode="auto">
          <a:xfrm>
            <a:off x="533400" y="2057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Fractal (outer) radius of agglomerate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(15.48)</a:t>
            </a:r>
          </a:p>
        </p:txBody>
      </p:sp>
      <p:graphicFrame>
        <p:nvGraphicFramePr>
          <p:cNvPr id="8202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9380049"/>
              </p:ext>
            </p:extLst>
          </p:nvPr>
        </p:nvGraphicFramePr>
        <p:xfrm>
          <a:off x="3571875" y="2740025"/>
          <a:ext cx="174625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42" name="Equation" r:id="rId3" imgW="698500" imgH="279400" progId="Equation.3">
                  <p:embed/>
                </p:oleObj>
              </mc:Choice>
              <mc:Fallback>
                <p:oleObj name="Equation" r:id="rId3" imgW="698500" imgH="2794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75" y="2740025"/>
                        <a:ext cx="1746250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2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341264"/>
              </p:ext>
            </p:extLst>
          </p:nvPr>
        </p:nvGraphicFramePr>
        <p:xfrm>
          <a:off x="3873500" y="4492625"/>
          <a:ext cx="12700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43" name="Equation" r:id="rId5" imgW="508000" imgH="406400" progId="Equation.3">
                  <p:embed/>
                </p:oleObj>
              </mc:Choice>
              <mc:Fallback>
                <p:oleObj name="Equation" r:id="rId5" imgW="508000" imgH="4064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3500" y="4492625"/>
                        <a:ext cx="1270000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227" grpId="0" build="p" autoUpdateAnimBg="0"/>
      <p:bldP spid="820228" grpId="0" build="p" autoUpdateAnimBg="0"/>
      <p:bldP spid="820231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Fractal Geometry</a:t>
            </a:r>
          </a:p>
        </p:txBody>
      </p:sp>
      <p:sp>
        <p:nvSpPr>
          <p:cNvPr id="821252" name="Rectangle 4"/>
          <p:cNvSpPr>
            <a:spLocks noChangeArrowheads="1"/>
          </p:cNvSpPr>
          <p:nvPr/>
        </p:nvSpPr>
        <p:spPr bwMode="auto">
          <a:xfrm>
            <a:off x="533400" y="3962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Area-equivalent radius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(15.51)</a:t>
            </a:r>
          </a:p>
        </p:txBody>
      </p:sp>
      <p:sp>
        <p:nvSpPr>
          <p:cNvPr id="821253" name="Rectangle 5"/>
          <p:cNvSpPr>
            <a:spLocks noChangeArrowheads="1"/>
          </p:cNvSpPr>
          <p:nvPr/>
        </p:nvSpPr>
        <p:spPr bwMode="auto">
          <a:xfrm>
            <a:off x="533400" y="1295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Mobility radius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(15.50)</a:t>
            </a:r>
          </a:p>
        </p:txBody>
      </p:sp>
      <p:graphicFrame>
        <p:nvGraphicFramePr>
          <p:cNvPr id="8212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7720806"/>
              </p:ext>
            </p:extLst>
          </p:nvPr>
        </p:nvGraphicFramePr>
        <p:xfrm>
          <a:off x="1625600" y="1962150"/>
          <a:ext cx="6126163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66" name="Equation" r:id="rId3" imgW="2451100" imgH="571500" progId="Equation.3">
                  <p:embed/>
                </p:oleObj>
              </mc:Choice>
              <mc:Fallback>
                <p:oleObj name="Equation" r:id="rId3" imgW="2451100" imgH="5715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600" y="1962150"/>
                        <a:ext cx="6126163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25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398649"/>
              </p:ext>
            </p:extLst>
          </p:nvPr>
        </p:nvGraphicFramePr>
        <p:xfrm>
          <a:off x="1184275" y="4568825"/>
          <a:ext cx="71723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67" name="Equation" r:id="rId5" imgW="2870200" imgH="457200" progId="Equation.3">
                  <p:embed/>
                </p:oleObj>
              </mc:Choice>
              <mc:Fallback>
                <p:oleObj name="Equation" r:id="rId5" imgW="2870200" imgH="4572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4275" y="4568825"/>
                        <a:ext cx="7172325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252" grpId="0" build="p" autoUpdateAnimBg="0"/>
      <p:bldP spid="821253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Fractal Geometry</a:t>
            </a:r>
          </a:p>
        </p:txBody>
      </p:sp>
      <p:sp>
        <p:nvSpPr>
          <p:cNvPr id="822276" name="Rectangle 4"/>
          <p:cNvSpPr>
            <a:spLocks noChangeArrowheads="1"/>
          </p:cNvSpPr>
          <p:nvPr/>
        </p:nvSpPr>
        <p:spPr bwMode="auto">
          <a:xfrm>
            <a:off x="533400" y="1295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Brownian collision kernel modified for fractals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(15.52)</a:t>
            </a:r>
          </a:p>
        </p:txBody>
      </p:sp>
      <p:graphicFrame>
        <p:nvGraphicFramePr>
          <p:cNvPr id="82227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7015980"/>
              </p:ext>
            </p:extLst>
          </p:nvPr>
        </p:nvGraphicFramePr>
        <p:xfrm>
          <a:off x="1279525" y="2101850"/>
          <a:ext cx="6786563" cy="189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285" name="Equation" r:id="rId3" imgW="2730500" imgH="762000" progId="Equation.3">
                  <p:embed/>
                </p:oleObj>
              </mc:Choice>
              <mc:Fallback>
                <p:oleObj name="Equation" r:id="rId3" imgW="2730500" imgH="7620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9525" y="2101850"/>
                        <a:ext cx="6786563" cy="189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276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Modified Brownian Collision Kernels</a:t>
            </a:r>
          </a:p>
        </p:txBody>
      </p:sp>
      <p:sp>
        <p:nvSpPr>
          <p:cNvPr id="823299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15.9</a:t>
            </a:r>
          </a:p>
        </p:txBody>
      </p:sp>
      <p:graphicFrame>
        <p:nvGraphicFramePr>
          <p:cNvPr id="823302" name="Object 6"/>
          <p:cNvGraphicFramePr>
            <a:graphicFrameLocks noChangeAspect="1"/>
          </p:cNvGraphicFramePr>
          <p:nvPr/>
        </p:nvGraphicFramePr>
        <p:xfrm>
          <a:off x="381000" y="1485900"/>
          <a:ext cx="830580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308" name="Document" r:id="rId3" imgW="3657600" imgH="1828800" progId="Word.Document.8">
                  <p:embed/>
                </p:oleObj>
              </mc:Choice>
              <mc:Fallback>
                <p:oleObj name="Document" r:id="rId3" imgW="3657600" imgH="1828800" progId="Word.Document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485900"/>
                        <a:ext cx="8305800" cy="415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303" name="Rectangle 7"/>
          <p:cNvSpPr>
            <a:spLocks noChangeArrowheads="1"/>
          </p:cNvSpPr>
          <p:nvPr/>
        </p:nvSpPr>
        <p:spPr bwMode="auto">
          <a:xfrm>
            <a:off x="304800" y="1820863"/>
            <a:ext cx="1066800" cy="3198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3304" name="Text Box 8"/>
          <p:cNvSpPr txBox="1">
            <a:spLocks noChangeArrowheads="1"/>
          </p:cNvSpPr>
          <p:nvPr/>
        </p:nvSpPr>
        <p:spPr bwMode="auto">
          <a:xfrm rot="-5400000">
            <a:off x="-716756" y="2994819"/>
            <a:ext cx="32623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50DFF"/>
                </a:solidFill>
                <a:latin typeface="Times" charset="0"/>
              </a:rPr>
              <a:t>Kernel (cm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 particle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</a:rPr>
              <a:t>-1 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s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</a:rPr>
              <a:t>-1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Modified Brownian Collision Kernels</a:t>
            </a:r>
          </a:p>
        </p:txBody>
      </p:sp>
      <p:sp>
        <p:nvSpPr>
          <p:cNvPr id="824323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15.9</a:t>
            </a:r>
          </a:p>
        </p:txBody>
      </p:sp>
      <p:graphicFrame>
        <p:nvGraphicFramePr>
          <p:cNvPr id="824325" name="Object 5"/>
          <p:cNvGraphicFramePr>
            <a:graphicFrameLocks noChangeAspect="1"/>
          </p:cNvGraphicFramePr>
          <p:nvPr/>
        </p:nvGraphicFramePr>
        <p:xfrm>
          <a:off x="304800" y="1409700"/>
          <a:ext cx="8382000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331" name="Document" r:id="rId3" imgW="3657600" imgH="1828800" progId="Word.Document.8">
                  <p:embed/>
                </p:oleObj>
              </mc:Choice>
              <mc:Fallback>
                <p:oleObj name="Document" r:id="rId3" imgW="3657600" imgH="1828800" progId="Word.Document.8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409700"/>
                        <a:ext cx="8382000" cy="419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4326" name="Rectangle 6"/>
          <p:cNvSpPr>
            <a:spLocks noChangeArrowheads="1"/>
          </p:cNvSpPr>
          <p:nvPr/>
        </p:nvSpPr>
        <p:spPr bwMode="auto">
          <a:xfrm>
            <a:off x="304800" y="1820863"/>
            <a:ext cx="1066800" cy="3198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4327" name="Text Box 7"/>
          <p:cNvSpPr txBox="1">
            <a:spLocks noChangeArrowheads="1"/>
          </p:cNvSpPr>
          <p:nvPr/>
        </p:nvSpPr>
        <p:spPr bwMode="auto">
          <a:xfrm rot="-5400000">
            <a:off x="-716756" y="2991644"/>
            <a:ext cx="32623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50DFF"/>
                </a:solidFill>
                <a:latin typeface="Times" charset="0"/>
              </a:rPr>
              <a:t>Kernel (cm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 particle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</a:rPr>
              <a:t>-1 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s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</a:rPr>
              <a:t>-1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Effect on Aerosol Evolution</a:t>
            </a:r>
          </a:p>
        </p:txBody>
      </p:sp>
      <p:sp>
        <p:nvSpPr>
          <p:cNvPr id="825347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4287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15.10</a:t>
            </a:r>
          </a:p>
        </p:txBody>
      </p:sp>
      <p:graphicFrame>
        <p:nvGraphicFramePr>
          <p:cNvPr id="825349" name="Object 5"/>
          <p:cNvGraphicFramePr>
            <a:graphicFrameLocks noChangeAspect="1"/>
          </p:cNvGraphicFramePr>
          <p:nvPr/>
        </p:nvGraphicFramePr>
        <p:xfrm>
          <a:off x="533400" y="1447800"/>
          <a:ext cx="8077200" cy="421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355" name="Document" r:id="rId3" imgW="3657600" imgH="1911096" progId="Word.Document.8">
                  <p:embed/>
                </p:oleObj>
              </mc:Choice>
              <mc:Fallback>
                <p:oleObj name="Document" r:id="rId3" imgW="3657600" imgH="1911096" progId="Word.Document.8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447800"/>
                        <a:ext cx="8077200" cy="421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5350" name="Rectangle 6"/>
          <p:cNvSpPr>
            <a:spLocks noChangeArrowheads="1"/>
          </p:cNvSpPr>
          <p:nvPr/>
        </p:nvSpPr>
        <p:spPr bwMode="auto">
          <a:xfrm>
            <a:off x="533400" y="1600200"/>
            <a:ext cx="609600" cy="31988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5351" name="Text Box 7"/>
          <p:cNvSpPr txBox="1">
            <a:spLocks noChangeArrowheads="1"/>
          </p:cNvSpPr>
          <p:nvPr/>
        </p:nvSpPr>
        <p:spPr bwMode="auto">
          <a:xfrm rot="-5400000">
            <a:off x="-807244" y="2929732"/>
            <a:ext cx="3290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50DFF"/>
                </a:solidFill>
                <a:latin typeface="Times" charset="0"/>
              </a:rPr>
              <a:t>dn (No.  cm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) / d log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</a:rPr>
              <a:t>10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D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</a:rPr>
              <a:t>p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Effect on Aerosol Evolution</a:t>
            </a:r>
          </a:p>
        </p:txBody>
      </p:sp>
      <p:sp>
        <p:nvSpPr>
          <p:cNvPr id="826371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4287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15.10</a:t>
            </a:r>
          </a:p>
        </p:txBody>
      </p:sp>
      <p:graphicFrame>
        <p:nvGraphicFramePr>
          <p:cNvPr id="826373" name="Object 5"/>
          <p:cNvGraphicFramePr>
            <a:graphicFrameLocks noChangeAspect="1"/>
          </p:cNvGraphicFramePr>
          <p:nvPr/>
        </p:nvGraphicFramePr>
        <p:xfrm>
          <a:off x="457200" y="1311275"/>
          <a:ext cx="8229600" cy="423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379" name="Document" r:id="rId3" imgW="3657600" imgH="1883664" progId="Word.Document.8">
                  <p:embed/>
                </p:oleObj>
              </mc:Choice>
              <mc:Fallback>
                <p:oleObj name="Document" r:id="rId3" imgW="3657600" imgH="1883664" progId="Word.Document.8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311275"/>
                        <a:ext cx="8229600" cy="4235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6374" name="Rectangle 6"/>
          <p:cNvSpPr>
            <a:spLocks noChangeArrowheads="1"/>
          </p:cNvSpPr>
          <p:nvPr/>
        </p:nvSpPr>
        <p:spPr bwMode="auto">
          <a:xfrm>
            <a:off x="533400" y="1530350"/>
            <a:ext cx="609600" cy="31988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6375" name="Text Box 7"/>
          <p:cNvSpPr txBox="1">
            <a:spLocks noChangeArrowheads="1"/>
          </p:cNvSpPr>
          <p:nvPr/>
        </p:nvSpPr>
        <p:spPr bwMode="auto">
          <a:xfrm rot="-5400000">
            <a:off x="-807244" y="2774157"/>
            <a:ext cx="3290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50DFF"/>
                </a:solidFill>
                <a:latin typeface="Times" charset="0"/>
              </a:rPr>
              <a:t>dn (No.  cm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) / d log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</a:rPr>
              <a:t>10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D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</a:rPr>
              <a:t>p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106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Measured v. Modeled Distributions Along Calder Road After Several Minutes</a:t>
            </a:r>
            <a:endParaRPr lang="en-US" sz="2800">
              <a:solidFill>
                <a:srgbClr val="FF1D19"/>
              </a:solidFill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1019175"/>
            <a:ext cx="4670425" cy="3095625"/>
            <a:chOff x="0" y="642"/>
            <a:chExt cx="2942" cy="1950"/>
          </a:xfrm>
        </p:grpSpPr>
        <p:graphicFrame>
          <p:nvGraphicFramePr>
            <p:cNvPr id="832516" name="Object 4"/>
            <p:cNvGraphicFramePr>
              <a:graphicFrameLocks noChangeAspect="1"/>
            </p:cNvGraphicFramePr>
            <p:nvPr/>
          </p:nvGraphicFramePr>
          <p:xfrm>
            <a:off x="0" y="816"/>
            <a:ext cx="2942" cy="16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696" name="Document" r:id="rId3" imgW="2743200" imgH="1548384" progId="Word.Document.8">
                    <p:embed/>
                  </p:oleObj>
                </mc:Choice>
                <mc:Fallback>
                  <p:oleObj name="Document" r:id="rId3" imgW="2743200" imgH="1548384" progId="Word.Document.8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816"/>
                          <a:ext cx="2942" cy="166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32517" name="Rectangle 5"/>
            <p:cNvSpPr>
              <a:spLocks noChangeArrowheads="1"/>
            </p:cNvSpPr>
            <p:nvPr/>
          </p:nvSpPr>
          <p:spPr bwMode="auto">
            <a:xfrm>
              <a:off x="240" y="2352"/>
              <a:ext cx="2544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518" name="Rectangle 6"/>
            <p:cNvSpPr>
              <a:spLocks noChangeArrowheads="1"/>
            </p:cNvSpPr>
            <p:nvPr/>
          </p:nvSpPr>
          <p:spPr bwMode="auto">
            <a:xfrm>
              <a:off x="0" y="720"/>
              <a:ext cx="288" cy="18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519" name="Text Box 7"/>
            <p:cNvSpPr txBox="1">
              <a:spLocks noChangeArrowheads="1"/>
            </p:cNvSpPr>
            <p:nvPr/>
          </p:nvSpPr>
          <p:spPr bwMode="auto">
            <a:xfrm rot="-5400000">
              <a:off x="-743" y="1385"/>
              <a:ext cx="17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000" b="0">
                  <a:solidFill>
                    <a:srgbClr val="0000FF"/>
                  </a:solidFill>
                  <a:latin typeface="Times" charset="0"/>
                </a:rPr>
                <a:t>dN (No. cm</a:t>
              </a:r>
              <a:r>
                <a:rPr lang="en-US" sz="2000" b="0" baseline="30000">
                  <a:solidFill>
                    <a:srgbClr val="0000FF"/>
                  </a:solidFill>
                  <a:latin typeface="Times" charset="0"/>
                </a:rPr>
                <a:t>-3</a:t>
              </a:r>
              <a:r>
                <a:rPr lang="en-US" sz="2000" b="0">
                  <a:solidFill>
                    <a:srgbClr val="0000FF"/>
                  </a:solidFill>
                  <a:latin typeface="Times" charset="0"/>
                </a:rPr>
                <a:t>) / dlog</a:t>
              </a:r>
              <a:r>
                <a:rPr lang="en-US" sz="2000" b="0" baseline="-25000">
                  <a:solidFill>
                    <a:srgbClr val="0000FF"/>
                  </a:solidFill>
                  <a:latin typeface="Times" charset="0"/>
                </a:rPr>
                <a:t>10</a:t>
              </a:r>
              <a:r>
                <a:rPr lang="en-US" sz="2000" b="0">
                  <a:solidFill>
                    <a:srgbClr val="0000FF"/>
                  </a:solidFill>
                  <a:latin typeface="Times" charset="0"/>
                </a:rPr>
                <a:t> D</a:t>
              </a:r>
              <a:r>
                <a:rPr lang="en-US" sz="2000" b="0" baseline="-25000">
                  <a:solidFill>
                    <a:srgbClr val="0000FF"/>
                  </a:solidFill>
                  <a:latin typeface="Times" charset="0"/>
                </a:rPr>
                <a:t>p</a:t>
              </a:r>
              <a:endParaRPr lang="en-US" sz="2000" b="0">
                <a:solidFill>
                  <a:srgbClr val="0000FF"/>
                </a:solidFill>
                <a:latin typeface="Times" charset="0"/>
              </a:endParaRPr>
            </a:p>
          </p:txBody>
        </p:sp>
        <p:sp>
          <p:nvSpPr>
            <p:cNvPr id="832520" name="Rectangle 8"/>
            <p:cNvSpPr>
              <a:spLocks noChangeArrowheads="1"/>
            </p:cNvSpPr>
            <p:nvPr/>
          </p:nvSpPr>
          <p:spPr bwMode="auto">
            <a:xfrm>
              <a:off x="912" y="2304"/>
              <a:ext cx="18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solidFill>
                    <a:srgbClr val="0000FF"/>
                  </a:solidFill>
                  <a:latin typeface="Times" charset="0"/>
                </a:rPr>
                <a:t>Particle diameter (</a:t>
              </a:r>
              <a:r>
                <a:rPr lang="en-US" sz="2400" b="0">
                  <a:solidFill>
                    <a:srgbClr val="0000FF"/>
                  </a:solidFill>
                  <a:latin typeface="Symbol" charset="2"/>
                </a:rPr>
                <a:t>m</a:t>
              </a:r>
              <a:r>
                <a:rPr lang="en-US" sz="2400" b="0">
                  <a:solidFill>
                    <a:srgbClr val="0000FF"/>
                  </a:solidFill>
                  <a:latin typeface="Times" charset="0"/>
                </a:rPr>
                <a:t>m)</a:t>
              </a:r>
              <a:endParaRPr lang="en-US" sz="2000" b="0">
                <a:solidFill>
                  <a:srgbClr val="0000FF"/>
                </a:solidFill>
                <a:latin typeface="Times" charset="0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473575" y="1135063"/>
            <a:ext cx="4670425" cy="2962275"/>
            <a:chOff x="2818" y="726"/>
            <a:chExt cx="2942" cy="1866"/>
          </a:xfrm>
        </p:grpSpPr>
        <p:graphicFrame>
          <p:nvGraphicFramePr>
            <p:cNvPr id="832522" name="Object 10"/>
            <p:cNvGraphicFramePr>
              <a:graphicFrameLocks noChangeAspect="1"/>
            </p:cNvGraphicFramePr>
            <p:nvPr/>
          </p:nvGraphicFramePr>
          <p:xfrm>
            <a:off x="2818" y="816"/>
            <a:ext cx="2942" cy="16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697" name="Document" r:id="rId5" imgW="2743200" imgH="1548384" progId="Word.Document.8">
                    <p:embed/>
                  </p:oleObj>
                </mc:Choice>
                <mc:Fallback>
                  <p:oleObj name="Document" r:id="rId5" imgW="2743200" imgH="1548384" progId="Word.Document.8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8" y="816"/>
                          <a:ext cx="2942" cy="166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32523" name="Rectangle 11"/>
            <p:cNvSpPr>
              <a:spLocks noChangeArrowheads="1"/>
            </p:cNvSpPr>
            <p:nvPr/>
          </p:nvSpPr>
          <p:spPr bwMode="auto">
            <a:xfrm>
              <a:off x="2832" y="768"/>
              <a:ext cx="288" cy="18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524" name="Rectangle 12"/>
            <p:cNvSpPr>
              <a:spLocks noChangeArrowheads="1"/>
            </p:cNvSpPr>
            <p:nvPr/>
          </p:nvSpPr>
          <p:spPr bwMode="auto">
            <a:xfrm>
              <a:off x="3216" y="2352"/>
              <a:ext cx="2544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525" name="Text Box 13"/>
            <p:cNvSpPr txBox="1">
              <a:spLocks noChangeArrowheads="1"/>
            </p:cNvSpPr>
            <p:nvPr/>
          </p:nvSpPr>
          <p:spPr bwMode="auto">
            <a:xfrm rot="-5400000">
              <a:off x="2137" y="1469"/>
              <a:ext cx="17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000" b="0">
                  <a:solidFill>
                    <a:srgbClr val="0000FF"/>
                  </a:solidFill>
                  <a:latin typeface="Times" charset="0"/>
                </a:rPr>
                <a:t>dN (No. cm</a:t>
              </a:r>
              <a:r>
                <a:rPr lang="en-US" sz="2000" b="0" baseline="30000">
                  <a:solidFill>
                    <a:srgbClr val="0000FF"/>
                  </a:solidFill>
                  <a:latin typeface="Times" charset="0"/>
                </a:rPr>
                <a:t>-3</a:t>
              </a:r>
              <a:r>
                <a:rPr lang="en-US" sz="2000" b="0">
                  <a:solidFill>
                    <a:srgbClr val="0000FF"/>
                  </a:solidFill>
                  <a:latin typeface="Times" charset="0"/>
                </a:rPr>
                <a:t>) / dlog</a:t>
              </a:r>
              <a:r>
                <a:rPr lang="en-US" sz="2000" b="0" baseline="-25000">
                  <a:solidFill>
                    <a:srgbClr val="0000FF"/>
                  </a:solidFill>
                  <a:latin typeface="Times" charset="0"/>
                </a:rPr>
                <a:t>10</a:t>
              </a:r>
              <a:r>
                <a:rPr lang="en-US" sz="2000" b="0">
                  <a:solidFill>
                    <a:srgbClr val="0000FF"/>
                  </a:solidFill>
                  <a:latin typeface="Times" charset="0"/>
                </a:rPr>
                <a:t> D</a:t>
              </a:r>
              <a:r>
                <a:rPr lang="en-US" sz="2000" b="0" baseline="-25000">
                  <a:solidFill>
                    <a:srgbClr val="0000FF"/>
                  </a:solidFill>
                  <a:latin typeface="Times" charset="0"/>
                </a:rPr>
                <a:t>p</a:t>
              </a:r>
              <a:endParaRPr lang="en-US" sz="2000" b="0">
                <a:solidFill>
                  <a:srgbClr val="0000FF"/>
                </a:solidFill>
                <a:latin typeface="Times" charset="0"/>
              </a:endParaRPr>
            </a:p>
          </p:txBody>
        </p:sp>
        <p:sp>
          <p:nvSpPr>
            <p:cNvPr id="832526" name="Rectangle 14"/>
            <p:cNvSpPr>
              <a:spLocks noChangeArrowheads="1"/>
            </p:cNvSpPr>
            <p:nvPr/>
          </p:nvSpPr>
          <p:spPr bwMode="auto">
            <a:xfrm>
              <a:off x="3744" y="2304"/>
              <a:ext cx="18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solidFill>
                    <a:srgbClr val="0000FF"/>
                  </a:solidFill>
                  <a:latin typeface="Times" charset="0"/>
                </a:rPr>
                <a:t>Particle diameter (</a:t>
              </a:r>
              <a:r>
                <a:rPr lang="en-US" sz="2400" b="0">
                  <a:solidFill>
                    <a:srgbClr val="0000FF"/>
                  </a:solidFill>
                  <a:latin typeface="Symbol" charset="2"/>
                </a:rPr>
                <a:t>m</a:t>
              </a:r>
              <a:r>
                <a:rPr lang="en-US" sz="2400" b="0">
                  <a:solidFill>
                    <a:srgbClr val="0000FF"/>
                  </a:solidFill>
                  <a:latin typeface="Times" charset="0"/>
                </a:rPr>
                <a:t>m)</a:t>
              </a:r>
              <a:endParaRPr lang="en-US" sz="2000" b="0">
                <a:solidFill>
                  <a:srgbClr val="0000FF"/>
                </a:solidFill>
                <a:latin typeface="Times" charset="0"/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2133600" y="3962400"/>
            <a:ext cx="4738688" cy="2895600"/>
            <a:chOff x="1344" y="2496"/>
            <a:chExt cx="2985" cy="1824"/>
          </a:xfrm>
        </p:grpSpPr>
        <p:graphicFrame>
          <p:nvGraphicFramePr>
            <p:cNvPr id="832528" name="Object 16"/>
            <p:cNvGraphicFramePr>
              <a:graphicFrameLocks noChangeAspect="1"/>
            </p:cNvGraphicFramePr>
            <p:nvPr/>
          </p:nvGraphicFramePr>
          <p:xfrm>
            <a:off x="1392" y="2544"/>
            <a:ext cx="2937" cy="16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698" name="Document" r:id="rId7" imgW="2743200" imgH="1548384" progId="Word.Document.8">
                    <p:embed/>
                  </p:oleObj>
                </mc:Choice>
                <mc:Fallback>
                  <p:oleObj name="Document" r:id="rId7" imgW="2743200" imgH="1548384" progId="Word.Document.8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2544"/>
                          <a:ext cx="2937" cy="165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32529" name="Rectangle 17"/>
            <p:cNvSpPr>
              <a:spLocks noChangeArrowheads="1"/>
            </p:cNvSpPr>
            <p:nvPr/>
          </p:nvSpPr>
          <p:spPr bwMode="auto">
            <a:xfrm>
              <a:off x="1344" y="2592"/>
              <a:ext cx="288" cy="16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530" name="Text Box 18"/>
            <p:cNvSpPr txBox="1">
              <a:spLocks noChangeArrowheads="1"/>
            </p:cNvSpPr>
            <p:nvPr/>
          </p:nvSpPr>
          <p:spPr bwMode="auto">
            <a:xfrm rot="-5400000">
              <a:off x="649" y="3239"/>
              <a:ext cx="17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000" b="0">
                  <a:solidFill>
                    <a:srgbClr val="0000FF"/>
                  </a:solidFill>
                  <a:latin typeface="Times" charset="0"/>
                </a:rPr>
                <a:t>dN (No. cm</a:t>
              </a:r>
              <a:r>
                <a:rPr lang="en-US" sz="2000" b="0" baseline="30000">
                  <a:solidFill>
                    <a:srgbClr val="0000FF"/>
                  </a:solidFill>
                  <a:latin typeface="Times" charset="0"/>
                </a:rPr>
                <a:t>-3</a:t>
              </a:r>
              <a:r>
                <a:rPr lang="en-US" sz="2000" b="0">
                  <a:solidFill>
                    <a:srgbClr val="0000FF"/>
                  </a:solidFill>
                  <a:latin typeface="Times" charset="0"/>
                </a:rPr>
                <a:t>) / dlog</a:t>
              </a:r>
              <a:r>
                <a:rPr lang="en-US" sz="2000" b="0" baseline="-25000">
                  <a:solidFill>
                    <a:srgbClr val="0000FF"/>
                  </a:solidFill>
                  <a:latin typeface="Times" charset="0"/>
                </a:rPr>
                <a:t>10</a:t>
              </a:r>
              <a:r>
                <a:rPr lang="en-US" sz="2000" b="0">
                  <a:solidFill>
                    <a:srgbClr val="0000FF"/>
                  </a:solidFill>
                  <a:latin typeface="Times" charset="0"/>
                </a:rPr>
                <a:t> D</a:t>
              </a:r>
              <a:r>
                <a:rPr lang="en-US" sz="2000" b="0" baseline="-25000">
                  <a:solidFill>
                    <a:srgbClr val="0000FF"/>
                  </a:solidFill>
                  <a:latin typeface="Times" charset="0"/>
                </a:rPr>
                <a:t>p</a:t>
              </a:r>
              <a:endParaRPr lang="en-US" sz="2000" b="0">
                <a:solidFill>
                  <a:srgbClr val="0000FF"/>
                </a:solidFill>
                <a:latin typeface="Times" charset="0"/>
              </a:endParaRPr>
            </a:p>
          </p:txBody>
        </p:sp>
        <p:sp>
          <p:nvSpPr>
            <p:cNvPr id="832531" name="Rectangle 19"/>
            <p:cNvSpPr>
              <a:spLocks noChangeArrowheads="1"/>
            </p:cNvSpPr>
            <p:nvPr/>
          </p:nvSpPr>
          <p:spPr bwMode="auto">
            <a:xfrm>
              <a:off x="2352" y="4080"/>
              <a:ext cx="1440" cy="1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532" name="Rectangle 20"/>
            <p:cNvSpPr>
              <a:spLocks noChangeArrowheads="1"/>
            </p:cNvSpPr>
            <p:nvPr/>
          </p:nvSpPr>
          <p:spPr bwMode="auto">
            <a:xfrm>
              <a:off x="2160" y="4032"/>
              <a:ext cx="18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solidFill>
                    <a:srgbClr val="0000FF"/>
                  </a:solidFill>
                  <a:latin typeface="Times" charset="0"/>
                </a:rPr>
                <a:t>Particle diameter (</a:t>
              </a:r>
              <a:r>
                <a:rPr lang="en-US" sz="2400" b="0">
                  <a:solidFill>
                    <a:srgbClr val="0000FF"/>
                  </a:solidFill>
                  <a:latin typeface="Symbol" charset="2"/>
                </a:rPr>
                <a:t>m</a:t>
              </a:r>
              <a:r>
                <a:rPr lang="en-US" sz="2400" b="0">
                  <a:solidFill>
                    <a:srgbClr val="0000FF"/>
                  </a:solidFill>
                  <a:latin typeface="Times" charset="0"/>
                </a:rPr>
                <a:t>m)</a:t>
              </a:r>
              <a:endParaRPr lang="en-US" sz="2000" b="0">
                <a:solidFill>
                  <a:srgbClr val="0000FF"/>
                </a:solidFill>
                <a:latin typeface="Times" charset="0"/>
              </a:endParaRPr>
            </a:p>
          </p:txBody>
        </p:sp>
      </p:grpSp>
      <p:sp>
        <p:nvSpPr>
          <p:cNvPr id="832533" name="Line 21"/>
          <p:cNvSpPr>
            <a:spLocks noChangeShapeType="1"/>
          </p:cNvSpPr>
          <p:nvPr/>
        </p:nvSpPr>
        <p:spPr bwMode="auto">
          <a:xfrm>
            <a:off x="1066800" y="2133600"/>
            <a:ext cx="7924800" cy="0"/>
          </a:xfrm>
          <a:prstGeom prst="line">
            <a:avLst/>
          </a:prstGeom>
          <a:noFill/>
          <a:ln w="38100">
            <a:solidFill>
              <a:srgbClr val="FF1D19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2534" name="Line 22"/>
          <p:cNvSpPr>
            <a:spLocks noChangeShapeType="1"/>
          </p:cNvSpPr>
          <p:nvPr/>
        </p:nvSpPr>
        <p:spPr bwMode="auto">
          <a:xfrm>
            <a:off x="3200400" y="4876800"/>
            <a:ext cx="1676400" cy="0"/>
          </a:xfrm>
          <a:prstGeom prst="line">
            <a:avLst/>
          </a:prstGeom>
          <a:noFill/>
          <a:ln w="38100">
            <a:solidFill>
              <a:srgbClr val="FF1D19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2533" grpId="0" animBg="1"/>
      <p:bldP spid="83253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3900" b="1">
                <a:solidFill>
                  <a:srgbClr val="0000FF"/>
                </a:solidFill>
                <a:latin typeface="Times" charset="0"/>
              </a:rPr>
              <a:t>Diffusiophoresis/Thermophoresis/Charge</a:t>
            </a:r>
          </a:p>
        </p:txBody>
      </p:sp>
      <p:sp>
        <p:nvSpPr>
          <p:cNvPr id="827395" name="Rectangle 3"/>
          <p:cNvSpPr>
            <a:spLocks noChangeArrowheads="1"/>
          </p:cNvSpPr>
          <p:nvPr/>
        </p:nvSpPr>
        <p:spPr bwMode="auto">
          <a:xfrm>
            <a:off x="533400" y="1295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Diffusiophoresis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Flow of aerosol particles down concentration gradient of gas due to bombardment of particles by the gas as it diffuses down same gradient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Thermophoresis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Flow of aerosol particles from warm to cool air due to bombardment of particles by gases in presence of temperature gradient.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Electric charge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Opposite-charge particles attract due to Coulomb forces </a:t>
            </a:r>
            <a:endParaRPr lang="en-US" sz="2400" b="0">
              <a:latin typeface="Times" charset="0"/>
            </a:endParaRPr>
          </a:p>
          <a:p>
            <a:pPr marL="1143000" lvl="2" indent="-228600" algn="just">
              <a:lnSpc>
                <a:spcPct val="100000"/>
              </a:lnSpc>
              <a:buFontTx/>
              <a:buChar char="•"/>
              <a:tabLst>
                <a:tab pos="6804025" algn="l"/>
              </a:tabLst>
            </a:pPr>
            <a:endParaRPr lang="en-US" sz="2400" b="0">
              <a:solidFill>
                <a:srgbClr val="993366"/>
              </a:solidFill>
              <a:latin typeface="Times" charset="0"/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7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7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7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7395" grpId="0" build="p" bldLvl="2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20" name="Rectangle 4"/>
          <p:cNvSpPr>
            <a:spLocks noChangeArrowheads="1"/>
          </p:cNvSpPr>
          <p:nvPr/>
        </p:nvSpPr>
        <p:spPr bwMode="auto">
          <a:xfrm>
            <a:off x="533400" y="3200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Mobility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(15.54)</a:t>
            </a:r>
          </a:p>
        </p:txBody>
      </p:sp>
      <p:sp>
        <p:nvSpPr>
          <p:cNvPr id="828421" name="Rectangle 5"/>
          <p:cNvSpPr>
            <a:spLocks noChangeArrowheads="1"/>
          </p:cNvSpPr>
          <p:nvPr/>
        </p:nvSpPr>
        <p:spPr bwMode="auto">
          <a:xfrm>
            <a:off x="533400" y="114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Collision kernel for diffusiophoresis, thermophoresis, charge, other kernels</a:t>
            </a:r>
          </a:p>
        </p:txBody>
      </p:sp>
      <p:sp>
        <p:nvSpPr>
          <p:cNvPr id="828425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</p:spPr>
        <p:txBody>
          <a:bodyPr/>
          <a:lstStyle/>
          <a:p>
            <a:r>
              <a:rPr lang="en-US" sz="3900" b="1">
                <a:solidFill>
                  <a:srgbClr val="0000FF"/>
                </a:solidFill>
                <a:latin typeface="Times" charset="0"/>
              </a:rPr>
              <a:t>Diffusiophoresis/Thermophoresis/Charge</a:t>
            </a:r>
          </a:p>
        </p:txBody>
      </p:sp>
      <p:sp>
        <p:nvSpPr>
          <p:cNvPr id="828426" name="Rectangle 10"/>
          <p:cNvSpPr>
            <a:spLocks noChangeArrowheads="1"/>
          </p:cNvSpPr>
          <p:nvPr/>
        </p:nvSpPr>
        <p:spPr bwMode="auto">
          <a:xfrm>
            <a:off x="533400" y="495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Particle diffusion coefficient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(15.57)</a:t>
            </a:r>
          </a:p>
        </p:txBody>
      </p:sp>
      <p:graphicFrame>
        <p:nvGraphicFramePr>
          <p:cNvPr id="82842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268528"/>
              </p:ext>
            </p:extLst>
          </p:nvPr>
        </p:nvGraphicFramePr>
        <p:xfrm>
          <a:off x="1308100" y="1765300"/>
          <a:ext cx="669766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441" name="Equation" r:id="rId3" imgW="2679700" imgH="520700" progId="Equation.3">
                  <p:embed/>
                </p:oleObj>
              </mc:Choice>
              <mc:Fallback>
                <p:oleObj name="Equation" r:id="rId3" imgW="2679700" imgH="5207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8100" y="1765300"/>
                        <a:ext cx="6697663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842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418795"/>
              </p:ext>
            </p:extLst>
          </p:nvPr>
        </p:nvGraphicFramePr>
        <p:xfrm>
          <a:off x="2311400" y="3638550"/>
          <a:ext cx="428466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442" name="Equation" r:id="rId5" imgW="1714500" imgH="431800" progId="Equation.3">
                  <p:embed/>
                </p:oleObj>
              </mc:Choice>
              <mc:Fallback>
                <p:oleObj name="Equation" r:id="rId5" imgW="1714500" imgH="4318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1400" y="3638550"/>
                        <a:ext cx="4284663" cy="10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842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3470199"/>
              </p:ext>
            </p:extLst>
          </p:nvPr>
        </p:nvGraphicFramePr>
        <p:xfrm>
          <a:off x="3584575" y="5575300"/>
          <a:ext cx="19367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443" name="Equation" r:id="rId7" imgW="774700" imgH="228600" progId="Equation.3">
                  <p:embed/>
                </p:oleObj>
              </mc:Choice>
              <mc:Fallback>
                <p:oleObj name="Equation" r:id="rId7" imgW="774700" imgH="2286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4575" y="5575300"/>
                        <a:ext cx="193675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8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8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8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8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8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8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8420" grpId="0" build="p" autoUpdateAnimBg="0"/>
      <p:bldP spid="828421" grpId="0" build="p" autoUpdateAnimBg="0"/>
      <p:bldP spid="828426" grpId="0" build="p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42" name="Rectangle 2"/>
          <p:cNvSpPr>
            <a:spLocks noChangeArrowheads="1"/>
          </p:cNvSpPr>
          <p:nvPr/>
        </p:nvSpPr>
        <p:spPr bwMode="auto">
          <a:xfrm>
            <a:off x="533400" y="2209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(15.59)</a:t>
            </a:r>
          </a:p>
        </p:txBody>
      </p:sp>
      <p:sp>
        <p:nvSpPr>
          <p:cNvPr id="829443" name="Rectangle 3"/>
          <p:cNvSpPr>
            <a:spLocks noChangeArrowheads="1"/>
          </p:cNvSpPr>
          <p:nvPr/>
        </p:nvSpPr>
        <p:spPr bwMode="auto">
          <a:xfrm>
            <a:off x="533400" y="1143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Diffusiophoresis, thermophoresis, charge terms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(15.58)</a:t>
            </a:r>
          </a:p>
        </p:txBody>
      </p:sp>
      <p:sp>
        <p:nvSpPr>
          <p:cNvPr id="82944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</p:spPr>
        <p:txBody>
          <a:bodyPr/>
          <a:lstStyle/>
          <a:p>
            <a:r>
              <a:rPr lang="en-US" sz="3900" b="1">
                <a:solidFill>
                  <a:srgbClr val="0000FF"/>
                </a:solidFill>
                <a:latin typeface="Times" charset="0"/>
              </a:rPr>
              <a:t>Diffusiophoresis/Thermophoresis/Charge</a:t>
            </a:r>
          </a:p>
        </p:txBody>
      </p:sp>
      <p:sp>
        <p:nvSpPr>
          <p:cNvPr id="829445" name="Rectangle 5"/>
          <p:cNvSpPr>
            <a:spLocks noChangeArrowheads="1"/>
          </p:cNvSpPr>
          <p:nvPr/>
        </p:nvSpPr>
        <p:spPr bwMode="auto">
          <a:xfrm>
            <a:off x="533400" y="40386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(15.60)</a:t>
            </a:r>
          </a:p>
        </p:txBody>
      </p:sp>
      <p:sp>
        <p:nvSpPr>
          <p:cNvPr id="829449" name="Rectangle 9"/>
          <p:cNvSpPr>
            <a:spLocks noChangeArrowheads="1"/>
          </p:cNvSpPr>
          <p:nvPr/>
        </p:nvSpPr>
        <p:spPr bwMode="auto">
          <a:xfrm>
            <a:off x="533400" y="54864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(15.61)</a:t>
            </a:r>
          </a:p>
        </p:txBody>
      </p:sp>
      <p:graphicFrame>
        <p:nvGraphicFramePr>
          <p:cNvPr id="82945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2895906"/>
              </p:ext>
            </p:extLst>
          </p:nvPr>
        </p:nvGraphicFramePr>
        <p:xfrm>
          <a:off x="2992438" y="1752600"/>
          <a:ext cx="28892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68" name="Equation" r:id="rId3" imgW="1155700" imgH="254000" progId="Equation.3">
                  <p:embed/>
                </p:oleObj>
              </mc:Choice>
              <mc:Fallback>
                <p:oleObj name="Equation" r:id="rId3" imgW="1155700" imgH="2540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2438" y="1752600"/>
                        <a:ext cx="288925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45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1438390"/>
              </p:ext>
            </p:extLst>
          </p:nvPr>
        </p:nvGraphicFramePr>
        <p:xfrm>
          <a:off x="1003300" y="2635250"/>
          <a:ext cx="695007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69" name="Equation" r:id="rId5" imgW="2781300" imgH="495300" progId="Equation.3">
                  <p:embed/>
                </p:oleObj>
              </mc:Choice>
              <mc:Fallback>
                <p:oleObj name="Equation" r:id="rId5" imgW="2781300" imgH="4953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2635250"/>
                        <a:ext cx="6950075" cy="1238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45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480050"/>
              </p:ext>
            </p:extLst>
          </p:nvPr>
        </p:nvGraphicFramePr>
        <p:xfrm>
          <a:off x="1762125" y="4371975"/>
          <a:ext cx="552291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70" name="Equation" r:id="rId7" imgW="2209800" imgH="444500" progId="Equation.3">
                  <p:embed/>
                </p:oleObj>
              </mc:Choice>
              <mc:Fallback>
                <p:oleObj name="Equation" r:id="rId7" imgW="2209800" imgH="4445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2125" y="4371975"/>
                        <a:ext cx="5522913" cy="1111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45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654452"/>
              </p:ext>
            </p:extLst>
          </p:nvPr>
        </p:nvGraphicFramePr>
        <p:xfrm>
          <a:off x="3629025" y="5775325"/>
          <a:ext cx="15557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71" name="Equation" r:id="rId9" imgW="622300" imgH="254000" progId="Equation.3">
                  <p:embed/>
                </p:oleObj>
              </mc:Choice>
              <mc:Fallback>
                <p:oleObj name="Equation" r:id="rId9" imgW="622300" imgH="2540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9025" y="5775325"/>
                        <a:ext cx="155575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42" grpId="0" build="p" autoUpdateAnimBg="0"/>
      <p:bldP spid="829443" grpId="0" build="p" autoUpdateAnimBg="0"/>
      <p:bldP spid="829445" grpId="0" build="p" autoUpdateAnimBg="0"/>
      <p:bldP spid="829449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Collision Efficiency for Cloud-Aerosol Coagulation</a:t>
            </a:r>
          </a:p>
        </p:txBody>
      </p:sp>
      <p:sp>
        <p:nvSpPr>
          <p:cNvPr id="830467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4287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15.11</a:t>
            </a:r>
          </a:p>
        </p:txBody>
      </p:sp>
      <p:graphicFrame>
        <p:nvGraphicFramePr>
          <p:cNvPr id="830469" name="Object 5"/>
          <p:cNvGraphicFramePr>
            <a:graphicFrameLocks noChangeAspect="1"/>
          </p:cNvGraphicFramePr>
          <p:nvPr/>
        </p:nvGraphicFramePr>
        <p:xfrm>
          <a:off x="457200" y="1295400"/>
          <a:ext cx="8229600" cy="493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475" name="Document" r:id="rId3" imgW="3200400" imgH="1917192" progId="Word.Document.8">
                  <p:embed/>
                </p:oleObj>
              </mc:Choice>
              <mc:Fallback>
                <p:oleObj name="Document" r:id="rId3" imgW="3200400" imgH="1917192" progId="Word.Document.8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295400"/>
                        <a:ext cx="8229600" cy="4930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0470" name="Rectangle 6"/>
          <p:cNvSpPr>
            <a:spLocks noChangeArrowheads="1"/>
          </p:cNvSpPr>
          <p:nvPr/>
        </p:nvSpPr>
        <p:spPr bwMode="auto">
          <a:xfrm>
            <a:off x="609600" y="1606550"/>
            <a:ext cx="609600" cy="31988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0471" name="Text Box 7"/>
          <p:cNvSpPr txBox="1">
            <a:spLocks noChangeArrowheads="1"/>
          </p:cNvSpPr>
          <p:nvPr/>
        </p:nvSpPr>
        <p:spPr bwMode="auto">
          <a:xfrm rot="-5400000">
            <a:off x="-381794" y="2845594"/>
            <a:ext cx="2592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50DFF"/>
                </a:solidFill>
                <a:latin typeface="Times" charset="0"/>
              </a:rPr>
              <a:t>Collision efficiency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Collision Kernel for Cloud-Aerosol Coagulation</a:t>
            </a:r>
          </a:p>
        </p:txBody>
      </p:sp>
      <p:sp>
        <p:nvSpPr>
          <p:cNvPr id="831491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4287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15.12</a:t>
            </a:r>
          </a:p>
        </p:txBody>
      </p:sp>
      <p:graphicFrame>
        <p:nvGraphicFramePr>
          <p:cNvPr id="831493" name="Object 5"/>
          <p:cNvGraphicFramePr>
            <a:graphicFrameLocks noChangeAspect="1"/>
          </p:cNvGraphicFramePr>
          <p:nvPr/>
        </p:nvGraphicFramePr>
        <p:xfrm>
          <a:off x="533400" y="1298575"/>
          <a:ext cx="7924800" cy="502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499" name="Document" r:id="rId3" imgW="3023616" imgH="1917192" progId="Word.Document.8">
                  <p:embed/>
                </p:oleObj>
              </mc:Choice>
              <mc:Fallback>
                <p:oleObj name="Document" r:id="rId3" imgW="3023616" imgH="1917192" progId="Word.Document.8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98575"/>
                        <a:ext cx="7924800" cy="5026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1496" name="Rectangle 8"/>
          <p:cNvSpPr>
            <a:spLocks noChangeArrowheads="1"/>
          </p:cNvSpPr>
          <p:nvPr/>
        </p:nvSpPr>
        <p:spPr bwMode="auto">
          <a:xfrm>
            <a:off x="304800" y="1066800"/>
            <a:ext cx="1066800" cy="487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1497" name="Text Box 9"/>
          <p:cNvSpPr txBox="1">
            <a:spLocks noChangeArrowheads="1"/>
          </p:cNvSpPr>
          <p:nvPr/>
        </p:nvSpPr>
        <p:spPr bwMode="auto">
          <a:xfrm rot="-5400000">
            <a:off x="-716757" y="3072607"/>
            <a:ext cx="3262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50DFF"/>
                </a:solidFill>
                <a:latin typeface="Times" charset="0"/>
              </a:rPr>
              <a:t>Kernel (cm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 particle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</a:rPr>
              <a:t>-1 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s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</a:rPr>
              <a:t>-1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8854</TotalTime>
  <Words>1466</Words>
  <Application>Microsoft Macintosh PowerPoint</Application>
  <PresentationFormat>On-screen Show (4:3)</PresentationFormat>
  <Paragraphs>212</Paragraphs>
  <Slides>50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Symbol</vt:lpstr>
      <vt:lpstr>Times</vt:lpstr>
      <vt:lpstr>Default Design</vt:lpstr>
      <vt:lpstr>Equation</vt:lpstr>
      <vt:lpstr>Document</vt:lpstr>
      <vt:lpstr>Presentation Slides  for  Chapter 15 of  Fundamentals of Atmospheric Modeling 2nd Edition </vt:lpstr>
      <vt:lpstr>Coagulation</vt:lpstr>
      <vt:lpstr>Monomer Size Distribution</vt:lpstr>
      <vt:lpstr>Coagulation Over Monomer Distribution</vt:lpstr>
      <vt:lpstr>Coagulation Over Monomer Distribution</vt:lpstr>
      <vt:lpstr>Semiimplicit Solution Over Monomer Size Distribution</vt:lpstr>
      <vt:lpstr>Semiimplicit Solution Over Monomer Size Distribution</vt:lpstr>
      <vt:lpstr>Semiimplicit Solution Over Arbitrary Size Distribution</vt:lpstr>
      <vt:lpstr>Semiimplicit Solution Over Arbitrary Size Distribution</vt:lpstr>
      <vt:lpstr>Semiimplicit Solution Over Arbitrary Size Distribution</vt:lpstr>
      <vt:lpstr>Smoluchowski’s (1918) Solution</vt:lpstr>
      <vt:lpstr>Smoluchowski’s (1918) Solution</vt:lpstr>
      <vt:lpstr>Self-Preserving Solution</vt:lpstr>
      <vt:lpstr>Self-Preserving Solution</vt:lpstr>
      <vt:lpstr>Coagulation Over Multiple Structures</vt:lpstr>
      <vt:lpstr>Coagulation Over Multiple Structures</vt:lpstr>
      <vt:lpstr>Coagulation Over Multiple Structures</vt:lpstr>
      <vt:lpstr>Coagulation Over Multiple Structures</vt:lpstr>
      <vt:lpstr>Coagulation Over Multiple Structures</vt:lpstr>
      <vt:lpstr>Coagulation Over Multiple Structures</vt:lpstr>
      <vt:lpstr>Coagulation Over Multiple Structures</vt:lpstr>
      <vt:lpstr>Particle Flow Regimes</vt:lpstr>
      <vt:lpstr>Particle Flow Regimes</vt:lpstr>
      <vt:lpstr>Particle Flow Regimes</vt:lpstr>
      <vt:lpstr>Coagulation Kernel</vt:lpstr>
      <vt:lpstr>Brownian Diffusion Kernel</vt:lpstr>
      <vt:lpstr>Brownian Diffusion Kernel</vt:lpstr>
      <vt:lpstr>Brownian Diffusion Kernel</vt:lpstr>
      <vt:lpstr>Brownian Diffusion Enhancement</vt:lpstr>
      <vt:lpstr>Gravitational Collection</vt:lpstr>
      <vt:lpstr>Gravitational Collection</vt:lpstr>
      <vt:lpstr>Turbulent Inertia and Shear</vt:lpstr>
      <vt:lpstr>Comparisons of Coagulation Kernels</vt:lpstr>
      <vt:lpstr>Van der Waals/Viscous Forces</vt:lpstr>
      <vt:lpstr>Van der Waals/Viscous Forces</vt:lpstr>
      <vt:lpstr>Van der Waals/Viscous Forces</vt:lpstr>
      <vt:lpstr>Van der Waals/Viscous Forces</vt:lpstr>
      <vt:lpstr>Fractal Geometry</vt:lpstr>
      <vt:lpstr>Fractal Geometry</vt:lpstr>
      <vt:lpstr>Fractal Geometry</vt:lpstr>
      <vt:lpstr>Modified Brownian Collision Kernels</vt:lpstr>
      <vt:lpstr>Modified Brownian Collision Kernels</vt:lpstr>
      <vt:lpstr>Effect on Aerosol Evolution</vt:lpstr>
      <vt:lpstr>Effect on Aerosol Evolution</vt:lpstr>
      <vt:lpstr>Measured v. Modeled Distributions Along Calder Road After Several Minutes</vt:lpstr>
      <vt:lpstr>Diffusiophoresis/Thermophoresis/Charge</vt:lpstr>
      <vt:lpstr>Diffusiophoresis/Thermophoresis/Charge</vt:lpstr>
      <vt:lpstr>Diffusiophoresis/Thermophoresis/Charge</vt:lpstr>
      <vt:lpstr>Collision Efficiency for Cloud-Aerosol Coagulation</vt:lpstr>
      <vt:lpstr>Collision Kernel for Cloud-Aerosol Coagulation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663</cp:revision>
  <dcterms:created xsi:type="dcterms:W3CDTF">2010-05-11T17:44:53Z</dcterms:created>
  <dcterms:modified xsi:type="dcterms:W3CDTF">2022-05-05T16:56:17Z</dcterms:modified>
</cp:coreProperties>
</file>