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600" r:id="rId3"/>
    <p:sldId id="601" r:id="rId4"/>
    <p:sldId id="599" r:id="rId5"/>
    <p:sldId id="500" r:id="rId6"/>
    <p:sldId id="578" r:id="rId7"/>
    <p:sldId id="579" r:id="rId8"/>
    <p:sldId id="602" r:id="rId9"/>
    <p:sldId id="603" r:id="rId10"/>
    <p:sldId id="604" r:id="rId11"/>
    <p:sldId id="580" r:id="rId12"/>
    <p:sldId id="581" r:id="rId13"/>
    <p:sldId id="582" r:id="rId14"/>
    <p:sldId id="583" r:id="rId15"/>
    <p:sldId id="584" r:id="rId16"/>
    <p:sldId id="605" r:id="rId17"/>
    <p:sldId id="606" r:id="rId18"/>
    <p:sldId id="607" r:id="rId19"/>
    <p:sldId id="608" r:id="rId20"/>
    <p:sldId id="609" r:id="rId21"/>
    <p:sldId id="611" r:id="rId22"/>
    <p:sldId id="612" r:id="rId23"/>
    <p:sldId id="613" r:id="rId24"/>
    <p:sldId id="614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44" r:id="rId39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D3830-2987-1845-ACD2-E573330F31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3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92E6A-4E18-C548-8CBA-56F69D581E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8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14E2C-1027-F647-9746-8C4E0F0A6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7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11A93-FEE6-194A-869C-21BF696B55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9FC79-8AFF-4847-82DD-1D0BFEAB2E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37F75-62EB-494F-AA2C-27B8F8B0F1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2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9D17E-8FCC-964A-BB5D-B6B01C58A6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3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CBEC0-E906-5D4F-84E7-188166AA68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6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9AED7-3A5E-0642-8B3C-44758724DD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5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E7BF0-030F-4F4B-A1B9-3B9ECAEB6A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2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F2086-2721-F949-971A-98A4FE5121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64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B7D9B7D-821B-714F-8034-B7068463F7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8023926C-3964-1C46-AAE9-56DCB43EF1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3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8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4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8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14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30,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Sources of New Particles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85411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1534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Emission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Sea spray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Soil dust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Volcanic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Biomass burning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Fossil-fuel combustion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Industrial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Miscellaneous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Homogeneous nucleation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Homomolecular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Binary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Ternary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endParaRPr lang="en-US" sz="2400" b="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Sea Spray Emission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86435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Form when winds and waves force air bubbles to burst at sea surface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Contain composition of sea water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Spume drops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Drops larger than sea spray formed when winds tear off wave crests.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Sea-spray acidification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Reduction in chloride in sea spray drops as sulfuric acid or nitric acid enter the drops.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Dehydration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Water loss when drop evaporates in low relative-humidity air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endParaRPr lang="en-US" sz="2400" b="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Constituents of Sea Water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84387" name="Text Box 3"/>
          <p:cNvSpPr txBox="1">
            <a:spLocks noChangeArrowheads="1"/>
          </p:cNvSpPr>
          <p:nvPr/>
        </p:nvSpPr>
        <p:spPr bwMode="auto">
          <a:xfrm>
            <a:off x="6781800" y="5943600"/>
            <a:ext cx="148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Table 14.1</a:t>
            </a:r>
            <a:endParaRPr lang="en-US" b="0">
              <a:solidFill>
                <a:srgbClr val="990E0C"/>
              </a:solidFill>
              <a:latin typeface="Times" charset="0"/>
            </a:endParaRPr>
          </a:p>
        </p:txBody>
      </p:sp>
      <p:sp>
        <p:nvSpPr>
          <p:cNvPr id="784388" name="Text Box 4"/>
          <p:cNvSpPr txBox="1">
            <a:spLocks noChangeArrowheads="1"/>
          </p:cNvSpPr>
          <p:nvPr/>
        </p:nvSpPr>
        <p:spPr bwMode="auto">
          <a:xfrm>
            <a:off x="2514600" y="1752600"/>
            <a:ext cx="39624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Constituent	Mass percent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Water		96.78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Sodium		1.05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Chlorine		1.88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Magnesium		0.125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Sulfur		0.0876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Calcium		0.0398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Potassium		0.0386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Carbon		0.0027</a:t>
            </a:r>
            <a:endParaRPr lang="en-US" b="0">
              <a:solidFill>
                <a:srgbClr val="990E0C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3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Sea Spray Emission</a:t>
            </a:r>
          </a:p>
        </p:txBody>
      </p:sp>
      <p:sp>
        <p:nvSpPr>
          <p:cNvPr id="67891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Flux of sea spray drops per unit radius interval (Monahan)	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(14.1)</a:t>
            </a:r>
          </a:p>
        </p:txBody>
      </p:sp>
      <p:sp>
        <p:nvSpPr>
          <p:cNvPr id="678916" name="Rectangle 4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(14.2)</a:t>
            </a:r>
            <a:endParaRPr lang="en-US" sz="3200" b="0">
              <a:latin typeface="Times" charset="0"/>
            </a:endParaRPr>
          </a:p>
        </p:txBody>
      </p:sp>
      <p:sp>
        <p:nvSpPr>
          <p:cNvPr id="678917" name="Rectangle 5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Flux of spume drops per unit radius interval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(14.1)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67893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201859"/>
              </p:ext>
            </p:extLst>
          </p:nvPr>
        </p:nvGraphicFramePr>
        <p:xfrm>
          <a:off x="1296988" y="1492250"/>
          <a:ext cx="6604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8" name="Equation" r:id="rId3" imgW="2641600" imgH="431800" progId="Equation.3">
                  <p:embed/>
                </p:oleObj>
              </mc:Choice>
              <mc:Fallback>
                <p:oleObj name="Equation" r:id="rId3" imgW="2641600" imgH="431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1492250"/>
                        <a:ext cx="6604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3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675895"/>
              </p:ext>
            </p:extLst>
          </p:nvPr>
        </p:nvGraphicFramePr>
        <p:xfrm>
          <a:off x="2654300" y="2587625"/>
          <a:ext cx="323691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49" name="Equation" r:id="rId5" imgW="1295400" imgH="254000" progId="Equation.3">
                  <p:embed/>
                </p:oleObj>
              </mc:Choice>
              <mc:Fallback>
                <p:oleObj name="Equation" r:id="rId5" imgW="1295400" imgH="2540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2587625"/>
                        <a:ext cx="323691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893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60471"/>
              </p:ext>
            </p:extLst>
          </p:nvPr>
        </p:nvGraphicFramePr>
        <p:xfrm>
          <a:off x="541338" y="3889375"/>
          <a:ext cx="8189912" cy="260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950" name="Equation" r:id="rId7" imgW="3276600" imgH="1041400" progId="Equation.3">
                  <p:embed/>
                </p:oleObj>
              </mc:Choice>
              <mc:Fallback>
                <p:oleObj name="Equation" r:id="rId7" imgW="3276600" imgH="1041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3889375"/>
                        <a:ext cx="8189912" cy="260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15" grpId="0" autoUpdateAnimBg="0"/>
      <p:bldP spid="678916" grpId="0" build="p" autoUpdateAnimBg="0"/>
      <p:bldP spid="67891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Sea Spray Emission</a:t>
            </a:r>
          </a:p>
        </p:txBody>
      </p:sp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Flux of sea spray drops per unit radius interval (Guelle)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(14.4)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number concentration of sea spray particles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(14.5)</a:t>
            </a:r>
          </a:p>
        </p:txBody>
      </p:sp>
      <p:graphicFrame>
        <p:nvGraphicFramePr>
          <p:cNvPr id="7628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624582"/>
              </p:ext>
            </p:extLst>
          </p:nvPr>
        </p:nvGraphicFramePr>
        <p:xfrm>
          <a:off x="960438" y="1720850"/>
          <a:ext cx="74279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01" name="Equation" r:id="rId3" imgW="2971800" imgH="431800" progId="Equation.3">
                  <p:embed/>
                </p:oleObj>
              </mc:Choice>
              <mc:Fallback>
                <p:oleObj name="Equation" r:id="rId3" imgW="29718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438" y="1720850"/>
                        <a:ext cx="742791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28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350407"/>
              </p:ext>
            </p:extLst>
          </p:nvPr>
        </p:nvGraphicFramePr>
        <p:xfrm>
          <a:off x="2387600" y="4114800"/>
          <a:ext cx="41259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02" name="Equation" r:id="rId5" imgW="1651000" imgH="469900" progId="Equation.3">
                  <p:embed/>
                </p:oleObj>
              </mc:Choice>
              <mc:Fallback>
                <p:oleObj name="Equation" r:id="rId5" imgW="16510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4114800"/>
                        <a:ext cx="41259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3" grpId="0" build="p" autoUpdateAnimBg="0"/>
      <p:bldP spid="76288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Sea Spray Emission</a:t>
            </a:r>
          </a:p>
        </p:txBody>
      </p:sp>
      <p:grpSp>
        <p:nvGrpSpPr>
          <p:cNvPr id="763915" name="Group 11"/>
          <p:cNvGrpSpPr>
            <a:grpSpLocks/>
          </p:cNvGrpSpPr>
          <p:nvPr/>
        </p:nvGrpSpPr>
        <p:grpSpPr bwMode="auto">
          <a:xfrm>
            <a:off x="228600" y="1219200"/>
            <a:ext cx="4241800" cy="4724400"/>
            <a:chOff x="144" y="672"/>
            <a:chExt cx="2672" cy="2976"/>
          </a:xfrm>
        </p:grpSpPr>
        <p:graphicFrame>
          <p:nvGraphicFramePr>
            <p:cNvPr id="763909" name="Object 5"/>
            <p:cNvGraphicFramePr>
              <a:graphicFrameLocks noChangeAspect="1"/>
            </p:cNvGraphicFramePr>
            <p:nvPr/>
          </p:nvGraphicFramePr>
          <p:xfrm>
            <a:off x="288" y="672"/>
            <a:ext cx="2528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3927" name="Document" r:id="rId3" imgW="2057400" imgH="2423160" progId="Word.Document.8">
                    <p:embed/>
                  </p:oleObj>
                </mc:Choice>
                <mc:Fallback>
                  <p:oleObj name="Document" r:id="rId3" imgW="2057400" imgH="2423160" progId="Word.Document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672"/>
                          <a:ext cx="2528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3911" name="Rectangle 7"/>
            <p:cNvSpPr>
              <a:spLocks noChangeArrowheads="1"/>
            </p:cNvSpPr>
            <p:nvPr/>
          </p:nvSpPr>
          <p:spPr bwMode="auto">
            <a:xfrm flipH="1">
              <a:off x="192" y="912"/>
              <a:ext cx="336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3912" name="Text Box 8"/>
            <p:cNvSpPr txBox="1">
              <a:spLocks noChangeArrowheads="1"/>
            </p:cNvSpPr>
            <p:nvPr/>
          </p:nvSpPr>
          <p:spPr bwMode="auto">
            <a:xfrm rot="-5400000">
              <a:off x="-966" y="1831"/>
              <a:ext cx="25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Symbol" charset="0"/>
                </a:rPr>
                <a:t>D</a:t>
              </a:r>
              <a:r>
                <a:rPr lang="en-US" sz="2400" b="0" i="1">
                  <a:latin typeface="Times" charset="0"/>
                </a:rPr>
                <a:t>F</a:t>
              </a:r>
              <a:r>
                <a:rPr lang="en-US" sz="2400" b="0">
                  <a:latin typeface="Times" charset="0"/>
                </a:rPr>
                <a:t>/</a:t>
              </a:r>
              <a:r>
                <a:rPr lang="en-US" sz="2400" b="0">
                  <a:latin typeface="Symbol" charset="0"/>
                </a:rPr>
                <a:t>D</a:t>
              </a:r>
              <a:r>
                <a:rPr lang="en-US" sz="2400" b="0" i="1">
                  <a:latin typeface="Times" charset="0"/>
                </a:rPr>
                <a:t>r</a:t>
              </a:r>
              <a:r>
                <a:rPr lang="en-US" sz="2400" b="0">
                  <a:latin typeface="Times" charset="0"/>
                </a:rPr>
                <a:t> (particles  cm</a:t>
              </a:r>
              <a:r>
                <a:rPr lang="en-US" sz="2400" b="0" baseline="30000">
                  <a:latin typeface="Times" charset="0"/>
                </a:rPr>
                <a:t>-2  </a:t>
              </a:r>
              <a:r>
                <a:rPr lang="en-US" sz="2400" b="0">
                  <a:latin typeface="Times" charset="0"/>
                </a:rPr>
                <a:t>cm</a:t>
              </a:r>
              <a:r>
                <a:rPr lang="en-US" sz="2400" b="0" baseline="30000">
                  <a:latin typeface="Times" charset="0"/>
                </a:rPr>
                <a:t>-1  </a:t>
              </a:r>
              <a:r>
                <a:rPr lang="en-US" sz="2400" b="0">
                  <a:latin typeface="Times" charset="0"/>
                </a:rPr>
                <a:t>s</a:t>
              </a:r>
              <a:r>
                <a:rPr lang="en-US" sz="2400" b="0" baseline="30000">
                  <a:latin typeface="Times" charset="0"/>
                </a:rPr>
                <a:t>-1</a:t>
              </a:r>
              <a:r>
                <a:rPr lang="en-US" sz="2400" b="0">
                  <a:latin typeface="Times" charset="0"/>
                </a:rPr>
                <a:t>)</a:t>
              </a:r>
              <a:endParaRPr lang="en-US" sz="2400" b="0">
                <a:solidFill>
                  <a:srgbClr val="050DFF"/>
                </a:solidFill>
                <a:latin typeface="Times" charset="0"/>
              </a:endParaRPr>
            </a:p>
          </p:txBody>
        </p:sp>
      </p:grpSp>
      <p:grpSp>
        <p:nvGrpSpPr>
          <p:cNvPr id="763916" name="Group 12"/>
          <p:cNvGrpSpPr>
            <a:grpSpLocks/>
          </p:cNvGrpSpPr>
          <p:nvPr/>
        </p:nvGrpSpPr>
        <p:grpSpPr bwMode="auto">
          <a:xfrm>
            <a:off x="4495800" y="1219200"/>
            <a:ext cx="4248150" cy="5413375"/>
            <a:chOff x="2832" y="672"/>
            <a:chExt cx="2676" cy="3410"/>
          </a:xfrm>
        </p:grpSpPr>
        <p:sp>
          <p:nvSpPr>
            <p:cNvPr id="763907" name="Text Box 3"/>
            <p:cNvSpPr txBox="1">
              <a:spLocks noChangeArrowheads="1"/>
            </p:cNvSpPr>
            <p:nvPr/>
          </p:nvSpPr>
          <p:spPr bwMode="auto">
            <a:xfrm>
              <a:off x="4704" y="3840"/>
              <a:ext cx="80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</a:rPr>
                <a:t>Fig. 14.1</a:t>
              </a:r>
            </a:p>
          </p:txBody>
        </p:sp>
        <p:graphicFrame>
          <p:nvGraphicFramePr>
            <p:cNvPr id="763910" name="Object 6"/>
            <p:cNvGraphicFramePr>
              <a:graphicFrameLocks noChangeAspect="1"/>
            </p:cNvGraphicFramePr>
            <p:nvPr/>
          </p:nvGraphicFramePr>
          <p:xfrm>
            <a:off x="2896" y="672"/>
            <a:ext cx="2528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3928" name="Document" r:id="rId5" imgW="2057400" imgH="2423160" progId="Word.Document.8">
                    <p:embed/>
                  </p:oleObj>
                </mc:Choice>
                <mc:Fallback>
                  <p:oleObj name="Document" r:id="rId5" imgW="2057400" imgH="2423160" progId="Word.Document.8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6" y="672"/>
                          <a:ext cx="2528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3913" name="Rectangle 9"/>
            <p:cNvSpPr>
              <a:spLocks noChangeArrowheads="1"/>
            </p:cNvSpPr>
            <p:nvPr/>
          </p:nvSpPr>
          <p:spPr bwMode="auto">
            <a:xfrm flipH="1">
              <a:off x="2832" y="956"/>
              <a:ext cx="336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3914" name="Text Box 10"/>
            <p:cNvSpPr txBox="1">
              <a:spLocks noChangeArrowheads="1"/>
            </p:cNvSpPr>
            <p:nvPr/>
          </p:nvSpPr>
          <p:spPr bwMode="auto">
            <a:xfrm rot="-5400000">
              <a:off x="1770" y="1826"/>
              <a:ext cx="25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Symbol" charset="0"/>
                </a:rPr>
                <a:t>D</a:t>
              </a:r>
              <a:r>
                <a:rPr lang="en-US" sz="2400" b="0" i="1">
                  <a:latin typeface="Times" charset="0"/>
                </a:rPr>
                <a:t>F</a:t>
              </a:r>
              <a:r>
                <a:rPr lang="en-US" sz="2400" b="0">
                  <a:latin typeface="Times" charset="0"/>
                </a:rPr>
                <a:t>/</a:t>
              </a:r>
              <a:r>
                <a:rPr lang="en-US" sz="2400" b="0">
                  <a:latin typeface="Symbol" charset="0"/>
                </a:rPr>
                <a:t>D</a:t>
              </a:r>
              <a:r>
                <a:rPr lang="en-US" sz="2400" b="0" i="1">
                  <a:latin typeface="Times" charset="0"/>
                </a:rPr>
                <a:t>r</a:t>
              </a:r>
              <a:r>
                <a:rPr lang="en-US" sz="2400" b="0">
                  <a:latin typeface="Times" charset="0"/>
                </a:rPr>
                <a:t> (particles  cm</a:t>
              </a:r>
              <a:r>
                <a:rPr lang="en-US" sz="2400" b="0" baseline="30000">
                  <a:latin typeface="Times" charset="0"/>
                </a:rPr>
                <a:t>-2  </a:t>
              </a:r>
              <a:r>
                <a:rPr lang="en-US" sz="2400" b="0">
                  <a:latin typeface="Times" charset="0"/>
                </a:rPr>
                <a:t>cm</a:t>
              </a:r>
              <a:r>
                <a:rPr lang="en-US" sz="2400" b="0" baseline="30000">
                  <a:latin typeface="Times" charset="0"/>
                </a:rPr>
                <a:t>-1  </a:t>
              </a:r>
              <a:r>
                <a:rPr lang="en-US" sz="2400" b="0">
                  <a:latin typeface="Times" charset="0"/>
                </a:rPr>
                <a:t>s</a:t>
              </a:r>
              <a:r>
                <a:rPr lang="en-US" sz="2400" b="0" baseline="30000">
                  <a:latin typeface="Times" charset="0"/>
                </a:rPr>
                <a:t>-1</a:t>
              </a:r>
              <a:r>
                <a:rPr lang="en-US" sz="2400" b="0">
                  <a:latin typeface="Times" charset="0"/>
                </a:rPr>
                <a:t>)</a:t>
              </a:r>
              <a:endParaRPr lang="en-US" sz="2400" b="0">
                <a:solidFill>
                  <a:srgbClr val="050DFF"/>
                </a:solidFill>
                <a:latin typeface="Time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Soil Dust Emission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87459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Soil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Natural, unconsolidated mineral and organic matter lying above bedrock on the surface of the Earth. Originates from the breakdown of rocks and decay of dead plants and animals.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Rocks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0E0C"/>
                </a:solidFill>
                <a:latin typeface="Times" charset="0"/>
              </a:rPr>
              <a:t>Sedimentary: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Cover 75 percent of Earth</a:t>
            </a:r>
            <a:r>
              <a:rPr lang="ja-JP" altLang="en-US" sz="2400" b="0">
                <a:solidFill>
                  <a:srgbClr val="EF1F1D"/>
                </a:solidFill>
                <a:latin typeface="Arial"/>
              </a:rPr>
              <a:t>’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s surface and form by deposition and cementation of carbonates, sulfates, chlorides, shell fragments. Example: chalk.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0E0C"/>
                </a:solidFill>
                <a:latin typeface="Times" charset="0"/>
              </a:rPr>
              <a:t>Igneous: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Form by cooling of magma. Example: Granite.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0E0C"/>
                </a:solidFill>
                <a:latin typeface="Times" charset="0"/>
              </a:rPr>
              <a:t>Metamorphic: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Form by structure transformation of existing rocks due to high temperatures and pressures. Example: Marble.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Breakdown of Rocks to Soil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89507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Physical weathering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Disintegration of rocks and minerals by processes not involving chemical reactions. Examples: when stress applied to a rock. Stresses arise due to high pressure under soil or when rocks freeze/thaw or when saline solutions enter cracks and cause disintegration/fracture.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Chemical weathering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Disintegration of rocks and minerals by chemical reaction. Example: Dissolution of gypsum in water: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</a:p>
        </p:txBody>
      </p:sp>
      <p:graphicFrame>
        <p:nvGraphicFramePr>
          <p:cNvPr id="789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807317"/>
              </p:ext>
            </p:extLst>
          </p:nvPr>
        </p:nvGraphicFramePr>
        <p:xfrm>
          <a:off x="990600" y="5105400"/>
          <a:ext cx="674687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516" name="Document" r:id="rId3" imgW="2692400" imgH="457200" progId="Word.Document.8">
                  <p:embed/>
                </p:oleObj>
              </mc:Choice>
              <mc:Fallback>
                <p:oleObj name="Document" r:id="rId3" imgW="2692400" imgH="4572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05400"/>
                        <a:ext cx="6746875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Types of Minerals in Soil Dust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0531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Quartz - SiO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(s) - clear, colorless, resistant to chemical weathering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Feldspars - 50 percent of rocks on Earth</a:t>
            </a:r>
            <a:r>
              <a:rPr lang="ja-JP" altLang="en-US" sz="2400" b="0">
                <a:solidFill>
                  <a:srgbClr val="187534"/>
                </a:solidFill>
                <a:latin typeface="Arial"/>
              </a:rPr>
              <a:t>’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 surface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Potassium feldspar - KAlSi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(s)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Plagioclase feldspar - NaAlSi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-CaAl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Si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8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(s)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Hematite - Fe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(s) - reddish brown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Calcite - CaCO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(s) - found in limestone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Dolomite - CaMg(CO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(s)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Gypsum - CaSO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-2H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O(s)- colorless to white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Clays - soft, compact, odorous minerals resulting from weathering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Kaolinite - Al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Si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(OH)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8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(s)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Illite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Smectite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Vermiculite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Chlorite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Organic matter - plant litter or animal tissue broken by bacteria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Soil Dust Emission</a:t>
            </a:r>
          </a:p>
        </p:txBody>
      </p:sp>
      <p:sp>
        <p:nvSpPr>
          <p:cNvPr id="764931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Horizontal flux, integrated vertically, of soil dust in saltation layer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(14.6)</a:t>
            </a:r>
          </a:p>
        </p:txBody>
      </p:sp>
      <p:sp>
        <p:nvSpPr>
          <p:cNvPr id="764932" name="Rectangle 4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Fractional cross-sectional area soil grain concentration in size bin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(14.7)</a:t>
            </a:r>
          </a:p>
        </p:txBody>
      </p:sp>
      <p:sp>
        <p:nvSpPr>
          <p:cNvPr id="764935" name="Rectangle 7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(14.8)</a:t>
            </a:r>
          </a:p>
        </p:txBody>
      </p:sp>
      <p:graphicFrame>
        <p:nvGraphicFramePr>
          <p:cNvPr id="7649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507687"/>
              </p:ext>
            </p:extLst>
          </p:nvPr>
        </p:nvGraphicFramePr>
        <p:xfrm>
          <a:off x="1508125" y="1355725"/>
          <a:ext cx="59039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958" name="Equation" r:id="rId3" imgW="2362200" imgH="609600" progId="Equation.3">
                  <p:embed/>
                </p:oleObj>
              </mc:Choice>
              <mc:Fallback>
                <p:oleObj name="Equation" r:id="rId3" imgW="23622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1355725"/>
                        <a:ext cx="590391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380937"/>
              </p:ext>
            </p:extLst>
          </p:nvPr>
        </p:nvGraphicFramePr>
        <p:xfrm>
          <a:off x="3825875" y="2879725"/>
          <a:ext cx="1079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959" name="Equation" r:id="rId5" imgW="431800" imgH="254000" progId="Equation.3">
                  <p:embed/>
                </p:oleObj>
              </mc:Choice>
              <mc:Fallback>
                <p:oleObj name="Equation" r:id="rId5" imgW="431800" imgH="254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2879725"/>
                        <a:ext cx="1079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627381"/>
              </p:ext>
            </p:extLst>
          </p:nvPr>
        </p:nvGraphicFramePr>
        <p:xfrm>
          <a:off x="2952750" y="3962400"/>
          <a:ext cx="30781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960" name="Equation" r:id="rId7" imgW="1231900" imgH="469900" progId="Equation.3">
                  <p:embed/>
                </p:oleObj>
              </mc:Choice>
              <mc:Fallback>
                <p:oleObj name="Equation" r:id="rId7" imgW="12319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3962400"/>
                        <a:ext cx="30781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3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92726"/>
              </p:ext>
            </p:extLst>
          </p:nvPr>
        </p:nvGraphicFramePr>
        <p:xfrm>
          <a:off x="1400175" y="5359400"/>
          <a:ext cx="6189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961" name="Equation" r:id="rId9" imgW="2476500" imgH="520700" progId="Equation.3">
                  <p:embed/>
                </p:oleObj>
              </mc:Choice>
              <mc:Fallback>
                <p:oleObj name="Equation" r:id="rId9" imgW="2476500" imgH="520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5359400"/>
                        <a:ext cx="61896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31" grpId="0" build="p" autoUpdateAnimBg="0"/>
      <p:bldP spid="764932" grpId="0" build="p" autoUpdateAnimBg="0"/>
      <p:bldP spid="76493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Soil Dust Emission</a:t>
            </a:r>
          </a:p>
        </p:txBody>
      </p:sp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Threshold friction wind speed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(14.9)</a:t>
            </a:r>
          </a:p>
        </p:txBody>
      </p:sp>
      <p:sp>
        <p:nvSpPr>
          <p:cNvPr id="765956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Threshold friction wind speed over smooth surface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(14.10)</a:t>
            </a:r>
          </a:p>
        </p:txBody>
      </p:sp>
      <p:graphicFrame>
        <p:nvGraphicFramePr>
          <p:cNvPr id="7659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400422"/>
              </p:ext>
            </p:extLst>
          </p:nvPr>
        </p:nvGraphicFramePr>
        <p:xfrm>
          <a:off x="3676650" y="1492250"/>
          <a:ext cx="1460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974" name="Equation" r:id="rId3" imgW="584200" imgH="457200" progId="Equation.3">
                  <p:embed/>
                </p:oleObj>
              </mc:Choice>
              <mc:Fallback>
                <p:oleObj name="Equation" r:id="rId3" imgW="5842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1492250"/>
                        <a:ext cx="14605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59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242074"/>
              </p:ext>
            </p:extLst>
          </p:nvPr>
        </p:nvGraphicFramePr>
        <p:xfrm>
          <a:off x="844550" y="3702050"/>
          <a:ext cx="7616825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975" name="Equation" r:id="rId5" imgW="3048000" imgH="850900" progId="Equation.3">
                  <p:embed/>
                </p:oleObj>
              </mc:Choice>
              <mc:Fallback>
                <p:oleObj name="Equation" r:id="rId5" imgW="3048000" imgH="850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3702050"/>
                        <a:ext cx="7616825" cy="212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 autoUpdateAnimBg="0"/>
      <p:bldP spid="76595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Soil Dust Emission</a:t>
            </a:r>
          </a:p>
        </p:txBody>
      </p:sp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Ratio of friction wind speed over smooth to actual surface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(14.11)</a:t>
            </a:r>
          </a:p>
        </p:txBody>
      </p:sp>
      <p:sp>
        <p:nvSpPr>
          <p:cNvPr id="766980" name="Rectangle 4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Roughness length over smooth soil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(14.14)</a:t>
            </a:r>
          </a:p>
        </p:txBody>
      </p:sp>
      <p:graphicFrame>
        <p:nvGraphicFramePr>
          <p:cNvPr id="7669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287724"/>
              </p:ext>
            </p:extLst>
          </p:nvPr>
        </p:nvGraphicFramePr>
        <p:xfrm>
          <a:off x="2355850" y="1292225"/>
          <a:ext cx="3649663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995" name="Equation" r:id="rId3" imgW="1460500" imgH="990600" progId="Equation.3">
                  <p:embed/>
                </p:oleObj>
              </mc:Choice>
              <mc:Fallback>
                <p:oleObj name="Equation" r:id="rId3" imgW="1460500" imgH="990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1292225"/>
                        <a:ext cx="3649663" cy="247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880293"/>
              </p:ext>
            </p:extLst>
          </p:nvPr>
        </p:nvGraphicFramePr>
        <p:xfrm>
          <a:off x="3813175" y="4416425"/>
          <a:ext cx="1460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996" name="Equation" r:id="rId5" imgW="584200" imgH="381000" progId="Equation.3">
                  <p:embed/>
                </p:oleObj>
              </mc:Choice>
              <mc:Fallback>
                <p:oleObj name="Equation" r:id="rId5" imgW="584200" imgH="381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175" y="4416425"/>
                        <a:ext cx="1460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autoUpdateAnimBg="0"/>
      <p:bldP spid="76698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Soil Dust Emission</a:t>
            </a:r>
          </a:p>
        </p:txBody>
      </p:sp>
      <p:sp>
        <p:nvSpPr>
          <p:cNvPr id="76800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Friction Reynolds number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(14.12)</a:t>
            </a:r>
          </a:p>
        </p:txBody>
      </p:sp>
      <p:sp>
        <p:nvSpPr>
          <p:cNvPr id="768004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Threshold wind speed prefactor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(14.13)</a:t>
            </a:r>
          </a:p>
        </p:txBody>
      </p:sp>
      <p:graphicFrame>
        <p:nvGraphicFramePr>
          <p:cNvPr id="7680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204757"/>
              </p:ext>
            </p:extLst>
          </p:nvPr>
        </p:nvGraphicFramePr>
        <p:xfrm>
          <a:off x="3022600" y="1895475"/>
          <a:ext cx="30146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19" name="Equation" r:id="rId3" imgW="1206500" imgH="254000" progId="Equation.3">
                  <p:embed/>
                </p:oleObj>
              </mc:Choice>
              <mc:Fallback>
                <p:oleObj name="Equation" r:id="rId3" imgW="12065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1895475"/>
                        <a:ext cx="30146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80350"/>
              </p:ext>
            </p:extLst>
          </p:nvPr>
        </p:nvGraphicFramePr>
        <p:xfrm>
          <a:off x="2779713" y="3902075"/>
          <a:ext cx="3522662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20" name="Equation" r:id="rId5" imgW="1409700" imgH="533400" progId="Equation.3">
                  <p:embed/>
                </p:oleObj>
              </mc:Choice>
              <mc:Fallback>
                <p:oleObj name="Equation" r:id="rId5" imgW="1409700" imgH="533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9713" y="3902075"/>
                        <a:ext cx="3522662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3" grpId="0" build="p" autoUpdateAnimBg="0"/>
      <p:bldP spid="76800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Soil Dust Emission</a:t>
            </a:r>
          </a:p>
        </p:txBody>
      </p:sp>
      <p:sp>
        <p:nvSpPr>
          <p:cNvPr id="76902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Vertical soil dust flux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(14.15)</a:t>
            </a:r>
          </a:p>
        </p:txBody>
      </p:sp>
      <p:sp>
        <p:nvSpPr>
          <p:cNvPr id="769028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Ratio of vertical to horizontal dust flux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(14.16)</a:t>
            </a:r>
          </a:p>
        </p:txBody>
      </p:sp>
      <p:sp>
        <p:nvSpPr>
          <p:cNvPr id="769031" name="Rectangle 7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soil dust concentration above saltation layer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(14.17)</a:t>
            </a:r>
          </a:p>
        </p:txBody>
      </p:sp>
      <p:graphicFrame>
        <p:nvGraphicFramePr>
          <p:cNvPr id="7690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066442"/>
              </p:ext>
            </p:extLst>
          </p:nvPr>
        </p:nvGraphicFramePr>
        <p:xfrm>
          <a:off x="3568700" y="1704975"/>
          <a:ext cx="1746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49" name="Equation" r:id="rId3" imgW="698500" imgH="241300" progId="Equation.3">
                  <p:embed/>
                </p:oleObj>
              </mc:Choice>
              <mc:Fallback>
                <p:oleObj name="Equation" r:id="rId3" imgW="6985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1704975"/>
                        <a:ext cx="1746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9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042570"/>
              </p:ext>
            </p:extLst>
          </p:nvPr>
        </p:nvGraphicFramePr>
        <p:xfrm>
          <a:off x="3406775" y="3578225"/>
          <a:ext cx="20955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50" name="Equation" r:id="rId5" imgW="838200" imgH="266700" progId="Equation.3">
                  <p:embed/>
                </p:oleObj>
              </mc:Choice>
              <mc:Fallback>
                <p:oleObj name="Equation" r:id="rId5" imgW="8382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3578225"/>
                        <a:ext cx="20955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90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40206"/>
              </p:ext>
            </p:extLst>
          </p:nvPr>
        </p:nvGraphicFramePr>
        <p:xfrm>
          <a:off x="2946400" y="5210175"/>
          <a:ext cx="2728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051" name="Equation" r:id="rId7" imgW="1092200" imgH="431800" progId="Equation.3">
                  <p:embed/>
                </p:oleObj>
              </mc:Choice>
              <mc:Fallback>
                <p:oleObj name="Equation" r:id="rId7" imgW="10922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5210175"/>
                        <a:ext cx="2728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 autoUpdateAnimBg="0"/>
      <p:bldP spid="769028" grpId="0" build="p" autoUpdateAnimBg="0"/>
      <p:bldP spid="76903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Volcanic Emission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1555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Over 500 volcanos currently active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Magma contains 1-4 percent gas by mass.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Water vapor makes up 50-80 percent of gas mass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Some other constituents: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OCS	N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		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	HCl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Cl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	F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Particles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Most abundant are silicate minerals.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Range in size from &lt;0.1 to 100 </a:t>
            </a:r>
            <a:r>
              <a:rPr lang="en-US" sz="2400" b="0">
                <a:solidFill>
                  <a:srgbClr val="EF1F1D"/>
                </a:solidFill>
                <a:latin typeface="Symbol" charset="0"/>
              </a:rPr>
              <a:t>m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m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Biomass-Burning Emission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938" indent="-793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Burning of evergreen forests, deciduous forests, woodlands, grasslands, agricultural land either to clear land, stimulate grass growth, manage forest growth, or satisfy a ritual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Gas constituents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CO,		CO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		NO</a:t>
            </a:r>
            <a:r>
              <a:rPr lang="en-US" sz="2400" b="0" i="1" baseline="-25000">
                <a:solidFill>
                  <a:srgbClr val="EF1F1D"/>
                </a:solidFill>
                <a:latin typeface="Times" charset="0"/>
              </a:rPr>
              <a:t>x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ROGs		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Particle constituents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Ash, plant fibers, soil dust, organic matter, soot (black carbon plus organic matter)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Composition of soot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 High temperatures: Higher ratio of BC:OM in soot.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7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Fossil Fuels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3603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Coal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Combustible brown-to-black carbonaceous sedimentary rock formed by compaction of partially decomposed plant material. 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Stages of coal metamorphosis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		Peat (unconsolidated, brown-black)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		Peat coal (consolidated, brown-black)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		Lignite coal (brown-black)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		Bituminous (soft) coal (dark brown to black)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		Anthracite (hard) coal (black)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Oil (petroleum)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Natural greasy, viscous, combustible hydrocarbon liquid that forms from geological-scale decomposition of plants and animals.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Fossil Fuels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4627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Natural gas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Colorless, flammable gas, made primarily of methane, often found near petroleum deposits.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Kerosene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Combustible, oily, water-white liquid with strong odor distilled from petroleum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Diesel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Combustible liquid distilled from petroleum after kerosene.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2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Fossil-Fuel Combustion Emission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5651" name="Text Box 3"/>
          <p:cNvSpPr txBox="1">
            <a:spLocks noChangeArrowheads="1"/>
          </p:cNvSpPr>
          <p:nvPr/>
        </p:nvSpPr>
        <p:spPr bwMode="auto">
          <a:xfrm>
            <a:off x="381000" y="923925"/>
            <a:ext cx="84582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Gases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NO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x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ROGs, CO, CO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Particles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Soot (BC+OM), OM alone,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metals, fly ash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Fly ash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Contains O, Si, Al, Fe, Ca, Mg.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</a:rPr>
              <a:t>Industrial Emission</a:t>
            </a:r>
          </a:p>
        </p:txBody>
      </p:sp>
      <p:sp>
        <p:nvSpPr>
          <p:cNvPr id="797699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4582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Source				Metals in Fly Ash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Smelters			Fe, Cd, Zn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Oil-fired power plants		V, Ni, Fe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Coal-fired power plants	Fe, Zn, Pb, V, Mn, Cr, Cu, Ni, As,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	Co, Cd, Sb, Hg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Municipal waste incineration	Zn, Fe, Hg, Pb, Sn, As, Cd, Co, Cu, 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	Mn, Ni, Sb</a:t>
            </a:r>
          </a:p>
          <a:p>
            <a:pPr algn="just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Steel-mill furnaces		Fe, Zn, Cr, Cu, Mn, Ni, Pb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797700" name="Text Box 4"/>
          <p:cNvSpPr txBox="1">
            <a:spLocks noChangeArrowheads="1"/>
          </p:cNvSpPr>
          <p:nvPr/>
        </p:nvSpPr>
        <p:spPr bwMode="auto">
          <a:xfrm>
            <a:off x="6781800" y="6019800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5.5</a:t>
            </a:r>
            <a:endParaRPr lang="en-US" sz="1600" b="0">
              <a:solidFill>
                <a:srgbClr val="993366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Miscellaneous Particle Sources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8723" name="Text Box 3"/>
          <p:cNvSpPr txBox="1">
            <a:spLocks noChangeArrowheads="1"/>
          </p:cNvSpPr>
          <p:nvPr/>
        </p:nvSpPr>
        <p:spPr bwMode="auto">
          <a:xfrm>
            <a:off x="2438400" y="1676400"/>
            <a:ext cx="4191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3550" indent="-4635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5778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Tire-rubber particles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Pollen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Spores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Bacteria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Viruses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Plant debris</a:t>
            </a:r>
          </a:p>
          <a:p>
            <a:pPr algn="ctr"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Meteoric debris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Composition and Sources of Particles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799747" name="Text Box 3"/>
          <p:cNvSpPr txBox="1">
            <a:spLocks noChangeArrowheads="1"/>
          </p:cNvSpPr>
          <p:nvPr/>
        </p:nvSpPr>
        <p:spPr bwMode="auto">
          <a:xfrm>
            <a:off x="7162800" y="5875338"/>
            <a:ext cx="148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990E0C"/>
                </a:solidFill>
                <a:latin typeface="Times" charset="0"/>
              </a:rPr>
              <a:t>Table 14.3</a:t>
            </a:r>
            <a:endParaRPr lang="en-US" b="0">
              <a:solidFill>
                <a:srgbClr val="990E0C"/>
              </a:solidFill>
              <a:latin typeface="Times" charset="0"/>
            </a:endParaRPr>
          </a:p>
        </p:txBody>
      </p:sp>
      <p:sp>
        <p:nvSpPr>
          <p:cNvPr id="799748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28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00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171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743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Nucleation Mode		Accumulation Mode	Coarse Mode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Nucleation			Fossil-fuel emission	Sea-spray emission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		BC, OM,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Na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NH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		Fe, Zn			Mg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K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Cl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			Br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OM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Fossil-fuel emission	Biomass-burning	Soil-dust emission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BC, OM,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		BC, OM,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Cl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Si, Al, Fe, Ti, P, Mn,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Fe, Zn			Fe, Mn, Zn, Pb, V, 	Co, Ni, Cr, Na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2+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Cd, Cu, Co, Sb, As,	Mg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K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Cl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Ni, Cr			CO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OM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48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Composition and Sources of Particles</a:t>
            </a:r>
            <a:endParaRPr lang="en-US" sz="3600" b="1">
              <a:solidFill>
                <a:srgbClr val="0000FF"/>
              </a:solidFill>
            </a:endParaRPr>
          </a:p>
        </p:txBody>
      </p:sp>
      <p:sp>
        <p:nvSpPr>
          <p:cNvPr id="800771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83820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28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00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171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743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Nucleation Mode		Accumulation Mode	Coarse Mode</a:t>
            </a:r>
            <a:endParaRPr lang="en-US" sz="2400" b="0">
              <a:solidFill>
                <a:srgbClr val="990E0C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Biomass burning		Industrial emission	Biomass-burning ash,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BC, OM,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,Cl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 	BC, OM, Fe, Al, S	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industrial fly ash,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Mn, Zn, Pb, V, 		P, Mn, Zn, Pb, Ba	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tire-particle emission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Cd, Cu, Co, Sb,As,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 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Sr, V, Cd, Cu, Co		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Ni, Cr 			Hg, Sb, As, Se, Ni, 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NH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Na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Ca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K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NO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Cl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CO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			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chemeClr val="accent2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Cond./dissolution		Cond./dissolution	Cond./dissolution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 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	 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SO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2-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	 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O(aq), NO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3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-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 NH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OM			 NH</a:t>
            </a:r>
            <a:r>
              <a:rPr lang="en-US" sz="2400" b="0" baseline="-25000">
                <a:solidFill>
                  <a:srgbClr val="EF1F1D"/>
                </a:solidFill>
                <a:latin typeface="Times" charset="0"/>
              </a:rPr>
              <a:t>4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EF1F1D"/>
                </a:solidFill>
                <a:latin typeface="Times" charset="0"/>
              </a:rPr>
              <a:t>, OM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			 </a:t>
            </a:r>
            <a:r>
              <a:rPr lang="en-US" sz="2400" b="0">
                <a:solidFill>
                  <a:schemeClr val="accent2"/>
                </a:solidFill>
                <a:latin typeface="Times" charset="0"/>
              </a:rPr>
              <a:t>Coagulation		 Coagulation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7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77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Anthropogenic Particle Constituents Emitted in Greatest Abundance in L.A.</a:t>
            </a:r>
          </a:p>
        </p:txBody>
      </p:sp>
      <p:sp>
        <p:nvSpPr>
          <p:cNvPr id="77107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14.4</a:t>
            </a:r>
          </a:p>
        </p:txBody>
      </p:sp>
      <p:sp>
        <p:nvSpPr>
          <p:cNvPr id="771077" name="Text Box 5"/>
          <p:cNvSpPr txBox="1">
            <a:spLocks noChangeArrowheads="1"/>
          </p:cNvSpPr>
          <p:nvPr/>
        </p:nvSpPr>
        <p:spPr bwMode="auto">
          <a:xfrm>
            <a:off x="2057400" y="1447800"/>
            <a:ext cx="21336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28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00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171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743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Silicon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Organic carbon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Aluminum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Iron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Calcium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Sulfate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Potassium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Black carbon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Chloride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Titanium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Sulfur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Carbonate ion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Sodium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	</a:t>
            </a:r>
          </a:p>
        </p:txBody>
      </p:sp>
      <p:sp>
        <p:nvSpPr>
          <p:cNvPr id="771078" name="Text Box 6"/>
          <p:cNvSpPr txBox="1">
            <a:spLocks noChangeArrowheads="1"/>
          </p:cNvSpPr>
          <p:nvPr/>
        </p:nvSpPr>
        <p:spPr bwMode="auto">
          <a:xfrm>
            <a:off x="5257800" y="1447800"/>
            <a:ext cx="21336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2250" indent="-22225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1028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00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1717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743200" indent="-457200">
              <a:spcBef>
                <a:spcPct val="0"/>
              </a:spcBef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tabLst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Manganese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Phosphorous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Nitrates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Zinc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Lead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Barium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Ammonium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Strontium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Vanadium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Copper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Cobalt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Nickel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chemeClr val="accent2"/>
                </a:solidFill>
                <a:latin typeface="Times" charset="0"/>
              </a:rPr>
              <a:t>Chromium</a:t>
            </a:r>
            <a:endParaRPr lang="en-US" sz="2400" b="0">
              <a:solidFill>
                <a:srgbClr val="EF1F1D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0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077" grpId="0" build="p" autoUpdateAnimBg="0"/>
      <p:bldP spid="77107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Nucleation</a:t>
            </a:r>
          </a:p>
        </p:txBody>
      </p:sp>
      <p:sp>
        <p:nvSpPr>
          <p:cNvPr id="772099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Homogeneous homomolecular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Single gas nucleates away from a surfaces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Homogeneous binary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Two gases nucleate in tandem away from a surfaces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Homogeneous ternary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Three gases nucleate in tandem away from a surfaces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Heterogeneous homomolecular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Single gas nucleates on an existing surface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Heterogeneous binary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Two gases nucleate in tandem on a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09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Classical Nucleation Theory</a:t>
            </a:r>
          </a:p>
        </p:txBody>
      </p:sp>
      <p:sp>
        <p:nvSpPr>
          <p:cNvPr id="773123" name="Rectangle 3"/>
          <p:cNvSpPr>
            <a:spLocks noChangeArrowheads="1"/>
          </p:cNvSpPr>
          <p:nvPr/>
        </p:nvSpPr>
        <p:spPr bwMode="auto">
          <a:xfrm>
            <a:off x="457200" y="1143000"/>
            <a:ext cx="845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Gibbs free energy (J) during cluster aggregation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(14.18)</a:t>
            </a:r>
          </a:p>
        </p:txBody>
      </p:sp>
      <p:sp>
        <p:nvSpPr>
          <p:cNvPr id="773124" name="Rectangle 4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Saturation ratio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7731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538494"/>
              </p:ext>
            </p:extLst>
          </p:nvPr>
        </p:nvGraphicFramePr>
        <p:xfrm>
          <a:off x="2384425" y="1628775"/>
          <a:ext cx="43164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139" name="Equation" r:id="rId3" imgW="1727200" imgH="431800" progId="Equation.3">
                  <p:embed/>
                </p:oleObj>
              </mc:Choice>
              <mc:Fallback>
                <p:oleObj name="Equation" r:id="rId3" imgW="17272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4425" y="1628775"/>
                        <a:ext cx="43164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6443745"/>
              </p:ext>
            </p:extLst>
          </p:nvPr>
        </p:nvGraphicFramePr>
        <p:xfrm>
          <a:off x="3340100" y="3670300"/>
          <a:ext cx="1746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140" name="Equation" r:id="rId5" imgW="698500" imgH="228600" progId="Equation.3">
                  <p:embed/>
                </p:oleObj>
              </mc:Choice>
              <mc:Fallback>
                <p:oleObj name="Equation" r:id="rId5" imgW="6985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3670300"/>
                        <a:ext cx="17462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3" grpId="0" build="p" autoUpdateAnimBg="0"/>
      <p:bldP spid="773124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Classical Nucleation Theory</a:t>
            </a:r>
          </a:p>
        </p:txBody>
      </p:sp>
      <p:sp>
        <p:nvSpPr>
          <p:cNvPr id="77414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14.3</a:t>
            </a:r>
          </a:p>
        </p:txBody>
      </p:sp>
      <p:sp>
        <p:nvSpPr>
          <p:cNvPr id="774148" name="Rectangle 4"/>
          <p:cNvSpPr>
            <a:spLocks noChangeArrowheads="1"/>
          </p:cNvSpPr>
          <p:nvPr/>
        </p:nvSpPr>
        <p:spPr bwMode="auto">
          <a:xfrm>
            <a:off x="1828800" y="914400"/>
            <a:ext cx="5486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Change in free energy versus cluster radius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74149" name="Object 5"/>
          <p:cNvGraphicFramePr>
            <a:graphicFrameLocks noChangeAspect="1"/>
          </p:cNvGraphicFramePr>
          <p:nvPr/>
        </p:nvGraphicFramePr>
        <p:xfrm>
          <a:off x="685800" y="1447800"/>
          <a:ext cx="6934200" cy="480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159" name="Document" r:id="rId3" imgW="2971800" imgH="2057400" progId="Word.Document.8">
                  <p:embed/>
                </p:oleObj>
              </mc:Choice>
              <mc:Fallback>
                <p:oleObj name="Document" r:id="rId3" imgW="2971800" imgH="20574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447800"/>
                        <a:ext cx="6934200" cy="480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4151" name="Rectangle 7"/>
          <p:cNvSpPr>
            <a:spLocks noChangeArrowheads="1"/>
          </p:cNvSpPr>
          <p:nvPr/>
        </p:nvSpPr>
        <p:spPr bwMode="auto">
          <a:xfrm flipH="1">
            <a:off x="685800" y="2971800"/>
            <a:ext cx="533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4152" name="Text Box 8"/>
          <p:cNvSpPr txBox="1">
            <a:spLocks noChangeArrowheads="1"/>
          </p:cNvSpPr>
          <p:nvPr/>
        </p:nvSpPr>
        <p:spPr bwMode="auto">
          <a:xfrm rot="-5400000">
            <a:off x="354806" y="3253582"/>
            <a:ext cx="98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50DFF"/>
                </a:solidFill>
                <a:latin typeface="Symbol" charset="0"/>
              </a:rPr>
              <a:t>D</a:t>
            </a:r>
            <a:r>
              <a:rPr lang="en-US" sz="2400" b="0" i="1">
                <a:solidFill>
                  <a:srgbClr val="050DFF"/>
                </a:solidFill>
                <a:latin typeface="Times" charset="0"/>
              </a:rPr>
              <a:t>G</a:t>
            </a:r>
            <a:r>
              <a:rPr lang="en-US" sz="2400" b="0">
                <a:solidFill>
                  <a:srgbClr val="050DFF"/>
                </a:solidFill>
                <a:latin typeface="Times" charset="0"/>
              </a:rPr>
              <a:t> (J)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Critical Radius</a:t>
            </a:r>
          </a:p>
        </p:txBody>
      </p:sp>
      <p:sp>
        <p:nvSpPr>
          <p:cNvPr id="7751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Minimize Gibbs free energy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(14.20)</a:t>
            </a:r>
          </a:p>
        </p:txBody>
      </p:sp>
      <p:sp>
        <p:nvSpPr>
          <p:cNvPr id="775172" name="Rectangle 4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 for critical radius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75175" name="Rectangle 7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of molecules in a critical cluster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Divide 4</a:t>
            </a:r>
            <a:r>
              <a:rPr lang="en-US" sz="2400" b="0">
                <a:solidFill>
                  <a:srgbClr val="800080"/>
                </a:solidFill>
                <a:latin typeface="Symbol" charset="0"/>
                <a:sym typeface="Symbol" charset="0"/>
              </a:rPr>
              <a:t></a:t>
            </a:r>
            <a:r>
              <a:rPr lang="en-US" sz="2400" b="0" i="1">
                <a:solidFill>
                  <a:srgbClr val="800080"/>
                </a:solidFill>
                <a:latin typeface="Times" charset="0"/>
              </a:rPr>
              <a:t>r</a:t>
            </a:r>
            <a:r>
              <a:rPr lang="en-US" sz="2400" b="0" i="1" baseline="-25000">
                <a:solidFill>
                  <a:srgbClr val="800080"/>
                </a:solidFill>
                <a:latin typeface="Times" charset="0"/>
              </a:rPr>
              <a:t>c</a:t>
            </a:r>
            <a:r>
              <a:rPr lang="en-US" sz="2400" b="0" baseline="30000">
                <a:solidFill>
                  <a:srgbClr val="800080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/3 by molecular volume [</a:t>
            </a:r>
            <a:r>
              <a:rPr lang="en-US" sz="2400" b="0" i="1">
                <a:solidFill>
                  <a:srgbClr val="800080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800080"/>
                </a:solidFill>
                <a:latin typeface="Times" charset="0"/>
              </a:rPr>
              <a:t>q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/(</a:t>
            </a:r>
            <a:r>
              <a:rPr lang="en-US" sz="2400" b="0">
                <a:solidFill>
                  <a:srgbClr val="800080"/>
                </a:solidFill>
                <a:latin typeface="Symbol" charset="0"/>
                <a:sym typeface="Symbol" charset="0"/>
              </a:rPr>
              <a:t></a:t>
            </a:r>
            <a:r>
              <a:rPr lang="en-US" sz="2400" b="0" i="1" baseline="-25000">
                <a:solidFill>
                  <a:srgbClr val="800080"/>
                </a:solidFill>
                <a:latin typeface="Times" charset="0"/>
              </a:rPr>
              <a:t>p</a:t>
            </a:r>
            <a:r>
              <a:rPr lang="en-US" sz="2400" b="0" i="1">
                <a:solidFill>
                  <a:srgbClr val="800080"/>
                </a:solidFill>
                <a:latin typeface="Times" charset="0"/>
              </a:rPr>
              <a:t>A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)]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775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634858"/>
              </p:ext>
            </p:extLst>
          </p:nvPr>
        </p:nvGraphicFramePr>
        <p:xfrm>
          <a:off x="2476500" y="1552575"/>
          <a:ext cx="4887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193" name="Equation" r:id="rId3" imgW="1955800" imgH="431800" progId="Equation.3">
                  <p:embed/>
                </p:oleObj>
              </mc:Choice>
              <mc:Fallback>
                <p:oleObj name="Equation" r:id="rId3" imgW="19558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552575"/>
                        <a:ext cx="4887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51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468330"/>
              </p:ext>
            </p:extLst>
          </p:nvPr>
        </p:nvGraphicFramePr>
        <p:xfrm>
          <a:off x="3448050" y="3028950"/>
          <a:ext cx="2159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194" name="Equation" r:id="rId5" imgW="863600" imgH="469900" progId="Equation.3">
                  <p:embed/>
                </p:oleObj>
              </mc:Choice>
              <mc:Fallback>
                <p:oleObj name="Equation" r:id="rId5" imgW="8636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0" y="3028950"/>
                        <a:ext cx="2159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51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720515"/>
              </p:ext>
            </p:extLst>
          </p:nvPr>
        </p:nvGraphicFramePr>
        <p:xfrm>
          <a:off x="2990850" y="5203825"/>
          <a:ext cx="276066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195" name="Equation" r:id="rId7" imgW="1104900" imgH="558800" progId="Equation.3">
                  <p:embed/>
                </p:oleObj>
              </mc:Choice>
              <mc:Fallback>
                <p:oleObj name="Equation" r:id="rId7" imgW="1104900" imgH="558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850" y="5203825"/>
                        <a:ext cx="276066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1" grpId="0" build="p" autoUpdateAnimBg="0"/>
      <p:bldP spid="775172" grpId="0" build="p" autoUpdateAnimBg="0"/>
      <p:bldP spid="77517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Critical Radius</a:t>
            </a:r>
          </a:p>
        </p:txBody>
      </p:sp>
      <p:sp>
        <p:nvSpPr>
          <p:cNvPr id="776195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Table 14.5</a:t>
            </a:r>
          </a:p>
        </p:txBody>
      </p:sp>
      <p:sp>
        <p:nvSpPr>
          <p:cNvPr id="776196" name="Rectangle 4"/>
          <p:cNvSpPr>
            <a:spLocks noChangeArrowheads="1"/>
          </p:cNvSpPr>
          <p:nvPr/>
        </p:nvSpPr>
        <p:spPr bwMode="auto">
          <a:xfrm>
            <a:off x="228600" y="1219200"/>
            <a:ext cx="8763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Critical radii and number of water molecules in a critical cluster when </a:t>
            </a:r>
            <a:r>
              <a:rPr lang="en-US" sz="2400" b="0" i="1">
                <a:solidFill>
                  <a:srgbClr val="993366"/>
                </a:solidFill>
                <a:latin typeface="Times" charset="0"/>
              </a:rPr>
              <a:t>T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= 288 K,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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= 7.5 x 10</a:t>
            </a:r>
            <a:r>
              <a:rPr lang="en-US" sz="2400" b="0" baseline="30000">
                <a:solidFill>
                  <a:srgbClr val="993366"/>
                </a:solidFill>
                <a:latin typeface="Times" charset="0"/>
              </a:rPr>
              <a:t>-6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J cm</a:t>
            </a:r>
            <a:r>
              <a:rPr lang="en-US" sz="2400" b="0" baseline="30000">
                <a:solidFill>
                  <a:srgbClr val="993366"/>
                </a:solidFill>
                <a:latin typeface="Times" charset="0"/>
              </a:rPr>
              <a:t>-2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, </a:t>
            </a:r>
            <a:r>
              <a:rPr lang="en-US" sz="2400" b="0">
                <a:solidFill>
                  <a:srgbClr val="993366"/>
                </a:solidFill>
                <a:latin typeface="Symbol" charset="0"/>
                <a:sym typeface="Symbol" charset="0"/>
              </a:rPr>
              <a:t>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= 1.0 g cm</a:t>
            </a:r>
            <a:r>
              <a:rPr lang="en-US" sz="2400" b="0" baseline="30000">
                <a:solidFill>
                  <a:srgbClr val="993366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, and </a:t>
            </a:r>
            <a:r>
              <a:rPr lang="en-US" sz="2400" b="0" i="1">
                <a:solidFill>
                  <a:srgbClr val="993366"/>
                </a:solidFill>
                <a:latin typeface="Times" charset="0"/>
              </a:rPr>
              <a:t>m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</a:rPr>
              <a:t>q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 = 18 g mol</a:t>
            </a:r>
            <a:r>
              <a:rPr lang="en-US" sz="2400" b="0" baseline="30000">
                <a:solidFill>
                  <a:srgbClr val="993366"/>
                </a:solidFill>
                <a:latin typeface="Times" charset="0"/>
              </a:rPr>
              <a:t>-1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76198" name="Text Box 6"/>
          <p:cNvSpPr txBox="1">
            <a:spLocks noChangeArrowheads="1"/>
          </p:cNvSpPr>
          <p:nvPr/>
        </p:nvSpPr>
        <p:spPr bwMode="auto">
          <a:xfrm>
            <a:off x="1600200" y="2286000"/>
            <a:ext cx="541020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00100" indent="-342900"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57300" indent="-342900"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14500" indent="-342900"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1700" indent="-342900">
              <a:spcBef>
                <a:spcPct val="0"/>
              </a:spcBef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463550" algn="l"/>
                <a:tab pos="1773238" algn="l"/>
                <a:tab pos="22780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Saturation 	Critical 	Number of</a:t>
            </a: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 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 sz="2400" b="0" u="sng">
                <a:solidFill>
                  <a:srgbClr val="187534"/>
                </a:solidFill>
                <a:latin typeface="Times" charset="0"/>
              </a:rPr>
              <a:t>Ratio 	 Radius		Molecules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			∞			 ∞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1.01 	0.11		2.03 x 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8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1.02 	0.055		2.58 x 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7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1.10 	0.011		2.32 x 10</a:t>
            </a:r>
            <a:r>
              <a:rPr lang="en-US" sz="2400" b="0" baseline="30000">
                <a:solidFill>
                  <a:srgbClr val="EF1F1D"/>
                </a:solidFill>
                <a:latin typeface="Times" charset="0"/>
              </a:rPr>
              <a:t>5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1.5	 	0.0028		3010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2.0		0.0016		603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5.0		0.0007		48</a:t>
            </a: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r>
              <a:rPr lang="en-US" sz="2400" b="0">
                <a:solidFill>
                  <a:srgbClr val="EF1F1D"/>
                </a:solidFill>
                <a:latin typeface="Times" charset="0"/>
              </a:rPr>
              <a:t>10.0	0.00048	16</a:t>
            </a:r>
            <a:endParaRPr lang="en-US" sz="2400" b="0" baseline="30000">
              <a:solidFill>
                <a:srgbClr val="EF1F1D"/>
              </a:solidFill>
              <a:latin typeface="Times" charset="0"/>
            </a:endParaRPr>
          </a:p>
          <a:p>
            <a:pPr eaLnBrk="0" hangingPunct="0">
              <a:lnSpc>
                <a:spcPct val="100000"/>
              </a:lnSpc>
              <a:buFont typeface="Times" charset="0"/>
              <a:buNone/>
            </a:pPr>
            <a:endParaRPr lang="en-US" sz="2400" b="0" baseline="30000">
              <a:solidFill>
                <a:srgbClr val="EF1F1D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6" grpId="0" build="p" bldLvl="2" autoUpdateAnimBg="0"/>
      <p:bldP spid="776198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Homogen. Homomolecular Nucleation</a:t>
            </a:r>
          </a:p>
        </p:txBody>
      </p:sp>
      <p:sp>
        <p:nvSpPr>
          <p:cNvPr id="77721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(particles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(14.23)</a:t>
            </a:r>
          </a:p>
        </p:txBody>
      </p:sp>
      <p:sp>
        <p:nvSpPr>
          <p:cNvPr id="777220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Combine (14.18) and (14.20)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77221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of gas molecules striking cluster surface per second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(14.25)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7772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236116"/>
              </p:ext>
            </p:extLst>
          </p:nvPr>
        </p:nvGraphicFramePr>
        <p:xfrm>
          <a:off x="2324100" y="1476375"/>
          <a:ext cx="45704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242" name="Equation" r:id="rId3" imgW="1828800" imgH="469900" progId="Equation.3">
                  <p:embed/>
                </p:oleObj>
              </mc:Choice>
              <mc:Fallback>
                <p:oleObj name="Equation" r:id="rId3" imgW="18288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1476375"/>
                        <a:ext cx="45704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72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13791"/>
              </p:ext>
            </p:extLst>
          </p:nvPr>
        </p:nvGraphicFramePr>
        <p:xfrm>
          <a:off x="3219450" y="3289300"/>
          <a:ext cx="23479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243" name="Equation" r:id="rId5" imgW="939800" imgH="355600" progId="Equation.3">
                  <p:embed/>
                </p:oleObj>
              </mc:Choice>
              <mc:Fallback>
                <p:oleObj name="Equation" r:id="rId5" imgW="939800" imgH="355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9450" y="3289300"/>
                        <a:ext cx="23479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72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980692"/>
              </p:ext>
            </p:extLst>
          </p:nvPr>
        </p:nvGraphicFramePr>
        <p:xfrm>
          <a:off x="3492500" y="5026025"/>
          <a:ext cx="21907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244" name="Equation" r:id="rId7" imgW="876300" imgH="444500" progId="Equation.3">
                  <p:embed/>
                </p:oleObj>
              </mc:Choice>
              <mc:Fallback>
                <p:oleObj name="Equation" r:id="rId7" imgW="876300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5026025"/>
                        <a:ext cx="21907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 autoUpdateAnimBg="0"/>
      <p:bldP spid="777220" grpId="0" build="p" autoUpdateAnimBg="0"/>
      <p:bldP spid="77722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Homogen. Homomolecular Nucleation</a:t>
            </a:r>
          </a:p>
        </p:txBody>
      </p:sp>
      <p:sp>
        <p:nvSpPr>
          <p:cNvPr id="77824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no. concentration of clusters of critical radius</a:t>
            </a:r>
          </a:p>
        </p:txBody>
      </p:sp>
      <p:sp>
        <p:nvSpPr>
          <p:cNvPr id="778244" name="Rectangle 4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Zeldovich non-equilibrium factor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Accounts for the difference between an equilibrium and nonequilibrium cluster concentration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(14.24)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7782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851205"/>
              </p:ext>
            </p:extLst>
          </p:nvPr>
        </p:nvGraphicFramePr>
        <p:xfrm>
          <a:off x="2774950" y="1873250"/>
          <a:ext cx="3014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61" name="Equation" r:id="rId3" imgW="1206500" imgH="292100" progId="Equation.3">
                  <p:embed/>
                </p:oleObj>
              </mc:Choice>
              <mc:Fallback>
                <p:oleObj name="Equation" r:id="rId3" imgW="1206500" imgH="292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950" y="1873250"/>
                        <a:ext cx="3014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82906"/>
              </p:ext>
            </p:extLst>
          </p:nvPr>
        </p:nvGraphicFramePr>
        <p:xfrm>
          <a:off x="3082925" y="4492625"/>
          <a:ext cx="25384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62" name="Equation" r:id="rId5" imgW="1016000" imgH="469900" progId="Equation.3">
                  <p:embed/>
                </p:oleObj>
              </mc:Choice>
              <mc:Fallback>
                <p:oleObj name="Equation" r:id="rId5" imgW="10160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925" y="4492625"/>
                        <a:ext cx="25384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autoUpdateAnimBg="0"/>
      <p:bldP spid="778244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Homogeneous Binary Nucleation</a:t>
            </a:r>
          </a:p>
        </p:txBody>
      </p:sp>
      <p:sp>
        <p:nvSpPr>
          <p:cNvPr id="779268" name="Rectangle 4"/>
          <p:cNvSpPr>
            <a:spLocks noChangeArrowheads="1"/>
          </p:cNvSpPr>
          <p:nvPr/>
        </p:nvSpPr>
        <p:spPr bwMode="auto">
          <a:xfrm>
            <a:off x="457200" y="228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Number of gas molecules striking cluster surface per second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(14.11)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79271" name="Rectangle 7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Rate (particles cm</a:t>
            </a:r>
            <a:r>
              <a:rPr lang="en-US" sz="2400" b="0" baseline="30000">
                <a:latin typeface="Times" charset="0"/>
              </a:rPr>
              <a:t>-3</a:t>
            </a:r>
            <a:r>
              <a:rPr lang="en-US" sz="2400" b="0">
                <a:latin typeface="Times" charset="0"/>
              </a:rPr>
              <a:t>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(14.27)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79272" name="Rectangle 8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no. concentration of cluster of critical radius	</a:t>
            </a:r>
          </a:p>
        </p:txBody>
      </p:sp>
      <p:graphicFrame>
        <p:nvGraphicFramePr>
          <p:cNvPr id="7792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295596"/>
              </p:ext>
            </p:extLst>
          </p:nvPr>
        </p:nvGraphicFramePr>
        <p:xfrm>
          <a:off x="2444750" y="1171575"/>
          <a:ext cx="42529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01" name="Equation" r:id="rId3" imgW="1701800" imgH="469900" progId="Equation.3">
                  <p:embed/>
                </p:oleObj>
              </mc:Choice>
              <mc:Fallback>
                <p:oleObj name="Equation" r:id="rId3" imgW="17018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1171575"/>
                        <a:ext cx="42529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92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63592"/>
              </p:ext>
            </p:extLst>
          </p:nvPr>
        </p:nvGraphicFramePr>
        <p:xfrm>
          <a:off x="3140075" y="2755900"/>
          <a:ext cx="2254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02" name="Equation" r:id="rId5" imgW="901700" imgH="457200" progId="Equation.3">
                  <p:embed/>
                </p:oleObj>
              </mc:Choice>
              <mc:Fallback>
                <p:oleObj name="Equation" r:id="rId5" imgW="9017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2755900"/>
                        <a:ext cx="22542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92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194228"/>
              </p:ext>
            </p:extLst>
          </p:nvPr>
        </p:nvGraphicFramePr>
        <p:xfrm>
          <a:off x="2257425" y="4406900"/>
          <a:ext cx="3903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03" name="Equation" r:id="rId7" imgW="1562100" imgH="292100" progId="Equation.3">
                  <p:embed/>
                </p:oleObj>
              </mc:Choice>
              <mc:Fallback>
                <p:oleObj name="Equation" r:id="rId7" imgW="1562100" imgH="292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4406900"/>
                        <a:ext cx="3903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927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636305"/>
              </p:ext>
            </p:extLst>
          </p:nvPr>
        </p:nvGraphicFramePr>
        <p:xfrm>
          <a:off x="1463675" y="5435600"/>
          <a:ext cx="1333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04" name="Equation" r:id="rId9" imgW="533400" imgH="228600" progId="Equation.3">
                  <p:embed/>
                </p:oleObj>
              </mc:Choice>
              <mc:Fallback>
                <p:oleObj name="Equation" r:id="rId9" imgW="5334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5435600"/>
                        <a:ext cx="1333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927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844193"/>
              </p:ext>
            </p:extLst>
          </p:nvPr>
        </p:nvGraphicFramePr>
        <p:xfrm>
          <a:off x="4984750" y="5302250"/>
          <a:ext cx="30146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05" name="Equation" r:id="rId11" imgW="1206500" imgH="292100" progId="Equation.3">
                  <p:embed/>
                </p:oleObj>
              </mc:Choice>
              <mc:Fallback>
                <p:oleObj name="Equation" r:id="rId11" imgW="1206500" imgH="292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5302250"/>
                        <a:ext cx="30146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9278" name="Rectangle 14"/>
          <p:cNvSpPr>
            <a:spLocks noChangeArrowheads="1"/>
          </p:cNvSpPr>
          <p:nvPr/>
        </p:nvSpPr>
        <p:spPr bwMode="auto">
          <a:xfrm>
            <a:off x="3657600" y="5486400"/>
            <a:ext cx="6096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Times" charset="0"/>
              </a:rPr>
              <a:t>-&gt;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8" grpId="0" build="p" autoUpdateAnimBg="0"/>
      <p:bldP spid="779271" grpId="0" build="p" autoUpdateAnimBg="0"/>
      <p:bldP spid="779272" grpId="0" build="p" autoUpdateAnimBg="0"/>
      <p:bldP spid="779278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Heterogeneous Nucleation Rate</a:t>
            </a:r>
          </a:p>
        </p:txBody>
      </p:sp>
      <p:sp>
        <p:nvSpPr>
          <p:cNvPr id="780291" name="Text Box 3"/>
          <p:cNvSpPr txBox="1">
            <a:spLocks noChangeArrowheads="1"/>
          </p:cNvSpPr>
          <p:nvPr/>
        </p:nvSpPr>
        <p:spPr bwMode="auto">
          <a:xfrm>
            <a:off x="7467600" y="3810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14.4</a:t>
            </a:r>
          </a:p>
        </p:txBody>
      </p:sp>
      <p:sp>
        <p:nvSpPr>
          <p:cNvPr id="780292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Formation of critical embryo on a surface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80293" name="Rectangle 5"/>
          <p:cNvSpPr>
            <a:spLocks noChangeArrowheads="1"/>
          </p:cNvSpPr>
          <p:nvPr/>
        </p:nvSpPr>
        <p:spPr bwMode="auto">
          <a:xfrm>
            <a:off x="4572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736600" algn="l"/>
                <a:tab pos="1371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Contact angle (</a:t>
            </a:r>
            <a:r>
              <a:rPr lang="en-US" sz="2400" b="0">
                <a:solidFill>
                  <a:srgbClr val="187534"/>
                </a:solidFill>
                <a:latin typeface="Symbol" charset="0"/>
              </a:rPr>
              <a:t>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c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)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736600" algn="l"/>
                <a:tab pos="13716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=  0 	--&gt; surface wettable, embryo forms easily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736600" algn="l"/>
                <a:tab pos="13716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= 180</a:t>
            </a:r>
            <a:r>
              <a:rPr lang="en-US" sz="2400" b="0" baseline="30000">
                <a:solidFill>
                  <a:srgbClr val="800080"/>
                </a:solidFill>
                <a:latin typeface="Times" charset="0"/>
              </a:rPr>
              <a:t>o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 --&gt; surface non-wettable, no embryo forms</a:t>
            </a:r>
            <a:endParaRPr lang="en-US" sz="2400" b="0">
              <a:latin typeface="Times" charset="0"/>
            </a:endParaRPr>
          </a:p>
        </p:txBody>
      </p:sp>
      <p:graphicFrame>
        <p:nvGraphicFramePr>
          <p:cNvPr id="780294" name="Object 6"/>
          <p:cNvGraphicFramePr>
            <a:graphicFrameLocks noChangeAspect="1"/>
          </p:cNvGraphicFramePr>
          <p:nvPr/>
        </p:nvGraphicFramePr>
        <p:xfrm>
          <a:off x="3105150" y="1447800"/>
          <a:ext cx="337185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302" name="Document" r:id="rId3" imgW="1359408" imgH="1536192" progId="Word.Document.8">
                  <p:embed/>
                </p:oleObj>
              </mc:Choice>
              <mc:Fallback>
                <p:oleObj name="Document" r:id="rId3" imgW="1359408" imgH="153619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1447800"/>
                        <a:ext cx="337185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2" grpId="0" build="p" bldLvl="2" autoUpdateAnimBg="0"/>
      <p:bldP spid="780293" grpId="0" build="p" bldLvl="2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Heterogeneous Nucleation Rate</a:t>
            </a:r>
          </a:p>
        </p:txBody>
      </p:sp>
      <p:sp>
        <p:nvSpPr>
          <p:cNvPr id="781315" name="Rectangle 3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Time a gas molecule spends on surface before bouncing off	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(14.33)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81316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Heterogeneous nucleation rate (no. embryos cm</a:t>
            </a:r>
            <a:r>
              <a:rPr lang="en-US" sz="2400" b="0" baseline="30000">
                <a:latin typeface="Times" charset="0"/>
              </a:rPr>
              <a:t>-2</a:t>
            </a:r>
            <a:r>
              <a:rPr lang="en-US" sz="2400" b="0">
                <a:latin typeface="Times" charset="0"/>
              </a:rPr>
              <a:t> s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(14.32)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81317" name="Rectangle 5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Gibbs free energy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(14.30)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78132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3791"/>
              </p:ext>
            </p:extLst>
          </p:nvPr>
        </p:nvGraphicFramePr>
        <p:xfrm>
          <a:off x="2444750" y="1400175"/>
          <a:ext cx="406241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341" name="Equation" r:id="rId3" imgW="1625600" imgH="469900" progId="Equation.3">
                  <p:embed/>
                </p:oleObj>
              </mc:Choice>
              <mc:Fallback>
                <p:oleObj name="Equation" r:id="rId3" imgW="1625600" imgH="469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1400175"/>
                        <a:ext cx="406241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2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5841512"/>
              </p:ext>
            </p:extLst>
          </p:nvPr>
        </p:nvGraphicFramePr>
        <p:xfrm>
          <a:off x="3355975" y="3457575"/>
          <a:ext cx="2190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342" name="Equation" r:id="rId5" imgW="876300" imgH="406400" progId="Equation.3">
                  <p:embed/>
                </p:oleObj>
              </mc:Choice>
              <mc:Fallback>
                <p:oleObj name="Equation" r:id="rId5" imgW="8763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3457575"/>
                        <a:ext cx="2190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2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724482"/>
              </p:ext>
            </p:extLst>
          </p:nvPr>
        </p:nvGraphicFramePr>
        <p:xfrm>
          <a:off x="2854325" y="5422900"/>
          <a:ext cx="3427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343" name="Equation" r:id="rId7" imgW="1371600" imgH="266700" progId="Equation.3">
                  <p:embed/>
                </p:oleObj>
              </mc:Choice>
              <mc:Fallback>
                <p:oleObj name="Equation" r:id="rId7" imgW="13716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5422900"/>
                        <a:ext cx="3427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5" grpId="0" autoUpdateAnimBg="0"/>
      <p:bldP spid="781316" grpId="0" build="p" autoUpdateAnimBg="0"/>
      <p:bldP spid="78131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Correction Factor</a:t>
            </a:r>
          </a:p>
        </p:txBody>
      </p:sp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Contact angle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(14.29)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(14.31)</a:t>
            </a:r>
            <a:r>
              <a:rPr lang="en-US" sz="2400" b="0">
                <a:latin typeface="Times" charset="0"/>
              </a:rPr>
              <a:t>	</a:t>
            </a:r>
          </a:p>
        </p:txBody>
      </p:sp>
      <p:graphicFrame>
        <p:nvGraphicFramePr>
          <p:cNvPr id="7823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185754"/>
              </p:ext>
            </p:extLst>
          </p:nvPr>
        </p:nvGraphicFramePr>
        <p:xfrm>
          <a:off x="642938" y="1289050"/>
          <a:ext cx="7840662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77" name="Equation" r:id="rId3" imgW="3136900" imgH="546100" progId="Equation.3">
                  <p:embed/>
                </p:oleObj>
              </mc:Choice>
              <mc:Fallback>
                <p:oleObj name="Equation" r:id="rId3" imgW="3136900" imgH="546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289050"/>
                        <a:ext cx="7840662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23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266041"/>
              </p:ext>
            </p:extLst>
          </p:nvPr>
        </p:nvGraphicFramePr>
        <p:xfrm>
          <a:off x="3648075" y="2625725"/>
          <a:ext cx="27289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78" name="Equation" r:id="rId5" imgW="1092200" imgH="431800" progId="Equation.3">
                  <p:embed/>
                </p:oleObj>
              </mc:Choice>
              <mc:Fallback>
                <p:oleObj name="Equation" r:id="rId5" imgW="10922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2625725"/>
                        <a:ext cx="27289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23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193481"/>
              </p:ext>
            </p:extLst>
          </p:nvPr>
        </p:nvGraphicFramePr>
        <p:xfrm>
          <a:off x="889000" y="3949700"/>
          <a:ext cx="27606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79" name="Equation" r:id="rId7" imgW="1104900" imgH="279400" progId="Equation.3">
                  <p:embed/>
                </p:oleObj>
              </mc:Choice>
              <mc:Fallback>
                <p:oleObj name="Equation" r:id="rId7" imgW="1104900" imgH="279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3949700"/>
                        <a:ext cx="27606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234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9563"/>
              </p:ext>
            </p:extLst>
          </p:nvPr>
        </p:nvGraphicFramePr>
        <p:xfrm>
          <a:off x="5534025" y="4111625"/>
          <a:ext cx="14605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80" name="Equation" r:id="rId9" imgW="584200" imgH="215900" progId="Equation.3">
                  <p:embed/>
                </p:oleObj>
              </mc:Choice>
              <mc:Fallback>
                <p:oleObj name="Equation" r:id="rId9" imgW="584200" imgH="215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025" y="4111625"/>
                        <a:ext cx="14605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23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254828"/>
              </p:ext>
            </p:extLst>
          </p:nvPr>
        </p:nvGraphicFramePr>
        <p:xfrm>
          <a:off x="3778250" y="4645025"/>
          <a:ext cx="1492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81" name="Equation" r:id="rId11" imgW="596900" imgH="215900" progId="Equation.3">
                  <p:embed/>
                </p:oleObj>
              </mc:Choice>
              <mc:Fallback>
                <p:oleObj name="Equation" r:id="rId11" imgW="596900" imgH="215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0" y="4645025"/>
                        <a:ext cx="1492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235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109243"/>
              </p:ext>
            </p:extLst>
          </p:nvPr>
        </p:nvGraphicFramePr>
        <p:xfrm>
          <a:off x="2932113" y="5457825"/>
          <a:ext cx="31115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82" name="Equation" r:id="rId13" imgW="1244600" imgH="457200" progId="Equation.3">
                  <p:embed/>
                </p:oleObj>
              </mc:Choice>
              <mc:Fallback>
                <p:oleObj name="Equation" r:id="rId13" imgW="124460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113" y="5457825"/>
                        <a:ext cx="31115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39" grpId="0" build="p" autoUpdateAnimBg="0"/>
      <p:bldP spid="782340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Correction Factor</a:t>
            </a:r>
          </a:p>
        </p:txBody>
      </p:sp>
      <p:sp>
        <p:nvSpPr>
          <p:cNvPr id="78336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14.5</a:t>
            </a:r>
          </a:p>
        </p:txBody>
      </p:sp>
      <p:sp>
        <p:nvSpPr>
          <p:cNvPr id="783364" name="Rectangle 4"/>
          <p:cNvSpPr>
            <a:spLocks noChangeArrowheads="1"/>
          </p:cNvSpPr>
          <p:nvPr/>
        </p:nvSpPr>
        <p:spPr bwMode="auto">
          <a:xfrm>
            <a:off x="1219200" y="914400"/>
            <a:ext cx="6934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Correction factor versus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for different contact angles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783368" name="Object 8"/>
          <p:cNvGraphicFramePr>
            <a:graphicFrameLocks noChangeAspect="1"/>
          </p:cNvGraphicFramePr>
          <p:nvPr/>
        </p:nvGraphicFramePr>
        <p:xfrm>
          <a:off x="609600" y="1524000"/>
          <a:ext cx="7620000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3377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7620000" cy="504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3369" name="Rectangle 9"/>
          <p:cNvSpPr>
            <a:spLocks noChangeArrowheads="1"/>
          </p:cNvSpPr>
          <p:nvPr/>
        </p:nvSpPr>
        <p:spPr bwMode="auto">
          <a:xfrm flipH="1">
            <a:off x="750888" y="3032125"/>
            <a:ext cx="533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3370" name="Text Box 10"/>
          <p:cNvSpPr txBox="1">
            <a:spLocks noChangeArrowheads="1"/>
          </p:cNvSpPr>
          <p:nvPr/>
        </p:nvSpPr>
        <p:spPr bwMode="auto">
          <a:xfrm rot="-5400000">
            <a:off x="715169" y="3313907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 i="1">
                <a:latin typeface="Times" charset="0"/>
              </a:rPr>
              <a:t>f</a:t>
            </a:r>
            <a:r>
              <a:rPr lang="en-US" sz="2400" b="0" i="1" baseline="-25000">
                <a:latin typeface="Times" charset="0"/>
              </a:rPr>
              <a:t>h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Parameterized Nucleation</a:t>
            </a:r>
          </a:p>
        </p:txBody>
      </p:sp>
      <p:sp>
        <p:nvSpPr>
          <p:cNvPr id="72704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Parameterized homogeneous binary nucleation rate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(14.33)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 For sulfuric acid-water in remote marine boundary layer</a:t>
            </a:r>
            <a:r>
              <a:rPr lang="en-US" sz="2400" b="0">
                <a:latin typeface="Times" charset="0"/>
              </a:rPr>
              <a:t> </a:t>
            </a:r>
          </a:p>
        </p:txBody>
      </p:sp>
      <p:sp>
        <p:nvSpPr>
          <p:cNvPr id="727049" name="Rectangle 9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Example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FF00FF"/>
                </a:solidFill>
                <a:latin typeface="Times" charset="0"/>
              </a:rPr>
              <a:t>	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f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r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0.9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H2SO4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0.005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H2SO4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3.1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7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hom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2.6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-5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endParaRPr lang="en-US" sz="2400" b="0" baseline="300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		m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H2SO4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 0.05 </a:t>
            </a:r>
            <a:r>
              <a:rPr lang="en-US" sz="2400" b="0">
                <a:solidFill>
                  <a:srgbClr val="187534"/>
                </a:solidFill>
                <a:latin typeface="Symbol" charset="0"/>
                <a:sym typeface="Symbol" charset="0"/>
              </a:rPr>
              <a:t>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 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</a:rPr>
              <a:t>H2SO4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 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= 3.1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6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molec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</a:p>
          <a:p>
            <a:pPr marL="342900" indent="-342900">
              <a:buFontTx/>
              <a:buNone/>
              <a:tabLst>
                <a:tab pos="965200" algn="l"/>
                <a:tab pos="1879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---&gt;	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hom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	= 3.1 x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5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partic.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-3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</a:p>
        </p:txBody>
      </p:sp>
      <p:graphicFrame>
        <p:nvGraphicFramePr>
          <p:cNvPr id="72705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595195"/>
              </p:ext>
            </p:extLst>
          </p:nvPr>
        </p:nvGraphicFramePr>
        <p:xfrm>
          <a:off x="1643063" y="1917700"/>
          <a:ext cx="560546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72" name="Equation" r:id="rId3" imgW="2222500" imgH="279400" progId="Equation.3">
                  <p:embed/>
                </p:oleObj>
              </mc:Choice>
              <mc:Fallback>
                <p:oleObj name="Equation" r:id="rId3" imgW="22225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63" y="1917700"/>
                        <a:ext cx="5605462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43" grpId="0" build="p" autoUpdateAnimBg="0"/>
      <p:bldP spid="727049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8659</TotalTime>
  <Words>2193</Words>
  <Application>Microsoft Macintosh PowerPoint</Application>
  <PresentationFormat>On-screen Show (4:3)</PresentationFormat>
  <Paragraphs>327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Symbol</vt:lpstr>
      <vt:lpstr>Times</vt:lpstr>
      <vt:lpstr>Default Design</vt:lpstr>
      <vt:lpstr>Equation</vt:lpstr>
      <vt:lpstr>Document</vt:lpstr>
      <vt:lpstr>Presentation Slides  for  Chapter 14 of  Fundamentals of Atmospheric Modeling 2nd Edition </vt:lpstr>
      <vt:lpstr>Sources of New Particles</vt:lpstr>
      <vt:lpstr>Sea Spray Emission</vt:lpstr>
      <vt:lpstr>Constituents of Sea Water</vt:lpstr>
      <vt:lpstr>Sea Spray Emission</vt:lpstr>
      <vt:lpstr>Sea Spray Emission</vt:lpstr>
      <vt:lpstr>Sea Spray Emission</vt:lpstr>
      <vt:lpstr>Soil Dust Emission</vt:lpstr>
      <vt:lpstr>Breakdown of Rocks to Soil</vt:lpstr>
      <vt:lpstr>Types of Minerals in Soil Dust</vt:lpstr>
      <vt:lpstr>Soil Dust Emission</vt:lpstr>
      <vt:lpstr>Soil Dust Emission</vt:lpstr>
      <vt:lpstr>Soil Dust Emission</vt:lpstr>
      <vt:lpstr>Soil Dust Emission</vt:lpstr>
      <vt:lpstr>Soil Dust Emission</vt:lpstr>
      <vt:lpstr>Volcanic Emission</vt:lpstr>
      <vt:lpstr>Biomass-Burning Emission</vt:lpstr>
      <vt:lpstr>Fossil Fuels</vt:lpstr>
      <vt:lpstr>Fossil Fuels</vt:lpstr>
      <vt:lpstr>Fossil-Fuel Combustion Emission</vt:lpstr>
      <vt:lpstr>Industrial Emission</vt:lpstr>
      <vt:lpstr>Miscellaneous Particle Sources</vt:lpstr>
      <vt:lpstr>Composition and Sources of Particles</vt:lpstr>
      <vt:lpstr>Composition and Sources of Particles</vt:lpstr>
      <vt:lpstr>Anthropogenic Particle Constituents Emitted in Greatest Abundance in L.A.</vt:lpstr>
      <vt:lpstr>Nucleation</vt:lpstr>
      <vt:lpstr>Classical Nucleation Theory</vt:lpstr>
      <vt:lpstr>Classical Nucleation Theory</vt:lpstr>
      <vt:lpstr>Critical Radius</vt:lpstr>
      <vt:lpstr>Critical Radius</vt:lpstr>
      <vt:lpstr>Homogen. Homomolecular Nucleation</vt:lpstr>
      <vt:lpstr>Homogen. Homomolecular Nucleation</vt:lpstr>
      <vt:lpstr>Homogeneous Binary Nucleation</vt:lpstr>
      <vt:lpstr>Heterogeneous Nucleation Rate</vt:lpstr>
      <vt:lpstr>Heterogeneous Nucleation Rate</vt:lpstr>
      <vt:lpstr>Correction Factor</vt:lpstr>
      <vt:lpstr>Correction Factor</vt:lpstr>
      <vt:lpstr>Parameterized Nucleation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634</cp:revision>
  <dcterms:created xsi:type="dcterms:W3CDTF">2004-09-10T00:13:47Z</dcterms:created>
  <dcterms:modified xsi:type="dcterms:W3CDTF">2022-05-05T16:59:44Z</dcterms:modified>
</cp:coreProperties>
</file>