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42"/>
  </p:handoutMasterIdLst>
  <p:sldIdLst>
    <p:sldId id="308" r:id="rId2"/>
    <p:sldId id="542" r:id="rId3"/>
    <p:sldId id="496" r:id="rId4"/>
    <p:sldId id="500" r:id="rId5"/>
    <p:sldId id="543" r:id="rId6"/>
    <p:sldId id="544" r:id="rId7"/>
    <p:sldId id="545" r:id="rId8"/>
    <p:sldId id="546" r:id="rId9"/>
    <p:sldId id="547" r:id="rId10"/>
    <p:sldId id="548" r:id="rId11"/>
    <p:sldId id="549" r:id="rId12"/>
    <p:sldId id="550" r:id="rId13"/>
    <p:sldId id="551" r:id="rId14"/>
    <p:sldId id="552" r:id="rId15"/>
    <p:sldId id="553" r:id="rId16"/>
    <p:sldId id="554" r:id="rId17"/>
    <p:sldId id="578" r:id="rId18"/>
    <p:sldId id="555" r:id="rId19"/>
    <p:sldId id="556" r:id="rId20"/>
    <p:sldId id="579" r:id="rId21"/>
    <p:sldId id="557" r:id="rId22"/>
    <p:sldId id="558" r:id="rId23"/>
    <p:sldId id="559" r:id="rId24"/>
    <p:sldId id="560" r:id="rId25"/>
    <p:sldId id="561" r:id="rId26"/>
    <p:sldId id="563" r:id="rId27"/>
    <p:sldId id="564" r:id="rId28"/>
    <p:sldId id="565" r:id="rId29"/>
    <p:sldId id="566" r:id="rId30"/>
    <p:sldId id="567" r:id="rId31"/>
    <p:sldId id="568" r:id="rId32"/>
    <p:sldId id="569" r:id="rId33"/>
    <p:sldId id="570" r:id="rId34"/>
    <p:sldId id="571" r:id="rId35"/>
    <p:sldId id="572" r:id="rId36"/>
    <p:sldId id="573" r:id="rId37"/>
    <p:sldId id="574" r:id="rId38"/>
    <p:sldId id="575" r:id="rId39"/>
    <p:sldId id="576" r:id="rId40"/>
    <p:sldId id="577" r:id="rId41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87534"/>
    <a:srgbClr val="993366"/>
    <a:srgbClr val="9900CC"/>
    <a:srgbClr val="33CC33"/>
    <a:srgbClr val="FF7C80"/>
    <a:srgbClr val="80808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37"/>
  </p:normalViewPr>
  <p:slideViewPr>
    <p:cSldViewPr>
      <p:cViewPr varScale="1">
        <p:scale>
          <a:sx n="97" d="100"/>
          <a:sy n="97" d="100"/>
        </p:scale>
        <p:origin x="1000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8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image" Target="../media/image14.emf"/><Relationship Id="rId4" Type="http://schemas.openxmlformats.org/officeDocument/2006/relationships/image" Target="../media/image17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image" Target="../media/image22.emf"/><Relationship Id="rId7" Type="http://schemas.openxmlformats.org/officeDocument/2006/relationships/image" Target="../media/image26.emf"/><Relationship Id="rId2" Type="http://schemas.openxmlformats.org/officeDocument/2006/relationships/image" Target="../media/image21.emf"/><Relationship Id="rId1" Type="http://schemas.openxmlformats.org/officeDocument/2006/relationships/image" Target="../media/image20.emf"/><Relationship Id="rId6" Type="http://schemas.openxmlformats.org/officeDocument/2006/relationships/image" Target="../media/image25.emf"/><Relationship Id="rId11" Type="http://schemas.openxmlformats.org/officeDocument/2006/relationships/image" Target="../media/image30.emf"/><Relationship Id="rId5" Type="http://schemas.openxmlformats.org/officeDocument/2006/relationships/image" Target="../media/image24.emf"/><Relationship Id="rId10" Type="http://schemas.openxmlformats.org/officeDocument/2006/relationships/image" Target="../media/image29.emf"/><Relationship Id="rId4" Type="http://schemas.openxmlformats.org/officeDocument/2006/relationships/image" Target="../media/image23.emf"/><Relationship Id="rId9" Type="http://schemas.openxmlformats.org/officeDocument/2006/relationships/image" Target="../media/image28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image" Target="../media/image33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image" Target="../media/image38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image" Target="../media/image41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image" Target="../media/image44.emf"/><Relationship Id="rId5" Type="http://schemas.openxmlformats.org/officeDocument/2006/relationships/image" Target="../media/image48.emf"/><Relationship Id="rId4" Type="http://schemas.openxmlformats.org/officeDocument/2006/relationships/image" Target="../media/image47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image" Target="../media/image49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image" Target="../media/image52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image" Target="../media/image56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5.emf"/><Relationship Id="rId1" Type="http://schemas.openxmlformats.org/officeDocument/2006/relationships/image" Target="../media/image64.emf"/><Relationship Id="rId5" Type="http://schemas.openxmlformats.org/officeDocument/2006/relationships/image" Target="../media/image68.emf"/><Relationship Id="rId4" Type="http://schemas.openxmlformats.org/officeDocument/2006/relationships/image" Target="../media/image67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9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649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7649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649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CB4D9B4-B9A6-1A4A-AB33-4703876917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9394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87BFCE-8ECE-5C47-999E-8A215EC7EE1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978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641542-19B9-C94C-8F63-0F6068A6814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819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05A0E1-A308-EB47-9903-B2DD22431A9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47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40C233-877F-1E41-A117-3914E5AE401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055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D6A648-35CE-8E4A-940C-54194AB2E3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06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F7A311-4D5B-5E4D-A164-DEBA1564BF7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628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1734D1-47F5-B946-8DC0-02FA645B6B8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817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4CE83F-23C5-8242-8F84-548ABB75B54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271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51FB2C-0E66-6040-9C90-12037B8BED0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31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5A6085-DEC0-A24A-8DD9-DE9F5882F18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F6CA98-9723-BF4E-8EB0-01F52413EF4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768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fld id="{51E75D41-FC51-7643-AD92-6401AA4EDED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17.emf"/><Relationship Id="rId4" Type="http://schemas.openxmlformats.org/officeDocument/2006/relationships/image" Target="../media/image14.emf"/><Relationship Id="rId9" Type="http://schemas.openxmlformats.org/officeDocument/2006/relationships/oleObject" Target="../embeddings/oleObject17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9.e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13" Type="http://schemas.openxmlformats.org/officeDocument/2006/relationships/oleObject" Target="../embeddings/oleObject25.bin"/><Relationship Id="rId18" Type="http://schemas.openxmlformats.org/officeDocument/2006/relationships/image" Target="../media/image27.emf"/><Relationship Id="rId3" Type="http://schemas.openxmlformats.org/officeDocument/2006/relationships/oleObject" Target="../embeddings/oleObject20.bin"/><Relationship Id="rId21" Type="http://schemas.openxmlformats.org/officeDocument/2006/relationships/oleObject" Target="../embeddings/oleObject29.bin"/><Relationship Id="rId7" Type="http://schemas.openxmlformats.org/officeDocument/2006/relationships/oleObject" Target="../embeddings/oleObject22.bin"/><Relationship Id="rId12" Type="http://schemas.openxmlformats.org/officeDocument/2006/relationships/image" Target="../media/image24.emf"/><Relationship Id="rId17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6.emf"/><Relationship Id="rId20" Type="http://schemas.openxmlformats.org/officeDocument/2006/relationships/image" Target="../media/image28.emf"/><Relationship Id="rId1" Type="http://schemas.openxmlformats.org/officeDocument/2006/relationships/vmlDrawing" Target="../drawings/vmlDrawing9.vml"/><Relationship Id="rId6" Type="http://schemas.openxmlformats.org/officeDocument/2006/relationships/image" Target="../media/image21.emf"/><Relationship Id="rId11" Type="http://schemas.openxmlformats.org/officeDocument/2006/relationships/oleObject" Target="../embeddings/oleObject24.bin"/><Relationship Id="rId24" Type="http://schemas.openxmlformats.org/officeDocument/2006/relationships/image" Target="../media/image30.emf"/><Relationship Id="rId5" Type="http://schemas.openxmlformats.org/officeDocument/2006/relationships/oleObject" Target="../embeddings/oleObject21.bin"/><Relationship Id="rId15" Type="http://schemas.openxmlformats.org/officeDocument/2006/relationships/oleObject" Target="../embeddings/oleObject26.bin"/><Relationship Id="rId23" Type="http://schemas.openxmlformats.org/officeDocument/2006/relationships/oleObject" Target="../embeddings/oleObject30.bin"/><Relationship Id="rId10" Type="http://schemas.openxmlformats.org/officeDocument/2006/relationships/image" Target="../media/image23.emf"/><Relationship Id="rId19" Type="http://schemas.openxmlformats.org/officeDocument/2006/relationships/oleObject" Target="../embeddings/oleObject28.bin"/><Relationship Id="rId4" Type="http://schemas.openxmlformats.org/officeDocument/2006/relationships/image" Target="../media/image20.emf"/><Relationship Id="rId9" Type="http://schemas.openxmlformats.org/officeDocument/2006/relationships/oleObject" Target="../embeddings/oleObject23.bin"/><Relationship Id="rId14" Type="http://schemas.openxmlformats.org/officeDocument/2006/relationships/image" Target="../media/image25.emf"/><Relationship Id="rId22" Type="http://schemas.openxmlformats.org/officeDocument/2006/relationships/image" Target="../media/image29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3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2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4.e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33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6.e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35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9.e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38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2.emf"/><Relationship Id="rId5" Type="http://schemas.openxmlformats.org/officeDocument/2006/relationships/oleObject" Target="../embeddings/oleObject42.bin"/><Relationship Id="rId4" Type="http://schemas.openxmlformats.org/officeDocument/2006/relationships/image" Target="../media/image41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6.bin"/><Relationship Id="rId12" Type="http://schemas.openxmlformats.org/officeDocument/2006/relationships/image" Target="../media/image4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5.emf"/><Relationship Id="rId11" Type="http://schemas.openxmlformats.org/officeDocument/2006/relationships/oleObject" Target="../embeddings/oleObject48.bin"/><Relationship Id="rId5" Type="http://schemas.openxmlformats.org/officeDocument/2006/relationships/oleObject" Target="../embeddings/oleObject45.bin"/><Relationship Id="rId10" Type="http://schemas.openxmlformats.org/officeDocument/2006/relationships/image" Target="../media/image47.emf"/><Relationship Id="rId4" Type="http://schemas.openxmlformats.org/officeDocument/2006/relationships/image" Target="../media/image44.emf"/><Relationship Id="rId9" Type="http://schemas.openxmlformats.org/officeDocument/2006/relationships/oleObject" Target="../embeddings/oleObject47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emf"/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50.emf"/><Relationship Id="rId5" Type="http://schemas.openxmlformats.org/officeDocument/2006/relationships/oleObject" Target="../embeddings/oleObject50.bin"/><Relationship Id="rId4" Type="http://schemas.openxmlformats.org/officeDocument/2006/relationships/image" Target="../media/image49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3.emf"/><Relationship Id="rId5" Type="http://schemas.openxmlformats.org/officeDocument/2006/relationships/oleObject" Target="../embeddings/oleObject53.bin"/><Relationship Id="rId4" Type="http://schemas.openxmlformats.org/officeDocument/2006/relationships/image" Target="../media/image52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54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55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emf"/><Relationship Id="rId3" Type="http://schemas.openxmlformats.org/officeDocument/2006/relationships/oleObject" Target="../embeddings/oleObject56.bin"/><Relationship Id="rId7" Type="http://schemas.openxmlformats.org/officeDocument/2006/relationships/oleObject" Target="../embeddings/oleObject5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57.e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56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59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60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61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62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63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emf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6.bin"/><Relationship Id="rId12" Type="http://schemas.openxmlformats.org/officeDocument/2006/relationships/image" Target="../media/image6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65.emf"/><Relationship Id="rId11" Type="http://schemas.openxmlformats.org/officeDocument/2006/relationships/oleObject" Target="../embeddings/oleObject68.bin"/><Relationship Id="rId5" Type="http://schemas.openxmlformats.org/officeDocument/2006/relationships/oleObject" Target="../embeddings/oleObject65.bin"/><Relationship Id="rId10" Type="http://schemas.openxmlformats.org/officeDocument/2006/relationships/image" Target="../media/image67.emf"/><Relationship Id="rId4" Type="http://schemas.openxmlformats.org/officeDocument/2006/relationships/image" Target="../media/image64.emf"/><Relationship Id="rId9" Type="http://schemas.openxmlformats.org/officeDocument/2006/relationships/oleObject" Target="../embeddings/oleObject67.bin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6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Presentation Slides</a:t>
            </a:r>
            <a:r>
              <a:rPr lang="en-US" b="1">
                <a:solidFill>
                  <a:srgbClr val="187534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</a:rPr>
              <a:t>for</a:t>
            </a:r>
            <a:r>
              <a:rPr lang="en-US" b="1">
                <a:solidFill>
                  <a:srgbClr val="187534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</a:rPr>
              <a:t>Chapter 13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</a:rPr>
              <a:t>of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0000FF"/>
                </a:solidFill>
                <a:latin typeface="Times" charset="0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</a:rPr>
              <a:t>Fundamentals of Atmospheric Modeling 2</a:t>
            </a:r>
            <a:r>
              <a:rPr lang="en-US" sz="4000" b="1" baseline="30000">
                <a:solidFill>
                  <a:srgbClr val="0000FF"/>
                </a:solidFill>
                <a:latin typeface="Times" charset="0"/>
              </a:rPr>
              <a:t>nd</a:t>
            </a:r>
            <a:r>
              <a:rPr lang="en-US" sz="4000" b="1">
                <a:solidFill>
                  <a:srgbClr val="0000FF"/>
                </a:solidFill>
                <a:latin typeface="Times" charset="0"/>
              </a:rPr>
              <a:t> Edition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</a:t>
            </a:r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685800" y="3962400"/>
            <a:ext cx="7435850" cy="256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Mark Z. Jacobson</a:t>
            </a:r>
          </a:p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Department of Civil &amp; Environmental Engineering</a:t>
            </a:r>
          </a:p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Stanford University</a:t>
            </a:r>
          </a:p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Stanford, CA 94305-4020</a:t>
            </a:r>
          </a:p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jacobson@stanford.edu</a:t>
            </a:r>
          </a:p>
          <a:p>
            <a:pPr algn="ctr">
              <a:buFontTx/>
              <a:buNone/>
            </a:pPr>
            <a:r>
              <a:rPr lang="en-US" sz="2800" b="0">
                <a:solidFill>
                  <a:srgbClr val="187534"/>
                </a:solidFill>
                <a:latin typeface="Times" charset="0"/>
              </a:rPr>
              <a:t>March 29, 2005</a:t>
            </a:r>
            <a:r>
              <a:rPr lang="en-US" sz="2000" b="0">
                <a:latin typeface="Times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Sizes of Atmospheric Constituents</a:t>
            </a:r>
          </a:p>
        </p:txBody>
      </p:sp>
      <p:sp>
        <p:nvSpPr>
          <p:cNvPr id="724995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4859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Table 13.1</a:t>
            </a:r>
          </a:p>
        </p:txBody>
      </p:sp>
      <p:sp>
        <p:nvSpPr>
          <p:cNvPr id="724998" name="Text Box 6"/>
          <p:cNvSpPr txBox="1">
            <a:spLocks noChangeArrowheads="1"/>
          </p:cNvSpPr>
          <p:nvPr/>
        </p:nvSpPr>
        <p:spPr bwMode="auto">
          <a:xfrm>
            <a:off x="609600" y="1447800"/>
            <a:ext cx="7924800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spcBef>
                <a:spcPct val="0"/>
              </a:spcBef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 u="sng">
                <a:solidFill>
                  <a:srgbClr val="187534"/>
                </a:solidFill>
                <a:latin typeface="Times" charset="0"/>
              </a:rPr>
              <a:t>Mode		Diameter (</a:t>
            </a:r>
            <a:r>
              <a:rPr lang="en-US" sz="2400" b="0" u="sng">
                <a:solidFill>
                  <a:srgbClr val="187534"/>
                </a:solidFill>
                <a:latin typeface="Symbol" charset="0"/>
              </a:rPr>
              <a:t>m</a:t>
            </a:r>
            <a:r>
              <a:rPr lang="en-US" sz="2400" b="0" u="sng">
                <a:solidFill>
                  <a:srgbClr val="187534"/>
                </a:solidFill>
                <a:latin typeface="Times" charset="0"/>
              </a:rPr>
              <a:t>m)		Number (#/cm</a:t>
            </a:r>
            <a:r>
              <a:rPr lang="en-US" sz="2400" b="0" u="sng" baseline="30000">
                <a:solidFill>
                  <a:srgbClr val="187534"/>
                </a:solidFill>
                <a:latin typeface="Times" charset="0"/>
              </a:rPr>
              <a:t>3</a:t>
            </a:r>
            <a:r>
              <a:rPr lang="en-US" sz="2400" b="0" u="sng">
                <a:solidFill>
                  <a:srgbClr val="187534"/>
                </a:solidFill>
                <a:latin typeface="Times" charset="0"/>
              </a:rPr>
              <a:t>)</a:t>
            </a:r>
            <a:endParaRPr lang="en-US" sz="2400" b="0">
              <a:solidFill>
                <a:srgbClr val="990E0C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Gas molecules		0.0005			2.45x10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19</a:t>
            </a: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Aerosol particles	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Small			&lt; 0.2			10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-10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6</a:t>
            </a: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Medium			0.2-2			1-10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4</a:t>
            </a: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Large			1-100			&lt;1 - 10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Hydrometeor particles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Fog drops			10-20			1-1000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Cloud drops		10-200			1-1000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Drizzle			200-1000		0.01-1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Raindrops			1000-8000		0.001-0.01</a:t>
            </a:r>
            <a:endParaRPr lang="en-US" sz="2400" b="0">
              <a:solidFill>
                <a:srgbClr val="990E0C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49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49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49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49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49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49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49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49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49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49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499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4998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Particles and Size Distributions</a:t>
            </a:r>
          </a:p>
        </p:txBody>
      </p:sp>
      <p:sp>
        <p:nvSpPr>
          <p:cNvPr id="674823" name="Rectangle 7"/>
          <p:cNvSpPr>
            <a:spLocks noChangeArrowheads="1"/>
          </p:cNvSpPr>
          <p:nvPr/>
        </p:nvSpPr>
        <p:spPr bwMode="auto">
          <a:xfrm>
            <a:off x="457200" y="914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Particle</a:t>
            </a:r>
            <a:endParaRPr lang="en-US" sz="3200" b="0">
              <a:solidFill>
                <a:srgbClr val="800080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Agglomerations of molecules in the liquid and / or solid phases, suspended in air. Includes aerosol particles, fog drops, cloud drops, and raindrops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 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674825" name="Rectangle 9"/>
          <p:cNvSpPr>
            <a:spLocks noChangeArrowheads="1"/>
          </p:cNvSpPr>
          <p:nvPr/>
        </p:nvSpPr>
        <p:spPr bwMode="auto">
          <a:xfrm>
            <a:off x="457200" y="2743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Example 13.1.</a:t>
            </a:r>
            <a:r>
              <a:rPr lang="en-US" sz="2400" b="0">
                <a:latin typeface="Times" charset="0"/>
              </a:rPr>
              <a:t> - Idealized particle size distribution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10,000 particles of radius between 0.05 and 0.5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m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100 particles of radius between 0.5 and 5.0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m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10 particles of radius between 5.0 and 50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m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674826" name="Rectangle 10"/>
          <p:cNvSpPr>
            <a:spLocks noChangeArrowheads="1"/>
          </p:cNvSpPr>
          <p:nvPr/>
        </p:nvSpPr>
        <p:spPr bwMode="auto">
          <a:xfrm>
            <a:off x="457200" y="4572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Example 13.2.</a:t>
            </a:r>
            <a:r>
              <a:rPr lang="en-US" sz="2400" b="0">
                <a:latin typeface="Times" charset="0"/>
              </a:rPr>
              <a:t> Number of size bins needs to be limited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FF00FF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10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5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grid cells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100 size bins 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100 components per size bin 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--&gt; 10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9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words  = 8 gigabytes to store concentration</a:t>
            </a:r>
            <a:r>
              <a:rPr lang="en-US" sz="2400" b="0">
                <a:latin typeface="Times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4823" grpId="0" build="p" bldLvl="2" autoUpdateAnimBg="0"/>
      <p:bldP spid="674825" grpId="0" build="p" bldLvl="2" autoUpdateAnimBg="0"/>
      <p:bldP spid="674826" grpId="0" build="p" bldLvl="2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Volume Ratio Size Structure</a:t>
            </a:r>
          </a:p>
        </p:txBody>
      </p:sp>
      <p:sp>
        <p:nvSpPr>
          <p:cNvPr id="678915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Volume of particles in one size bin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(13.1)</a:t>
            </a:r>
          </a:p>
        </p:txBody>
      </p:sp>
      <p:sp>
        <p:nvSpPr>
          <p:cNvPr id="678916" name="Rectangle 4"/>
          <p:cNvSpPr>
            <a:spLocks noChangeArrowheads="1"/>
          </p:cNvSpPr>
          <p:nvPr/>
        </p:nvSpPr>
        <p:spPr bwMode="auto">
          <a:xfrm>
            <a:off x="457200" y="2590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(13.2)</a:t>
            </a:r>
            <a:endParaRPr lang="en-US" sz="3200" b="0">
              <a:latin typeface="Times" charset="0"/>
            </a:endParaRPr>
          </a:p>
        </p:txBody>
      </p:sp>
      <p:sp>
        <p:nvSpPr>
          <p:cNvPr id="678917" name="Rectangle 5"/>
          <p:cNvSpPr>
            <a:spLocks noChangeArrowheads="1"/>
          </p:cNvSpPr>
          <p:nvPr/>
        </p:nvSpPr>
        <p:spPr bwMode="auto">
          <a:xfrm>
            <a:off x="457200" y="4114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Volume-diameter relationship for spherical particles</a:t>
            </a:r>
            <a:endParaRPr lang="en-US" sz="3200" b="0">
              <a:latin typeface="Times" charset="0"/>
            </a:endParaRPr>
          </a:p>
        </p:txBody>
      </p:sp>
      <p:graphicFrame>
        <p:nvGraphicFramePr>
          <p:cNvPr id="678928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0117188"/>
              </p:ext>
            </p:extLst>
          </p:nvPr>
        </p:nvGraphicFramePr>
        <p:xfrm>
          <a:off x="3632200" y="1749425"/>
          <a:ext cx="158750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945" name="Equation" r:id="rId3" imgW="635000" imgH="215900" progId="Equation.3">
                  <p:embed/>
                </p:oleObj>
              </mc:Choice>
              <mc:Fallback>
                <p:oleObj name="Equation" r:id="rId3" imgW="635000" imgH="2159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2200" y="1749425"/>
                        <a:ext cx="158750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8929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9093441"/>
              </p:ext>
            </p:extLst>
          </p:nvPr>
        </p:nvGraphicFramePr>
        <p:xfrm>
          <a:off x="3752850" y="2924175"/>
          <a:ext cx="1460500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946" name="Equation" r:id="rId5" imgW="584200" imgH="241300" progId="Equation.3">
                  <p:embed/>
                </p:oleObj>
              </mc:Choice>
              <mc:Fallback>
                <p:oleObj name="Equation" r:id="rId5" imgW="584200" imgH="2413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2850" y="2924175"/>
                        <a:ext cx="1460500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89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7295941"/>
              </p:ext>
            </p:extLst>
          </p:nvPr>
        </p:nvGraphicFramePr>
        <p:xfrm>
          <a:off x="3460750" y="4692650"/>
          <a:ext cx="1524000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947" name="Equation" r:id="rId7" imgW="609600" imgH="241300" progId="Equation.3">
                  <p:embed/>
                </p:oleObj>
              </mc:Choice>
              <mc:Fallback>
                <p:oleObj name="Equation" r:id="rId7" imgW="609600" imgH="2413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0750" y="4692650"/>
                        <a:ext cx="1524000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8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8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8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8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8915" grpId="0" build="p" autoUpdateAnimBg="0"/>
      <p:bldP spid="678916" grpId="0" build="p" autoUpdateAnimBg="0"/>
      <p:bldP spid="678917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Volume Ratio Size Structure</a:t>
            </a:r>
          </a:p>
        </p:txBody>
      </p:sp>
      <p:sp>
        <p:nvSpPr>
          <p:cNvPr id="726019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13.1</a:t>
            </a:r>
          </a:p>
        </p:txBody>
      </p:sp>
      <p:sp>
        <p:nvSpPr>
          <p:cNvPr id="726020" name="Rectangle 4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Variation in particle sizes with the volume ratio size structure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graphicFrame>
        <p:nvGraphicFramePr>
          <p:cNvPr id="726021" name="Object 5"/>
          <p:cNvGraphicFramePr>
            <a:graphicFrameLocks noChangeAspect="1"/>
          </p:cNvGraphicFramePr>
          <p:nvPr/>
        </p:nvGraphicFramePr>
        <p:xfrm>
          <a:off x="457200" y="1801813"/>
          <a:ext cx="8229600" cy="325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028" name="Document" r:id="rId3" imgW="2859024" imgH="1130808" progId="Word.Document.8">
                  <p:embed/>
                </p:oleObj>
              </mc:Choice>
              <mc:Fallback>
                <p:oleObj name="Document" r:id="rId3" imgW="2859024" imgH="1130808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801813"/>
                        <a:ext cx="8229600" cy="325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6020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Volume Ratio Size Structure</a:t>
            </a:r>
          </a:p>
        </p:txBody>
      </p:sp>
      <p:sp>
        <p:nvSpPr>
          <p:cNvPr id="727043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Volume ratio of adjacent size bins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(13.3)</a:t>
            </a:r>
          </a:p>
        </p:txBody>
      </p:sp>
      <p:sp>
        <p:nvSpPr>
          <p:cNvPr id="727044" name="Rectangle 4"/>
          <p:cNvSpPr>
            <a:spLocks noChangeArrowheads="1"/>
          </p:cNvSpPr>
          <p:nvPr/>
        </p:nvSpPr>
        <p:spPr bwMode="auto">
          <a:xfrm>
            <a:off x="457200" y="3276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Example 13.3.</a:t>
            </a:r>
            <a:r>
              <a:rPr lang="en-US" sz="3200" b="0">
                <a:latin typeface="Times" charset="0"/>
              </a:rPr>
              <a:t> </a:t>
            </a:r>
          </a:p>
        </p:txBody>
      </p:sp>
      <p:sp>
        <p:nvSpPr>
          <p:cNvPr id="727049" name="Rectangle 9"/>
          <p:cNvSpPr>
            <a:spLocks noChangeArrowheads="1"/>
          </p:cNvSpPr>
          <p:nvPr/>
        </p:nvSpPr>
        <p:spPr bwMode="auto">
          <a:xfrm>
            <a:off x="457200" y="3962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 i="1">
                <a:solidFill>
                  <a:srgbClr val="FF00FF"/>
                </a:solidFill>
                <a:latin typeface="Times" charset="0"/>
              </a:rPr>
              <a:t>		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d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1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	= 0.01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m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727050" name="Rectangle 10"/>
          <p:cNvSpPr>
            <a:spLocks noChangeArrowheads="1"/>
          </p:cNvSpPr>
          <p:nvPr/>
        </p:nvSpPr>
        <p:spPr bwMode="auto">
          <a:xfrm>
            <a:off x="457200" y="4572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FF00FF"/>
                </a:solidFill>
                <a:latin typeface="Times" charset="0"/>
              </a:rPr>
              <a:t>		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= 1000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m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727051" name="Rectangle 11"/>
          <p:cNvSpPr>
            <a:spLocks noChangeArrowheads="1"/>
          </p:cNvSpPr>
          <p:nvPr/>
        </p:nvSpPr>
        <p:spPr bwMode="auto">
          <a:xfrm>
            <a:off x="457200" y="5181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FF00FF"/>
                </a:solidFill>
                <a:latin typeface="Times" charset="0"/>
              </a:rPr>
              <a:t>		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N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B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 	= 30 size bins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727052" name="Rectangle 12"/>
          <p:cNvSpPr>
            <a:spLocks noChangeArrowheads="1"/>
          </p:cNvSpPr>
          <p:nvPr/>
        </p:nvSpPr>
        <p:spPr bwMode="auto">
          <a:xfrm>
            <a:off x="457200" y="5791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---&gt;	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V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rat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	= 3.29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graphicFrame>
        <p:nvGraphicFramePr>
          <p:cNvPr id="72705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9663336"/>
              </p:ext>
            </p:extLst>
          </p:nvPr>
        </p:nvGraphicFramePr>
        <p:xfrm>
          <a:off x="2460625" y="1641475"/>
          <a:ext cx="4506913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065" name="Equation" r:id="rId3" imgW="1803400" imgH="533400" progId="Equation.3">
                  <p:embed/>
                </p:oleObj>
              </mc:Choice>
              <mc:Fallback>
                <p:oleObj name="Equation" r:id="rId3" imgW="1803400" imgH="5334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0625" y="1641475"/>
                        <a:ext cx="4506913" cy="133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05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1873561"/>
              </p:ext>
            </p:extLst>
          </p:nvPr>
        </p:nvGraphicFramePr>
        <p:xfrm>
          <a:off x="1479550" y="4505325"/>
          <a:ext cx="603250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066" name="Equation" r:id="rId5" imgW="241300" imgH="241300" progId="Equation.3">
                  <p:embed/>
                </p:oleObj>
              </mc:Choice>
              <mc:Fallback>
                <p:oleObj name="Equation" r:id="rId5" imgW="241300" imgH="2413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9550" y="4505325"/>
                        <a:ext cx="603250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43" grpId="0" build="p" autoUpdateAnimBg="0"/>
      <p:bldP spid="727044" grpId="0" build="p" autoUpdateAnimBg="0"/>
      <p:bldP spid="727049" grpId="0" build="p" autoUpdateAnimBg="0"/>
      <p:bldP spid="727050" grpId="0" build="p" autoUpdateAnimBg="0"/>
      <p:bldP spid="727051" grpId="0" build="p" autoUpdateAnimBg="0"/>
      <p:bldP spid="727052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Volume Ratio Size Structure</a:t>
            </a:r>
          </a:p>
        </p:txBody>
      </p:sp>
      <p:sp>
        <p:nvSpPr>
          <p:cNvPr id="728067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Number of size bins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(13.4)</a:t>
            </a:r>
          </a:p>
        </p:txBody>
      </p:sp>
      <p:sp>
        <p:nvSpPr>
          <p:cNvPr id="728068" name="Rectangle 4"/>
          <p:cNvSpPr>
            <a:spLocks noChangeArrowheads="1"/>
          </p:cNvSpPr>
          <p:nvPr/>
        </p:nvSpPr>
        <p:spPr bwMode="auto">
          <a:xfrm>
            <a:off x="457200" y="2819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Example 13.4.</a:t>
            </a:r>
            <a:r>
              <a:rPr lang="en-US" sz="3200" b="0">
                <a:latin typeface="Times" charset="0"/>
              </a:rPr>
              <a:t> </a:t>
            </a:r>
          </a:p>
        </p:txBody>
      </p:sp>
      <p:sp>
        <p:nvSpPr>
          <p:cNvPr id="728069" name="Rectangle 5"/>
          <p:cNvSpPr>
            <a:spLocks noChangeArrowheads="1"/>
          </p:cNvSpPr>
          <p:nvPr/>
        </p:nvSpPr>
        <p:spPr bwMode="auto">
          <a:xfrm>
            <a:off x="457200" y="3276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 i="1">
                <a:solidFill>
                  <a:srgbClr val="FF00FF"/>
                </a:solidFill>
                <a:latin typeface="Times" charset="0"/>
              </a:rPr>
              <a:t>		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d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1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	= 0.01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m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728070" name="Rectangle 6"/>
          <p:cNvSpPr>
            <a:spLocks noChangeArrowheads="1"/>
          </p:cNvSpPr>
          <p:nvPr/>
        </p:nvSpPr>
        <p:spPr bwMode="auto">
          <a:xfrm>
            <a:off x="457200" y="3810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FF00FF"/>
                </a:solidFill>
                <a:latin typeface="Times" charset="0"/>
              </a:rPr>
              <a:t>		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= 1000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m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728071" name="Rectangle 7"/>
          <p:cNvSpPr>
            <a:spLocks noChangeArrowheads="1"/>
          </p:cNvSpPr>
          <p:nvPr/>
        </p:nvSpPr>
        <p:spPr bwMode="auto">
          <a:xfrm>
            <a:off x="457200" y="4343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FF00FF"/>
                </a:solidFill>
                <a:latin typeface="Times" charset="0"/>
              </a:rPr>
              <a:t>		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V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rat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	= 4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728072" name="Rectangle 8"/>
          <p:cNvSpPr>
            <a:spLocks noChangeArrowheads="1"/>
          </p:cNvSpPr>
          <p:nvPr/>
        </p:nvSpPr>
        <p:spPr bwMode="auto">
          <a:xfrm>
            <a:off x="457200" y="487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---&gt;</a:t>
            </a:r>
            <a:r>
              <a:rPr lang="en-US" sz="2400" b="0">
                <a:solidFill>
                  <a:srgbClr val="FF00FF"/>
                </a:solidFill>
                <a:latin typeface="Times" charset="0"/>
              </a:rPr>
              <a:t>	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N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B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 	= 26 size bins</a:t>
            </a:r>
            <a:r>
              <a:rPr lang="en-US" sz="3200" b="0">
                <a:solidFill>
                  <a:srgbClr val="FF00FF"/>
                </a:solidFill>
                <a:latin typeface="Times" charset="0"/>
              </a:rPr>
              <a:t> </a:t>
            </a:r>
          </a:p>
        </p:txBody>
      </p:sp>
      <p:sp>
        <p:nvSpPr>
          <p:cNvPr id="728075" name="Rectangle 11"/>
          <p:cNvSpPr>
            <a:spLocks noChangeArrowheads="1"/>
          </p:cNvSpPr>
          <p:nvPr/>
        </p:nvSpPr>
        <p:spPr bwMode="auto">
          <a:xfrm>
            <a:off x="457200" y="5410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FF00FF"/>
                </a:solidFill>
                <a:latin typeface="Times" charset="0"/>
              </a:rPr>
              <a:t>		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V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rat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 	= 2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728076" name="Rectangle 12"/>
          <p:cNvSpPr>
            <a:spLocks noChangeArrowheads="1"/>
          </p:cNvSpPr>
          <p:nvPr/>
        </p:nvSpPr>
        <p:spPr bwMode="auto">
          <a:xfrm>
            <a:off x="457200" y="5943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---&gt;	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N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B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 	= 51 size bins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graphicFrame>
        <p:nvGraphicFramePr>
          <p:cNvPr id="728077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952830"/>
              </p:ext>
            </p:extLst>
          </p:nvPr>
        </p:nvGraphicFramePr>
        <p:xfrm>
          <a:off x="3022600" y="1308100"/>
          <a:ext cx="3078163" cy="146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089" name="Equation" r:id="rId3" imgW="1231900" imgH="584200" progId="Equation.3">
                  <p:embed/>
                </p:oleObj>
              </mc:Choice>
              <mc:Fallback>
                <p:oleObj name="Equation" r:id="rId3" imgW="1231900" imgH="5842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2600" y="1308100"/>
                        <a:ext cx="3078163" cy="146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807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5371784"/>
              </p:ext>
            </p:extLst>
          </p:nvPr>
        </p:nvGraphicFramePr>
        <p:xfrm>
          <a:off x="1498600" y="3743325"/>
          <a:ext cx="603250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090" name="Equation" r:id="rId5" imgW="241300" imgH="241300" progId="Equation.3">
                  <p:embed/>
                </p:oleObj>
              </mc:Choice>
              <mc:Fallback>
                <p:oleObj name="Equation" r:id="rId5" imgW="241300" imgH="2413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8600" y="3743325"/>
                        <a:ext cx="603250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8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80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80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8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80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8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8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8067" grpId="0" build="p" autoUpdateAnimBg="0"/>
      <p:bldP spid="728068" grpId="0" build="p" autoUpdateAnimBg="0"/>
      <p:bldP spid="728069" grpId="0" build="p" autoUpdateAnimBg="0"/>
      <p:bldP spid="728070" grpId="0" build="p" autoUpdateAnimBg="0"/>
      <p:bldP spid="728071" grpId="0" build="p" autoUpdateAnimBg="0"/>
      <p:bldP spid="728072" grpId="0" build="p" autoUpdateAnimBg="0"/>
      <p:bldP spid="728075" grpId="0" build="p" autoUpdateAnimBg="0"/>
      <p:bldP spid="728076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Volume Ratio Size Structure</a:t>
            </a:r>
          </a:p>
        </p:txBody>
      </p:sp>
      <p:sp>
        <p:nvSpPr>
          <p:cNvPr id="729091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Average volume in a size bin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(13.5)</a:t>
            </a:r>
          </a:p>
        </p:txBody>
      </p:sp>
      <p:sp>
        <p:nvSpPr>
          <p:cNvPr id="729101" name="Rectangle 13"/>
          <p:cNvSpPr>
            <a:spLocks noChangeArrowheads="1"/>
          </p:cNvSpPr>
          <p:nvPr/>
        </p:nvSpPr>
        <p:spPr bwMode="auto">
          <a:xfrm>
            <a:off x="457200" y="2743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Relationship between high- and low-edge volume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(13.6)</a:t>
            </a:r>
          </a:p>
        </p:txBody>
      </p:sp>
      <p:sp>
        <p:nvSpPr>
          <p:cNvPr id="729102" name="Rectangle 14"/>
          <p:cNvSpPr>
            <a:spLocks noChangeArrowheads="1"/>
          </p:cNvSpPr>
          <p:nvPr/>
        </p:nvSpPr>
        <p:spPr bwMode="auto">
          <a:xfrm>
            <a:off x="457200" y="4495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Substitute (13.6) into (13.5) --&gt; low edge volume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(13.7)</a:t>
            </a:r>
          </a:p>
        </p:txBody>
      </p:sp>
      <p:graphicFrame>
        <p:nvGraphicFramePr>
          <p:cNvPr id="729103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3205689"/>
              </p:ext>
            </p:extLst>
          </p:nvPr>
        </p:nvGraphicFramePr>
        <p:xfrm>
          <a:off x="3190875" y="1628775"/>
          <a:ext cx="247491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120" name="Equation" r:id="rId3" imgW="990600" imgH="342900" progId="Equation.3">
                  <p:embed/>
                </p:oleObj>
              </mc:Choice>
              <mc:Fallback>
                <p:oleObj name="Equation" r:id="rId3" imgW="990600" imgH="3429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0875" y="1628775"/>
                        <a:ext cx="2474913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9104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8106579"/>
              </p:ext>
            </p:extLst>
          </p:nvPr>
        </p:nvGraphicFramePr>
        <p:xfrm>
          <a:off x="3419475" y="3425825"/>
          <a:ext cx="18732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121" name="Equation" r:id="rId5" imgW="749300" imgH="228600" progId="Equation.3">
                  <p:embed/>
                </p:oleObj>
              </mc:Choice>
              <mc:Fallback>
                <p:oleObj name="Equation" r:id="rId5" imgW="749300" imgH="2286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475" y="3425825"/>
                        <a:ext cx="187325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9105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2252580"/>
              </p:ext>
            </p:extLst>
          </p:nvPr>
        </p:nvGraphicFramePr>
        <p:xfrm>
          <a:off x="3556000" y="5026025"/>
          <a:ext cx="180975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122" name="Equation" r:id="rId7" imgW="723900" imgH="406400" progId="Equation.3">
                  <p:embed/>
                </p:oleObj>
              </mc:Choice>
              <mc:Fallback>
                <p:oleObj name="Equation" r:id="rId7" imgW="723900" imgH="4064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6000" y="5026025"/>
                        <a:ext cx="180975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9091" grpId="0" build="p" autoUpdateAnimBg="0"/>
      <p:bldP spid="729101" grpId="0" build="p" autoUpdateAnimBg="0"/>
      <p:bldP spid="729102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Volume Ratio Size Structure</a:t>
            </a:r>
          </a:p>
        </p:txBody>
      </p:sp>
      <p:sp>
        <p:nvSpPr>
          <p:cNvPr id="730115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Volume width of a size bin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(13.8)</a:t>
            </a:r>
          </a:p>
        </p:txBody>
      </p:sp>
      <p:sp>
        <p:nvSpPr>
          <p:cNvPr id="730117" name="Rectangle 5"/>
          <p:cNvSpPr>
            <a:spLocks noChangeArrowheads="1"/>
          </p:cNvSpPr>
          <p:nvPr/>
        </p:nvSpPr>
        <p:spPr bwMode="auto">
          <a:xfrm>
            <a:off x="457200" y="3733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Diameter width of a size bin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(13.9)</a:t>
            </a:r>
          </a:p>
        </p:txBody>
      </p:sp>
      <p:graphicFrame>
        <p:nvGraphicFramePr>
          <p:cNvPr id="73012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5161329"/>
              </p:ext>
            </p:extLst>
          </p:nvPr>
        </p:nvGraphicFramePr>
        <p:xfrm>
          <a:off x="1327150" y="1901825"/>
          <a:ext cx="6380163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133" name="Equation" r:id="rId3" imgW="2552700" imgH="444500" progId="Equation.3">
                  <p:embed/>
                </p:oleObj>
              </mc:Choice>
              <mc:Fallback>
                <p:oleObj name="Equation" r:id="rId3" imgW="2552700" imgH="4445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7150" y="1901825"/>
                        <a:ext cx="6380163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012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3092069"/>
              </p:ext>
            </p:extLst>
          </p:nvPr>
        </p:nvGraphicFramePr>
        <p:xfrm>
          <a:off x="1069975" y="4445000"/>
          <a:ext cx="7235825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134" name="Equation" r:id="rId5" imgW="2895600" imgH="533400" progId="Equation.3">
                  <p:embed/>
                </p:oleObj>
              </mc:Choice>
              <mc:Fallback>
                <p:oleObj name="Equation" r:id="rId5" imgW="2895600" imgH="5334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9975" y="4445000"/>
                        <a:ext cx="7235825" cy="133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0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0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0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0115" grpId="0" build="p" autoUpdateAnimBg="0"/>
      <p:bldP spid="730117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Particle Concentrations</a:t>
            </a:r>
          </a:p>
        </p:txBody>
      </p:sp>
      <p:sp>
        <p:nvSpPr>
          <p:cNvPr id="731139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Number concentration in a size bin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(13.10)</a:t>
            </a:r>
          </a:p>
        </p:txBody>
      </p:sp>
      <p:sp>
        <p:nvSpPr>
          <p:cNvPr id="731140" name="Rectangle 4"/>
          <p:cNvSpPr>
            <a:spLocks noChangeArrowheads="1"/>
          </p:cNvSpPr>
          <p:nvPr/>
        </p:nvSpPr>
        <p:spPr bwMode="auto">
          <a:xfrm>
            <a:off x="457200" y="3810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Volume concentration in a size bin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(13.12)</a:t>
            </a:r>
          </a:p>
        </p:txBody>
      </p:sp>
      <p:sp>
        <p:nvSpPr>
          <p:cNvPr id="731143" name="Rectangle 7"/>
          <p:cNvSpPr>
            <a:spLocks noChangeArrowheads="1"/>
          </p:cNvSpPr>
          <p:nvPr/>
        </p:nvSpPr>
        <p:spPr bwMode="auto">
          <a:xfrm>
            <a:off x="457200" y="2362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Number concentration in a size distribution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(13.11)</a:t>
            </a:r>
          </a:p>
        </p:txBody>
      </p:sp>
      <p:sp>
        <p:nvSpPr>
          <p:cNvPr id="731144" name="Rectangle 8"/>
          <p:cNvSpPr>
            <a:spLocks noChangeArrowheads="1"/>
          </p:cNvSpPr>
          <p:nvPr/>
        </p:nvSpPr>
        <p:spPr bwMode="auto">
          <a:xfrm>
            <a:off x="457200" y="5334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Surface area concentration in a size bin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(13.13)</a:t>
            </a:r>
          </a:p>
        </p:txBody>
      </p:sp>
      <p:graphicFrame>
        <p:nvGraphicFramePr>
          <p:cNvPr id="73114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8057836"/>
              </p:ext>
            </p:extLst>
          </p:nvPr>
        </p:nvGraphicFramePr>
        <p:xfrm>
          <a:off x="4146550" y="1368425"/>
          <a:ext cx="10160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167" name="Equation" r:id="rId3" imgW="406400" imgH="406400" progId="Equation.3">
                  <p:embed/>
                </p:oleObj>
              </mc:Choice>
              <mc:Fallback>
                <p:oleObj name="Equation" r:id="rId3" imgW="406400" imgH="4064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6550" y="1368425"/>
                        <a:ext cx="10160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114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0230814"/>
              </p:ext>
            </p:extLst>
          </p:nvPr>
        </p:nvGraphicFramePr>
        <p:xfrm>
          <a:off x="3965575" y="2698750"/>
          <a:ext cx="1460500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168" name="Equation" r:id="rId5" imgW="584200" imgH="444500" progId="Equation.3">
                  <p:embed/>
                </p:oleObj>
              </mc:Choice>
              <mc:Fallback>
                <p:oleObj name="Equation" r:id="rId5" imgW="584200" imgH="4445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5575" y="2698750"/>
                        <a:ext cx="1460500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114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0786242"/>
              </p:ext>
            </p:extLst>
          </p:nvPr>
        </p:nvGraphicFramePr>
        <p:xfrm>
          <a:off x="4114800" y="4191000"/>
          <a:ext cx="1428750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169" name="Equation" r:id="rId7" imgW="571500" imgH="469900" progId="Equation.3">
                  <p:embed/>
                </p:oleObj>
              </mc:Choice>
              <mc:Fallback>
                <p:oleObj name="Equation" r:id="rId7" imgW="571500" imgH="4699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4191000"/>
                        <a:ext cx="1428750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114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581814"/>
              </p:ext>
            </p:extLst>
          </p:nvPr>
        </p:nvGraphicFramePr>
        <p:xfrm>
          <a:off x="3354388" y="5743575"/>
          <a:ext cx="2570162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170" name="Equation" r:id="rId9" imgW="1028700" imgH="241300" progId="Equation.3">
                  <p:embed/>
                </p:oleObj>
              </mc:Choice>
              <mc:Fallback>
                <p:oleObj name="Equation" r:id="rId9" imgW="1028700" imgH="2413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4388" y="5743575"/>
                        <a:ext cx="2570162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1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1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1139" grpId="0" build="p" autoUpdateAnimBg="0"/>
      <p:bldP spid="731140" grpId="0" build="p" autoUpdateAnimBg="0"/>
      <p:bldP spid="731143" grpId="0" build="p" autoUpdateAnimBg="0"/>
      <p:bldP spid="731144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Particle Concentrations</a:t>
            </a:r>
          </a:p>
        </p:txBody>
      </p:sp>
      <p:sp>
        <p:nvSpPr>
          <p:cNvPr id="732163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Mass concentration  in a size bin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(13.14)</a:t>
            </a:r>
          </a:p>
        </p:txBody>
      </p:sp>
      <p:sp>
        <p:nvSpPr>
          <p:cNvPr id="732164" name="Rectangle 4"/>
          <p:cNvSpPr>
            <a:spLocks noChangeArrowheads="1"/>
          </p:cNvSpPr>
          <p:nvPr/>
        </p:nvSpPr>
        <p:spPr bwMode="auto">
          <a:xfrm>
            <a:off x="457200" y="3276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Volume-averaged mass density (g cm</a:t>
            </a:r>
            <a:r>
              <a:rPr lang="en-US" sz="2400" b="0" baseline="30000">
                <a:latin typeface="Times" charset="0"/>
              </a:rPr>
              <a:t>-3</a:t>
            </a:r>
            <a:r>
              <a:rPr lang="en-US" sz="2400" b="0">
                <a:latin typeface="Times" charset="0"/>
              </a:rPr>
              <a:t>) of particle of size </a:t>
            </a:r>
            <a:r>
              <a:rPr lang="en-US" sz="2400" b="0" i="1">
                <a:latin typeface="Times" charset="0"/>
              </a:rPr>
              <a:t>i</a:t>
            </a: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(13.15)</a:t>
            </a:r>
          </a:p>
        </p:txBody>
      </p:sp>
      <p:graphicFrame>
        <p:nvGraphicFramePr>
          <p:cNvPr id="73217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5267988"/>
              </p:ext>
            </p:extLst>
          </p:nvPr>
        </p:nvGraphicFramePr>
        <p:xfrm>
          <a:off x="1301750" y="1676400"/>
          <a:ext cx="6443663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2183" name="Equation" r:id="rId3" imgW="2578100" imgH="469900" progId="Equation.3">
                  <p:embed/>
                </p:oleObj>
              </mc:Choice>
              <mc:Fallback>
                <p:oleObj name="Equation" r:id="rId3" imgW="2578100" imgH="4699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1750" y="1676400"/>
                        <a:ext cx="6443663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217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5461798"/>
              </p:ext>
            </p:extLst>
          </p:nvPr>
        </p:nvGraphicFramePr>
        <p:xfrm>
          <a:off x="3282950" y="3841750"/>
          <a:ext cx="2190750" cy="225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2184" name="Equation" r:id="rId5" imgW="876300" imgH="901700" progId="Equation.3">
                  <p:embed/>
                </p:oleObj>
              </mc:Choice>
              <mc:Fallback>
                <p:oleObj name="Equation" r:id="rId5" imgW="876300" imgH="9017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2950" y="3841750"/>
                        <a:ext cx="2190750" cy="225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2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2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2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2163" grpId="0" build="p" autoUpdateAnimBg="0"/>
      <p:bldP spid="732164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Particle Concentrations</a:t>
            </a:r>
          </a:p>
        </p:txBody>
      </p:sp>
      <p:sp>
        <p:nvSpPr>
          <p:cNvPr id="733188" name="Rectangle 4"/>
          <p:cNvSpPr>
            <a:spLocks noChangeArrowheads="1"/>
          </p:cNvSpPr>
          <p:nvPr/>
        </p:nvSpPr>
        <p:spPr bwMode="auto">
          <a:xfrm>
            <a:off x="457200" y="838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Example 13.5</a:t>
            </a:r>
            <a:r>
              <a:rPr lang="en-US" sz="3200" b="0">
                <a:latin typeface="Times" charset="0"/>
              </a:rPr>
              <a:t> </a:t>
            </a:r>
          </a:p>
        </p:txBody>
      </p:sp>
      <p:sp>
        <p:nvSpPr>
          <p:cNvPr id="733189" name="Rectangle 5"/>
          <p:cNvSpPr>
            <a:spLocks noChangeArrowheads="1"/>
          </p:cNvSpPr>
          <p:nvPr/>
        </p:nvSpPr>
        <p:spPr bwMode="auto">
          <a:xfrm>
            <a:off x="457200" y="1295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FF00FF"/>
                </a:solidFill>
                <a:latin typeface="Times" charset="0"/>
              </a:rPr>
              <a:t>		 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= 3.0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g 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 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for water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733190" name="Rectangle 6"/>
          <p:cNvSpPr>
            <a:spLocks noChangeArrowheads="1"/>
          </p:cNvSpPr>
          <p:nvPr/>
        </p:nvSpPr>
        <p:spPr bwMode="auto">
          <a:xfrm>
            <a:off x="457200" y="4495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---&gt;	 	= 5.0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g 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  <a:endParaRPr lang="en-US" sz="3200" b="0" baseline="3000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733191" name="Rectangle 7"/>
          <p:cNvSpPr>
            <a:spLocks noChangeArrowheads="1"/>
          </p:cNvSpPr>
          <p:nvPr/>
        </p:nvSpPr>
        <p:spPr bwMode="auto">
          <a:xfrm>
            <a:off x="457200" y="495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---&gt;	 	= 4.09 x 10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-12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  <a:endParaRPr lang="en-US" sz="3200" b="0" baseline="3000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733192" name="Rectangle 8"/>
          <p:cNvSpPr>
            <a:spLocks noChangeArrowheads="1"/>
          </p:cNvSpPr>
          <p:nvPr/>
        </p:nvSpPr>
        <p:spPr bwMode="auto">
          <a:xfrm>
            <a:off x="457200" y="5410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---&gt;	 	= 6.54 x 10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-14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3</a:t>
            </a:r>
            <a:endParaRPr lang="en-US" sz="3200" b="0" baseline="3000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733193" name="Rectangle 9"/>
          <p:cNvSpPr>
            <a:spLocks noChangeArrowheads="1"/>
          </p:cNvSpPr>
          <p:nvPr/>
        </p:nvSpPr>
        <p:spPr bwMode="auto">
          <a:xfrm>
            <a:off x="457200" y="5867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---&gt;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	= 62.5 partic.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  <a:endParaRPr lang="en-US" sz="3200" b="0" baseline="3000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733194" name="Rectangle 10"/>
          <p:cNvSpPr>
            <a:spLocks noChangeArrowheads="1"/>
          </p:cNvSpPr>
          <p:nvPr/>
        </p:nvSpPr>
        <p:spPr bwMode="auto">
          <a:xfrm>
            <a:off x="457200" y="6324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---&gt;</a:t>
            </a:r>
            <a:r>
              <a:rPr lang="en-US" sz="2400" b="0" baseline="30000">
                <a:solidFill>
                  <a:srgbClr val="FF00FF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FF00FF"/>
                </a:solidFill>
                <a:latin typeface="Times" charset="0"/>
              </a:rPr>
              <a:t> 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= 4.8 x 10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-7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  <a:endParaRPr lang="en-US" sz="3200" b="0" baseline="3000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733197" name="Rectangle 13"/>
          <p:cNvSpPr>
            <a:spLocks noChangeArrowheads="1"/>
          </p:cNvSpPr>
          <p:nvPr/>
        </p:nvSpPr>
        <p:spPr bwMode="auto">
          <a:xfrm>
            <a:off x="457200" y="1752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FF00FF"/>
                </a:solidFill>
                <a:latin typeface="Times" charset="0"/>
              </a:rPr>
              <a:t>		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= 2.0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g 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for sulfate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733198" name="Rectangle 14"/>
          <p:cNvSpPr>
            <a:spLocks noChangeArrowheads="1"/>
          </p:cNvSpPr>
          <p:nvPr/>
        </p:nvSpPr>
        <p:spPr bwMode="auto">
          <a:xfrm>
            <a:off x="457200" y="2209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FF00FF"/>
                </a:solidFill>
                <a:latin typeface="Times" charset="0"/>
              </a:rPr>
              <a:t>		</a:t>
            </a:r>
            <a:r>
              <a:rPr lang="en-US" sz="2400" b="0" i="1">
                <a:solidFill>
                  <a:schemeClr val="tx1"/>
                </a:solidFill>
                <a:latin typeface="Times" charset="0"/>
              </a:rPr>
              <a:t>d</a:t>
            </a:r>
            <a:r>
              <a:rPr lang="en-US" sz="2400" b="0" i="1" baseline="-25000">
                <a:solidFill>
                  <a:schemeClr val="tx1"/>
                </a:solidFill>
                <a:latin typeface="Times" charset="0"/>
              </a:rPr>
              <a:t>i</a:t>
            </a:r>
            <a:r>
              <a:rPr lang="en-US" sz="2400" b="0">
                <a:solidFill>
                  <a:schemeClr val="tx1"/>
                </a:solidFill>
                <a:latin typeface="Times" charset="0"/>
              </a:rPr>
              <a:t> </a:t>
            </a:r>
            <a:r>
              <a:rPr lang="en-US" sz="2400" b="0">
                <a:solidFill>
                  <a:srgbClr val="FF00FF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= 0.5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m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733199" name="Rectangle 15"/>
          <p:cNvSpPr>
            <a:spLocks noChangeArrowheads="1"/>
          </p:cNvSpPr>
          <p:nvPr/>
        </p:nvSpPr>
        <p:spPr bwMode="auto">
          <a:xfrm>
            <a:off x="457200" y="2667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FF00FF"/>
                </a:solidFill>
                <a:latin typeface="Times" charset="0"/>
              </a:rPr>
              <a:t>		 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= 1.0 g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 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for water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733200" name="Rectangle 16"/>
          <p:cNvSpPr>
            <a:spLocks noChangeArrowheads="1"/>
          </p:cNvSpPr>
          <p:nvPr/>
        </p:nvSpPr>
        <p:spPr bwMode="auto">
          <a:xfrm>
            <a:off x="457200" y="3124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	 	= 1.83 g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 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for sulfate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733201" name="Rectangle 17"/>
          <p:cNvSpPr>
            <a:spLocks noChangeArrowheads="1"/>
          </p:cNvSpPr>
          <p:nvPr/>
        </p:nvSpPr>
        <p:spPr bwMode="auto">
          <a:xfrm>
            <a:off x="457200" y="3581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---&gt;	 	= 3 x 10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-12 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 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for water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733202" name="Rectangle 18"/>
          <p:cNvSpPr>
            <a:spLocks noChangeArrowheads="1"/>
          </p:cNvSpPr>
          <p:nvPr/>
        </p:nvSpPr>
        <p:spPr bwMode="auto">
          <a:xfrm>
            <a:off x="457200" y="4038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---&gt;	 	= 1.09 x 10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-12 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 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for sulfate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graphicFrame>
        <p:nvGraphicFramePr>
          <p:cNvPr id="733203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5956773"/>
              </p:ext>
            </p:extLst>
          </p:nvPr>
        </p:nvGraphicFramePr>
        <p:xfrm>
          <a:off x="1479550" y="1231900"/>
          <a:ext cx="6350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260" name="Equation" r:id="rId3" imgW="254000" imgH="228600" progId="Equation.3">
                  <p:embed/>
                </p:oleObj>
              </mc:Choice>
              <mc:Fallback>
                <p:oleObj name="Equation" r:id="rId3" imgW="254000" imgH="2286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9550" y="1231900"/>
                        <a:ext cx="6350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3204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1733428"/>
              </p:ext>
            </p:extLst>
          </p:nvPr>
        </p:nvGraphicFramePr>
        <p:xfrm>
          <a:off x="1479550" y="1701800"/>
          <a:ext cx="6350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261" name="Equation" r:id="rId5" imgW="254000" imgH="228600" progId="Equation.3">
                  <p:embed/>
                </p:oleObj>
              </mc:Choice>
              <mc:Fallback>
                <p:oleObj name="Equation" r:id="rId5" imgW="254000" imgH="2286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9550" y="1701800"/>
                        <a:ext cx="6350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3205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7798857"/>
              </p:ext>
            </p:extLst>
          </p:nvPr>
        </p:nvGraphicFramePr>
        <p:xfrm>
          <a:off x="1524000" y="2527300"/>
          <a:ext cx="4127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262" name="Equation" r:id="rId7" imgW="165100" imgH="228600" progId="Equation.3">
                  <p:embed/>
                </p:oleObj>
              </mc:Choice>
              <mc:Fallback>
                <p:oleObj name="Equation" r:id="rId7" imgW="165100" imgH="2286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527300"/>
                        <a:ext cx="41275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3206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8303911"/>
              </p:ext>
            </p:extLst>
          </p:nvPr>
        </p:nvGraphicFramePr>
        <p:xfrm>
          <a:off x="1524000" y="2984500"/>
          <a:ext cx="4127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263" name="Equation" r:id="rId9" imgW="165100" imgH="228600" progId="Equation.3">
                  <p:embed/>
                </p:oleObj>
              </mc:Choice>
              <mc:Fallback>
                <p:oleObj name="Equation" r:id="rId9" imgW="165100" imgH="2286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984500"/>
                        <a:ext cx="41275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3207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1115242"/>
              </p:ext>
            </p:extLst>
          </p:nvPr>
        </p:nvGraphicFramePr>
        <p:xfrm>
          <a:off x="1533525" y="3517900"/>
          <a:ext cx="5080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264" name="Equation" r:id="rId11" imgW="203200" imgH="228600" progId="Equation.3">
                  <p:embed/>
                </p:oleObj>
              </mc:Choice>
              <mc:Fallback>
                <p:oleObj name="Equation" r:id="rId11" imgW="203200" imgH="22860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3525" y="3517900"/>
                        <a:ext cx="5080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3208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7136725"/>
              </p:ext>
            </p:extLst>
          </p:nvPr>
        </p:nvGraphicFramePr>
        <p:xfrm>
          <a:off x="1533525" y="3975100"/>
          <a:ext cx="5080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265" name="Equation" r:id="rId13" imgW="203200" imgH="228600" progId="Equation.3">
                  <p:embed/>
                </p:oleObj>
              </mc:Choice>
              <mc:Fallback>
                <p:oleObj name="Equation" r:id="rId13" imgW="203200" imgH="22860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3525" y="3975100"/>
                        <a:ext cx="5080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3209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1603890"/>
              </p:ext>
            </p:extLst>
          </p:nvPr>
        </p:nvGraphicFramePr>
        <p:xfrm>
          <a:off x="1508125" y="4416425"/>
          <a:ext cx="4762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266" name="Equation" r:id="rId15" imgW="190500" imgH="215900" progId="Equation.3">
                  <p:embed/>
                </p:oleObj>
              </mc:Choice>
              <mc:Fallback>
                <p:oleObj name="Equation" r:id="rId15" imgW="190500" imgH="21590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8125" y="4416425"/>
                        <a:ext cx="47625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3210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7474621"/>
              </p:ext>
            </p:extLst>
          </p:nvPr>
        </p:nvGraphicFramePr>
        <p:xfrm>
          <a:off x="1571625" y="4873625"/>
          <a:ext cx="3492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267" name="Equation" r:id="rId17" imgW="139700" imgH="215900" progId="Equation.3">
                  <p:embed/>
                </p:oleObj>
              </mc:Choice>
              <mc:Fallback>
                <p:oleObj name="Equation" r:id="rId17" imgW="139700" imgH="21590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5" y="4873625"/>
                        <a:ext cx="34925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3211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6180444"/>
              </p:ext>
            </p:extLst>
          </p:nvPr>
        </p:nvGraphicFramePr>
        <p:xfrm>
          <a:off x="1524000" y="5330825"/>
          <a:ext cx="38100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268" name="Equation" r:id="rId19" imgW="152400" imgH="215900" progId="Equation.3">
                  <p:embed/>
                </p:oleObj>
              </mc:Choice>
              <mc:Fallback>
                <p:oleObj name="Equation" r:id="rId19" imgW="152400" imgH="21590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5330825"/>
                        <a:ext cx="38100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3212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2705557"/>
              </p:ext>
            </p:extLst>
          </p:nvPr>
        </p:nvGraphicFramePr>
        <p:xfrm>
          <a:off x="1584325" y="5788025"/>
          <a:ext cx="3492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269" name="Equation" r:id="rId21" imgW="139700" imgH="215900" progId="Equation.3">
                  <p:embed/>
                </p:oleObj>
              </mc:Choice>
              <mc:Fallback>
                <p:oleObj name="Equation" r:id="rId21" imgW="139700" imgH="21590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4325" y="5788025"/>
                        <a:ext cx="34925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3213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2165475"/>
              </p:ext>
            </p:extLst>
          </p:nvPr>
        </p:nvGraphicFramePr>
        <p:xfrm>
          <a:off x="1584325" y="6245225"/>
          <a:ext cx="3492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270" name="Equation" r:id="rId23" imgW="139700" imgH="215900" progId="Equation.3">
                  <p:embed/>
                </p:oleObj>
              </mc:Choice>
              <mc:Fallback>
                <p:oleObj name="Equation" r:id="rId23" imgW="139700" imgH="21590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4325" y="6245225"/>
                        <a:ext cx="34925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3188" grpId="0" build="p" autoUpdateAnimBg="0"/>
      <p:bldP spid="733189" grpId="0" build="p" autoUpdateAnimBg="0"/>
      <p:bldP spid="733190" grpId="0" build="p" autoUpdateAnimBg="0"/>
      <p:bldP spid="733191" grpId="0" build="p" autoUpdateAnimBg="0"/>
      <p:bldP spid="733192" grpId="0" build="p" autoUpdateAnimBg="0"/>
      <p:bldP spid="733193" grpId="0" build="p" autoUpdateAnimBg="0"/>
      <p:bldP spid="733194" grpId="0" build="p" autoUpdateAnimBg="0"/>
      <p:bldP spid="733197" grpId="0" build="p" autoUpdateAnimBg="0"/>
      <p:bldP spid="733198" grpId="0" build="p" autoUpdateAnimBg="0"/>
      <p:bldP spid="733199" grpId="0" build="p" autoUpdateAnimBg="0"/>
      <p:bldP spid="733200" grpId="0" build="p" autoUpdateAnimBg="0"/>
      <p:bldP spid="733201" grpId="0" build="p" autoUpdateAnimBg="0"/>
      <p:bldP spid="733202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Lognormal Distribution</a:t>
            </a:r>
          </a:p>
        </p:txBody>
      </p:sp>
      <p:sp>
        <p:nvSpPr>
          <p:cNvPr id="734211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Bell-curve distribution on a log scale</a:t>
            </a:r>
            <a:endParaRPr lang="en-US" sz="3200" b="0">
              <a:solidFill>
                <a:srgbClr val="800080"/>
              </a:solidFill>
              <a:latin typeface="Times" charset="0"/>
            </a:endParaRPr>
          </a:p>
        </p:txBody>
      </p:sp>
      <p:sp>
        <p:nvSpPr>
          <p:cNvPr id="734212" name="Rectangle 4"/>
          <p:cNvSpPr>
            <a:spLocks noChangeArrowheads="1"/>
          </p:cNvSpPr>
          <p:nvPr/>
        </p:nvSpPr>
        <p:spPr bwMode="auto">
          <a:xfrm>
            <a:off x="457200" y="1981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Geometric mean diameter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50% of area under a lognormal curve lies below it</a:t>
            </a:r>
          </a:p>
          <a:p>
            <a:pPr marL="342900" indent="-342900" algn="just">
              <a:lnSpc>
                <a:spcPct val="100000"/>
              </a:lnSpc>
              <a:buFontTx/>
              <a:buChar char="•"/>
              <a:tabLst>
                <a:tab pos="6804025" algn="l"/>
              </a:tabLst>
            </a:pPr>
            <a:endParaRPr lang="en-US" sz="2400" b="0">
              <a:solidFill>
                <a:srgbClr val="FF00FF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Char char="•"/>
              <a:tabLst>
                <a:tab pos="6804025" algn="l"/>
              </a:tabLst>
            </a:pPr>
            <a:endParaRPr lang="en-US" sz="2400" b="0">
              <a:solidFill>
                <a:srgbClr val="FF00FF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Geometric standard deviation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68% of area under a lognormal curve lies between +/-1 one geometric standard deviation around the mean diameter</a:t>
            </a:r>
            <a:endParaRPr lang="en-US" sz="3200" b="0">
              <a:solidFill>
                <a:srgbClr val="800080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4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42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42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42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4211" grpId="0" build="p" autoUpdateAnimBg="0"/>
      <p:bldP spid="734212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Lognormal Distribution</a:t>
            </a:r>
          </a:p>
        </p:txBody>
      </p:sp>
      <p:sp>
        <p:nvSpPr>
          <p:cNvPr id="735235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411288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13.2a</a:t>
            </a:r>
          </a:p>
        </p:txBody>
      </p:sp>
      <p:graphicFrame>
        <p:nvGraphicFramePr>
          <p:cNvPr id="73523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0067192"/>
              </p:ext>
            </p:extLst>
          </p:nvPr>
        </p:nvGraphicFramePr>
        <p:xfrm>
          <a:off x="1600200" y="1600200"/>
          <a:ext cx="5181600" cy="466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5248" name="Document" r:id="rId3" imgW="2286000" imgH="2057400" progId="Word.Document.8">
                  <p:embed/>
                </p:oleObj>
              </mc:Choice>
              <mc:Fallback>
                <p:oleObj name="Document" r:id="rId3" imgW="2286000" imgH="2057400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600200"/>
                        <a:ext cx="5181600" cy="4662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5239" name="Rectangle 7"/>
          <p:cNvSpPr>
            <a:spLocks noChangeArrowheads="1"/>
          </p:cNvSpPr>
          <p:nvPr/>
        </p:nvSpPr>
        <p:spPr bwMode="auto">
          <a:xfrm>
            <a:off x="1295400" y="1706563"/>
            <a:ext cx="838200" cy="381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5240" name="Text Box 8"/>
          <p:cNvSpPr txBox="1">
            <a:spLocks noChangeArrowheads="1"/>
          </p:cNvSpPr>
          <p:nvPr/>
        </p:nvSpPr>
        <p:spPr bwMode="auto">
          <a:xfrm rot="-5400000">
            <a:off x="123031" y="3410744"/>
            <a:ext cx="3338513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0000FF"/>
                </a:solidFill>
                <a:latin typeface="Times" charset="0"/>
              </a:rPr>
              <a:t>d</a:t>
            </a:r>
            <a:r>
              <a:rPr lang="en-US" sz="2400" b="0" i="1">
                <a:solidFill>
                  <a:srgbClr val="0000FF"/>
                </a:solidFill>
                <a:latin typeface="Times" charset="0"/>
              </a:rPr>
              <a:t>v</a:t>
            </a:r>
            <a:r>
              <a:rPr lang="en-US" sz="2400" b="0">
                <a:solidFill>
                  <a:srgbClr val="0000FF"/>
                </a:solidFill>
                <a:latin typeface="Times" charset="0"/>
              </a:rPr>
              <a:t> (</a:t>
            </a:r>
            <a:r>
              <a:rPr lang="en-US" sz="2400" b="0">
                <a:solidFill>
                  <a:srgbClr val="0000FF"/>
                </a:solidFill>
                <a:latin typeface="Symbol" charset="0"/>
              </a:rPr>
              <a:t>m</a:t>
            </a:r>
            <a:r>
              <a:rPr lang="en-US" sz="2400" b="0">
                <a:solidFill>
                  <a:srgbClr val="0000FF"/>
                </a:solidFill>
                <a:latin typeface="Times" charset="0"/>
              </a:rPr>
              <a:t>m</a:t>
            </a:r>
            <a:r>
              <a:rPr lang="en-US" sz="2400" b="0" baseline="30000">
                <a:solidFill>
                  <a:srgbClr val="0000FF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0000FF"/>
                </a:solidFill>
                <a:latin typeface="Times" charset="0"/>
              </a:rPr>
              <a:t> cm</a:t>
            </a:r>
            <a:r>
              <a:rPr lang="en-US" sz="2400" b="0" baseline="30000">
                <a:solidFill>
                  <a:srgbClr val="0000FF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0000FF"/>
                </a:solidFill>
                <a:latin typeface="Times" charset="0"/>
              </a:rPr>
              <a:t>) / d log</a:t>
            </a:r>
            <a:r>
              <a:rPr lang="en-US" sz="2400" b="0" baseline="-25000">
                <a:solidFill>
                  <a:srgbClr val="0000FF"/>
                </a:solidFill>
                <a:latin typeface="Times" charset="0"/>
              </a:rPr>
              <a:t>10</a:t>
            </a:r>
            <a:r>
              <a:rPr lang="en-US" sz="2400" b="0">
                <a:solidFill>
                  <a:srgbClr val="0000FF"/>
                </a:solidFill>
                <a:latin typeface="Times" charset="0"/>
              </a:rPr>
              <a:t> D</a:t>
            </a:r>
            <a:r>
              <a:rPr lang="en-US" sz="2400" b="0" baseline="-25000">
                <a:solidFill>
                  <a:srgbClr val="0000FF"/>
                </a:solidFill>
                <a:latin typeface="Times" charset="0"/>
              </a:rPr>
              <a:t>p</a:t>
            </a:r>
            <a:endParaRPr lang="en-US" sz="2400" b="0">
              <a:latin typeface="Times" charset="0"/>
            </a:endParaRPr>
          </a:p>
        </p:txBody>
      </p:sp>
      <p:sp>
        <p:nvSpPr>
          <p:cNvPr id="735241" name="Rectangle 9"/>
          <p:cNvSpPr>
            <a:spLocks noChangeArrowheads="1"/>
          </p:cNvSpPr>
          <p:nvPr/>
        </p:nvSpPr>
        <p:spPr bwMode="auto">
          <a:xfrm>
            <a:off x="1295400" y="990600"/>
            <a:ext cx="6629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Describes particle concentration versus size</a:t>
            </a:r>
            <a:endParaRPr lang="en-US" sz="3200" b="0">
              <a:solidFill>
                <a:srgbClr val="800080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Lognormal Distribution</a:t>
            </a:r>
          </a:p>
        </p:txBody>
      </p:sp>
      <p:sp>
        <p:nvSpPr>
          <p:cNvPr id="736259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4287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13.2b</a:t>
            </a:r>
          </a:p>
        </p:txBody>
      </p:sp>
      <p:sp>
        <p:nvSpPr>
          <p:cNvPr id="736260" name="Rectangle 4"/>
          <p:cNvSpPr>
            <a:spLocks noChangeArrowheads="1"/>
          </p:cNvSpPr>
          <p:nvPr/>
        </p:nvSpPr>
        <p:spPr bwMode="auto">
          <a:xfrm>
            <a:off x="1524000" y="990600"/>
            <a:ext cx="5715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The lognormal curve drawn on a linear scale</a:t>
            </a:r>
            <a:endParaRPr lang="en-US" sz="3200" b="0">
              <a:solidFill>
                <a:srgbClr val="187534"/>
              </a:solidFill>
              <a:latin typeface="Times" charset="0"/>
            </a:endParaRPr>
          </a:p>
        </p:txBody>
      </p:sp>
      <p:graphicFrame>
        <p:nvGraphicFramePr>
          <p:cNvPr id="736262" name="Object 6"/>
          <p:cNvGraphicFramePr>
            <a:graphicFrameLocks noChangeAspect="1"/>
          </p:cNvGraphicFramePr>
          <p:nvPr/>
        </p:nvGraphicFramePr>
        <p:xfrm>
          <a:off x="1676400" y="1600200"/>
          <a:ext cx="5257800" cy="473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6271" name="Document" r:id="rId3" imgW="2286000" imgH="2057400" progId="Word.Document.8">
                  <p:embed/>
                </p:oleObj>
              </mc:Choice>
              <mc:Fallback>
                <p:oleObj name="Document" r:id="rId3" imgW="2286000" imgH="2057400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600200"/>
                        <a:ext cx="5257800" cy="4732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6263" name="Rectangle 7"/>
          <p:cNvSpPr>
            <a:spLocks noChangeArrowheads="1"/>
          </p:cNvSpPr>
          <p:nvPr/>
        </p:nvSpPr>
        <p:spPr bwMode="auto">
          <a:xfrm>
            <a:off x="1371600" y="1633538"/>
            <a:ext cx="838200" cy="381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6264" name="Text Box 8"/>
          <p:cNvSpPr txBox="1">
            <a:spLocks noChangeArrowheads="1"/>
          </p:cNvSpPr>
          <p:nvPr/>
        </p:nvSpPr>
        <p:spPr bwMode="auto">
          <a:xfrm rot="-5400000">
            <a:off x="199231" y="3334544"/>
            <a:ext cx="3338513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0000FF"/>
                </a:solidFill>
                <a:latin typeface="Times" charset="0"/>
              </a:rPr>
              <a:t>d</a:t>
            </a:r>
            <a:r>
              <a:rPr lang="en-US" sz="2400" b="0" i="1">
                <a:solidFill>
                  <a:srgbClr val="0000FF"/>
                </a:solidFill>
                <a:latin typeface="Times" charset="0"/>
              </a:rPr>
              <a:t>v</a:t>
            </a:r>
            <a:r>
              <a:rPr lang="en-US" sz="2400" b="0">
                <a:solidFill>
                  <a:srgbClr val="0000FF"/>
                </a:solidFill>
                <a:latin typeface="Times" charset="0"/>
              </a:rPr>
              <a:t> (</a:t>
            </a:r>
            <a:r>
              <a:rPr lang="en-US" sz="2400" b="0">
                <a:solidFill>
                  <a:srgbClr val="0000FF"/>
                </a:solidFill>
                <a:latin typeface="Symbol" charset="0"/>
              </a:rPr>
              <a:t>m</a:t>
            </a:r>
            <a:r>
              <a:rPr lang="en-US" sz="2400" b="0">
                <a:solidFill>
                  <a:srgbClr val="0000FF"/>
                </a:solidFill>
                <a:latin typeface="Times" charset="0"/>
              </a:rPr>
              <a:t>m</a:t>
            </a:r>
            <a:r>
              <a:rPr lang="en-US" sz="2400" b="0" baseline="30000">
                <a:solidFill>
                  <a:srgbClr val="0000FF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0000FF"/>
                </a:solidFill>
                <a:latin typeface="Times" charset="0"/>
              </a:rPr>
              <a:t> cm</a:t>
            </a:r>
            <a:r>
              <a:rPr lang="en-US" sz="2400" b="0" baseline="30000">
                <a:solidFill>
                  <a:srgbClr val="0000FF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0000FF"/>
                </a:solidFill>
                <a:latin typeface="Times" charset="0"/>
              </a:rPr>
              <a:t>) / d log</a:t>
            </a:r>
            <a:r>
              <a:rPr lang="en-US" sz="2400" b="0" baseline="-25000">
                <a:solidFill>
                  <a:srgbClr val="0000FF"/>
                </a:solidFill>
                <a:latin typeface="Times" charset="0"/>
              </a:rPr>
              <a:t>10</a:t>
            </a:r>
            <a:r>
              <a:rPr lang="en-US" sz="2400" b="0">
                <a:solidFill>
                  <a:srgbClr val="0000FF"/>
                </a:solidFill>
                <a:latin typeface="Times" charset="0"/>
              </a:rPr>
              <a:t> D</a:t>
            </a:r>
            <a:r>
              <a:rPr lang="en-US" sz="2400" b="0" baseline="-25000">
                <a:solidFill>
                  <a:srgbClr val="0000FF"/>
                </a:solidFill>
                <a:latin typeface="Times" charset="0"/>
              </a:rPr>
              <a:t>p</a:t>
            </a:r>
            <a:endParaRPr lang="en-US" sz="2400" b="0">
              <a:latin typeface="Times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Lognormal Parameters From Data</a:t>
            </a:r>
          </a:p>
        </p:txBody>
      </p:sp>
      <p:sp>
        <p:nvSpPr>
          <p:cNvPr id="737283" name="Rectangle 3"/>
          <p:cNvSpPr>
            <a:spLocks noChangeArrowheads="1"/>
          </p:cNvSpPr>
          <p:nvPr/>
        </p:nvSpPr>
        <p:spPr bwMode="auto">
          <a:xfrm>
            <a:off x="1600200" y="1295400"/>
            <a:ext cx="5943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965200" algn="l"/>
                <a:tab pos="4165600" algn="l"/>
                <a:tab pos="4851400" algn="l"/>
                <a:tab pos="6804025" algn="l"/>
              </a:tabLst>
            </a:pPr>
            <a:r>
              <a:rPr lang="en-US" sz="2400" b="0">
                <a:latin typeface="Times" charset="0"/>
              </a:rPr>
              <a:t>Low-pressure impactor -- 7 size cuts</a:t>
            </a:r>
          </a:p>
          <a:p>
            <a:pPr marL="342900" indent="-342900" algn="just">
              <a:lnSpc>
                <a:spcPct val="128000"/>
              </a:lnSpc>
              <a:buFontTx/>
              <a:buNone/>
              <a:tabLst>
                <a:tab pos="965200" algn="l"/>
                <a:tab pos="4165600" algn="l"/>
                <a:tab pos="48514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0.05	- 0.075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m	0.5 - 1.0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m</a:t>
            </a:r>
          </a:p>
          <a:p>
            <a:pPr marL="342900" indent="-342900" algn="just">
              <a:lnSpc>
                <a:spcPct val="128000"/>
              </a:lnSpc>
              <a:buFontTx/>
              <a:buNone/>
              <a:tabLst>
                <a:tab pos="965200" algn="l"/>
                <a:tab pos="4165600" algn="l"/>
                <a:tab pos="48514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0.075 	- 0.12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m	1.0 - 2.0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m</a:t>
            </a:r>
          </a:p>
          <a:p>
            <a:pPr marL="342900" indent="-342900" algn="just">
              <a:lnSpc>
                <a:spcPct val="128000"/>
              </a:lnSpc>
              <a:buFontTx/>
              <a:buNone/>
              <a:tabLst>
                <a:tab pos="965200" algn="l"/>
                <a:tab pos="4165600" algn="l"/>
                <a:tab pos="48514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0.12 	- 0.26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m	2.0- 4.0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m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965200" algn="l"/>
                <a:tab pos="4165600" algn="l"/>
                <a:tab pos="48514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0.26 	- 0.5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m</a:t>
            </a:r>
            <a:r>
              <a:rPr lang="en-US" sz="2400" b="0">
                <a:solidFill>
                  <a:srgbClr val="0000FF"/>
                </a:solidFill>
                <a:latin typeface="Times" charset="0"/>
              </a:rPr>
              <a:t>	</a:t>
            </a:r>
            <a:endParaRPr lang="en-US" sz="3200" b="0">
              <a:solidFill>
                <a:srgbClr val="0000FF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283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Lognormal Parameters From Data</a:t>
            </a:r>
          </a:p>
        </p:txBody>
      </p:sp>
      <p:sp>
        <p:nvSpPr>
          <p:cNvPr id="762884" name="Rectangle 4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Natural log of geometric mean mass diameter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(13.16)</a:t>
            </a:r>
          </a:p>
        </p:txBody>
      </p:sp>
      <p:sp>
        <p:nvSpPr>
          <p:cNvPr id="762886" name="Rectangle 6"/>
          <p:cNvSpPr>
            <a:spLocks noChangeArrowheads="1"/>
          </p:cNvSpPr>
          <p:nvPr/>
        </p:nvSpPr>
        <p:spPr bwMode="auto">
          <a:xfrm>
            <a:off x="457200" y="3505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965200" algn="l"/>
                <a:tab pos="4165600" algn="l"/>
                <a:tab pos="4851400" algn="l"/>
                <a:tab pos="6804025" algn="l"/>
              </a:tabLst>
            </a:pPr>
            <a:r>
              <a:rPr lang="en-US" sz="2400" b="0">
                <a:latin typeface="Times" charset="0"/>
              </a:rPr>
              <a:t>Total mass concentration of particles (</a:t>
            </a:r>
            <a:r>
              <a:rPr lang="en-US" sz="2400" b="0">
                <a:latin typeface="Symbol" charset="0"/>
                <a:sym typeface="Symbol" charset="0"/>
              </a:rPr>
              <a:t></a:t>
            </a:r>
            <a:r>
              <a:rPr lang="en-US" sz="2400" b="0">
                <a:latin typeface="Times" charset="0"/>
              </a:rPr>
              <a:t>g m</a:t>
            </a:r>
            <a:r>
              <a:rPr lang="en-US" sz="2400" b="0" baseline="30000">
                <a:latin typeface="Times" charset="0"/>
              </a:rPr>
              <a:t>-3</a:t>
            </a:r>
            <a:r>
              <a:rPr lang="en-US" sz="2400" b="0">
                <a:latin typeface="Times" charset="0"/>
              </a:rPr>
              <a:t>)</a:t>
            </a:r>
            <a:r>
              <a:rPr lang="en-US" sz="2400" b="0">
                <a:solidFill>
                  <a:srgbClr val="0000FF"/>
                </a:solidFill>
                <a:latin typeface="Times" charset="0"/>
              </a:rPr>
              <a:t>	</a:t>
            </a:r>
          </a:p>
        </p:txBody>
      </p:sp>
      <p:graphicFrame>
        <p:nvGraphicFramePr>
          <p:cNvPr id="76288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8727047"/>
              </p:ext>
            </p:extLst>
          </p:nvPr>
        </p:nvGraphicFramePr>
        <p:xfrm>
          <a:off x="2747963" y="1952625"/>
          <a:ext cx="3341687" cy="116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2900" name="Equation" r:id="rId3" imgW="1346200" imgH="469900" progId="Equation.3">
                  <p:embed/>
                </p:oleObj>
              </mc:Choice>
              <mc:Fallback>
                <p:oleObj name="Equation" r:id="rId3" imgW="1346200" imgH="4699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7963" y="1952625"/>
                        <a:ext cx="3341687" cy="1165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288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0280342"/>
              </p:ext>
            </p:extLst>
          </p:nvPr>
        </p:nvGraphicFramePr>
        <p:xfrm>
          <a:off x="3540125" y="4086225"/>
          <a:ext cx="1643063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2901" name="Equation" r:id="rId5" imgW="660400" imgH="469900" progId="Equation.3">
                  <p:embed/>
                </p:oleObj>
              </mc:Choice>
              <mc:Fallback>
                <p:oleObj name="Equation" r:id="rId5" imgW="660400" imgH="4699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0125" y="4086225"/>
                        <a:ext cx="1643063" cy="1169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28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2884" grpId="0" build="p" autoUpdateAnimBg="0"/>
      <p:bldP spid="762886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Lognormal Parameters From Data</a:t>
            </a:r>
          </a:p>
        </p:txBody>
      </p:sp>
      <p:sp>
        <p:nvSpPr>
          <p:cNvPr id="738308" name="Rectangle 4"/>
          <p:cNvSpPr>
            <a:spLocks noChangeArrowheads="1"/>
          </p:cNvSpPr>
          <p:nvPr/>
        </p:nvSpPr>
        <p:spPr bwMode="auto">
          <a:xfrm>
            <a:off x="381000" y="1371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Natural log of geometric mean volume diameter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(13.17)</a:t>
            </a:r>
          </a:p>
        </p:txBody>
      </p:sp>
      <p:sp>
        <p:nvSpPr>
          <p:cNvPr id="738310" name="Rectangle 6"/>
          <p:cNvSpPr>
            <a:spLocks noChangeArrowheads="1"/>
          </p:cNvSpPr>
          <p:nvPr/>
        </p:nvSpPr>
        <p:spPr bwMode="auto">
          <a:xfrm>
            <a:off x="381000" y="3200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Total volume concentration of particles (cm</a:t>
            </a:r>
            <a:r>
              <a:rPr lang="en-US" sz="2400" b="0" baseline="30000">
                <a:latin typeface="Times" charset="0"/>
              </a:rPr>
              <a:t>3</a:t>
            </a:r>
            <a:r>
              <a:rPr lang="en-US" sz="2400" b="0">
                <a:latin typeface="Times" charset="0"/>
              </a:rPr>
              <a:t> cm</a:t>
            </a:r>
            <a:r>
              <a:rPr lang="en-US" sz="2400" b="0" baseline="30000">
                <a:latin typeface="Times" charset="0"/>
              </a:rPr>
              <a:t>-3</a:t>
            </a:r>
            <a:r>
              <a:rPr lang="en-US" sz="2400" b="0">
                <a:latin typeface="Times" charset="0"/>
              </a:rPr>
              <a:t>)</a:t>
            </a:r>
            <a:endParaRPr lang="en-US" sz="3200" b="0">
              <a:latin typeface="Times" charset="0"/>
            </a:endParaRPr>
          </a:p>
        </p:txBody>
      </p:sp>
      <p:graphicFrame>
        <p:nvGraphicFramePr>
          <p:cNvPr id="73831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158019"/>
              </p:ext>
            </p:extLst>
          </p:nvPr>
        </p:nvGraphicFramePr>
        <p:xfrm>
          <a:off x="5168900" y="3867150"/>
          <a:ext cx="1365250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331" name="Equation" r:id="rId3" imgW="546100" imgH="444500" progId="Equation.3">
                  <p:embed/>
                </p:oleObj>
              </mc:Choice>
              <mc:Fallback>
                <p:oleObj name="Equation" r:id="rId3" imgW="546100" imgH="4445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8900" y="3867150"/>
                        <a:ext cx="1365250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831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0343834"/>
              </p:ext>
            </p:extLst>
          </p:nvPr>
        </p:nvGraphicFramePr>
        <p:xfrm>
          <a:off x="3146425" y="1876425"/>
          <a:ext cx="3033713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332" name="Equation" r:id="rId5" imgW="1219200" imgH="469900" progId="Equation.3">
                  <p:embed/>
                </p:oleObj>
              </mc:Choice>
              <mc:Fallback>
                <p:oleObj name="Equation" r:id="rId5" imgW="1219200" imgH="4699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6425" y="1876425"/>
                        <a:ext cx="3033713" cy="1169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831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6719349"/>
              </p:ext>
            </p:extLst>
          </p:nvPr>
        </p:nvGraphicFramePr>
        <p:xfrm>
          <a:off x="1862138" y="3856038"/>
          <a:ext cx="1417637" cy="116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333" name="Equation" r:id="rId7" imgW="571500" imgH="469900" progId="Equation.3">
                  <p:embed/>
                </p:oleObj>
              </mc:Choice>
              <mc:Fallback>
                <p:oleObj name="Equation" r:id="rId7" imgW="571500" imgH="4699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2138" y="3856038"/>
                        <a:ext cx="1417637" cy="1165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8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8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83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8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8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8308" grpId="0" build="p" autoUpdateAnimBg="0"/>
      <p:bldP spid="738310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Lognormal Parameters From Data</a:t>
            </a:r>
          </a:p>
        </p:txBody>
      </p:sp>
      <p:sp>
        <p:nvSpPr>
          <p:cNvPr id="739331" name="Rectangle 3"/>
          <p:cNvSpPr>
            <a:spLocks noChangeArrowheads="1"/>
          </p:cNvSpPr>
          <p:nvPr/>
        </p:nvSpPr>
        <p:spPr bwMode="auto">
          <a:xfrm>
            <a:off x="457200" y="1600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965200" algn="l"/>
                <a:tab pos="4165600" algn="l"/>
                <a:tab pos="4851400" algn="l"/>
                <a:tab pos="6804025" algn="l"/>
              </a:tabLst>
            </a:pPr>
            <a:r>
              <a:rPr lang="en-US" sz="2400" b="0">
                <a:latin typeface="Times" charset="0"/>
              </a:rPr>
              <a:t>Natural log of geometric mean area diameter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(13.18)</a:t>
            </a:r>
            <a:r>
              <a:rPr lang="en-US" sz="2400" b="0">
                <a:solidFill>
                  <a:srgbClr val="0000FF"/>
                </a:solidFill>
                <a:latin typeface="Times" charset="0"/>
              </a:rPr>
              <a:t>	</a:t>
            </a:r>
          </a:p>
        </p:txBody>
      </p:sp>
      <p:sp>
        <p:nvSpPr>
          <p:cNvPr id="739332" name="Rectangle 4"/>
          <p:cNvSpPr>
            <a:spLocks noChangeArrowheads="1"/>
          </p:cNvSpPr>
          <p:nvPr/>
        </p:nvSpPr>
        <p:spPr bwMode="auto">
          <a:xfrm>
            <a:off x="457200" y="3352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Total area concentration of particles (cm</a:t>
            </a:r>
            <a:r>
              <a:rPr lang="en-US" sz="2400" b="0" baseline="30000">
                <a:latin typeface="Times" charset="0"/>
              </a:rPr>
              <a:t>2</a:t>
            </a:r>
            <a:r>
              <a:rPr lang="en-US" sz="2400" b="0">
                <a:latin typeface="Times" charset="0"/>
              </a:rPr>
              <a:t> cm</a:t>
            </a:r>
            <a:r>
              <a:rPr lang="en-US" sz="2400" b="0" baseline="30000">
                <a:latin typeface="Times" charset="0"/>
              </a:rPr>
              <a:t>-3</a:t>
            </a:r>
            <a:r>
              <a:rPr lang="en-US" sz="2400" b="0">
                <a:latin typeface="Times" charset="0"/>
              </a:rPr>
              <a:t>)</a:t>
            </a:r>
            <a:endParaRPr lang="en-US" sz="3200" b="0">
              <a:latin typeface="Times" charset="0"/>
            </a:endParaRPr>
          </a:p>
        </p:txBody>
      </p:sp>
      <p:graphicFrame>
        <p:nvGraphicFramePr>
          <p:cNvPr id="73934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8060083"/>
              </p:ext>
            </p:extLst>
          </p:nvPr>
        </p:nvGraphicFramePr>
        <p:xfrm>
          <a:off x="5260975" y="3867150"/>
          <a:ext cx="1587500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358" name="Equation" r:id="rId3" imgW="635000" imgH="444500" progId="Equation.3">
                  <p:embed/>
                </p:oleObj>
              </mc:Choice>
              <mc:Fallback>
                <p:oleObj name="Equation" r:id="rId3" imgW="635000" imgH="4445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0975" y="3867150"/>
                        <a:ext cx="1587500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9342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1013548"/>
              </p:ext>
            </p:extLst>
          </p:nvPr>
        </p:nvGraphicFramePr>
        <p:xfrm>
          <a:off x="2689225" y="2105025"/>
          <a:ext cx="3109913" cy="1182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359" name="Equation" r:id="rId5" imgW="1244600" imgH="469900" progId="Equation.3">
                  <p:embed/>
                </p:oleObj>
              </mc:Choice>
              <mc:Fallback>
                <p:oleObj name="Equation" r:id="rId5" imgW="1244600" imgH="4699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9225" y="2105025"/>
                        <a:ext cx="3109913" cy="1182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9343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5916574"/>
              </p:ext>
            </p:extLst>
          </p:nvPr>
        </p:nvGraphicFramePr>
        <p:xfrm>
          <a:off x="1711325" y="3933825"/>
          <a:ext cx="1492250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360" name="Equation" r:id="rId7" imgW="596900" imgH="469900" progId="Equation.3">
                  <p:embed/>
                </p:oleObj>
              </mc:Choice>
              <mc:Fallback>
                <p:oleObj name="Equation" r:id="rId7" imgW="596900" imgH="4699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1325" y="3933825"/>
                        <a:ext cx="1492250" cy="1184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9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9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9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9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9331" grpId="0" build="p" autoUpdateAnimBg="0"/>
      <p:bldP spid="739332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Lognormal Parameters From Data</a:t>
            </a:r>
          </a:p>
        </p:txBody>
      </p:sp>
      <p:sp>
        <p:nvSpPr>
          <p:cNvPr id="763909" name="Rectangle 5"/>
          <p:cNvSpPr>
            <a:spLocks noChangeArrowheads="1"/>
          </p:cNvSpPr>
          <p:nvPr/>
        </p:nvSpPr>
        <p:spPr bwMode="auto">
          <a:xfrm>
            <a:off x="533400" y="121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Natural log of geometric mean number diameter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(13.19)</a:t>
            </a:r>
            <a:endParaRPr lang="en-US" sz="3200" b="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763914" name="Rectangle 10"/>
          <p:cNvSpPr>
            <a:spLocks noChangeArrowheads="1"/>
          </p:cNvSpPr>
          <p:nvPr/>
        </p:nvSpPr>
        <p:spPr bwMode="auto">
          <a:xfrm>
            <a:off x="457200" y="3581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965200" algn="l"/>
                <a:tab pos="4165600" algn="l"/>
                <a:tab pos="4851400" algn="l"/>
                <a:tab pos="6804025" algn="l"/>
              </a:tabLst>
            </a:pPr>
            <a:r>
              <a:rPr lang="en-US" sz="2400" b="0">
                <a:latin typeface="Times" charset="0"/>
              </a:rPr>
              <a:t>Total number concentration of particles (partic. cm</a:t>
            </a:r>
            <a:r>
              <a:rPr lang="en-US" sz="2400" b="0" baseline="30000">
                <a:latin typeface="Times" charset="0"/>
              </a:rPr>
              <a:t>-3</a:t>
            </a:r>
            <a:r>
              <a:rPr lang="en-US" sz="2400" b="0">
                <a:latin typeface="Times" charset="0"/>
              </a:rPr>
              <a:t>)</a:t>
            </a:r>
            <a:endParaRPr lang="en-US" sz="3200" b="0">
              <a:latin typeface="Times" charset="0"/>
            </a:endParaRPr>
          </a:p>
        </p:txBody>
      </p:sp>
      <p:graphicFrame>
        <p:nvGraphicFramePr>
          <p:cNvPr id="76391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3008494"/>
              </p:ext>
            </p:extLst>
          </p:nvPr>
        </p:nvGraphicFramePr>
        <p:xfrm>
          <a:off x="5337175" y="4089400"/>
          <a:ext cx="1682750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3933" name="Equation" r:id="rId3" imgW="673100" imgH="444500" progId="Equation.3">
                  <p:embed/>
                </p:oleObj>
              </mc:Choice>
              <mc:Fallback>
                <p:oleObj name="Equation" r:id="rId3" imgW="673100" imgH="4445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7175" y="4089400"/>
                        <a:ext cx="1682750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3917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7113047"/>
              </p:ext>
            </p:extLst>
          </p:nvPr>
        </p:nvGraphicFramePr>
        <p:xfrm>
          <a:off x="2689225" y="1952625"/>
          <a:ext cx="3141663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3934" name="Equation" r:id="rId5" imgW="1257300" imgH="469900" progId="Equation.3">
                  <p:embed/>
                </p:oleObj>
              </mc:Choice>
              <mc:Fallback>
                <p:oleObj name="Equation" r:id="rId5" imgW="1257300" imgH="4699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9225" y="1952625"/>
                        <a:ext cx="3141663" cy="1184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391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0064112"/>
              </p:ext>
            </p:extLst>
          </p:nvPr>
        </p:nvGraphicFramePr>
        <p:xfrm>
          <a:off x="1863725" y="4162425"/>
          <a:ext cx="1492250" cy="1182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3935" name="Equation" r:id="rId7" imgW="596900" imgH="469900" progId="Equation.3">
                  <p:embed/>
                </p:oleObj>
              </mc:Choice>
              <mc:Fallback>
                <p:oleObj name="Equation" r:id="rId7" imgW="596900" imgH="4699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3725" y="4162425"/>
                        <a:ext cx="1492250" cy="1182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3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3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3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3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3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3909" grpId="0" build="p" autoUpdateAnimBg="0"/>
      <p:bldP spid="763914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Lognormal Parameters From Data</a:t>
            </a:r>
          </a:p>
        </p:txBody>
      </p:sp>
      <p:sp>
        <p:nvSpPr>
          <p:cNvPr id="740356" name="Rectangle 4"/>
          <p:cNvSpPr>
            <a:spLocks noChangeArrowheads="1"/>
          </p:cNvSpPr>
          <p:nvPr/>
        </p:nvSpPr>
        <p:spPr bwMode="auto">
          <a:xfrm>
            <a:off x="457200" y="1447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Natural log of geometric standard deviation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	(13.20)</a:t>
            </a:r>
            <a:endParaRPr lang="en-US" sz="3200" b="0">
              <a:latin typeface="Times" charset="0"/>
            </a:endParaRPr>
          </a:p>
        </p:txBody>
      </p:sp>
      <p:graphicFrame>
        <p:nvGraphicFramePr>
          <p:cNvPr id="74036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1237523"/>
              </p:ext>
            </p:extLst>
          </p:nvPr>
        </p:nvGraphicFramePr>
        <p:xfrm>
          <a:off x="746125" y="2540000"/>
          <a:ext cx="7302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395" name="Equation" r:id="rId3" imgW="292100" imgH="228600" progId="Equation.3">
                  <p:embed/>
                </p:oleObj>
              </mc:Choice>
              <mc:Fallback>
                <p:oleObj name="Equation" r:id="rId3" imgW="292100" imgH="2286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125" y="2540000"/>
                        <a:ext cx="73025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0369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8942460"/>
              </p:ext>
            </p:extLst>
          </p:nvPr>
        </p:nvGraphicFramePr>
        <p:xfrm>
          <a:off x="1654175" y="2120900"/>
          <a:ext cx="3109913" cy="127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396" name="Equation" r:id="rId5" imgW="1244600" imgH="508000" progId="Equation.3">
                  <p:embed/>
                </p:oleObj>
              </mc:Choice>
              <mc:Fallback>
                <p:oleObj name="Equation" r:id="rId5" imgW="1244600" imgH="5080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4175" y="2120900"/>
                        <a:ext cx="3109913" cy="1271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037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9338111"/>
              </p:ext>
            </p:extLst>
          </p:nvPr>
        </p:nvGraphicFramePr>
        <p:xfrm>
          <a:off x="5157788" y="2120900"/>
          <a:ext cx="2794000" cy="127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397" name="Equation" r:id="rId7" imgW="1117600" imgH="508000" progId="Equation.3">
                  <p:embed/>
                </p:oleObj>
              </mc:Choice>
              <mc:Fallback>
                <p:oleObj name="Equation" r:id="rId7" imgW="1117600" imgH="5080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7788" y="2120900"/>
                        <a:ext cx="2794000" cy="1271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0371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8953647"/>
              </p:ext>
            </p:extLst>
          </p:nvPr>
        </p:nvGraphicFramePr>
        <p:xfrm>
          <a:off x="1730375" y="3721100"/>
          <a:ext cx="2855913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398" name="Equation" r:id="rId9" imgW="1143000" imgH="508000" progId="Equation.3">
                  <p:embed/>
                </p:oleObj>
              </mc:Choice>
              <mc:Fallback>
                <p:oleObj name="Equation" r:id="rId9" imgW="1143000" imgH="5080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0375" y="3721100"/>
                        <a:ext cx="2855913" cy="127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0372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7068176"/>
              </p:ext>
            </p:extLst>
          </p:nvPr>
        </p:nvGraphicFramePr>
        <p:xfrm>
          <a:off x="5143500" y="3644900"/>
          <a:ext cx="2919413" cy="127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399" name="Equation" r:id="rId11" imgW="1168400" imgH="508000" progId="Equation.3">
                  <p:embed/>
                </p:oleObj>
              </mc:Choice>
              <mc:Fallback>
                <p:oleObj name="Equation" r:id="rId11" imgW="1168400" imgH="5080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3500" y="3644900"/>
                        <a:ext cx="2919413" cy="1271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0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0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0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0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0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0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0356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Redistribute With Lognormal Parameter</a:t>
            </a:r>
          </a:p>
        </p:txBody>
      </p:sp>
      <p:sp>
        <p:nvSpPr>
          <p:cNvPr id="741379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965200" algn="l"/>
                <a:tab pos="4165600" algn="l"/>
                <a:tab pos="4851400" algn="l"/>
                <a:tab pos="6804025" algn="l"/>
              </a:tabLst>
            </a:pPr>
            <a:r>
              <a:rPr lang="en-US" sz="2400" b="0">
                <a:latin typeface="Times" charset="0"/>
              </a:rPr>
              <a:t>Redistribute mass concentration in model size bin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(13.21)</a:t>
            </a:r>
            <a:endParaRPr lang="en-US" sz="3200" b="0">
              <a:latin typeface="Times" charset="0"/>
            </a:endParaRPr>
          </a:p>
        </p:txBody>
      </p:sp>
      <p:sp>
        <p:nvSpPr>
          <p:cNvPr id="741380" name="Rectangle 4"/>
          <p:cNvSpPr>
            <a:spLocks noChangeArrowheads="1"/>
          </p:cNvSpPr>
          <p:nvPr/>
        </p:nvSpPr>
        <p:spPr bwMode="auto">
          <a:xfrm>
            <a:off x="457200" y="2819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Redistribute volume concentration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	(13.22)</a:t>
            </a:r>
          </a:p>
        </p:txBody>
      </p:sp>
      <p:sp>
        <p:nvSpPr>
          <p:cNvPr id="741388" name="Rectangle 12"/>
          <p:cNvSpPr>
            <a:spLocks noChangeArrowheads="1"/>
          </p:cNvSpPr>
          <p:nvPr/>
        </p:nvSpPr>
        <p:spPr bwMode="auto">
          <a:xfrm>
            <a:off x="457200" y="4495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Redistribute area concentration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	(13.23)</a:t>
            </a:r>
          </a:p>
        </p:txBody>
      </p:sp>
      <p:graphicFrame>
        <p:nvGraphicFramePr>
          <p:cNvPr id="74138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756645"/>
              </p:ext>
            </p:extLst>
          </p:nvPr>
        </p:nvGraphicFramePr>
        <p:xfrm>
          <a:off x="2032000" y="1554163"/>
          <a:ext cx="4919663" cy="126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1406" name="Equation" r:id="rId3" imgW="1968500" imgH="508000" progId="Equation.3">
                  <p:embed/>
                </p:oleObj>
              </mc:Choice>
              <mc:Fallback>
                <p:oleObj name="Equation" r:id="rId3" imgW="1968500" imgH="5080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2000" y="1554163"/>
                        <a:ext cx="4919663" cy="1263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139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3343250"/>
              </p:ext>
            </p:extLst>
          </p:nvPr>
        </p:nvGraphicFramePr>
        <p:xfrm>
          <a:off x="2047875" y="3152775"/>
          <a:ext cx="4697413" cy="1265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1407" name="Equation" r:id="rId5" imgW="1879600" imgH="508000" progId="Equation.3">
                  <p:embed/>
                </p:oleObj>
              </mc:Choice>
              <mc:Fallback>
                <p:oleObj name="Equation" r:id="rId5" imgW="1879600" imgH="5080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7875" y="3152775"/>
                        <a:ext cx="4697413" cy="1265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1391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612649"/>
              </p:ext>
            </p:extLst>
          </p:nvPr>
        </p:nvGraphicFramePr>
        <p:xfrm>
          <a:off x="2108200" y="4905375"/>
          <a:ext cx="4729163" cy="1265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1408" name="Equation" r:id="rId7" imgW="1892300" imgH="508000" progId="Equation.3">
                  <p:embed/>
                </p:oleObj>
              </mc:Choice>
              <mc:Fallback>
                <p:oleObj name="Equation" r:id="rId7" imgW="1892300" imgH="5080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8200" y="4905375"/>
                        <a:ext cx="4729163" cy="1265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13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1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1379" grpId="0" build="p" autoUpdateAnimBg="0"/>
      <p:bldP spid="741380" grpId="0" build="p" autoUpdateAnimBg="0"/>
      <p:bldP spid="741388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Redistribute With Lognormal Parameter</a:t>
            </a:r>
          </a:p>
        </p:txBody>
      </p:sp>
      <p:sp>
        <p:nvSpPr>
          <p:cNvPr id="742403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965200" algn="l"/>
                <a:tab pos="4165600" algn="l"/>
                <a:tab pos="4851400" algn="l"/>
                <a:tab pos="6804025" algn="l"/>
              </a:tabLst>
            </a:pPr>
            <a:r>
              <a:rPr lang="en-US" sz="2400" b="0">
                <a:latin typeface="Times" charset="0"/>
              </a:rPr>
              <a:t>Redistribute number concentration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(13.24)</a:t>
            </a:r>
          </a:p>
        </p:txBody>
      </p:sp>
      <p:sp>
        <p:nvSpPr>
          <p:cNvPr id="742405" name="Rectangle 5"/>
          <p:cNvSpPr>
            <a:spLocks noChangeArrowheads="1"/>
          </p:cNvSpPr>
          <p:nvPr/>
        </p:nvSpPr>
        <p:spPr bwMode="auto">
          <a:xfrm>
            <a:off x="457200" y="3733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Exact volume concentration in a mode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	(13.25)</a:t>
            </a:r>
          </a:p>
        </p:txBody>
      </p:sp>
      <p:graphicFrame>
        <p:nvGraphicFramePr>
          <p:cNvPr id="74240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6222526"/>
              </p:ext>
            </p:extLst>
          </p:nvPr>
        </p:nvGraphicFramePr>
        <p:xfrm>
          <a:off x="2108200" y="1933575"/>
          <a:ext cx="4760913" cy="1265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2421" name="Equation" r:id="rId3" imgW="1905000" imgH="508000" progId="Equation.3">
                  <p:embed/>
                </p:oleObj>
              </mc:Choice>
              <mc:Fallback>
                <p:oleObj name="Equation" r:id="rId3" imgW="1905000" imgH="5080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8200" y="1933575"/>
                        <a:ext cx="4760913" cy="1265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24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2995860"/>
              </p:ext>
            </p:extLst>
          </p:nvPr>
        </p:nvGraphicFramePr>
        <p:xfrm>
          <a:off x="1285875" y="4541838"/>
          <a:ext cx="6792913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2422" name="Equation" r:id="rId5" imgW="2717800" imgH="431800" progId="Equation.3">
                  <p:embed/>
                </p:oleObj>
              </mc:Choice>
              <mc:Fallback>
                <p:oleObj name="Equation" r:id="rId5" imgW="2717800" imgH="4318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75" y="4541838"/>
                        <a:ext cx="6792913" cy="107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2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24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2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2403" grpId="0" build="p" autoUpdateAnimBg="0"/>
      <p:bldP spid="742405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Lognormal Modes</a:t>
            </a:r>
          </a:p>
        </p:txBody>
      </p:sp>
      <p:sp>
        <p:nvSpPr>
          <p:cNvPr id="743427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13.3</a:t>
            </a:r>
          </a:p>
        </p:txBody>
      </p:sp>
      <p:sp>
        <p:nvSpPr>
          <p:cNvPr id="743428" name="Rectangle 4"/>
          <p:cNvSpPr>
            <a:spLocks noChangeArrowheads="1"/>
          </p:cNvSpPr>
          <p:nvPr/>
        </p:nvSpPr>
        <p:spPr bwMode="auto">
          <a:xfrm>
            <a:off x="3810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indent="4763" algn="ctr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Number (partic.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), area (cm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), and volume (cm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) concentrations distributed lognormally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graphicFrame>
        <p:nvGraphicFramePr>
          <p:cNvPr id="743430" name="Object 6"/>
          <p:cNvGraphicFramePr>
            <a:graphicFrameLocks noChangeAspect="1"/>
          </p:cNvGraphicFramePr>
          <p:nvPr/>
        </p:nvGraphicFramePr>
        <p:xfrm>
          <a:off x="1143000" y="1981200"/>
          <a:ext cx="6629400" cy="458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3439" name="Document" r:id="rId3" imgW="2971800" imgH="2057400" progId="Word.Document.8">
                  <p:embed/>
                </p:oleObj>
              </mc:Choice>
              <mc:Fallback>
                <p:oleObj name="Document" r:id="rId3" imgW="2971800" imgH="2057400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981200"/>
                        <a:ext cx="6629400" cy="4589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3431" name="Rectangle 7"/>
          <p:cNvSpPr>
            <a:spLocks noChangeArrowheads="1"/>
          </p:cNvSpPr>
          <p:nvPr/>
        </p:nvSpPr>
        <p:spPr bwMode="auto">
          <a:xfrm>
            <a:off x="914400" y="1906588"/>
            <a:ext cx="838200" cy="381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3432" name="Text Box 8"/>
          <p:cNvSpPr txBox="1">
            <a:spLocks noChangeArrowheads="1"/>
          </p:cNvSpPr>
          <p:nvPr/>
        </p:nvSpPr>
        <p:spPr bwMode="auto">
          <a:xfrm rot="-5400000">
            <a:off x="-168274" y="3748087"/>
            <a:ext cx="31559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0000FF"/>
                </a:solidFill>
                <a:latin typeface="Times" charset="0"/>
              </a:rPr>
              <a:t>d</a:t>
            </a:r>
            <a:r>
              <a:rPr lang="en-US" sz="2400" b="0" i="1">
                <a:solidFill>
                  <a:srgbClr val="0000FF"/>
                </a:solidFill>
                <a:latin typeface="Times" charset="0"/>
              </a:rPr>
              <a:t>x</a:t>
            </a:r>
            <a:r>
              <a:rPr lang="en-US" sz="2400" b="0">
                <a:solidFill>
                  <a:srgbClr val="0000FF"/>
                </a:solidFill>
                <a:latin typeface="Times" charset="0"/>
              </a:rPr>
              <a:t> / d log</a:t>
            </a:r>
            <a:r>
              <a:rPr lang="en-US" sz="2400" b="0" baseline="-25000">
                <a:solidFill>
                  <a:srgbClr val="0000FF"/>
                </a:solidFill>
                <a:latin typeface="Times" charset="0"/>
              </a:rPr>
              <a:t>10</a:t>
            </a:r>
            <a:r>
              <a:rPr lang="en-US" sz="2400" b="0">
                <a:solidFill>
                  <a:srgbClr val="0000FF"/>
                </a:solidFill>
                <a:latin typeface="Times" charset="0"/>
              </a:rPr>
              <a:t> D</a:t>
            </a:r>
            <a:r>
              <a:rPr lang="en-US" sz="2400" b="0" baseline="-25000">
                <a:solidFill>
                  <a:srgbClr val="0000FF"/>
                </a:solidFill>
                <a:latin typeface="Times" charset="0"/>
              </a:rPr>
              <a:t>p </a:t>
            </a:r>
            <a:r>
              <a:rPr lang="en-US" sz="2400" b="0">
                <a:solidFill>
                  <a:srgbClr val="0000FF"/>
                </a:solidFill>
                <a:latin typeface="Times" charset="0"/>
              </a:rPr>
              <a:t>(</a:t>
            </a:r>
            <a:r>
              <a:rPr lang="en-US" sz="2400" b="0" i="1">
                <a:solidFill>
                  <a:srgbClr val="0000FF"/>
                </a:solidFill>
                <a:latin typeface="Times" charset="0"/>
              </a:rPr>
              <a:t>x</a:t>
            </a:r>
            <a:r>
              <a:rPr lang="en-US" sz="2400" b="0">
                <a:solidFill>
                  <a:srgbClr val="0000FF"/>
                </a:solidFill>
                <a:latin typeface="Times" charset="0"/>
              </a:rPr>
              <a:t>=</a:t>
            </a:r>
            <a:r>
              <a:rPr lang="en-US" sz="2400" b="0" i="1">
                <a:solidFill>
                  <a:srgbClr val="0000FF"/>
                </a:solidFill>
                <a:latin typeface="Times" charset="0"/>
              </a:rPr>
              <a:t>n</a:t>
            </a:r>
            <a:r>
              <a:rPr lang="en-US" sz="2400" b="0">
                <a:solidFill>
                  <a:srgbClr val="0000FF"/>
                </a:solidFill>
                <a:latin typeface="Times" charset="0"/>
              </a:rPr>
              <a:t>,</a:t>
            </a:r>
            <a:r>
              <a:rPr lang="en-US" sz="2400" b="0" i="1">
                <a:solidFill>
                  <a:srgbClr val="0000FF"/>
                </a:solidFill>
                <a:latin typeface="Times" charset="0"/>
              </a:rPr>
              <a:t>a</a:t>
            </a:r>
            <a:r>
              <a:rPr lang="en-US" sz="2400" b="0">
                <a:solidFill>
                  <a:srgbClr val="0000FF"/>
                </a:solidFill>
                <a:latin typeface="Times" charset="0"/>
              </a:rPr>
              <a:t>,</a:t>
            </a:r>
            <a:r>
              <a:rPr lang="en-US" sz="2400" b="0" i="1">
                <a:solidFill>
                  <a:srgbClr val="0000FF"/>
                </a:solidFill>
                <a:latin typeface="Times" charset="0"/>
              </a:rPr>
              <a:t>v</a:t>
            </a:r>
            <a:r>
              <a:rPr lang="en-US" sz="2400" b="0">
                <a:solidFill>
                  <a:srgbClr val="0000FF"/>
                </a:solidFill>
                <a:latin typeface="Times" charset="0"/>
              </a:rPr>
              <a:t>)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Lognormal Param. for Cont. Particles</a:t>
            </a:r>
          </a:p>
        </p:txBody>
      </p:sp>
      <p:sp>
        <p:nvSpPr>
          <p:cNvPr id="744451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4859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Table 13.2</a:t>
            </a:r>
          </a:p>
        </p:txBody>
      </p:sp>
      <p:sp>
        <p:nvSpPr>
          <p:cNvPr id="744454" name="Text Box 6"/>
          <p:cNvSpPr txBox="1">
            <a:spLocks noChangeArrowheads="1"/>
          </p:cNvSpPr>
          <p:nvPr/>
        </p:nvSpPr>
        <p:spPr bwMode="auto">
          <a:xfrm>
            <a:off x="685800" y="1752600"/>
            <a:ext cx="7924800" cy="33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spcBef>
                <a:spcPct val="0"/>
              </a:spcBef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 u="sng">
                <a:solidFill>
                  <a:srgbClr val="187534"/>
                </a:solidFill>
                <a:latin typeface="Times" charset="0"/>
              </a:rPr>
              <a:t>		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 Nucleation     Accumulation      Coarse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 u="sng">
                <a:solidFill>
                  <a:srgbClr val="187534"/>
                </a:solidFill>
                <a:latin typeface="Times" charset="0"/>
              </a:rPr>
              <a:t>Parameter			Mode		Mode		Mode</a:t>
            </a:r>
            <a:endParaRPr lang="en-US" sz="2400" b="0">
              <a:solidFill>
                <a:srgbClr val="990E0C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Symbol" charset="0"/>
              </a:rPr>
              <a:t>s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g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				1.7		2.03		2.15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 i="1">
                <a:solidFill>
                  <a:srgbClr val="EF1F1D"/>
                </a:solidFill>
                <a:latin typeface="Times" charset="0"/>
              </a:rPr>
              <a:t>N</a:t>
            </a:r>
            <a:r>
              <a:rPr lang="en-US" sz="2400" b="0" i="1" baseline="-25000">
                <a:solidFill>
                  <a:srgbClr val="EF1F1D"/>
                </a:solidFill>
                <a:latin typeface="Times" charset="0"/>
              </a:rPr>
              <a:t>L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 (particles cm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)		7.7x10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4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	1.3x10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4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	4.2	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 i="1">
                <a:solidFill>
                  <a:srgbClr val="EF1F1D"/>
                </a:solidFill>
                <a:latin typeface="Times" charset="0"/>
              </a:rPr>
              <a:t>D</a:t>
            </a:r>
            <a:r>
              <a:rPr lang="en-US" sz="2400" b="0" i="1" baseline="-25000">
                <a:solidFill>
                  <a:srgbClr val="EF1F1D"/>
                </a:solidFill>
                <a:latin typeface="Times" charset="0"/>
              </a:rPr>
              <a:t>N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 (</a:t>
            </a:r>
            <a:r>
              <a:rPr lang="en-US" sz="2400" b="0">
                <a:solidFill>
                  <a:srgbClr val="EF1F1D"/>
                </a:solidFill>
                <a:latin typeface="Symbol" charset="0"/>
              </a:rPr>
              <a:t>m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m)			0.013		0.069		0.97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 i="1">
                <a:solidFill>
                  <a:srgbClr val="EF1F1D"/>
                </a:solidFill>
                <a:latin typeface="Times" charset="0"/>
              </a:rPr>
              <a:t>A</a:t>
            </a:r>
            <a:r>
              <a:rPr lang="en-US" sz="2400" b="0" i="1" baseline="-25000">
                <a:solidFill>
                  <a:srgbClr val="EF1F1D"/>
                </a:solidFill>
                <a:latin typeface="Times" charset="0"/>
              </a:rPr>
              <a:t>L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 (</a:t>
            </a:r>
            <a:r>
              <a:rPr lang="en-US" sz="2400" b="0">
                <a:solidFill>
                  <a:srgbClr val="EF1F1D"/>
                </a:solidFill>
                <a:latin typeface="Symbol" charset="0"/>
              </a:rPr>
              <a:t>m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m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 cm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)			74		535		41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 i="1">
                <a:solidFill>
                  <a:srgbClr val="EF1F1D"/>
                </a:solidFill>
                <a:latin typeface="Times" charset="0"/>
              </a:rPr>
              <a:t>D</a:t>
            </a:r>
            <a:r>
              <a:rPr lang="en-US" sz="2400" b="0" i="1" baseline="-25000">
                <a:solidFill>
                  <a:srgbClr val="EF1F1D"/>
                </a:solidFill>
                <a:latin typeface="Times" charset="0"/>
              </a:rPr>
              <a:t>A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 (</a:t>
            </a:r>
            <a:r>
              <a:rPr lang="en-US" sz="2400" b="0">
                <a:solidFill>
                  <a:srgbClr val="EF1F1D"/>
                </a:solidFill>
                <a:latin typeface="Symbol" charset="0"/>
              </a:rPr>
              <a:t>m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m)			0.023		0.19		3.1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 i="1">
                <a:solidFill>
                  <a:srgbClr val="EF1F1D"/>
                </a:solidFill>
                <a:latin typeface="Times" charset="0"/>
              </a:rPr>
              <a:t>V</a:t>
            </a:r>
            <a:r>
              <a:rPr lang="en-US" sz="2400" b="0" i="1" baseline="-25000">
                <a:solidFill>
                  <a:srgbClr val="EF1F1D"/>
                </a:solidFill>
                <a:latin typeface="Times" charset="0"/>
              </a:rPr>
              <a:t>L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 (</a:t>
            </a:r>
            <a:r>
              <a:rPr lang="en-US" sz="2400" b="0">
                <a:solidFill>
                  <a:srgbClr val="EF1F1D"/>
                </a:solidFill>
                <a:latin typeface="Symbol" charset="0"/>
              </a:rPr>
              <a:t>m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m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 cm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)			0.33		22		29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 i="1">
                <a:solidFill>
                  <a:srgbClr val="EF1F1D"/>
                </a:solidFill>
                <a:latin typeface="Times" charset="0"/>
              </a:rPr>
              <a:t>D</a:t>
            </a:r>
            <a:r>
              <a:rPr lang="en-US" sz="2400" b="0" i="1" baseline="-25000">
                <a:solidFill>
                  <a:srgbClr val="EF1F1D"/>
                </a:solidFill>
                <a:latin typeface="Times" charset="0"/>
              </a:rPr>
              <a:t>V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 (</a:t>
            </a:r>
            <a:r>
              <a:rPr lang="en-US" sz="2400" b="0">
                <a:solidFill>
                  <a:srgbClr val="EF1F1D"/>
                </a:solidFill>
                <a:latin typeface="Symbol" charset="0"/>
              </a:rPr>
              <a:t>m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m)			0.031		0.31		5.7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4454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Quadramodal Size Distribution</a:t>
            </a:r>
          </a:p>
        </p:txBody>
      </p:sp>
      <p:sp>
        <p:nvSpPr>
          <p:cNvPr id="746499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indent="4763" algn="ctr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Size distribution at Claremont, California, on the morning of August 27, 1987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746500" name="Text Box 4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13.4</a:t>
            </a:r>
          </a:p>
        </p:txBody>
      </p:sp>
      <p:graphicFrame>
        <p:nvGraphicFramePr>
          <p:cNvPr id="746501" name="Object 5"/>
          <p:cNvGraphicFramePr>
            <a:graphicFrameLocks noChangeAspect="1"/>
          </p:cNvGraphicFramePr>
          <p:nvPr/>
        </p:nvGraphicFramePr>
        <p:xfrm>
          <a:off x="1143000" y="2009775"/>
          <a:ext cx="6781800" cy="469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6508" name="Document" r:id="rId3" imgW="2971800" imgH="2057400" progId="Word.Document.8">
                  <p:embed/>
                </p:oleObj>
              </mc:Choice>
              <mc:Fallback>
                <p:oleObj name="Document" r:id="rId3" imgW="2971800" imgH="2057400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009775"/>
                        <a:ext cx="6781800" cy="469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6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6499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Marshall-Palmer Distribution</a:t>
            </a:r>
          </a:p>
        </p:txBody>
      </p:sp>
      <p:sp>
        <p:nvSpPr>
          <p:cNvPr id="747523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Raindrop number concentration between </a:t>
            </a:r>
            <a:r>
              <a:rPr lang="en-US" sz="2400" b="0" i="1">
                <a:latin typeface="Times" charset="0"/>
              </a:rPr>
              <a:t>d</a:t>
            </a:r>
            <a:r>
              <a:rPr lang="en-US" sz="2400" b="0" i="1" baseline="-25000">
                <a:latin typeface="Times" charset="0"/>
              </a:rPr>
              <a:t>i</a:t>
            </a:r>
            <a:r>
              <a:rPr lang="en-US" sz="2400" b="0">
                <a:latin typeface="Times" charset="0"/>
              </a:rPr>
              <a:t> and </a:t>
            </a:r>
            <a:r>
              <a:rPr lang="en-US" sz="2400" b="0" i="1">
                <a:latin typeface="Times" charset="0"/>
              </a:rPr>
              <a:t>d</a:t>
            </a:r>
            <a:r>
              <a:rPr lang="en-US" sz="2400" b="0" i="1" baseline="-25000">
                <a:latin typeface="Times" charset="0"/>
              </a:rPr>
              <a:t>i</a:t>
            </a:r>
            <a:r>
              <a:rPr lang="en-US" sz="2400" b="0">
                <a:latin typeface="Times" charset="0"/>
              </a:rPr>
              <a:t>+</a:t>
            </a:r>
            <a:r>
              <a:rPr lang="en-US" sz="2400" b="0">
                <a:latin typeface="Symbol" charset="0"/>
              </a:rPr>
              <a:t>D</a:t>
            </a:r>
            <a:r>
              <a:rPr lang="en-US" sz="2400" b="0" i="1">
                <a:latin typeface="Times" charset="0"/>
              </a:rPr>
              <a:t>d</a:t>
            </a:r>
            <a:r>
              <a:rPr lang="en-US" sz="2400" b="0" i="1" baseline="-25000">
                <a:latin typeface="Times" charset="0"/>
              </a:rPr>
              <a:t>i</a:t>
            </a:r>
            <a:r>
              <a:rPr lang="en-US" sz="3200" b="0">
                <a:latin typeface="Times" charset="0"/>
              </a:rPr>
              <a:t> 	 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(13.30)</a:t>
            </a:r>
            <a:endParaRPr lang="en-US" sz="2400" b="0">
              <a:latin typeface="Times" charset="0"/>
            </a:endParaRPr>
          </a:p>
        </p:txBody>
      </p:sp>
      <p:sp>
        <p:nvSpPr>
          <p:cNvPr id="747525" name="Rectangle 5"/>
          <p:cNvSpPr>
            <a:spLocks noChangeArrowheads="1"/>
          </p:cNvSpPr>
          <p:nvPr/>
        </p:nvSpPr>
        <p:spPr bwMode="auto">
          <a:xfrm>
            <a:off x="1524000" y="2590800"/>
            <a:ext cx="548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Symbol" charset="0"/>
              </a:rPr>
              <a:t>D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d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i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n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0</a:t>
            </a:r>
            <a:r>
              <a:rPr lang="en-US" sz="3200" b="0">
                <a:latin typeface="Times" charset="0"/>
              </a:rPr>
              <a:t> 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= value of 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n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i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at 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d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i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= 0</a:t>
            </a:r>
          </a:p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n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0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		= 8.0 x 10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-6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partic.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-1</a:t>
            </a:r>
          </a:p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Symbol" charset="0"/>
              </a:rPr>
              <a:t>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r	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= </a:t>
            </a:r>
            <a:r>
              <a:rPr lang="en-US" sz="2400" b="0">
                <a:solidFill>
                  <a:srgbClr val="187534"/>
                </a:solidFill>
                <a:latin typeface="Times" charset="0"/>
                <a:sym typeface="Symbol" charset="0"/>
              </a:rPr>
              <a:t>x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  <a:sym typeface="Symbol" charset="0"/>
              </a:rPr>
              <a:t> 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R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  <a:sym typeface="Symbol" charset="0"/>
              </a:rPr>
              <a:t>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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-1</a:t>
            </a:r>
          </a:p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R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		= rainfall rate (1-25 mm hr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-1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)</a:t>
            </a:r>
            <a:endParaRPr lang="en-US" sz="3200" b="0" baseline="30000">
              <a:solidFill>
                <a:srgbClr val="0000FF"/>
              </a:solidFill>
              <a:latin typeface="Times" charset="0"/>
            </a:endParaRPr>
          </a:p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endParaRPr lang="en-US" sz="2400" b="0" baseline="30000">
              <a:solidFill>
                <a:srgbClr val="187534"/>
              </a:solidFill>
              <a:latin typeface="Times" charset="0"/>
            </a:endParaRPr>
          </a:p>
        </p:txBody>
      </p:sp>
      <p:sp>
        <p:nvSpPr>
          <p:cNvPr id="747526" name="Rectangle 6"/>
          <p:cNvSpPr>
            <a:spLocks noChangeArrowheads="1"/>
          </p:cNvSpPr>
          <p:nvPr/>
        </p:nvSpPr>
        <p:spPr bwMode="auto">
          <a:xfrm>
            <a:off x="457200" y="3200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	</a:t>
            </a:r>
            <a:endParaRPr lang="en-US" sz="3200" b="0" baseline="30000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747527" name="Rectangle 7"/>
          <p:cNvSpPr>
            <a:spLocks noChangeArrowheads="1"/>
          </p:cNvSpPr>
          <p:nvPr/>
        </p:nvSpPr>
        <p:spPr bwMode="auto">
          <a:xfrm>
            <a:off x="457200" y="3810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	</a:t>
            </a:r>
            <a:endParaRPr lang="en-US" sz="3200" b="0" baseline="30000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747529" name="Rectangle 9"/>
          <p:cNvSpPr>
            <a:spLocks noChangeArrowheads="1"/>
          </p:cNvSpPr>
          <p:nvPr/>
        </p:nvSpPr>
        <p:spPr bwMode="auto">
          <a:xfrm>
            <a:off x="457200" y="480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latin typeface="Times" charset="0"/>
              </a:rPr>
              <a:t>Total number concentration and liquid water content</a:t>
            </a:r>
            <a:endParaRPr lang="en-US" sz="3200" b="0">
              <a:latin typeface="Times" charset="0"/>
            </a:endParaRPr>
          </a:p>
        </p:txBody>
      </p:sp>
      <p:graphicFrame>
        <p:nvGraphicFramePr>
          <p:cNvPr id="747535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8552301"/>
              </p:ext>
            </p:extLst>
          </p:nvPr>
        </p:nvGraphicFramePr>
        <p:xfrm>
          <a:off x="3267075" y="1704975"/>
          <a:ext cx="20955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56" name="Equation" r:id="rId3" imgW="838200" imgH="254000" progId="Equation.3">
                  <p:embed/>
                </p:oleObj>
              </mc:Choice>
              <mc:Fallback>
                <p:oleObj name="Equation" r:id="rId3" imgW="838200" imgH="2540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7075" y="1704975"/>
                        <a:ext cx="209550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54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6281875"/>
              </p:ext>
            </p:extLst>
          </p:nvPr>
        </p:nvGraphicFramePr>
        <p:xfrm>
          <a:off x="1282700" y="5499100"/>
          <a:ext cx="15557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57" name="Equation" r:id="rId5" imgW="622300" imgH="215900" progId="Equation.3">
                  <p:embed/>
                </p:oleObj>
              </mc:Choice>
              <mc:Fallback>
                <p:oleObj name="Equation" r:id="rId5" imgW="622300" imgH="2159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2700" y="5499100"/>
                        <a:ext cx="155575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541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1293802"/>
              </p:ext>
            </p:extLst>
          </p:nvPr>
        </p:nvGraphicFramePr>
        <p:xfrm>
          <a:off x="4546600" y="5438775"/>
          <a:ext cx="2728913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58" name="Equation" r:id="rId7" imgW="1092200" imgH="241300" progId="Equation.3">
                  <p:embed/>
                </p:oleObj>
              </mc:Choice>
              <mc:Fallback>
                <p:oleObj name="Equation" r:id="rId7" imgW="1092200" imgH="2413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6600" y="5438775"/>
                        <a:ext cx="2728913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23" grpId="0" autoUpdateAnimBg="0"/>
      <p:bldP spid="747525" grpId="0" build="p" autoUpdateAnimBg="0"/>
      <p:bldP spid="747526" grpId="0" build="p" autoUpdateAnimBg="0"/>
      <p:bldP spid="747527" grpId="0" build="p" autoUpdateAnimBg="0"/>
      <p:bldP spid="747529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Marshall-Palmer Distribution</a:t>
            </a:r>
          </a:p>
        </p:txBody>
      </p:sp>
      <p:sp>
        <p:nvSpPr>
          <p:cNvPr id="748549" name="Rectangle 5"/>
          <p:cNvSpPr>
            <a:spLocks noChangeArrowheads="1"/>
          </p:cNvSpPr>
          <p:nvPr/>
        </p:nvSpPr>
        <p:spPr bwMode="auto">
          <a:xfrm>
            <a:off x="1828800" y="1219200"/>
            <a:ext cx="5486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0"/>
              </a:spcBef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Example 13.6.</a:t>
            </a:r>
            <a:r>
              <a:rPr lang="en-US" sz="3200" b="0">
                <a:latin typeface="Times" charset="0"/>
              </a:rPr>
              <a:t> </a:t>
            </a:r>
          </a:p>
          <a:p>
            <a:pPr marL="342900" indent="-342900">
              <a:spcBef>
                <a:spcPct val="0"/>
              </a:spcBef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endParaRPr lang="en-US" sz="3200" b="0">
              <a:latin typeface="Times" charset="0"/>
            </a:endParaRPr>
          </a:p>
          <a:p>
            <a:pPr marL="342900" indent="-342900">
              <a:spcBef>
                <a:spcPct val="0"/>
              </a:spcBef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3200" b="0">
                <a:latin typeface="Times" charset="0"/>
              </a:rPr>
              <a:t>		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R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	= 5 mm hr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-1</a:t>
            </a:r>
          </a:p>
          <a:p>
            <a:pPr marL="342900" indent="-342900">
              <a:spcBef>
                <a:spcPct val="0"/>
              </a:spcBef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endParaRPr lang="en-US" sz="2400" b="0" i="1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spcBef>
                <a:spcPct val="0"/>
              </a:spcBef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		d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i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= 1 mm</a:t>
            </a:r>
          </a:p>
          <a:p>
            <a:pPr marL="342900" indent="-342900">
              <a:spcBef>
                <a:spcPct val="0"/>
              </a:spcBef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spcBef>
                <a:spcPct val="0"/>
              </a:spcBef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	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d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i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+</a:t>
            </a:r>
            <a:r>
              <a:rPr lang="en-US" sz="2400" b="0">
                <a:solidFill>
                  <a:srgbClr val="187534"/>
                </a:solidFill>
                <a:latin typeface="Symbol" charset="0"/>
              </a:rPr>
              <a:t>D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d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i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= 2 mm</a:t>
            </a:r>
          </a:p>
          <a:p>
            <a:pPr marL="342900" indent="-342900">
              <a:spcBef>
                <a:spcPct val="0"/>
              </a:spcBef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spcBef>
                <a:spcPct val="0"/>
              </a:spcBef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---&gt;	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n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i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	= 0.00043 partic.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</a:p>
          <a:p>
            <a:pPr marL="342900" indent="-342900">
              <a:spcBef>
                <a:spcPct val="0"/>
              </a:spcBef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spcBef>
                <a:spcPct val="0"/>
              </a:spcBef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---&gt;	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n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T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	= 0.0027 partic.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</a:p>
          <a:p>
            <a:pPr marL="342900" indent="-342900">
              <a:spcBef>
                <a:spcPct val="0"/>
              </a:spcBef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spcBef>
                <a:spcPct val="0"/>
              </a:spcBef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---&gt;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w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L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	= 0.34 g 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748550" name="Rectangle 6"/>
          <p:cNvSpPr>
            <a:spLocks noChangeArrowheads="1"/>
          </p:cNvSpPr>
          <p:nvPr/>
        </p:nvSpPr>
        <p:spPr bwMode="auto">
          <a:xfrm>
            <a:off x="457200" y="2438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FF00FF"/>
                </a:solidFill>
                <a:latin typeface="Times" charset="0"/>
              </a:rPr>
              <a:t>		</a:t>
            </a:r>
          </a:p>
        </p:txBody>
      </p:sp>
      <p:sp>
        <p:nvSpPr>
          <p:cNvPr id="748552" name="Rectangle 8"/>
          <p:cNvSpPr>
            <a:spLocks noChangeArrowheads="1"/>
          </p:cNvSpPr>
          <p:nvPr/>
        </p:nvSpPr>
        <p:spPr bwMode="auto">
          <a:xfrm>
            <a:off x="457200" y="3886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endParaRPr lang="en-US" sz="2400" b="0" baseline="30000">
              <a:solidFill>
                <a:srgbClr val="FF00FF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85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85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85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85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85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854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854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85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85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8549" grpId="0" build="p" autoUpdateAnimBg="0"/>
      <p:bldP spid="748550" grpId="0" build="p" autoUpdateAnimBg="0"/>
      <p:bldP spid="748552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Modified Gamma Distribution</a:t>
            </a:r>
          </a:p>
        </p:txBody>
      </p:sp>
      <p:sp>
        <p:nvSpPr>
          <p:cNvPr id="749571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Number concentration (partic. cm</a:t>
            </a:r>
            <a:r>
              <a:rPr lang="en-US" sz="2400" b="0" baseline="30000">
                <a:latin typeface="Times" charset="0"/>
              </a:rPr>
              <a:t>-3</a:t>
            </a:r>
            <a:r>
              <a:rPr lang="en-US" sz="2400" b="0">
                <a:latin typeface="Times" charset="0"/>
              </a:rPr>
              <a:t>) of drops in size bin </a:t>
            </a:r>
            <a:r>
              <a:rPr lang="en-US" sz="2400" b="0" i="1">
                <a:latin typeface="Times" charset="0"/>
              </a:rPr>
              <a:t>i</a:t>
            </a:r>
            <a:r>
              <a:rPr lang="en-US" sz="3200" b="0">
                <a:latin typeface="Times" charset="0"/>
              </a:rPr>
              <a:t>  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(13.30)</a:t>
            </a:r>
          </a:p>
        </p:txBody>
      </p:sp>
      <p:graphicFrame>
        <p:nvGraphicFramePr>
          <p:cNvPr id="749585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4883386"/>
              </p:ext>
            </p:extLst>
          </p:nvPr>
        </p:nvGraphicFramePr>
        <p:xfrm>
          <a:off x="2208213" y="2374900"/>
          <a:ext cx="4154487" cy="1471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592" name="Equation" r:id="rId3" imgW="1651000" imgH="584200" progId="Equation.3">
                  <p:embed/>
                </p:oleObj>
              </mc:Choice>
              <mc:Fallback>
                <p:oleObj name="Equation" r:id="rId3" imgW="1651000" imgH="5842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8213" y="2374900"/>
                        <a:ext cx="4154487" cy="1471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9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9571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Modified Gamma Distribution Parameters</a:t>
            </a:r>
          </a:p>
        </p:txBody>
      </p:sp>
      <p:sp>
        <p:nvSpPr>
          <p:cNvPr id="750596" name="Text Box 4"/>
          <p:cNvSpPr txBox="1">
            <a:spLocks noChangeArrowheads="1"/>
          </p:cNvSpPr>
          <p:nvPr/>
        </p:nvSpPr>
        <p:spPr bwMode="auto">
          <a:xfrm>
            <a:off x="7467600" y="6096000"/>
            <a:ext cx="14859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Table 13.3</a:t>
            </a:r>
          </a:p>
        </p:txBody>
      </p:sp>
      <p:graphicFrame>
        <p:nvGraphicFramePr>
          <p:cNvPr id="750602" name="Object 10"/>
          <p:cNvGraphicFramePr>
            <a:graphicFrameLocks noChangeAspect="1"/>
          </p:cNvGraphicFramePr>
          <p:nvPr/>
        </p:nvGraphicFramePr>
        <p:xfrm>
          <a:off x="0" y="1905000"/>
          <a:ext cx="10972800" cy="3687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0609" name="Document" r:id="rId3" imgW="5596128" imgH="1880616" progId="Word.Document.8">
                  <p:embed/>
                </p:oleObj>
              </mc:Choice>
              <mc:Fallback>
                <p:oleObj name="Document" r:id="rId3" imgW="5596128" imgH="1880616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905000"/>
                        <a:ext cx="10972800" cy="3687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Modified Gamma Distribution</a:t>
            </a:r>
          </a:p>
        </p:txBody>
      </p:sp>
      <p:sp>
        <p:nvSpPr>
          <p:cNvPr id="751619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Example 13.7.</a:t>
            </a:r>
            <a:r>
              <a:rPr lang="en-US" sz="2400" b="0">
                <a:latin typeface="Times" charset="0"/>
              </a:rPr>
              <a:t> 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</a:t>
            </a:r>
            <a:r>
              <a:rPr lang="en-US" sz="2400" b="0">
                <a:latin typeface="Times" charset="0"/>
              </a:rPr>
              <a:t>Find number concentration of droplets between 14 and 16 </a:t>
            </a:r>
            <a:r>
              <a:rPr lang="en-US" sz="2400" b="0">
                <a:latin typeface="Symbol" charset="0"/>
                <a:sym typeface="Symbol" charset="0"/>
              </a:rPr>
              <a:t></a:t>
            </a:r>
            <a:r>
              <a:rPr lang="en-US" sz="2400" b="0">
                <a:latin typeface="Times" charset="0"/>
              </a:rPr>
              <a:t>m in radius at base of a stratus cloud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751622" name="Rectangle 6"/>
          <p:cNvSpPr>
            <a:spLocks noChangeArrowheads="1"/>
          </p:cNvSpPr>
          <p:nvPr/>
        </p:nvSpPr>
        <p:spPr bwMode="auto">
          <a:xfrm>
            <a:off x="1981200" y="2971800"/>
            <a:ext cx="5410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965200" algn="l"/>
                <a:tab pos="1879600" algn="l"/>
                <a:tab pos="2398713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---&gt;	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r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i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= 15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m</a:t>
            </a:r>
          </a:p>
          <a:p>
            <a:pPr marL="342900" indent="-342900">
              <a:buFontTx/>
              <a:buNone/>
              <a:tabLst>
                <a:tab pos="965200" algn="l"/>
                <a:tab pos="1879600" algn="l"/>
                <a:tab pos="2398713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---&gt;	</a:t>
            </a:r>
            <a:r>
              <a:rPr lang="en-US" sz="2400" b="0">
                <a:solidFill>
                  <a:srgbClr val="187534"/>
                </a:solidFill>
                <a:latin typeface="Symbol" charset="0"/>
              </a:rPr>
              <a:t>D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r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i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	= 2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m</a:t>
            </a:r>
          </a:p>
          <a:p>
            <a:pPr marL="342900" indent="-342900">
              <a:buFontTx/>
              <a:buNone/>
              <a:tabLst>
                <a:tab pos="965200" algn="l"/>
                <a:tab pos="1879600" algn="l"/>
                <a:tab pos="2398713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---&gt;	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n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i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	= 0.1506 partic.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  <a:endParaRPr lang="en-US" sz="2400" b="0" baseline="30000">
              <a:solidFill>
                <a:srgbClr val="FF00FF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16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16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16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1619" grpId="0" build="p" autoUpdateAnimBg="0"/>
      <p:bldP spid="751622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Full-Stationary Size Structure</a:t>
            </a:r>
          </a:p>
        </p:txBody>
      </p:sp>
      <p:sp>
        <p:nvSpPr>
          <p:cNvPr id="752643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indent="4763" algn="ctr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Average single-particle volume in size bin (</a:t>
            </a:r>
            <a:r>
              <a:rPr lang="en-US" sz="2400" b="0">
                <a:solidFill>
                  <a:srgbClr val="993366"/>
                </a:solidFill>
                <a:latin typeface="Symbol" charset="0"/>
              </a:rPr>
              <a:t></a:t>
            </a:r>
            <a:r>
              <a:rPr lang="en-US" sz="2400" b="0" i="1" baseline="-25000">
                <a:solidFill>
                  <a:srgbClr val="993366"/>
                </a:solidFill>
                <a:latin typeface="Times" charset="0"/>
              </a:rPr>
              <a:t>i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) stays constant. When growth occurs, number concentration in bin (</a:t>
            </a:r>
            <a:r>
              <a:rPr lang="en-US" sz="2400" b="0" i="1">
                <a:solidFill>
                  <a:srgbClr val="993366"/>
                </a:solidFill>
                <a:latin typeface="Times" charset="0"/>
              </a:rPr>
              <a:t>n</a:t>
            </a:r>
            <a:r>
              <a:rPr lang="en-US" sz="2400" b="0" i="1" baseline="-25000">
                <a:solidFill>
                  <a:srgbClr val="993366"/>
                </a:solidFill>
                <a:latin typeface="Times" charset="0"/>
              </a:rPr>
              <a:t>i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) changes.</a:t>
            </a:r>
            <a:endParaRPr lang="en-US" sz="2400" b="0">
              <a:solidFill>
                <a:srgbClr val="800080"/>
              </a:solidFill>
              <a:latin typeface="Times" charset="0"/>
            </a:endParaRPr>
          </a:p>
        </p:txBody>
      </p:sp>
      <p:sp>
        <p:nvSpPr>
          <p:cNvPr id="752644" name="Rectangle 4"/>
          <p:cNvSpPr>
            <a:spLocks noChangeArrowheads="1"/>
          </p:cNvSpPr>
          <p:nvPr/>
        </p:nvSpPr>
        <p:spPr bwMode="auto">
          <a:xfrm>
            <a:off x="457200" y="2362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96000"/>
              </a:lnSpc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Advantages:</a:t>
            </a:r>
            <a:endParaRPr lang="en-US" sz="2400" b="0">
              <a:solidFill>
                <a:srgbClr val="0000FF"/>
              </a:solidFill>
              <a:latin typeface="Times" charset="0"/>
            </a:endParaRPr>
          </a:p>
          <a:p>
            <a:pPr marL="1143000" lvl="2" indent="-228600" algn="just">
              <a:lnSpc>
                <a:spcPct val="96000"/>
              </a:lnSpc>
              <a:buFontTx/>
              <a:buChar char="•"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latin typeface="Times" charset="0"/>
              </a:rPr>
              <a:t>Covers wide range in diameter space with few bins</a:t>
            </a:r>
          </a:p>
          <a:p>
            <a:pPr marL="1143000" lvl="2" indent="-228600" algn="just">
              <a:lnSpc>
                <a:spcPct val="96000"/>
              </a:lnSpc>
              <a:buFontTx/>
              <a:buChar char="•"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latin typeface="Times" charset="0"/>
              </a:rPr>
              <a:t>Nucleation, emissions, transport treated realistically</a:t>
            </a:r>
          </a:p>
        </p:txBody>
      </p:sp>
      <p:sp>
        <p:nvSpPr>
          <p:cNvPr id="752645" name="Rectangle 5"/>
          <p:cNvSpPr>
            <a:spLocks noChangeArrowheads="1"/>
          </p:cNvSpPr>
          <p:nvPr/>
        </p:nvSpPr>
        <p:spPr bwMode="auto">
          <a:xfrm>
            <a:off x="457200" y="3886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96000"/>
              </a:lnSpc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Disadvantages:</a:t>
            </a:r>
            <a:endParaRPr lang="en-US" sz="2400" b="0">
              <a:solidFill>
                <a:srgbClr val="0000FF"/>
              </a:solidFill>
              <a:latin typeface="Times" charset="0"/>
            </a:endParaRPr>
          </a:p>
          <a:p>
            <a:pPr marL="1143000" lvl="2" indent="-228600" algn="just">
              <a:lnSpc>
                <a:spcPct val="96000"/>
              </a:lnSpc>
              <a:buFontTx/>
              <a:buChar char="•"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latin typeface="Times" charset="0"/>
              </a:rPr>
              <a:t>When growth occurs, information about the original composition of the growing particle is lost.</a:t>
            </a:r>
          </a:p>
          <a:p>
            <a:pPr marL="1143000" lvl="2" indent="-228600" algn="just">
              <a:lnSpc>
                <a:spcPct val="96000"/>
              </a:lnSpc>
              <a:buFontTx/>
              <a:buChar char="•"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latin typeface="Times" charset="0"/>
              </a:rPr>
              <a:t>Growth leads to numerical diffusion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26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26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26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26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26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26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2643" grpId="0" build="p" autoUpdateAnimBg="0"/>
      <p:bldP spid="752644" grpId="0" build="p" bldLvl="3" autoUpdateAnimBg="0"/>
      <p:bldP spid="752645" grpId="0" build="p" bldLvl="3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Full-Stationary Size Structure</a:t>
            </a:r>
          </a:p>
        </p:txBody>
      </p:sp>
      <p:sp>
        <p:nvSpPr>
          <p:cNvPr id="753667" name="Rectangle 3"/>
          <p:cNvSpPr>
            <a:spLocks noChangeArrowheads="1"/>
          </p:cNvSpPr>
          <p:nvPr/>
        </p:nvSpPr>
        <p:spPr bwMode="auto">
          <a:xfrm>
            <a:off x="228600" y="1066800"/>
            <a:ext cx="8763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indent="4763" algn="ctr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Demonstration of a problem with the full-stationary size bin structure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753668" name="Text Box 4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13.5</a:t>
            </a:r>
          </a:p>
        </p:txBody>
      </p:sp>
      <p:graphicFrame>
        <p:nvGraphicFramePr>
          <p:cNvPr id="753669" name="Object 5"/>
          <p:cNvGraphicFramePr>
            <a:graphicFrameLocks noChangeAspect="1"/>
          </p:cNvGraphicFramePr>
          <p:nvPr/>
        </p:nvGraphicFramePr>
        <p:xfrm>
          <a:off x="457200" y="1828800"/>
          <a:ext cx="6858000" cy="430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3676" name="Document" r:id="rId3" imgW="2033016" imgH="1277112" progId="Word.Document.8">
                  <p:embed/>
                </p:oleObj>
              </mc:Choice>
              <mc:Fallback>
                <p:oleObj name="Document" r:id="rId3" imgW="2033016" imgH="1277112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828800"/>
                        <a:ext cx="6858000" cy="430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3667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Full-Moving Structure</a:t>
            </a:r>
          </a:p>
        </p:txBody>
      </p:sp>
      <p:sp>
        <p:nvSpPr>
          <p:cNvPr id="754691" name="Rectangle 3"/>
          <p:cNvSpPr>
            <a:spLocks noChangeArrowheads="1"/>
          </p:cNvSpPr>
          <p:nvPr/>
        </p:nvSpPr>
        <p:spPr bwMode="auto">
          <a:xfrm>
            <a:off x="304800" y="1219200"/>
            <a:ext cx="8534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indent="4763" algn="ctr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Number concentration (</a:t>
            </a:r>
            <a:r>
              <a:rPr lang="en-US" sz="2400" b="0" i="1">
                <a:solidFill>
                  <a:srgbClr val="993366"/>
                </a:solidFill>
                <a:latin typeface="Times" charset="0"/>
              </a:rPr>
              <a:t>n</a:t>
            </a:r>
            <a:r>
              <a:rPr lang="en-US" sz="2400" b="0" i="1" baseline="-25000">
                <a:solidFill>
                  <a:srgbClr val="993366"/>
                </a:solidFill>
                <a:latin typeface="Times" charset="0"/>
              </a:rPr>
              <a:t>i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) of particles in a size bin does not change during growth; instead, single-particle volume (</a:t>
            </a:r>
            <a:r>
              <a:rPr lang="en-US" sz="2400" b="0">
                <a:solidFill>
                  <a:srgbClr val="993366"/>
                </a:solidFill>
                <a:latin typeface="Symbol" charset="0"/>
              </a:rPr>
              <a:t></a:t>
            </a:r>
            <a:r>
              <a:rPr lang="en-US" sz="2400" b="0" i="1" baseline="-25000">
                <a:solidFill>
                  <a:srgbClr val="993366"/>
                </a:solidFill>
                <a:latin typeface="Times" charset="0"/>
              </a:rPr>
              <a:t>i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) changes.</a:t>
            </a:r>
          </a:p>
        </p:txBody>
      </p:sp>
      <p:sp>
        <p:nvSpPr>
          <p:cNvPr id="754692" name="Rectangle 4"/>
          <p:cNvSpPr>
            <a:spLocks noChangeArrowheads="1"/>
          </p:cNvSpPr>
          <p:nvPr/>
        </p:nvSpPr>
        <p:spPr bwMode="auto">
          <a:xfrm>
            <a:off x="457200" y="2362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96000"/>
              </a:lnSpc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Advantages:</a:t>
            </a:r>
            <a:endParaRPr lang="en-US" sz="2400" b="0">
              <a:solidFill>
                <a:srgbClr val="0000FF"/>
              </a:solidFill>
              <a:latin typeface="Times" charset="0"/>
            </a:endParaRPr>
          </a:p>
          <a:p>
            <a:pPr marL="1143000" lvl="2" indent="-228600" algn="just">
              <a:lnSpc>
                <a:spcPct val="96000"/>
              </a:lnSpc>
              <a:buFontTx/>
              <a:buChar char="•"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latin typeface="Times" charset="0"/>
              </a:rPr>
              <a:t>Core volume preserved during growth</a:t>
            </a:r>
          </a:p>
          <a:p>
            <a:pPr marL="1143000" lvl="2" indent="-228600" algn="just">
              <a:lnSpc>
                <a:spcPct val="96000"/>
              </a:lnSpc>
              <a:buFontTx/>
              <a:buChar char="•"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latin typeface="Times" charset="0"/>
              </a:rPr>
              <a:t>No numerical diffusion during growth</a:t>
            </a:r>
          </a:p>
        </p:txBody>
      </p:sp>
      <p:sp>
        <p:nvSpPr>
          <p:cNvPr id="754693" name="Rectangle 5"/>
          <p:cNvSpPr>
            <a:spLocks noChangeArrowheads="1"/>
          </p:cNvSpPr>
          <p:nvPr/>
        </p:nvSpPr>
        <p:spPr bwMode="auto">
          <a:xfrm>
            <a:off x="457200" y="3886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96000"/>
              </a:lnSpc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Disadvantages:</a:t>
            </a:r>
            <a:endParaRPr lang="en-US" sz="2400" b="0">
              <a:solidFill>
                <a:srgbClr val="0000FF"/>
              </a:solidFill>
              <a:latin typeface="Times" charset="0"/>
            </a:endParaRPr>
          </a:p>
          <a:p>
            <a:pPr marL="1143000" lvl="2" indent="-228600" algn="just">
              <a:lnSpc>
                <a:spcPct val="96000"/>
              </a:lnSpc>
              <a:buFontTx/>
              <a:buChar char="•"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latin typeface="Times" charset="0"/>
              </a:rPr>
              <a:t>Nucleation, emissions, transport treated unrealistically</a:t>
            </a:r>
          </a:p>
          <a:p>
            <a:pPr marL="1143000" lvl="2" indent="-228600" algn="just">
              <a:lnSpc>
                <a:spcPct val="96000"/>
              </a:lnSpc>
              <a:buFontTx/>
              <a:buChar char="•"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latin typeface="Times" charset="0"/>
              </a:rPr>
              <a:t>Reordering of size bins required for coagulation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4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46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46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46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46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46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4691" grpId="0" build="p" autoUpdateAnimBg="0"/>
      <p:bldP spid="754692" grpId="0" build="p" bldLvl="3" autoUpdateAnimBg="0"/>
      <p:bldP spid="754693" grpId="0" build="p" bldLvl="3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Full-Moving Structure</a:t>
            </a:r>
          </a:p>
        </p:txBody>
      </p:sp>
      <p:sp>
        <p:nvSpPr>
          <p:cNvPr id="755715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indent="4763" algn="ctr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Preservation of aerosol material upon growth and evaporation in a moving structure</a:t>
            </a:r>
            <a:r>
              <a:rPr lang="en-US" sz="2400" b="0">
                <a:solidFill>
                  <a:srgbClr val="FF00FF"/>
                </a:solidFill>
                <a:latin typeface="Times" charset="0"/>
              </a:rPr>
              <a:t> </a:t>
            </a:r>
          </a:p>
        </p:txBody>
      </p:sp>
      <p:sp>
        <p:nvSpPr>
          <p:cNvPr id="755716" name="Text Box 4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13.6</a:t>
            </a:r>
          </a:p>
        </p:txBody>
      </p:sp>
      <p:graphicFrame>
        <p:nvGraphicFramePr>
          <p:cNvPr id="755718" name="Object 6"/>
          <p:cNvGraphicFramePr>
            <a:graphicFrameLocks noChangeAspect="1"/>
          </p:cNvGraphicFramePr>
          <p:nvPr/>
        </p:nvGraphicFramePr>
        <p:xfrm>
          <a:off x="381000" y="2132013"/>
          <a:ext cx="8458200" cy="256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5725" name="Document" r:id="rId3" imgW="2795016" imgH="850392" progId="Word.Document.8">
                  <p:embed/>
                </p:oleObj>
              </mc:Choice>
              <mc:Fallback>
                <p:oleObj name="Document" r:id="rId3" imgW="2795016" imgH="850392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132013"/>
                        <a:ext cx="8458200" cy="2568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5715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Full-Moving Structure</a:t>
            </a:r>
          </a:p>
        </p:txBody>
      </p:sp>
      <p:sp>
        <p:nvSpPr>
          <p:cNvPr id="756739" name="Rectangle 3"/>
          <p:cNvSpPr>
            <a:spLocks noChangeArrowheads="1"/>
          </p:cNvSpPr>
          <p:nvPr/>
        </p:nvSpPr>
        <p:spPr bwMode="auto">
          <a:xfrm>
            <a:off x="1981200" y="990600"/>
            <a:ext cx="5410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Particle size bin reordering for coagulation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756740" name="Text Box 4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13.7</a:t>
            </a:r>
          </a:p>
        </p:txBody>
      </p:sp>
      <p:graphicFrame>
        <p:nvGraphicFramePr>
          <p:cNvPr id="756742" name="Object 6"/>
          <p:cNvGraphicFramePr>
            <a:graphicFrameLocks noChangeAspect="1"/>
          </p:cNvGraphicFramePr>
          <p:nvPr/>
        </p:nvGraphicFramePr>
        <p:xfrm>
          <a:off x="533400" y="1752600"/>
          <a:ext cx="7924800" cy="3589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6749" name="Document" r:id="rId3" imgW="2859024" imgH="1295400" progId="Word.Document.8">
                  <p:embed/>
                </p:oleObj>
              </mc:Choice>
              <mc:Fallback>
                <p:oleObj name="Document" r:id="rId3" imgW="2859024" imgH="1295400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752600"/>
                        <a:ext cx="7924800" cy="3589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6739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Quasistationary Structure</a:t>
            </a:r>
          </a:p>
        </p:txBody>
      </p:sp>
      <p:sp>
        <p:nvSpPr>
          <p:cNvPr id="757763" name="Rectangle 3"/>
          <p:cNvSpPr>
            <a:spLocks noChangeArrowheads="1"/>
          </p:cNvSpPr>
          <p:nvPr/>
        </p:nvSpPr>
        <p:spPr bwMode="auto">
          <a:xfrm>
            <a:off x="0" y="990600"/>
            <a:ext cx="9144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indent="4763" algn="ctr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Single-particle volumes change during growth like with full-moving structure but are fit back onto a full-stationary grid each time step.</a:t>
            </a:r>
          </a:p>
        </p:txBody>
      </p:sp>
      <p:sp>
        <p:nvSpPr>
          <p:cNvPr id="757764" name="Rectangle 4"/>
          <p:cNvSpPr>
            <a:spLocks noChangeArrowheads="1"/>
          </p:cNvSpPr>
          <p:nvPr/>
        </p:nvSpPr>
        <p:spPr bwMode="auto">
          <a:xfrm>
            <a:off x="457200" y="2971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96000"/>
              </a:lnSpc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Advantages and Disadvantages:</a:t>
            </a:r>
            <a:endParaRPr lang="en-US" sz="2400" b="0">
              <a:solidFill>
                <a:srgbClr val="0000FF"/>
              </a:solidFill>
              <a:latin typeface="Times" charset="0"/>
            </a:endParaRPr>
          </a:p>
          <a:p>
            <a:pPr marL="1143000" lvl="2" indent="-228600" algn="just">
              <a:lnSpc>
                <a:spcPct val="96000"/>
              </a:lnSpc>
              <a:buFontTx/>
              <a:buChar char="•"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latin typeface="Times" charset="0"/>
              </a:rPr>
              <a:t>Similar to those of full stationary structure</a:t>
            </a:r>
          </a:p>
          <a:p>
            <a:pPr marL="1143000" lvl="2" indent="-228600" algn="just">
              <a:lnSpc>
                <a:spcPct val="96000"/>
              </a:lnSpc>
              <a:buFontTx/>
              <a:buChar char="•"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latin typeface="Times" charset="0"/>
              </a:rPr>
              <a:t>Very numerically diffusive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7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7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63" grpId="0" build="p" autoUpdateAnimBg="0"/>
      <p:bldP spid="757764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Quasistationary Structure</a:t>
            </a:r>
          </a:p>
        </p:txBody>
      </p:sp>
      <p:sp>
        <p:nvSpPr>
          <p:cNvPr id="759811" name="Rectangle 3"/>
          <p:cNvSpPr>
            <a:spLocks noChangeArrowheads="1"/>
          </p:cNvSpPr>
          <p:nvPr/>
        </p:nvSpPr>
        <p:spPr bwMode="auto">
          <a:xfrm>
            <a:off x="304800" y="2438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965200" algn="l"/>
                <a:tab pos="4165600" algn="l"/>
                <a:tab pos="4851400" algn="l"/>
                <a:tab pos="6804025" algn="l"/>
              </a:tabLst>
            </a:pPr>
            <a:r>
              <a:rPr lang="en-US" sz="2400" b="0">
                <a:latin typeface="Times" charset="0"/>
              </a:rPr>
              <a:t>Partition volume of </a:t>
            </a:r>
            <a:r>
              <a:rPr lang="en-US" sz="2400" b="0" i="1">
                <a:latin typeface="Times" charset="0"/>
              </a:rPr>
              <a:t>i</a:t>
            </a:r>
            <a:r>
              <a:rPr lang="en-US" sz="2400" b="0">
                <a:latin typeface="Times" charset="0"/>
              </a:rPr>
              <a:t> between bins </a:t>
            </a:r>
            <a:r>
              <a:rPr lang="en-US" sz="2400" b="0" i="1">
                <a:latin typeface="Times" charset="0"/>
              </a:rPr>
              <a:t>j</a:t>
            </a:r>
            <a:r>
              <a:rPr lang="en-US" sz="2400" b="0">
                <a:latin typeface="Times" charset="0"/>
              </a:rPr>
              <a:t> and </a:t>
            </a:r>
            <a:r>
              <a:rPr lang="en-US" sz="2400" b="0" i="1">
                <a:latin typeface="Times" charset="0"/>
              </a:rPr>
              <a:t>k</a:t>
            </a:r>
            <a:r>
              <a:rPr lang="en-US" sz="2400" b="0">
                <a:latin typeface="Times" charset="0"/>
              </a:rPr>
              <a:t> while conserving particle number concentration	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(13.32)</a:t>
            </a:r>
          </a:p>
        </p:txBody>
      </p:sp>
      <p:sp>
        <p:nvSpPr>
          <p:cNvPr id="759812" name="Rectangle 4"/>
          <p:cNvSpPr>
            <a:spLocks noChangeArrowheads="1"/>
          </p:cNvSpPr>
          <p:nvPr/>
        </p:nvSpPr>
        <p:spPr bwMode="auto">
          <a:xfrm>
            <a:off x="304800" y="3962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and particle volume concentration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	(13.33)</a:t>
            </a:r>
          </a:p>
        </p:txBody>
      </p:sp>
      <p:sp>
        <p:nvSpPr>
          <p:cNvPr id="759813" name="Rectangle 5"/>
          <p:cNvSpPr>
            <a:spLocks noChangeArrowheads="1"/>
          </p:cNvSpPr>
          <p:nvPr/>
        </p:nvSpPr>
        <p:spPr bwMode="auto">
          <a:xfrm>
            <a:off x="304800" y="5105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Solution to this set of two equations and two unknowns 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(13.34)</a:t>
            </a:r>
          </a:p>
        </p:txBody>
      </p:sp>
      <p:graphicFrame>
        <p:nvGraphicFramePr>
          <p:cNvPr id="7598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0558275"/>
              </p:ext>
            </p:extLst>
          </p:nvPr>
        </p:nvGraphicFramePr>
        <p:xfrm>
          <a:off x="3340100" y="3289300"/>
          <a:ext cx="19050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849" name="Equation" r:id="rId3" imgW="762000" imgH="228600" progId="Equation.3">
                  <p:embed/>
                </p:oleObj>
              </mc:Choice>
              <mc:Fallback>
                <p:oleObj name="Equation" r:id="rId3" imgW="762000" imgH="228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0100" y="3289300"/>
                        <a:ext cx="19050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981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8434971"/>
              </p:ext>
            </p:extLst>
          </p:nvPr>
        </p:nvGraphicFramePr>
        <p:xfrm>
          <a:off x="2930525" y="4448175"/>
          <a:ext cx="2792413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850" name="Equation" r:id="rId5" imgW="1117600" imgH="228600" progId="Equation.3">
                  <p:embed/>
                </p:oleObj>
              </mc:Choice>
              <mc:Fallback>
                <p:oleObj name="Equation" r:id="rId5" imgW="1117600" imgH="228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0525" y="4448175"/>
                        <a:ext cx="2792413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981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9891232"/>
              </p:ext>
            </p:extLst>
          </p:nvPr>
        </p:nvGraphicFramePr>
        <p:xfrm>
          <a:off x="1162050" y="5635625"/>
          <a:ext cx="219075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851" name="Equation" r:id="rId7" imgW="876300" imgH="419100" progId="Equation.3">
                  <p:embed/>
                </p:oleObj>
              </mc:Choice>
              <mc:Fallback>
                <p:oleObj name="Equation" r:id="rId7" imgW="876300" imgH="4191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2050" y="5635625"/>
                        <a:ext cx="2190750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982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7247062"/>
              </p:ext>
            </p:extLst>
          </p:nvPr>
        </p:nvGraphicFramePr>
        <p:xfrm>
          <a:off x="5581650" y="5559425"/>
          <a:ext cx="2190750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852" name="Equation" r:id="rId9" imgW="876300" imgH="444500" progId="Equation.3">
                  <p:embed/>
                </p:oleObj>
              </mc:Choice>
              <mc:Fallback>
                <p:oleObj name="Equation" r:id="rId9" imgW="876300" imgH="4445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1650" y="5559425"/>
                        <a:ext cx="2190750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9822" name="Rectangle 14"/>
          <p:cNvSpPr>
            <a:spLocks noChangeArrowheads="1"/>
          </p:cNvSpPr>
          <p:nvPr/>
        </p:nvSpPr>
        <p:spPr bwMode="auto">
          <a:xfrm>
            <a:off x="304800" y="990600"/>
            <a:ext cx="7848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latin typeface="Times" charset="0"/>
              </a:rPr>
              <a:t>After growth, particles in bin </a:t>
            </a:r>
            <a:r>
              <a:rPr lang="en-US" sz="2400" b="0" i="1">
                <a:latin typeface="Times" charset="0"/>
              </a:rPr>
              <a:t>i</a:t>
            </a:r>
            <a:r>
              <a:rPr lang="en-US" sz="2400" b="0">
                <a:latin typeface="Times" charset="0"/>
              </a:rPr>
              <a:t> have volume </a:t>
            </a:r>
            <a:r>
              <a:rPr lang="en-US" sz="2400" b="0">
                <a:latin typeface="Symbol" charset="0"/>
              </a:rPr>
              <a:t></a:t>
            </a:r>
            <a:r>
              <a:rPr lang="en-US" sz="2400" b="0" i="1" baseline="-25000">
                <a:latin typeface="Times" charset="0"/>
              </a:rPr>
              <a:t>i</a:t>
            </a:r>
            <a:r>
              <a:rPr lang="ja-JP" altLang="en-US" sz="2400" b="0">
                <a:latin typeface="Arial"/>
              </a:rPr>
              <a:t>’</a:t>
            </a:r>
            <a:r>
              <a:rPr lang="en-US" sz="2400" b="0">
                <a:latin typeface="Times" charset="0"/>
              </a:rPr>
              <a:t>, which lies between volumes of bins </a:t>
            </a:r>
            <a:r>
              <a:rPr lang="en-US" sz="2400" b="0" i="1">
                <a:latin typeface="Times" charset="0"/>
              </a:rPr>
              <a:t>j</a:t>
            </a:r>
            <a:r>
              <a:rPr lang="en-US" sz="2400" b="0">
                <a:latin typeface="Times" charset="0"/>
              </a:rPr>
              <a:t> and </a:t>
            </a:r>
            <a:r>
              <a:rPr lang="en-US" sz="2400" b="0" i="1">
                <a:latin typeface="Times" charset="0"/>
              </a:rPr>
              <a:t>k</a:t>
            </a:r>
          </a:p>
        </p:txBody>
      </p:sp>
      <p:graphicFrame>
        <p:nvGraphicFramePr>
          <p:cNvPr id="759825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2375988"/>
              </p:ext>
            </p:extLst>
          </p:nvPr>
        </p:nvGraphicFramePr>
        <p:xfrm>
          <a:off x="3492500" y="1857375"/>
          <a:ext cx="16510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853" name="Equation" r:id="rId11" imgW="660400" imgH="228600" progId="Equation.3">
                  <p:embed/>
                </p:oleObj>
              </mc:Choice>
              <mc:Fallback>
                <p:oleObj name="Equation" r:id="rId11" imgW="660400" imgH="2286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0" y="1857375"/>
                        <a:ext cx="16510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98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9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9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9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9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9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9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9811" grpId="0" build="p" autoUpdateAnimBg="0"/>
      <p:bldP spid="759812" grpId="0" build="p" autoUpdateAnimBg="0"/>
      <p:bldP spid="759813" grpId="0" build="p" autoUpdateAnimBg="0"/>
      <p:bldP spid="759822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Moving-Center Structure</a:t>
            </a:r>
          </a:p>
        </p:txBody>
      </p:sp>
      <p:sp>
        <p:nvSpPr>
          <p:cNvPr id="760835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indent="4763" algn="ctr">
              <a:lnSpc>
                <a:spcPct val="96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Single-particle volume (</a:t>
            </a:r>
            <a:r>
              <a:rPr lang="en-US" sz="2400" b="0">
                <a:solidFill>
                  <a:srgbClr val="993366"/>
                </a:solidFill>
                <a:latin typeface="Symbol" charset="0"/>
              </a:rPr>
              <a:t></a:t>
            </a:r>
            <a:r>
              <a:rPr lang="en-US" sz="2400" b="0" i="1" baseline="-25000">
                <a:solidFill>
                  <a:srgbClr val="993366"/>
                </a:solidFill>
                <a:latin typeface="Times" charset="0"/>
              </a:rPr>
              <a:t>i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) varies between </a:t>
            </a:r>
            <a:r>
              <a:rPr lang="en-US" sz="2400" b="0">
                <a:solidFill>
                  <a:srgbClr val="993366"/>
                </a:solidFill>
                <a:latin typeface="Symbol" charset="0"/>
                <a:sym typeface="Symbol" charset="0"/>
              </a:rPr>
              <a:t></a:t>
            </a:r>
            <a:r>
              <a:rPr lang="en-US" sz="2400" b="0" i="1" baseline="-25000">
                <a:solidFill>
                  <a:srgbClr val="993366"/>
                </a:solidFill>
                <a:latin typeface="Times" charset="0"/>
              </a:rPr>
              <a:t>i</a:t>
            </a:r>
            <a:r>
              <a:rPr lang="en-US" sz="2400" b="0" baseline="-25000">
                <a:solidFill>
                  <a:srgbClr val="993366"/>
                </a:solidFill>
                <a:latin typeface="Times" charset="0"/>
              </a:rPr>
              <a:t>,</a:t>
            </a:r>
            <a:r>
              <a:rPr lang="en-US" sz="2400" b="0" i="1" baseline="-25000">
                <a:solidFill>
                  <a:srgbClr val="993366"/>
                </a:solidFill>
                <a:latin typeface="Times" charset="0"/>
              </a:rPr>
              <a:t>hi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 and </a:t>
            </a:r>
            <a:r>
              <a:rPr lang="en-US" sz="2400" b="0">
                <a:solidFill>
                  <a:srgbClr val="993366"/>
                </a:solidFill>
                <a:latin typeface="Symbol" charset="0"/>
                <a:sym typeface="Symbol" charset="0"/>
              </a:rPr>
              <a:t></a:t>
            </a:r>
            <a:r>
              <a:rPr lang="en-US" sz="2400" b="0" i="1" baseline="-25000">
                <a:solidFill>
                  <a:srgbClr val="993366"/>
                </a:solidFill>
                <a:latin typeface="Times" charset="0"/>
              </a:rPr>
              <a:t>i</a:t>
            </a:r>
            <a:r>
              <a:rPr lang="en-US" sz="2400" b="0" baseline="-25000">
                <a:solidFill>
                  <a:srgbClr val="993366"/>
                </a:solidFill>
                <a:latin typeface="Times" charset="0"/>
              </a:rPr>
              <a:t>,</a:t>
            </a:r>
            <a:r>
              <a:rPr lang="en-US" sz="2400" b="0" i="1" baseline="-25000">
                <a:solidFill>
                  <a:srgbClr val="993366"/>
                </a:solidFill>
                <a:latin typeface="Times" charset="0"/>
              </a:rPr>
              <a:t>lo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 during growth, but </a:t>
            </a:r>
            <a:r>
              <a:rPr lang="en-US" sz="2400" b="0">
                <a:solidFill>
                  <a:srgbClr val="993366"/>
                </a:solidFill>
                <a:latin typeface="Symbol" charset="0"/>
                <a:sym typeface="Symbol" charset="0"/>
              </a:rPr>
              <a:t></a:t>
            </a:r>
            <a:r>
              <a:rPr lang="en-US" sz="2400" b="0" i="1" baseline="-25000">
                <a:solidFill>
                  <a:srgbClr val="993366"/>
                </a:solidFill>
                <a:latin typeface="Times" charset="0"/>
              </a:rPr>
              <a:t>i</a:t>
            </a:r>
            <a:r>
              <a:rPr lang="en-US" sz="2400" b="0" baseline="-25000">
                <a:solidFill>
                  <a:srgbClr val="993366"/>
                </a:solidFill>
                <a:latin typeface="Times" charset="0"/>
              </a:rPr>
              <a:t>,</a:t>
            </a:r>
            <a:r>
              <a:rPr lang="en-US" sz="2400" b="0" i="1" baseline="-25000">
                <a:solidFill>
                  <a:srgbClr val="993366"/>
                </a:solidFill>
                <a:latin typeface="Times" charset="0"/>
              </a:rPr>
              <a:t>hi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, </a:t>
            </a:r>
            <a:r>
              <a:rPr lang="en-US" sz="2400" b="0">
                <a:solidFill>
                  <a:srgbClr val="993366"/>
                </a:solidFill>
                <a:latin typeface="Symbol" charset="0"/>
                <a:sym typeface="Symbol" charset="0"/>
              </a:rPr>
              <a:t></a:t>
            </a:r>
            <a:r>
              <a:rPr lang="en-US" sz="2400" b="0" i="1" baseline="-25000">
                <a:solidFill>
                  <a:srgbClr val="993366"/>
                </a:solidFill>
                <a:latin typeface="Times" charset="0"/>
              </a:rPr>
              <a:t>i</a:t>
            </a:r>
            <a:r>
              <a:rPr lang="en-US" sz="2400" b="0" baseline="-25000">
                <a:solidFill>
                  <a:srgbClr val="993366"/>
                </a:solidFill>
                <a:latin typeface="Times" charset="0"/>
              </a:rPr>
              <a:t>,</a:t>
            </a:r>
            <a:r>
              <a:rPr lang="en-US" sz="2400" b="0" i="1" baseline="-25000">
                <a:solidFill>
                  <a:srgbClr val="993366"/>
                </a:solidFill>
                <a:latin typeface="Times" charset="0"/>
              </a:rPr>
              <a:t>lo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, and d</a:t>
            </a:r>
            <a:r>
              <a:rPr lang="en-US" sz="2400" b="0">
                <a:solidFill>
                  <a:srgbClr val="993366"/>
                </a:solidFill>
                <a:latin typeface="Symbol" charset="0"/>
              </a:rPr>
              <a:t></a:t>
            </a:r>
            <a:r>
              <a:rPr lang="en-US" sz="2400" b="0" i="1" baseline="-25000">
                <a:solidFill>
                  <a:srgbClr val="993366"/>
                </a:solidFill>
                <a:latin typeface="Times" charset="0"/>
              </a:rPr>
              <a:t>i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 remain fixed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.</a:t>
            </a:r>
          </a:p>
        </p:txBody>
      </p:sp>
      <p:sp>
        <p:nvSpPr>
          <p:cNvPr id="760836" name="Rectangle 4"/>
          <p:cNvSpPr>
            <a:spLocks noChangeArrowheads="1"/>
          </p:cNvSpPr>
          <p:nvPr/>
        </p:nvSpPr>
        <p:spPr bwMode="auto">
          <a:xfrm>
            <a:off x="457200" y="2362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96000"/>
              </a:lnSpc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Advantages:</a:t>
            </a:r>
            <a:endParaRPr lang="en-US" sz="2400" b="0">
              <a:solidFill>
                <a:srgbClr val="0000FF"/>
              </a:solidFill>
              <a:latin typeface="Times" charset="0"/>
            </a:endParaRPr>
          </a:p>
          <a:p>
            <a:pPr marL="1143000" lvl="2" indent="-228600" algn="just">
              <a:lnSpc>
                <a:spcPct val="96000"/>
              </a:lnSpc>
              <a:buFontTx/>
              <a:buChar char="•"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latin typeface="Times" charset="0"/>
              </a:rPr>
              <a:t>Covers wide range in diameter space with few bins</a:t>
            </a:r>
          </a:p>
          <a:p>
            <a:pPr marL="1143000" lvl="2" indent="-228600" algn="just">
              <a:lnSpc>
                <a:spcPct val="96000"/>
              </a:lnSpc>
              <a:buFontTx/>
              <a:buChar char="•"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latin typeface="Times" charset="0"/>
              </a:rPr>
              <a:t>Little numerical diffusion during growth</a:t>
            </a:r>
          </a:p>
          <a:p>
            <a:pPr marL="1143000" lvl="2" indent="-228600" algn="just">
              <a:lnSpc>
                <a:spcPct val="96000"/>
              </a:lnSpc>
              <a:buFontTx/>
              <a:buChar char="•"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latin typeface="Times" charset="0"/>
              </a:rPr>
              <a:t>Nucleation, emission, transport treated realistically</a:t>
            </a:r>
          </a:p>
        </p:txBody>
      </p:sp>
      <p:sp>
        <p:nvSpPr>
          <p:cNvPr id="760837" name="Rectangle 5"/>
          <p:cNvSpPr>
            <a:spLocks noChangeArrowheads="1"/>
          </p:cNvSpPr>
          <p:nvPr/>
        </p:nvSpPr>
        <p:spPr bwMode="auto">
          <a:xfrm>
            <a:off x="457200" y="4267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96000"/>
              </a:lnSpc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Disadvantages:</a:t>
            </a:r>
            <a:endParaRPr lang="en-US" sz="2400" b="0">
              <a:solidFill>
                <a:srgbClr val="0000FF"/>
              </a:solidFill>
              <a:latin typeface="Times" charset="0"/>
            </a:endParaRPr>
          </a:p>
          <a:p>
            <a:pPr marL="1143000" lvl="2" indent="-228600" algn="just">
              <a:lnSpc>
                <a:spcPct val="96000"/>
              </a:lnSpc>
              <a:buFontTx/>
              <a:buChar char="•"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latin typeface="Times" charset="0"/>
              </a:rPr>
              <a:t>When growth occurs, information about the original composition of the growing particle is lost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8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8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8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8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8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0835" grpId="0" build="p" autoUpdateAnimBg="0"/>
      <p:bldP spid="760836" grpId="0" build="p" bldLvl="3" autoUpdateAnimBg="0"/>
      <p:bldP spid="760837" grpId="0" build="p" bldLvl="3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Moving-Center Structure</a:t>
            </a:r>
          </a:p>
        </p:txBody>
      </p:sp>
      <p:sp>
        <p:nvSpPr>
          <p:cNvPr id="761859" name="Rectangle 3"/>
          <p:cNvSpPr>
            <a:spLocks noChangeArrowheads="1"/>
          </p:cNvSpPr>
          <p:nvPr/>
        </p:nvSpPr>
        <p:spPr bwMode="auto">
          <a:xfrm>
            <a:off x="0" y="1143000"/>
            <a:ext cx="9144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indent="4763" algn="ctr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Comparison of moving-center, full-moving, and quasistationary size structures during water growth onto aerosol particles to form cloud drops.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761860" name="Text Box 4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13.8</a:t>
            </a:r>
          </a:p>
        </p:txBody>
      </p:sp>
      <p:graphicFrame>
        <p:nvGraphicFramePr>
          <p:cNvPr id="761862" name="Object 6"/>
          <p:cNvGraphicFramePr>
            <a:graphicFrameLocks noChangeAspect="1"/>
          </p:cNvGraphicFramePr>
          <p:nvPr/>
        </p:nvGraphicFramePr>
        <p:xfrm>
          <a:off x="1219200" y="2074863"/>
          <a:ext cx="6096000" cy="440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871" name="Document" r:id="rId3" imgW="2971800" imgH="2145792" progId="Word.Document.8">
                  <p:embed/>
                </p:oleObj>
              </mc:Choice>
              <mc:Fallback>
                <p:oleObj name="Document" r:id="rId3" imgW="2971800" imgH="2145792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074863"/>
                        <a:ext cx="6096000" cy="4402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1863" name="Rectangle 7"/>
          <p:cNvSpPr>
            <a:spLocks noChangeArrowheads="1"/>
          </p:cNvSpPr>
          <p:nvPr/>
        </p:nvSpPr>
        <p:spPr bwMode="auto">
          <a:xfrm>
            <a:off x="1066800" y="2138363"/>
            <a:ext cx="838200" cy="381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1864" name="Text Box 8"/>
          <p:cNvSpPr txBox="1">
            <a:spLocks noChangeArrowheads="1"/>
          </p:cNvSpPr>
          <p:nvPr/>
        </p:nvSpPr>
        <p:spPr bwMode="auto">
          <a:xfrm rot="-5400000">
            <a:off x="-105569" y="3839369"/>
            <a:ext cx="3338513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latin typeface="Times" charset="0"/>
              </a:rPr>
              <a:t>d</a:t>
            </a:r>
            <a:r>
              <a:rPr lang="en-US" sz="2400" b="0" i="1">
                <a:latin typeface="Times" charset="0"/>
              </a:rPr>
              <a:t>v</a:t>
            </a:r>
            <a:r>
              <a:rPr lang="en-US" sz="2400" b="0">
                <a:latin typeface="Times" charset="0"/>
              </a:rPr>
              <a:t> (</a:t>
            </a:r>
            <a:r>
              <a:rPr lang="en-US" sz="2400" b="0">
                <a:latin typeface="Symbol" charset="0"/>
              </a:rPr>
              <a:t>m</a:t>
            </a:r>
            <a:r>
              <a:rPr lang="en-US" sz="2400" b="0">
                <a:latin typeface="Times" charset="0"/>
              </a:rPr>
              <a:t>m</a:t>
            </a:r>
            <a:r>
              <a:rPr lang="en-US" sz="2400" b="0" baseline="30000">
                <a:latin typeface="Times" charset="0"/>
              </a:rPr>
              <a:t>3</a:t>
            </a:r>
            <a:r>
              <a:rPr lang="en-US" sz="2400" b="0">
                <a:latin typeface="Times" charset="0"/>
              </a:rPr>
              <a:t> cm</a:t>
            </a:r>
            <a:r>
              <a:rPr lang="en-US" sz="2400" b="0" baseline="30000">
                <a:latin typeface="Times" charset="0"/>
              </a:rPr>
              <a:t>-3</a:t>
            </a:r>
            <a:r>
              <a:rPr lang="en-US" sz="2400" b="0">
                <a:latin typeface="Times" charset="0"/>
              </a:rPr>
              <a:t>) / d log</a:t>
            </a:r>
            <a:r>
              <a:rPr lang="en-US" sz="2400" b="0" baseline="-25000">
                <a:latin typeface="Times" charset="0"/>
              </a:rPr>
              <a:t>10</a:t>
            </a:r>
            <a:r>
              <a:rPr lang="en-US" sz="2400" b="0">
                <a:latin typeface="Times" charset="0"/>
              </a:rPr>
              <a:t> D</a:t>
            </a:r>
            <a:r>
              <a:rPr lang="en-US" sz="2400" b="0" baseline="-25000">
                <a:latin typeface="Times" charset="0"/>
              </a:rPr>
              <a:t>p</a:t>
            </a:r>
            <a:endParaRPr lang="en-US" sz="2400" b="0">
              <a:latin typeface="Times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1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1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8624</TotalTime>
  <Words>1747</Words>
  <Application>Microsoft Macintosh PowerPoint</Application>
  <PresentationFormat>On-screen Show (4:3)</PresentationFormat>
  <Paragraphs>226</Paragraphs>
  <Slides>40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Arial</vt:lpstr>
      <vt:lpstr>Symbol</vt:lpstr>
      <vt:lpstr>Times</vt:lpstr>
      <vt:lpstr>Default Design</vt:lpstr>
      <vt:lpstr>Equation</vt:lpstr>
      <vt:lpstr>Document</vt:lpstr>
      <vt:lpstr>Presentation Slides  for  Chapter 13 of  Fundamentals of Atmospheric Modeling 2nd Edition </vt:lpstr>
      <vt:lpstr>Sizes of Atmospheric Constituents</vt:lpstr>
      <vt:lpstr>Particles and Size Distributions</vt:lpstr>
      <vt:lpstr>Volume Ratio Size Structure</vt:lpstr>
      <vt:lpstr>Volume Ratio Size Structure</vt:lpstr>
      <vt:lpstr>Volume Ratio Size Structure</vt:lpstr>
      <vt:lpstr>Volume Ratio Size Structure</vt:lpstr>
      <vt:lpstr>Volume Ratio Size Structure</vt:lpstr>
      <vt:lpstr>Volume Ratio Size Structure</vt:lpstr>
      <vt:lpstr>Particle Concentrations</vt:lpstr>
      <vt:lpstr>Particle Concentrations</vt:lpstr>
      <vt:lpstr>Particle Concentrations</vt:lpstr>
      <vt:lpstr>Lognormal Distribution</vt:lpstr>
      <vt:lpstr>Lognormal Distribution</vt:lpstr>
      <vt:lpstr>Lognormal Distribution</vt:lpstr>
      <vt:lpstr>Lognormal Parameters From Data</vt:lpstr>
      <vt:lpstr>Lognormal Parameters From Data</vt:lpstr>
      <vt:lpstr>Lognormal Parameters From Data</vt:lpstr>
      <vt:lpstr>Lognormal Parameters From Data</vt:lpstr>
      <vt:lpstr>Lognormal Parameters From Data</vt:lpstr>
      <vt:lpstr>Lognormal Parameters From Data</vt:lpstr>
      <vt:lpstr>Redistribute With Lognormal Parameter</vt:lpstr>
      <vt:lpstr>Redistribute With Lognormal Parameter</vt:lpstr>
      <vt:lpstr>Lognormal Modes</vt:lpstr>
      <vt:lpstr>Lognormal Param. for Cont. Particles</vt:lpstr>
      <vt:lpstr>Quadramodal Size Distribution</vt:lpstr>
      <vt:lpstr>Marshall-Palmer Distribution</vt:lpstr>
      <vt:lpstr>Marshall-Palmer Distribution</vt:lpstr>
      <vt:lpstr>Modified Gamma Distribution</vt:lpstr>
      <vt:lpstr>Modified Gamma Distribution Parameters</vt:lpstr>
      <vt:lpstr>Modified Gamma Distribution</vt:lpstr>
      <vt:lpstr>Full-Stationary Size Structure</vt:lpstr>
      <vt:lpstr>Full-Stationary Size Structure</vt:lpstr>
      <vt:lpstr>Full-Moving Structure</vt:lpstr>
      <vt:lpstr>Full-Moving Structure</vt:lpstr>
      <vt:lpstr>Full-Moving Structure</vt:lpstr>
      <vt:lpstr>Quasistationary Structure</vt:lpstr>
      <vt:lpstr>Quasistationary Structure</vt:lpstr>
      <vt:lpstr>Moving-Center Structure</vt:lpstr>
      <vt:lpstr>Moving-Center Structure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Fred Ginnebaugh</dc:creator>
  <cp:lastModifiedBy>Mark Z Jacobson</cp:lastModifiedBy>
  <cp:revision>627</cp:revision>
  <cp:lastPrinted>2006-02-23T18:25:00Z</cp:lastPrinted>
  <dcterms:created xsi:type="dcterms:W3CDTF">2004-09-10T00:13:47Z</dcterms:created>
  <dcterms:modified xsi:type="dcterms:W3CDTF">2022-05-05T17:00:18Z</dcterms:modified>
</cp:coreProperties>
</file>