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442" r:id="rId3"/>
    <p:sldId id="482" r:id="rId4"/>
    <p:sldId id="483" r:id="rId5"/>
    <p:sldId id="484" r:id="rId6"/>
    <p:sldId id="485" r:id="rId7"/>
    <p:sldId id="486" r:id="rId8"/>
    <p:sldId id="487" r:id="rId9"/>
    <p:sldId id="488" r:id="rId10"/>
    <p:sldId id="489" r:id="rId11"/>
    <p:sldId id="491" r:id="rId12"/>
    <p:sldId id="543" r:id="rId13"/>
    <p:sldId id="544" r:id="rId14"/>
    <p:sldId id="545" r:id="rId15"/>
    <p:sldId id="546" r:id="rId16"/>
    <p:sldId id="494" r:id="rId17"/>
    <p:sldId id="495" r:id="rId18"/>
    <p:sldId id="496" r:id="rId19"/>
    <p:sldId id="497" r:id="rId20"/>
    <p:sldId id="498" r:id="rId21"/>
    <p:sldId id="499" r:id="rId22"/>
    <p:sldId id="500" r:id="rId23"/>
    <p:sldId id="547" r:id="rId24"/>
    <p:sldId id="501" r:id="rId25"/>
    <p:sldId id="502" r:id="rId26"/>
    <p:sldId id="503" r:id="rId27"/>
    <p:sldId id="504" r:id="rId28"/>
    <p:sldId id="505" r:id="rId29"/>
    <p:sldId id="506" r:id="rId30"/>
    <p:sldId id="507" r:id="rId31"/>
    <p:sldId id="508" r:id="rId32"/>
    <p:sldId id="509" r:id="rId33"/>
    <p:sldId id="481" r:id="rId34"/>
    <p:sldId id="510" r:id="rId35"/>
    <p:sldId id="511" r:id="rId36"/>
    <p:sldId id="512" r:id="rId37"/>
    <p:sldId id="513" r:id="rId38"/>
    <p:sldId id="514" r:id="rId39"/>
    <p:sldId id="515" r:id="rId40"/>
    <p:sldId id="516" r:id="rId41"/>
    <p:sldId id="517" r:id="rId42"/>
    <p:sldId id="518" r:id="rId43"/>
    <p:sldId id="519" r:id="rId44"/>
    <p:sldId id="548" r:id="rId45"/>
    <p:sldId id="521" r:id="rId46"/>
    <p:sldId id="522" r:id="rId47"/>
    <p:sldId id="549" r:id="rId48"/>
    <p:sldId id="524" r:id="rId49"/>
    <p:sldId id="525" r:id="rId50"/>
    <p:sldId id="526" r:id="rId51"/>
    <p:sldId id="527" r:id="rId52"/>
    <p:sldId id="528" r:id="rId53"/>
    <p:sldId id="529" r:id="rId54"/>
    <p:sldId id="530" r:id="rId55"/>
    <p:sldId id="531" r:id="rId56"/>
    <p:sldId id="532" r:id="rId57"/>
    <p:sldId id="533" r:id="rId58"/>
    <p:sldId id="534" r:id="rId59"/>
    <p:sldId id="535" r:id="rId60"/>
    <p:sldId id="536" r:id="rId61"/>
    <p:sldId id="537" r:id="rId62"/>
    <p:sldId id="538" r:id="rId63"/>
    <p:sldId id="539" r:id="rId64"/>
    <p:sldId id="540" r:id="rId65"/>
    <p:sldId id="541" r:id="rId66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>
      <p:cViewPr varScale="1">
        <p:scale>
          <a:sx n="102" d="100"/>
          <a:sy n="102" d="100"/>
        </p:scale>
        <p:origin x="18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9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Relationship Id="rId4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Relationship Id="rId4" Type="http://schemas.openxmlformats.org/officeDocument/2006/relationships/image" Target="../media/image28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38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image" Target="../media/image45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image" Target="../media/image59.emf"/><Relationship Id="rId4" Type="http://schemas.openxmlformats.org/officeDocument/2006/relationships/image" Target="../media/image6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image" Target="../media/image64.emf"/><Relationship Id="rId4" Type="http://schemas.openxmlformats.org/officeDocument/2006/relationships/image" Target="../media/image67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image" Target="../media/image68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image" Target="../media/image71.emf"/><Relationship Id="rId4" Type="http://schemas.openxmlformats.org/officeDocument/2006/relationships/image" Target="../media/image74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image" Target="../media/image75.emf"/><Relationship Id="rId4" Type="http://schemas.openxmlformats.org/officeDocument/2006/relationships/image" Target="../media/image78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image" Target="../media/image79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image" Target="../media/image8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image" Target="../media/image85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89.emf"/><Relationship Id="rId1" Type="http://schemas.openxmlformats.org/officeDocument/2006/relationships/image" Target="../media/image88.emf"/><Relationship Id="rId4" Type="http://schemas.openxmlformats.org/officeDocument/2006/relationships/image" Target="../media/image9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2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e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96.emf"/><Relationship Id="rId1" Type="http://schemas.openxmlformats.org/officeDocument/2006/relationships/image" Target="../media/image95.emf"/><Relationship Id="rId4" Type="http://schemas.openxmlformats.org/officeDocument/2006/relationships/image" Target="../media/image98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image" Target="../media/image100.emf"/><Relationship Id="rId1" Type="http://schemas.openxmlformats.org/officeDocument/2006/relationships/image" Target="../media/image99.emf"/><Relationship Id="rId5" Type="http://schemas.openxmlformats.org/officeDocument/2006/relationships/image" Target="../media/image103.emf"/><Relationship Id="rId4" Type="http://schemas.openxmlformats.org/officeDocument/2006/relationships/image" Target="../media/image102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5.emf"/><Relationship Id="rId1" Type="http://schemas.openxmlformats.org/officeDocument/2006/relationships/image" Target="../media/image104.emf"/><Relationship Id="rId4" Type="http://schemas.openxmlformats.org/officeDocument/2006/relationships/image" Target="../media/image107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image" Target="../media/image108.e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1.emf"/><Relationship Id="rId1" Type="http://schemas.openxmlformats.org/officeDocument/2006/relationships/image" Target="../media/image110.e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114.emf"/><Relationship Id="rId1" Type="http://schemas.openxmlformats.org/officeDocument/2006/relationships/image" Target="../media/image113.emf"/><Relationship Id="rId4" Type="http://schemas.openxmlformats.org/officeDocument/2006/relationships/image" Target="../media/image116.e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image" Target="../media/image118.emf"/><Relationship Id="rId1" Type="http://schemas.openxmlformats.org/officeDocument/2006/relationships/image" Target="../media/image117.emf"/><Relationship Id="rId6" Type="http://schemas.openxmlformats.org/officeDocument/2006/relationships/image" Target="../media/image122.emf"/><Relationship Id="rId5" Type="http://schemas.openxmlformats.org/officeDocument/2006/relationships/image" Target="../media/image121.emf"/><Relationship Id="rId4" Type="http://schemas.openxmlformats.org/officeDocument/2006/relationships/image" Target="../media/image120.e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2" Type="http://schemas.openxmlformats.org/officeDocument/2006/relationships/image" Target="../media/image124.emf"/><Relationship Id="rId1" Type="http://schemas.openxmlformats.org/officeDocument/2006/relationships/image" Target="../media/image123.emf"/><Relationship Id="rId5" Type="http://schemas.openxmlformats.org/officeDocument/2006/relationships/image" Target="../media/image127.emf"/><Relationship Id="rId4" Type="http://schemas.openxmlformats.org/officeDocument/2006/relationships/image" Target="../media/image126.e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image" Target="../media/image103.emf"/><Relationship Id="rId1" Type="http://schemas.openxmlformats.org/officeDocument/2006/relationships/image" Target="../media/image128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9.emf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emf"/><Relationship Id="rId1" Type="http://schemas.openxmlformats.org/officeDocument/2006/relationships/image" Target="../media/image130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2.emf"/></Relationships>
</file>

<file path=ppt/drawings/_rels/vmlDrawing4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emf"/><Relationship Id="rId1" Type="http://schemas.openxmlformats.org/officeDocument/2006/relationships/image" Target="../media/image133.e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emf"/><Relationship Id="rId2" Type="http://schemas.openxmlformats.org/officeDocument/2006/relationships/image" Target="../media/image136.emf"/><Relationship Id="rId1" Type="http://schemas.openxmlformats.org/officeDocument/2006/relationships/image" Target="../media/image135.emf"/><Relationship Id="rId4" Type="http://schemas.openxmlformats.org/officeDocument/2006/relationships/image" Target="../media/image138.e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emf"/><Relationship Id="rId2" Type="http://schemas.openxmlformats.org/officeDocument/2006/relationships/image" Target="../media/image140.emf"/><Relationship Id="rId1" Type="http://schemas.openxmlformats.org/officeDocument/2006/relationships/image" Target="../media/image139.emf"/><Relationship Id="rId4" Type="http://schemas.openxmlformats.org/officeDocument/2006/relationships/image" Target="../media/image142.e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emf"/><Relationship Id="rId2" Type="http://schemas.openxmlformats.org/officeDocument/2006/relationships/image" Target="../media/image144.emf"/><Relationship Id="rId1" Type="http://schemas.openxmlformats.org/officeDocument/2006/relationships/image" Target="../media/image143.emf"/><Relationship Id="rId5" Type="http://schemas.openxmlformats.org/officeDocument/2006/relationships/image" Target="../media/image147.emf"/><Relationship Id="rId4" Type="http://schemas.openxmlformats.org/officeDocument/2006/relationships/image" Target="../media/image146.e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emf"/><Relationship Id="rId2" Type="http://schemas.openxmlformats.org/officeDocument/2006/relationships/image" Target="../media/image149.emf"/><Relationship Id="rId1" Type="http://schemas.openxmlformats.org/officeDocument/2006/relationships/image" Target="../media/image148.emf"/><Relationship Id="rId4" Type="http://schemas.openxmlformats.org/officeDocument/2006/relationships/image" Target="../media/image151.emf"/></Relationships>
</file>

<file path=ppt/drawings/_rels/vmlDrawing5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emf"/><Relationship Id="rId2" Type="http://schemas.openxmlformats.org/officeDocument/2006/relationships/image" Target="../media/image153.emf"/><Relationship Id="rId1" Type="http://schemas.openxmlformats.org/officeDocument/2006/relationships/image" Target="../media/image152.emf"/><Relationship Id="rId5" Type="http://schemas.openxmlformats.org/officeDocument/2006/relationships/image" Target="../media/image156.emf"/><Relationship Id="rId4" Type="http://schemas.openxmlformats.org/officeDocument/2006/relationships/image" Target="../media/image155.e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emf"/><Relationship Id="rId1" Type="http://schemas.openxmlformats.org/officeDocument/2006/relationships/image" Target="../media/image157.e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emf"/><Relationship Id="rId2" Type="http://schemas.openxmlformats.org/officeDocument/2006/relationships/image" Target="../media/image160.emf"/><Relationship Id="rId1" Type="http://schemas.openxmlformats.org/officeDocument/2006/relationships/image" Target="../media/image159.emf"/><Relationship Id="rId5" Type="http://schemas.openxmlformats.org/officeDocument/2006/relationships/image" Target="../media/image163.emf"/><Relationship Id="rId4" Type="http://schemas.openxmlformats.org/officeDocument/2006/relationships/image" Target="../media/image162.e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emf"/><Relationship Id="rId2" Type="http://schemas.openxmlformats.org/officeDocument/2006/relationships/image" Target="../media/image165.emf"/><Relationship Id="rId1" Type="http://schemas.openxmlformats.org/officeDocument/2006/relationships/image" Target="../media/image164.emf"/><Relationship Id="rId4" Type="http://schemas.openxmlformats.org/officeDocument/2006/relationships/image" Target="../media/image167.e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emf"/><Relationship Id="rId2" Type="http://schemas.openxmlformats.org/officeDocument/2006/relationships/image" Target="../media/image169.emf"/><Relationship Id="rId1" Type="http://schemas.openxmlformats.org/officeDocument/2006/relationships/image" Target="../media/image168.emf"/></Relationships>
</file>

<file path=ppt/drawings/_rels/vmlDrawing5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emf"/><Relationship Id="rId2" Type="http://schemas.openxmlformats.org/officeDocument/2006/relationships/image" Target="../media/image172.emf"/><Relationship Id="rId1" Type="http://schemas.openxmlformats.org/officeDocument/2006/relationships/image" Target="../media/image171.emf"/><Relationship Id="rId6" Type="http://schemas.openxmlformats.org/officeDocument/2006/relationships/image" Target="../media/image176.emf"/><Relationship Id="rId5" Type="http://schemas.openxmlformats.org/officeDocument/2006/relationships/image" Target="../media/image175.emf"/><Relationship Id="rId4" Type="http://schemas.openxmlformats.org/officeDocument/2006/relationships/image" Target="../media/image174.emf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emf"/><Relationship Id="rId2" Type="http://schemas.openxmlformats.org/officeDocument/2006/relationships/image" Target="../media/image178.emf"/><Relationship Id="rId1" Type="http://schemas.openxmlformats.org/officeDocument/2006/relationships/image" Target="../media/image177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0.e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emf"/><Relationship Id="rId2" Type="http://schemas.openxmlformats.org/officeDocument/2006/relationships/image" Target="../media/image182.emf"/><Relationship Id="rId1" Type="http://schemas.openxmlformats.org/officeDocument/2006/relationships/image" Target="../media/image181.emf"/><Relationship Id="rId4" Type="http://schemas.openxmlformats.org/officeDocument/2006/relationships/image" Target="../media/image184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EF27D-AFAD-194C-8547-D3408090F0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5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53B76-435B-2F41-8A9F-B5274BAA44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679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93B1A-AE23-7F44-A19C-2322CF6E33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91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A1D7F-660C-7F47-9235-39907336E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53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6BD59-12F6-4246-9B7B-0FC89633DE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814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C19F2C-D7F2-CE4B-B9DC-A319276941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66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EABF5-3FEA-B14B-B689-1CB81E4C8B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45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5B2B8-9C9D-274A-A9C3-85092BC7E3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862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F000F6-37D5-CF46-8067-82A437D1F8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540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B58EF-93A1-844A-B8C1-CC1B9FDE25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475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FE6AF-86DD-6A45-A5EA-BA41F8E39A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17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40AB732-CEAE-084E-AB3F-E16440DAD4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7.emf"/><Relationship Id="rId4" Type="http://schemas.openxmlformats.org/officeDocument/2006/relationships/image" Target="../media/image14.emf"/><Relationship Id="rId9" Type="http://schemas.openxmlformats.org/officeDocument/2006/relationships/oleObject" Target="../embeddings/oleObject1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e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1.emf"/><Relationship Id="rId4" Type="http://schemas.openxmlformats.org/officeDocument/2006/relationships/image" Target="../media/image18.emf"/><Relationship Id="rId9" Type="http://schemas.openxmlformats.org/officeDocument/2006/relationships/oleObject" Target="../embeddings/oleObject2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28.emf"/><Relationship Id="rId4" Type="http://schemas.openxmlformats.org/officeDocument/2006/relationships/image" Target="../media/image25.emf"/><Relationship Id="rId9" Type="http://schemas.openxmlformats.org/officeDocument/2006/relationships/oleObject" Target="../embeddings/oleObject2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13" Type="http://schemas.openxmlformats.org/officeDocument/2006/relationships/oleObject" Target="../embeddings/oleObject37.bin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3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3.e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35.emf"/><Relationship Id="rId4" Type="http://schemas.openxmlformats.org/officeDocument/2006/relationships/image" Target="../media/image32.emf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3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4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9.emf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41.emf"/><Relationship Id="rId4" Type="http://schemas.openxmlformats.org/officeDocument/2006/relationships/image" Target="../media/image38.emf"/><Relationship Id="rId9" Type="http://schemas.openxmlformats.org/officeDocument/2006/relationships/oleObject" Target="../embeddings/oleObject4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43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4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6.emf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48.emf"/><Relationship Id="rId4" Type="http://schemas.openxmlformats.org/officeDocument/2006/relationships/image" Target="../media/image45.emf"/><Relationship Id="rId9" Type="http://schemas.openxmlformats.org/officeDocument/2006/relationships/oleObject" Target="../embeddings/oleObject4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0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4.e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53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6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0.emf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62.emf"/><Relationship Id="rId4" Type="http://schemas.openxmlformats.org/officeDocument/2006/relationships/image" Target="../media/image59.emf"/><Relationship Id="rId9" Type="http://schemas.openxmlformats.org/officeDocument/2006/relationships/oleObject" Target="../embeddings/oleObject6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63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67.emf"/><Relationship Id="rId4" Type="http://schemas.openxmlformats.org/officeDocument/2006/relationships/image" Target="../media/image64.emf"/><Relationship Id="rId9" Type="http://schemas.openxmlformats.org/officeDocument/2006/relationships/oleObject" Target="../embeddings/oleObject67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9.e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68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2.emf"/><Relationship Id="rId5" Type="http://schemas.openxmlformats.org/officeDocument/2006/relationships/oleObject" Target="../embeddings/oleObject72.bin"/><Relationship Id="rId10" Type="http://schemas.openxmlformats.org/officeDocument/2006/relationships/image" Target="../media/image74.emf"/><Relationship Id="rId4" Type="http://schemas.openxmlformats.org/officeDocument/2006/relationships/image" Target="../media/image71.emf"/><Relationship Id="rId9" Type="http://schemas.openxmlformats.org/officeDocument/2006/relationships/oleObject" Target="../embeddings/oleObject74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emf"/><Relationship Id="rId3" Type="http://schemas.openxmlformats.org/officeDocument/2006/relationships/oleObject" Target="../embeddings/oleObject75.bin"/><Relationship Id="rId7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6.emf"/><Relationship Id="rId5" Type="http://schemas.openxmlformats.org/officeDocument/2006/relationships/oleObject" Target="../embeddings/oleObject76.bin"/><Relationship Id="rId10" Type="http://schemas.openxmlformats.org/officeDocument/2006/relationships/image" Target="../media/image78.emf"/><Relationship Id="rId4" Type="http://schemas.openxmlformats.org/officeDocument/2006/relationships/image" Target="../media/image75.emf"/><Relationship Id="rId9" Type="http://schemas.openxmlformats.org/officeDocument/2006/relationships/oleObject" Target="../embeddings/oleObject78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0.e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7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2.e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8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83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84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emf"/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86.emf"/><Relationship Id="rId5" Type="http://schemas.openxmlformats.org/officeDocument/2006/relationships/oleObject" Target="../embeddings/oleObject86.bin"/><Relationship Id="rId4" Type="http://schemas.openxmlformats.org/officeDocument/2006/relationships/image" Target="../media/image85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3" Type="http://schemas.openxmlformats.org/officeDocument/2006/relationships/oleObject" Target="../embeddings/oleObject88.bin"/><Relationship Id="rId7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89.emf"/><Relationship Id="rId5" Type="http://schemas.openxmlformats.org/officeDocument/2006/relationships/oleObject" Target="../embeddings/oleObject89.bin"/><Relationship Id="rId10" Type="http://schemas.openxmlformats.org/officeDocument/2006/relationships/image" Target="../media/image91.emf"/><Relationship Id="rId4" Type="http://schemas.openxmlformats.org/officeDocument/2006/relationships/image" Target="../media/image88.emf"/><Relationship Id="rId9" Type="http://schemas.openxmlformats.org/officeDocument/2006/relationships/oleObject" Target="../embeddings/oleObject91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9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9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94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emf"/><Relationship Id="rId3" Type="http://schemas.openxmlformats.org/officeDocument/2006/relationships/oleObject" Target="../embeddings/oleObject95.bin"/><Relationship Id="rId7" Type="http://schemas.openxmlformats.org/officeDocument/2006/relationships/oleObject" Target="../embeddings/oleObject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96.emf"/><Relationship Id="rId5" Type="http://schemas.openxmlformats.org/officeDocument/2006/relationships/oleObject" Target="../embeddings/oleObject96.bin"/><Relationship Id="rId10" Type="http://schemas.openxmlformats.org/officeDocument/2006/relationships/image" Target="../media/image98.emf"/><Relationship Id="rId4" Type="http://schemas.openxmlformats.org/officeDocument/2006/relationships/image" Target="../media/image95.emf"/><Relationship Id="rId9" Type="http://schemas.openxmlformats.org/officeDocument/2006/relationships/oleObject" Target="../embeddings/oleObject98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emf"/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1.bin"/><Relationship Id="rId12" Type="http://schemas.openxmlformats.org/officeDocument/2006/relationships/image" Target="../media/image10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00.emf"/><Relationship Id="rId11" Type="http://schemas.openxmlformats.org/officeDocument/2006/relationships/oleObject" Target="../embeddings/oleObject103.bin"/><Relationship Id="rId5" Type="http://schemas.openxmlformats.org/officeDocument/2006/relationships/oleObject" Target="../embeddings/oleObject100.bin"/><Relationship Id="rId10" Type="http://schemas.openxmlformats.org/officeDocument/2006/relationships/image" Target="../media/image102.emf"/><Relationship Id="rId4" Type="http://schemas.openxmlformats.org/officeDocument/2006/relationships/image" Target="../media/image99.emf"/><Relationship Id="rId9" Type="http://schemas.openxmlformats.org/officeDocument/2006/relationships/oleObject" Target="../embeddings/oleObject102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emf"/><Relationship Id="rId3" Type="http://schemas.openxmlformats.org/officeDocument/2006/relationships/oleObject" Target="../embeddings/oleObject104.bin"/><Relationship Id="rId7" Type="http://schemas.openxmlformats.org/officeDocument/2006/relationships/oleObject" Target="../embeddings/oleObject1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05.emf"/><Relationship Id="rId5" Type="http://schemas.openxmlformats.org/officeDocument/2006/relationships/oleObject" Target="../embeddings/oleObject105.bin"/><Relationship Id="rId10" Type="http://schemas.openxmlformats.org/officeDocument/2006/relationships/image" Target="../media/image107.emf"/><Relationship Id="rId4" Type="http://schemas.openxmlformats.org/officeDocument/2006/relationships/image" Target="../media/image104.emf"/><Relationship Id="rId9" Type="http://schemas.openxmlformats.org/officeDocument/2006/relationships/oleObject" Target="../embeddings/oleObject107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09.emf"/><Relationship Id="rId5" Type="http://schemas.openxmlformats.org/officeDocument/2006/relationships/oleObject" Target="../embeddings/oleObject109.bin"/><Relationship Id="rId4" Type="http://schemas.openxmlformats.org/officeDocument/2006/relationships/image" Target="../media/image108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emf"/><Relationship Id="rId3" Type="http://schemas.openxmlformats.org/officeDocument/2006/relationships/oleObject" Target="../embeddings/oleObject110.bin"/><Relationship Id="rId7" Type="http://schemas.openxmlformats.org/officeDocument/2006/relationships/oleObject" Target="../embeddings/oleObject1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11.emf"/><Relationship Id="rId5" Type="http://schemas.openxmlformats.org/officeDocument/2006/relationships/oleObject" Target="../embeddings/oleObject111.bin"/><Relationship Id="rId4" Type="http://schemas.openxmlformats.org/officeDocument/2006/relationships/image" Target="../media/image110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emf"/><Relationship Id="rId3" Type="http://schemas.openxmlformats.org/officeDocument/2006/relationships/oleObject" Target="../embeddings/oleObject113.bin"/><Relationship Id="rId7" Type="http://schemas.openxmlformats.org/officeDocument/2006/relationships/oleObject" Target="../embeddings/oleObject1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14.emf"/><Relationship Id="rId5" Type="http://schemas.openxmlformats.org/officeDocument/2006/relationships/oleObject" Target="../embeddings/oleObject114.bin"/><Relationship Id="rId10" Type="http://schemas.openxmlformats.org/officeDocument/2006/relationships/image" Target="../media/image116.emf"/><Relationship Id="rId4" Type="http://schemas.openxmlformats.org/officeDocument/2006/relationships/image" Target="../media/image113.emf"/><Relationship Id="rId9" Type="http://schemas.openxmlformats.org/officeDocument/2006/relationships/oleObject" Target="../embeddings/oleObject116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emf"/><Relationship Id="rId13" Type="http://schemas.openxmlformats.org/officeDocument/2006/relationships/oleObject" Target="../embeddings/oleObject122.bin"/><Relationship Id="rId3" Type="http://schemas.openxmlformats.org/officeDocument/2006/relationships/oleObject" Target="../embeddings/oleObject117.bin"/><Relationship Id="rId7" Type="http://schemas.openxmlformats.org/officeDocument/2006/relationships/oleObject" Target="../embeddings/oleObject119.bin"/><Relationship Id="rId12" Type="http://schemas.openxmlformats.org/officeDocument/2006/relationships/image" Target="../media/image12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18.emf"/><Relationship Id="rId11" Type="http://schemas.openxmlformats.org/officeDocument/2006/relationships/oleObject" Target="../embeddings/oleObject121.bin"/><Relationship Id="rId5" Type="http://schemas.openxmlformats.org/officeDocument/2006/relationships/oleObject" Target="../embeddings/oleObject118.bin"/><Relationship Id="rId10" Type="http://schemas.openxmlformats.org/officeDocument/2006/relationships/image" Target="../media/image120.emf"/><Relationship Id="rId4" Type="http://schemas.openxmlformats.org/officeDocument/2006/relationships/image" Target="../media/image117.emf"/><Relationship Id="rId9" Type="http://schemas.openxmlformats.org/officeDocument/2006/relationships/oleObject" Target="../embeddings/oleObject120.bin"/><Relationship Id="rId14" Type="http://schemas.openxmlformats.org/officeDocument/2006/relationships/image" Target="../media/image122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emf"/><Relationship Id="rId3" Type="http://schemas.openxmlformats.org/officeDocument/2006/relationships/oleObject" Target="../embeddings/oleObject123.bin"/><Relationship Id="rId7" Type="http://schemas.openxmlformats.org/officeDocument/2006/relationships/oleObject" Target="../embeddings/oleObject125.bin"/><Relationship Id="rId12" Type="http://schemas.openxmlformats.org/officeDocument/2006/relationships/image" Target="../media/image12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24.emf"/><Relationship Id="rId11" Type="http://schemas.openxmlformats.org/officeDocument/2006/relationships/oleObject" Target="../embeddings/oleObject127.bin"/><Relationship Id="rId5" Type="http://schemas.openxmlformats.org/officeDocument/2006/relationships/oleObject" Target="../embeddings/oleObject124.bin"/><Relationship Id="rId10" Type="http://schemas.openxmlformats.org/officeDocument/2006/relationships/image" Target="../media/image126.emf"/><Relationship Id="rId4" Type="http://schemas.openxmlformats.org/officeDocument/2006/relationships/image" Target="../media/image123.emf"/><Relationship Id="rId9" Type="http://schemas.openxmlformats.org/officeDocument/2006/relationships/oleObject" Target="../embeddings/oleObject126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emf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03.emf"/><Relationship Id="rId5" Type="http://schemas.openxmlformats.org/officeDocument/2006/relationships/oleObject" Target="../embeddings/oleObject129.bin"/><Relationship Id="rId4" Type="http://schemas.openxmlformats.org/officeDocument/2006/relationships/image" Target="../media/image128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129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31.emf"/><Relationship Id="rId5" Type="http://schemas.openxmlformats.org/officeDocument/2006/relationships/oleObject" Target="../embeddings/oleObject133.bin"/><Relationship Id="rId4" Type="http://schemas.openxmlformats.org/officeDocument/2006/relationships/image" Target="../media/image130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132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34.emf"/><Relationship Id="rId5" Type="http://schemas.openxmlformats.org/officeDocument/2006/relationships/oleObject" Target="../embeddings/oleObject136.bin"/><Relationship Id="rId4" Type="http://schemas.openxmlformats.org/officeDocument/2006/relationships/image" Target="../media/image133.e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emf"/><Relationship Id="rId3" Type="http://schemas.openxmlformats.org/officeDocument/2006/relationships/oleObject" Target="../embeddings/oleObject137.bin"/><Relationship Id="rId7" Type="http://schemas.openxmlformats.org/officeDocument/2006/relationships/oleObject" Target="../embeddings/oleObject1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36.emf"/><Relationship Id="rId5" Type="http://schemas.openxmlformats.org/officeDocument/2006/relationships/oleObject" Target="../embeddings/oleObject138.bin"/><Relationship Id="rId10" Type="http://schemas.openxmlformats.org/officeDocument/2006/relationships/image" Target="../media/image138.emf"/><Relationship Id="rId4" Type="http://schemas.openxmlformats.org/officeDocument/2006/relationships/image" Target="../media/image135.emf"/><Relationship Id="rId9" Type="http://schemas.openxmlformats.org/officeDocument/2006/relationships/oleObject" Target="../embeddings/oleObject140.bin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emf"/><Relationship Id="rId3" Type="http://schemas.openxmlformats.org/officeDocument/2006/relationships/oleObject" Target="../embeddings/oleObject141.bin"/><Relationship Id="rId7" Type="http://schemas.openxmlformats.org/officeDocument/2006/relationships/oleObject" Target="../embeddings/oleObject1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40.emf"/><Relationship Id="rId5" Type="http://schemas.openxmlformats.org/officeDocument/2006/relationships/oleObject" Target="../embeddings/oleObject142.bin"/><Relationship Id="rId10" Type="http://schemas.openxmlformats.org/officeDocument/2006/relationships/image" Target="../media/image142.emf"/><Relationship Id="rId4" Type="http://schemas.openxmlformats.org/officeDocument/2006/relationships/image" Target="../media/image139.emf"/><Relationship Id="rId9" Type="http://schemas.openxmlformats.org/officeDocument/2006/relationships/oleObject" Target="../embeddings/oleObject144.bin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emf"/><Relationship Id="rId3" Type="http://schemas.openxmlformats.org/officeDocument/2006/relationships/oleObject" Target="../embeddings/oleObject145.bin"/><Relationship Id="rId7" Type="http://schemas.openxmlformats.org/officeDocument/2006/relationships/oleObject" Target="../embeddings/oleObject147.bin"/><Relationship Id="rId12" Type="http://schemas.openxmlformats.org/officeDocument/2006/relationships/image" Target="../media/image14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44.emf"/><Relationship Id="rId11" Type="http://schemas.openxmlformats.org/officeDocument/2006/relationships/oleObject" Target="../embeddings/oleObject149.bin"/><Relationship Id="rId5" Type="http://schemas.openxmlformats.org/officeDocument/2006/relationships/oleObject" Target="../embeddings/oleObject146.bin"/><Relationship Id="rId10" Type="http://schemas.openxmlformats.org/officeDocument/2006/relationships/image" Target="../media/image146.emf"/><Relationship Id="rId4" Type="http://schemas.openxmlformats.org/officeDocument/2006/relationships/image" Target="../media/image143.emf"/><Relationship Id="rId9" Type="http://schemas.openxmlformats.org/officeDocument/2006/relationships/oleObject" Target="../embeddings/oleObject148.bin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emf"/><Relationship Id="rId3" Type="http://schemas.openxmlformats.org/officeDocument/2006/relationships/oleObject" Target="../embeddings/oleObject150.bin"/><Relationship Id="rId7" Type="http://schemas.openxmlformats.org/officeDocument/2006/relationships/oleObject" Target="../embeddings/oleObject1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149.emf"/><Relationship Id="rId5" Type="http://schemas.openxmlformats.org/officeDocument/2006/relationships/oleObject" Target="../embeddings/oleObject151.bin"/><Relationship Id="rId10" Type="http://schemas.openxmlformats.org/officeDocument/2006/relationships/image" Target="../media/image151.emf"/><Relationship Id="rId4" Type="http://schemas.openxmlformats.org/officeDocument/2006/relationships/image" Target="../media/image148.emf"/><Relationship Id="rId9" Type="http://schemas.openxmlformats.org/officeDocument/2006/relationships/oleObject" Target="../embeddings/oleObject153.bin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emf"/><Relationship Id="rId3" Type="http://schemas.openxmlformats.org/officeDocument/2006/relationships/oleObject" Target="../embeddings/oleObject154.bin"/><Relationship Id="rId7" Type="http://schemas.openxmlformats.org/officeDocument/2006/relationships/oleObject" Target="../embeddings/oleObject156.bin"/><Relationship Id="rId12" Type="http://schemas.openxmlformats.org/officeDocument/2006/relationships/image" Target="../media/image15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53.emf"/><Relationship Id="rId11" Type="http://schemas.openxmlformats.org/officeDocument/2006/relationships/oleObject" Target="../embeddings/oleObject158.bin"/><Relationship Id="rId5" Type="http://schemas.openxmlformats.org/officeDocument/2006/relationships/oleObject" Target="../embeddings/oleObject155.bin"/><Relationship Id="rId10" Type="http://schemas.openxmlformats.org/officeDocument/2006/relationships/image" Target="../media/image155.emf"/><Relationship Id="rId4" Type="http://schemas.openxmlformats.org/officeDocument/2006/relationships/image" Target="../media/image152.emf"/><Relationship Id="rId9" Type="http://schemas.openxmlformats.org/officeDocument/2006/relationships/oleObject" Target="../embeddings/oleObject157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58.emf"/><Relationship Id="rId5" Type="http://schemas.openxmlformats.org/officeDocument/2006/relationships/oleObject" Target="../embeddings/oleObject160.bin"/><Relationship Id="rId4" Type="http://schemas.openxmlformats.org/officeDocument/2006/relationships/image" Target="../media/image157.emf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emf"/><Relationship Id="rId3" Type="http://schemas.openxmlformats.org/officeDocument/2006/relationships/oleObject" Target="../embeddings/oleObject161.bin"/><Relationship Id="rId7" Type="http://schemas.openxmlformats.org/officeDocument/2006/relationships/oleObject" Target="../embeddings/oleObject163.bin"/><Relationship Id="rId12" Type="http://schemas.openxmlformats.org/officeDocument/2006/relationships/image" Target="../media/image16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160.emf"/><Relationship Id="rId11" Type="http://schemas.openxmlformats.org/officeDocument/2006/relationships/oleObject" Target="../embeddings/oleObject165.bin"/><Relationship Id="rId5" Type="http://schemas.openxmlformats.org/officeDocument/2006/relationships/oleObject" Target="../embeddings/oleObject162.bin"/><Relationship Id="rId10" Type="http://schemas.openxmlformats.org/officeDocument/2006/relationships/image" Target="../media/image162.emf"/><Relationship Id="rId4" Type="http://schemas.openxmlformats.org/officeDocument/2006/relationships/image" Target="../media/image159.emf"/><Relationship Id="rId9" Type="http://schemas.openxmlformats.org/officeDocument/2006/relationships/oleObject" Target="../embeddings/oleObject164.bin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emf"/><Relationship Id="rId3" Type="http://schemas.openxmlformats.org/officeDocument/2006/relationships/oleObject" Target="../embeddings/oleObject166.bin"/><Relationship Id="rId7" Type="http://schemas.openxmlformats.org/officeDocument/2006/relationships/oleObject" Target="../embeddings/oleObject1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165.emf"/><Relationship Id="rId5" Type="http://schemas.openxmlformats.org/officeDocument/2006/relationships/oleObject" Target="../embeddings/oleObject167.bin"/><Relationship Id="rId10" Type="http://schemas.openxmlformats.org/officeDocument/2006/relationships/image" Target="../media/image167.emf"/><Relationship Id="rId4" Type="http://schemas.openxmlformats.org/officeDocument/2006/relationships/image" Target="../media/image164.emf"/><Relationship Id="rId9" Type="http://schemas.openxmlformats.org/officeDocument/2006/relationships/oleObject" Target="../embeddings/oleObject169.bin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emf"/><Relationship Id="rId3" Type="http://schemas.openxmlformats.org/officeDocument/2006/relationships/oleObject" Target="../embeddings/oleObject170.bin"/><Relationship Id="rId7" Type="http://schemas.openxmlformats.org/officeDocument/2006/relationships/oleObject" Target="../embeddings/oleObject1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69.emf"/><Relationship Id="rId5" Type="http://schemas.openxmlformats.org/officeDocument/2006/relationships/oleObject" Target="../embeddings/oleObject171.bin"/><Relationship Id="rId4" Type="http://schemas.openxmlformats.org/officeDocument/2006/relationships/image" Target="../media/image168.em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emf"/><Relationship Id="rId13" Type="http://schemas.openxmlformats.org/officeDocument/2006/relationships/oleObject" Target="../embeddings/oleObject178.bin"/><Relationship Id="rId3" Type="http://schemas.openxmlformats.org/officeDocument/2006/relationships/oleObject" Target="../embeddings/oleObject173.bin"/><Relationship Id="rId7" Type="http://schemas.openxmlformats.org/officeDocument/2006/relationships/oleObject" Target="../embeddings/oleObject175.bin"/><Relationship Id="rId12" Type="http://schemas.openxmlformats.org/officeDocument/2006/relationships/image" Target="../media/image17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172.emf"/><Relationship Id="rId11" Type="http://schemas.openxmlformats.org/officeDocument/2006/relationships/oleObject" Target="../embeddings/oleObject177.bin"/><Relationship Id="rId5" Type="http://schemas.openxmlformats.org/officeDocument/2006/relationships/oleObject" Target="../embeddings/oleObject174.bin"/><Relationship Id="rId10" Type="http://schemas.openxmlformats.org/officeDocument/2006/relationships/image" Target="../media/image174.emf"/><Relationship Id="rId4" Type="http://schemas.openxmlformats.org/officeDocument/2006/relationships/image" Target="../media/image171.emf"/><Relationship Id="rId9" Type="http://schemas.openxmlformats.org/officeDocument/2006/relationships/oleObject" Target="../embeddings/oleObject176.bin"/><Relationship Id="rId14" Type="http://schemas.openxmlformats.org/officeDocument/2006/relationships/image" Target="../media/image176.e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emf"/><Relationship Id="rId3" Type="http://schemas.openxmlformats.org/officeDocument/2006/relationships/oleObject" Target="../embeddings/oleObject179.bin"/><Relationship Id="rId7" Type="http://schemas.openxmlformats.org/officeDocument/2006/relationships/oleObject" Target="../embeddings/oleObject1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178.emf"/><Relationship Id="rId5" Type="http://schemas.openxmlformats.org/officeDocument/2006/relationships/oleObject" Target="../embeddings/oleObject180.bin"/><Relationship Id="rId4" Type="http://schemas.openxmlformats.org/officeDocument/2006/relationships/image" Target="../media/image177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4" Type="http://schemas.openxmlformats.org/officeDocument/2006/relationships/image" Target="../media/image180.e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emf"/><Relationship Id="rId3" Type="http://schemas.openxmlformats.org/officeDocument/2006/relationships/oleObject" Target="../embeddings/oleObject183.bin"/><Relationship Id="rId7" Type="http://schemas.openxmlformats.org/officeDocument/2006/relationships/oleObject" Target="../embeddings/oleObject1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182.emf"/><Relationship Id="rId5" Type="http://schemas.openxmlformats.org/officeDocument/2006/relationships/oleObject" Target="../embeddings/oleObject184.bin"/><Relationship Id="rId10" Type="http://schemas.openxmlformats.org/officeDocument/2006/relationships/image" Target="../media/image184.emf"/><Relationship Id="rId4" Type="http://schemas.openxmlformats.org/officeDocument/2006/relationships/image" Target="../media/image181.emf"/><Relationship Id="rId9" Type="http://schemas.openxmlformats.org/officeDocument/2006/relationships/oleObject" Target="../embeddings/oleObject186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4" Type="http://schemas.openxmlformats.org/officeDocument/2006/relationships/image" Target="../media/image18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  <a:cs typeface="+mj-cs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Chapter 12</a:t>
            </a:r>
            <a:br>
              <a:rPr lang="en-US" b="1">
                <a:solidFill>
                  <a:srgbClr val="187534"/>
                </a:solidFill>
                <a:latin typeface="Times" charset="0"/>
                <a:cs typeface="+mj-cs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  <a:cs typeface="+mj-cs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  <a:cs typeface="+mj-cs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 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Mark Z. Jacobson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Department of Civil &amp; Environmental Engineering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Stanford University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Stanford, CA 94305-4020</a:t>
            </a:r>
          </a:p>
          <a:p>
            <a:pPr algn="ctr">
              <a:buFontTx/>
              <a:buNone/>
              <a:defRPr/>
            </a:pPr>
            <a:r>
              <a:rPr lang="en-US" sz="2800" b="0">
                <a:latin typeface="Times" charset="0"/>
                <a:cs typeface="+mn-cs"/>
              </a:rPr>
              <a:t>jacobson@stanford.edu</a:t>
            </a:r>
          </a:p>
          <a:p>
            <a:pPr algn="ctr">
              <a:buFontTx/>
              <a:buNone/>
              <a:defRPr/>
            </a:pPr>
            <a:r>
              <a:rPr lang="en-US" sz="2800" b="0">
                <a:solidFill>
                  <a:srgbClr val="187534"/>
                </a:solidFill>
                <a:latin typeface="Times" charset="0"/>
                <a:cs typeface="+mn-cs"/>
              </a:rPr>
              <a:t>March 29, 2005</a:t>
            </a:r>
            <a:r>
              <a:rPr lang="en-US" sz="2000" b="0">
                <a:latin typeface="Times" charset="0"/>
                <a:cs typeface="+mn-cs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Initial Value Problems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563203" name="Rectangle 3"/>
          <p:cNvSpPr>
            <a:spLocks noChangeArrowheads="1"/>
          </p:cNvSpPr>
          <p:nvPr/>
        </p:nvSpPr>
        <p:spPr bwMode="auto">
          <a:xfrm>
            <a:off x="685800" y="3352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Vector of concentrations at time </a:t>
            </a:r>
            <a:r>
              <a:rPr lang="en-US" sz="2400" b="0" i="1">
                <a:latin typeface="Times" charset="0"/>
                <a:cs typeface="+mn-cs"/>
              </a:rPr>
              <a:t>t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(12.1)</a:t>
            </a:r>
          </a:p>
        </p:txBody>
      </p:sp>
      <p:sp>
        <p:nvSpPr>
          <p:cNvPr id="563219" name="Rectangle 19"/>
          <p:cNvSpPr>
            <a:spLocks noChangeArrowheads="1"/>
          </p:cNvSpPr>
          <p:nvPr/>
        </p:nvSpPr>
        <p:spPr bwMode="auto">
          <a:xfrm>
            <a:off x="609600" y="1905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Concentration of species </a:t>
            </a:r>
            <a:r>
              <a:rPr lang="en-US" sz="2400" b="0" i="1">
                <a:latin typeface="Times" charset="0"/>
                <a:cs typeface="+mn-cs"/>
              </a:rPr>
              <a:t>i</a:t>
            </a:r>
            <a:r>
              <a:rPr lang="en-US" sz="2400" b="0">
                <a:latin typeface="Times" charset="0"/>
                <a:cs typeface="+mn-cs"/>
              </a:rPr>
              <a:t> is known at time </a:t>
            </a:r>
            <a:r>
              <a:rPr lang="en-US" sz="2400" b="0" i="1">
                <a:latin typeface="Times" charset="0"/>
                <a:cs typeface="+mn-cs"/>
              </a:rPr>
              <a:t>t</a:t>
            </a:r>
            <a:r>
              <a:rPr lang="en-US" sz="2400" b="0">
                <a:latin typeface="Times" charset="0"/>
                <a:cs typeface="+mn-cs"/>
              </a:rPr>
              <a:t>-</a:t>
            </a:r>
            <a:r>
              <a:rPr lang="en-US" sz="2400" b="0" i="1">
                <a:latin typeface="Times" charset="0"/>
                <a:cs typeface="+mn-cs"/>
              </a:rPr>
              <a:t>h</a:t>
            </a:r>
            <a:r>
              <a:rPr lang="en-US" sz="2400" b="0">
                <a:latin typeface="Times" charset="0"/>
                <a:cs typeface="+mn-cs"/>
              </a:rPr>
              <a:t>=0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(12.2)</a:t>
            </a:r>
          </a:p>
        </p:txBody>
      </p:sp>
      <p:graphicFrame>
        <p:nvGraphicFramePr>
          <p:cNvPr id="563220" name="Object 20"/>
          <p:cNvGraphicFramePr>
            <a:graphicFrameLocks noChangeAspect="1"/>
          </p:cNvGraphicFramePr>
          <p:nvPr/>
        </p:nvGraphicFramePr>
        <p:xfrm>
          <a:off x="2514600" y="4038600"/>
          <a:ext cx="428466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Equation" r:id="rId3" imgW="1714500" imgH="215900" progId="Equation.3">
                  <p:embed/>
                </p:oleObj>
              </mc:Choice>
              <mc:Fallback>
                <p:oleObj name="Equation" r:id="rId3" imgW="1714500" imgH="2159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4284663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21" name="Object 21"/>
          <p:cNvGraphicFramePr>
            <a:graphicFrameLocks noChangeAspect="1"/>
          </p:cNvGraphicFramePr>
          <p:nvPr/>
        </p:nvGraphicFramePr>
        <p:xfrm>
          <a:off x="3568700" y="2590800"/>
          <a:ext cx="18415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Equation" r:id="rId5" imgW="736600" imgH="165100" progId="Equation.3">
                  <p:embed/>
                </p:oleObj>
              </mc:Choice>
              <mc:Fallback>
                <p:oleObj name="Equation" r:id="rId5" imgW="736600" imgH="1651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8700" y="2590800"/>
                        <a:ext cx="184150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22" name="Rectangle 22"/>
          <p:cNvSpPr>
            <a:spLocks noChangeArrowheads="1"/>
          </p:cNvSpPr>
          <p:nvPr/>
        </p:nvSpPr>
        <p:spPr bwMode="auto">
          <a:xfrm>
            <a:off x="685800" y="9144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Values are known at an initial time and desired at a final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03" grpId="0" build="p" autoUpdateAnimBg="0"/>
      <p:bldP spid="563219" grpId="0" build="p" autoUpdateAnimBg="0"/>
      <p:bldP spid="563222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Properties of Good ODE Solvers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660483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Accuracy</a:t>
            </a:r>
          </a:p>
          <a:p>
            <a:pPr marL="342900" indent="-342900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Mass conservation</a:t>
            </a:r>
          </a:p>
          <a:p>
            <a:pPr marL="342900" indent="-342900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Positive-definiteness</a:t>
            </a:r>
          </a:p>
          <a:p>
            <a:pPr marL="342900" indent="-342900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Speed</a:t>
            </a:r>
            <a:endParaRPr lang="en-US" sz="3200" b="0">
              <a:solidFill>
                <a:srgbClr val="800080"/>
              </a:solidFill>
              <a:latin typeface="Times" charset="0"/>
              <a:cs typeface="+mn-cs"/>
            </a:endParaRPr>
          </a:p>
        </p:txBody>
      </p:sp>
      <p:sp>
        <p:nvSpPr>
          <p:cNvPr id="660484" name="Rectangle 4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Normalized gross error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(12.3)</a:t>
            </a:r>
          </a:p>
        </p:txBody>
      </p:sp>
      <p:graphicFrame>
        <p:nvGraphicFramePr>
          <p:cNvPr id="660487" name="Object 7"/>
          <p:cNvGraphicFramePr>
            <a:graphicFrameLocks noChangeAspect="1"/>
          </p:cNvGraphicFramePr>
          <p:nvPr/>
        </p:nvGraphicFramePr>
        <p:xfrm>
          <a:off x="1219200" y="4495800"/>
          <a:ext cx="7011988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Equation" r:id="rId3" imgW="2794000" imgH="596900" progId="Equation.3">
                  <p:embed/>
                </p:oleObj>
              </mc:Choice>
              <mc:Fallback>
                <p:oleObj name="Equation" r:id="rId3" imgW="2794000" imgH="596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495800"/>
                        <a:ext cx="7011988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0483" grpId="0" build="p" autoUpdateAnimBg="0"/>
      <p:bldP spid="660484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Analytical Solution to ODEs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661508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Nitrogen dioxide photolysis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(12.4)</a:t>
            </a:r>
          </a:p>
        </p:txBody>
      </p:sp>
      <p:sp>
        <p:nvSpPr>
          <p:cNvPr id="661510" name="Rectangle 6"/>
          <p:cNvSpPr>
            <a:spLocks noChangeArrowheads="1"/>
          </p:cNvSpPr>
          <p:nvPr/>
        </p:nvSpPr>
        <p:spPr bwMode="auto">
          <a:xfrm>
            <a:off x="457200" y="2438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Time rate of change of NO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r>
              <a:rPr lang="en-US" sz="2400" b="0">
                <a:latin typeface="Times" charset="0"/>
                <a:cs typeface="+mn-cs"/>
              </a:rPr>
              <a:t>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(12.5)</a:t>
            </a:r>
          </a:p>
        </p:txBody>
      </p:sp>
      <p:sp>
        <p:nvSpPr>
          <p:cNvPr id="661511" name="Rectangle 7"/>
          <p:cNvSpPr>
            <a:spLocks noChangeArrowheads="1"/>
          </p:cNvSpPr>
          <p:nvPr/>
        </p:nvSpPr>
        <p:spPr bwMode="auto">
          <a:xfrm>
            <a:off x="457200" y="3886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Analytical solution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(12.6)</a:t>
            </a:r>
          </a:p>
        </p:txBody>
      </p:sp>
      <p:sp>
        <p:nvSpPr>
          <p:cNvPr id="661512" name="Rectangle 8"/>
          <p:cNvSpPr>
            <a:spLocks noChangeArrowheads="1"/>
          </p:cNvSpPr>
          <p:nvPr/>
        </p:nvSpPr>
        <p:spPr bwMode="auto">
          <a:xfrm>
            <a:off x="1981200" y="5105400"/>
            <a:ext cx="487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911225" algn="l"/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Example:</a:t>
            </a:r>
            <a:endParaRPr lang="en-US" sz="2400" b="0">
              <a:solidFill>
                <a:srgbClr val="187534"/>
              </a:solidFill>
              <a:latin typeface="Times" charset="0"/>
              <a:cs typeface="+mn-cs"/>
            </a:endParaRPr>
          </a:p>
          <a:p>
            <a:pPr marL="342900" indent="-342900">
              <a:buFontTx/>
              <a:buNone/>
              <a:tabLst>
                <a:tab pos="911225" algn="l"/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	[NO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]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t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-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h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  =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10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molec. cm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-3</a:t>
            </a:r>
          </a:p>
          <a:p>
            <a:pPr marL="342900" indent="-342900">
              <a:buFontTx/>
              <a:buNone/>
              <a:tabLst>
                <a:tab pos="911225" algn="l"/>
                <a:tab pos="6804025" algn="l"/>
              </a:tabLst>
              <a:defRPr/>
            </a:pP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		J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             = 0.02 s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-1</a:t>
            </a:r>
          </a:p>
          <a:p>
            <a:pPr marL="342900" indent="-342900">
              <a:buFontTx/>
              <a:buNone/>
              <a:tabLst>
                <a:tab pos="911225" algn="l"/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---&gt;   	[NO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]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    =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10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e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-0.02</a:t>
            </a:r>
            <a:r>
              <a:rPr lang="en-US" sz="2400" b="0" i="1" baseline="30000">
                <a:solidFill>
                  <a:srgbClr val="187534"/>
                </a:solidFill>
                <a:latin typeface="Times" charset="0"/>
                <a:cs typeface="+mn-cs"/>
              </a:rPr>
              <a:t>t</a:t>
            </a:r>
            <a:r>
              <a:rPr lang="en-US" sz="3200" b="0">
                <a:solidFill>
                  <a:srgbClr val="FF00FF"/>
                </a:solidFill>
                <a:latin typeface="Times" charset="0"/>
                <a:cs typeface="+mn-cs"/>
              </a:rPr>
              <a:t> </a:t>
            </a:r>
          </a:p>
        </p:txBody>
      </p:sp>
      <p:graphicFrame>
        <p:nvGraphicFramePr>
          <p:cNvPr id="661515" name="Object 11"/>
          <p:cNvGraphicFramePr>
            <a:graphicFrameLocks noChangeAspect="1"/>
          </p:cNvGraphicFramePr>
          <p:nvPr/>
        </p:nvGraphicFramePr>
        <p:xfrm>
          <a:off x="2362200" y="1676400"/>
          <a:ext cx="42513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0" name="Document" r:id="rId3" imgW="1701800" imgH="254000" progId="Word.Document.8">
                  <p:embed/>
                </p:oleObj>
              </mc:Choice>
              <mc:Fallback>
                <p:oleObj name="Document" r:id="rId3" imgW="1701800" imgH="2540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676400"/>
                        <a:ext cx="4251325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1516" name="Object 12"/>
          <p:cNvGraphicFramePr>
            <a:graphicFrameLocks noChangeAspect="1"/>
          </p:cNvGraphicFramePr>
          <p:nvPr/>
        </p:nvGraphicFramePr>
        <p:xfrm>
          <a:off x="3048000" y="3048000"/>
          <a:ext cx="272891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1" name="Equation" r:id="rId5" imgW="1092200" imgH="330200" progId="Equation.3">
                  <p:embed/>
                </p:oleObj>
              </mc:Choice>
              <mc:Fallback>
                <p:oleObj name="Equation" r:id="rId5" imgW="1092200" imgH="330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048000"/>
                        <a:ext cx="272891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1517" name="Object 13"/>
          <p:cNvGraphicFramePr>
            <a:graphicFrameLocks noChangeAspect="1"/>
          </p:cNvGraphicFramePr>
          <p:nvPr/>
        </p:nvGraphicFramePr>
        <p:xfrm>
          <a:off x="2895600" y="4267200"/>
          <a:ext cx="33321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2" name="Equation" r:id="rId7" imgW="1333500" imgH="228600" progId="Equation.3">
                  <p:embed/>
                </p:oleObj>
              </mc:Choice>
              <mc:Fallback>
                <p:oleObj name="Equation" r:id="rId7" imgW="1333500" imgH="228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267200"/>
                        <a:ext cx="333216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1508" grpId="0" build="p" autoUpdateAnimBg="0"/>
      <p:bldP spid="661510" grpId="0" build="p" autoUpdateAnimBg="0"/>
      <p:bldP spid="661511" grpId="0" build="p" autoUpdateAnimBg="0"/>
      <p:bldP spid="661512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Taylor Series Solution to ODEs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662531" name="Rectangle 3"/>
          <p:cNvSpPr>
            <a:spLocks noChangeArrowheads="1"/>
          </p:cNvSpPr>
          <p:nvPr/>
        </p:nvSpPr>
        <p:spPr bwMode="auto">
          <a:xfrm>
            <a:off x="381000" y="3352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Taylor series expansion for NO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(12.8)</a:t>
            </a:r>
            <a:endParaRPr lang="en-US" sz="3200" b="0">
              <a:solidFill>
                <a:srgbClr val="800080"/>
              </a:solidFill>
              <a:latin typeface="Times" charset="0"/>
              <a:cs typeface="+mn-cs"/>
            </a:endParaRPr>
          </a:p>
        </p:txBody>
      </p:sp>
      <p:sp>
        <p:nvSpPr>
          <p:cNvPr id="662532" name="Rectangle 4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Explicit Taylor series expansion for one species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(12.7)</a:t>
            </a:r>
          </a:p>
        </p:txBody>
      </p:sp>
      <p:graphicFrame>
        <p:nvGraphicFramePr>
          <p:cNvPr id="662541" name="Object 13"/>
          <p:cNvGraphicFramePr>
            <a:graphicFrameLocks noChangeAspect="1"/>
          </p:cNvGraphicFramePr>
          <p:nvPr/>
        </p:nvGraphicFramePr>
        <p:xfrm>
          <a:off x="533400" y="1752600"/>
          <a:ext cx="7934325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9" name="Equation" r:id="rId3" imgW="3175000" imgH="393700" progId="Equation.3">
                  <p:embed/>
                </p:oleObj>
              </mc:Choice>
              <mc:Fallback>
                <p:oleObj name="Equation" r:id="rId3" imgW="3175000" imgH="3937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752600"/>
                        <a:ext cx="7934325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2544" name="Object 16"/>
          <p:cNvGraphicFramePr>
            <a:graphicFrameLocks noChangeAspect="1"/>
          </p:cNvGraphicFramePr>
          <p:nvPr/>
        </p:nvGraphicFramePr>
        <p:xfrm>
          <a:off x="241300" y="4191000"/>
          <a:ext cx="89027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Equation" r:id="rId5" imgW="3733800" imgH="393700" progId="Equation.3">
                  <p:embed/>
                </p:oleObj>
              </mc:Choice>
              <mc:Fallback>
                <p:oleObj name="Equation" r:id="rId5" imgW="3733800" imgH="3937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" y="4191000"/>
                        <a:ext cx="89027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2531" grpId="0" build="p" autoUpdateAnimBg="0"/>
      <p:bldP spid="662532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Taylor Series Example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663556" name="Rectangle 4"/>
          <p:cNvSpPr>
            <a:spLocks noChangeArrowheads="1"/>
          </p:cNvSpPr>
          <p:nvPr/>
        </p:nvSpPr>
        <p:spPr bwMode="auto">
          <a:xfrm>
            <a:off x="457200" y="2514600"/>
            <a:ext cx="1447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Assume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sp>
        <p:nvSpPr>
          <p:cNvPr id="663557" name="Rectangle 5"/>
          <p:cNvSpPr>
            <a:spLocks noChangeArrowheads="1"/>
          </p:cNvSpPr>
          <p:nvPr/>
        </p:nvSpPr>
        <p:spPr bwMode="auto">
          <a:xfrm>
            <a:off x="7086600" y="6248400"/>
            <a:ext cx="1752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(12.8-12.12)</a:t>
            </a:r>
          </a:p>
        </p:txBody>
      </p:sp>
      <p:graphicFrame>
        <p:nvGraphicFramePr>
          <p:cNvPr id="663561" name="Object 9"/>
          <p:cNvGraphicFramePr>
            <a:graphicFrameLocks noChangeAspect="1"/>
          </p:cNvGraphicFramePr>
          <p:nvPr/>
        </p:nvGraphicFramePr>
        <p:xfrm>
          <a:off x="2667000" y="3429000"/>
          <a:ext cx="307816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3" name="Equation" r:id="rId3" imgW="1231900" imgH="317500" progId="Equation.3">
                  <p:embed/>
                </p:oleObj>
              </mc:Choice>
              <mc:Fallback>
                <p:oleObj name="Equation" r:id="rId3" imgW="1231900" imgH="317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429000"/>
                        <a:ext cx="307816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3562" name="Object 10"/>
          <p:cNvGraphicFramePr>
            <a:graphicFrameLocks noChangeAspect="1"/>
          </p:cNvGraphicFramePr>
          <p:nvPr/>
        </p:nvGraphicFramePr>
        <p:xfrm>
          <a:off x="1600200" y="4191000"/>
          <a:ext cx="57134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4" name="Equation" r:id="rId5" imgW="2286000" imgH="381000" progId="Equation.3">
                  <p:embed/>
                </p:oleObj>
              </mc:Choice>
              <mc:Fallback>
                <p:oleObj name="Equation" r:id="rId5" imgW="2286000" imgH="381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191000"/>
                        <a:ext cx="571341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3563" name="Object 11"/>
          <p:cNvGraphicFramePr>
            <a:graphicFrameLocks noChangeAspect="1"/>
          </p:cNvGraphicFramePr>
          <p:nvPr/>
        </p:nvGraphicFramePr>
        <p:xfrm>
          <a:off x="228600" y="5181600"/>
          <a:ext cx="8696325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5" name="Equation" r:id="rId7" imgW="3479800" imgH="393700" progId="Equation.3">
                  <p:embed/>
                </p:oleObj>
              </mc:Choice>
              <mc:Fallback>
                <p:oleObj name="Equation" r:id="rId7" imgW="3479800" imgH="393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5181600"/>
                        <a:ext cx="8696325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3564" name="Object 12"/>
          <p:cNvGraphicFramePr>
            <a:graphicFrameLocks noChangeAspect="1"/>
          </p:cNvGraphicFramePr>
          <p:nvPr/>
        </p:nvGraphicFramePr>
        <p:xfrm>
          <a:off x="241300" y="990600"/>
          <a:ext cx="89027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6" name="Equation" r:id="rId9" imgW="3733800" imgH="393700" progId="Equation.3">
                  <p:embed/>
                </p:oleObj>
              </mc:Choice>
              <mc:Fallback>
                <p:oleObj name="Equation" r:id="rId9" imgW="3733800" imgH="3937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" y="990600"/>
                        <a:ext cx="89027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3565" name="Object 13"/>
          <p:cNvGraphicFramePr>
            <a:graphicFrameLocks noChangeAspect="1"/>
          </p:cNvGraphicFramePr>
          <p:nvPr/>
        </p:nvGraphicFramePr>
        <p:xfrm>
          <a:off x="2057400" y="2209800"/>
          <a:ext cx="4808538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7" name="Document" r:id="rId11" imgW="1600200" imgH="254000" progId="Word.Document.8">
                  <p:embed/>
                </p:oleObj>
              </mc:Choice>
              <mc:Fallback>
                <p:oleObj name="Document" r:id="rId11" imgW="1600200" imgH="25400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209800"/>
                        <a:ext cx="4808538" cy="76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3568" name="Line 16"/>
          <p:cNvSpPr>
            <a:spLocks noChangeShapeType="1"/>
          </p:cNvSpPr>
          <p:nvPr/>
        </p:nvSpPr>
        <p:spPr bwMode="auto">
          <a:xfrm>
            <a:off x="533400" y="3733800"/>
            <a:ext cx="990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3556" grpId="0" build="p" autoUpdateAnimBg="0"/>
      <p:bldP spid="66355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Taylor Series Solution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664580" name="Rectangle 4"/>
          <p:cNvSpPr>
            <a:spLocks noChangeArrowheads="1"/>
          </p:cNvSpPr>
          <p:nvPr/>
        </p:nvSpPr>
        <p:spPr bwMode="auto">
          <a:xfrm>
            <a:off x="838200" y="1981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(12.13)</a:t>
            </a:r>
          </a:p>
        </p:txBody>
      </p:sp>
      <p:sp>
        <p:nvSpPr>
          <p:cNvPr id="664581" name="Rectangle 5"/>
          <p:cNvSpPr>
            <a:spLocks noChangeArrowheads="1"/>
          </p:cNvSpPr>
          <p:nvPr/>
        </p:nvSpPr>
        <p:spPr bwMode="auto">
          <a:xfrm>
            <a:off x="457200" y="510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Disadvantages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Unstable unless small time step is used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High derivatives computationally demanding</a:t>
            </a:r>
            <a:endParaRPr lang="en-US" sz="3200" b="0">
              <a:solidFill>
                <a:srgbClr val="800080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664585" name="Object 9"/>
          <p:cNvGraphicFramePr>
            <a:graphicFrameLocks noChangeAspect="1"/>
          </p:cNvGraphicFramePr>
          <p:nvPr/>
        </p:nvGraphicFramePr>
        <p:xfrm>
          <a:off x="2362200" y="1828800"/>
          <a:ext cx="37766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3" name="Equation" r:id="rId3" imgW="1511300" imgH="342900" progId="Equation.3">
                  <p:embed/>
                </p:oleObj>
              </mc:Choice>
              <mc:Fallback>
                <p:oleObj name="Equation" r:id="rId3" imgW="1511300" imgH="3429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828800"/>
                        <a:ext cx="37766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4586" name="Object 10"/>
          <p:cNvGraphicFramePr>
            <a:graphicFrameLocks noChangeAspect="1"/>
          </p:cNvGraphicFramePr>
          <p:nvPr/>
        </p:nvGraphicFramePr>
        <p:xfrm>
          <a:off x="2209800" y="2895600"/>
          <a:ext cx="43481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4" name="Equation" r:id="rId5" imgW="1739900" imgH="393700" progId="Equation.3">
                  <p:embed/>
                </p:oleObj>
              </mc:Choice>
              <mc:Fallback>
                <p:oleObj name="Equation" r:id="rId5" imgW="1739900" imgH="3937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895600"/>
                        <a:ext cx="434816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4587" name="Object 11"/>
          <p:cNvGraphicFramePr>
            <a:graphicFrameLocks noChangeAspect="1"/>
          </p:cNvGraphicFramePr>
          <p:nvPr/>
        </p:nvGraphicFramePr>
        <p:xfrm>
          <a:off x="2209800" y="4038600"/>
          <a:ext cx="43164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5" name="Equation" r:id="rId7" imgW="1727200" imgH="393700" progId="Equation.3">
                  <p:embed/>
                </p:oleObj>
              </mc:Choice>
              <mc:Fallback>
                <p:oleObj name="Equation" r:id="rId7" imgW="1727200" imgH="393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038600"/>
                        <a:ext cx="43164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4588" name="Object 12"/>
          <p:cNvGraphicFramePr>
            <a:graphicFrameLocks noChangeAspect="1"/>
          </p:cNvGraphicFramePr>
          <p:nvPr/>
        </p:nvGraphicFramePr>
        <p:xfrm>
          <a:off x="1981200" y="838200"/>
          <a:ext cx="4808538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6" name="Document" r:id="rId9" imgW="1600200" imgH="254000" progId="Word.Document.8">
                  <p:embed/>
                </p:oleObj>
              </mc:Choice>
              <mc:Fallback>
                <p:oleObj name="Document" r:id="rId9" imgW="1600200" imgH="2540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838200"/>
                        <a:ext cx="4808538" cy="76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4580" grpId="0" build="p" autoUpdateAnimBg="0"/>
      <p:bldP spid="66458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Forward Euler Solution to ODEs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665603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Explicit forward Euler solution for an individual species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(12.14)</a:t>
            </a:r>
          </a:p>
        </p:txBody>
      </p:sp>
      <p:sp>
        <p:nvSpPr>
          <p:cNvPr id="665608" name="Rectangle 8"/>
          <p:cNvSpPr>
            <a:spLocks noChangeArrowheads="1"/>
          </p:cNvSpPr>
          <p:nvPr/>
        </p:nvSpPr>
        <p:spPr bwMode="auto">
          <a:xfrm>
            <a:off x="381000" y="2209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Example set of three equations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(12.15-17)</a:t>
            </a:r>
          </a:p>
        </p:txBody>
      </p:sp>
      <p:graphicFrame>
        <p:nvGraphicFramePr>
          <p:cNvPr id="665611" name="Object 11"/>
          <p:cNvGraphicFramePr>
            <a:graphicFrameLocks noChangeAspect="1"/>
          </p:cNvGraphicFramePr>
          <p:nvPr/>
        </p:nvGraphicFramePr>
        <p:xfrm>
          <a:off x="2743200" y="1447800"/>
          <a:ext cx="339566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4" name="Equation" r:id="rId3" imgW="1358900" imgH="317500" progId="Equation.3">
                  <p:embed/>
                </p:oleObj>
              </mc:Choice>
              <mc:Fallback>
                <p:oleObj name="Equation" r:id="rId3" imgW="1358900" imgH="3175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447800"/>
                        <a:ext cx="339566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12" name="Object 12"/>
          <p:cNvGraphicFramePr>
            <a:graphicFrameLocks noChangeAspect="1"/>
          </p:cNvGraphicFramePr>
          <p:nvPr/>
        </p:nvGraphicFramePr>
        <p:xfrm>
          <a:off x="2209800" y="2667000"/>
          <a:ext cx="399891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5" name="Document" r:id="rId5" imgW="1600200" imgH="254000" progId="Word.Document.8">
                  <p:embed/>
                </p:oleObj>
              </mc:Choice>
              <mc:Fallback>
                <p:oleObj name="Document" r:id="rId5" imgW="1600200" imgH="2540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667000"/>
                        <a:ext cx="3998913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13" name="Object 13"/>
          <p:cNvGraphicFramePr>
            <a:graphicFrameLocks noChangeAspect="1"/>
          </p:cNvGraphicFramePr>
          <p:nvPr/>
        </p:nvGraphicFramePr>
        <p:xfrm>
          <a:off x="2286000" y="3505200"/>
          <a:ext cx="390842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6" name="Document" r:id="rId7" imgW="1562100" imgH="241300" progId="Word.Document.8">
                  <p:embed/>
                </p:oleObj>
              </mc:Choice>
              <mc:Fallback>
                <p:oleObj name="Document" r:id="rId7" imgW="1562100" imgH="24130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505200"/>
                        <a:ext cx="390842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14" name="Object 14"/>
          <p:cNvGraphicFramePr>
            <a:graphicFrameLocks noChangeAspect="1"/>
          </p:cNvGraphicFramePr>
          <p:nvPr/>
        </p:nvGraphicFramePr>
        <p:xfrm>
          <a:off x="2209800" y="4267200"/>
          <a:ext cx="42513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7" name="Document" r:id="rId9" imgW="1701800" imgH="254000" progId="Word.Document.8">
                  <p:embed/>
                </p:oleObj>
              </mc:Choice>
              <mc:Fallback>
                <p:oleObj name="Document" r:id="rId9" imgW="1701800" imgH="254000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267200"/>
                        <a:ext cx="4251325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15" name="Rectangle 15"/>
          <p:cNvSpPr>
            <a:spLocks noChangeArrowheads="1"/>
          </p:cNvSpPr>
          <p:nvPr/>
        </p:nvSpPr>
        <p:spPr bwMode="auto">
          <a:xfrm>
            <a:off x="6477000" y="2895600"/>
            <a:ext cx="62388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(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k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1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)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sp>
        <p:nvSpPr>
          <p:cNvPr id="665616" name="Rectangle 16"/>
          <p:cNvSpPr>
            <a:spLocks noChangeArrowheads="1"/>
          </p:cNvSpPr>
          <p:nvPr/>
        </p:nvSpPr>
        <p:spPr bwMode="auto">
          <a:xfrm>
            <a:off x="6477000" y="3733800"/>
            <a:ext cx="62388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(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k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)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sp>
        <p:nvSpPr>
          <p:cNvPr id="665617" name="Rectangle 17"/>
          <p:cNvSpPr>
            <a:spLocks noChangeArrowheads="1"/>
          </p:cNvSpPr>
          <p:nvPr/>
        </p:nvSpPr>
        <p:spPr bwMode="auto">
          <a:xfrm>
            <a:off x="6553200" y="4495800"/>
            <a:ext cx="52228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(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J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)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665618" name="Object 18"/>
          <p:cNvGraphicFramePr>
            <a:graphicFrameLocks noChangeAspect="1"/>
          </p:cNvGraphicFramePr>
          <p:nvPr/>
        </p:nvGraphicFramePr>
        <p:xfrm>
          <a:off x="258763" y="5791200"/>
          <a:ext cx="8885237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8" name="Equation" r:id="rId11" imgW="3708400" imgH="355600" progId="Equation.3">
                  <p:embed/>
                </p:oleObj>
              </mc:Choice>
              <mc:Fallback>
                <p:oleObj name="Equation" r:id="rId11" imgW="3708400" imgH="3556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63" y="5791200"/>
                        <a:ext cx="8885237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19" name="Rectangle 19"/>
          <p:cNvSpPr>
            <a:spLocks noChangeArrowheads="1"/>
          </p:cNvSpPr>
          <p:nvPr/>
        </p:nvSpPr>
        <p:spPr bwMode="auto">
          <a:xfrm>
            <a:off x="381000" y="5181600"/>
            <a:ext cx="830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First derivative of NO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03" grpId="0" build="p" autoUpdateAnimBg="0"/>
      <p:bldP spid="665608" grpId="0" build="p" autoUpdateAnimBg="0"/>
      <p:bldP spid="665615" grpId="0" autoUpdateAnimBg="0"/>
      <p:bldP spid="665616" grpId="0" autoUpdateAnimBg="0"/>
      <p:bldP spid="665617" grpId="0" autoUpdateAnimBg="0"/>
      <p:bldP spid="66561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Forward Euler Solution to ODEs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66662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First derivative of NO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(12.18)</a:t>
            </a:r>
          </a:p>
        </p:txBody>
      </p:sp>
      <p:sp>
        <p:nvSpPr>
          <p:cNvPr id="666628" name="Rectangle 4"/>
          <p:cNvSpPr>
            <a:spLocks noChangeArrowheads="1"/>
          </p:cNvSpPr>
          <p:nvPr/>
        </p:nvSpPr>
        <p:spPr bwMode="auto">
          <a:xfrm>
            <a:off x="457200" y="3276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Forward Euler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(12.19)</a:t>
            </a:r>
          </a:p>
        </p:txBody>
      </p:sp>
      <p:graphicFrame>
        <p:nvGraphicFramePr>
          <p:cNvPr id="666638" name="Object 14"/>
          <p:cNvGraphicFramePr>
            <a:graphicFrameLocks noChangeAspect="1"/>
          </p:cNvGraphicFramePr>
          <p:nvPr/>
        </p:nvGraphicFramePr>
        <p:xfrm>
          <a:off x="182563" y="1814513"/>
          <a:ext cx="8885237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5" name="Equation" r:id="rId3" imgW="3708400" imgH="355600" progId="Equation.3">
                  <p:embed/>
                </p:oleObj>
              </mc:Choice>
              <mc:Fallback>
                <p:oleObj name="Equation" r:id="rId3" imgW="3708400" imgH="355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63" y="1814513"/>
                        <a:ext cx="8885237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6639" name="Object 15"/>
          <p:cNvGraphicFramePr>
            <a:graphicFrameLocks noChangeAspect="1"/>
          </p:cNvGraphicFramePr>
          <p:nvPr/>
        </p:nvGraphicFramePr>
        <p:xfrm>
          <a:off x="82550" y="4038600"/>
          <a:ext cx="89852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6" name="Equation" r:id="rId5" imgW="4279900" imgH="254000" progId="Equation.3">
                  <p:embed/>
                </p:oleObj>
              </mc:Choice>
              <mc:Fallback>
                <p:oleObj name="Equation" r:id="rId5" imgW="4279900" imgH="2540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4038600"/>
                        <a:ext cx="898525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6627" grpId="0" build="p" autoUpdateAnimBg="0"/>
      <p:bldP spid="666628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Forward Euler Solution to ODEs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667651" name="Rectangle 3"/>
          <p:cNvSpPr>
            <a:spLocks noChangeArrowheads="1"/>
          </p:cNvSpPr>
          <p:nvPr/>
        </p:nvSpPr>
        <p:spPr bwMode="auto">
          <a:xfrm>
            <a:off x="304800" y="2362200"/>
            <a:ext cx="830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Rewrite in terms of production and loss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(12.20-22)</a:t>
            </a:r>
          </a:p>
        </p:txBody>
      </p:sp>
      <p:sp>
        <p:nvSpPr>
          <p:cNvPr id="667656" name="Rectangle 8"/>
          <p:cNvSpPr>
            <a:spLocks noChangeArrowheads="1"/>
          </p:cNvSpPr>
          <p:nvPr/>
        </p:nvSpPr>
        <p:spPr bwMode="auto">
          <a:xfrm>
            <a:off x="457200" y="502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Advantages</a:t>
            </a:r>
            <a:endParaRPr lang="en-US" sz="2400" b="0">
              <a:solidFill>
                <a:srgbClr val="0000FF"/>
              </a:solidFill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0000FF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Mass conserving, easy to calculate derivatives</a:t>
            </a:r>
            <a:endParaRPr lang="en-US" sz="2400" b="0">
              <a:solidFill>
                <a:srgbClr val="0000FF"/>
              </a:solidFill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Disadvantage</a:t>
            </a:r>
            <a:endParaRPr lang="en-US" sz="2400" b="0">
              <a:solidFill>
                <a:srgbClr val="0000FF"/>
              </a:solidFill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0000FF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Unconditionally unstable</a:t>
            </a:r>
            <a:endParaRPr lang="en-US" sz="3200" b="0">
              <a:solidFill>
                <a:srgbClr val="800080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667657" name="Object 9"/>
          <p:cNvGraphicFramePr>
            <a:graphicFrameLocks noChangeAspect="1"/>
          </p:cNvGraphicFramePr>
          <p:nvPr/>
        </p:nvGraphicFramePr>
        <p:xfrm>
          <a:off x="1066800" y="2895600"/>
          <a:ext cx="672941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6" name="Equation" r:id="rId3" imgW="2692400" imgH="241300" progId="Equation.3">
                  <p:embed/>
                </p:oleObj>
              </mc:Choice>
              <mc:Fallback>
                <p:oleObj name="Equation" r:id="rId3" imgW="2692400" imgH="241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895600"/>
                        <a:ext cx="6729413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7658" name="Object 10"/>
          <p:cNvGraphicFramePr>
            <a:graphicFrameLocks noChangeAspect="1"/>
          </p:cNvGraphicFramePr>
          <p:nvPr/>
        </p:nvGraphicFramePr>
        <p:xfrm>
          <a:off x="2286000" y="3657600"/>
          <a:ext cx="43799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7" name="Equation" r:id="rId5" imgW="1752600" imgH="203200" progId="Equation.3">
                  <p:embed/>
                </p:oleObj>
              </mc:Choice>
              <mc:Fallback>
                <p:oleObj name="Equation" r:id="rId5" imgW="1752600" imgH="203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657600"/>
                        <a:ext cx="437991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7659" name="Object 11"/>
          <p:cNvGraphicFramePr>
            <a:graphicFrameLocks noChangeAspect="1"/>
          </p:cNvGraphicFramePr>
          <p:nvPr/>
        </p:nvGraphicFramePr>
        <p:xfrm>
          <a:off x="1447800" y="4419600"/>
          <a:ext cx="64436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8" name="Equation" r:id="rId7" imgW="2578100" imgH="203200" progId="Equation.3">
                  <p:embed/>
                </p:oleObj>
              </mc:Choice>
              <mc:Fallback>
                <p:oleObj name="Equation" r:id="rId7" imgW="2578100" imgH="203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419600"/>
                        <a:ext cx="644366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7660" name="Object 12"/>
          <p:cNvGraphicFramePr>
            <a:graphicFrameLocks noChangeAspect="1"/>
          </p:cNvGraphicFramePr>
          <p:nvPr/>
        </p:nvGraphicFramePr>
        <p:xfrm>
          <a:off x="0" y="1447800"/>
          <a:ext cx="89852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9" name="Equation" r:id="rId9" imgW="4279900" imgH="254000" progId="Equation.3">
                  <p:embed/>
                </p:oleObj>
              </mc:Choice>
              <mc:Fallback>
                <p:oleObj name="Equation" r:id="rId9" imgW="4279900" imgH="254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47800"/>
                        <a:ext cx="898525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7661" name="Rectangle 13"/>
          <p:cNvSpPr>
            <a:spLocks noChangeArrowheads="1"/>
          </p:cNvSpPr>
          <p:nvPr/>
        </p:nvSpPr>
        <p:spPr bwMode="auto">
          <a:xfrm>
            <a:off x="3048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Forward Euler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(12.19)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6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6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7651" grpId="0" build="p" autoUpdateAnimBg="0"/>
      <p:bldP spid="667656" grpId="0" build="p" autoUpdateAnimBg="0"/>
      <p:bldP spid="66766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Mass Conservation of Forward Euler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66969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Requirement for mass conservation of nitrogen 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(12.28)</a:t>
            </a:r>
          </a:p>
        </p:txBody>
      </p:sp>
      <p:sp>
        <p:nvSpPr>
          <p:cNvPr id="669701" name="Rectangle 5"/>
          <p:cNvSpPr>
            <a:spLocks noChangeArrowheads="1"/>
          </p:cNvSpPr>
          <p:nvPr/>
        </p:nvSpPr>
        <p:spPr bwMode="auto">
          <a:xfrm>
            <a:off x="457200" y="3200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Forward Euler concentrations of nitrogen species 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(12.24,6)</a:t>
            </a:r>
          </a:p>
        </p:txBody>
      </p:sp>
      <p:graphicFrame>
        <p:nvGraphicFramePr>
          <p:cNvPr id="669707" name="Object 11"/>
          <p:cNvGraphicFramePr>
            <a:graphicFrameLocks noChangeAspect="1"/>
          </p:cNvGraphicFramePr>
          <p:nvPr/>
        </p:nvGraphicFramePr>
        <p:xfrm>
          <a:off x="2057400" y="2057400"/>
          <a:ext cx="5014913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6" name="Equation" r:id="rId3" imgW="2006600" imgH="228600" progId="Equation.3">
                  <p:embed/>
                </p:oleObj>
              </mc:Choice>
              <mc:Fallback>
                <p:oleObj name="Equation" r:id="rId3" imgW="20066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057400"/>
                        <a:ext cx="5014913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9710" name="Object 14"/>
          <p:cNvGraphicFramePr>
            <a:graphicFrameLocks noChangeAspect="1"/>
          </p:cNvGraphicFramePr>
          <p:nvPr/>
        </p:nvGraphicFramePr>
        <p:xfrm>
          <a:off x="1828800" y="4953000"/>
          <a:ext cx="523716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7" name="Equation" r:id="rId5" imgW="2095500" imgH="203200" progId="Equation.3">
                  <p:embed/>
                </p:oleObj>
              </mc:Choice>
              <mc:Fallback>
                <p:oleObj name="Equation" r:id="rId5" imgW="2095500" imgH="203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953000"/>
                        <a:ext cx="5237163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9712" name="Object 16"/>
          <p:cNvGraphicFramePr>
            <a:graphicFrameLocks noChangeAspect="1"/>
          </p:cNvGraphicFramePr>
          <p:nvPr/>
        </p:nvGraphicFramePr>
        <p:xfrm>
          <a:off x="1600200" y="4114800"/>
          <a:ext cx="561816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8" name="Equation" r:id="rId7" imgW="2247900" imgH="203200" progId="Equation.3">
                  <p:embed/>
                </p:oleObj>
              </mc:Choice>
              <mc:Fallback>
                <p:oleObj name="Equation" r:id="rId7" imgW="2247900" imgH="2032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114800"/>
                        <a:ext cx="5618163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9699" grpId="0" build="p" autoUpdateAnimBg="0"/>
      <p:bldP spid="66970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Mass Conservation of Forward Euler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26020" name="Rectangle 4"/>
          <p:cNvSpPr>
            <a:spLocks noChangeArrowheads="1"/>
          </p:cNvSpPr>
          <p:nvPr/>
        </p:nvSpPr>
        <p:spPr bwMode="auto">
          <a:xfrm>
            <a:off x="3810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Requirement for mass conservation of oxygen 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(12.29)</a:t>
            </a:r>
          </a:p>
        </p:txBody>
      </p:sp>
      <p:graphicFrame>
        <p:nvGraphicFramePr>
          <p:cNvPr id="726022" name="Object 6"/>
          <p:cNvGraphicFramePr>
            <a:graphicFrameLocks noChangeAspect="1"/>
          </p:cNvGraphicFramePr>
          <p:nvPr/>
        </p:nvGraphicFramePr>
        <p:xfrm>
          <a:off x="381000" y="1371600"/>
          <a:ext cx="4475163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9" name="Equation" r:id="rId3" imgW="1790700" imgH="228600" progId="Equation.3">
                  <p:embed/>
                </p:oleObj>
              </mc:Choice>
              <mc:Fallback>
                <p:oleObj name="Equation" r:id="rId3" imgW="17907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371600"/>
                        <a:ext cx="4475163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6023" name="Object 7"/>
          <p:cNvGraphicFramePr>
            <a:graphicFrameLocks noChangeAspect="1"/>
          </p:cNvGraphicFramePr>
          <p:nvPr/>
        </p:nvGraphicFramePr>
        <p:xfrm>
          <a:off x="3352800" y="1981200"/>
          <a:ext cx="5078413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0" name="Equation" r:id="rId5" imgW="2032000" imgH="228600" progId="Equation.3">
                  <p:embed/>
                </p:oleObj>
              </mc:Choice>
              <mc:Fallback>
                <p:oleObj name="Equation" r:id="rId5" imgW="20320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981200"/>
                        <a:ext cx="5078413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6024" name="Rectangle 8"/>
          <p:cNvSpPr>
            <a:spLocks noChangeArrowheads="1"/>
          </p:cNvSpPr>
          <p:nvPr/>
        </p:nvSpPr>
        <p:spPr bwMode="auto">
          <a:xfrm>
            <a:off x="457200" y="2743200"/>
            <a:ext cx="8305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Forward Euler concentrations 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(12.24-7)</a:t>
            </a:r>
          </a:p>
        </p:txBody>
      </p:sp>
      <p:graphicFrame>
        <p:nvGraphicFramePr>
          <p:cNvPr id="726025" name="Object 9"/>
          <p:cNvGraphicFramePr>
            <a:graphicFrameLocks noChangeAspect="1"/>
          </p:cNvGraphicFramePr>
          <p:nvPr/>
        </p:nvGraphicFramePr>
        <p:xfrm>
          <a:off x="1676400" y="5486400"/>
          <a:ext cx="523716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1" name="Equation" r:id="rId7" imgW="2095500" imgH="203200" progId="Equation.3">
                  <p:embed/>
                </p:oleObj>
              </mc:Choice>
              <mc:Fallback>
                <p:oleObj name="Equation" r:id="rId7" imgW="2095500" imgH="203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486400"/>
                        <a:ext cx="5237163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6026" name="Object 10"/>
          <p:cNvGraphicFramePr>
            <a:graphicFrameLocks noChangeAspect="1"/>
          </p:cNvGraphicFramePr>
          <p:nvPr/>
        </p:nvGraphicFramePr>
        <p:xfrm>
          <a:off x="1676400" y="3962400"/>
          <a:ext cx="511016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2" name="Equation" r:id="rId9" imgW="2044700" imgH="203200" progId="Equation.3">
                  <p:embed/>
                </p:oleObj>
              </mc:Choice>
              <mc:Fallback>
                <p:oleObj name="Equation" r:id="rId9" imgW="2044700" imgH="203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962400"/>
                        <a:ext cx="5110163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6027" name="Object 11"/>
          <p:cNvGraphicFramePr>
            <a:graphicFrameLocks noChangeAspect="1"/>
          </p:cNvGraphicFramePr>
          <p:nvPr/>
        </p:nvGraphicFramePr>
        <p:xfrm>
          <a:off x="1676400" y="4724400"/>
          <a:ext cx="561816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3" name="Equation" r:id="rId11" imgW="2247900" imgH="203200" progId="Equation.3">
                  <p:embed/>
                </p:oleObj>
              </mc:Choice>
              <mc:Fallback>
                <p:oleObj name="Equation" r:id="rId11" imgW="2247900" imgH="203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724400"/>
                        <a:ext cx="5618163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6028" name="Object 12"/>
          <p:cNvGraphicFramePr>
            <a:graphicFrameLocks noChangeAspect="1"/>
          </p:cNvGraphicFramePr>
          <p:nvPr/>
        </p:nvGraphicFramePr>
        <p:xfrm>
          <a:off x="1676400" y="3200400"/>
          <a:ext cx="514191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4" name="Equation" r:id="rId13" imgW="2057400" imgH="203200" progId="Equation.3">
                  <p:embed/>
                </p:oleObj>
              </mc:Choice>
              <mc:Fallback>
                <p:oleObj name="Equation" r:id="rId13" imgW="2057400" imgH="203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200400"/>
                        <a:ext cx="5141913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6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6020" grpId="0" build="p" autoUpdateAnimBg="0"/>
      <p:bldP spid="726024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Backward Euler Solution to ODEs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27043" name="Rectangle 3"/>
          <p:cNvSpPr>
            <a:spLocks noChangeArrowheads="1"/>
          </p:cNvSpPr>
          <p:nvPr/>
        </p:nvSpPr>
        <p:spPr bwMode="auto">
          <a:xfrm>
            <a:off x="3810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Linearized backward Euler solution for one species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(12.30)</a:t>
            </a:r>
          </a:p>
        </p:txBody>
      </p:sp>
      <p:sp>
        <p:nvSpPr>
          <p:cNvPr id="727044" name="Rectangle 4"/>
          <p:cNvSpPr>
            <a:spLocks noChangeArrowheads="1"/>
          </p:cNvSpPr>
          <p:nvPr/>
        </p:nvSpPr>
        <p:spPr bwMode="auto">
          <a:xfrm>
            <a:off x="381000" y="2209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Example set of three equations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(12.15-17)</a:t>
            </a:r>
          </a:p>
        </p:txBody>
      </p:sp>
      <p:graphicFrame>
        <p:nvGraphicFramePr>
          <p:cNvPr id="727046" name="Object 6"/>
          <p:cNvGraphicFramePr>
            <a:graphicFrameLocks noChangeAspect="1"/>
          </p:cNvGraphicFramePr>
          <p:nvPr/>
        </p:nvGraphicFramePr>
        <p:xfrm>
          <a:off x="2209800" y="2667000"/>
          <a:ext cx="399891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4" name="Document" r:id="rId3" imgW="1600200" imgH="254000" progId="Word.Document.8">
                  <p:embed/>
                </p:oleObj>
              </mc:Choice>
              <mc:Fallback>
                <p:oleObj name="Document" r:id="rId3" imgW="1600200" imgH="2540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667000"/>
                        <a:ext cx="3998913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47" name="Object 7"/>
          <p:cNvGraphicFramePr>
            <a:graphicFrameLocks noChangeAspect="1"/>
          </p:cNvGraphicFramePr>
          <p:nvPr/>
        </p:nvGraphicFramePr>
        <p:xfrm>
          <a:off x="2286000" y="3505200"/>
          <a:ext cx="390842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5" name="Document" r:id="rId5" imgW="1562100" imgH="241300" progId="Word.Document.8">
                  <p:embed/>
                </p:oleObj>
              </mc:Choice>
              <mc:Fallback>
                <p:oleObj name="Document" r:id="rId5" imgW="1562100" imgH="24130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505200"/>
                        <a:ext cx="390842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48" name="Object 8"/>
          <p:cNvGraphicFramePr>
            <a:graphicFrameLocks noChangeAspect="1"/>
          </p:cNvGraphicFramePr>
          <p:nvPr/>
        </p:nvGraphicFramePr>
        <p:xfrm>
          <a:off x="2209800" y="4267200"/>
          <a:ext cx="42513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6" name="Document" r:id="rId7" imgW="1701800" imgH="254000" progId="Word.Document.8">
                  <p:embed/>
                </p:oleObj>
              </mc:Choice>
              <mc:Fallback>
                <p:oleObj name="Document" r:id="rId7" imgW="1701800" imgH="25400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267200"/>
                        <a:ext cx="4251325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49" name="Rectangle 9"/>
          <p:cNvSpPr>
            <a:spLocks noChangeArrowheads="1"/>
          </p:cNvSpPr>
          <p:nvPr/>
        </p:nvSpPr>
        <p:spPr bwMode="auto">
          <a:xfrm>
            <a:off x="6477000" y="2895600"/>
            <a:ext cx="62388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(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k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1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)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sp>
        <p:nvSpPr>
          <p:cNvPr id="727050" name="Rectangle 10"/>
          <p:cNvSpPr>
            <a:spLocks noChangeArrowheads="1"/>
          </p:cNvSpPr>
          <p:nvPr/>
        </p:nvSpPr>
        <p:spPr bwMode="auto">
          <a:xfrm>
            <a:off x="6477000" y="3733800"/>
            <a:ext cx="62388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(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k</a:t>
            </a:r>
            <a:r>
              <a:rPr lang="en-US" sz="2400" b="0" baseline="-25000">
                <a:solidFill>
                  <a:srgbClr val="187534"/>
                </a:solidFill>
                <a:latin typeface="Times" charset="0"/>
                <a:cs typeface="+mn-cs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)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sp>
        <p:nvSpPr>
          <p:cNvPr id="727051" name="Rectangle 11"/>
          <p:cNvSpPr>
            <a:spLocks noChangeArrowheads="1"/>
          </p:cNvSpPr>
          <p:nvPr/>
        </p:nvSpPr>
        <p:spPr bwMode="auto">
          <a:xfrm>
            <a:off x="6553200" y="4495800"/>
            <a:ext cx="52228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(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J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)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sp>
        <p:nvSpPr>
          <p:cNvPr id="727053" name="Rectangle 13"/>
          <p:cNvSpPr>
            <a:spLocks noChangeArrowheads="1"/>
          </p:cNvSpPr>
          <p:nvPr/>
        </p:nvSpPr>
        <p:spPr bwMode="auto">
          <a:xfrm>
            <a:off x="381000" y="5181600"/>
            <a:ext cx="830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First derivative of NO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(12.31)</a:t>
            </a:r>
          </a:p>
        </p:txBody>
      </p:sp>
      <p:graphicFrame>
        <p:nvGraphicFramePr>
          <p:cNvPr id="727054" name="Object 14"/>
          <p:cNvGraphicFramePr>
            <a:graphicFrameLocks noChangeAspect="1"/>
          </p:cNvGraphicFramePr>
          <p:nvPr/>
        </p:nvGraphicFramePr>
        <p:xfrm>
          <a:off x="152400" y="5715000"/>
          <a:ext cx="8728075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7" name="Equation" r:id="rId9" imgW="3492500" imgH="368300" progId="Equation.3">
                  <p:embed/>
                </p:oleObj>
              </mc:Choice>
              <mc:Fallback>
                <p:oleObj name="Equation" r:id="rId9" imgW="3492500" imgH="3683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5715000"/>
                        <a:ext cx="8728075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55" name="Object 15"/>
          <p:cNvGraphicFramePr>
            <a:graphicFrameLocks noChangeAspect="1"/>
          </p:cNvGraphicFramePr>
          <p:nvPr/>
        </p:nvGraphicFramePr>
        <p:xfrm>
          <a:off x="2743200" y="1371600"/>
          <a:ext cx="355441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8" name="Equation" r:id="rId11" imgW="1422400" imgH="317500" progId="Equation.3">
                  <p:embed/>
                </p:oleObj>
              </mc:Choice>
              <mc:Fallback>
                <p:oleObj name="Equation" r:id="rId11" imgW="1422400" imgH="3175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371600"/>
                        <a:ext cx="355441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43" grpId="0" build="p" autoUpdateAnimBg="0"/>
      <p:bldP spid="727044" grpId="0" build="p" autoUpdateAnimBg="0"/>
      <p:bldP spid="727049" grpId="0" autoUpdateAnimBg="0"/>
      <p:bldP spid="727050" grpId="0" autoUpdateAnimBg="0"/>
      <p:bldP spid="727051" grpId="0" autoUpdateAnimBg="0"/>
      <p:bldP spid="72705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Backward Euler Solution to ODEs</a:t>
            </a:r>
          </a:p>
        </p:txBody>
      </p:sp>
      <p:sp>
        <p:nvSpPr>
          <p:cNvPr id="72806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First derivative of NO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(12.30)</a:t>
            </a:r>
          </a:p>
        </p:txBody>
      </p:sp>
      <p:graphicFrame>
        <p:nvGraphicFramePr>
          <p:cNvPr id="728071" name="Object 7"/>
          <p:cNvGraphicFramePr>
            <a:graphicFrameLocks noChangeAspect="1"/>
          </p:cNvGraphicFramePr>
          <p:nvPr/>
        </p:nvGraphicFramePr>
        <p:xfrm>
          <a:off x="152400" y="1752600"/>
          <a:ext cx="8728075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Equation" r:id="rId3" imgW="3492500" imgH="368300" progId="Equation.3">
                  <p:embed/>
                </p:oleObj>
              </mc:Choice>
              <mc:Fallback>
                <p:oleObj name="Equation" r:id="rId3" imgW="3492500" imgH="368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752600"/>
                        <a:ext cx="8728075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8072" name="Object 8"/>
          <p:cNvGraphicFramePr>
            <a:graphicFrameLocks noChangeAspect="1"/>
          </p:cNvGraphicFramePr>
          <p:nvPr/>
        </p:nvGraphicFramePr>
        <p:xfrm>
          <a:off x="152400" y="4038600"/>
          <a:ext cx="8866188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6" name="Equation" r:id="rId5" imgW="4013200" imgH="254000" progId="Equation.3">
                  <p:embed/>
                </p:oleObj>
              </mc:Choice>
              <mc:Fallback>
                <p:oleObj name="Equation" r:id="rId5" imgW="4013200" imgH="254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4038600"/>
                        <a:ext cx="8866188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8073" name="Rectangle 9"/>
          <p:cNvSpPr>
            <a:spLocks noChangeArrowheads="1"/>
          </p:cNvSpPr>
          <p:nvPr/>
        </p:nvSpPr>
        <p:spPr bwMode="auto">
          <a:xfrm>
            <a:off x="381000" y="3276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Linearized backward Euler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(12.32)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8067" grpId="0" build="p" autoUpdateAnimBg="0"/>
      <p:bldP spid="72807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Backward Euler Solution to ODEs</a:t>
            </a:r>
          </a:p>
        </p:txBody>
      </p:sp>
      <p:sp>
        <p:nvSpPr>
          <p:cNvPr id="729091" name="Rectangle 3"/>
          <p:cNvSpPr>
            <a:spLocks noChangeArrowheads="1"/>
          </p:cNvSpPr>
          <p:nvPr/>
        </p:nvSpPr>
        <p:spPr bwMode="auto">
          <a:xfrm>
            <a:off x="304800" y="2209800"/>
            <a:ext cx="830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Rewrite in terms of production and loss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(12.36)</a:t>
            </a:r>
          </a:p>
        </p:txBody>
      </p:sp>
      <p:sp>
        <p:nvSpPr>
          <p:cNvPr id="729097" name="Rectangle 9"/>
          <p:cNvSpPr>
            <a:spLocks noChangeArrowheads="1"/>
          </p:cNvSpPr>
          <p:nvPr/>
        </p:nvSpPr>
        <p:spPr bwMode="auto">
          <a:xfrm>
            <a:off x="3048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Linearized backward Euler equation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(12.32)</a:t>
            </a:r>
          </a:p>
        </p:txBody>
      </p:sp>
      <p:graphicFrame>
        <p:nvGraphicFramePr>
          <p:cNvPr id="729098" name="Object 10"/>
          <p:cNvGraphicFramePr>
            <a:graphicFrameLocks noChangeAspect="1"/>
          </p:cNvGraphicFramePr>
          <p:nvPr/>
        </p:nvGraphicFramePr>
        <p:xfrm>
          <a:off x="0" y="1447800"/>
          <a:ext cx="8866188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1" name="Equation" r:id="rId3" imgW="4013200" imgH="254000" progId="Equation.3">
                  <p:embed/>
                </p:oleObj>
              </mc:Choice>
              <mc:Fallback>
                <p:oleObj name="Equation" r:id="rId3" imgW="4013200" imgH="254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47800"/>
                        <a:ext cx="8866188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9099" name="Object 11"/>
          <p:cNvGraphicFramePr>
            <a:graphicFrameLocks noChangeAspect="1"/>
          </p:cNvGraphicFramePr>
          <p:nvPr/>
        </p:nvGraphicFramePr>
        <p:xfrm>
          <a:off x="685800" y="2743200"/>
          <a:ext cx="777557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2" name="Equation" r:id="rId5" imgW="3111500" imgH="254000" progId="Equation.3">
                  <p:embed/>
                </p:oleObj>
              </mc:Choice>
              <mc:Fallback>
                <p:oleObj name="Equation" r:id="rId5" imgW="3111500" imgH="2540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743200"/>
                        <a:ext cx="7775575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9100" name="Rectangle 12"/>
          <p:cNvSpPr>
            <a:spLocks noChangeArrowheads="1"/>
          </p:cNvSpPr>
          <p:nvPr/>
        </p:nvSpPr>
        <p:spPr bwMode="auto">
          <a:xfrm>
            <a:off x="304800" y="3505200"/>
            <a:ext cx="8305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Production term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(12.33)</a:t>
            </a:r>
          </a:p>
        </p:txBody>
      </p:sp>
      <p:sp>
        <p:nvSpPr>
          <p:cNvPr id="729101" name="Rectangle 13"/>
          <p:cNvSpPr>
            <a:spLocks noChangeArrowheads="1"/>
          </p:cNvSpPr>
          <p:nvPr/>
        </p:nvSpPr>
        <p:spPr bwMode="auto">
          <a:xfrm>
            <a:off x="304800" y="4343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Loss term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(12.34)</a:t>
            </a:r>
          </a:p>
        </p:txBody>
      </p:sp>
      <p:sp>
        <p:nvSpPr>
          <p:cNvPr id="729102" name="Rectangle 14"/>
          <p:cNvSpPr>
            <a:spLocks noChangeArrowheads="1"/>
          </p:cNvSpPr>
          <p:nvPr/>
        </p:nvSpPr>
        <p:spPr bwMode="auto">
          <a:xfrm>
            <a:off x="304800" y="5334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Implicit loss coefficient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(12.35)</a:t>
            </a:r>
          </a:p>
        </p:txBody>
      </p:sp>
      <p:graphicFrame>
        <p:nvGraphicFramePr>
          <p:cNvPr id="729103" name="Object 15"/>
          <p:cNvGraphicFramePr>
            <a:graphicFrameLocks noChangeAspect="1"/>
          </p:cNvGraphicFramePr>
          <p:nvPr/>
        </p:nvGraphicFramePr>
        <p:xfrm>
          <a:off x="2133600" y="3886200"/>
          <a:ext cx="43799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3" name="Equation" r:id="rId7" imgW="1752600" imgH="203200" progId="Equation.3">
                  <p:embed/>
                </p:oleObj>
              </mc:Choice>
              <mc:Fallback>
                <p:oleObj name="Equation" r:id="rId7" imgW="1752600" imgH="203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886200"/>
                        <a:ext cx="437991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9104" name="Object 16"/>
          <p:cNvGraphicFramePr>
            <a:graphicFrameLocks noChangeAspect="1"/>
          </p:cNvGraphicFramePr>
          <p:nvPr/>
        </p:nvGraphicFramePr>
        <p:xfrm>
          <a:off x="1447800" y="4800600"/>
          <a:ext cx="59356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4" name="Equation" r:id="rId9" imgW="2374900" imgH="203200" progId="Equation.3">
                  <p:embed/>
                </p:oleObj>
              </mc:Choice>
              <mc:Fallback>
                <p:oleObj name="Equation" r:id="rId9" imgW="2374900" imgH="2032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800600"/>
                        <a:ext cx="593566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9105" name="Object 17"/>
          <p:cNvGraphicFramePr>
            <a:graphicFrameLocks noChangeAspect="1"/>
          </p:cNvGraphicFramePr>
          <p:nvPr/>
        </p:nvGraphicFramePr>
        <p:xfrm>
          <a:off x="1524000" y="5715000"/>
          <a:ext cx="59991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5" name="Equation" r:id="rId11" imgW="2400300" imgH="393700" progId="Equation.3">
                  <p:embed/>
                </p:oleObj>
              </mc:Choice>
              <mc:Fallback>
                <p:oleObj name="Equation" r:id="rId11" imgW="2400300" imgH="3937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5715000"/>
                        <a:ext cx="599916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9091" grpId="0" build="p" autoUpdateAnimBg="0"/>
      <p:bldP spid="729097" grpId="0" build="p" autoUpdateAnimBg="0"/>
      <p:bldP spid="729100" grpId="0" build="p" autoUpdateAnimBg="0"/>
      <p:bldP spid="729101" grpId="0" build="p" autoUpdateAnimBg="0"/>
      <p:bldP spid="729102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Backward Euler Solution to ODEs</a:t>
            </a:r>
          </a:p>
        </p:txBody>
      </p:sp>
      <p:sp>
        <p:nvSpPr>
          <p:cNvPr id="672771" name="Rectangle 3"/>
          <p:cNvSpPr>
            <a:spLocks noChangeArrowheads="1"/>
          </p:cNvSpPr>
          <p:nvPr/>
        </p:nvSpPr>
        <p:spPr bwMode="auto">
          <a:xfrm>
            <a:off x="457200" y="1981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Rearrange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(12.37)</a:t>
            </a:r>
            <a:r>
              <a:rPr lang="en-US" sz="2400" b="0">
                <a:latin typeface="Times" charset="0"/>
                <a:cs typeface="+mn-cs"/>
              </a:rPr>
              <a:t>	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sp>
        <p:nvSpPr>
          <p:cNvPr id="672773" name="Rectangle 5"/>
          <p:cNvSpPr>
            <a:spLocks noChangeArrowheads="1"/>
          </p:cNvSpPr>
          <p:nvPr/>
        </p:nvSpPr>
        <p:spPr bwMode="auto">
          <a:xfrm>
            <a:off x="533400" y="4648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Advantages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FF00FF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Always gives positive solutions to chemical ODEs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Disadvantages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FF00FF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Requires a small time step for accuracy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Not mass conserving</a:t>
            </a:r>
            <a:endParaRPr lang="en-US" sz="3200" b="0">
              <a:solidFill>
                <a:srgbClr val="800080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672779" name="Object 11"/>
          <p:cNvGraphicFramePr>
            <a:graphicFrameLocks noChangeAspect="1"/>
          </p:cNvGraphicFramePr>
          <p:nvPr/>
        </p:nvGraphicFramePr>
        <p:xfrm>
          <a:off x="1143000" y="2590800"/>
          <a:ext cx="701516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6" name="Equation" r:id="rId3" imgW="2806700" imgH="241300" progId="Equation.3">
                  <p:embed/>
                </p:oleObj>
              </mc:Choice>
              <mc:Fallback>
                <p:oleObj name="Equation" r:id="rId3" imgW="2806700" imgH="241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590800"/>
                        <a:ext cx="7015163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2780" name="Object 12"/>
          <p:cNvGraphicFramePr>
            <a:graphicFrameLocks noChangeAspect="1"/>
          </p:cNvGraphicFramePr>
          <p:nvPr/>
        </p:nvGraphicFramePr>
        <p:xfrm>
          <a:off x="1981200" y="3429000"/>
          <a:ext cx="472916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7" name="Equation" r:id="rId5" imgW="1892300" imgH="419100" progId="Equation.3">
                  <p:embed/>
                </p:oleObj>
              </mc:Choice>
              <mc:Fallback>
                <p:oleObj name="Equation" r:id="rId5" imgW="1892300" imgH="4191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429000"/>
                        <a:ext cx="472916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2781" name="Object 13"/>
          <p:cNvGraphicFramePr>
            <a:graphicFrameLocks noChangeAspect="1"/>
          </p:cNvGraphicFramePr>
          <p:nvPr/>
        </p:nvGraphicFramePr>
        <p:xfrm>
          <a:off x="609600" y="1066800"/>
          <a:ext cx="777557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8" name="Equation" r:id="rId7" imgW="3111500" imgH="254000" progId="Equation.3">
                  <p:embed/>
                </p:oleObj>
              </mc:Choice>
              <mc:Fallback>
                <p:oleObj name="Equation" r:id="rId7" imgW="3111500" imgH="254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066800"/>
                        <a:ext cx="7775575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2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2771" grpId="0" build="p" autoUpdateAnimBg="0"/>
      <p:bldP spid="672773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Backward Euler Solution to ODEs</a:t>
            </a:r>
          </a:p>
        </p:txBody>
      </p:sp>
      <p:sp>
        <p:nvSpPr>
          <p:cNvPr id="673795" name="Rectangle 3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Example of mass non-conservation of nitrogen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(12.39)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graphicFrame>
        <p:nvGraphicFramePr>
          <p:cNvPr id="673800" name="Object 8"/>
          <p:cNvGraphicFramePr>
            <a:graphicFrameLocks noChangeAspect="1"/>
          </p:cNvGraphicFramePr>
          <p:nvPr/>
        </p:nvGraphicFramePr>
        <p:xfrm>
          <a:off x="1905000" y="5334000"/>
          <a:ext cx="488791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0" name="Equation" r:id="rId3" imgW="1955800" imgH="203200" progId="Equation.3">
                  <p:embed/>
                </p:oleObj>
              </mc:Choice>
              <mc:Fallback>
                <p:oleObj name="Equation" r:id="rId3" imgW="1955800" imgH="203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334000"/>
                        <a:ext cx="4887913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3801" name="Object 9"/>
          <p:cNvGraphicFramePr>
            <a:graphicFrameLocks noChangeAspect="1"/>
          </p:cNvGraphicFramePr>
          <p:nvPr/>
        </p:nvGraphicFramePr>
        <p:xfrm>
          <a:off x="1524000" y="4495800"/>
          <a:ext cx="561816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1" name="Equation" r:id="rId5" imgW="2247900" imgH="203200" progId="Equation.3">
                  <p:embed/>
                </p:oleObj>
              </mc:Choice>
              <mc:Fallback>
                <p:oleObj name="Equation" r:id="rId5" imgW="2247900" imgH="203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495800"/>
                        <a:ext cx="5618163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3802" name="Rectangle 10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Requirement for mass conservation of nitrogen 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(12.28)</a:t>
            </a:r>
          </a:p>
        </p:txBody>
      </p:sp>
      <p:graphicFrame>
        <p:nvGraphicFramePr>
          <p:cNvPr id="673803" name="Object 11"/>
          <p:cNvGraphicFramePr>
            <a:graphicFrameLocks noChangeAspect="1"/>
          </p:cNvGraphicFramePr>
          <p:nvPr/>
        </p:nvGraphicFramePr>
        <p:xfrm>
          <a:off x="1981200" y="1981200"/>
          <a:ext cx="5014913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2" name="Equation" r:id="rId7" imgW="2006600" imgH="228600" progId="Equation.3">
                  <p:embed/>
                </p:oleObj>
              </mc:Choice>
              <mc:Fallback>
                <p:oleObj name="Equation" r:id="rId7" imgW="20066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981200"/>
                        <a:ext cx="5014913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3795" grpId="0" build="p" autoUpdateAnimBg="0"/>
      <p:bldP spid="673802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Simple Exponential Solution to ODEs</a:t>
            </a:r>
          </a:p>
        </p:txBody>
      </p:sp>
      <p:sp>
        <p:nvSpPr>
          <p:cNvPr id="674819" name="Rectangle 3"/>
          <p:cNvSpPr>
            <a:spLocks noChangeArrowheads="1"/>
          </p:cNvSpPr>
          <p:nvPr/>
        </p:nvSpPr>
        <p:spPr bwMode="auto">
          <a:xfrm>
            <a:off x="1219200" y="1219200"/>
            <a:ext cx="6553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Obtained by integrating a linearized first derivative.</a:t>
            </a:r>
            <a:r>
              <a:rPr lang="en-US" sz="3200" b="0">
                <a:latin typeface="Times" charset="0"/>
                <a:cs typeface="+mn-cs"/>
              </a:rPr>
              <a:t> 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  <p:sp>
        <p:nvSpPr>
          <p:cNvPr id="674823" name="Rectangle 7"/>
          <p:cNvSpPr>
            <a:spLocks noChangeArrowheads="1"/>
          </p:cNvSpPr>
          <p:nvPr/>
        </p:nvSpPr>
        <p:spPr bwMode="auto">
          <a:xfrm>
            <a:off x="457200" y="2362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Advantages</a:t>
            </a:r>
            <a:endParaRPr lang="en-US" sz="2400" b="0"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Always gives positive solutions to chemical ODEs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Easy to implement</a:t>
            </a:r>
            <a:endParaRPr lang="en-US" sz="2400" b="0"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Disadvantages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FF00FF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Requires a small time step for accuracy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Not mass conserving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4819" grpId="0" build="p" autoUpdateAnimBg="0"/>
      <p:bldP spid="67482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Simple Exponential Solution to ODEs</a:t>
            </a:r>
          </a:p>
        </p:txBody>
      </p:sp>
      <p:sp>
        <p:nvSpPr>
          <p:cNvPr id="67584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Linearized first derivative from backward Euler example  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(12.31)</a:t>
            </a:r>
          </a:p>
        </p:txBody>
      </p:sp>
      <p:sp>
        <p:nvSpPr>
          <p:cNvPr id="675844" name="Rectangle 4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Rewrite in terms of production and loss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(12.43)</a:t>
            </a:r>
          </a:p>
        </p:txBody>
      </p:sp>
      <p:sp>
        <p:nvSpPr>
          <p:cNvPr id="675845" name="Rectangle 5"/>
          <p:cNvSpPr>
            <a:spLocks noChangeArrowheads="1"/>
          </p:cNvSpPr>
          <p:nvPr/>
        </p:nvSpPr>
        <p:spPr bwMode="auto">
          <a:xfrm>
            <a:off x="457200" y="4495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Integrate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(12.44)</a:t>
            </a:r>
          </a:p>
        </p:txBody>
      </p:sp>
      <p:graphicFrame>
        <p:nvGraphicFramePr>
          <p:cNvPr id="675849" name="Object 9"/>
          <p:cNvGraphicFramePr>
            <a:graphicFrameLocks noChangeAspect="1"/>
          </p:cNvGraphicFramePr>
          <p:nvPr/>
        </p:nvGraphicFramePr>
        <p:xfrm>
          <a:off x="187325" y="1746250"/>
          <a:ext cx="8728075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9" name="Equation" r:id="rId3" imgW="3492500" imgH="368300" progId="Equation.3">
                  <p:embed/>
                </p:oleObj>
              </mc:Choice>
              <mc:Fallback>
                <p:oleObj name="Equation" r:id="rId3" imgW="3492500" imgH="368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" y="1746250"/>
                        <a:ext cx="8728075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850" name="Object 10"/>
          <p:cNvGraphicFramePr>
            <a:graphicFrameLocks noChangeAspect="1"/>
          </p:cNvGraphicFramePr>
          <p:nvPr/>
        </p:nvGraphicFramePr>
        <p:xfrm>
          <a:off x="1804988" y="3302000"/>
          <a:ext cx="596741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0" name="Equation" r:id="rId5" imgW="2387600" imgH="355600" progId="Equation.3">
                  <p:embed/>
                </p:oleObj>
              </mc:Choice>
              <mc:Fallback>
                <p:oleObj name="Equation" r:id="rId5" imgW="2387600" imgH="355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988" y="3302000"/>
                        <a:ext cx="5967412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851" name="Object 11"/>
          <p:cNvGraphicFramePr>
            <a:graphicFrameLocks noChangeAspect="1"/>
          </p:cNvGraphicFramePr>
          <p:nvPr/>
        </p:nvGraphicFramePr>
        <p:xfrm>
          <a:off x="381000" y="5029200"/>
          <a:ext cx="8501063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1" name="Equation" r:id="rId7" imgW="3708400" imgH="393700" progId="Equation.3">
                  <p:embed/>
                </p:oleObj>
              </mc:Choice>
              <mc:Fallback>
                <p:oleObj name="Equation" r:id="rId7" imgW="3708400" imgH="393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029200"/>
                        <a:ext cx="8501063" cy="90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43" grpId="0" build="p" autoUpdateAnimBg="0"/>
      <p:bldP spid="675844" grpId="0" build="p" autoUpdateAnimBg="0"/>
      <p:bldP spid="67584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Simple Exponential Solution to ODEs</a:t>
            </a:r>
          </a:p>
        </p:txBody>
      </p:sp>
      <p:sp>
        <p:nvSpPr>
          <p:cNvPr id="67686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Generic solution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(12.45)</a:t>
            </a:r>
          </a:p>
        </p:txBody>
      </p:sp>
      <p:sp>
        <p:nvSpPr>
          <p:cNvPr id="676868" name="Rectangle 4"/>
          <p:cNvSpPr>
            <a:spLocks noChangeArrowheads="1"/>
          </p:cNvSpPr>
          <p:nvPr/>
        </p:nvSpPr>
        <p:spPr bwMode="auto">
          <a:xfrm>
            <a:off x="457200" y="2590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When the implicit loss coefficient is zero (no loss term),</a:t>
            </a:r>
            <a:endParaRPr lang="en-US" sz="3200" b="0">
              <a:latin typeface="Times" charset="0"/>
              <a:cs typeface="+mn-cs"/>
            </a:endParaRPr>
          </a:p>
        </p:txBody>
      </p:sp>
      <p:sp>
        <p:nvSpPr>
          <p:cNvPr id="676869" name="Rectangle 5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When the production term is zero,</a:t>
            </a:r>
            <a:endParaRPr lang="en-US" sz="3200" b="0">
              <a:latin typeface="Times" charset="0"/>
              <a:cs typeface="+mn-cs"/>
            </a:endParaRPr>
          </a:p>
        </p:txBody>
      </p:sp>
      <p:sp>
        <p:nvSpPr>
          <p:cNvPr id="676873" name="Rectangle 9"/>
          <p:cNvSpPr>
            <a:spLocks noChangeArrowheads="1"/>
          </p:cNvSpPr>
          <p:nvPr/>
        </p:nvSpPr>
        <p:spPr bwMode="auto">
          <a:xfrm>
            <a:off x="457200" y="487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When the implicit loss coefficient is large (short-lived species),</a:t>
            </a:r>
            <a:endParaRPr lang="en-US" sz="3200" b="0">
              <a:latin typeface="Times" charset="0"/>
              <a:cs typeface="+mn-cs"/>
            </a:endParaRPr>
          </a:p>
        </p:txBody>
      </p:sp>
      <p:graphicFrame>
        <p:nvGraphicFramePr>
          <p:cNvPr id="676874" name="Object 10"/>
          <p:cNvGraphicFramePr>
            <a:graphicFrameLocks noChangeAspect="1"/>
          </p:cNvGraphicFramePr>
          <p:nvPr/>
        </p:nvGraphicFramePr>
        <p:xfrm>
          <a:off x="1066800" y="1517650"/>
          <a:ext cx="68564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8" name="Equation" r:id="rId3" imgW="2743200" imgH="368300" progId="Equation.3">
                  <p:embed/>
                </p:oleObj>
              </mc:Choice>
              <mc:Fallback>
                <p:oleObj name="Equation" r:id="rId3" imgW="2743200" imgH="3683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517650"/>
                        <a:ext cx="685641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875" name="Object 11"/>
          <p:cNvGraphicFramePr>
            <a:graphicFrameLocks noChangeAspect="1"/>
          </p:cNvGraphicFramePr>
          <p:nvPr/>
        </p:nvGraphicFramePr>
        <p:xfrm>
          <a:off x="2743200" y="3048000"/>
          <a:ext cx="32051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9" name="Equation" r:id="rId5" imgW="1282700" imgH="165100" progId="Equation.3">
                  <p:embed/>
                </p:oleObj>
              </mc:Choice>
              <mc:Fallback>
                <p:oleObj name="Equation" r:id="rId5" imgW="1282700" imgH="1651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048000"/>
                        <a:ext cx="3205163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876" name="Object 12"/>
          <p:cNvGraphicFramePr>
            <a:graphicFrameLocks noChangeAspect="1"/>
          </p:cNvGraphicFramePr>
          <p:nvPr/>
        </p:nvGraphicFramePr>
        <p:xfrm>
          <a:off x="2706688" y="4114800"/>
          <a:ext cx="323691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0" name="Equation" r:id="rId7" imgW="1295400" imgH="215900" progId="Equation.3">
                  <p:embed/>
                </p:oleObj>
              </mc:Choice>
              <mc:Fallback>
                <p:oleObj name="Equation" r:id="rId7" imgW="1295400" imgH="215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6688" y="4114800"/>
                        <a:ext cx="3236912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877" name="Object 13"/>
          <p:cNvGraphicFramePr>
            <a:graphicFrameLocks noChangeAspect="1"/>
          </p:cNvGraphicFramePr>
          <p:nvPr/>
        </p:nvGraphicFramePr>
        <p:xfrm>
          <a:off x="1981200" y="5486400"/>
          <a:ext cx="20955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1" name="Equation" r:id="rId9" imgW="838200" imgH="368300" progId="Equation.3">
                  <p:embed/>
                </p:oleObj>
              </mc:Choice>
              <mc:Fallback>
                <p:oleObj name="Equation" r:id="rId9" imgW="838200" imgH="3683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486400"/>
                        <a:ext cx="209550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878" name="Rectangle 14"/>
          <p:cNvSpPr>
            <a:spLocks noChangeArrowheads="1"/>
          </p:cNvSpPr>
          <p:nvPr/>
        </p:nvSpPr>
        <p:spPr bwMode="auto">
          <a:xfrm>
            <a:off x="4267200" y="5715000"/>
            <a:ext cx="28559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(steady state solution)</a:t>
            </a:r>
            <a:endParaRPr lang="en-US" sz="24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867" grpId="0" build="p" autoUpdateAnimBg="0"/>
      <p:bldP spid="676868" grpId="0" build="p" autoUpdateAnimBg="0"/>
      <p:bldP spid="676869" grpId="0" build="p" autoUpdateAnimBg="0"/>
      <p:bldP spid="676873" grpId="0" build="p" autoUpdateAnimBg="0"/>
      <p:bldP spid="67687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Quasi-Steady State Approximation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67789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QSSA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(12.46)</a:t>
            </a:r>
          </a:p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	Use forward Euler for long-lived species</a:t>
            </a:r>
          </a:p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	Use simple exponential for medium-lived species</a:t>
            </a:r>
          </a:p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	Use steady-state solution for short-lived species</a:t>
            </a:r>
          </a:p>
        </p:txBody>
      </p:sp>
      <p:graphicFrame>
        <p:nvGraphicFramePr>
          <p:cNvPr id="677900" name="Object 12"/>
          <p:cNvGraphicFramePr>
            <a:graphicFrameLocks noChangeAspect="1"/>
          </p:cNvGraphicFramePr>
          <p:nvPr/>
        </p:nvGraphicFramePr>
        <p:xfrm>
          <a:off x="0" y="3276600"/>
          <a:ext cx="8985250" cy="226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name="Equation" r:id="rId3" imgW="4279900" imgH="1079500" progId="Equation.3">
                  <p:embed/>
                </p:oleObj>
              </mc:Choice>
              <mc:Fallback>
                <p:oleObj name="Equation" r:id="rId3" imgW="4279900" imgH="10795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76600"/>
                        <a:ext cx="8985250" cy="226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7891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Multistep Implicit-Explicit (MIE) Solution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678928" name="Rectangle 16"/>
          <p:cNvSpPr>
            <a:spLocks noChangeArrowheads="1"/>
          </p:cNvSpPr>
          <p:nvPr/>
        </p:nvSpPr>
        <p:spPr bwMode="auto">
          <a:xfrm>
            <a:off x="685800" y="1905000"/>
            <a:ext cx="7620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Premises:</a:t>
            </a:r>
            <a:endParaRPr lang="en-US" sz="2400" b="0">
              <a:solidFill>
                <a:srgbClr val="187534"/>
              </a:solidFill>
              <a:latin typeface="Times" charset="0"/>
              <a:cs typeface="+mn-cs"/>
            </a:endParaRPr>
          </a:p>
          <a:p>
            <a:pPr marL="342900" indent="-342900" algn="just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The forward Euler and linearized backward Euler solutions converge to each other upon iteration. </a:t>
            </a:r>
          </a:p>
          <a:p>
            <a:pPr marL="342900" indent="-342900" algn="just">
              <a:buFontTx/>
              <a:buNone/>
              <a:tabLst>
                <a:tab pos="6804025" algn="l"/>
              </a:tabLst>
              <a:defRPr/>
            </a:pPr>
            <a:endParaRPr lang="en-US" sz="2400" b="0">
              <a:solidFill>
                <a:srgbClr val="187534"/>
              </a:solidFill>
              <a:latin typeface="Times" charset="0"/>
              <a:cs typeface="+mn-cs"/>
            </a:endParaRPr>
          </a:p>
          <a:p>
            <a:pPr marL="342900" indent="-342900" algn="just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Since the converged backward Euler is always positive, so is the converged forward Euler. </a:t>
            </a:r>
          </a:p>
          <a:p>
            <a:pPr marL="342900" indent="-342900" algn="just">
              <a:buFontTx/>
              <a:buNone/>
              <a:tabLst>
                <a:tab pos="6804025" algn="l"/>
              </a:tabLst>
              <a:defRPr/>
            </a:pPr>
            <a:endParaRPr lang="en-US" sz="2400" b="0">
              <a:solidFill>
                <a:srgbClr val="187534"/>
              </a:solidFill>
              <a:latin typeface="Times" charset="0"/>
              <a:cs typeface="+mn-cs"/>
            </a:endParaRPr>
          </a:p>
          <a:p>
            <a:pPr marL="342900" indent="-342900" algn="just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Since the converged forward Euler always conserves mass, so does the converged backward Euler</a:t>
            </a:r>
          </a:p>
          <a:p>
            <a:pPr marL="342900" indent="-342900" algn="just">
              <a:buFontTx/>
              <a:buNone/>
              <a:tabLst>
                <a:tab pos="6804025" algn="l"/>
              </a:tabLst>
              <a:defRPr/>
            </a:pPr>
            <a:endParaRPr lang="en-US" sz="2400" b="0">
              <a:solidFill>
                <a:srgbClr val="187534"/>
              </a:solidFill>
              <a:latin typeface="Times" charset="0"/>
              <a:cs typeface="+mn-cs"/>
            </a:endParaRPr>
          </a:p>
          <a:p>
            <a:pPr marL="342900" indent="-342900" algn="just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latin typeface="Times" charset="0"/>
                <a:cs typeface="+mn-cs"/>
              </a:rPr>
              <a:t>--&gt; The MIE solution, which requires iteration, conserves mass and is positive definite.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  <a:p>
            <a:pPr marL="342900" indent="-342900" algn="ctr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89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8928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Multistep Implicit-Explicit Solution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30115" name="Rectangle 3"/>
          <p:cNvSpPr>
            <a:spLocks noChangeArrowheads="1"/>
          </p:cNvSpPr>
          <p:nvPr/>
        </p:nvSpPr>
        <p:spPr bwMode="auto">
          <a:xfrm>
            <a:off x="3810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1) Set initial estimates to initial concentrations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(12.49)</a:t>
            </a:r>
          </a:p>
        </p:txBody>
      </p:sp>
      <p:sp>
        <p:nvSpPr>
          <p:cNvPr id="730116" name="Rectangle 4"/>
          <p:cNvSpPr>
            <a:spLocks noChangeArrowheads="1"/>
          </p:cNvSpPr>
          <p:nvPr/>
        </p:nvSpPr>
        <p:spPr bwMode="auto">
          <a:xfrm>
            <a:off x="3810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2) Set initial maximum estimates to initial values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(12.50)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Maximum estimates are used to bound the backward Euler during the initial iteration steps.</a:t>
            </a:r>
            <a:endParaRPr lang="en-US" sz="3200" b="0">
              <a:latin typeface="Times" charset="0"/>
              <a:cs typeface="+mn-cs"/>
            </a:endParaRPr>
          </a:p>
        </p:txBody>
      </p:sp>
      <p:sp>
        <p:nvSpPr>
          <p:cNvPr id="730117" name="Rectangle 5"/>
          <p:cNvSpPr>
            <a:spLocks noChangeArrowheads="1"/>
          </p:cNvSpPr>
          <p:nvPr/>
        </p:nvSpPr>
        <p:spPr bwMode="auto">
          <a:xfrm>
            <a:off x="381000" y="4648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3) Estimate reaction rates from backward-Euler values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(12.51)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These equation apply for any iteration number 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m</a:t>
            </a:r>
            <a:endParaRPr lang="en-US" sz="2400" b="0">
              <a:solidFill>
                <a:srgbClr val="187534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730118" name="Object 6"/>
          <p:cNvGraphicFramePr>
            <a:graphicFrameLocks noChangeAspect="1"/>
          </p:cNvGraphicFramePr>
          <p:nvPr/>
        </p:nvGraphicFramePr>
        <p:xfrm>
          <a:off x="3276600" y="1905000"/>
          <a:ext cx="206375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8" name="Equation" r:id="rId3" imgW="825500" imgH="165100" progId="Equation.3">
                  <p:embed/>
                </p:oleObj>
              </mc:Choice>
              <mc:Fallback>
                <p:oleObj name="Equation" r:id="rId3" imgW="825500" imgH="165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905000"/>
                        <a:ext cx="206375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0119" name="Object 7"/>
          <p:cNvGraphicFramePr>
            <a:graphicFrameLocks noChangeAspect="1"/>
          </p:cNvGraphicFramePr>
          <p:nvPr/>
        </p:nvGraphicFramePr>
        <p:xfrm>
          <a:off x="3124200" y="3886200"/>
          <a:ext cx="253841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9" name="Equation" r:id="rId5" imgW="1016000" imgH="165100" progId="Equation.3">
                  <p:embed/>
                </p:oleObj>
              </mc:Choice>
              <mc:Fallback>
                <p:oleObj name="Equation" r:id="rId5" imgW="1016000" imgH="165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886200"/>
                        <a:ext cx="2538413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0120" name="Object 8"/>
          <p:cNvGraphicFramePr>
            <a:graphicFrameLocks noChangeAspect="1"/>
          </p:cNvGraphicFramePr>
          <p:nvPr/>
        </p:nvGraphicFramePr>
        <p:xfrm>
          <a:off x="2743200" y="5486400"/>
          <a:ext cx="37131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0" name="Equation" r:id="rId7" imgW="1485900" imgH="177800" progId="Equation.3">
                  <p:embed/>
                </p:oleObj>
              </mc:Choice>
              <mc:Fallback>
                <p:oleObj name="Equation" r:id="rId7" imgW="1485900" imgH="177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5486400"/>
                        <a:ext cx="3713163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0121" name="Object 9"/>
          <p:cNvGraphicFramePr>
            <a:graphicFrameLocks noChangeAspect="1"/>
          </p:cNvGraphicFramePr>
          <p:nvPr/>
        </p:nvGraphicFramePr>
        <p:xfrm>
          <a:off x="3048000" y="6096000"/>
          <a:ext cx="279241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1" name="Equation" r:id="rId9" imgW="1117600" imgH="165100" progId="Equation.3">
                  <p:embed/>
                </p:oleObj>
              </mc:Choice>
              <mc:Fallback>
                <p:oleObj name="Equation" r:id="rId9" imgW="1117600" imgH="165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6096000"/>
                        <a:ext cx="2792413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0115" grpId="0" build="p" autoUpdateAnimBg="0"/>
      <p:bldP spid="730116" grpId="0" build="p" autoUpdateAnimBg="0"/>
      <p:bldP spid="730117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Multistep Implicit-Explicit Solution</a:t>
            </a:r>
          </a:p>
        </p:txBody>
      </p:sp>
      <p:sp>
        <p:nvSpPr>
          <p:cNvPr id="68096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4) Sum production, loss, implicit loss terms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(12.53)</a:t>
            </a:r>
          </a:p>
        </p:txBody>
      </p:sp>
      <p:sp>
        <p:nvSpPr>
          <p:cNvPr id="680964" name="Rectangle 4"/>
          <p:cNvSpPr>
            <a:spLocks noChangeArrowheads="1"/>
          </p:cNvSpPr>
          <p:nvPr/>
        </p:nvSpPr>
        <p:spPr bwMode="auto">
          <a:xfrm>
            <a:off x="457200" y="2895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(12.55)</a:t>
            </a:r>
            <a:endParaRPr lang="en-US" sz="3200" b="0">
              <a:latin typeface="Times" charset="0"/>
              <a:cs typeface="+mn-cs"/>
            </a:endParaRPr>
          </a:p>
        </p:txBody>
      </p:sp>
      <p:sp>
        <p:nvSpPr>
          <p:cNvPr id="680965" name="Rectangle 5"/>
          <p:cNvSpPr>
            <a:spLocks noChangeArrowheads="1"/>
          </p:cNvSpPr>
          <p:nvPr/>
        </p:nvSpPr>
        <p:spPr bwMode="auto">
          <a:xfrm>
            <a:off x="457200" y="472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(12.57)</a:t>
            </a:r>
            <a:endParaRPr lang="en-US" sz="32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680970" name="Object 10"/>
          <p:cNvGraphicFramePr>
            <a:graphicFrameLocks noChangeAspect="1"/>
          </p:cNvGraphicFramePr>
          <p:nvPr/>
        </p:nvGraphicFramePr>
        <p:xfrm>
          <a:off x="2590800" y="1600200"/>
          <a:ext cx="396716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9" name="Equation" r:id="rId3" imgW="1587500" imgH="469900" progId="Equation.3">
                  <p:embed/>
                </p:oleObj>
              </mc:Choice>
              <mc:Fallback>
                <p:oleObj name="Equation" r:id="rId3" imgW="1587500" imgH="469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600200"/>
                        <a:ext cx="396716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0971" name="Object 11"/>
          <p:cNvGraphicFramePr>
            <a:graphicFrameLocks noChangeAspect="1"/>
          </p:cNvGraphicFramePr>
          <p:nvPr/>
        </p:nvGraphicFramePr>
        <p:xfrm>
          <a:off x="2590800" y="3429000"/>
          <a:ext cx="39354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0" name="Equation" r:id="rId5" imgW="1574800" imgH="457200" progId="Equation.3">
                  <p:embed/>
                </p:oleObj>
              </mc:Choice>
              <mc:Fallback>
                <p:oleObj name="Equation" r:id="rId5" imgW="1574800" imgH="457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429000"/>
                        <a:ext cx="393541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0972" name="Object 12"/>
          <p:cNvGraphicFramePr>
            <a:graphicFrameLocks noChangeAspect="1"/>
          </p:cNvGraphicFramePr>
          <p:nvPr/>
        </p:nvGraphicFramePr>
        <p:xfrm>
          <a:off x="3048000" y="5181600"/>
          <a:ext cx="26971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1" name="Equation" r:id="rId7" imgW="1079500" imgH="368300" progId="Equation.3">
                  <p:embed/>
                </p:oleObj>
              </mc:Choice>
              <mc:Fallback>
                <p:oleObj name="Equation" r:id="rId7" imgW="1079500" imgH="3683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181600"/>
                        <a:ext cx="269716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0963" grpId="0" build="p" autoUpdateAnimBg="0"/>
      <p:bldP spid="680964" grpId="0" build="p" autoUpdateAnimBg="0"/>
      <p:bldP spid="680965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Multistep Implicit-Explicit Solution</a:t>
            </a:r>
          </a:p>
        </p:txBody>
      </p:sp>
      <p:sp>
        <p:nvSpPr>
          <p:cNvPr id="68198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Example reactions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(12.47)</a:t>
            </a:r>
          </a:p>
        </p:txBody>
      </p:sp>
      <p:sp>
        <p:nvSpPr>
          <p:cNvPr id="681988" name="Rectangle 4"/>
          <p:cNvSpPr>
            <a:spLocks noChangeArrowheads="1"/>
          </p:cNvSpPr>
          <p:nvPr/>
        </p:nvSpPr>
        <p:spPr bwMode="auto">
          <a:xfrm>
            <a:off x="457200" y="2209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(12.48)</a:t>
            </a:r>
            <a:endParaRPr lang="en-US" sz="3200" b="0">
              <a:latin typeface="Times" charset="0"/>
              <a:cs typeface="+mn-cs"/>
            </a:endParaRPr>
          </a:p>
        </p:txBody>
      </p:sp>
      <p:sp>
        <p:nvSpPr>
          <p:cNvPr id="681989" name="Rectangle 5"/>
          <p:cNvSpPr>
            <a:spLocks noChangeArrowheads="1"/>
          </p:cNvSpPr>
          <p:nvPr/>
        </p:nvSpPr>
        <p:spPr bwMode="auto">
          <a:xfrm>
            <a:off x="457200" y="3429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Estimate reaction rates.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(12.52)</a:t>
            </a:r>
          </a:p>
        </p:txBody>
      </p:sp>
      <p:graphicFrame>
        <p:nvGraphicFramePr>
          <p:cNvPr id="681993" name="Object 9"/>
          <p:cNvGraphicFramePr>
            <a:graphicFrameLocks noChangeAspect="1"/>
          </p:cNvGraphicFramePr>
          <p:nvPr/>
        </p:nvGraphicFramePr>
        <p:xfrm>
          <a:off x="2590800" y="1447800"/>
          <a:ext cx="36798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8" name="Document" r:id="rId3" imgW="1473200" imgH="254000" progId="Word.Document.8">
                  <p:embed/>
                </p:oleObj>
              </mc:Choice>
              <mc:Fallback>
                <p:oleObj name="Document" r:id="rId3" imgW="1473200" imgH="2540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447800"/>
                        <a:ext cx="3679825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1994" name="Object 10"/>
          <p:cNvGraphicFramePr>
            <a:graphicFrameLocks noChangeAspect="1"/>
          </p:cNvGraphicFramePr>
          <p:nvPr/>
        </p:nvGraphicFramePr>
        <p:xfrm>
          <a:off x="2667000" y="2514600"/>
          <a:ext cx="38385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9" name="Document" r:id="rId5" imgW="1536700" imgH="254000" progId="Word.Document.8">
                  <p:embed/>
                </p:oleObj>
              </mc:Choice>
              <mc:Fallback>
                <p:oleObj name="Document" r:id="rId5" imgW="1536700" imgH="2540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514600"/>
                        <a:ext cx="3838575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1995" name="Object 11"/>
          <p:cNvGraphicFramePr>
            <a:graphicFrameLocks noChangeAspect="1"/>
          </p:cNvGraphicFramePr>
          <p:nvPr/>
        </p:nvGraphicFramePr>
        <p:xfrm>
          <a:off x="2590800" y="4114800"/>
          <a:ext cx="406241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0" name="Equation" r:id="rId7" imgW="1625600" imgH="228600" progId="Equation.3">
                  <p:embed/>
                </p:oleObj>
              </mc:Choice>
              <mc:Fallback>
                <p:oleObj name="Equation" r:id="rId7" imgW="16256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114800"/>
                        <a:ext cx="406241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1996" name="Object 12"/>
          <p:cNvGraphicFramePr>
            <a:graphicFrameLocks noChangeAspect="1"/>
          </p:cNvGraphicFramePr>
          <p:nvPr/>
        </p:nvGraphicFramePr>
        <p:xfrm>
          <a:off x="3276600" y="5029200"/>
          <a:ext cx="28241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1" name="Equation" r:id="rId9" imgW="1130300" imgH="228600" progId="Equation.3">
                  <p:embed/>
                </p:oleObj>
              </mc:Choice>
              <mc:Fallback>
                <p:oleObj name="Equation" r:id="rId9" imgW="11303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029200"/>
                        <a:ext cx="282416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1997" name="Rectangle 13"/>
          <p:cNvSpPr>
            <a:spLocks noChangeArrowheads="1"/>
          </p:cNvSpPr>
          <p:nvPr/>
        </p:nvSpPr>
        <p:spPr bwMode="auto">
          <a:xfrm>
            <a:off x="6513513" y="1752600"/>
            <a:ext cx="420687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 i="1">
                <a:latin typeface="Times" charset="0"/>
                <a:cs typeface="+mn-cs"/>
              </a:rPr>
              <a:t>k</a:t>
            </a:r>
            <a:r>
              <a:rPr lang="en-US" sz="2400" b="0" baseline="-25000">
                <a:latin typeface="Times" charset="0"/>
                <a:cs typeface="+mn-cs"/>
              </a:rPr>
              <a:t>1</a:t>
            </a:r>
          </a:p>
        </p:txBody>
      </p:sp>
      <p:sp>
        <p:nvSpPr>
          <p:cNvPr id="681998" name="Rectangle 14"/>
          <p:cNvSpPr>
            <a:spLocks noChangeArrowheads="1"/>
          </p:cNvSpPr>
          <p:nvPr/>
        </p:nvSpPr>
        <p:spPr bwMode="auto">
          <a:xfrm>
            <a:off x="6513513" y="2743200"/>
            <a:ext cx="319087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 i="1">
                <a:latin typeface="Times" charset="0"/>
                <a:cs typeface="+mn-cs"/>
              </a:rPr>
              <a:t>J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1987" grpId="0" build="p" autoUpdateAnimBg="0"/>
      <p:bldP spid="681988" grpId="0" build="p" autoUpdateAnimBg="0"/>
      <p:bldP spid="681989" grpId="0" build="p" autoUpdateAnimBg="0"/>
      <p:bldP spid="681997" grpId="0" autoUpdateAnimBg="0"/>
      <p:bldP spid="681998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Multistep Implicit-Explicit Solution</a:t>
            </a:r>
          </a:p>
        </p:txBody>
      </p:sp>
      <p:sp>
        <p:nvSpPr>
          <p:cNvPr id="68301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Summed production terms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(12.54)</a:t>
            </a:r>
          </a:p>
        </p:txBody>
      </p:sp>
      <p:sp>
        <p:nvSpPr>
          <p:cNvPr id="683013" name="Rectangle 5"/>
          <p:cNvSpPr>
            <a:spLocks noChangeArrowheads="1"/>
          </p:cNvSpPr>
          <p:nvPr/>
        </p:nvSpPr>
        <p:spPr bwMode="auto">
          <a:xfrm>
            <a:off x="457200" y="3429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Summed loss terms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(12.56)</a:t>
            </a:r>
          </a:p>
        </p:txBody>
      </p:sp>
      <p:graphicFrame>
        <p:nvGraphicFramePr>
          <p:cNvPr id="683018" name="Object 10"/>
          <p:cNvGraphicFramePr>
            <a:graphicFrameLocks noChangeAspect="1"/>
          </p:cNvGraphicFramePr>
          <p:nvPr/>
        </p:nvGraphicFramePr>
        <p:xfrm>
          <a:off x="3011488" y="1600200"/>
          <a:ext cx="2855912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9" name="Equation" r:id="rId3" imgW="1143000" imgH="228600" progId="Equation.3">
                  <p:embed/>
                </p:oleObj>
              </mc:Choice>
              <mc:Fallback>
                <p:oleObj name="Equation" r:id="rId3" imgW="11430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1488" y="1600200"/>
                        <a:ext cx="2855912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3019" name="Object 11"/>
          <p:cNvGraphicFramePr>
            <a:graphicFrameLocks noChangeAspect="1"/>
          </p:cNvGraphicFramePr>
          <p:nvPr/>
        </p:nvGraphicFramePr>
        <p:xfrm>
          <a:off x="2362200" y="2624138"/>
          <a:ext cx="4538663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0" name="Equation" r:id="rId5" imgW="1816100" imgH="228600" progId="Equation.3">
                  <p:embed/>
                </p:oleObj>
              </mc:Choice>
              <mc:Fallback>
                <p:oleObj name="Equation" r:id="rId5" imgW="18161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624138"/>
                        <a:ext cx="4538663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3020" name="Object 12"/>
          <p:cNvGraphicFramePr>
            <a:graphicFrameLocks noChangeAspect="1"/>
          </p:cNvGraphicFramePr>
          <p:nvPr/>
        </p:nvGraphicFramePr>
        <p:xfrm>
          <a:off x="2401888" y="3962400"/>
          <a:ext cx="4379912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1" name="Equation" r:id="rId7" imgW="1752600" imgH="228600" progId="Equation.3">
                  <p:embed/>
                </p:oleObj>
              </mc:Choice>
              <mc:Fallback>
                <p:oleObj name="Equation" r:id="rId7" imgW="17526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1888" y="3962400"/>
                        <a:ext cx="4379912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3021" name="Object 13"/>
          <p:cNvGraphicFramePr>
            <a:graphicFrameLocks noChangeAspect="1"/>
          </p:cNvGraphicFramePr>
          <p:nvPr/>
        </p:nvGraphicFramePr>
        <p:xfrm>
          <a:off x="1608138" y="5062538"/>
          <a:ext cx="5935662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2" name="Equation" r:id="rId9" imgW="2374900" imgH="228600" progId="Equation.3">
                  <p:embed/>
                </p:oleObj>
              </mc:Choice>
              <mc:Fallback>
                <p:oleObj name="Equation" r:id="rId9" imgW="2374900" imgH="228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8138" y="5062538"/>
                        <a:ext cx="5935662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011" grpId="0" build="p" autoUpdateAnimBg="0"/>
      <p:bldP spid="683013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Multistep Implicit-Explicit Solution</a:t>
            </a:r>
          </a:p>
        </p:txBody>
      </p:sp>
      <p:sp>
        <p:nvSpPr>
          <p:cNvPr id="684035" name="Rectangle 3"/>
          <p:cNvSpPr>
            <a:spLocks noChangeArrowheads="1"/>
          </p:cNvSpPr>
          <p:nvPr/>
        </p:nvSpPr>
        <p:spPr bwMode="auto">
          <a:xfrm>
            <a:off x="457200" y="1676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Summed implicit loss coefficients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(12.58)</a:t>
            </a:r>
          </a:p>
        </p:txBody>
      </p:sp>
      <p:graphicFrame>
        <p:nvGraphicFramePr>
          <p:cNvPr id="684041" name="Object 9"/>
          <p:cNvGraphicFramePr>
            <a:graphicFrameLocks noChangeAspect="1"/>
          </p:cNvGraphicFramePr>
          <p:nvPr/>
        </p:nvGraphicFramePr>
        <p:xfrm>
          <a:off x="2743200" y="2362200"/>
          <a:ext cx="32686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6" name="Equation" r:id="rId3" imgW="1308100" imgH="228600" progId="Equation.3">
                  <p:embed/>
                </p:oleObj>
              </mc:Choice>
              <mc:Fallback>
                <p:oleObj name="Equation" r:id="rId3" imgW="13081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362200"/>
                        <a:ext cx="326866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4042" name="Object 10"/>
          <p:cNvGraphicFramePr>
            <a:graphicFrameLocks noChangeAspect="1"/>
          </p:cNvGraphicFramePr>
          <p:nvPr/>
        </p:nvGraphicFramePr>
        <p:xfrm>
          <a:off x="2590800" y="3429000"/>
          <a:ext cx="38084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7" name="Equation" r:id="rId5" imgW="1524000" imgH="203200" progId="Equation.3">
                  <p:embed/>
                </p:oleObj>
              </mc:Choice>
              <mc:Fallback>
                <p:oleObj name="Equation" r:id="rId5" imgW="1524000" imgH="203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429000"/>
                        <a:ext cx="380841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4035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Multistep Implicit-Explicit Solution</a:t>
            </a:r>
          </a:p>
        </p:txBody>
      </p:sp>
      <p:sp>
        <p:nvSpPr>
          <p:cNvPr id="685059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5) Estimate concentrations with backward Euler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(12.59)</a:t>
            </a:r>
            <a:endParaRPr lang="en-US" sz="2400" b="0">
              <a:solidFill>
                <a:srgbClr val="187534"/>
              </a:solidFill>
              <a:latin typeface="Times" charset="0"/>
              <a:cs typeface="+mn-cs"/>
            </a:endParaRPr>
          </a:p>
        </p:txBody>
      </p:sp>
      <p:sp>
        <p:nvSpPr>
          <p:cNvPr id="685062" name="Rectangle 6"/>
          <p:cNvSpPr>
            <a:spLocks noChangeArrowheads="1"/>
          </p:cNvSpPr>
          <p:nvPr/>
        </p:nvSpPr>
        <p:spPr bwMode="auto">
          <a:xfrm>
            <a:off x="457200" y="3733800"/>
            <a:ext cx="8458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6) Estimate concentrations with forward Euler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(12.60)</a:t>
            </a:r>
            <a:endParaRPr lang="en-US" sz="2400" b="0">
              <a:solidFill>
                <a:srgbClr val="187534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685065" name="Object 9"/>
          <p:cNvGraphicFramePr>
            <a:graphicFrameLocks noChangeAspect="1"/>
          </p:cNvGraphicFramePr>
          <p:nvPr/>
        </p:nvGraphicFramePr>
        <p:xfrm>
          <a:off x="2362200" y="1981200"/>
          <a:ext cx="40624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1" name="Equation" r:id="rId3" imgW="1625600" imgH="368300" progId="Equation.3">
                  <p:embed/>
                </p:oleObj>
              </mc:Choice>
              <mc:Fallback>
                <p:oleObj name="Equation" r:id="rId3" imgW="1625600" imgH="368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981200"/>
                        <a:ext cx="406241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5066" name="Object 10"/>
          <p:cNvGraphicFramePr>
            <a:graphicFrameLocks noChangeAspect="1"/>
          </p:cNvGraphicFramePr>
          <p:nvPr/>
        </p:nvGraphicFramePr>
        <p:xfrm>
          <a:off x="1752600" y="4495800"/>
          <a:ext cx="56181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2" name="Equation" r:id="rId5" imgW="2247900" imgH="228600" progId="Equation.3">
                  <p:embed/>
                </p:oleObj>
              </mc:Choice>
              <mc:Fallback>
                <p:oleObj name="Equation" r:id="rId5" imgW="22479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495800"/>
                        <a:ext cx="561816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5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5059" grpId="0" build="p" autoUpdateAnimBg="0"/>
      <p:bldP spid="685062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Multistep Implicit-Explicit Solution</a:t>
            </a:r>
          </a:p>
        </p:txBody>
      </p:sp>
      <p:sp>
        <p:nvSpPr>
          <p:cNvPr id="686085" name="Rectangle 5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7) Check convergence	 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(12.61)</a:t>
            </a:r>
          </a:p>
        </p:txBody>
      </p:sp>
      <p:graphicFrame>
        <p:nvGraphicFramePr>
          <p:cNvPr id="686087" name="Object 7"/>
          <p:cNvGraphicFramePr>
            <a:graphicFrameLocks noChangeAspect="1"/>
          </p:cNvGraphicFramePr>
          <p:nvPr/>
        </p:nvGraphicFramePr>
        <p:xfrm>
          <a:off x="2819400" y="1752600"/>
          <a:ext cx="3757613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2" name="Equation" r:id="rId3" imgW="1511300" imgH="444500" progId="Equation.3">
                  <p:embed/>
                </p:oleObj>
              </mc:Choice>
              <mc:Fallback>
                <p:oleObj name="Equation" r:id="rId3" imgW="1511300" imgH="4445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752600"/>
                        <a:ext cx="3757613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088" name="Rectangle 8"/>
          <p:cNvSpPr>
            <a:spLocks noChangeArrowheads="1"/>
          </p:cNvSpPr>
          <p:nvPr/>
        </p:nvSpPr>
        <p:spPr bwMode="auto">
          <a:xfrm>
            <a:off x="609600" y="3048000"/>
            <a:ext cx="8229600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228600" indent="-228600"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Method 1: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 </a:t>
            </a:r>
          </a:p>
          <a:p>
            <a:pPr marL="228600" indent="-228600" algn="just"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	Each iteration, check whether all concentrations from forward Euler ≥ zero. If so, update a counter, </a:t>
            </a:r>
            <a:r>
              <a:rPr lang="en-US" sz="2400" b="0" i="1">
                <a:solidFill>
                  <a:srgbClr val="993366"/>
                </a:solidFill>
                <a:latin typeface="Times" charset="0"/>
                <a:cs typeface="+mn-cs"/>
              </a:rPr>
              <a:t>n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  <a:cs typeface="+mn-cs"/>
              </a:rPr>
              <a:t>P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 by 1. If one concentration &lt; 0, reset </a:t>
            </a:r>
            <a:r>
              <a:rPr lang="en-US" sz="2400" b="0" i="1">
                <a:solidFill>
                  <a:srgbClr val="993366"/>
                </a:solidFill>
                <a:latin typeface="Times" charset="0"/>
                <a:cs typeface="+mn-cs"/>
              </a:rPr>
              <a:t>n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  <a:cs typeface="+mn-cs"/>
              </a:rPr>
              <a:t>P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 to 0. </a:t>
            </a:r>
          </a:p>
          <a:p>
            <a:pPr marL="228600" indent="-228600" algn="just">
              <a:buFontTx/>
              <a:buNone/>
              <a:defRPr/>
            </a:pP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  <a:p>
            <a:pPr marL="228600" indent="-228600" algn="just"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	When </a:t>
            </a:r>
            <a:r>
              <a:rPr lang="en-US" sz="2400" b="0" i="1">
                <a:solidFill>
                  <a:srgbClr val="993366"/>
                </a:solidFill>
                <a:latin typeface="Times" charset="0"/>
                <a:cs typeface="+mn-cs"/>
              </a:rPr>
              <a:t>n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  <a:cs typeface="+mn-cs"/>
              </a:rPr>
              <a:t>P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=</a:t>
            </a:r>
            <a:r>
              <a:rPr lang="en-US" sz="2400" b="0" i="1">
                <a:solidFill>
                  <a:srgbClr val="993366"/>
                </a:solidFill>
                <a:latin typeface="Times" charset="0"/>
                <a:cs typeface="+mn-cs"/>
              </a:rPr>
              <a:t>N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  <a:cs typeface="+mn-cs"/>
              </a:rPr>
              <a:t>P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 (all concentrations from forward Euler exceed 0 for </a:t>
            </a:r>
            <a:r>
              <a:rPr lang="en-US" sz="2400" b="0" i="1">
                <a:solidFill>
                  <a:srgbClr val="993366"/>
                </a:solidFill>
                <a:latin typeface="Times" charset="0"/>
                <a:cs typeface="+mn-cs"/>
              </a:rPr>
              <a:t>N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  <a:cs typeface="+mn-cs"/>
              </a:rPr>
              <a:t>P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 iterations in a row), convergence has occurred</a:t>
            </a:r>
          </a:p>
          <a:p>
            <a:pPr marL="228600" indent="-228600">
              <a:buFontTx/>
              <a:buNone/>
              <a:defRPr/>
            </a:pP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  <a:p>
            <a:pPr marL="228600" indent="-228600"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	 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N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P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  	= 5 for large sets of equations</a:t>
            </a:r>
          </a:p>
          <a:p>
            <a:pPr marL="228600" indent="-228600"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   	= 30 for small sets of equations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 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0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0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0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0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085" grpId="0" build="p" autoUpdateAnimBg="0"/>
      <p:bldP spid="686088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Multistep Implicit-Explicit Solution</a:t>
            </a:r>
          </a:p>
        </p:txBody>
      </p:sp>
      <p:sp>
        <p:nvSpPr>
          <p:cNvPr id="68710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7) Check convergence	 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(12.62)</a:t>
            </a:r>
          </a:p>
        </p:txBody>
      </p:sp>
      <p:sp>
        <p:nvSpPr>
          <p:cNvPr id="687108" name="Rectangle 4"/>
          <p:cNvSpPr>
            <a:spLocks noChangeArrowheads="1"/>
          </p:cNvSpPr>
          <p:nvPr/>
        </p:nvSpPr>
        <p:spPr bwMode="auto">
          <a:xfrm>
            <a:off x="609600" y="5867400"/>
            <a:ext cx="2057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endParaRPr lang="en-US" sz="3200" b="0" baseline="3000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687111" name="Object 7"/>
          <p:cNvGraphicFramePr>
            <a:graphicFrameLocks noChangeAspect="1"/>
          </p:cNvGraphicFramePr>
          <p:nvPr/>
        </p:nvGraphicFramePr>
        <p:xfrm>
          <a:off x="304800" y="1600200"/>
          <a:ext cx="8505825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7" name="Equation" r:id="rId3" imgW="3403600" imgH="571500" progId="Equation.3">
                  <p:embed/>
                </p:oleObj>
              </mc:Choice>
              <mc:Fallback>
                <p:oleObj name="Equation" r:id="rId3" imgW="3403600" imgH="5715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600200"/>
                        <a:ext cx="8505825" cy="142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7112" name="Rectangle 8"/>
          <p:cNvSpPr>
            <a:spLocks noChangeArrowheads="1"/>
          </p:cNvSpPr>
          <p:nvPr/>
        </p:nvSpPr>
        <p:spPr bwMode="auto">
          <a:xfrm>
            <a:off x="609600" y="3352800"/>
            <a:ext cx="82296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228600" indent="-228600"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Method 2: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 </a:t>
            </a:r>
          </a:p>
          <a:p>
            <a:pPr marL="228600" indent="-228600" algn="just"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	Each iteration, check whether all concentrations of medium- and long-lived species (those for which </a:t>
            </a:r>
            <a:r>
              <a:rPr lang="en-US" sz="2400" b="0" i="1">
                <a:solidFill>
                  <a:srgbClr val="993366"/>
                </a:solidFill>
                <a:latin typeface="Times" charset="0"/>
                <a:cs typeface="+mn-cs"/>
              </a:rPr>
              <a:t>hL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  <a:cs typeface="+mn-cs"/>
              </a:rPr>
              <a:t>c,I,B,m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&lt;</a:t>
            </a:r>
            <a:r>
              <a:rPr lang="en-US" sz="2400" b="0" i="1">
                <a:solidFill>
                  <a:srgbClr val="993366"/>
                </a:solidFill>
                <a:latin typeface="Times" charset="0"/>
                <a:cs typeface="+mn-cs"/>
              </a:rPr>
              <a:t>L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  <a:cs typeface="+mn-cs"/>
              </a:rPr>
              <a:t>T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) from forward Euler ≥ zero. If so, update the counter </a:t>
            </a:r>
            <a:r>
              <a:rPr lang="en-US" sz="2400" b="0" i="1">
                <a:solidFill>
                  <a:srgbClr val="993366"/>
                </a:solidFill>
                <a:latin typeface="Times" charset="0"/>
                <a:cs typeface="+mn-cs"/>
              </a:rPr>
              <a:t>n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  <a:cs typeface="+mn-cs"/>
              </a:rPr>
              <a:t>P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 by 1. If one such concentration &lt; 0, reset </a:t>
            </a:r>
            <a:r>
              <a:rPr lang="en-US" sz="2400" b="0" i="1">
                <a:solidFill>
                  <a:srgbClr val="993366"/>
                </a:solidFill>
                <a:latin typeface="Times" charset="0"/>
                <a:cs typeface="+mn-cs"/>
              </a:rPr>
              <a:t>n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  <a:cs typeface="+mn-cs"/>
              </a:rPr>
              <a:t>P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 to 0. </a:t>
            </a:r>
          </a:p>
          <a:p>
            <a:pPr marL="228600" indent="-228600">
              <a:buFontTx/>
              <a:buNone/>
              <a:defRPr/>
            </a:pP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  <a:p>
            <a:pPr marL="228600" indent="-228600"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	When </a:t>
            </a:r>
            <a:r>
              <a:rPr lang="en-US" sz="2400" b="0" i="1">
                <a:solidFill>
                  <a:srgbClr val="993366"/>
                </a:solidFill>
                <a:latin typeface="Times" charset="0"/>
                <a:cs typeface="+mn-cs"/>
              </a:rPr>
              <a:t>n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  <a:cs typeface="+mn-cs"/>
              </a:rPr>
              <a:t>P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=</a:t>
            </a:r>
            <a:r>
              <a:rPr lang="en-US" sz="2400" b="0" i="1">
                <a:solidFill>
                  <a:srgbClr val="993366"/>
                </a:solidFill>
                <a:latin typeface="Times" charset="0"/>
                <a:cs typeface="+mn-cs"/>
              </a:rPr>
              <a:t>N</a:t>
            </a:r>
            <a:r>
              <a:rPr lang="en-US" sz="2400" b="0" i="1" baseline="-25000">
                <a:solidFill>
                  <a:srgbClr val="993366"/>
                </a:solidFill>
                <a:latin typeface="Times" charset="0"/>
                <a:cs typeface="+mn-cs"/>
              </a:rPr>
              <a:t>P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, convergence has occurred</a:t>
            </a:r>
          </a:p>
          <a:p>
            <a:pPr marL="228600" indent="-228600">
              <a:buFontTx/>
              <a:buNone/>
              <a:defRPr/>
            </a:pP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  <a:p>
            <a:pPr marL="228600" indent="-228600"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	 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L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= 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2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-10</a:t>
            </a:r>
            <a:r>
              <a:rPr lang="en-US" sz="2400" b="0" baseline="30000">
                <a:solidFill>
                  <a:srgbClr val="187534"/>
                </a:solidFill>
                <a:latin typeface="Times" charset="0"/>
                <a:cs typeface="+mn-cs"/>
              </a:rPr>
              <a:t>6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 </a:t>
            </a:r>
            <a:r>
              <a:rPr lang="en-US" sz="2400" b="0">
                <a:latin typeface="Times" charset="0"/>
                <a:cs typeface="+mn-cs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7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7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7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7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7107" grpId="0" autoUpdateAnimBg="0"/>
      <p:bldP spid="687108" grpId="0" build="p" autoUpdateAnimBg="0"/>
      <p:bldP spid="687112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Multistep Implicit-Explicit Solution</a:t>
            </a:r>
          </a:p>
        </p:txBody>
      </p:sp>
      <p:sp>
        <p:nvSpPr>
          <p:cNvPr id="68813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8) Upon convergence, set final concentrations</a:t>
            </a:r>
            <a:r>
              <a:rPr lang="en-US" sz="32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(12.63)</a:t>
            </a:r>
          </a:p>
        </p:txBody>
      </p:sp>
      <p:sp>
        <p:nvSpPr>
          <p:cNvPr id="688135" name="Rectangle 7"/>
          <p:cNvSpPr>
            <a:spLocks noChangeArrowheads="1"/>
          </p:cNvSpPr>
          <p:nvPr/>
        </p:nvSpPr>
        <p:spPr bwMode="auto">
          <a:xfrm>
            <a:off x="457200" y="3429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9a) Recalculate maximum for next iteration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(12.64)</a:t>
            </a:r>
          </a:p>
        </p:txBody>
      </p:sp>
      <p:sp>
        <p:nvSpPr>
          <p:cNvPr id="688136" name="Rectangle 8"/>
          <p:cNvSpPr>
            <a:spLocks noChangeArrowheads="1"/>
          </p:cNvSpPr>
          <p:nvPr/>
        </p:nvSpPr>
        <p:spPr bwMode="auto">
          <a:xfrm>
            <a:off x="457200" y="4648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9b) Bound backward Euler for next iteration 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(12.65)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Note that this equation uses the MAX concentration from the previous iteration, not from the value just calculated.</a:t>
            </a:r>
          </a:p>
        </p:txBody>
      </p:sp>
      <p:graphicFrame>
        <p:nvGraphicFramePr>
          <p:cNvPr id="688137" name="Object 9"/>
          <p:cNvGraphicFramePr>
            <a:graphicFrameLocks noChangeAspect="1"/>
          </p:cNvGraphicFramePr>
          <p:nvPr/>
        </p:nvGraphicFramePr>
        <p:xfrm>
          <a:off x="152400" y="1758950"/>
          <a:ext cx="8855075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7" name="Equation" r:id="rId3" imgW="3543300" imgH="546100" progId="Equation.3">
                  <p:embed/>
                </p:oleObj>
              </mc:Choice>
              <mc:Fallback>
                <p:oleObj name="Equation" r:id="rId3" imgW="3543300" imgH="546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758950"/>
                        <a:ext cx="8855075" cy="136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8138" name="Object 10"/>
          <p:cNvGraphicFramePr>
            <a:graphicFrameLocks noChangeAspect="1"/>
          </p:cNvGraphicFramePr>
          <p:nvPr/>
        </p:nvGraphicFramePr>
        <p:xfrm>
          <a:off x="2133600" y="3886200"/>
          <a:ext cx="507841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8" name="Equation" r:id="rId5" imgW="2032000" imgH="228600" progId="Equation.3">
                  <p:embed/>
                </p:oleObj>
              </mc:Choice>
              <mc:Fallback>
                <p:oleObj name="Equation" r:id="rId5" imgW="20320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886200"/>
                        <a:ext cx="507841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8139" name="Object 11"/>
          <p:cNvGraphicFramePr>
            <a:graphicFrameLocks noChangeAspect="1"/>
          </p:cNvGraphicFramePr>
          <p:nvPr/>
        </p:nvGraphicFramePr>
        <p:xfrm>
          <a:off x="1981200" y="5867400"/>
          <a:ext cx="514191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9" name="Equation" r:id="rId7" imgW="2057400" imgH="228600" progId="Equation.3">
                  <p:embed/>
                </p:oleObj>
              </mc:Choice>
              <mc:Fallback>
                <p:oleObj name="Equation" r:id="rId7" imgW="20574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867400"/>
                        <a:ext cx="514191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8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8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8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8131" grpId="0" build="p" autoUpdateAnimBg="0"/>
      <p:bldP spid="688135" grpId="0" build="p" autoUpdateAnimBg="0"/>
      <p:bldP spid="688136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Multistep Implicit-Explicit Solution</a:t>
            </a:r>
          </a:p>
        </p:txBody>
      </p:sp>
      <p:sp>
        <p:nvSpPr>
          <p:cNvPr id="689155" name="Rectangle 3"/>
          <p:cNvSpPr>
            <a:spLocks noChangeArrowheads="1"/>
          </p:cNvSpPr>
          <p:nvPr/>
        </p:nvSpPr>
        <p:spPr bwMode="auto">
          <a:xfrm>
            <a:off x="457200" y="1828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Converged backward Euler equation</a:t>
            </a:r>
            <a:r>
              <a:rPr lang="en-US" sz="32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(12.66)</a:t>
            </a:r>
          </a:p>
        </p:txBody>
      </p:sp>
      <p:sp>
        <p:nvSpPr>
          <p:cNvPr id="689156" name="Rectangle 4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4763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Demonstration that iterated forward Euler solutions converge to iterated backward Euler solutions and to positive numbers.</a:t>
            </a:r>
            <a:r>
              <a:rPr lang="en-US" sz="3200" b="0">
                <a:latin typeface="Times" charset="0"/>
                <a:cs typeface="+mn-cs"/>
              </a:rPr>
              <a:t> </a:t>
            </a:r>
          </a:p>
        </p:txBody>
      </p:sp>
      <p:sp>
        <p:nvSpPr>
          <p:cNvPr id="689157" name="Rectangle 5"/>
          <p:cNvSpPr>
            <a:spLocks noChangeArrowheads="1"/>
          </p:cNvSpPr>
          <p:nvPr/>
        </p:nvSpPr>
        <p:spPr bwMode="auto">
          <a:xfrm>
            <a:off x="457200" y="3124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Converged forward Euler equation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(12.64)</a:t>
            </a:r>
          </a:p>
        </p:txBody>
      </p:sp>
      <p:sp>
        <p:nvSpPr>
          <p:cNvPr id="689158" name="Rectangle 6"/>
          <p:cNvSpPr>
            <a:spLocks noChangeArrowheads="1"/>
          </p:cNvSpPr>
          <p:nvPr/>
        </p:nvSpPr>
        <p:spPr bwMode="auto">
          <a:xfrm>
            <a:off x="457200" y="518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Thus, convergence of forward to backward Euler occurs when</a:t>
            </a:r>
            <a:r>
              <a:rPr lang="en-US" sz="3200" b="0">
                <a:latin typeface="Times" charset="0"/>
                <a:cs typeface="+mn-cs"/>
              </a:rPr>
              <a:t> 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sp>
        <p:nvSpPr>
          <p:cNvPr id="689162" name="Rectangle 10"/>
          <p:cNvSpPr>
            <a:spLocks noChangeArrowheads="1"/>
          </p:cNvSpPr>
          <p:nvPr/>
        </p:nvSpPr>
        <p:spPr bwMode="auto">
          <a:xfrm>
            <a:off x="457200" y="4267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where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689163" name="Object 11"/>
          <p:cNvGraphicFramePr>
            <a:graphicFrameLocks noChangeAspect="1"/>
          </p:cNvGraphicFramePr>
          <p:nvPr/>
        </p:nvGraphicFramePr>
        <p:xfrm>
          <a:off x="1143000" y="2438400"/>
          <a:ext cx="682466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7" name="Equation" r:id="rId3" imgW="2730500" imgH="215900" progId="Equation.3">
                  <p:embed/>
                </p:oleObj>
              </mc:Choice>
              <mc:Fallback>
                <p:oleObj name="Equation" r:id="rId3" imgW="2730500" imgH="2159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438400"/>
                        <a:ext cx="6824663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9164" name="Object 12"/>
          <p:cNvGraphicFramePr>
            <a:graphicFrameLocks noChangeAspect="1"/>
          </p:cNvGraphicFramePr>
          <p:nvPr/>
        </p:nvGraphicFramePr>
        <p:xfrm>
          <a:off x="1143000" y="3657600"/>
          <a:ext cx="65389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8" name="Equation" r:id="rId5" imgW="2616200" imgH="215900" progId="Equation.3">
                  <p:embed/>
                </p:oleObj>
              </mc:Choice>
              <mc:Fallback>
                <p:oleObj name="Equation" r:id="rId5" imgW="2616200" imgH="215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657600"/>
                        <a:ext cx="6538913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9165" name="Object 13"/>
          <p:cNvGraphicFramePr>
            <a:graphicFrameLocks noChangeAspect="1"/>
          </p:cNvGraphicFramePr>
          <p:nvPr/>
        </p:nvGraphicFramePr>
        <p:xfrm>
          <a:off x="2971800" y="4724400"/>
          <a:ext cx="34591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9" name="Equation" r:id="rId7" imgW="1384300" imgH="165100" progId="Equation.3">
                  <p:embed/>
                </p:oleObj>
              </mc:Choice>
              <mc:Fallback>
                <p:oleObj name="Equation" r:id="rId7" imgW="1384300" imgH="1651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724400"/>
                        <a:ext cx="3459163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9166" name="Object 14"/>
          <p:cNvGraphicFramePr>
            <a:graphicFrameLocks noChangeAspect="1"/>
          </p:cNvGraphicFramePr>
          <p:nvPr/>
        </p:nvGraphicFramePr>
        <p:xfrm>
          <a:off x="3276600" y="5715000"/>
          <a:ext cx="253841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0" name="Equation" r:id="rId9" imgW="1016000" imgH="165100" progId="Equation.3">
                  <p:embed/>
                </p:oleObj>
              </mc:Choice>
              <mc:Fallback>
                <p:oleObj name="Equation" r:id="rId9" imgW="1016000" imgH="1651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715000"/>
                        <a:ext cx="2538413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9167" name="Rectangle 15"/>
          <p:cNvSpPr>
            <a:spLocks noChangeArrowheads="1"/>
          </p:cNvSpPr>
          <p:nvPr/>
        </p:nvSpPr>
        <p:spPr bwMode="auto">
          <a:xfrm>
            <a:off x="533400" y="6096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which occurs upon iteration of backward Euler</a:t>
            </a:r>
            <a:r>
              <a:rPr lang="en-US" sz="3200" b="0">
                <a:latin typeface="Times" charset="0"/>
                <a:cs typeface="+mn-cs"/>
              </a:rPr>
              <a:t> </a:t>
            </a:r>
            <a:r>
              <a:rPr lang="en-US" sz="32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(12.68)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9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9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9155" grpId="0" build="p" autoUpdateAnimBg="0"/>
      <p:bldP spid="689156" grpId="0" build="p" autoUpdateAnimBg="0"/>
      <p:bldP spid="689157" grpId="0" build="p" autoUpdateAnimBg="0"/>
      <p:bldP spid="689158" grpId="0" build="p" autoUpdateAnimBg="0"/>
      <p:bldP spid="689162" grpId="0" build="p" autoUpdateAnimBg="0"/>
      <p:bldP spid="689167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Convergence of Forward Euler (FE) to Backward Euler (BE) Upon Iteration</a:t>
            </a:r>
          </a:p>
        </p:txBody>
      </p:sp>
      <p:sp>
        <p:nvSpPr>
          <p:cNvPr id="604163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Fig. 12.1</a:t>
            </a:r>
          </a:p>
        </p:txBody>
      </p:sp>
      <p:sp>
        <p:nvSpPr>
          <p:cNvPr id="604164" name="Rectangle 4"/>
          <p:cNvSpPr>
            <a:spLocks noChangeArrowheads="1"/>
          </p:cNvSpPr>
          <p:nvPr/>
        </p:nvSpPr>
        <p:spPr bwMode="auto">
          <a:xfrm>
            <a:off x="2133600" y="1524000"/>
            <a:ext cx="4953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4763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h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= 10 seconds.</a:t>
            </a:r>
            <a:endParaRPr lang="en-US" sz="3200" b="0">
              <a:latin typeface="Times" charset="0"/>
              <a:cs typeface="+mn-cs"/>
            </a:endParaRPr>
          </a:p>
        </p:txBody>
      </p:sp>
      <p:graphicFrame>
        <p:nvGraphicFramePr>
          <p:cNvPr id="46084" name="Object 5"/>
          <p:cNvGraphicFramePr>
            <a:graphicFrameLocks noChangeAspect="1"/>
          </p:cNvGraphicFramePr>
          <p:nvPr/>
        </p:nvGraphicFramePr>
        <p:xfrm>
          <a:off x="533400" y="2141538"/>
          <a:ext cx="7848600" cy="433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2" name="Document" r:id="rId3" imgW="3556000" imgH="1968500" progId="Word.Document.8">
                  <p:embed/>
                </p:oleObj>
              </mc:Choice>
              <mc:Fallback>
                <p:oleObj name="Document" r:id="rId3" imgW="3556000" imgH="19685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141538"/>
                        <a:ext cx="7848600" cy="433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66" name="Rectangle 6"/>
          <p:cNvSpPr>
            <a:spLocks noChangeArrowheads="1"/>
          </p:cNvSpPr>
          <p:nvPr/>
        </p:nvSpPr>
        <p:spPr bwMode="auto">
          <a:xfrm>
            <a:off x="381000" y="2133600"/>
            <a:ext cx="838200" cy="381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04167" name="Text Box 7"/>
          <p:cNvSpPr txBox="1">
            <a:spLocks noChangeArrowheads="1"/>
          </p:cNvSpPr>
          <p:nvPr/>
        </p:nvSpPr>
        <p:spPr bwMode="auto">
          <a:xfrm rot="-5400000">
            <a:off x="-800894" y="3772694"/>
            <a:ext cx="335756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0000FF"/>
                </a:solidFill>
                <a:latin typeface="Times" charset="0"/>
                <a:cs typeface="+mn-cs"/>
              </a:rPr>
              <a:t>NO</a:t>
            </a:r>
            <a:r>
              <a:rPr lang="en-US" sz="2400" b="0" baseline="-25000">
                <a:solidFill>
                  <a:srgbClr val="0000FF"/>
                </a:solidFill>
                <a:latin typeface="Times" charset="0"/>
                <a:cs typeface="+mn-cs"/>
              </a:rPr>
              <a:t>2</a:t>
            </a:r>
            <a:r>
              <a:rPr lang="en-US" sz="2400" b="0">
                <a:solidFill>
                  <a:srgbClr val="0000FF"/>
                </a:solidFill>
                <a:latin typeface="Times" charset="0"/>
                <a:cs typeface="+mn-cs"/>
              </a:rPr>
              <a:t> and O</a:t>
            </a:r>
            <a:r>
              <a:rPr lang="en-US" sz="2400" b="0" baseline="-25000">
                <a:solidFill>
                  <a:srgbClr val="0000FF"/>
                </a:solidFill>
                <a:latin typeface="Times" charset="0"/>
                <a:cs typeface="+mn-cs"/>
              </a:rPr>
              <a:t>3</a:t>
            </a:r>
            <a:r>
              <a:rPr lang="en-US" sz="2400" b="0">
                <a:solidFill>
                  <a:srgbClr val="0000FF"/>
                </a:solidFill>
                <a:latin typeface="Times" charset="0"/>
                <a:cs typeface="+mn-cs"/>
              </a:rPr>
              <a:t> (molec. cm</a:t>
            </a:r>
            <a:r>
              <a:rPr lang="en-US" sz="2400" b="0" baseline="30000">
                <a:solidFill>
                  <a:srgbClr val="0000FF"/>
                </a:solidFill>
                <a:latin typeface="Times" charset="0"/>
                <a:cs typeface="+mn-cs"/>
              </a:rPr>
              <a:t>-3</a:t>
            </a:r>
            <a:r>
              <a:rPr lang="en-US" sz="2400" b="0">
                <a:solidFill>
                  <a:srgbClr val="0000FF"/>
                </a:solidFill>
                <a:latin typeface="Times" charset="0"/>
                <a:cs typeface="+mn-cs"/>
              </a:rPr>
              <a:t>)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sp>
        <p:nvSpPr>
          <p:cNvPr id="604168" name="Rectangle 8"/>
          <p:cNvSpPr>
            <a:spLocks noChangeArrowheads="1"/>
          </p:cNvSpPr>
          <p:nvPr/>
        </p:nvSpPr>
        <p:spPr bwMode="auto">
          <a:xfrm>
            <a:off x="7696200" y="2209800"/>
            <a:ext cx="838200" cy="381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04169" name="Text Box 9"/>
          <p:cNvSpPr txBox="1">
            <a:spLocks noChangeArrowheads="1"/>
          </p:cNvSpPr>
          <p:nvPr/>
        </p:nvSpPr>
        <p:spPr bwMode="auto">
          <a:xfrm rot="5400000">
            <a:off x="7056438" y="3687762"/>
            <a:ext cx="2120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0000FF"/>
                </a:solidFill>
                <a:latin typeface="Times" charset="0"/>
                <a:cs typeface="+mn-cs"/>
              </a:rPr>
              <a:t>O (molec. cm</a:t>
            </a:r>
            <a:r>
              <a:rPr lang="en-US" sz="2400" b="0" baseline="30000">
                <a:solidFill>
                  <a:srgbClr val="0000FF"/>
                </a:solidFill>
                <a:latin typeface="Times" charset="0"/>
                <a:cs typeface="+mn-cs"/>
              </a:rPr>
              <a:t>-3</a:t>
            </a:r>
            <a:r>
              <a:rPr lang="en-US" sz="2400" b="0">
                <a:solidFill>
                  <a:srgbClr val="0000FF"/>
                </a:solidFill>
                <a:latin typeface="Times" charset="0"/>
                <a:cs typeface="+mn-cs"/>
              </a:rPr>
              <a:t>)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Comparison of MIE With Exact Solution</a:t>
            </a:r>
          </a:p>
        </p:txBody>
      </p:sp>
      <p:sp>
        <p:nvSpPr>
          <p:cNvPr id="691203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Fig. 12.2</a:t>
            </a:r>
          </a:p>
        </p:txBody>
      </p:sp>
      <p:sp>
        <p:nvSpPr>
          <p:cNvPr id="691204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MIE solution (circles); exact solution (lines); </a:t>
            </a:r>
            <a:r>
              <a:rPr lang="en-US" sz="2400" b="0" i="1">
                <a:solidFill>
                  <a:srgbClr val="187534"/>
                </a:solidFill>
                <a:latin typeface="Times" charset="0"/>
                <a:cs typeface="+mn-cs"/>
              </a:rPr>
              <a:t>h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= 10 seconds.</a:t>
            </a:r>
            <a:endParaRPr lang="en-US" sz="32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47108" name="Object 6"/>
          <p:cNvGraphicFramePr>
            <a:graphicFrameLocks noChangeAspect="1"/>
          </p:cNvGraphicFramePr>
          <p:nvPr/>
        </p:nvGraphicFramePr>
        <p:xfrm>
          <a:off x="838200" y="2133600"/>
          <a:ext cx="6781800" cy="435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4" name="Document" r:id="rId3" imgW="3200400" imgH="2057400" progId="Word.Document.8">
                  <p:embed/>
                </p:oleObj>
              </mc:Choice>
              <mc:Fallback>
                <p:oleObj name="Document" r:id="rId3" imgW="3200400" imgH="20574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133600"/>
                        <a:ext cx="6781800" cy="435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1207" name="Rectangle 7"/>
          <p:cNvSpPr>
            <a:spLocks noChangeArrowheads="1"/>
          </p:cNvSpPr>
          <p:nvPr/>
        </p:nvSpPr>
        <p:spPr bwMode="auto">
          <a:xfrm>
            <a:off x="381000" y="1828800"/>
            <a:ext cx="838200" cy="381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91208" name="Text Box 8"/>
          <p:cNvSpPr txBox="1">
            <a:spLocks noChangeArrowheads="1"/>
          </p:cNvSpPr>
          <p:nvPr/>
        </p:nvSpPr>
        <p:spPr bwMode="auto">
          <a:xfrm rot="-5400000">
            <a:off x="-858043" y="3669506"/>
            <a:ext cx="3624262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0000FF"/>
                </a:solidFill>
                <a:latin typeface="Times" charset="0"/>
                <a:cs typeface="+mn-cs"/>
              </a:rPr>
              <a:t>Concentration (molec. cm</a:t>
            </a:r>
            <a:r>
              <a:rPr lang="en-US" sz="2400" b="0" baseline="30000">
                <a:solidFill>
                  <a:srgbClr val="0000FF"/>
                </a:solidFill>
                <a:latin typeface="Times" charset="0"/>
                <a:cs typeface="+mn-cs"/>
              </a:rPr>
              <a:t>-3</a:t>
            </a:r>
            <a:r>
              <a:rPr lang="en-US" sz="2400" b="0">
                <a:solidFill>
                  <a:srgbClr val="0000FF"/>
                </a:solidFill>
                <a:latin typeface="Times" charset="0"/>
                <a:cs typeface="+mn-cs"/>
              </a:rPr>
              <a:t>)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Effects of Time Step on MIE Solution</a:t>
            </a:r>
          </a:p>
        </p:txBody>
      </p:sp>
      <p:sp>
        <p:nvSpPr>
          <p:cNvPr id="692227" name="Text Box 3"/>
          <p:cNvSpPr txBox="1">
            <a:spLocks noChangeArrowheads="1"/>
          </p:cNvSpPr>
          <p:nvPr/>
        </p:nvSpPr>
        <p:spPr bwMode="auto">
          <a:xfrm>
            <a:off x="7467600" y="6096000"/>
            <a:ext cx="12763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Fig. 12.3</a:t>
            </a:r>
          </a:p>
        </p:txBody>
      </p:sp>
      <p:sp>
        <p:nvSpPr>
          <p:cNvPr id="692228" name="Rectangle 4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indent="4763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Time step sizes of 2, 10, 100, 500, and 1000 seconds are compared. Results in all cases are shown after 10,000 s.</a:t>
            </a:r>
            <a:endParaRPr lang="en-US" sz="32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48132" name="Object 6"/>
          <p:cNvGraphicFramePr>
            <a:graphicFrameLocks noChangeAspect="1"/>
          </p:cNvGraphicFramePr>
          <p:nvPr/>
        </p:nvGraphicFramePr>
        <p:xfrm>
          <a:off x="457200" y="2333625"/>
          <a:ext cx="7772400" cy="437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0" name="Document" r:id="rId3" imgW="3657600" imgH="2057400" progId="Word.Document.8">
                  <p:embed/>
                </p:oleObj>
              </mc:Choice>
              <mc:Fallback>
                <p:oleObj name="Document" r:id="rId3" imgW="3657600" imgH="20574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333625"/>
                        <a:ext cx="7772400" cy="437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2231" name="Rectangle 7"/>
          <p:cNvSpPr>
            <a:spLocks noChangeArrowheads="1"/>
          </p:cNvSpPr>
          <p:nvPr/>
        </p:nvSpPr>
        <p:spPr bwMode="auto">
          <a:xfrm>
            <a:off x="304800" y="1981200"/>
            <a:ext cx="838200" cy="381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92232" name="Text Box 8"/>
          <p:cNvSpPr txBox="1">
            <a:spLocks noChangeArrowheads="1"/>
          </p:cNvSpPr>
          <p:nvPr/>
        </p:nvSpPr>
        <p:spPr bwMode="auto">
          <a:xfrm rot="-5400000">
            <a:off x="-753269" y="3998119"/>
            <a:ext cx="32623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No. of iterations required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sp>
        <p:nvSpPr>
          <p:cNvPr id="692233" name="Rectangle 9"/>
          <p:cNvSpPr>
            <a:spLocks noChangeArrowheads="1"/>
          </p:cNvSpPr>
          <p:nvPr/>
        </p:nvSpPr>
        <p:spPr bwMode="auto">
          <a:xfrm>
            <a:off x="7467600" y="2209800"/>
            <a:ext cx="838200" cy="381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92234" name="Text Box 10"/>
          <p:cNvSpPr txBox="1">
            <a:spLocks noChangeArrowheads="1"/>
          </p:cNvSpPr>
          <p:nvPr/>
        </p:nvSpPr>
        <p:spPr bwMode="auto">
          <a:xfrm rot="5400000">
            <a:off x="6235700" y="4006850"/>
            <a:ext cx="330517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0000FF"/>
                </a:solidFill>
                <a:latin typeface="Times" charset="0"/>
                <a:cs typeface="+mn-cs"/>
              </a:rPr>
              <a:t>Average error per species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Gear</a:t>
            </a:r>
            <a:r>
              <a:rPr lang="ja-JP" altLang="en-US" b="1">
                <a:solidFill>
                  <a:srgbClr val="0000FF"/>
                </a:solidFill>
                <a:latin typeface="Times" charset="0"/>
                <a:cs typeface="+mj-cs"/>
              </a:rPr>
              <a:t>’</a:t>
            </a: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s Method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693251" name="Rectangle 3"/>
          <p:cNvSpPr>
            <a:spLocks noChangeArrowheads="1"/>
          </p:cNvSpPr>
          <p:nvPr/>
        </p:nvSpPr>
        <p:spPr bwMode="auto">
          <a:xfrm>
            <a:off x="457200" y="762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Discretize ODE time derivative over many past steps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(12.69)</a:t>
            </a:r>
          </a:p>
        </p:txBody>
      </p:sp>
      <p:sp>
        <p:nvSpPr>
          <p:cNvPr id="693253" name="Rectangle 5"/>
          <p:cNvSpPr>
            <a:spLocks noChangeArrowheads="1"/>
          </p:cNvSpPr>
          <p:nvPr/>
        </p:nvSpPr>
        <p:spPr bwMode="auto">
          <a:xfrm>
            <a:off x="457200" y="2438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Rearrange for an individual species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(12.70)</a:t>
            </a:r>
          </a:p>
        </p:txBody>
      </p:sp>
      <p:sp>
        <p:nvSpPr>
          <p:cNvPr id="693254" name="Rectangle 6"/>
          <p:cNvSpPr>
            <a:spLocks noChangeArrowheads="1"/>
          </p:cNvSpPr>
          <p:nvPr/>
        </p:nvSpPr>
        <p:spPr bwMode="auto">
          <a:xfrm>
            <a:off x="457200" y="518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Set up predictor equation</a:t>
            </a:r>
            <a:r>
              <a:rPr lang="en-US" sz="32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(12.71)</a:t>
            </a:r>
          </a:p>
        </p:txBody>
      </p:sp>
      <p:sp>
        <p:nvSpPr>
          <p:cNvPr id="693255" name="Rectangle 7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and for a set of species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(12.70)</a:t>
            </a:r>
            <a:endParaRPr lang="en-US" sz="3200" b="0">
              <a:latin typeface="Times" charset="0"/>
              <a:cs typeface="+mn-cs"/>
            </a:endParaRPr>
          </a:p>
        </p:txBody>
      </p:sp>
      <p:graphicFrame>
        <p:nvGraphicFramePr>
          <p:cNvPr id="693260" name="Object 12"/>
          <p:cNvGraphicFramePr>
            <a:graphicFrameLocks noChangeAspect="1"/>
          </p:cNvGraphicFramePr>
          <p:nvPr/>
        </p:nvGraphicFramePr>
        <p:xfrm>
          <a:off x="304800" y="1143000"/>
          <a:ext cx="8839200" cy="1331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1" name="Equation" r:id="rId3" imgW="4216400" imgH="635000" progId="Equation.3">
                  <p:embed/>
                </p:oleObj>
              </mc:Choice>
              <mc:Fallback>
                <p:oleObj name="Equation" r:id="rId3" imgW="4216400" imgH="635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143000"/>
                        <a:ext cx="8839200" cy="1331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3262" name="Object 14"/>
          <p:cNvGraphicFramePr>
            <a:graphicFrameLocks noChangeAspect="1"/>
          </p:cNvGraphicFramePr>
          <p:nvPr/>
        </p:nvGraphicFramePr>
        <p:xfrm>
          <a:off x="2420938" y="4191000"/>
          <a:ext cx="4665662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2" name="Equation" r:id="rId5" imgW="1866900" imgH="457200" progId="Equation.3">
                  <p:embed/>
                </p:oleObj>
              </mc:Choice>
              <mc:Fallback>
                <p:oleObj name="Equation" r:id="rId5" imgW="1866900" imgH="457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0938" y="4191000"/>
                        <a:ext cx="4665662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3263" name="Object 15"/>
          <p:cNvGraphicFramePr>
            <a:graphicFrameLocks noChangeAspect="1"/>
          </p:cNvGraphicFramePr>
          <p:nvPr/>
        </p:nvGraphicFramePr>
        <p:xfrm>
          <a:off x="782638" y="5638800"/>
          <a:ext cx="7523162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3" name="Equation" r:id="rId7" imgW="3009900" imgH="457200" progId="Equation.3">
                  <p:embed/>
                </p:oleObj>
              </mc:Choice>
              <mc:Fallback>
                <p:oleObj name="Equation" r:id="rId7" imgW="3009900" imgH="457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638" y="5638800"/>
                        <a:ext cx="7523162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3264" name="Object 16"/>
          <p:cNvGraphicFramePr>
            <a:graphicFrameLocks noChangeAspect="1"/>
          </p:cNvGraphicFramePr>
          <p:nvPr/>
        </p:nvGraphicFramePr>
        <p:xfrm>
          <a:off x="2133600" y="2819400"/>
          <a:ext cx="51466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4" name="Equation" r:id="rId9" imgW="2057400" imgH="457200" progId="Equation.3">
                  <p:embed/>
                </p:oleObj>
              </mc:Choice>
              <mc:Fallback>
                <p:oleObj name="Equation" r:id="rId9" imgW="2057400" imgH="4572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819400"/>
                        <a:ext cx="514667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3251" grpId="0" build="p" autoUpdateAnimBg="0"/>
      <p:bldP spid="693253" grpId="0" build="p" autoUpdateAnimBg="0"/>
      <p:bldP spid="693254" grpId="0" build="p" autoUpdateAnimBg="0"/>
      <p:bldP spid="693255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Gear</a:t>
            </a:r>
            <a:r>
              <a:rPr lang="ja-JP" altLang="en-US" b="1">
                <a:solidFill>
                  <a:srgbClr val="0000FF"/>
                </a:solidFill>
                <a:latin typeface="Times" charset="0"/>
                <a:cs typeface="+mj-cs"/>
              </a:rPr>
              <a:t>’</a:t>
            </a: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s Method</a:t>
            </a:r>
          </a:p>
        </p:txBody>
      </p:sp>
      <p:sp>
        <p:nvSpPr>
          <p:cNvPr id="694275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Simplify to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(12.72)</a:t>
            </a:r>
          </a:p>
        </p:txBody>
      </p:sp>
      <p:sp>
        <p:nvSpPr>
          <p:cNvPr id="694276" name="Rectangle 4"/>
          <p:cNvSpPr>
            <a:spLocks noChangeArrowheads="1"/>
          </p:cNvSpPr>
          <p:nvPr/>
        </p:nvSpPr>
        <p:spPr bwMode="auto">
          <a:xfrm>
            <a:off x="457200" y="1905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where</a:t>
            </a: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sp>
        <p:nvSpPr>
          <p:cNvPr id="694277" name="Rectangle 5"/>
          <p:cNvSpPr>
            <a:spLocks noChangeArrowheads="1"/>
          </p:cNvSpPr>
          <p:nvPr/>
        </p:nvSpPr>
        <p:spPr bwMode="auto">
          <a:xfrm>
            <a:off x="457200" y="4038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Predictor matrix</a:t>
            </a:r>
            <a:r>
              <a:rPr lang="en-US" sz="3200" b="0">
                <a:solidFill>
                  <a:srgbClr val="800080"/>
                </a:solidFill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(12.77)</a:t>
            </a:r>
          </a:p>
        </p:txBody>
      </p:sp>
      <p:sp>
        <p:nvSpPr>
          <p:cNvPr id="694278" name="Rectangle 6"/>
          <p:cNvSpPr>
            <a:spLocks noChangeArrowheads="1"/>
          </p:cNvSpPr>
          <p:nvPr/>
        </p:nvSpPr>
        <p:spPr bwMode="auto">
          <a:xfrm>
            <a:off x="457200" y="2971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(12.73)</a:t>
            </a:r>
            <a:endParaRPr lang="en-US" sz="3200" b="0">
              <a:latin typeface="Times" charset="0"/>
              <a:cs typeface="+mn-cs"/>
            </a:endParaRPr>
          </a:p>
        </p:txBody>
      </p:sp>
      <p:graphicFrame>
        <p:nvGraphicFramePr>
          <p:cNvPr id="694283" name="Object 11"/>
          <p:cNvGraphicFramePr>
            <a:graphicFrameLocks noChangeAspect="1"/>
          </p:cNvGraphicFramePr>
          <p:nvPr/>
        </p:nvGraphicFramePr>
        <p:xfrm>
          <a:off x="3429000" y="1066800"/>
          <a:ext cx="2095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9" name="Equation" r:id="rId3" imgW="838200" imgH="203200" progId="Equation.3">
                  <p:embed/>
                </p:oleObj>
              </mc:Choice>
              <mc:Fallback>
                <p:oleObj name="Equation" r:id="rId3" imgW="838200" imgH="203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066800"/>
                        <a:ext cx="20955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4284" name="Object 12"/>
          <p:cNvGraphicFramePr>
            <a:graphicFrameLocks noChangeAspect="1"/>
          </p:cNvGraphicFramePr>
          <p:nvPr/>
        </p:nvGraphicFramePr>
        <p:xfrm>
          <a:off x="2971800" y="1981200"/>
          <a:ext cx="31416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0" name="Equation" r:id="rId5" imgW="1257300" imgH="203200" progId="Equation.3">
                  <p:embed/>
                </p:oleObj>
              </mc:Choice>
              <mc:Fallback>
                <p:oleObj name="Equation" r:id="rId5" imgW="1257300" imgH="203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981200"/>
                        <a:ext cx="314166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4285" name="Object 13"/>
          <p:cNvGraphicFramePr>
            <a:graphicFrameLocks noChangeAspect="1"/>
          </p:cNvGraphicFramePr>
          <p:nvPr/>
        </p:nvGraphicFramePr>
        <p:xfrm>
          <a:off x="1524000" y="2743200"/>
          <a:ext cx="57134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1" name="Equation" r:id="rId7" imgW="2286000" imgH="457200" progId="Equation.3">
                  <p:embed/>
                </p:oleObj>
              </mc:Choice>
              <mc:Fallback>
                <p:oleObj name="Equation" r:id="rId7" imgW="2286000" imgH="457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743200"/>
                        <a:ext cx="571341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4286" name="Object 14"/>
          <p:cNvGraphicFramePr>
            <a:graphicFrameLocks noChangeAspect="1"/>
          </p:cNvGraphicFramePr>
          <p:nvPr/>
        </p:nvGraphicFramePr>
        <p:xfrm>
          <a:off x="3505200" y="4191000"/>
          <a:ext cx="19050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2" name="Equation" r:id="rId9" imgW="762000" imgH="165100" progId="Equation.3">
                  <p:embed/>
                </p:oleObj>
              </mc:Choice>
              <mc:Fallback>
                <p:oleObj name="Equation" r:id="rId9" imgW="762000" imgH="1651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4191000"/>
                        <a:ext cx="190500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4287" name="Rectangle 15"/>
          <p:cNvSpPr>
            <a:spLocks noChangeArrowheads="1"/>
          </p:cNvSpPr>
          <p:nvPr/>
        </p:nvSpPr>
        <p:spPr bwMode="auto">
          <a:xfrm>
            <a:off x="457200" y="480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Jacobian matrix of partial derivatives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(12.78)</a:t>
            </a:r>
          </a:p>
        </p:txBody>
      </p:sp>
      <p:graphicFrame>
        <p:nvGraphicFramePr>
          <p:cNvPr id="694288" name="Object 16"/>
          <p:cNvGraphicFramePr>
            <a:graphicFrameLocks noChangeAspect="1"/>
          </p:cNvGraphicFramePr>
          <p:nvPr/>
        </p:nvGraphicFramePr>
        <p:xfrm>
          <a:off x="3048000" y="5257800"/>
          <a:ext cx="2919413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3" name="Equation" r:id="rId11" imgW="1168400" imgH="533400" progId="Equation.3">
                  <p:embed/>
                </p:oleObj>
              </mc:Choice>
              <mc:Fallback>
                <p:oleObj name="Equation" r:id="rId11" imgW="1168400" imgH="5334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257800"/>
                        <a:ext cx="2919413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5" grpId="0" build="p" autoUpdateAnimBg="0"/>
      <p:bldP spid="694276" grpId="0" build="p" autoUpdateAnimBg="0"/>
      <p:bldP spid="694277" grpId="0" build="p" autoUpdateAnimBg="0"/>
      <p:bldP spid="694278" grpId="0" build="p" autoUpdateAnimBg="0"/>
      <p:bldP spid="694287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Gear</a:t>
            </a:r>
            <a:r>
              <a:rPr lang="ja-JP" altLang="en-US" b="1">
                <a:solidFill>
                  <a:srgbClr val="0000FF"/>
                </a:solidFill>
                <a:latin typeface="Times" charset="0"/>
                <a:cs typeface="+mj-cs"/>
              </a:rPr>
              <a:t>’</a:t>
            </a: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s Method</a:t>
            </a:r>
          </a:p>
        </p:txBody>
      </p:sp>
      <p:sp>
        <p:nvSpPr>
          <p:cNvPr id="695301" name="Rectangle 5"/>
          <p:cNvSpPr>
            <a:spLocks noChangeArrowheads="1"/>
          </p:cNvSpPr>
          <p:nvPr/>
        </p:nvSpPr>
        <p:spPr bwMode="auto">
          <a:xfrm>
            <a:off x="533400" y="4648200"/>
            <a:ext cx="1905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Iterate until</a:t>
            </a:r>
            <a:endParaRPr lang="en-US" sz="3200" b="0">
              <a:latin typeface="Times" charset="0"/>
              <a:cs typeface="+mn-cs"/>
            </a:endParaRPr>
          </a:p>
        </p:txBody>
      </p:sp>
      <p:sp>
        <p:nvSpPr>
          <p:cNvPr id="695302" name="Rectangle 6"/>
          <p:cNvSpPr>
            <a:spLocks noChangeArrowheads="1"/>
          </p:cNvSpPr>
          <p:nvPr/>
        </p:nvSpPr>
        <p:spPr bwMode="auto">
          <a:xfrm>
            <a:off x="533400" y="13716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Solve 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endParaRPr lang="en-US" sz="2400" b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 </a:t>
            </a:r>
            <a:endParaRPr lang="en-US" sz="2400" b="0">
              <a:solidFill>
                <a:srgbClr val="993366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695308" name="Object 12"/>
          <p:cNvGraphicFramePr>
            <a:graphicFrameLocks noChangeAspect="1"/>
          </p:cNvGraphicFramePr>
          <p:nvPr/>
        </p:nvGraphicFramePr>
        <p:xfrm>
          <a:off x="4114800" y="2133600"/>
          <a:ext cx="889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9" name="Equation" r:id="rId3" imgW="355600" imgH="203200" progId="Equation.3">
                  <p:embed/>
                </p:oleObj>
              </mc:Choice>
              <mc:Fallback>
                <p:oleObj name="Equation" r:id="rId3" imgW="355600" imgH="203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133600"/>
                        <a:ext cx="8890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5309" name="Object 13"/>
          <p:cNvGraphicFramePr>
            <a:graphicFrameLocks noChangeAspect="1"/>
          </p:cNvGraphicFramePr>
          <p:nvPr/>
        </p:nvGraphicFramePr>
        <p:xfrm>
          <a:off x="2895600" y="3429000"/>
          <a:ext cx="31416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0" name="Equation" r:id="rId5" imgW="1257300" imgH="203200" progId="Equation.3">
                  <p:embed/>
                </p:oleObj>
              </mc:Choice>
              <mc:Fallback>
                <p:oleObj name="Equation" r:id="rId5" imgW="1257300" imgH="203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429000"/>
                        <a:ext cx="314166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5312" name="Object 16"/>
          <p:cNvGraphicFramePr>
            <a:graphicFrameLocks noChangeAspect="1"/>
          </p:cNvGraphicFramePr>
          <p:nvPr/>
        </p:nvGraphicFramePr>
        <p:xfrm>
          <a:off x="3505200" y="1371600"/>
          <a:ext cx="2095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1" name="Equation" r:id="rId7" imgW="838200" imgH="203200" progId="Equation.3">
                  <p:embed/>
                </p:oleObj>
              </mc:Choice>
              <mc:Fallback>
                <p:oleObj name="Equation" r:id="rId7" imgW="838200" imgH="2032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371600"/>
                        <a:ext cx="20955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5313" name="Rectangle 17"/>
          <p:cNvSpPr>
            <a:spLocks noChangeArrowheads="1"/>
          </p:cNvSpPr>
          <p:nvPr/>
        </p:nvSpPr>
        <p:spPr bwMode="auto">
          <a:xfrm>
            <a:off x="533400" y="2819400"/>
            <a:ext cx="7473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then update concentration with	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(12.74)</a:t>
            </a:r>
          </a:p>
        </p:txBody>
      </p:sp>
      <p:sp>
        <p:nvSpPr>
          <p:cNvPr id="695314" name="Rectangle 18"/>
          <p:cNvSpPr>
            <a:spLocks noChangeArrowheads="1"/>
          </p:cNvSpPr>
          <p:nvPr/>
        </p:nvSpPr>
        <p:spPr bwMode="auto">
          <a:xfrm>
            <a:off x="533400" y="2057400"/>
            <a:ext cx="539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for</a:t>
            </a:r>
          </a:p>
        </p:txBody>
      </p:sp>
      <p:graphicFrame>
        <p:nvGraphicFramePr>
          <p:cNvPr id="695315" name="Object 19"/>
          <p:cNvGraphicFramePr>
            <a:graphicFrameLocks noChangeAspect="1"/>
          </p:cNvGraphicFramePr>
          <p:nvPr/>
        </p:nvGraphicFramePr>
        <p:xfrm>
          <a:off x="3733800" y="4648200"/>
          <a:ext cx="1462088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2" name="Equation" r:id="rId9" imgW="571500" imgH="203200" progId="Equation.3">
                  <p:embed/>
                </p:oleObj>
              </mc:Choice>
              <mc:Fallback>
                <p:oleObj name="Equation" r:id="rId9" imgW="571500" imgH="2032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4648200"/>
                        <a:ext cx="1462088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5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5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5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5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5301" grpId="0" build="p" autoUpdateAnimBg="0"/>
      <p:bldP spid="695302" grpId="0" build="p" autoUpdateAnimBg="0"/>
      <p:bldP spid="695313" grpId="0" build="p" autoUpdateAnimBg="0"/>
      <p:bldP spid="695314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Error Tests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696323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Local error test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(12.75)</a:t>
            </a:r>
          </a:p>
        </p:txBody>
      </p:sp>
      <p:sp>
        <p:nvSpPr>
          <p:cNvPr id="696325" name="Rectangle 5"/>
          <p:cNvSpPr>
            <a:spLocks noChangeArrowheads="1"/>
          </p:cNvSpPr>
          <p:nvPr/>
        </p:nvSpPr>
        <p:spPr bwMode="auto">
          <a:xfrm>
            <a:off x="457200" y="3657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Global error test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(12.76)</a:t>
            </a:r>
          </a:p>
        </p:txBody>
      </p:sp>
      <p:graphicFrame>
        <p:nvGraphicFramePr>
          <p:cNvPr id="696330" name="Object 10"/>
          <p:cNvGraphicFramePr>
            <a:graphicFrameLocks noChangeAspect="1"/>
          </p:cNvGraphicFramePr>
          <p:nvPr/>
        </p:nvGraphicFramePr>
        <p:xfrm>
          <a:off x="1905000" y="1676400"/>
          <a:ext cx="545941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5" name="Equation" r:id="rId3" imgW="2184400" imgH="508000" progId="Equation.3">
                  <p:embed/>
                </p:oleObj>
              </mc:Choice>
              <mc:Fallback>
                <p:oleObj name="Equation" r:id="rId3" imgW="2184400" imgH="508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676400"/>
                        <a:ext cx="5459413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31" name="Object 11"/>
          <p:cNvGraphicFramePr>
            <a:graphicFrameLocks noChangeAspect="1"/>
          </p:cNvGraphicFramePr>
          <p:nvPr/>
        </p:nvGraphicFramePr>
        <p:xfrm>
          <a:off x="2133600" y="4419600"/>
          <a:ext cx="5173663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6" name="Equation" r:id="rId5" imgW="2070100" imgH="558800" progId="Equation.3">
                  <p:embed/>
                </p:oleObj>
              </mc:Choice>
              <mc:Fallback>
                <p:oleObj name="Equation" r:id="rId5" imgW="2070100" imgH="558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419600"/>
                        <a:ext cx="5173663" cy="139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23" grpId="0" build="p" autoUpdateAnimBg="0"/>
      <p:bldP spid="696325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Example Reactions and 1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  <a:cs typeface="+mj-cs"/>
              </a:rPr>
              <a:t>st</a:t>
            </a: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 Derivatives</a:t>
            </a:r>
          </a:p>
        </p:txBody>
      </p:sp>
      <p:sp>
        <p:nvSpPr>
          <p:cNvPr id="69734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Example reactions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(12.79)</a:t>
            </a:r>
          </a:p>
        </p:txBody>
      </p:sp>
      <p:sp>
        <p:nvSpPr>
          <p:cNvPr id="697348" name="Rectangle 4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(12.80)</a:t>
            </a:r>
          </a:p>
        </p:txBody>
      </p:sp>
      <p:sp>
        <p:nvSpPr>
          <p:cNvPr id="697351" name="Rectangle 7"/>
          <p:cNvSpPr>
            <a:spLocks noChangeArrowheads="1"/>
          </p:cNvSpPr>
          <p:nvPr/>
        </p:nvSpPr>
        <p:spPr bwMode="auto">
          <a:xfrm>
            <a:off x="457200" y="4495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(12.81)</a:t>
            </a:r>
          </a:p>
        </p:txBody>
      </p:sp>
      <p:graphicFrame>
        <p:nvGraphicFramePr>
          <p:cNvPr id="697352" name="Object 8"/>
          <p:cNvGraphicFramePr>
            <a:graphicFrameLocks noChangeAspect="1"/>
          </p:cNvGraphicFramePr>
          <p:nvPr/>
        </p:nvGraphicFramePr>
        <p:xfrm>
          <a:off x="2514600" y="1905000"/>
          <a:ext cx="399891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3" name="Document" r:id="rId3" imgW="1600200" imgH="254000" progId="Word.Document.8">
                  <p:embed/>
                </p:oleObj>
              </mc:Choice>
              <mc:Fallback>
                <p:oleObj name="Document" r:id="rId3" imgW="1600200" imgH="25400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905000"/>
                        <a:ext cx="3998913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7353" name="Object 9"/>
          <p:cNvGraphicFramePr>
            <a:graphicFrameLocks noChangeAspect="1"/>
          </p:cNvGraphicFramePr>
          <p:nvPr/>
        </p:nvGraphicFramePr>
        <p:xfrm>
          <a:off x="2362200" y="3505200"/>
          <a:ext cx="406082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4" name="Document" r:id="rId5" imgW="1625600" imgH="241300" progId="Word.Document.8">
                  <p:embed/>
                </p:oleObj>
              </mc:Choice>
              <mc:Fallback>
                <p:oleObj name="Document" r:id="rId5" imgW="1625600" imgH="2413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505200"/>
                        <a:ext cx="406082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7354" name="Object 10"/>
          <p:cNvGraphicFramePr>
            <a:graphicFrameLocks noChangeAspect="1"/>
          </p:cNvGraphicFramePr>
          <p:nvPr/>
        </p:nvGraphicFramePr>
        <p:xfrm>
          <a:off x="2362200" y="5029200"/>
          <a:ext cx="42513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5" name="Document" r:id="rId7" imgW="1701800" imgH="254000" progId="Word.Document.8">
                  <p:embed/>
                </p:oleObj>
              </mc:Choice>
              <mc:Fallback>
                <p:oleObj name="Document" r:id="rId7" imgW="1701800" imgH="2540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029200"/>
                        <a:ext cx="4251325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7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7347" grpId="0" build="p" autoUpdateAnimBg="0"/>
      <p:bldP spid="697348" grpId="0" build="p" autoUpdateAnimBg="0"/>
      <p:bldP spid="697351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Example Reactions and 1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  <a:cs typeface="+mj-cs"/>
              </a:rPr>
              <a:t>st</a:t>
            </a: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 Derivatives</a:t>
            </a:r>
          </a:p>
        </p:txBody>
      </p:sp>
      <p:sp>
        <p:nvSpPr>
          <p:cNvPr id="69837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First derivatives of  NO, NO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r>
              <a:rPr lang="en-US" sz="2400" b="0">
                <a:latin typeface="Times" charset="0"/>
                <a:cs typeface="+mn-cs"/>
              </a:rPr>
              <a:t>, O, and O</a:t>
            </a:r>
            <a:r>
              <a:rPr lang="en-US" sz="2400" b="0" baseline="-25000">
                <a:latin typeface="Times" charset="0"/>
                <a:cs typeface="+mn-cs"/>
              </a:rPr>
              <a:t>3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(12.82)</a:t>
            </a:r>
          </a:p>
        </p:txBody>
      </p:sp>
      <p:graphicFrame>
        <p:nvGraphicFramePr>
          <p:cNvPr id="698377" name="Object 9"/>
          <p:cNvGraphicFramePr>
            <a:graphicFrameLocks noChangeAspect="1"/>
          </p:cNvGraphicFramePr>
          <p:nvPr/>
        </p:nvGraphicFramePr>
        <p:xfrm>
          <a:off x="2438400" y="1828800"/>
          <a:ext cx="415766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8" name="Equation" r:id="rId3" imgW="1663700" imgH="317500" progId="Equation.3">
                  <p:embed/>
                </p:oleObj>
              </mc:Choice>
              <mc:Fallback>
                <p:oleObj name="Equation" r:id="rId3" imgW="1663700" imgH="317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828800"/>
                        <a:ext cx="415766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8378" name="Object 10"/>
          <p:cNvGraphicFramePr>
            <a:graphicFrameLocks noChangeAspect="1"/>
          </p:cNvGraphicFramePr>
          <p:nvPr/>
        </p:nvGraphicFramePr>
        <p:xfrm>
          <a:off x="2438400" y="2819400"/>
          <a:ext cx="434816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9" name="Equation" r:id="rId5" imgW="1739900" imgH="330200" progId="Equation.3">
                  <p:embed/>
                </p:oleObj>
              </mc:Choice>
              <mc:Fallback>
                <p:oleObj name="Equation" r:id="rId5" imgW="1739900" imgH="330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819400"/>
                        <a:ext cx="434816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8379" name="Object 11"/>
          <p:cNvGraphicFramePr>
            <a:graphicFrameLocks noChangeAspect="1"/>
          </p:cNvGraphicFramePr>
          <p:nvPr/>
        </p:nvGraphicFramePr>
        <p:xfrm>
          <a:off x="2514600" y="3810000"/>
          <a:ext cx="422116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0" name="Equation" r:id="rId7" imgW="1689100" imgH="317500" progId="Equation.3">
                  <p:embed/>
                </p:oleObj>
              </mc:Choice>
              <mc:Fallback>
                <p:oleObj name="Equation" r:id="rId7" imgW="1689100" imgH="3175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810000"/>
                        <a:ext cx="422116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8380" name="Object 12"/>
          <p:cNvGraphicFramePr>
            <a:graphicFrameLocks noChangeAspect="1"/>
          </p:cNvGraphicFramePr>
          <p:nvPr/>
        </p:nvGraphicFramePr>
        <p:xfrm>
          <a:off x="2286000" y="4800600"/>
          <a:ext cx="49196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1" name="Equation" r:id="rId9" imgW="1968500" imgH="342900" progId="Equation.3">
                  <p:embed/>
                </p:oleObj>
              </mc:Choice>
              <mc:Fallback>
                <p:oleObj name="Equation" r:id="rId9" imgW="1968500" imgH="342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800600"/>
                        <a:ext cx="49196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8371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Partial Derivatives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69939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Partial derivatives of NO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(12.83)</a:t>
            </a:r>
          </a:p>
        </p:txBody>
      </p:sp>
      <p:sp>
        <p:nvSpPr>
          <p:cNvPr id="699400" name="Rectangle 8"/>
          <p:cNvSpPr>
            <a:spLocks noChangeArrowheads="1"/>
          </p:cNvSpPr>
          <p:nvPr/>
        </p:nvSpPr>
        <p:spPr bwMode="auto">
          <a:xfrm>
            <a:off x="457200" y="3810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Partial derivatives of NO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(12.84)</a:t>
            </a:r>
          </a:p>
        </p:txBody>
      </p:sp>
      <p:graphicFrame>
        <p:nvGraphicFramePr>
          <p:cNvPr id="699401" name="Object 9"/>
          <p:cNvGraphicFramePr>
            <a:graphicFrameLocks noChangeAspect="1"/>
          </p:cNvGraphicFramePr>
          <p:nvPr/>
        </p:nvGraphicFramePr>
        <p:xfrm>
          <a:off x="947738" y="1682750"/>
          <a:ext cx="2633662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9" name="Equation" r:id="rId3" imgW="1054100" imgH="393700" progId="Equation.3">
                  <p:embed/>
                </p:oleObj>
              </mc:Choice>
              <mc:Fallback>
                <p:oleObj name="Equation" r:id="rId3" imgW="1054100" imgH="3937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738" y="1682750"/>
                        <a:ext cx="2633662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9402" name="Object 10"/>
          <p:cNvGraphicFramePr>
            <a:graphicFrameLocks noChangeAspect="1"/>
          </p:cNvGraphicFramePr>
          <p:nvPr/>
        </p:nvGraphicFramePr>
        <p:xfrm>
          <a:off x="5530850" y="1651000"/>
          <a:ext cx="193675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0" name="Equation" r:id="rId5" imgW="774700" imgH="406400" progId="Equation.3">
                  <p:embed/>
                </p:oleObj>
              </mc:Choice>
              <mc:Fallback>
                <p:oleObj name="Equation" r:id="rId5" imgW="774700" imgH="406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0850" y="1651000"/>
                        <a:ext cx="193675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9403" name="Object 11"/>
          <p:cNvGraphicFramePr>
            <a:graphicFrameLocks noChangeAspect="1"/>
          </p:cNvGraphicFramePr>
          <p:nvPr/>
        </p:nvGraphicFramePr>
        <p:xfrm>
          <a:off x="3081338" y="2717800"/>
          <a:ext cx="2633662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1" name="Equation" r:id="rId7" imgW="1054100" imgH="406400" progId="Equation.3">
                  <p:embed/>
                </p:oleObj>
              </mc:Choice>
              <mc:Fallback>
                <p:oleObj name="Equation" r:id="rId7" imgW="1054100" imgH="406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1338" y="2717800"/>
                        <a:ext cx="2633662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9404" name="Object 12"/>
          <p:cNvGraphicFramePr>
            <a:graphicFrameLocks noChangeAspect="1"/>
          </p:cNvGraphicFramePr>
          <p:nvPr/>
        </p:nvGraphicFramePr>
        <p:xfrm>
          <a:off x="990600" y="4267200"/>
          <a:ext cx="25384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2" name="Equation" r:id="rId9" imgW="1016000" imgH="393700" progId="Equation.3">
                  <p:embed/>
                </p:oleObj>
              </mc:Choice>
              <mc:Fallback>
                <p:oleObj name="Equation" r:id="rId9" imgW="1016000" imgH="3937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267200"/>
                        <a:ext cx="25384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9405" name="Object 13"/>
          <p:cNvGraphicFramePr>
            <a:graphicFrameLocks noChangeAspect="1"/>
          </p:cNvGraphicFramePr>
          <p:nvPr/>
        </p:nvGraphicFramePr>
        <p:xfrm>
          <a:off x="5562600" y="4343400"/>
          <a:ext cx="212725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3" name="Equation" r:id="rId11" imgW="850900" imgH="406400" progId="Equation.3">
                  <p:embed/>
                </p:oleObj>
              </mc:Choice>
              <mc:Fallback>
                <p:oleObj name="Equation" r:id="rId11" imgW="850900" imgH="406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4343400"/>
                        <a:ext cx="212725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9406" name="Object 14"/>
          <p:cNvGraphicFramePr>
            <a:graphicFrameLocks noChangeAspect="1"/>
          </p:cNvGraphicFramePr>
          <p:nvPr/>
        </p:nvGraphicFramePr>
        <p:xfrm>
          <a:off x="3124200" y="5461000"/>
          <a:ext cx="26019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4" name="Equation" r:id="rId13" imgW="1041400" imgH="406400" progId="Equation.3">
                  <p:embed/>
                </p:oleObj>
              </mc:Choice>
              <mc:Fallback>
                <p:oleObj name="Equation" r:id="rId13" imgW="1041400" imgH="406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461000"/>
                        <a:ext cx="26019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9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9395" grpId="0" build="p" autoUpdateAnimBg="0"/>
      <p:bldP spid="699400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Partial Derivatives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0041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Partial derivatives of O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(12.85)</a:t>
            </a:r>
          </a:p>
        </p:txBody>
      </p:sp>
      <p:sp>
        <p:nvSpPr>
          <p:cNvPr id="700420" name="Rectangle 4"/>
          <p:cNvSpPr>
            <a:spLocks noChangeArrowheads="1"/>
          </p:cNvSpPr>
          <p:nvPr/>
        </p:nvSpPr>
        <p:spPr bwMode="auto">
          <a:xfrm>
            <a:off x="457200" y="2895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Partial derivatives of O</a:t>
            </a:r>
            <a:r>
              <a:rPr lang="en-US" sz="2400" b="0" baseline="-25000">
                <a:latin typeface="Times" charset="0"/>
                <a:cs typeface="+mn-cs"/>
              </a:rPr>
              <a:t>3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(12.86)</a:t>
            </a:r>
          </a:p>
        </p:txBody>
      </p:sp>
      <p:graphicFrame>
        <p:nvGraphicFramePr>
          <p:cNvPr id="700427" name="Object 11"/>
          <p:cNvGraphicFramePr>
            <a:graphicFrameLocks noChangeAspect="1"/>
          </p:cNvGraphicFramePr>
          <p:nvPr/>
        </p:nvGraphicFramePr>
        <p:xfrm>
          <a:off x="1066800" y="1676400"/>
          <a:ext cx="193675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0" name="Equation" r:id="rId3" imgW="774700" imgH="406400" progId="Equation.3">
                  <p:embed/>
                </p:oleObj>
              </mc:Choice>
              <mc:Fallback>
                <p:oleObj name="Equation" r:id="rId3" imgW="774700" imgH="406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76400"/>
                        <a:ext cx="193675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0428" name="Object 12"/>
          <p:cNvGraphicFramePr>
            <a:graphicFrameLocks noChangeAspect="1"/>
          </p:cNvGraphicFramePr>
          <p:nvPr/>
        </p:nvGraphicFramePr>
        <p:xfrm>
          <a:off x="5638800" y="1676400"/>
          <a:ext cx="29194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1" name="Equation" r:id="rId5" imgW="1168400" imgH="393700" progId="Equation.3">
                  <p:embed/>
                </p:oleObj>
              </mc:Choice>
              <mc:Fallback>
                <p:oleObj name="Equation" r:id="rId5" imgW="1168400" imgH="3937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1676400"/>
                        <a:ext cx="29194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0430" name="Object 14"/>
          <p:cNvGraphicFramePr>
            <a:graphicFrameLocks noChangeAspect="1"/>
          </p:cNvGraphicFramePr>
          <p:nvPr/>
        </p:nvGraphicFramePr>
        <p:xfrm>
          <a:off x="838200" y="3733800"/>
          <a:ext cx="26336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2" name="Equation" r:id="rId7" imgW="1054100" imgH="406400" progId="Equation.3">
                  <p:embed/>
                </p:oleObj>
              </mc:Choice>
              <mc:Fallback>
                <p:oleObj name="Equation" r:id="rId7" imgW="1054100" imgH="406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733800"/>
                        <a:ext cx="26336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0431" name="Object 15"/>
          <p:cNvGraphicFramePr>
            <a:graphicFrameLocks noChangeAspect="1"/>
          </p:cNvGraphicFramePr>
          <p:nvPr/>
        </p:nvGraphicFramePr>
        <p:xfrm>
          <a:off x="5638800" y="3708400"/>
          <a:ext cx="285591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3" name="Equation" r:id="rId9" imgW="1143000" imgH="406400" progId="Equation.3">
                  <p:embed/>
                </p:oleObj>
              </mc:Choice>
              <mc:Fallback>
                <p:oleObj name="Equation" r:id="rId9" imgW="1143000" imgH="406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708400"/>
                        <a:ext cx="285591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0432" name="Object 16"/>
          <p:cNvGraphicFramePr>
            <a:graphicFrameLocks noChangeAspect="1"/>
          </p:cNvGraphicFramePr>
          <p:nvPr/>
        </p:nvGraphicFramePr>
        <p:xfrm>
          <a:off x="3124200" y="5181600"/>
          <a:ext cx="263366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4" name="Equation" r:id="rId11" imgW="1054100" imgH="419100" progId="Equation.3">
                  <p:embed/>
                </p:oleObj>
              </mc:Choice>
              <mc:Fallback>
                <p:oleObj name="Equation" r:id="rId11" imgW="1054100" imgH="4191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181600"/>
                        <a:ext cx="263366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0419" grpId="0" build="p" autoUpdateAnimBg="0"/>
      <p:bldP spid="700420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3657600" y="152400"/>
            <a:ext cx="5486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0000FF"/>
                </a:solidFill>
                <a:latin typeface="Times" charset="0"/>
                <a:cs typeface="+mj-cs"/>
              </a:rPr>
              <a:t>Predictor Matrix</a:t>
            </a:r>
            <a:endParaRPr lang="en-US" sz="4000" b="1" dirty="0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31139" name="Rectangle 3"/>
          <p:cNvSpPr>
            <a:spLocks noChangeArrowheads="1"/>
          </p:cNvSpPr>
          <p:nvPr/>
        </p:nvSpPr>
        <p:spPr bwMode="auto">
          <a:xfrm>
            <a:off x="7162800" y="5943600"/>
            <a:ext cx="1295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(12.87)</a:t>
            </a:r>
          </a:p>
        </p:txBody>
      </p:sp>
      <p:graphicFrame>
        <p:nvGraphicFramePr>
          <p:cNvPr id="57347" name="Object 4"/>
          <p:cNvGraphicFramePr>
            <a:graphicFrameLocks noChangeAspect="1"/>
          </p:cNvGraphicFramePr>
          <p:nvPr/>
        </p:nvGraphicFramePr>
        <p:xfrm>
          <a:off x="914400" y="2438400"/>
          <a:ext cx="7970838" cy="324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9" name="Equation" r:id="rId3" imgW="3987800" imgH="1625600" progId="Equation.3">
                  <p:embed/>
                </p:oleObj>
              </mc:Choice>
              <mc:Fallback>
                <p:oleObj name="Equation" r:id="rId3" imgW="3987800" imgH="1625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438400"/>
                        <a:ext cx="7970838" cy="324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1141" name="Rectangle 5"/>
          <p:cNvSpPr>
            <a:spLocks noChangeArrowheads="1"/>
          </p:cNvSpPr>
          <p:nvPr/>
        </p:nvSpPr>
        <p:spPr bwMode="auto">
          <a:xfrm>
            <a:off x="1676400" y="1905000"/>
            <a:ext cx="6705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NO	NO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r>
              <a:rPr lang="en-US" sz="2400" b="0">
                <a:latin typeface="Times" charset="0"/>
                <a:cs typeface="+mn-cs"/>
              </a:rPr>
              <a:t>	O	O</a:t>
            </a:r>
            <a:r>
              <a:rPr lang="en-US" sz="2400" b="0" baseline="-25000">
                <a:latin typeface="Times" charset="0"/>
                <a:cs typeface="+mn-cs"/>
              </a:rPr>
              <a:t>3</a:t>
            </a:r>
          </a:p>
        </p:txBody>
      </p:sp>
      <p:sp>
        <p:nvSpPr>
          <p:cNvPr id="731142" name="Rectangle 6"/>
          <p:cNvSpPr>
            <a:spLocks noChangeArrowheads="1"/>
          </p:cNvSpPr>
          <p:nvPr/>
        </p:nvSpPr>
        <p:spPr bwMode="auto">
          <a:xfrm>
            <a:off x="152400" y="25908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NO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endParaRPr lang="en-US" sz="2400" b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NO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endParaRPr lang="en-US" sz="2400" b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endParaRPr lang="en-US" sz="2400" b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endParaRPr lang="en-US" sz="2400" b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</a:t>
            </a:r>
            <a:r>
              <a:rPr lang="en-US" sz="2400" b="0" baseline="-25000">
                <a:latin typeface="Times" charset="0"/>
                <a:cs typeface="+mn-cs"/>
              </a:rPr>
              <a:t>3</a:t>
            </a:r>
          </a:p>
        </p:txBody>
      </p:sp>
      <p:graphicFrame>
        <p:nvGraphicFramePr>
          <p:cNvPr id="7" name="Object 16"/>
          <p:cNvGraphicFramePr>
            <a:graphicFrameLocks noChangeAspect="1"/>
          </p:cNvGraphicFramePr>
          <p:nvPr/>
        </p:nvGraphicFramePr>
        <p:xfrm>
          <a:off x="4763" y="457200"/>
          <a:ext cx="2919412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0" name="Equation" r:id="rId5" imgW="1168400" imgH="533400" progId="Equation.3">
                  <p:embed/>
                </p:oleObj>
              </mc:Choice>
              <mc:Fallback>
                <p:oleObj name="Equation" r:id="rId5" imgW="1168400" imgH="5334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3" y="457200"/>
                        <a:ext cx="2919412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4"/>
          <p:cNvGraphicFramePr>
            <a:graphicFrameLocks noChangeAspect="1"/>
          </p:cNvGraphicFramePr>
          <p:nvPr/>
        </p:nvGraphicFramePr>
        <p:xfrm>
          <a:off x="14288" y="3175"/>
          <a:ext cx="19050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1" name="Equation" r:id="rId7" imgW="762000" imgH="165100" progId="Equation.3">
                  <p:embed/>
                </p:oleObj>
              </mc:Choice>
              <mc:Fallback>
                <p:oleObj name="Equation" r:id="rId7" imgW="762000" imgH="1651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8" y="3175"/>
                        <a:ext cx="190500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Substitute Partial Derivatives Into Predictor Matrix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02467" name="Rectangle 3"/>
          <p:cNvSpPr>
            <a:spLocks noChangeArrowheads="1"/>
          </p:cNvSpPr>
          <p:nvPr/>
        </p:nvSpPr>
        <p:spPr bwMode="auto">
          <a:xfrm>
            <a:off x="7696200" y="60198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(12.88)</a:t>
            </a:r>
          </a:p>
        </p:txBody>
      </p:sp>
      <p:sp>
        <p:nvSpPr>
          <p:cNvPr id="702469" name="Rectangle 5"/>
          <p:cNvSpPr>
            <a:spLocks noChangeArrowheads="1"/>
          </p:cNvSpPr>
          <p:nvPr/>
        </p:nvSpPr>
        <p:spPr bwMode="auto">
          <a:xfrm>
            <a:off x="1752600" y="2286000"/>
            <a:ext cx="670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NO	NO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r>
              <a:rPr lang="en-US" sz="2400" b="0">
                <a:latin typeface="Times" charset="0"/>
                <a:cs typeface="+mn-cs"/>
              </a:rPr>
              <a:t>	O	O</a:t>
            </a:r>
            <a:r>
              <a:rPr lang="en-US" sz="2400" b="0" baseline="-25000">
                <a:latin typeface="Times" charset="0"/>
                <a:cs typeface="+mn-cs"/>
              </a:rPr>
              <a:t>3</a:t>
            </a:r>
          </a:p>
        </p:txBody>
      </p:sp>
      <p:sp>
        <p:nvSpPr>
          <p:cNvPr id="702470" name="Rectangle 6"/>
          <p:cNvSpPr>
            <a:spLocks noChangeArrowheads="1"/>
          </p:cNvSpPr>
          <p:nvPr/>
        </p:nvSpPr>
        <p:spPr bwMode="auto">
          <a:xfrm>
            <a:off x="152400" y="28194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NO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NO</a:t>
            </a:r>
            <a:r>
              <a:rPr lang="en-US" sz="2400" b="0" baseline="-25000">
                <a:latin typeface="Times" charset="0"/>
                <a:cs typeface="+mn-cs"/>
              </a:rPr>
              <a:t>2</a:t>
            </a:r>
            <a:endParaRPr lang="en-US" sz="2400" b="0">
              <a:latin typeface="Times" charset="0"/>
              <a:cs typeface="+mn-cs"/>
            </a:endParaRP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2062163" algn="l"/>
                <a:tab pos="4113213" algn="l"/>
                <a:tab pos="5883275" algn="l"/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</a:t>
            </a:r>
            <a:r>
              <a:rPr lang="en-US" sz="2400" b="0" baseline="-25000">
                <a:latin typeface="Times" charset="0"/>
                <a:cs typeface="+mn-cs"/>
              </a:rPr>
              <a:t>3</a:t>
            </a:r>
          </a:p>
        </p:txBody>
      </p:sp>
      <p:graphicFrame>
        <p:nvGraphicFramePr>
          <p:cNvPr id="58373" name="Object 7"/>
          <p:cNvGraphicFramePr>
            <a:graphicFrameLocks noChangeAspect="1"/>
          </p:cNvGraphicFramePr>
          <p:nvPr/>
        </p:nvGraphicFramePr>
        <p:xfrm>
          <a:off x="838200" y="2819400"/>
          <a:ext cx="8172450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7" name="Equation" r:id="rId3" imgW="4089400" imgH="889000" progId="Equation.3">
                  <p:embed/>
                </p:oleObj>
              </mc:Choice>
              <mc:Fallback>
                <p:oleObj name="Equation" r:id="rId3" imgW="4089400" imgH="889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819400"/>
                        <a:ext cx="8172450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2467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Matrix Equation</a:t>
            </a:r>
          </a:p>
        </p:txBody>
      </p:sp>
      <p:sp>
        <p:nvSpPr>
          <p:cNvPr id="703491" name="Rectangle 3"/>
          <p:cNvSpPr>
            <a:spLocks noChangeArrowheads="1"/>
          </p:cNvSpPr>
          <p:nvPr/>
        </p:nvSpPr>
        <p:spPr bwMode="auto">
          <a:xfrm>
            <a:off x="7620000" y="6096000"/>
            <a:ext cx="1143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(12.89)</a:t>
            </a:r>
          </a:p>
        </p:txBody>
      </p:sp>
      <p:graphicFrame>
        <p:nvGraphicFramePr>
          <p:cNvPr id="703492" name="Object 4"/>
          <p:cNvGraphicFramePr>
            <a:graphicFrameLocks noChangeAspect="1"/>
          </p:cNvGraphicFramePr>
          <p:nvPr/>
        </p:nvGraphicFramePr>
        <p:xfrm>
          <a:off x="3505200" y="1828800"/>
          <a:ext cx="2138363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2" name="Equation" r:id="rId3" imgW="838200" imgH="203200" progId="Equation.3">
                  <p:embed/>
                </p:oleObj>
              </mc:Choice>
              <mc:Fallback>
                <p:oleObj name="Equation" r:id="rId3" imgW="838200" imgH="203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828800"/>
                        <a:ext cx="2138363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3494" name="Object 6"/>
          <p:cNvGraphicFramePr>
            <a:graphicFrameLocks noChangeAspect="1"/>
          </p:cNvGraphicFramePr>
          <p:nvPr/>
        </p:nvGraphicFramePr>
        <p:xfrm>
          <a:off x="222250" y="3048000"/>
          <a:ext cx="8921750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3" name="Equation" r:id="rId5" imgW="5549900" imgH="889000" progId="Equation.3">
                  <p:embed/>
                </p:oleObj>
              </mc:Choice>
              <mc:Fallback>
                <p:oleObj name="Equation" r:id="rId5" imgW="5549900" imgH="889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250" y="3048000"/>
                        <a:ext cx="8921750" cy="142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3491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Reordered Matrix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32163" name="Rectangle 3"/>
          <p:cNvSpPr>
            <a:spLocks noChangeArrowheads="1"/>
          </p:cNvSpPr>
          <p:nvPr/>
        </p:nvSpPr>
        <p:spPr bwMode="auto">
          <a:xfrm>
            <a:off x="7620000" y="6096000"/>
            <a:ext cx="1143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(12.90)</a:t>
            </a:r>
          </a:p>
        </p:txBody>
      </p:sp>
      <p:graphicFrame>
        <p:nvGraphicFramePr>
          <p:cNvPr id="60419" name="Object 5"/>
          <p:cNvGraphicFramePr>
            <a:graphicFrameLocks noChangeAspect="1"/>
          </p:cNvGraphicFramePr>
          <p:nvPr/>
        </p:nvGraphicFramePr>
        <p:xfrm>
          <a:off x="0" y="2971800"/>
          <a:ext cx="8921750" cy="1427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4" name="Equation" r:id="rId3" imgW="5549900" imgH="889000" progId="Equation.3">
                  <p:embed/>
                </p:oleObj>
              </mc:Choice>
              <mc:Fallback>
                <p:oleObj name="Equation" r:id="rId3" imgW="5549900" imgH="889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971800"/>
                        <a:ext cx="8921750" cy="1427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2167" name="Rectangle 7"/>
          <p:cNvSpPr>
            <a:spLocks noChangeArrowheads="1"/>
          </p:cNvSpPr>
          <p:nvPr/>
        </p:nvSpPr>
        <p:spPr bwMode="auto">
          <a:xfrm>
            <a:off x="685800" y="1066800"/>
            <a:ext cx="7696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Place species with most partial derivatives at the bottom and fewest partial derivatives at the top of the matrix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0000FF"/>
                </a:solidFill>
                <a:latin typeface="Times" charset="0"/>
                <a:cs typeface="+mj-cs"/>
              </a:rPr>
              <a:t>Effect of Sparse-Matrix Reductions on Matrix Fill in and Number of Multiplies</a:t>
            </a:r>
          </a:p>
        </p:txBody>
      </p:sp>
      <p:sp>
        <p:nvSpPr>
          <p:cNvPr id="705539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1427 Gases, 3911 Reactions</a:t>
            </a:r>
            <a:endParaRPr lang="en-US" sz="32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sp>
        <p:nvSpPr>
          <p:cNvPr id="705540" name="Text Box 4"/>
          <p:cNvSpPr txBox="1">
            <a:spLocks noChangeArrowheads="1"/>
          </p:cNvSpPr>
          <p:nvPr/>
        </p:nvSpPr>
        <p:spPr bwMode="auto">
          <a:xfrm>
            <a:off x="7467600" y="6096000"/>
            <a:ext cx="14859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Table 12.2</a:t>
            </a:r>
          </a:p>
        </p:txBody>
      </p:sp>
      <p:sp>
        <p:nvSpPr>
          <p:cNvPr id="705541" name="Rectangle 5"/>
          <p:cNvSpPr>
            <a:spLocks noChangeArrowheads="1"/>
          </p:cNvSpPr>
          <p:nvPr/>
        </p:nvSpPr>
        <p:spPr bwMode="auto">
          <a:xfrm>
            <a:off x="319088" y="2057400"/>
            <a:ext cx="791210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			Without	With 		Percent</a:t>
            </a:r>
          </a:p>
          <a:p>
            <a:pPr>
              <a:buFontTx/>
              <a:buNone/>
              <a:defRPr/>
            </a:pP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Quantity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		</a:t>
            </a:r>
            <a:r>
              <a:rPr lang="en-US" sz="2400" b="0" u="sng">
                <a:solidFill>
                  <a:srgbClr val="187534"/>
                </a:solidFill>
                <a:latin typeface="Times" charset="0"/>
                <a:cs typeface="+mn-cs"/>
              </a:rPr>
              <a:t>Reductions	Reductions	 Reduction</a:t>
            </a:r>
            <a:endParaRPr lang="en-US" sz="2400" b="0">
              <a:latin typeface="Times" charset="0"/>
              <a:cs typeface="+mn-cs"/>
            </a:endParaRPr>
          </a:p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Order of matrix	1427		1427		0</a:t>
            </a:r>
          </a:p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Initial fill-in		2,036,329	14,276		99.30</a:t>
            </a:r>
          </a:p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Final fill-in		2,036,329	17,130		99.16</a:t>
            </a:r>
          </a:p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Decomp. 1		967,595,901	47,596		99.995</a:t>
            </a:r>
          </a:p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Decomp. 2		1,017,451	9,294		99.09</a:t>
            </a:r>
          </a:p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Backsub. 1		1,017,451	9,294		99.09</a:t>
            </a:r>
          </a:p>
          <a:p>
            <a:pPr>
              <a:buFontTx/>
              <a:buNone/>
              <a:defRPr/>
            </a:pPr>
            <a:r>
              <a:rPr lang="en-US" sz="2400" b="0">
                <a:latin typeface="Times" charset="0"/>
                <a:cs typeface="+mn-cs"/>
              </a:rPr>
              <a:t>Backsub. 2		1,017,451	6,409		99.37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5539" grpId="0" build="p" autoUpdateAnimBg="0"/>
      <p:bldP spid="705541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Vectorization of Inner Nested Loop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0656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9652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Vectorized inner loop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9652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 u="sng">
                <a:solidFill>
                  <a:srgbClr val="800080"/>
                </a:solidFill>
                <a:latin typeface="Times" charset="0"/>
                <a:cs typeface="+mn-cs"/>
              </a:rPr>
              <a:t>Nested Loop A</a:t>
            </a:r>
            <a:endParaRPr lang="en-US" sz="2400" b="0">
              <a:solidFill>
                <a:srgbClr val="800080"/>
              </a:solidFill>
              <a:latin typeface="Times" charset="0"/>
              <a:cs typeface="+mn-cs"/>
            </a:endParaRP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9652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>
                <a:solidFill>
                  <a:srgbClr val="008000"/>
                </a:solidFill>
                <a:latin typeface="Times" charset="0"/>
                <a:cs typeface="+mn-cs"/>
              </a:rPr>
              <a:t>	DO 105 NK 	= 1, NBIMOLEC</a:t>
            </a: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9652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>
                <a:solidFill>
                  <a:srgbClr val="008000"/>
                </a:solidFill>
                <a:latin typeface="Times" charset="0"/>
                <a:cs typeface="+mn-cs"/>
              </a:rPr>
              <a:t>		JSP1	= JPROD1(NK)</a:t>
            </a: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9652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>
                <a:solidFill>
                  <a:srgbClr val="008000"/>
                </a:solidFill>
                <a:latin typeface="Times" charset="0"/>
                <a:cs typeface="+mn-cs"/>
              </a:rPr>
              <a:t>		JSP2	= JPROD2(NK)</a:t>
            </a: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9652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>
                <a:solidFill>
                  <a:srgbClr val="008000"/>
                </a:solidFill>
                <a:latin typeface="Times" charset="0"/>
                <a:cs typeface="+mn-cs"/>
              </a:rPr>
              <a:t>		DO 100 K	= 1, KTLOOP</a:t>
            </a: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9652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>
                <a:solidFill>
                  <a:srgbClr val="008000"/>
                </a:solidFill>
                <a:latin typeface="Times" charset="0"/>
                <a:cs typeface="+mn-cs"/>
              </a:rPr>
              <a:t>			TRATE(K,NK) 	= RRATE(K,NK) * CONC(K,JSP1) </a:t>
            </a: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9652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>
                <a:solidFill>
                  <a:srgbClr val="008000"/>
                </a:solidFill>
                <a:latin typeface="Times" charset="0"/>
                <a:cs typeface="+mn-cs"/>
              </a:rPr>
              <a:t>				* CONC(K,JSP2)</a:t>
            </a: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9652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>
                <a:solidFill>
                  <a:srgbClr val="008000"/>
                </a:solidFill>
                <a:latin typeface="Times" charset="0"/>
                <a:cs typeface="+mn-cs"/>
              </a:rPr>
              <a:t>100 	CONTINUE 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9652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>
                <a:solidFill>
                  <a:srgbClr val="008000"/>
                </a:solidFill>
                <a:latin typeface="Times" charset="0"/>
                <a:cs typeface="+mn-cs"/>
              </a:rPr>
              <a:t>105 CONTINUE</a:t>
            </a:r>
            <a:endParaRPr lang="en-US" sz="2400" b="0">
              <a:latin typeface="Times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63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Vectorization of Inner Nested Loop</a:t>
            </a:r>
          </a:p>
        </p:txBody>
      </p:sp>
      <p:sp>
        <p:nvSpPr>
          <p:cNvPr id="70758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9144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 dirty="0">
                <a:latin typeface="Times" charset="0"/>
                <a:cs typeface="+mn-cs"/>
              </a:rPr>
              <a:t>Non-</a:t>
            </a:r>
            <a:r>
              <a:rPr lang="en-US" sz="2400" b="0" dirty="0" err="1">
                <a:latin typeface="Times" charset="0"/>
                <a:cs typeface="+mn-cs"/>
              </a:rPr>
              <a:t>vectorized</a:t>
            </a:r>
            <a:r>
              <a:rPr lang="en-US" sz="2400" b="0" dirty="0">
                <a:latin typeface="Times" charset="0"/>
                <a:cs typeface="+mn-cs"/>
              </a:rPr>
              <a:t> inner loop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9144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 u="sng" dirty="0">
                <a:solidFill>
                  <a:srgbClr val="800080"/>
                </a:solidFill>
                <a:latin typeface="Times" charset="0"/>
                <a:cs typeface="+mn-cs"/>
              </a:rPr>
              <a:t>Nested Loop B</a:t>
            </a:r>
            <a:endParaRPr lang="en-US" sz="2400" b="0" dirty="0">
              <a:solidFill>
                <a:srgbClr val="800080"/>
              </a:solidFill>
              <a:latin typeface="Times" charset="0"/>
              <a:cs typeface="+mn-cs"/>
            </a:endParaRP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9144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 dirty="0">
                <a:solidFill>
                  <a:srgbClr val="008000"/>
                </a:solidFill>
                <a:latin typeface="Times" charset="0"/>
                <a:cs typeface="+mn-cs"/>
              </a:rPr>
              <a:t>	DO 105 K 	= 1, KTLOOP</a:t>
            </a: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9144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 dirty="0">
                <a:solidFill>
                  <a:srgbClr val="008000"/>
                </a:solidFill>
                <a:latin typeface="Times" charset="0"/>
                <a:cs typeface="+mn-cs"/>
              </a:rPr>
              <a:t>		DO 100 NK 	= 1, NBIMOLEC</a:t>
            </a: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9144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 dirty="0">
                <a:solidFill>
                  <a:srgbClr val="008000"/>
                </a:solidFill>
                <a:latin typeface="Times" charset="0"/>
                <a:cs typeface="+mn-cs"/>
              </a:rPr>
              <a:t>			JSP1	= JPROD1(NK)</a:t>
            </a:r>
          </a:p>
          <a:p>
            <a:pPr marL="342900" indent="-342900">
              <a:lnSpc>
                <a:spcPct val="96000"/>
              </a:lnSpc>
              <a:buFontTx/>
              <a:buNone/>
              <a:tabLst>
                <a:tab pos="9144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 dirty="0">
                <a:solidFill>
                  <a:srgbClr val="008000"/>
                </a:solidFill>
                <a:latin typeface="Times" charset="0"/>
                <a:cs typeface="+mn-cs"/>
              </a:rPr>
              <a:t>			JSP2</a:t>
            </a:r>
            <a:r>
              <a:rPr lang="en-US" sz="2400" b="0">
                <a:solidFill>
                  <a:srgbClr val="008000"/>
                </a:solidFill>
                <a:latin typeface="Times" charset="0"/>
                <a:cs typeface="+mn-cs"/>
              </a:rPr>
              <a:t>	= JPROD2</a:t>
            </a:r>
            <a:r>
              <a:rPr lang="en-US" sz="2400" b="0" dirty="0">
                <a:solidFill>
                  <a:srgbClr val="008000"/>
                </a:solidFill>
                <a:latin typeface="Times" charset="0"/>
                <a:cs typeface="+mn-cs"/>
              </a:rPr>
              <a:t>(NK)				TRATE(K,NK) 	= RRATE(K,NK) * CONC(K,JSP1) 			* CONC(K,JSP2)</a:t>
            </a:r>
          </a:p>
          <a:p>
            <a:pPr marL="342900" indent="-342900" algn="just">
              <a:lnSpc>
                <a:spcPct val="96000"/>
              </a:lnSpc>
              <a:buFontTx/>
              <a:buNone/>
              <a:tabLst>
                <a:tab pos="9144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 dirty="0">
                <a:solidFill>
                  <a:srgbClr val="008000"/>
                </a:solidFill>
                <a:latin typeface="Times" charset="0"/>
                <a:cs typeface="+mn-cs"/>
              </a:rPr>
              <a:t>100 	CONTINUE 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914400" algn="l"/>
                <a:tab pos="1371600" algn="l"/>
                <a:tab pos="3657600" algn="l"/>
                <a:tab pos="6804025" algn="l"/>
              </a:tabLst>
              <a:defRPr/>
            </a:pPr>
            <a:r>
              <a:rPr lang="en-US" sz="2400" b="0" dirty="0">
                <a:solidFill>
                  <a:srgbClr val="008000"/>
                </a:solidFill>
                <a:latin typeface="Times" charset="0"/>
                <a:cs typeface="+mn-cs"/>
              </a:rPr>
              <a:t>105 CONTINUE</a:t>
            </a:r>
            <a:endParaRPr lang="en-US" sz="3200" b="0" dirty="0">
              <a:solidFill>
                <a:srgbClr val="008000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587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Stiffness Predictor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0861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(12.91)</a:t>
            </a:r>
          </a:p>
        </p:txBody>
      </p:sp>
      <p:graphicFrame>
        <p:nvGraphicFramePr>
          <p:cNvPr id="708614" name="Object 6"/>
          <p:cNvGraphicFramePr>
            <a:graphicFrameLocks noChangeAspect="1"/>
          </p:cNvGraphicFramePr>
          <p:nvPr/>
        </p:nvGraphicFramePr>
        <p:xfrm>
          <a:off x="2743200" y="914400"/>
          <a:ext cx="3629025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7" name="Equation" r:id="rId3" imgW="1447800" imgH="469900" progId="Equation.3">
                  <p:embed/>
                </p:oleObj>
              </mc:Choice>
              <mc:Fallback>
                <p:oleObj name="Equation" r:id="rId3" imgW="1447800" imgH="4699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914400"/>
                        <a:ext cx="3629025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08620" name="Group 12"/>
          <p:cNvGrpSpPr>
            <a:grpSpLocks/>
          </p:cNvGrpSpPr>
          <p:nvPr/>
        </p:nvGrpSpPr>
        <p:grpSpPr bwMode="auto">
          <a:xfrm>
            <a:off x="400050" y="2209800"/>
            <a:ext cx="8362950" cy="4648200"/>
            <a:chOff x="240" y="1392"/>
            <a:chExt cx="5268" cy="2928"/>
          </a:xfrm>
        </p:grpSpPr>
        <p:sp>
          <p:nvSpPr>
            <p:cNvPr id="708615" name="Rectangle 7"/>
            <p:cNvSpPr>
              <a:spLocks noChangeArrowheads="1"/>
            </p:cNvSpPr>
            <p:nvPr/>
          </p:nvSpPr>
          <p:spPr bwMode="auto">
            <a:xfrm>
              <a:off x="240" y="1392"/>
              <a:ext cx="5232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indent="4763" algn="ctr">
                <a:lnSpc>
                  <a:spcPct val="100000"/>
                </a:lnSpc>
                <a:buFontTx/>
                <a:buNone/>
                <a:tabLst>
                  <a:tab pos="6804025" algn="l"/>
                </a:tabLst>
                <a:defRPr/>
              </a:pPr>
              <a:r>
                <a:rPr lang="en-US" sz="2400" b="0">
                  <a:solidFill>
                    <a:srgbClr val="187534"/>
                  </a:solidFill>
                  <a:latin typeface="Times" charset="0"/>
                  <a:cs typeface="+mn-cs"/>
                </a:rPr>
                <a:t>Number of backsubstitution calls as a function of the stiffness predictor. The more calls, the greater the stiffness of equations.</a:t>
              </a:r>
              <a:endParaRPr lang="en-US" sz="3200" b="0">
                <a:solidFill>
                  <a:srgbClr val="FF00FF"/>
                </a:solidFill>
                <a:latin typeface="Times" charset="0"/>
                <a:cs typeface="+mn-cs"/>
              </a:endParaRPr>
            </a:p>
          </p:txBody>
        </p:sp>
        <p:sp>
          <p:nvSpPr>
            <p:cNvPr id="708616" name="Text Box 8"/>
            <p:cNvSpPr txBox="1">
              <a:spLocks noChangeArrowheads="1"/>
            </p:cNvSpPr>
            <p:nvPr/>
          </p:nvSpPr>
          <p:spPr bwMode="auto">
            <a:xfrm>
              <a:off x="4704" y="3840"/>
              <a:ext cx="804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sz="2400" b="0">
                  <a:solidFill>
                    <a:srgbClr val="993366"/>
                  </a:solidFill>
                  <a:latin typeface="Times" charset="0"/>
                  <a:cs typeface="+mn-cs"/>
                </a:rPr>
                <a:t>Fig. 12.4</a:t>
              </a:r>
            </a:p>
          </p:txBody>
        </p:sp>
        <p:graphicFrame>
          <p:nvGraphicFramePr>
            <p:cNvPr id="64519" name="Object 9"/>
            <p:cNvGraphicFramePr>
              <a:graphicFrameLocks noChangeAspect="1"/>
            </p:cNvGraphicFramePr>
            <p:nvPr/>
          </p:nvGraphicFramePr>
          <p:xfrm>
            <a:off x="1056" y="1961"/>
            <a:ext cx="3408" cy="23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28" name="Document" r:id="rId5" imgW="2971800" imgH="2057400" progId="Word.Document.8">
                    <p:embed/>
                  </p:oleObj>
                </mc:Choice>
                <mc:Fallback>
                  <p:oleObj name="Document" r:id="rId5" imgW="2971800" imgH="2057400" progId="Word.Document.8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1961"/>
                          <a:ext cx="3408" cy="23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8618" name="Rectangle 10"/>
            <p:cNvSpPr>
              <a:spLocks noChangeArrowheads="1"/>
            </p:cNvSpPr>
            <p:nvPr/>
          </p:nvSpPr>
          <p:spPr bwMode="auto">
            <a:xfrm>
              <a:off x="768" y="2016"/>
              <a:ext cx="528" cy="2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08619" name="Text Box 11"/>
            <p:cNvSpPr txBox="1">
              <a:spLocks noChangeArrowheads="1"/>
            </p:cNvSpPr>
            <p:nvPr/>
          </p:nvSpPr>
          <p:spPr bwMode="auto">
            <a:xfrm rot="-5400000">
              <a:off x="-27" y="2907"/>
              <a:ext cx="2311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sz="2400" b="0">
                  <a:solidFill>
                    <a:srgbClr val="0000FF"/>
                  </a:solidFill>
                  <a:latin typeface="Times" charset="0"/>
                  <a:cs typeface="+mn-cs"/>
                </a:rPr>
                <a:t>No. of backsubstitution calls</a:t>
              </a:r>
              <a:endParaRPr lang="en-US" sz="2400" b="0">
                <a:solidFill>
                  <a:srgbClr val="993366"/>
                </a:solidFill>
                <a:latin typeface="Times" charset="0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8611" grpId="0" build="p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Family Method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09635" name="Rectangle 3"/>
          <p:cNvSpPr>
            <a:spLocks noChangeArrowheads="1"/>
          </p:cNvSpPr>
          <p:nvPr/>
        </p:nvSpPr>
        <p:spPr bwMode="auto">
          <a:xfrm>
            <a:off x="457200" y="914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Organize short- and long-lived species into families, which are long-lived, solve for family concentration, then partition family concentrations into individual species concentrations</a:t>
            </a:r>
            <a:endParaRPr lang="en-US" sz="3200" b="0">
              <a:solidFill>
                <a:srgbClr val="187534"/>
              </a:solidFill>
              <a:latin typeface="Times" charset="0"/>
              <a:cs typeface="+mn-cs"/>
            </a:endParaRPr>
          </a:p>
        </p:txBody>
      </p:sp>
      <p:sp>
        <p:nvSpPr>
          <p:cNvPr id="709636" name="Rectangle 4"/>
          <p:cNvSpPr>
            <a:spLocks noChangeArrowheads="1"/>
          </p:cNvSpPr>
          <p:nvPr/>
        </p:nvSpPr>
        <p:spPr bwMode="auto">
          <a:xfrm>
            <a:off x="457200" y="5410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Odd chlorine family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(12.95)</a:t>
            </a:r>
          </a:p>
        </p:txBody>
      </p:sp>
      <p:sp>
        <p:nvSpPr>
          <p:cNvPr id="709643" name="Rectangle 11"/>
          <p:cNvSpPr>
            <a:spLocks noChangeArrowheads="1"/>
          </p:cNvSpPr>
          <p:nvPr/>
        </p:nvSpPr>
        <p:spPr bwMode="auto">
          <a:xfrm>
            <a:off x="457200" y="3200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Odd hydrogen family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(12.93)</a:t>
            </a:r>
          </a:p>
        </p:txBody>
      </p:sp>
      <p:sp>
        <p:nvSpPr>
          <p:cNvPr id="709644" name="Rectangle 12"/>
          <p:cNvSpPr>
            <a:spLocks noChangeArrowheads="1"/>
          </p:cNvSpPr>
          <p:nvPr/>
        </p:nvSpPr>
        <p:spPr bwMode="auto">
          <a:xfrm>
            <a:off x="457200" y="4267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Odd nitrogen family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(12.94)</a:t>
            </a:r>
          </a:p>
        </p:txBody>
      </p:sp>
      <p:sp>
        <p:nvSpPr>
          <p:cNvPr id="709645" name="Rectangle 13"/>
          <p:cNvSpPr>
            <a:spLocks noChangeArrowheads="1"/>
          </p:cNvSpPr>
          <p:nvPr/>
        </p:nvSpPr>
        <p:spPr bwMode="auto">
          <a:xfrm>
            <a:off x="457200" y="2209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Odd oxygen family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(12.92)</a:t>
            </a:r>
          </a:p>
        </p:txBody>
      </p:sp>
      <p:graphicFrame>
        <p:nvGraphicFramePr>
          <p:cNvPr id="709646" name="Object 14"/>
          <p:cNvGraphicFramePr>
            <a:graphicFrameLocks noChangeAspect="1"/>
          </p:cNvGraphicFramePr>
          <p:nvPr/>
        </p:nvGraphicFramePr>
        <p:xfrm>
          <a:off x="2209800" y="2590800"/>
          <a:ext cx="47926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6" name="Equation" r:id="rId3" imgW="1917700" imgH="203200" progId="Equation.3">
                  <p:embed/>
                </p:oleObj>
              </mc:Choice>
              <mc:Fallback>
                <p:oleObj name="Equation" r:id="rId3" imgW="1917700" imgH="203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590800"/>
                        <a:ext cx="479266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9647" name="Object 15"/>
          <p:cNvGraphicFramePr>
            <a:graphicFrameLocks noChangeAspect="1"/>
          </p:cNvGraphicFramePr>
          <p:nvPr/>
        </p:nvGraphicFramePr>
        <p:xfrm>
          <a:off x="2362200" y="3810000"/>
          <a:ext cx="437991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7" name="Equation" r:id="rId5" imgW="1752600" imgH="152400" progId="Equation.3">
                  <p:embed/>
                </p:oleObj>
              </mc:Choice>
              <mc:Fallback>
                <p:oleObj name="Equation" r:id="rId5" imgW="1752600" imgH="152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810000"/>
                        <a:ext cx="4379913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9648" name="Object 16"/>
          <p:cNvGraphicFramePr>
            <a:graphicFrameLocks noChangeAspect="1"/>
          </p:cNvGraphicFramePr>
          <p:nvPr/>
        </p:nvGraphicFramePr>
        <p:xfrm>
          <a:off x="2438400" y="4876800"/>
          <a:ext cx="418941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8" name="Equation" r:id="rId7" imgW="1676400" imgH="152400" progId="Equation.3">
                  <p:embed/>
                </p:oleObj>
              </mc:Choice>
              <mc:Fallback>
                <p:oleObj name="Equation" r:id="rId7" imgW="1676400" imgH="1524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876800"/>
                        <a:ext cx="4189413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9649" name="Object 17"/>
          <p:cNvGraphicFramePr>
            <a:graphicFrameLocks noChangeAspect="1"/>
          </p:cNvGraphicFramePr>
          <p:nvPr/>
        </p:nvGraphicFramePr>
        <p:xfrm>
          <a:off x="2668588" y="6019800"/>
          <a:ext cx="380841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9" name="Equation" r:id="rId9" imgW="1524000" imgH="152400" progId="Equation.3">
                  <p:embed/>
                </p:oleObj>
              </mc:Choice>
              <mc:Fallback>
                <p:oleObj name="Equation" r:id="rId9" imgW="1524000" imgH="1524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8588" y="6019800"/>
                        <a:ext cx="3808412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9635" grpId="0" build="p" autoUpdateAnimBg="0"/>
      <p:bldP spid="709636" grpId="0" build="p" autoUpdateAnimBg="0"/>
      <p:bldP spid="709643" grpId="0" build="p" autoUpdateAnimBg="0"/>
      <p:bldP spid="709644" grpId="0" build="p" autoUpdateAnimBg="0"/>
      <p:bldP spid="709645" grpId="0" build="p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Family Method</a:t>
            </a:r>
          </a:p>
        </p:txBody>
      </p:sp>
      <p:sp>
        <p:nvSpPr>
          <p:cNvPr id="710663" name="Rectangle 7"/>
          <p:cNvSpPr>
            <a:spLocks noChangeArrowheads="1"/>
          </p:cNvSpPr>
          <p:nvPr/>
        </p:nvSpPr>
        <p:spPr bwMode="auto">
          <a:xfrm>
            <a:off x="457200" y="1219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Example of species cycling within odd oxygen family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(12.96)</a:t>
            </a:r>
          </a:p>
        </p:txBody>
      </p:sp>
      <p:graphicFrame>
        <p:nvGraphicFramePr>
          <p:cNvPr id="710668" name="Object 12"/>
          <p:cNvGraphicFramePr>
            <a:graphicFrameLocks noChangeAspect="1"/>
          </p:cNvGraphicFramePr>
          <p:nvPr/>
        </p:nvGraphicFramePr>
        <p:xfrm>
          <a:off x="2438400" y="1905000"/>
          <a:ext cx="4129088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6" name="Document" r:id="rId3" imgW="1651000" imgH="254000" progId="Word.Document.8">
                  <p:embed/>
                </p:oleObj>
              </mc:Choice>
              <mc:Fallback>
                <p:oleObj name="Document" r:id="rId3" imgW="1651000" imgH="2540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905000"/>
                        <a:ext cx="4129088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0669" name="Object 13"/>
          <p:cNvGraphicFramePr>
            <a:graphicFrameLocks noChangeAspect="1"/>
          </p:cNvGraphicFramePr>
          <p:nvPr/>
        </p:nvGraphicFramePr>
        <p:xfrm>
          <a:off x="2720975" y="2857500"/>
          <a:ext cx="36798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7" name="Document" r:id="rId5" imgW="1473200" imgH="228600" progId="Word.Document.8">
                  <p:embed/>
                </p:oleObj>
              </mc:Choice>
              <mc:Fallback>
                <p:oleObj name="Document" r:id="rId5" imgW="1473200" imgH="22860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0975" y="2857500"/>
                        <a:ext cx="367982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0670" name="Object 14"/>
          <p:cNvGraphicFramePr>
            <a:graphicFrameLocks noChangeAspect="1"/>
          </p:cNvGraphicFramePr>
          <p:nvPr/>
        </p:nvGraphicFramePr>
        <p:xfrm>
          <a:off x="2935288" y="3810000"/>
          <a:ext cx="2855912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8" name="Document" r:id="rId7" imgW="1143000" imgH="292100" progId="Word.Document.8">
                  <p:embed/>
                </p:oleObj>
              </mc:Choice>
              <mc:Fallback>
                <p:oleObj name="Document" r:id="rId7" imgW="1143000" imgH="292100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5288" y="3810000"/>
                        <a:ext cx="2855912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0671" name="Object 15"/>
          <p:cNvGraphicFramePr>
            <a:graphicFrameLocks noChangeAspect="1"/>
          </p:cNvGraphicFramePr>
          <p:nvPr/>
        </p:nvGraphicFramePr>
        <p:xfrm>
          <a:off x="2416175" y="4884738"/>
          <a:ext cx="4060825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9" name="Document" r:id="rId9" imgW="1625600" imgH="241300" progId="Word.Document.8">
                  <p:embed/>
                </p:oleObj>
              </mc:Choice>
              <mc:Fallback>
                <p:oleObj name="Document" r:id="rId9" imgW="1625600" imgH="241300" progId="Word.Documen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6175" y="4884738"/>
                        <a:ext cx="4060825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0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0663" grpId="0" build="p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Solution with Family Method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11683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(1) Calculate reaction rates and first derivatives of all species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(2) Sum production and loss terms of each family</a:t>
            </a:r>
          </a:p>
          <a:p>
            <a:pPr marL="342900" indent="-342900" algn="just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(3) Apply forward Euler to family concentration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(4) Repartition species concentrations in the family</a:t>
            </a:r>
            <a:endParaRPr lang="en-US" sz="3200" b="0">
              <a:latin typeface="Times" charset="0"/>
              <a:cs typeface="+mn-cs"/>
            </a:endParaRPr>
          </a:p>
        </p:txBody>
      </p:sp>
      <p:sp>
        <p:nvSpPr>
          <p:cNvPr id="711688" name="Rectangle 8"/>
          <p:cNvSpPr>
            <a:spLocks noChangeArrowheads="1"/>
          </p:cNvSpPr>
          <p:nvPr/>
        </p:nvSpPr>
        <p:spPr bwMode="auto">
          <a:xfrm>
            <a:off x="457200" y="2819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Example with 4 total species and 2 families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(12.97)</a:t>
            </a:r>
          </a:p>
        </p:txBody>
      </p:sp>
      <p:graphicFrame>
        <p:nvGraphicFramePr>
          <p:cNvPr id="711690" name="Object 10"/>
          <p:cNvGraphicFramePr>
            <a:graphicFrameLocks noChangeAspect="1"/>
          </p:cNvGraphicFramePr>
          <p:nvPr/>
        </p:nvGraphicFramePr>
        <p:xfrm>
          <a:off x="2743200" y="3352800"/>
          <a:ext cx="310991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08" name="Equation" r:id="rId3" imgW="1244600" imgH="152400" progId="Equation.3">
                  <p:embed/>
                </p:oleObj>
              </mc:Choice>
              <mc:Fallback>
                <p:oleObj name="Equation" r:id="rId3" imgW="1244600" imgH="152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352800"/>
                        <a:ext cx="3109913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1691" name="Object 11"/>
          <p:cNvGraphicFramePr>
            <a:graphicFrameLocks noChangeAspect="1"/>
          </p:cNvGraphicFramePr>
          <p:nvPr/>
        </p:nvGraphicFramePr>
        <p:xfrm>
          <a:off x="3581400" y="3886200"/>
          <a:ext cx="1778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09" name="Equation" r:id="rId5" imgW="711200" imgH="152400" progId="Equation.3">
                  <p:embed/>
                </p:oleObj>
              </mc:Choice>
              <mc:Fallback>
                <p:oleObj name="Equation" r:id="rId5" imgW="711200" imgH="152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3886200"/>
                        <a:ext cx="1778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1692" name="Object 12"/>
          <p:cNvGraphicFramePr>
            <a:graphicFrameLocks noChangeAspect="1"/>
          </p:cNvGraphicFramePr>
          <p:nvPr/>
        </p:nvGraphicFramePr>
        <p:xfrm>
          <a:off x="2667000" y="4800600"/>
          <a:ext cx="98425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10" name="Equation" r:id="rId7" imgW="393700" imgH="127000" progId="Equation.3">
                  <p:embed/>
                </p:oleObj>
              </mc:Choice>
              <mc:Fallback>
                <p:oleObj name="Equation" r:id="rId7" imgW="393700" imgH="127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800600"/>
                        <a:ext cx="98425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1693" name="Object 13"/>
          <p:cNvGraphicFramePr>
            <a:graphicFrameLocks noChangeAspect="1"/>
          </p:cNvGraphicFramePr>
          <p:nvPr/>
        </p:nvGraphicFramePr>
        <p:xfrm>
          <a:off x="2667000" y="5410200"/>
          <a:ext cx="952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11" name="Equation" r:id="rId9" imgW="381000" imgH="127000" progId="Equation.3">
                  <p:embed/>
                </p:oleObj>
              </mc:Choice>
              <mc:Fallback>
                <p:oleObj name="Equation" r:id="rId9" imgW="381000" imgH="127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410200"/>
                        <a:ext cx="9525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1694" name="Object 14"/>
          <p:cNvGraphicFramePr>
            <a:graphicFrameLocks noChangeAspect="1"/>
          </p:cNvGraphicFramePr>
          <p:nvPr/>
        </p:nvGraphicFramePr>
        <p:xfrm>
          <a:off x="2667000" y="6019800"/>
          <a:ext cx="98425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12" name="Equation" r:id="rId11" imgW="393700" imgH="127000" progId="Equation.3">
                  <p:embed/>
                </p:oleObj>
              </mc:Choice>
              <mc:Fallback>
                <p:oleObj name="Equation" r:id="rId11" imgW="393700" imgH="1270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6019800"/>
                        <a:ext cx="98425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1695" name="Rectangle 15"/>
          <p:cNvSpPr>
            <a:spLocks noChangeArrowheads="1"/>
          </p:cNvSpPr>
          <p:nvPr/>
        </p:nvSpPr>
        <p:spPr bwMode="auto">
          <a:xfrm>
            <a:off x="457200" y="4191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Reactions in the system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(12.98)</a:t>
            </a:r>
          </a:p>
        </p:txBody>
      </p:sp>
      <p:sp>
        <p:nvSpPr>
          <p:cNvPr id="711696" name="Rectangle 16"/>
          <p:cNvSpPr>
            <a:spLocks noChangeArrowheads="1"/>
          </p:cNvSpPr>
          <p:nvPr/>
        </p:nvSpPr>
        <p:spPr bwMode="auto">
          <a:xfrm>
            <a:off x="4556125" y="4764088"/>
            <a:ext cx="40957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 i="1">
                <a:latin typeface="Times" charset="0"/>
                <a:cs typeface="+mn-cs"/>
              </a:rPr>
              <a:t>k</a:t>
            </a:r>
            <a:r>
              <a:rPr lang="en-US" sz="2400" b="0" baseline="-25000">
                <a:latin typeface="Times" charset="0"/>
                <a:cs typeface="+mn-cs"/>
              </a:rPr>
              <a:t>a</a:t>
            </a:r>
          </a:p>
        </p:txBody>
      </p:sp>
      <p:sp>
        <p:nvSpPr>
          <p:cNvPr id="711697" name="Rectangle 17"/>
          <p:cNvSpPr>
            <a:spLocks noChangeArrowheads="1"/>
          </p:cNvSpPr>
          <p:nvPr/>
        </p:nvSpPr>
        <p:spPr bwMode="auto">
          <a:xfrm>
            <a:off x="4572000" y="5407025"/>
            <a:ext cx="42068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 i="1">
                <a:latin typeface="Times" charset="0"/>
                <a:cs typeface="+mn-cs"/>
              </a:rPr>
              <a:t>k</a:t>
            </a:r>
            <a:r>
              <a:rPr lang="en-US" sz="2400" b="0" baseline="-25000">
                <a:latin typeface="Times" charset="0"/>
                <a:cs typeface="+mn-cs"/>
              </a:rPr>
              <a:t>b</a:t>
            </a:r>
          </a:p>
        </p:txBody>
      </p:sp>
      <p:sp>
        <p:nvSpPr>
          <p:cNvPr id="711698" name="Rectangle 18"/>
          <p:cNvSpPr>
            <a:spLocks noChangeArrowheads="1"/>
          </p:cNvSpPr>
          <p:nvPr/>
        </p:nvSpPr>
        <p:spPr bwMode="auto">
          <a:xfrm>
            <a:off x="4572000" y="6016625"/>
            <a:ext cx="40957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sz="2400" b="0" i="1">
                <a:latin typeface="Times" charset="0"/>
                <a:cs typeface="+mn-cs"/>
              </a:rPr>
              <a:t>k</a:t>
            </a:r>
            <a:r>
              <a:rPr lang="en-US" sz="2400" b="0" baseline="-25000">
                <a:latin typeface="Times" charset="0"/>
                <a:cs typeface="+mn-cs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683" grpId="0" build="p" autoUpdateAnimBg="0"/>
      <p:bldP spid="711688" grpId="0" build="p" autoUpdateAnimBg="0"/>
      <p:bldP spid="711695" grpId="0" autoUpdateAnimBg="0"/>
      <p:bldP spid="711696" grpId="0" autoUpdateAnimBg="0"/>
      <p:bldP spid="711697" grpId="0" autoUpdateAnimBg="0"/>
      <p:bldP spid="711698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Solution with Family Method</a:t>
            </a:r>
          </a:p>
        </p:txBody>
      </p:sp>
      <p:sp>
        <p:nvSpPr>
          <p:cNvPr id="712708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First derivatives of A, B, C, and D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(12.99)</a:t>
            </a:r>
          </a:p>
        </p:txBody>
      </p:sp>
      <p:graphicFrame>
        <p:nvGraphicFramePr>
          <p:cNvPr id="712718" name="Object 14"/>
          <p:cNvGraphicFramePr>
            <a:graphicFrameLocks noChangeAspect="1"/>
          </p:cNvGraphicFramePr>
          <p:nvPr/>
        </p:nvGraphicFramePr>
        <p:xfrm>
          <a:off x="3429000" y="1828800"/>
          <a:ext cx="2032000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4" name="Equation" r:id="rId3" imgW="812800" imgH="317500" progId="Equation.3">
                  <p:embed/>
                </p:oleObj>
              </mc:Choice>
              <mc:Fallback>
                <p:oleObj name="Equation" r:id="rId3" imgW="812800" imgH="3175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828800"/>
                        <a:ext cx="2032000" cy="804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2719" name="Object 15"/>
          <p:cNvGraphicFramePr>
            <a:graphicFrameLocks noChangeAspect="1"/>
          </p:cNvGraphicFramePr>
          <p:nvPr/>
        </p:nvGraphicFramePr>
        <p:xfrm>
          <a:off x="3048000" y="2895600"/>
          <a:ext cx="2824163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5" name="Equation" r:id="rId5" imgW="1130300" imgH="317500" progId="Equation.3">
                  <p:embed/>
                </p:oleObj>
              </mc:Choice>
              <mc:Fallback>
                <p:oleObj name="Equation" r:id="rId5" imgW="1130300" imgH="3175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895600"/>
                        <a:ext cx="2824163" cy="804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2720" name="Object 16"/>
          <p:cNvGraphicFramePr>
            <a:graphicFrameLocks noChangeAspect="1"/>
          </p:cNvGraphicFramePr>
          <p:nvPr/>
        </p:nvGraphicFramePr>
        <p:xfrm>
          <a:off x="3048000" y="3962400"/>
          <a:ext cx="2792413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6" name="Equation" r:id="rId7" imgW="1117600" imgH="317500" progId="Equation.3">
                  <p:embed/>
                </p:oleObj>
              </mc:Choice>
              <mc:Fallback>
                <p:oleObj name="Equation" r:id="rId7" imgW="1117600" imgH="3175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962400"/>
                        <a:ext cx="2792413" cy="804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2721" name="Object 17"/>
          <p:cNvGraphicFramePr>
            <a:graphicFrameLocks noChangeAspect="1"/>
          </p:cNvGraphicFramePr>
          <p:nvPr/>
        </p:nvGraphicFramePr>
        <p:xfrm>
          <a:off x="3479800" y="5062538"/>
          <a:ext cx="1778000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7" name="Equation" r:id="rId9" imgW="711200" imgH="317500" progId="Equation.3">
                  <p:embed/>
                </p:oleObj>
              </mc:Choice>
              <mc:Fallback>
                <p:oleObj name="Equation" r:id="rId9" imgW="711200" imgH="3175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9800" y="5062538"/>
                        <a:ext cx="1778000" cy="804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2708" grpId="0" build="p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Example Family Solution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13731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First derivatives of each family as a whole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(12.100)</a:t>
            </a:r>
          </a:p>
        </p:txBody>
      </p:sp>
      <p:sp>
        <p:nvSpPr>
          <p:cNvPr id="713736" name="Rectangle 8"/>
          <p:cNvSpPr>
            <a:spLocks noChangeArrowheads="1"/>
          </p:cNvSpPr>
          <p:nvPr/>
        </p:nvSpPr>
        <p:spPr bwMode="auto">
          <a:xfrm>
            <a:off x="457200" y="3352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Apply forward Euler to family concentration with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(12.101)</a:t>
            </a:r>
          </a:p>
        </p:txBody>
      </p:sp>
      <p:graphicFrame>
        <p:nvGraphicFramePr>
          <p:cNvPr id="713737" name="Object 9"/>
          <p:cNvGraphicFramePr>
            <a:graphicFrameLocks noChangeAspect="1"/>
          </p:cNvGraphicFramePr>
          <p:nvPr/>
        </p:nvGraphicFramePr>
        <p:xfrm>
          <a:off x="1905000" y="1524000"/>
          <a:ext cx="5332413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3" name="Equation" r:id="rId3" imgW="2133600" imgH="330200" progId="Equation.3">
                  <p:embed/>
                </p:oleObj>
              </mc:Choice>
              <mc:Fallback>
                <p:oleObj name="Equation" r:id="rId3" imgW="2133600" imgH="330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524000"/>
                        <a:ext cx="5332413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3738" name="Object 10"/>
          <p:cNvGraphicFramePr>
            <a:graphicFrameLocks noChangeAspect="1"/>
          </p:cNvGraphicFramePr>
          <p:nvPr/>
        </p:nvGraphicFramePr>
        <p:xfrm>
          <a:off x="2743200" y="2438400"/>
          <a:ext cx="3300413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4" name="Equation" r:id="rId5" imgW="1320800" imgH="330200" progId="Equation.3">
                  <p:embed/>
                </p:oleObj>
              </mc:Choice>
              <mc:Fallback>
                <p:oleObj name="Equation" r:id="rId5" imgW="1320800" imgH="330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438400"/>
                        <a:ext cx="3300413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3739" name="Object 11"/>
          <p:cNvGraphicFramePr>
            <a:graphicFrameLocks noChangeAspect="1"/>
          </p:cNvGraphicFramePr>
          <p:nvPr/>
        </p:nvGraphicFramePr>
        <p:xfrm>
          <a:off x="2243138" y="3886200"/>
          <a:ext cx="4538662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5" name="Equation" r:id="rId7" imgW="1816100" imgH="330200" progId="Equation.3">
                  <p:embed/>
                </p:oleObj>
              </mc:Choice>
              <mc:Fallback>
                <p:oleObj name="Equation" r:id="rId7" imgW="1816100" imgH="330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3138" y="3886200"/>
                        <a:ext cx="4538662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3740" name="Rectangle 12"/>
          <p:cNvSpPr>
            <a:spLocks noChangeArrowheads="1"/>
          </p:cNvSpPr>
          <p:nvPr/>
        </p:nvSpPr>
        <p:spPr bwMode="auto">
          <a:xfrm>
            <a:off x="457200" y="4648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For example,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(12.102)</a:t>
            </a:r>
          </a:p>
        </p:txBody>
      </p:sp>
      <p:graphicFrame>
        <p:nvGraphicFramePr>
          <p:cNvPr id="713741" name="Object 13"/>
          <p:cNvGraphicFramePr>
            <a:graphicFrameLocks noChangeAspect="1"/>
          </p:cNvGraphicFramePr>
          <p:nvPr/>
        </p:nvGraphicFramePr>
        <p:xfrm>
          <a:off x="2230438" y="5181600"/>
          <a:ext cx="4475162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6" name="Equation" r:id="rId9" imgW="1790700" imgH="203200" progId="Equation.3">
                  <p:embed/>
                </p:oleObj>
              </mc:Choice>
              <mc:Fallback>
                <p:oleObj name="Equation" r:id="rId9" imgW="1790700" imgH="203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0438" y="5181600"/>
                        <a:ext cx="4475162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3742" name="Object 14"/>
          <p:cNvGraphicFramePr>
            <a:graphicFrameLocks noChangeAspect="1"/>
          </p:cNvGraphicFramePr>
          <p:nvPr/>
        </p:nvGraphicFramePr>
        <p:xfrm>
          <a:off x="2209800" y="6019800"/>
          <a:ext cx="457041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7" name="Equation" r:id="rId11" imgW="1828800" imgH="203200" progId="Equation.3">
                  <p:embed/>
                </p:oleObj>
              </mc:Choice>
              <mc:Fallback>
                <p:oleObj name="Equation" r:id="rId11" imgW="1828800" imgH="203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6019800"/>
                        <a:ext cx="4570413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37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3731" grpId="0" build="p" autoUpdateAnimBg="0"/>
      <p:bldP spid="713736" grpId="0" build="p" autoUpdateAnimBg="0"/>
      <p:bldP spid="713740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Partition Species in Family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15780" name="Rectangle 4"/>
          <p:cNvSpPr>
            <a:spLocks noChangeArrowheads="1"/>
          </p:cNvSpPr>
          <p:nvPr/>
        </p:nvSpPr>
        <p:spPr bwMode="auto">
          <a:xfrm>
            <a:off x="457200" y="3276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Relate species to family concentration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(12.103)</a:t>
            </a:r>
          </a:p>
        </p:txBody>
      </p:sp>
      <p:sp>
        <p:nvSpPr>
          <p:cNvPr id="715787" name="Rectangle 11"/>
          <p:cNvSpPr>
            <a:spLocks noChangeArrowheads="1"/>
          </p:cNvSpPr>
          <p:nvPr/>
        </p:nvSpPr>
        <p:spPr bwMode="auto">
          <a:xfrm>
            <a:off x="457200" y="1447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Concentration of D equals second family concentration</a:t>
            </a:r>
            <a:endParaRPr lang="en-US" sz="3200" b="0">
              <a:latin typeface="Times" charset="0"/>
              <a:cs typeface="+mn-cs"/>
            </a:endParaRPr>
          </a:p>
        </p:txBody>
      </p:sp>
      <p:graphicFrame>
        <p:nvGraphicFramePr>
          <p:cNvPr id="715790" name="Object 14"/>
          <p:cNvGraphicFramePr>
            <a:graphicFrameLocks noChangeAspect="1"/>
          </p:cNvGraphicFramePr>
          <p:nvPr/>
        </p:nvGraphicFramePr>
        <p:xfrm>
          <a:off x="2590800" y="2311400"/>
          <a:ext cx="37131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7" name="Equation" r:id="rId3" imgW="1485900" imgH="203200" progId="Equation.3">
                  <p:embed/>
                </p:oleObj>
              </mc:Choice>
              <mc:Fallback>
                <p:oleObj name="Equation" r:id="rId3" imgW="1485900" imgH="203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311400"/>
                        <a:ext cx="371316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5791" name="Object 15"/>
          <p:cNvGraphicFramePr>
            <a:graphicFrameLocks noChangeAspect="1"/>
          </p:cNvGraphicFramePr>
          <p:nvPr/>
        </p:nvGraphicFramePr>
        <p:xfrm>
          <a:off x="1143000" y="4286250"/>
          <a:ext cx="685641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8" name="Equation" r:id="rId5" imgW="2743200" imgH="419100" progId="Equation.3">
                  <p:embed/>
                </p:oleObj>
              </mc:Choice>
              <mc:Fallback>
                <p:oleObj name="Equation" r:id="rId5" imgW="2743200" imgH="4191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286250"/>
                        <a:ext cx="6856413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5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5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5780" grpId="0" build="p" autoUpdateAnimBg="0"/>
      <p:bldP spid="715787" grpId="0" build="p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Repartitioning Species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16805" name="Rectangle 5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Solve for A, B, and C, respectively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(12.104)</a:t>
            </a:r>
          </a:p>
        </p:txBody>
      </p:sp>
      <p:sp>
        <p:nvSpPr>
          <p:cNvPr id="716807" name="Rectangle 7"/>
          <p:cNvSpPr>
            <a:spLocks noChangeArrowheads="1"/>
          </p:cNvSpPr>
          <p:nvPr/>
        </p:nvSpPr>
        <p:spPr bwMode="auto">
          <a:xfrm>
            <a:off x="457200" y="510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Many ways to obtain partitioning ratios,           and</a:t>
            </a:r>
            <a:r>
              <a:rPr lang="en-US" sz="2400" b="0">
                <a:solidFill>
                  <a:srgbClr val="FF00FF"/>
                </a:solidFill>
                <a:latin typeface="Times" charset="0"/>
                <a:cs typeface="+mn-cs"/>
              </a:rPr>
              <a:t>           .</a:t>
            </a:r>
            <a:endParaRPr lang="en-US" sz="32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716810" name="Object 10"/>
          <p:cNvGraphicFramePr>
            <a:graphicFrameLocks noChangeAspect="1"/>
          </p:cNvGraphicFramePr>
          <p:nvPr/>
        </p:nvGraphicFramePr>
        <p:xfrm>
          <a:off x="2895600" y="1828800"/>
          <a:ext cx="3014663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0" name="Equation" r:id="rId3" imgW="1206500" imgH="584200" progId="Equation.3">
                  <p:embed/>
                </p:oleObj>
              </mc:Choice>
              <mc:Fallback>
                <p:oleObj name="Equation" r:id="rId3" imgW="1206500" imgH="584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828800"/>
                        <a:ext cx="3014663" cy="146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11" name="Object 11"/>
          <p:cNvGraphicFramePr>
            <a:graphicFrameLocks noChangeAspect="1"/>
          </p:cNvGraphicFramePr>
          <p:nvPr/>
        </p:nvGraphicFramePr>
        <p:xfrm>
          <a:off x="1143000" y="3543300"/>
          <a:ext cx="215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1" name="Equation" r:id="rId5" imgW="863600" imgH="381000" progId="Equation.3">
                  <p:embed/>
                </p:oleObj>
              </mc:Choice>
              <mc:Fallback>
                <p:oleObj name="Equation" r:id="rId5" imgW="863600" imgH="3810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543300"/>
                        <a:ext cx="21590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12" name="Object 12"/>
          <p:cNvGraphicFramePr>
            <a:graphicFrameLocks noChangeAspect="1"/>
          </p:cNvGraphicFramePr>
          <p:nvPr/>
        </p:nvGraphicFramePr>
        <p:xfrm>
          <a:off x="5791200" y="3543300"/>
          <a:ext cx="219075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2" name="Equation" r:id="rId7" imgW="876300" imgH="381000" progId="Equation.3">
                  <p:embed/>
                </p:oleObj>
              </mc:Choice>
              <mc:Fallback>
                <p:oleObj name="Equation" r:id="rId7" imgW="876300" imgH="381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3543300"/>
                        <a:ext cx="219075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13" name="Object 13"/>
          <p:cNvGraphicFramePr>
            <a:graphicFrameLocks noChangeAspect="1"/>
          </p:cNvGraphicFramePr>
          <p:nvPr/>
        </p:nvGraphicFramePr>
        <p:xfrm>
          <a:off x="5486400" y="4876800"/>
          <a:ext cx="6985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3" name="Equation" r:id="rId9" imgW="279400" imgH="381000" progId="Equation.3">
                  <p:embed/>
                </p:oleObj>
              </mc:Choice>
              <mc:Fallback>
                <p:oleObj name="Equation" r:id="rId9" imgW="279400" imgH="381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4876800"/>
                        <a:ext cx="6985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14" name="Object 14"/>
          <p:cNvGraphicFramePr>
            <a:graphicFrameLocks noChangeAspect="1"/>
          </p:cNvGraphicFramePr>
          <p:nvPr/>
        </p:nvGraphicFramePr>
        <p:xfrm>
          <a:off x="6845300" y="4876800"/>
          <a:ext cx="6985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4" name="Equation" r:id="rId11" imgW="279400" imgH="381000" progId="Equation.3">
                  <p:embed/>
                </p:oleObj>
              </mc:Choice>
              <mc:Fallback>
                <p:oleObj name="Equation" r:id="rId11" imgW="279400" imgH="3810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5300" y="4876800"/>
                        <a:ext cx="6985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05" grpId="0" autoUpdateAnimBg="0"/>
      <p:bldP spid="716807" grpId="0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Estimating Partitioning Ratios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17827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1) Assume each species in steady state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(12.105)</a:t>
            </a:r>
          </a:p>
        </p:txBody>
      </p:sp>
      <p:sp>
        <p:nvSpPr>
          <p:cNvPr id="717834" name="Rectangle 10"/>
          <p:cNvSpPr>
            <a:spLocks noChangeArrowheads="1"/>
          </p:cNvSpPr>
          <p:nvPr/>
        </p:nvSpPr>
        <p:spPr bwMode="auto">
          <a:xfrm>
            <a:off x="457200" y="3429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---&gt; Partitioning ratios of B and C are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(12.106)</a:t>
            </a:r>
          </a:p>
        </p:txBody>
      </p:sp>
      <p:graphicFrame>
        <p:nvGraphicFramePr>
          <p:cNvPr id="717835" name="Object 11"/>
          <p:cNvGraphicFramePr>
            <a:graphicFrameLocks noChangeAspect="1"/>
          </p:cNvGraphicFramePr>
          <p:nvPr/>
        </p:nvGraphicFramePr>
        <p:xfrm>
          <a:off x="2971800" y="1600200"/>
          <a:ext cx="333216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1" name="Equation" r:id="rId3" imgW="1333500" imgH="317500" progId="Equation.3">
                  <p:embed/>
                </p:oleObj>
              </mc:Choice>
              <mc:Fallback>
                <p:oleObj name="Equation" r:id="rId3" imgW="1333500" imgH="3175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600200"/>
                        <a:ext cx="333216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836" name="Object 12"/>
          <p:cNvGraphicFramePr>
            <a:graphicFrameLocks noChangeAspect="1"/>
          </p:cNvGraphicFramePr>
          <p:nvPr/>
        </p:nvGraphicFramePr>
        <p:xfrm>
          <a:off x="2971800" y="2514600"/>
          <a:ext cx="330041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2" name="Equation" r:id="rId5" imgW="1320800" imgH="317500" progId="Equation.3">
                  <p:embed/>
                </p:oleObj>
              </mc:Choice>
              <mc:Fallback>
                <p:oleObj name="Equation" r:id="rId5" imgW="1320800" imgH="3175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514600"/>
                        <a:ext cx="330041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837" name="Object 13"/>
          <p:cNvGraphicFramePr>
            <a:graphicFrameLocks noChangeAspect="1"/>
          </p:cNvGraphicFramePr>
          <p:nvPr/>
        </p:nvGraphicFramePr>
        <p:xfrm>
          <a:off x="3352800" y="4038600"/>
          <a:ext cx="225425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3" name="Equation" r:id="rId7" imgW="901700" imgH="381000" progId="Equation.3">
                  <p:embed/>
                </p:oleObj>
              </mc:Choice>
              <mc:Fallback>
                <p:oleObj name="Equation" r:id="rId7" imgW="901700" imgH="381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038600"/>
                        <a:ext cx="225425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838" name="Object 14"/>
          <p:cNvGraphicFramePr>
            <a:graphicFrameLocks noChangeAspect="1"/>
          </p:cNvGraphicFramePr>
          <p:nvPr/>
        </p:nvGraphicFramePr>
        <p:xfrm>
          <a:off x="2286000" y="5334000"/>
          <a:ext cx="47609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4" name="Equation" r:id="rId9" imgW="1905000" imgH="381000" progId="Equation.3">
                  <p:embed/>
                </p:oleObj>
              </mc:Choice>
              <mc:Fallback>
                <p:oleObj name="Equation" r:id="rId9" imgW="1905000" imgH="3810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334000"/>
                        <a:ext cx="476091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27" grpId="0" autoUpdateAnimBg="0"/>
      <p:bldP spid="717834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Estimating Partitioning Ratios</a:t>
            </a:r>
          </a:p>
        </p:txBody>
      </p:sp>
      <p:sp>
        <p:nvSpPr>
          <p:cNvPr id="718851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---&gt; Final species concentrations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(12.107)</a:t>
            </a:r>
          </a:p>
        </p:txBody>
      </p:sp>
      <p:graphicFrame>
        <p:nvGraphicFramePr>
          <p:cNvPr id="718857" name="Object 9"/>
          <p:cNvGraphicFramePr>
            <a:graphicFrameLocks noChangeAspect="1"/>
          </p:cNvGraphicFramePr>
          <p:nvPr/>
        </p:nvGraphicFramePr>
        <p:xfrm>
          <a:off x="1371600" y="1905000"/>
          <a:ext cx="2538413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1" name="Equation" r:id="rId3" imgW="1016000" imgH="546100" progId="Equation.3">
                  <p:embed/>
                </p:oleObj>
              </mc:Choice>
              <mc:Fallback>
                <p:oleObj name="Equation" r:id="rId3" imgW="1016000" imgH="546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05000"/>
                        <a:ext cx="2538413" cy="136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858" name="Object 10"/>
          <p:cNvGraphicFramePr>
            <a:graphicFrameLocks noChangeAspect="1"/>
          </p:cNvGraphicFramePr>
          <p:nvPr/>
        </p:nvGraphicFramePr>
        <p:xfrm>
          <a:off x="5111750" y="1600200"/>
          <a:ext cx="2508250" cy="168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2" name="Equation" r:id="rId5" imgW="1003300" imgH="673100" progId="Equation.3">
                  <p:embed/>
                </p:oleObj>
              </mc:Choice>
              <mc:Fallback>
                <p:oleObj name="Equation" r:id="rId5" imgW="1003300" imgH="6731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750" y="1600200"/>
                        <a:ext cx="2508250" cy="168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859" name="Object 11"/>
          <p:cNvGraphicFramePr>
            <a:graphicFrameLocks noChangeAspect="1"/>
          </p:cNvGraphicFramePr>
          <p:nvPr/>
        </p:nvGraphicFramePr>
        <p:xfrm>
          <a:off x="3200400" y="3879850"/>
          <a:ext cx="2538413" cy="168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3" name="Equation" r:id="rId7" imgW="1016000" imgH="673100" progId="Equation.3">
                  <p:embed/>
                </p:oleObj>
              </mc:Choice>
              <mc:Fallback>
                <p:oleObj name="Equation" r:id="rId7" imgW="1016000" imgH="6731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879850"/>
                        <a:ext cx="2538413" cy="168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851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Estimating Partitioning Ratios</a:t>
            </a:r>
          </a:p>
        </p:txBody>
      </p:sp>
      <p:sp>
        <p:nvSpPr>
          <p:cNvPr id="719875" name="Rectangle 3"/>
          <p:cNvSpPr>
            <a:spLocks noChangeArrowheads="1"/>
          </p:cNvSpPr>
          <p:nvPr/>
        </p:nvSpPr>
        <p:spPr bwMode="auto">
          <a:xfrm>
            <a:off x="457200" y="838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2) First linearize the ODE of each species --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(12.108)</a:t>
            </a:r>
          </a:p>
        </p:txBody>
      </p:sp>
      <p:sp>
        <p:nvSpPr>
          <p:cNvPr id="719879" name="Rectangle 7"/>
          <p:cNvSpPr>
            <a:spLocks noChangeArrowheads="1"/>
          </p:cNvSpPr>
          <p:nvPr/>
        </p:nvSpPr>
        <p:spPr bwMode="auto">
          <a:xfrm>
            <a:off x="457200" y="3048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-- then integrate with simple exponential method --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(12.109)</a:t>
            </a:r>
          </a:p>
        </p:txBody>
      </p:sp>
      <p:graphicFrame>
        <p:nvGraphicFramePr>
          <p:cNvPr id="719880" name="Object 8"/>
          <p:cNvGraphicFramePr>
            <a:graphicFrameLocks noChangeAspect="1"/>
          </p:cNvGraphicFramePr>
          <p:nvPr/>
        </p:nvGraphicFramePr>
        <p:xfrm>
          <a:off x="1295400" y="1371600"/>
          <a:ext cx="22860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6" name="Equation" r:id="rId3" imgW="914400" imgH="330200" progId="Equation.3">
                  <p:embed/>
                </p:oleObj>
              </mc:Choice>
              <mc:Fallback>
                <p:oleObj name="Equation" r:id="rId3" imgW="914400" imgH="330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371600"/>
                        <a:ext cx="22860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881" name="Object 9"/>
          <p:cNvGraphicFramePr>
            <a:graphicFrameLocks noChangeAspect="1"/>
          </p:cNvGraphicFramePr>
          <p:nvPr/>
        </p:nvGraphicFramePr>
        <p:xfrm>
          <a:off x="4598988" y="1371600"/>
          <a:ext cx="3554412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7" name="Equation" r:id="rId5" imgW="1422400" imgH="330200" progId="Equation.3">
                  <p:embed/>
                </p:oleObj>
              </mc:Choice>
              <mc:Fallback>
                <p:oleObj name="Equation" r:id="rId5" imgW="1422400" imgH="330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8988" y="1371600"/>
                        <a:ext cx="3554412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882" name="Object 10"/>
          <p:cNvGraphicFramePr>
            <a:graphicFrameLocks noChangeAspect="1"/>
          </p:cNvGraphicFramePr>
          <p:nvPr/>
        </p:nvGraphicFramePr>
        <p:xfrm>
          <a:off x="2681288" y="2209800"/>
          <a:ext cx="3490912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8" name="Equation" r:id="rId7" imgW="1397000" imgH="330200" progId="Equation.3">
                  <p:embed/>
                </p:oleObj>
              </mc:Choice>
              <mc:Fallback>
                <p:oleObj name="Equation" r:id="rId7" imgW="1397000" imgH="330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1288" y="2209800"/>
                        <a:ext cx="3490912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884" name="Object 12"/>
          <p:cNvGraphicFramePr>
            <a:graphicFrameLocks noChangeAspect="1"/>
          </p:cNvGraphicFramePr>
          <p:nvPr/>
        </p:nvGraphicFramePr>
        <p:xfrm>
          <a:off x="1981200" y="4260850"/>
          <a:ext cx="56499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9" name="Equation" r:id="rId9" imgW="2260600" imgH="368300" progId="Equation.3">
                  <p:embed/>
                </p:oleObj>
              </mc:Choice>
              <mc:Fallback>
                <p:oleObj name="Equation" r:id="rId9" imgW="2260600" imgH="3683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260850"/>
                        <a:ext cx="564991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885" name="Object 13"/>
          <p:cNvGraphicFramePr>
            <a:graphicFrameLocks noChangeAspect="1"/>
          </p:cNvGraphicFramePr>
          <p:nvPr/>
        </p:nvGraphicFramePr>
        <p:xfrm>
          <a:off x="1981200" y="5327650"/>
          <a:ext cx="56181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80" name="Equation" r:id="rId11" imgW="2247900" imgH="368300" progId="Equation.3">
                  <p:embed/>
                </p:oleObj>
              </mc:Choice>
              <mc:Fallback>
                <p:oleObj name="Equation" r:id="rId11" imgW="2247900" imgH="3683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327650"/>
                        <a:ext cx="561816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886" name="Object 14"/>
          <p:cNvGraphicFramePr>
            <a:graphicFrameLocks noChangeAspect="1"/>
          </p:cNvGraphicFramePr>
          <p:nvPr/>
        </p:nvGraphicFramePr>
        <p:xfrm>
          <a:off x="3124200" y="3508375"/>
          <a:ext cx="258762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81" name="Equation" r:id="rId13" imgW="1054100" imgH="215900" progId="Equation.3">
                  <p:embed/>
                </p:oleObj>
              </mc:Choice>
              <mc:Fallback>
                <p:oleObj name="Equation" r:id="rId13" imgW="1054100" imgH="2159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508375"/>
                        <a:ext cx="2587625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887" name="Rectangle 15"/>
          <p:cNvSpPr>
            <a:spLocks noChangeArrowheads="1"/>
          </p:cNvSpPr>
          <p:nvPr/>
        </p:nvSpPr>
        <p:spPr bwMode="auto">
          <a:xfrm>
            <a:off x="457200" y="6172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---&gt; plug results into partitioning ratios</a:t>
            </a:r>
            <a:endParaRPr lang="en-US" sz="3200" b="0">
              <a:latin typeface="Times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875" grpId="0" autoUpdateAnimBg="0"/>
      <p:bldP spid="719879" grpId="0" autoUpdateAnimBg="0"/>
      <p:bldP spid="719887" grpId="0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Estimating Partitioning Ratios</a:t>
            </a:r>
          </a:p>
        </p:txBody>
      </p:sp>
      <p:sp>
        <p:nvSpPr>
          <p:cNvPr id="72089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800080"/>
                </a:solidFill>
                <a:latin typeface="Times" charset="0"/>
                <a:cs typeface="+mn-cs"/>
              </a:rPr>
              <a:t>3) First write each species ODE in finite difference form --</a:t>
            </a: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(12.110)</a:t>
            </a:r>
          </a:p>
        </p:txBody>
      </p:sp>
      <p:graphicFrame>
        <p:nvGraphicFramePr>
          <p:cNvPr id="720908" name="Object 12"/>
          <p:cNvGraphicFramePr>
            <a:graphicFrameLocks noChangeAspect="1"/>
          </p:cNvGraphicFramePr>
          <p:nvPr/>
        </p:nvGraphicFramePr>
        <p:xfrm>
          <a:off x="2514600" y="1905000"/>
          <a:ext cx="3300413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9" name="Equation" r:id="rId3" imgW="1320800" imgH="330200" progId="Equation.3">
                  <p:embed/>
                </p:oleObj>
              </mc:Choice>
              <mc:Fallback>
                <p:oleObj name="Equation" r:id="rId3" imgW="1320800" imgH="330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905000"/>
                        <a:ext cx="3300413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0909" name="Object 13"/>
          <p:cNvGraphicFramePr>
            <a:graphicFrameLocks noChangeAspect="1"/>
          </p:cNvGraphicFramePr>
          <p:nvPr/>
        </p:nvGraphicFramePr>
        <p:xfrm>
          <a:off x="2516188" y="3200400"/>
          <a:ext cx="4189412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0" name="Equation" r:id="rId5" imgW="1676400" imgH="330200" progId="Equation.3">
                  <p:embed/>
                </p:oleObj>
              </mc:Choice>
              <mc:Fallback>
                <p:oleObj name="Equation" r:id="rId5" imgW="1676400" imgH="330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6188" y="3200400"/>
                        <a:ext cx="4189412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0910" name="Object 14"/>
          <p:cNvGraphicFramePr>
            <a:graphicFrameLocks noChangeAspect="1"/>
          </p:cNvGraphicFramePr>
          <p:nvPr/>
        </p:nvGraphicFramePr>
        <p:xfrm>
          <a:off x="2514600" y="4495800"/>
          <a:ext cx="4157663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1" name="Equation" r:id="rId7" imgW="1663700" imgH="330200" progId="Equation.3">
                  <p:embed/>
                </p:oleObj>
              </mc:Choice>
              <mc:Fallback>
                <p:oleObj name="Equation" r:id="rId7" imgW="1663700" imgH="330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495800"/>
                        <a:ext cx="4157663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899" grpId="0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Estimating Partitioning Ratios</a:t>
            </a:r>
          </a:p>
        </p:txBody>
      </p:sp>
      <p:sp>
        <p:nvSpPr>
          <p:cNvPr id="72192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-- then rearrange finite difference equations into a matrix --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(12.111)</a:t>
            </a:r>
          </a:p>
        </p:txBody>
      </p:sp>
      <p:graphicFrame>
        <p:nvGraphicFramePr>
          <p:cNvPr id="721927" name="Object 7"/>
          <p:cNvGraphicFramePr>
            <a:graphicFrameLocks noChangeAspect="1"/>
          </p:cNvGraphicFramePr>
          <p:nvPr/>
        </p:nvGraphicFramePr>
        <p:xfrm>
          <a:off x="1828800" y="2133600"/>
          <a:ext cx="5922963" cy="152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8" name="Equation" r:id="rId3" imgW="2374900" imgH="609600" progId="Equation.3">
                  <p:embed/>
                </p:oleObj>
              </mc:Choice>
              <mc:Fallback>
                <p:oleObj name="Equation" r:id="rId3" imgW="2374900" imgH="609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133600"/>
                        <a:ext cx="5922963" cy="152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1928" name="Rectangle 8"/>
          <p:cNvSpPr>
            <a:spLocks noChangeArrowheads="1"/>
          </p:cNvSpPr>
          <p:nvPr/>
        </p:nvSpPr>
        <p:spPr bwMode="auto">
          <a:xfrm>
            <a:off x="457200" y="4191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---&gt; then solve the matrix for [A]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, [B]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, and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 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[C]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t 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and plug results into partitioning ratios</a:t>
            </a:r>
            <a:endParaRPr lang="en-US" sz="32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923" grpId="0" autoUpdateAnimBg="0"/>
      <p:bldP spid="721928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Example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22947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Add bimolecular reaction to the system</a:t>
            </a:r>
            <a:endParaRPr lang="en-US" sz="3200" b="0">
              <a:latin typeface="Times" charset="0"/>
              <a:cs typeface="+mn-cs"/>
            </a:endParaRPr>
          </a:p>
        </p:txBody>
      </p:sp>
      <p:sp>
        <p:nvSpPr>
          <p:cNvPr id="722950" name="Rectangle 6"/>
          <p:cNvSpPr>
            <a:spLocks noChangeArrowheads="1"/>
          </p:cNvSpPr>
          <p:nvPr/>
        </p:nvSpPr>
        <p:spPr bwMode="auto">
          <a:xfrm>
            <a:off x="457200" y="2057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Linearized, finite difference forms of A, B, and C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(12.112)</a:t>
            </a:r>
          </a:p>
        </p:txBody>
      </p:sp>
      <p:sp>
        <p:nvSpPr>
          <p:cNvPr id="722951" name="Rectangle 7"/>
          <p:cNvSpPr>
            <a:spLocks noChangeArrowheads="1"/>
          </p:cNvSpPr>
          <p:nvPr/>
        </p:nvSpPr>
        <p:spPr bwMode="auto">
          <a:xfrm>
            <a:off x="457200" y="35052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(12.113)</a:t>
            </a:r>
          </a:p>
        </p:txBody>
      </p:sp>
      <p:sp>
        <p:nvSpPr>
          <p:cNvPr id="722952" name="Rectangle 8"/>
          <p:cNvSpPr>
            <a:spLocks noChangeArrowheads="1"/>
          </p:cNvSpPr>
          <p:nvPr/>
        </p:nvSpPr>
        <p:spPr bwMode="auto">
          <a:xfrm>
            <a:off x="457200" y="495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	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(12.114)</a:t>
            </a:r>
          </a:p>
        </p:txBody>
      </p:sp>
      <p:graphicFrame>
        <p:nvGraphicFramePr>
          <p:cNvPr id="722953" name="Object 9"/>
          <p:cNvGraphicFramePr>
            <a:graphicFrameLocks noChangeAspect="1"/>
          </p:cNvGraphicFramePr>
          <p:nvPr/>
        </p:nvGraphicFramePr>
        <p:xfrm>
          <a:off x="3505200" y="1600200"/>
          <a:ext cx="206375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3" name="Equation" r:id="rId3" imgW="825500" imgH="127000" progId="Equation.3">
                  <p:embed/>
                </p:oleObj>
              </mc:Choice>
              <mc:Fallback>
                <p:oleObj name="Equation" r:id="rId3" imgW="825500" imgH="1270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600200"/>
                        <a:ext cx="206375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2954" name="Object 10"/>
          <p:cNvGraphicFramePr>
            <a:graphicFrameLocks noChangeAspect="1"/>
          </p:cNvGraphicFramePr>
          <p:nvPr/>
        </p:nvGraphicFramePr>
        <p:xfrm>
          <a:off x="1905000" y="2667000"/>
          <a:ext cx="549116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4" name="Equation" r:id="rId5" imgW="2197100" imgH="330200" progId="Equation.3">
                  <p:embed/>
                </p:oleObj>
              </mc:Choice>
              <mc:Fallback>
                <p:oleObj name="Equation" r:id="rId5" imgW="2197100" imgH="330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667000"/>
                        <a:ext cx="549116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2955" name="Object 11"/>
          <p:cNvGraphicFramePr>
            <a:graphicFrameLocks noChangeAspect="1"/>
          </p:cNvGraphicFramePr>
          <p:nvPr/>
        </p:nvGraphicFramePr>
        <p:xfrm>
          <a:off x="231775" y="4038600"/>
          <a:ext cx="875982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5" name="Equation" r:id="rId7" imgW="3505200" imgH="330200" progId="Equation.3">
                  <p:embed/>
                </p:oleObj>
              </mc:Choice>
              <mc:Fallback>
                <p:oleObj name="Equation" r:id="rId7" imgW="3505200" imgH="330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5" y="4038600"/>
                        <a:ext cx="8759825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2958" name="Object 14"/>
          <p:cNvGraphicFramePr>
            <a:graphicFrameLocks noChangeAspect="1"/>
          </p:cNvGraphicFramePr>
          <p:nvPr/>
        </p:nvGraphicFramePr>
        <p:xfrm>
          <a:off x="1600200" y="5486400"/>
          <a:ext cx="638016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6" name="Equation" r:id="rId9" imgW="2552700" imgH="330200" progId="Equation.3">
                  <p:embed/>
                </p:oleObj>
              </mc:Choice>
              <mc:Fallback>
                <p:oleObj name="Equation" r:id="rId9" imgW="2552700" imgH="330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486400"/>
                        <a:ext cx="638016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2947" grpId="0" autoUpdateAnimBg="0"/>
      <p:bldP spid="722950" grpId="0" autoUpdateAnimBg="0"/>
      <p:bldP spid="722951" grpId="0" autoUpdateAnimBg="0"/>
      <p:bldP spid="722952" grpId="0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0000FF"/>
                </a:solidFill>
                <a:latin typeface="Times" charset="0"/>
                <a:cs typeface="+mj-cs"/>
              </a:rPr>
              <a:t>Example With Bimolecular Reaction</a:t>
            </a:r>
            <a:endParaRPr lang="en-US" sz="4000" b="1">
              <a:solidFill>
                <a:srgbClr val="0000FF"/>
              </a:solidFill>
              <a:latin typeface="Times" charset="0"/>
              <a:cs typeface="+mj-cs"/>
            </a:endParaRPr>
          </a:p>
        </p:txBody>
      </p:sp>
      <p:sp>
        <p:nvSpPr>
          <p:cNvPr id="723972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latin typeface="Times" charset="0"/>
                <a:cs typeface="+mn-cs"/>
              </a:rPr>
              <a:t>Resulting matrix</a:t>
            </a:r>
            <a:r>
              <a:rPr lang="en-US" sz="3200" b="0">
                <a:latin typeface="Times" charset="0"/>
                <a:cs typeface="+mn-cs"/>
              </a:rPr>
              <a:t> </a:t>
            </a:r>
            <a:r>
              <a:rPr lang="en-US" sz="2400" b="0">
                <a:latin typeface="Times" charset="0"/>
                <a:cs typeface="+mn-cs"/>
              </a:rPr>
              <a:t>	</a:t>
            </a:r>
            <a:r>
              <a:rPr lang="en-US" sz="2400" b="0">
                <a:solidFill>
                  <a:srgbClr val="993366"/>
                </a:solidFill>
                <a:latin typeface="Times" charset="0"/>
                <a:cs typeface="+mn-cs"/>
              </a:rPr>
              <a:t>(12.115)</a:t>
            </a:r>
          </a:p>
        </p:txBody>
      </p:sp>
      <p:sp>
        <p:nvSpPr>
          <p:cNvPr id="723974" name="Rectangle 6"/>
          <p:cNvSpPr>
            <a:spLocks noChangeArrowheads="1"/>
          </p:cNvSpPr>
          <p:nvPr/>
        </p:nvSpPr>
        <p:spPr bwMode="auto">
          <a:xfrm>
            <a:off x="457200" y="49530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  <a:defRPr/>
            </a:pP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---&gt; then solve the matrix for [A]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, [B]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t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, and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 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[C]</a:t>
            </a:r>
            <a:r>
              <a:rPr lang="en-US" sz="2400" b="0" i="1" baseline="-25000">
                <a:solidFill>
                  <a:srgbClr val="187534"/>
                </a:solidFill>
                <a:latin typeface="Times" charset="0"/>
                <a:cs typeface="+mn-cs"/>
              </a:rPr>
              <a:t>t </a:t>
            </a:r>
            <a:r>
              <a:rPr lang="en-US" sz="2400" b="0">
                <a:solidFill>
                  <a:srgbClr val="187534"/>
                </a:solidFill>
                <a:latin typeface="Times" charset="0"/>
                <a:cs typeface="+mn-cs"/>
              </a:rPr>
              <a:t> and plug results into partitioning ratios</a:t>
            </a:r>
            <a:endParaRPr lang="en-US" sz="3200" b="0">
              <a:solidFill>
                <a:srgbClr val="FF00FF"/>
              </a:solidFill>
              <a:latin typeface="Times" charset="0"/>
              <a:cs typeface="+mn-cs"/>
            </a:endParaRPr>
          </a:p>
        </p:txBody>
      </p:sp>
      <p:graphicFrame>
        <p:nvGraphicFramePr>
          <p:cNvPr id="723979" name="Object 11"/>
          <p:cNvGraphicFramePr>
            <a:graphicFrameLocks noChangeAspect="1"/>
          </p:cNvGraphicFramePr>
          <p:nvPr/>
        </p:nvGraphicFramePr>
        <p:xfrm>
          <a:off x="381000" y="2514600"/>
          <a:ext cx="8382000" cy="128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6" name="Equation" r:id="rId3" imgW="3987800" imgH="609600" progId="Equation.3">
                  <p:embed/>
                </p:oleObj>
              </mc:Choice>
              <mc:Fallback>
                <p:oleObj name="Equation" r:id="rId3" imgW="3987800" imgH="609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514600"/>
                        <a:ext cx="8382000" cy="1281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972" grpId="0" autoUpdateAnimBg="0"/>
      <p:bldP spid="723974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1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8603</TotalTime>
  <Words>2346</Words>
  <Application>Microsoft Macintosh PowerPoint</Application>
  <PresentationFormat>On-screen Show (4:3)</PresentationFormat>
  <Paragraphs>329</Paragraphs>
  <Slides>65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65</vt:i4>
      </vt:variant>
    </vt:vector>
  </HeadingPairs>
  <TitlesOfParts>
    <vt:vector size="70" baseType="lpstr">
      <vt:lpstr>Arial</vt:lpstr>
      <vt:lpstr>Times</vt:lpstr>
      <vt:lpstr>Default Design</vt:lpstr>
      <vt:lpstr>Equation</vt:lpstr>
      <vt:lpstr>Document</vt:lpstr>
      <vt:lpstr>Presentation Slides  for  Chapter 12 of  Fundamentals of Atmospheric Modeling 2nd Edition </vt:lpstr>
      <vt:lpstr>Initial Value Problems</vt:lpstr>
      <vt:lpstr>Properties of Good ODE Solvers</vt:lpstr>
      <vt:lpstr>Analytical Solution to ODEs</vt:lpstr>
      <vt:lpstr>Taylor Series Solution to ODEs</vt:lpstr>
      <vt:lpstr>Taylor Series Example</vt:lpstr>
      <vt:lpstr>Taylor Series Solution</vt:lpstr>
      <vt:lpstr>Forward Euler Solution to ODEs</vt:lpstr>
      <vt:lpstr>Forward Euler Solution to ODEs</vt:lpstr>
      <vt:lpstr>Forward Euler Solution to ODEs</vt:lpstr>
      <vt:lpstr>Mass Conservation of Forward Euler</vt:lpstr>
      <vt:lpstr>Mass Conservation of Forward Euler</vt:lpstr>
      <vt:lpstr>Backward Euler Solution to ODEs</vt:lpstr>
      <vt:lpstr>Backward Euler Solution to ODEs</vt:lpstr>
      <vt:lpstr>Backward Euler Solution to ODEs</vt:lpstr>
      <vt:lpstr>Backward Euler Solution to ODEs</vt:lpstr>
      <vt:lpstr>Backward Euler Solution to ODEs</vt:lpstr>
      <vt:lpstr>Simple Exponential Solution to ODEs</vt:lpstr>
      <vt:lpstr>Simple Exponential Solution to ODEs</vt:lpstr>
      <vt:lpstr>Simple Exponential Solution to ODEs</vt:lpstr>
      <vt:lpstr>Quasi-Steady State Approximation</vt:lpstr>
      <vt:lpstr>Multistep Implicit-Explicit (MIE) Solution</vt:lpstr>
      <vt:lpstr>Multistep Implicit-Explicit Solution</vt:lpstr>
      <vt:lpstr>Multistep Implicit-Explicit Solution</vt:lpstr>
      <vt:lpstr>Multistep Implicit-Explicit Solution</vt:lpstr>
      <vt:lpstr>Multistep Implicit-Explicit Solution</vt:lpstr>
      <vt:lpstr>Multistep Implicit-Explicit Solution</vt:lpstr>
      <vt:lpstr>Multistep Implicit-Explicit Solution</vt:lpstr>
      <vt:lpstr>Multistep Implicit-Explicit Solution</vt:lpstr>
      <vt:lpstr>Multistep Implicit-Explicit Solution</vt:lpstr>
      <vt:lpstr>Multistep Implicit-Explicit Solution</vt:lpstr>
      <vt:lpstr>Multistep Implicit-Explicit Solution</vt:lpstr>
      <vt:lpstr>Convergence of Forward Euler (FE) to Backward Euler (BE) Upon Iteration</vt:lpstr>
      <vt:lpstr>Comparison of MIE With Exact Solution</vt:lpstr>
      <vt:lpstr>Effects of Time Step on MIE Solution</vt:lpstr>
      <vt:lpstr>Gear’s Method</vt:lpstr>
      <vt:lpstr>Gear’s Method</vt:lpstr>
      <vt:lpstr>Gear’s Method</vt:lpstr>
      <vt:lpstr>Error Tests</vt:lpstr>
      <vt:lpstr>Example Reactions and 1st Derivatives</vt:lpstr>
      <vt:lpstr>Example Reactions and 1st Derivatives</vt:lpstr>
      <vt:lpstr>Partial Derivatives</vt:lpstr>
      <vt:lpstr>Partial Derivatives</vt:lpstr>
      <vt:lpstr>Predictor Matrix</vt:lpstr>
      <vt:lpstr>Substitute Partial Derivatives Into Predictor Matrix</vt:lpstr>
      <vt:lpstr>Matrix Equation</vt:lpstr>
      <vt:lpstr>Reordered Matrix</vt:lpstr>
      <vt:lpstr>Effect of Sparse-Matrix Reductions on Matrix Fill in and Number of Multiplies</vt:lpstr>
      <vt:lpstr>Vectorization of Inner Nested Loop</vt:lpstr>
      <vt:lpstr>Vectorization of Inner Nested Loop</vt:lpstr>
      <vt:lpstr>Stiffness Predictor</vt:lpstr>
      <vt:lpstr>Family Method</vt:lpstr>
      <vt:lpstr>Family Method</vt:lpstr>
      <vt:lpstr>Solution with Family Method</vt:lpstr>
      <vt:lpstr>Solution with Family Method</vt:lpstr>
      <vt:lpstr>Example Family Solution</vt:lpstr>
      <vt:lpstr>Partition Species in Family</vt:lpstr>
      <vt:lpstr>Repartitioning Species</vt:lpstr>
      <vt:lpstr>Estimating Partitioning Ratios</vt:lpstr>
      <vt:lpstr>Estimating Partitioning Ratios</vt:lpstr>
      <vt:lpstr>Estimating Partitioning Ratios</vt:lpstr>
      <vt:lpstr>Estimating Partitioning Ratios</vt:lpstr>
      <vt:lpstr>Estimating Partitioning Ratios</vt:lpstr>
      <vt:lpstr>Example</vt:lpstr>
      <vt:lpstr>Example With Bimolecular Reaction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623</cp:revision>
  <dcterms:created xsi:type="dcterms:W3CDTF">2004-09-10T00:13:47Z</dcterms:created>
  <dcterms:modified xsi:type="dcterms:W3CDTF">2022-05-05T17:00:52Z</dcterms:modified>
</cp:coreProperties>
</file>