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442" r:id="rId3"/>
    <p:sldId id="482" r:id="rId4"/>
    <p:sldId id="483" r:id="rId5"/>
    <p:sldId id="484" r:id="rId6"/>
    <p:sldId id="485" r:id="rId7"/>
    <p:sldId id="486" r:id="rId8"/>
    <p:sldId id="487" r:id="rId9"/>
    <p:sldId id="488" r:id="rId10"/>
    <p:sldId id="489" r:id="rId11"/>
    <p:sldId id="490" r:id="rId12"/>
    <p:sldId id="491" r:id="rId13"/>
    <p:sldId id="492" r:id="rId14"/>
    <p:sldId id="493" r:id="rId15"/>
    <p:sldId id="494" r:id="rId16"/>
    <p:sldId id="495" r:id="rId17"/>
    <p:sldId id="481" r:id="rId18"/>
    <p:sldId id="530" r:id="rId19"/>
    <p:sldId id="531" r:id="rId20"/>
    <p:sldId id="496" r:id="rId21"/>
    <p:sldId id="497" r:id="rId22"/>
    <p:sldId id="498" r:id="rId23"/>
    <p:sldId id="499" r:id="rId24"/>
    <p:sldId id="500" r:id="rId25"/>
    <p:sldId id="501" r:id="rId26"/>
    <p:sldId id="502" r:id="rId27"/>
    <p:sldId id="503" r:id="rId28"/>
    <p:sldId id="504" r:id="rId29"/>
    <p:sldId id="505" r:id="rId30"/>
    <p:sldId id="506" r:id="rId31"/>
    <p:sldId id="507" r:id="rId32"/>
    <p:sldId id="508" r:id="rId33"/>
    <p:sldId id="509" r:id="rId34"/>
    <p:sldId id="510" r:id="rId35"/>
    <p:sldId id="511" r:id="rId36"/>
    <p:sldId id="512" r:id="rId37"/>
    <p:sldId id="513" r:id="rId38"/>
    <p:sldId id="514" r:id="rId39"/>
    <p:sldId id="515" r:id="rId40"/>
    <p:sldId id="516" r:id="rId41"/>
    <p:sldId id="517" r:id="rId42"/>
    <p:sldId id="518" r:id="rId43"/>
    <p:sldId id="519" r:id="rId44"/>
    <p:sldId id="520" r:id="rId45"/>
    <p:sldId id="521" r:id="rId46"/>
    <p:sldId id="522" r:id="rId47"/>
    <p:sldId id="523" r:id="rId48"/>
    <p:sldId id="524" r:id="rId49"/>
    <p:sldId id="525" r:id="rId50"/>
    <p:sldId id="526" r:id="rId51"/>
    <p:sldId id="527" r:id="rId52"/>
    <p:sldId id="528" r:id="rId53"/>
    <p:sldId id="529" r:id="rId54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4" Type="http://schemas.openxmlformats.org/officeDocument/2006/relationships/image" Target="../media/image35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image" Target="../media/image81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image" Target="../media/image86.emf"/><Relationship Id="rId4" Type="http://schemas.openxmlformats.org/officeDocument/2006/relationships/image" Target="../media/image44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4312C-5B81-5A41-97B7-8013A87213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7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ACD2B-B5B4-C64C-B40F-81922D09F1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3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EF74E-C34D-424B-A618-95BD6DBB53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1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A1229-5FAA-3247-8142-64AFD35596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1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87FE7-7263-9E46-93E5-3E57B2935A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0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906B3-5FE4-8F40-84CF-C1408DB317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933AB-5776-6244-B990-F21E81C70A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2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F4B1D-07B6-0749-8678-13BDFE259B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02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D374F-E9F0-354F-BC0A-1BD2CAB548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9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AC7F2-0ABA-9141-8C3F-39618F4BB6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55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61879-7AE7-3F43-A286-0FAD6CD546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0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fld id="{244FC8D3-BF3A-CE4B-946B-B5E62C4AE5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3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6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2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4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5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5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5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63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6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70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7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72.emf"/><Relationship Id="rId11" Type="http://schemas.openxmlformats.org/officeDocument/2006/relationships/oleObject" Target="../embeddings/oleObject76.bin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74.emf"/><Relationship Id="rId4" Type="http://schemas.openxmlformats.org/officeDocument/2006/relationships/image" Target="../media/image71.emf"/><Relationship Id="rId9" Type="http://schemas.openxmlformats.org/officeDocument/2006/relationships/oleObject" Target="../embeddings/oleObject7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76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8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8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82.emf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3.bin"/><Relationship Id="rId10" Type="http://schemas.openxmlformats.org/officeDocument/2006/relationships/image" Target="../media/image84.emf"/><Relationship Id="rId4" Type="http://schemas.openxmlformats.org/officeDocument/2006/relationships/image" Target="../media/image81.emf"/><Relationship Id="rId9" Type="http://schemas.openxmlformats.org/officeDocument/2006/relationships/oleObject" Target="../embeddings/oleObject85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87.emf"/><Relationship Id="rId5" Type="http://schemas.openxmlformats.org/officeDocument/2006/relationships/oleObject" Target="../embeddings/oleObject88.bin"/><Relationship Id="rId10" Type="http://schemas.openxmlformats.org/officeDocument/2006/relationships/image" Target="../media/image44.emf"/><Relationship Id="rId4" Type="http://schemas.openxmlformats.org/officeDocument/2006/relationships/image" Target="../media/image86.emf"/><Relationship Id="rId9" Type="http://schemas.openxmlformats.org/officeDocument/2006/relationships/oleObject" Target="../embeddings/oleObject9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90.e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91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9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 dirty="0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 dirty="0">
                <a:solidFill>
                  <a:srgbClr val="187534"/>
                </a:solidFill>
                <a:latin typeface="Times" charset="0"/>
              </a:rPr>
            </a:br>
            <a:r>
              <a:rPr lang="en-US" sz="2800" b="1" dirty="0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 dirty="0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 dirty="0">
                <a:solidFill>
                  <a:srgbClr val="187534"/>
                </a:solidFill>
                <a:latin typeface="Times" charset="0"/>
              </a:rPr>
            </a:br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Chapter 11, Part 2</a:t>
            </a:r>
            <a:br>
              <a:rPr lang="en-US" b="1" dirty="0">
                <a:solidFill>
                  <a:srgbClr val="187534"/>
                </a:solidFill>
                <a:latin typeface="Times" charset="0"/>
              </a:rPr>
            </a:br>
            <a:r>
              <a:rPr lang="en-US" sz="2800" b="1" dirty="0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 dirty="0">
                <a:solidFill>
                  <a:srgbClr val="0000FF"/>
                </a:solidFill>
                <a:latin typeface="Times" charset="0"/>
              </a:rPr>
            </a:br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 dirty="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March 28,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Alkene Reaction With Ozone</a:t>
            </a:r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Ethene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(11.89)</a:t>
            </a:r>
            <a:endParaRPr lang="en-US" sz="2400" b="0">
              <a:latin typeface="Times" charset="0"/>
            </a:endParaRPr>
          </a:p>
        </p:txBody>
      </p:sp>
      <p:graphicFrame>
        <p:nvGraphicFramePr>
          <p:cNvPr id="563218" name="Object 18"/>
          <p:cNvGraphicFramePr>
            <a:graphicFrameLocks noChangeAspect="1"/>
          </p:cNvGraphicFramePr>
          <p:nvPr/>
        </p:nvGraphicFramePr>
        <p:xfrm>
          <a:off x="76200" y="1625600"/>
          <a:ext cx="8977313" cy="294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25" name="Document" r:id="rId3" imgW="4483608" imgH="1472184" progId="Word.Document.8">
                  <p:embed/>
                </p:oleObj>
              </mc:Choice>
              <mc:Fallback>
                <p:oleObj name="Document" r:id="rId3" imgW="4483608" imgH="1472184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625600"/>
                        <a:ext cx="8977313" cy="294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Alkene Reaction With Ozone</a:t>
            </a:r>
          </a:p>
        </p:txBody>
      </p:sp>
      <p:sp>
        <p:nvSpPr>
          <p:cNvPr id="610307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Criegee biradical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(11.90)</a:t>
            </a:r>
          </a:p>
        </p:txBody>
      </p:sp>
      <p:sp>
        <p:nvSpPr>
          <p:cNvPr id="610309" name="Rectangle 5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Excited criegee biradical decomposition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(11.91)</a:t>
            </a:r>
          </a:p>
        </p:txBody>
      </p:sp>
      <p:graphicFrame>
        <p:nvGraphicFramePr>
          <p:cNvPr id="610310" name="Object 6"/>
          <p:cNvGraphicFramePr>
            <a:graphicFrameLocks noChangeAspect="1"/>
          </p:cNvGraphicFramePr>
          <p:nvPr/>
        </p:nvGraphicFramePr>
        <p:xfrm>
          <a:off x="2514600" y="1752600"/>
          <a:ext cx="4467225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322" name="Document" r:id="rId3" imgW="2234184" imgH="774192" progId="Word.Document.8">
                  <p:embed/>
                </p:oleObj>
              </mc:Choice>
              <mc:Fallback>
                <p:oleObj name="Document" r:id="rId3" imgW="2234184" imgH="774192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752600"/>
                        <a:ext cx="4467225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11" name="Object 7"/>
          <p:cNvGraphicFramePr>
            <a:graphicFrameLocks noChangeAspect="1"/>
          </p:cNvGraphicFramePr>
          <p:nvPr/>
        </p:nvGraphicFramePr>
        <p:xfrm>
          <a:off x="609600" y="4267200"/>
          <a:ext cx="7921625" cy="218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323" name="Document" r:id="rId5" imgW="3962400" imgH="1091184" progId="Word.Document.8">
                  <p:embed/>
                </p:oleObj>
              </mc:Choice>
              <mc:Fallback>
                <p:oleObj name="Document" r:id="rId5" imgW="3962400" imgH="109118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267200"/>
                        <a:ext cx="7921625" cy="218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7" grpId="0" build="p" autoUpdateAnimBg="0"/>
      <p:bldP spid="61030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Alkene Reaction With Ozone</a:t>
            </a:r>
          </a:p>
        </p:txBody>
      </p:sp>
      <p:sp>
        <p:nvSpPr>
          <p:cNvPr id="61133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Propene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(11.92)</a:t>
            </a:r>
          </a:p>
        </p:txBody>
      </p:sp>
      <p:graphicFrame>
        <p:nvGraphicFramePr>
          <p:cNvPr id="611335" name="Object 7"/>
          <p:cNvGraphicFramePr>
            <a:graphicFrameLocks noChangeAspect="1"/>
          </p:cNvGraphicFramePr>
          <p:nvPr/>
        </p:nvGraphicFramePr>
        <p:xfrm>
          <a:off x="441325" y="1066800"/>
          <a:ext cx="8245475" cy="585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342" name="Document" r:id="rId3" imgW="4584192" imgH="3252216" progId="Word.Document.8">
                  <p:embed/>
                </p:oleObj>
              </mc:Choice>
              <mc:Fallback>
                <p:oleObj name="Document" r:id="rId3" imgW="4584192" imgH="3252216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1066800"/>
                        <a:ext cx="8245475" cy="585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33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Alkene Reaction With Ozone</a:t>
            </a:r>
          </a:p>
        </p:txBody>
      </p:sp>
      <p:sp>
        <p:nvSpPr>
          <p:cNvPr id="61235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Methylcriegee biradical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(11.93)</a:t>
            </a:r>
          </a:p>
        </p:txBody>
      </p:sp>
      <p:sp>
        <p:nvSpPr>
          <p:cNvPr id="612357" name="Rectangle 5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Excited </a:t>
            </a:r>
            <a:r>
              <a:rPr lang="en-US" sz="2400" b="0" dirty="0" err="1">
                <a:latin typeface="Times" charset="0"/>
              </a:rPr>
              <a:t>methylcriegee</a:t>
            </a:r>
            <a:r>
              <a:rPr lang="en-US" sz="2400" b="0" dirty="0">
                <a:latin typeface="Times" charset="0"/>
              </a:rPr>
              <a:t> </a:t>
            </a:r>
            <a:r>
              <a:rPr lang="en-US" sz="2400" b="0" dirty="0" err="1">
                <a:latin typeface="Times" charset="0"/>
              </a:rPr>
              <a:t>biradical</a:t>
            </a:r>
            <a:r>
              <a:rPr lang="en-US" sz="2400" b="0" dirty="0">
                <a:latin typeface="Times" charset="0"/>
              </a:rPr>
              <a:t> decomposition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(11.94)</a:t>
            </a:r>
          </a:p>
        </p:txBody>
      </p:sp>
      <p:graphicFrame>
        <p:nvGraphicFramePr>
          <p:cNvPr id="6123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246592"/>
              </p:ext>
            </p:extLst>
          </p:nvPr>
        </p:nvGraphicFramePr>
        <p:xfrm>
          <a:off x="2209800" y="1371600"/>
          <a:ext cx="4427538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70" name="Document" r:id="rId3" imgW="2109216" imgH="902208" progId="Word.Document.8">
                  <p:embed/>
                </p:oleObj>
              </mc:Choice>
              <mc:Fallback>
                <p:oleObj name="Document" r:id="rId3" imgW="2109216" imgH="902208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371600"/>
                        <a:ext cx="4427538" cy="189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2359" name="Object 7"/>
          <p:cNvGraphicFramePr>
            <a:graphicFrameLocks noChangeAspect="1"/>
          </p:cNvGraphicFramePr>
          <p:nvPr/>
        </p:nvGraphicFramePr>
        <p:xfrm>
          <a:off x="533400" y="4191000"/>
          <a:ext cx="7889875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71" name="Document" r:id="rId5" imgW="3758184" imgH="1042416" progId="Word.Document.8">
                  <p:embed/>
                </p:oleObj>
              </mc:Choice>
              <mc:Fallback>
                <p:oleObj name="Document" r:id="rId5" imgW="3758184" imgH="1042416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191000"/>
                        <a:ext cx="7889875" cy="218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2355" grpId="0" build="p" autoUpdateAnimBg="0"/>
      <p:bldP spid="61235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Alkene Reaction With Nitrate</a:t>
            </a:r>
          </a:p>
        </p:txBody>
      </p:sp>
      <p:sp>
        <p:nvSpPr>
          <p:cNvPr id="61337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Ethene --&gt; nitrated organic radicals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(11.95)</a:t>
            </a:r>
          </a:p>
        </p:txBody>
      </p:sp>
      <p:sp>
        <p:nvSpPr>
          <p:cNvPr id="613380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Propene --&gt; nitrated organic radicals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(11.96)</a:t>
            </a:r>
          </a:p>
        </p:txBody>
      </p:sp>
      <p:graphicFrame>
        <p:nvGraphicFramePr>
          <p:cNvPr id="613383" name="Object 7"/>
          <p:cNvGraphicFramePr>
            <a:graphicFrameLocks noChangeAspect="1"/>
          </p:cNvGraphicFramePr>
          <p:nvPr/>
        </p:nvGraphicFramePr>
        <p:xfrm>
          <a:off x="219075" y="1447800"/>
          <a:ext cx="8620125" cy="182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3395" name="Document" r:id="rId3" imgW="4788408" imgH="1014984" progId="Word.Document.8">
                  <p:embed/>
                </p:oleObj>
              </mc:Choice>
              <mc:Fallback>
                <p:oleObj name="Document" r:id="rId3" imgW="4788408" imgH="101498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1447800"/>
                        <a:ext cx="8620125" cy="182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3384" name="Object 8"/>
          <p:cNvGraphicFramePr>
            <a:graphicFrameLocks noChangeAspect="1"/>
          </p:cNvGraphicFramePr>
          <p:nvPr/>
        </p:nvGraphicFramePr>
        <p:xfrm>
          <a:off x="314325" y="4267200"/>
          <a:ext cx="8601075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3396" name="Document" r:id="rId5" imgW="4788408" imgH="1042416" progId="Word.Document.8">
                  <p:embed/>
                </p:oleObj>
              </mc:Choice>
              <mc:Fallback>
                <p:oleObj name="Document" r:id="rId5" imgW="4788408" imgH="1042416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4267200"/>
                        <a:ext cx="8601075" cy="187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379" grpId="0" build="p" autoUpdateAnimBg="0"/>
      <p:bldP spid="61338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Aromatic Reaction With OH</a:t>
            </a:r>
          </a:p>
        </p:txBody>
      </p:sp>
      <p:sp>
        <p:nvSpPr>
          <p:cNvPr id="61440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Toluene oxidation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(11.97)</a:t>
            </a:r>
          </a:p>
        </p:txBody>
      </p:sp>
      <p:graphicFrame>
        <p:nvGraphicFramePr>
          <p:cNvPr id="614407" name="Object 7"/>
          <p:cNvGraphicFramePr>
            <a:graphicFrameLocks noChangeAspect="1"/>
          </p:cNvGraphicFramePr>
          <p:nvPr/>
        </p:nvGraphicFramePr>
        <p:xfrm>
          <a:off x="908050" y="1109663"/>
          <a:ext cx="7321550" cy="567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14" name="Document" r:id="rId3" imgW="4062984" imgH="3148584" progId="Word.Document.8">
                  <p:embed/>
                </p:oleObj>
              </mc:Choice>
              <mc:Fallback>
                <p:oleObj name="Document" r:id="rId3" imgW="4062984" imgH="314858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109663"/>
                        <a:ext cx="7321550" cy="567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Aromatic Reaction With OH</a:t>
            </a:r>
          </a:p>
        </p:txBody>
      </p:sp>
      <p:sp>
        <p:nvSpPr>
          <p:cNvPr id="61542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Benzylperoxy radical reaction with NO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(11.98)</a:t>
            </a:r>
          </a:p>
        </p:txBody>
      </p:sp>
      <p:graphicFrame>
        <p:nvGraphicFramePr>
          <p:cNvPr id="615429" name="Object 5"/>
          <p:cNvGraphicFramePr>
            <a:graphicFrameLocks noChangeAspect="1"/>
          </p:cNvGraphicFramePr>
          <p:nvPr/>
        </p:nvGraphicFramePr>
        <p:xfrm>
          <a:off x="990600" y="1447800"/>
          <a:ext cx="6929438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36" name="Document" r:id="rId3" imgW="3468624" imgH="2514600" progId="Word.Document.8">
                  <p:embed/>
                </p:oleObj>
              </mc:Choice>
              <mc:Fallback>
                <p:oleObj name="Document" r:id="rId3" imgW="3468624" imgH="25146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447800"/>
                        <a:ext cx="6929438" cy="502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2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Aromatic Rxn With Hydroxyl Radical</a:t>
            </a:r>
          </a:p>
        </p:txBody>
      </p:sp>
      <p:sp>
        <p:nvSpPr>
          <p:cNvPr id="616451" name="Rectangle 3"/>
          <p:cNvSpPr>
            <a:spLocks noChangeArrowheads="1"/>
          </p:cNvSpPr>
          <p:nvPr/>
        </p:nvSpPr>
        <p:spPr bwMode="auto">
          <a:xfrm>
            <a:off x="457200" y="1752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Toluene-hydroxyl radical adduct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(11.99)</a:t>
            </a:r>
          </a:p>
        </p:txBody>
      </p:sp>
      <p:graphicFrame>
        <p:nvGraphicFramePr>
          <p:cNvPr id="616453" name="Object 5"/>
          <p:cNvGraphicFramePr>
            <a:graphicFrameLocks noChangeAspect="1"/>
          </p:cNvGraphicFramePr>
          <p:nvPr/>
        </p:nvGraphicFramePr>
        <p:xfrm>
          <a:off x="1752600" y="2286000"/>
          <a:ext cx="5868988" cy="280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60" name="Document" r:id="rId3" imgW="2337816" imgH="1118616" progId="Word.Document.8">
                  <p:embed/>
                </p:oleObj>
              </mc:Choice>
              <mc:Fallback>
                <p:oleObj name="Document" r:id="rId3" imgW="2337816" imgH="111861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286000"/>
                        <a:ext cx="5868988" cy="280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5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Fate of Cresol</a:t>
            </a:r>
          </a:p>
        </p:txBody>
      </p:sp>
      <p:sp>
        <p:nvSpPr>
          <p:cNvPr id="61747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Cresol --&gt; methylphenylperoxy radical and nitrocresol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(11.100)</a:t>
            </a:r>
          </a:p>
        </p:txBody>
      </p:sp>
      <p:graphicFrame>
        <p:nvGraphicFramePr>
          <p:cNvPr id="617477" name="Object 5"/>
          <p:cNvGraphicFramePr>
            <a:graphicFrameLocks noChangeAspect="1"/>
          </p:cNvGraphicFramePr>
          <p:nvPr/>
        </p:nvGraphicFramePr>
        <p:xfrm>
          <a:off x="762000" y="1600200"/>
          <a:ext cx="7824788" cy="457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84" name="Document" r:id="rId3" imgW="3910584" imgH="2286000" progId="Word.Document.8">
                  <p:embed/>
                </p:oleObj>
              </mc:Choice>
              <mc:Fallback>
                <p:oleObj name="Document" r:id="rId3" imgW="3910584" imgH="22860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7824788" cy="457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Isoprene Reaction With OH</a:t>
            </a:r>
          </a:p>
        </p:txBody>
      </p:sp>
      <p:sp>
        <p:nvSpPr>
          <p:cNvPr id="61849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(11.101)</a:t>
            </a:r>
          </a:p>
        </p:txBody>
      </p:sp>
      <p:graphicFrame>
        <p:nvGraphicFramePr>
          <p:cNvPr id="618501" name="Object 5"/>
          <p:cNvGraphicFramePr>
            <a:graphicFrameLocks noChangeAspect="1"/>
          </p:cNvGraphicFramePr>
          <p:nvPr/>
        </p:nvGraphicFramePr>
        <p:xfrm>
          <a:off x="249238" y="1285875"/>
          <a:ext cx="8666162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509" name="Document" r:id="rId3" imgW="4812792" imgH="2630424" progId="Word.Document.8">
                  <p:embed/>
                </p:oleObj>
              </mc:Choice>
              <mc:Fallback>
                <p:oleObj name="Document" r:id="rId3" imgW="4812792" imgH="2630424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8" y="1285875"/>
                        <a:ext cx="8666162" cy="473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502" name="Rectangle 6"/>
          <p:cNvSpPr>
            <a:spLocks noChangeArrowheads="1"/>
          </p:cNvSpPr>
          <p:nvPr/>
        </p:nvSpPr>
        <p:spPr bwMode="auto">
          <a:xfrm>
            <a:off x="457200" y="624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All six products convert NO to NO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endParaRPr lang="en-US" sz="3200" b="0" baseline="-2500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499" grpId="0" build="p" autoUpdateAnimBg="0"/>
      <p:bldP spid="61850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Fate of Isoprene Products</a:t>
            </a:r>
          </a:p>
        </p:txBody>
      </p:sp>
      <p:sp>
        <p:nvSpPr>
          <p:cNvPr id="61952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Methacrolein production via second product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(11.102)</a:t>
            </a:r>
          </a:p>
        </p:txBody>
      </p:sp>
      <p:sp>
        <p:nvSpPr>
          <p:cNvPr id="619526" name="Rectangle 6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Methylvinylketone production via fifth product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(11.103)</a:t>
            </a:r>
          </a:p>
        </p:txBody>
      </p:sp>
      <p:graphicFrame>
        <p:nvGraphicFramePr>
          <p:cNvPr id="619527" name="Object 7"/>
          <p:cNvGraphicFramePr>
            <a:graphicFrameLocks noChangeAspect="1"/>
          </p:cNvGraphicFramePr>
          <p:nvPr/>
        </p:nvGraphicFramePr>
        <p:xfrm>
          <a:off x="762000" y="1600200"/>
          <a:ext cx="7721600" cy="193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39" name="Document" r:id="rId3" imgW="3861816" imgH="966216" progId="Word.Document.8">
                  <p:embed/>
                </p:oleObj>
              </mc:Choice>
              <mc:Fallback>
                <p:oleObj name="Document" r:id="rId3" imgW="3861816" imgH="966216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7721600" cy="193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9528" name="Object 8"/>
          <p:cNvGraphicFramePr>
            <a:graphicFrameLocks noChangeAspect="1"/>
          </p:cNvGraphicFramePr>
          <p:nvPr/>
        </p:nvGraphicFramePr>
        <p:xfrm>
          <a:off x="609600" y="4343400"/>
          <a:ext cx="779462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40" name="Document" r:id="rId5" imgW="3898392" imgH="1066800" progId="Word.Document.8">
                  <p:embed/>
                </p:oleObj>
              </mc:Choice>
              <mc:Fallback>
                <p:oleObj name="Document" r:id="rId5" imgW="3898392" imgH="10668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343400"/>
                        <a:ext cx="7794625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23" grpId="0" build="p" autoUpdateAnimBg="0"/>
      <p:bldP spid="61952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Isoprene Reaction With Ozone</a:t>
            </a:r>
          </a:p>
        </p:txBody>
      </p:sp>
      <p:sp>
        <p:nvSpPr>
          <p:cNvPr id="620547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(11.104)</a:t>
            </a:r>
          </a:p>
        </p:txBody>
      </p:sp>
      <p:graphicFrame>
        <p:nvGraphicFramePr>
          <p:cNvPr id="620551" name="Object 7"/>
          <p:cNvGraphicFramePr>
            <a:graphicFrameLocks noChangeAspect="1"/>
          </p:cNvGraphicFramePr>
          <p:nvPr/>
        </p:nvGraphicFramePr>
        <p:xfrm>
          <a:off x="685800" y="984250"/>
          <a:ext cx="6764338" cy="587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58" name="Document" r:id="rId3" imgW="3758184" imgH="3264408" progId="Word.Document.8">
                  <p:embed/>
                </p:oleObj>
              </mc:Choice>
              <mc:Fallback>
                <p:oleObj name="Document" r:id="rId3" imgW="3758184" imgH="3264408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984250"/>
                        <a:ext cx="6764338" cy="587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54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Alcohol Reactions</a:t>
            </a:r>
          </a:p>
        </p:txBody>
      </p:sp>
      <p:sp>
        <p:nvSpPr>
          <p:cNvPr id="621571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Methanol oxidation by OH (36-h lifetime)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(11.105)</a:t>
            </a:r>
          </a:p>
        </p:txBody>
      </p:sp>
      <p:graphicFrame>
        <p:nvGraphicFramePr>
          <p:cNvPr id="621573" name="Object 5"/>
          <p:cNvGraphicFramePr>
            <a:graphicFrameLocks noChangeAspect="1"/>
          </p:cNvGraphicFramePr>
          <p:nvPr/>
        </p:nvGraphicFramePr>
        <p:xfrm>
          <a:off x="762000" y="2514600"/>
          <a:ext cx="7696200" cy="299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80" name="Document" r:id="rId3" imgW="3849624" imgH="1499616" progId="Word.Document.8">
                  <p:embed/>
                </p:oleObj>
              </mc:Choice>
              <mc:Fallback>
                <p:oleObj name="Document" r:id="rId3" imgW="3849624" imgH="149961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514600"/>
                        <a:ext cx="7696200" cy="299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7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Alcohol Reactions</a:t>
            </a:r>
          </a:p>
        </p:txBody>
      </p:sp>
      <p:sp>
        <p:nvSpPr>
          <p:cNvPr id="622595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Ethanol oxidation by OH (10-h lifetime)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(11.106)</a:t>
            </a:r>
          </a:p>
        </p:txBody>
      </p:sp>
      <p:graphicFrame>
        <p:nvGraphicFramePr>
          <p:cNvPr id="622597" name="Object 5"/>
          <p:cNvGraphicFramePr>
            <a:graphicFrameLocks noChangeAspect="1"/>
          </p:cNvGraphicFramePr>
          <p:nvPr/>
        </p:nvGraphicFramePr>
        <p:xfrm>
          <a:off x="609600" y="1828800"/>
          <a:ext cx="7934325" cy="465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04" name="Document" r:id="rId3" imgW="3962400" imgH="2325624" progId="Word.Document.8">
                  <p:embed/>
                </p:oleObj>
              </mc:Choice>
              <mc:Fallback>
                <p:oleObj name="Document" r:id="rId3" imgW="3962400" imgH="2325624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7934325" cy="465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2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259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Carbon Bond Lumping</a:t>
            </a:r>
          </a:p>
        </p:txBody>
      </p:sp>
      <p:sp>
        <p:nvSpPr>
          <p:cNvPr id="623619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Organic gases lumped into surrogate groups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 (paraffins)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Single carbon atoms with a single-bond between them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OLE (olefins)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Terminal carbon atom pair with a double-bond between the two atoms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ALD2 --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Non-terminal carbon atom pairs with a double bond attached to one of the carbons and terminal two-carbon carbonyl groups [C-C(=O)H]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KET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Single carbon ketone groups (C=O)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TOL (toluene)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7-carbon aromatics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XYL (</a:t>
            </a:r>
            <a:r>
              <a:rPr lang="en-US" sz="2400" b="0" i="1">
                <a:latin typeface="Times" charset="0"/>
              </a:rPr>
              <a:t>m</a:t>
            </a:r>
            <a:r>
              <a:rPr lang="en-US" sz="2400" b="0">
                <a:latin typeface="Times" charset="0"/>
              </a:rPr>
              <a:t>-xylene)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8-carbon aromatics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ISOP (isoprene)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Terpenes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UNR --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Unreactive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19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Carbon Bond Lumping</a:t>
            </a:r>
          </a:p>
        </p:txBody>
      </p:sp>
      <p:sp>
        <p:nvSpPr>
          <p:cNvPr id="604163" name="Text Box 3"/>
          <p:cNvSpPr txBox="1">
            <a:spLocks noChangeArrowheads="1"/>
          </p:cNvSpPr>
          <p:nvPr/>
        </p:nvSpPr>
        <p:spPr bwMode="auto">
          <a:xfrm>
            <a:off x="7467600" y="6473825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11.7</a:t>
            </a:r>
          </a:p>
        </p:txBody>
      </p:sp>
      <p:graphicFrame>
        <p:nvGraphicFramePr>
          <p:cNvPr id="604164" name="Object 4"/>
          <p:cNvGraphicFramePr>
            <a:graphicFrameLocks noChangeAspect="1"/>
          </p:cNvGraphicFramePr>
          <p:nvPr/>
        </p:nvGraphicFramePr>
        <p:xfrm>
          <a:off x="5867400" y="990600"/>
          <a:ext cx="1909763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84" name="Document" r:id="rId3" imgW="762000" imgH="533400" progId="Word.Document.8">
                  <p:embed/>
                </p:oleObj>
              </mc:Choice>
              <mc:Fallback>
                <p:oleObj name="Document" r:id="rId3" imgW="762000" imgH="5334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990600"/>
                        <a:ext cx="1909763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5" name="Rectangle 5"/>
          <p:cNvSpPr>
            <a:spLocks noChangeArrowheads="1"/>
          </p:cNvSpPr>
          <p:nvPr/>
        </p:nvSpPr>
        <p:spPr bwMode="auto">
          <a:xfrm>
            <a:off x="762000" y="1447800"/>
            <a:ext cx="374173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Ethane : 0.4 PAR + 1.6 UNR</a:t>
            </a:r>
          </a:p>
        </p:txBody>
      </p:sp>
      <p:sp>
        <p:nvSpPr>
          <p:cNvPr id="604166" name="Rectangle 6"/>
          <p:cNvSpPr>
            <a:spLocks noChangeArrowheads="1"/>
          </p:cNvSpPr>
          <p:nvPr/>
        </p:nvSpPr>
        <p:spPr bwMode="auto">
          <a:xfrm>
            <a:off x="762000" y="3200400"/>
            <a:ext cx="23590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 i="1">
                <a:latin typeface="Times" charset="0"/>
              </a:rPr>
              <a:t>n</a:t>
            </a:r>
            <a:r>
              <a:rPr lang="en-US" sz="2400" b="0">
                <a:latin typeface="Times" charset="0"/>
              </a:rPr>
              <a:t>-Butane : 4 PAR</a:t>
            </a:r>
          </a:p>
        </p:txBody>
      </p:sp>
      <p:graphicFrame>
        <p:nvGraphicFramePr>
          <p:cNvPr id="604167" name="Object 7"/>
          <p:cNvGraphicFramePr>
            <a:graphicFrameLocks noChangeAspect="1"/>
          </p:cNvGraphicFramePr>
          <p:nvPr/>
        </p:nvGraphicFramePr>
        <p:xfrm>
          <a:off x="5334000" y="2667000"/>
          <a:ext cx="2943225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85" name="Document" r:id="rId5" imgW="1167384" imgH="533400" progId="Word.Document.8">
                  <p:embed/>
                </p:oleObj>
              </mc:Choice>
              <mc:Fallback>
                <p:oleObj name="Document" r:id="rId5" imgW="1167384" imgH="5334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667000"/>
                        <a:ext cx="2943225" cy="1344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68" name="Object 8"/>
          <p:cNvGraphicFramePr>
            <a:graphicFrameLocks noChangeAspect="1"/>
          </p:cNvGraphicFramePr>
          <p:nvPr/>
        </p:nvGraphicFramePr>
        <p:xfrm>
          <a:off x="5410200" y="4419600"/>
          <a:ext cx="3006725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86" name="Document" r:id="rId7" imgW="1194816" imgH="557784" progId="Word.Document.8">
                  <p:embed/>
                </p:oleObj>
              </mc:Choice>
              <mc:Fallback>
                <p:oleObj name="Document" r:id="rId7" imgW="1194816" imgH="5577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419600"/>
                        <a:ext cx="3006725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9" name="Rectangle 9"/>
          <p:cNvSpPr>
            <a:spLocks noChangeArrowheads="1"/>
          </p:cNvSpPr>
          <p:nvPr/>
        </p:nvSpPr>
        <p:spPr bwMode="auto">
          <a:xfrm>
            <a:off x="762000" y="4953000"/>
            <a:ext cx="41163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2,2,4-Trimethylpentane : 8 PAR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5" grpId="0" build="p" autoUpdateAnimBg="0"/>
      <p:bldP spid="604166" grpId="0" build="p" autoUpdateAnimBg="0"/>
      <p:bldP spid="60416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Carbon Bond Lumping</a:t>
            </a:r>
          </a:p>
        </p:txBody>
      </p:sp>
      <p:sp>
        <p:nvSpPr>
          <p:cNvPr id="660483" name="Text Box 3"/>
          <p:cNvSpPr txBox="1">
            <a:spLocks noChangeArrowheads="1"/>
          </p:cNvSpPr>
          <p:nvPr/>
        </p:nvSpPr>
        <p:spPr bwMode="auto">
          <a:xfrm>
            <a:off x="7467600" y="63246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11.7</a:t>
            </a:r>
          </a:p>
        </p:txBody>
      </p:sp>
      <p:sp>
        <p:nvSpPr>
          <p:cNvPr id="660485" name="Rectangle 5"/>
          <p:cNvSpPr>
            <a:spLocks noChangeArrowheads="1"/>
          </p:cNvSpPr>
          <p:nvPr/>
        </p:nvSpPr>
        <p:spPr bwMode="auto">
          <a:xfrm>
            <a:off x="762000" y="1524000"/>
            <a:ext cx="3308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 i="1">
                <a:latin typeface="Times" charset="0"/>
              </a:rPr>
              <a:t>Trans</a:t>
            </a:r>
            <a:r>
              <a:rPr lang="en-US" sz="2400" b="0">
                <a:latin typeface="Times" charset="0"/>
              </a:rPr>
              <a:t>-2-butene : 2 ALD2</a:t>
            </a:r>
          </a:p>
        </p:txBody>
      </p:sp>
      <p:sp>
        <p:nvSpPr>
          <p:cNvPr id="660486" name="Rectangle 6"/>
          <p:cNvSpPr>
            <a:spLocks noChangeArrowheads="1"/>
          </p:cNvSpPr>
          <p:nvPr/>
        </p:nvSpPr>
        <p:spPr bwMode="auto">
          <a:xfrm>
            <a:off x="762000" y="3276600"/>
            <a:ext cx="338613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Propene : 1 PAR + 1 OLE</a:t>
            </a:r>
          </a:p>
        </p:txBody>
      </p:sp>
      <p:sp>
        <p:nvSpPr>
          <p:cNvPr id="660489" name="Rectangle 9"/>
          <p:cNvSpPr>
            <a:spLocks noChangeArrowheads="1"/>
          </p:cNvSpPr>
          <p:nvPr/>
        </p:nvSpPr>
        <p:spPr bwMode="auto">
          <a:xfrm>
            <a:off x="762000" y="4953000"/>
            <a:ext cx="46386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Propionaldehyde : 1 PAR + 1 ALD2</a:t>
            </a:r>
          </a:p>
        </p:txBody>
      </p:sp>
      <p:graphicFrame>
        <p:nvGraphicFramePr>
          <p:cNvPr id="660490" name="Object 10"/>
          <p:cNvGraphicFramePr>
            <a:graphicFrameLocks noChangeAspect="1"/>
          </p:cNvGraphicFramePr>
          <p:nvPr/>
        </p:nvGraphicFramePr>
        <p:xfrm>
          <a:off x="5486400" y="1066800"/>
          <a:ext cx="2943225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507" name="Document" r:id="rId3" imgW="1167384" imgH="533400" progId="Word.Document.8">
                  <p:embed/>
                </p:oleObj>
              </mc:Choice>
              <mc:Fallback>
                <p:oleObj name="Document" r:id="rId3" imgW="1167384" imgH="5334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066800"/>
                        <a:ext cx="2943225" cy="1344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491" name="Object 11"/>
          <p:cNvGraphicFramePr>
            <a:graphicFrameLocks noChangeAspect="1"/>
          </p:cNvGraphicFramePr>
          <p:nvPr/>
        </p:nvGraphicFramePr>
        <p:xfrm>
          <a:off x="5867400" y="2895600"/>
          <a:ext cx="1846263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508" name="Document" r:id="rId5" imgW="737616" imgH="445008" progId="Word.Document.8">
                  <p:embed/>
                </p:oleObj>
              </mc:Choice>
              <mc:Fallback>
                <p:oleObj name="Document" r:id="rId5" imgW="737616" imgH="445008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895600"/>
                        <a:ext cx="1846263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492" name="Object 12"/>
          <p:cNvGraphicFramePr>
            <a:graphicFrameLocks noChangeAspect="1"/>
          </p:cNvGraphicFramePr>
          <p:nvPr/>
        </p:nvGraphicFramePr>
        <p:xfrm>
          <a:off x="6096000" y="4648200"/>
          <a:ext cx="1719263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509" name="Document" r:id="rId7" imgW="685800" imgH="420624" progId="Word.Document.8">
                  <p:embed/>
                </p:oleObj>
              </mc:Choice>
              <mc:Fallback>
                <p:oleObj name="Document" r:id="rId7" imgW="685800" imgH="42062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648200"/>
                        <a:ext cx="1719263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0485" grpId="0" build="p" autoUpdateAnimBg="0"/>
      <p:bldP spid="660486" grpId="0" build="p" autoUpdateAnimBg="0"/>
      <p:bldP spid="66048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Carbon Bond Lumping</a:t>
            </a:r>
          </a:p>
        </p:txBody>
      </p:sp>
      <p:sp>
        <p:nvSpPr>
          <p:cNvPr id="661507" name="Text Box 3"/>
          <p:cNvSpPr txBox="1">
            <a:spLocks noChangeArrowheads="1"/>
          </p:cNvSpPr>
          <p:nvPr/>
        </p:nvSpPr>
        <p:spPr bwMode="auto">
          <a:xfrm>
            <a:off x="7467600" y="6473825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11.7</a:t>
            </a:r>
          </a:p>
        </p:txBody>
      </p:sp>
      <p:sp>
        <p:nvSpPr>
          <p:cNvPr id="661509" name="Rectangle 5"/>
          <p:cNvSpPr>
            <a:spLocks noChangeArrowheads="1"/>
          </p:cNvSpPr>
          <p:nvPr/>
        </p:nvSpPr>
        <p:spPr bwMode="auto">
          <a:xfrm>
            <a:off x="762000" y="1676400"/>
            <a:ext cx="43497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Benzaldehyde : 1 ALD2 + 5 UNR</a:t>
            </a:r>
          </a:p>
        </p:txBody>
      </p:sp>
      <p:sp>
        <p:nvSpPr>
          <p:cNvPr id="661513" name="Rectangle 9"/>
          <p:cNvSpPr>
            <a:spLocks noChangeArrowheads="1"/>
          </p:cNvSpPr>
          <p:nvPr/>
        </p:nvSpPr>
        <p:spPr bwMode="auto">
          <a:xfrm>
            <a:off x="685800" y="5181600"/>
            <a:ext cx="53467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1,2,3-Trimethylbenzene : 1 PAR + 1 XYL</a:t>
            </a:r>
          </a:p>
        </p:txBody>
      </p:sp>
      <p:graphicFrame>
        <p:nvGraphicFramePr>
          <p:cNvPr id="661514" name="Object 10"/>
          <p:cNvGraphicFramePr>
            <a:graphicFrameLocks noChangeAspect="1"/>
          </p:cNvGraphicFramePr>
          <p:nvPr/>
        </p:nvGraphicFramePr>
        <p:xfrm>
          <a:off x="7086600" y="990600"/>
          <a:ext cx="1393825" cy="184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532" name="Document" r:id="rId3" imgW="557784" imgH="737616" progId="Word.Document.8">
                  <p:embed/>
                </p:oleObj>
              </mc:Choice>
              <mc:Fallback>
                <p:oleObj name="Document" r:id="rId3" imgW="557784" imgH="737616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990600"/>
                        <a:ext cx="1393825" cy="184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15" name="Object 11"/>
          <p:cNvGraphicFramePr>
            <a:graphicFrameLocks noChangeAspect="1"/>
          </p:cNvGraphicFramePr>
          <p:nvPr/>
        </p:nvGraphicFramePr>
        <p:xfrm>
          <a:off x="5486400" y="2286000"/>
          <a:ext cx="1493838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533" name="Document" r:id="rId5" imgW="597408" imgH="838200" progId="Word.Document.8">
                  <p:embed/>
                </p:oleObj>
              </mc:Choice>
              <mc:Fallback>
                <p:oleObj name="Document" r:id="rId5" imgW="597408" imgH="8382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286000"/>
                        <a:ext cx="1493838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16" name="Object 12"/>
          <p:cNvGraphicFramePr>
            <a:graphicFrameLocks noChangeAspect="1"/>
          </p:cNvGraphicFramePr>
          <p:nvPr/>
        </p:nvGraphicFramePr>
        <p:xfrm>
          <a:off x="6858000" y="4191000"/>
          <a:ext cx="193516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1534" name="Document" r:id="rId7" imgW="774192" imgH="762000" progId="Word.Document.8">
                  <p:embed/>
                </p:oleObj>
              </mc:Choice>
              <mc:Fallback>
                <p:oleObj name="Document" r:id="rId7" imgW="774192" imgH="762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4191000"/>
                        <a:ext cx="1935163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1517" name="Rectangle 13"/>
          <p:cNvSpPr>
            <a:spLocks noChangeArrowheads="1"/>
          </p:cNvSpPr>
          <p:nvPr/>
        </p:nvSpPr>
        <p:spPr bwMode="auto">
          <a:xfrm>
            <a:off x="762000" y="3429000"/>
            <a:ext cx="404336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Ethylbenzene : 1 PAR + 1 TOL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1509" grpId="0" build="p" autoUpdateAnimBg="0"/>
      <p:bldP spid="661513" grpId="0" build="p" autoUpdateAnimBg="0"/>
      <p:bldP spid="66151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Vertical Profile of Ozone</a:t>
            </a:r>
          </a:p>
        </p:txBody>
      </p:sp>
      <p:sp>
        <p:nvSpPr>
          <p:cNvPr id="62464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11.3</a:t>
            </a:r>
          </a:p>
        </p:txBody>
      </p:sp>
      <p:graphicFrame>
        <p:nvGraphicFramePr>
          <p:cNvPr id="624644" name="Object 4"/>
          <p:cNvGraphicFramePr>
            <a:graphicFrameLocks noChangeAspect="1"/>
          </p:cNvGraphicFramePr>
          <p:nvPr/>
        </p:nvGraphicFramePr>
        <p:xfrm>
          <a:off x="1447800" y="1036638"/>
          <a:ext cx="5715000" cy="527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53" name="Document" r:id="rId3" imgW="2286000" imgH="2109216" progId="Word.Document.8">
                  <p:embed/>
                </p:oleObj>
              </mc:Choice>
              <mc:Fallback>
                <p:oleObj name="Document" r:id="rId3" imgW="2286000" imgH="210921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036638"/>
                        <a:ext cx="5715000" cy="527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45" name="Rectangle 5"/>
          <p:cNvSpPr>
            <a:spLocks noChangeArrowheads="1"/>
          </p:cNvSpPr>
          <p:nvPr/>
        </p:nvSpPr>
        <p:spPr bwMode="auto">
          <a:xfrm>
            <a:off x="1752600" y="1981200"/>
            <a:ext cx="304800" cy="2968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46" name="Text Box 6"/>
          <p:cNvSpPr txBox="1">
            <a:spLocks noChangeArrowheads="1"/>
          </p:cNvSpPr>
          <p:nvPr/>
        </p:nvSpPr>
        <p:spPr bwMode="auto">
          <a:xfrm rot="-5400000">
            <a:off x="827881" y="3210719"/>
            <a:ext cx="1849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FF0707"/>
                </a:solidFill>
                <a:latin typeface="Times" charset="0"/>
              </a:rPr>
              <a:t>Altitude (km)</a:t>
            </a:r>
            <a:endParaRPr lang="en-US" sz="1600" b="0">
              <a:solidFill>
                <a:srgbClr val="FF0707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Column Abundance of Ozone</a:t>
            </a:r>
          </a:p>
        </p:txBody>
      </p:sp>
      <p:sp>
        <p:nvSpPr>
          <p:cNvPr id="62566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11.4</a:t>
            </a:r>
          </a:p>
        </p:txBody>
      </p:sp>
      <p:graphicFrame>
        <p:nvGraphicFramePr>
          <p:cNvPr id="625669" name="Object 5"/>
          <p:cNvGraphicFramePr>
            <a:graphicFrameLocks noChangeAspect="1"/>
          </p:cNvGraphicFramePr>
          <p:nvPr/>
        </p:nvGraphicFramePr>
        <p:xfrm>
          <a:off x="762000" y="1393825"/>
          <a:ext cx="8305800" cy="439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76" name="Document" r:id="rId3" imgW="3404616" imgH="1804416" progId="Word.Document.8">
                  <p:embed/>
                </p:oleObj>
              </mc:Choice>
              <mc:Fallback>
                <p:oleObj name="Document" r:id="rId3" imgW="3404616" imgH="180441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93825"/>
                        <a:ext cx="8305800" cy="439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Stratospheric Chemistry</a:t>
            </a:r>
          </a:p>
        </p:txBody>
      </p:sp>
      <p:sp>
        <p:nvSpPr>
          <p:cNvPr id="62669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Ozone mixing ratios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stratosphere          ≈ 10 ppmv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free troposphere   ≈ 40 ppbv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urban air               ≈ 0.05 - 0.3 ppmv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626692" name="Rectangle 4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Ozone production in the stratosphere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626693" name="Rectangle 5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Oxygen photolysis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(11.107-8)</a:t>
            </a:r>
          </a:p>
        </p:txBody>
      </p:sp>
      <p:graphicFrame>
        <p:nvGraphicFramePr>
          <p:cNvPr id="626695" name="Object 7"/>
          <p:cNvGraphicFramePr>
            <a:graphicFrameLocks noChangeAspect="1"/>
          </p:cNvGraphicFramePr>
          <p:nvPr/>
        </p:nvGraphicFramePr>
        <p:xfrm>
          <a:off x="838200" y="4419600"/>
          <a:ext cx="72374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07" name="Document" r:id="rId3" imgW="2895600" imgH="228600" progId="Word.Document.8">
                  <p:embed/>
                </p:oleObj>
              </mc:Choice>
              <mc:Fallback>
                <p:oleObj name="Document" r:id="rId3" imgW="2895600" imgH="2286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419600"/>
                        <a:ext cx="7237413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696" name="Object 8"/>
          <p:cNvGraphicFramePr>
            <a:graphicFrameLocks noChangeAspect="1"/>
          </p:cNvGraphicFramePr>
          <p:nvPr/>
        </p:nvGraphicFramePr>
        <p:xfrm>
          <a:off x="841375" y="5334000"/>
          <a:ext cx="79978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08" name="Document" r:id="rId5" imgW="3200400" imgH="228600" progId="Word.Document.8">
                  <p:embed/>
                </p:oleObj>
              </mc:Choice>
              <mc:Fallback>
                <p:oleObj name="Document" r:id="rId5" imgW="3200400" imgH="2286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5334000"/>
                        <a:ext cx="799782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1" grpId="0" build="p" bldLvl="2" autoUpdateAnimBg="0"/>
      <p:bldP spid="626692" grpId="0" build="p" bldLvl="2" autoUpdateAnimBg="0"/>
      <p:bldP spid="62669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Stratospheric Chemistry</a:t>
            </a:r>
          </a:p>
        </p:txBody>
      </p:sp>
      <p:sp>
        <p:nvSpPr>
          <p:cNvPr id="627717" name="Rectangle 5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Natural ozone formation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(11.110)</a:t>
            </a:r>
          </a:p>
        </p:txBody>
      </p:sp>
      <p:sp>
        <p:nvSpPr>
          <p:cNvPr id="627718" name="Rectangle 6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(11.109)</a:t>
            </a:r>
          </a:p>
        </p:txBody>
      </p:sp>
      <p:sp>
        <p:nvSpPr>
          <p:cNvPr id="627721" name="Rectangle 9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Ozone photolysis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(11.111)</a:t>
            </a:r>
          </a:p>
        </p:txBody>
      </p:sp>
      <p:sp>
        <p:nvSpPr>
          <p:cNvPr id="627722" name="Rectangle 10"/>
          <p:cNvSpPr>
            <a:spLocks noChangeArrowheads="1"/>
          </p:cNvSpPr>
          <p:nvPr/>
        </p:nvSpPr>
        <p:spPr bwMode="auto">
          <a:xfrm>
            <a:off x="457200" y="502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(11.112)</a:t>
            </a:r>
          </a:p>
        </p:txBody>
      </p:sp>
      <p:graphicFrame>
        <p:nvGraphicFramePr>
          <p:cNvPr id="627723" name="Object 11"/>
          <p:cNvGraphicFramePr>
            <a:graphicFrameLocks noChangeAspect="1"/>
          </p:cNvGraphicFramePr>
          <p:nvPr/>
        </p:nvGraphicFramePr>
        <p:xfrm>
          <a:off x="3200400" y="1600200"/>
          <a:ext cx="2855913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45" name="Document" r:id="rId3" imgW="1143000" imgH="292608" progId="Word.Document.8">
                  <p:embed/>
                </p:oleObj>
              </mc:Choice>
              <mc:Fallback>
                <p:oleObj name="Document" r:id="rId3" imgW="1143000" imgH="292608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600200"/>
                        <a:ext cx="2855913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7724" name="Object 12"/>
          <p:cNvGraphicFramePr>
            <a:graphicFrameLocks noChangeAspect="1"/>
          </p:cNvGraphicFramePr>
          <p:nvPr/>
        </p:nvGraphicFramePr>
        <p:xfrm>
          <a:off x="2720975" y="2751138"/>
          <a:ext cx="4060825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46" name="Document" r:id="rId5" imgW="1624584" imgH="240792" progId="Word.Document.8">
                  <p:embed/>
                </p:oleObj>
              </mc:Choice>
              <mc:Fallback>
                <p:oleObj name="Document" r:id="rId5" imgW="1624584" imgH="240792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975" y="2751138"/>
                        <a:ext cx="4060825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7725" name="Object 13"/>
          <p:cNvGraphicFramePr>
            <a:graphicFrameLocks noChangeAspect="1"/>
          </p:cNvGraphicFramePr>
          <p:nvPr/>
        </p:nvGraphicFramePr>
        <p:xfrm>
          <a:off x="1066800" y="4168775"/>
          <a:ext cx="72374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47" name="Document" r:id="rId7" imgW="2895600" imgH="252984" progId="Word.Document.8">
                  <p:embed/>
                </p:oleObj>
              </mc:Choice>
              <mc:Fallback>
                <p:oleObj name="Document" r:id="rId7" imgW="2895600" imgH="2529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168775"/>
                        <a:ext cx="72374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7726" name="Object 14"/>
          <p:cNvGraphicFramePr>
            <a:graphicFrameLocks noChangeAspect="1"/>
          </p:cNvGraphicFramePr>
          <p:nvPr/>
        </p:nvGraphicFramePr>
        <p:xfrm>
          <a:off x="1143000" y="5562600"/>
          <a:ext cx="72374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48" name="Document" r:id="rId9" imgW="2895600" imgH="252984" progId="Word.Document.8">
                  <p:embed/>
                </p:oleObj>
              </mc:Choice>
              <mc:Fallback>
                <p:oleObj name="Document" r:id="rId9" imgW="2895600" imgH="252984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562600"/>
                        <a:ext cx="72374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7" grpId="0" build="p" autoUpdateAnimBg="0"/>
      <p:bldP spid="627718" grpId="0" build="p" autoUpdateAnimBg="0"/>
      <p:bldP spid="627721" grpId="0" build="p" autoUpdateAnimBg="0"/>
      <p:bldP spid="627722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Natural Ozone Destruction by NO</a:t>
            </a:r>
            <a:r>
              <a:rPr lang="en-US" sz="4000" b="1" i="1" baseline="-25000">
                <a:solidFill>
                  <a:srgbClr val="0000FF"/>
                </a:solidFill>
                <a:latin typeface="Times" charset="0"/>
              </a:rPr>
              <a:t>x</a:t>
            </a:r>
          </a:p>
        </p:txBody>
      </p:sp>
      <p:sp>
        <p:nvSpPr>
          <p:cNvPr id="628739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Nitrous oxide reaction: 10% of N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O destruction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(11.113)</a:t>
            </a:r>
          </a:p>
        </p:txBody>
      </p:sp>
      <p:sp>
        <p:nvSpPr>
          <p:cNvPr id="628741" name="Rectangle 5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Nitrous oxide photolysis: 90% of N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O destruction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(11.114)</a:t>
            </a:r>
          </a:p>
        </p:txBody>
      </p:sp>
      <p:graphicFrame>
        <p:nvGraphicFramePr>
          <p:cNvPr id="628747" name="Object 11"/>
          <p:cNvGraphicFramePr>
            <a:graphicFrameLocks noChangeAspect="1"/>
          </p:cNvGraphicFramePr>
          <p:nvPr/>
        </p:nvGraphicFramePr>
        <p:xfrm>
          <a:off x="838200" y="1752600"/>
          <a:ext cx="6883400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759" name="Document" r:id="rId3" imgW="1969008" imgH="545592" progId="Word.Document.8">
                  <p:embed/>
                </p:oleObj>
              </mc:Choice>
              <mc:Fallback>
                <p:oleObj name="Document" r:id="rId3" imgW="1969008" imgH="545592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52600"/>
                        <a:ext cx="6883400" cy="190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8748" name="Object 12"/>
          <p:cNvGraphicFramePr>
            <a:graphicFrameLocks noChangeAspect="1"/>
          </p:cNvGraphicFramePr>
          <p:nvPr/>
        </p:nvGraphicFramePr>
        <p:xfrm>
          <a:off x="304800" y="4724400"/>
          <a:ext cx="839152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760" name="Document" r:id="rId5" imgW="2983992" imgH="240792" progId="Word.Document.8">
                  <p:embed/>
                </p:oleObj>
              </mc:Choice>
              <mc:Fallback>
                <p:oleObj name="Document" r:id="rId5" imgW="2983992" imgH="240792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724400"/>
                        <a:ext cx="8391525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 autoUpdateAnimBg="0"/>
      <p:bldP spid="62874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Natural Ozone Destruction by NO</a:t>
            </a:r>
            <a:r>
              <a:rPr lang="en-US" sz="4000" b="1" i="1" baseline="-25000">
                <a:solidFill>
                  <a:srgbClr val="0000FF"/>
                </a:solidFill>
                <a:latin typeface="Times" charset="0"/>
              </a:rPr>
              <a:t>x</a:t>
            </a:r>
          </a:p>
        </p:txBody>
      </p:sp>
      <p:sp>
        <p:nvSpPr>
          <p:cNvPr id="629763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NO catalytically destroys ozone in upper stratosphere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(11.115-7)</a:t>
            </a:r>
          </a:p>
        </p:txBody>
      </p:sp>
      <p:graphicFrame>
        <p:nvGraphicFramePr>
          <p:cNvPr id="629768" name="Object 8"/>
          <p:cNvGraphicFramePr>
            <a:graphicFrameLocks noChangeAspect="1"/>
          </p:cNvGraphicFramePr>
          <p:nvPr/>
        </p:nvGraphicFramePr>
        <p:xfrm>
          <a:off x="1905000" y="2057400"/>
          <a:ext cx="56134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787" name="Document" r:id="rId3" imgW="1600200" imgH="252984" progId="Word.Document.8">
                  <p:embed/>
                </p:oleObj>
              </mc:Choice>
              <mc:Fallback>
                <p:oleObj name="Document" r:id="rId3" imgW="1600200" imgH="2529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057400"/>
                        <a:ext cx="561340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9769" name="Object 9"/>
          <p:cNvGraphicFramePr>
            <a:graphicFrameLocks noChangeAspect="1"/>
          </p:cNvGraphicFramePr>
          <p:nvPr/>
        </p:nvGraphicFramePr>
        <p:xfrm>
          <a:off x="1905000" y="3657600"/>
          <a:ext cx="537527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788" name="Document" r:id="rId5" imgW="1524000" imgH="268224" progId="Word.Document.8">
                  <p:embed/>
                </p:oleObj>
              </mc:Choice>
              <mc:Fallback>
                <p:oleObj name="Document" r:id="rId5" imgW="1524000" imgH="268224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657600"/>
                        <a:ext cx="5375275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9770" name="Object 10"/>
          <p:cNvGraphicFramePr>
            <a:graphicFrameLocks noChangeAspect="1"/>
          </p:cNvGraphicFramePr>
          <p:nvPr/>
        </p:nvGraphicFramePr>
        <p:xfrm>
          <a:off x="2514600" y="5334000"/>
          <a:ext cx="40132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789" name="Document" r:id="rId7" imgW="1143000" imgH="252984" progId="Word.Document.8">
                  <p:embed/>
                </p:oleObj>
              </mc:Choice>
              <mc:Fallback>
                <p:oleObj name="Document" r:id="rId7" imgW="1143000" imgH="252984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334000"/>
                        <a:ext cx="401320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9771" name="Line 11"/>
          <p:cNvSpPr>
            <a:spLocks noChangeShapeType="1"/>
          </p:cNvSpPr>
          <p:nvPr/>
        </p:nvSpPr>
        <p:spPr bwMode="auto">
          <a:xfrm>
            <a:off x="2057400" y="5029200"/>
            <a:ext cx="5105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3" grpId="0" build="p" autoUpdateAnimBg="0"/>
      <p:bldP spid="62977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Natural Ozone Destruction by HO</a:t>
            </a:r>
            <a:r>
              <a:rPr lang="en-US" sz="4000" b="1" i="1" baseline="-25000">
                <a:solidFill>
                  <a:srgbClr val="0000FF"/>
                </a:solidFill>
                <a:latin typeface="Times" charset="0"/>
              </a:rPr>
              <a:t>x</a:t>
            </a:r>
          </a:p>
        </p:txBody>
      </p:sp>
      <p:sp>
        <p:nvSpPr>
          <p:cNvPr id="631811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Hydroxyl radical formation in stratosphere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(11.115)</a:t>
            </a:r>
          </a:p>
        </p:txBody>
      </p:sp>
      <p:graphicFrame>
        <p:nvGraphicFramePr>
          <p:cNvPr id="631817" name="Object 9"/>
          <p:cNvGraphicFramePr>
            <a:graphicFrameLocks noChangeAspect="1"/>
          </p:cNvGraphicFramePr>
          <p:nvPr/>
        </p:nvGraphicFramePr>
        <p:xfrm>
          <a:off x="990600" y="2057400"/>
          <a:ext cx="7194550" cy="346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824" name="Document" r:id="rId3" imgW="2057400" imgH="990600" progId="Word.Document.8">
                  <p:embed/>
                </p:oleObj>
              </mc:Choice>
              <mc:Fallback>
                <p:oleObj name="Document" r:id="rId3" imgW="2057400" imgH="9906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7194550" cy="346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Natural Ozone Destruction by HO</a:t>
            </a:r>
            <a:r>
              <a:rPr lang="en-US" sz="4000" b="1" i="1" baseline="-25000">
                <a:solidFill>
                  <a:srgbClr val="0000FF"/>
                </a:solidFill>
                <a:latin typeface="Times" charset="0"/>
              </a:rPr>
              <a:t>x</a:t>
            </a:r>
          </a:p>
        </p:txBody>
      </p:sp>
      <p:sp>
        <p:nvSpPr>
          <p:cNvPr id="63283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OH catalytically destroys ozone in lower stratosphere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(11.121-3)</a:t>
            </a:r>
          </a:p>
        </p:txBody>
      </p:sp>
      <p:sp>
        <p:nvSpPr>
          <p:cNvPr id="632837" name="Line 5"/>
          <p:cNvSpPr>
            <a:spLocks noChangeShapeType="1"/>
          </p:cNvSpPr>
          <p:nvPr/>
        </p:nvSpPr>
        <p:spPr bwMode="auto">
          <a:xfrm>
            <a:off x="1905000" y="4267200"/>
            <a:ext cx="5486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32840" name="Object 8"/>
          <p:cNvGraphicFramePr>
            <a:graphicFrameLocks noChangeAspect="1"/>
          </p:cNvGraphicFramePr>
          <p:nvPr/>
        </p:nvGraphicFramePr>
        <p:xfrm>
          <a:off x="1752600" y="1981200"/>
          <a:ext cx="56134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857" name="Document" r:id="rId3" imgW="1600200" imgH="252984" progId="Word.Document.8">
                  <p:embed/>
                </p:oleObj>
              </mc:Choice>
              <mc:Fallback>
                <p:oleObj name="Document" r:id="rId3" imgW="1600200" imgH="2529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81200"/>
                        <a:ext cx="561340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2841" name="Object 9"/>
          <p:cNvGraphicFramePr>
            <a:graphicFrameLocks noChangeAspect="1"/>
          </p:cNvGraphicFramePr>
          <p:nvPr/>
        </p:nvGraphicFramePr>
        <p:xfrm>
          <a:off x="1905000" y="3124200"/>
          <a:ext cx="55022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858" name="Document" r:id="rId5" imgW="1563624" imgH="252984" progId="Word.Document.8">
                  <p:embed/>
                </p:oleObj>
              </mc:Choice>
              <mc:Fallback>
                <p:oleObj name="Document" r:id="rId5" imgW="1563624" imgH="252984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124200"/>
                        <a:ext cx="550227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2842" name="Object 10"/>
          <p:cNvGraphicFramePr>
            <a:graphicFrameLocks noChangeAspect="1"/>
          </p:cNvGraphicFramePr>
          <p:nvPr/>
        </p:nvGraphicFramePr>
        <p:xfrm>
          <a:off x="3124200" y="4648200"/>
          <a:ext cx="3198813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859" name="Document" r:id="rId7" imgW="902208" imgH="176784" progId="Word.Document.8">
                  <p:embed/>
                </p:oleObj>
              </mc:Choice>
              <mc:Fallback>
                <p:oleObj name="Document" r:id="rId7" imgW="902208" imgH="176784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648200"/>
                        <a:ext cx="3198813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2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2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2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2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5" grpId="0" build="p" autoUpdateAnimBg="0"/>
      <p:bldP spid="63283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Removal of HO</a:t>
            </a:r>
            <a:r>
              <a:rPr lang="en-US" sz="4000" b="1" i="1" baseline="-25000">
                <a:solidFill>
                  <a:srgbClr val="0000FF"/>
                </a:solidFill>
                <a:latin typeface="Times" charset="0"/>
              </a:rPr>
              <a:t>x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and NO</a:t>
            </a:r>
            <a:r>
              <a:rPr lang="en-US" sz="4000" b="1" i="1" baseline="-25000">
                <a:solidFill>
                  <a:srgbClr val="0000FF"/>
                </a:solidFill>
                <a:latin typeface="Times" charset="0"/>
              </a:rPr>
              <a:t>x</a:t>
            </a:r>
          </a:p>
        </p:txBody>
      </p:sp>
      <p:sp>
        <p:nvSpPr>
          <p:cNvPr id="633859" name="Rectangle 3"/>
          <p:cNvSpPr>
            <a:spLocks noChangeArrowheads="1"/>
          </p:cNvSpPr>
          <p:nvPr/>
        </p:nvSpPr>
        <p:spPr bwMode="auto">
          <a:xfrm>
            <a:off x="457200" y="1600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(11.118)</a:t>
            </a:r>
          </a:p>
        </p:txBody>
      </p:sp>
      <p:sp>
        <p:nvSpPr>
          <p:cNvPr id="633861" name="Rectangle 5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(11.124)</a:t>
            </a:r>
          </a:p>
        </p:txBody>
      </p:sp>
      <p:sp>
        <p:nvSpPr>
          <p:cNvPr id="633862" name="Rectangle 6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(11.119)</a:t>
            </a:r>
          </a:p>
        </p:txBody>
      </p:sp>
      <p:sp>
        <p:nvSpPr>
          <p:cNvPr id="633866" name="Rectangle 10"/>
          <p:cNvSpPr>
            <a:spLocks noChangeArrowheads="1"/>
          </p:cNvSpPr>
          <p:nvPr/>
        </p:nvSpPr>
        <p:spPr bwMode="auto">
          <a:xfrm>
            <a:off x="457200" y="5638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Nitric acid and peroxynitric acid photolysis are slow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633867" name="Object 11"/>
          <p:cNvGraphicFramePr>
            <a:graphicFrameLocks noChangeAspect="1"/>
          </p:cNvGraphicFramePr>
          <p:nvPr/>
        </p:nvGraphicFramePr>
        <p:xfrm>
          <a:off x="2514600" y="1371600"/>
          <a:ext cx="355758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884" name="Document" r:id="rId3" imgW="1423416" imgH="252984" progId="Word.Document.8">
                  <p:embed/>
                </p:oleObj>
              </mc:Choice>
              <mc:Fallback>
                <p:oleObj name="Document" r:id="rId3" imgW="1423416" imgH="252984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0"/>
                        <a:ext cx="355758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8" name="Object 12"/>
          <p:cNvGraphicFramePr>
            <a:graphicFrameLocks noChangeAspect="1"/>
          </p:cNvGraphicFramePr>
          <p:nvPr/>
        </p:nvGraphicFramePr>
        <p:xfrm>
          <a:off x="2514600" y="2743200"/>
          <a:ext cx="37179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885" name="Document" r:id="rId5" imgW="1487424" imgH="268224" progId="Word.Document.8">
                  <p:embed/>
                </p:oleObj>
              </mc:Choice>
              <mc:Fallback>
                <p:oleObj name="Document" r:id="rId5" imgW="1487424" imgH="26822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743200"/>
                        <a:ext cx="3717925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9" name="Object 13"/>
          <p:cNvGraphicFramePr>
            <a:graphicFrameLocks noChangeAspect="1"/>
          </p:cNvGraphicFramePr>
          <p:nvPr/>
        </p:nvGraphicFramePr>
        <p:xfrm>
          <a:off x="2514600" y="4114800"/>
          <a:ext cx="39084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886" name="Document" r:id="rId7" imgW="1563624" imgH="252984" progId="Word.Document.8">
                  <p:embed/>
                </p:oleObj>
              </mc:Choice>
              <mc:Fallback>
                <p:oleObj name="Document" r:id="rId7" imgW="1563624" imgH="2529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114800"/>
                        <a:ext cx="39084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59" grpId="0" build="p" autoUpdateAnimBg="0"/>
      <p:bldP spid="633861" grpId="0" build="p" autoUpdateAnimBg="0"/>
      <p:bldP spid="633862" grpId="0" build="p" autoUpdateAnimBg="0"/>
      <p:bldP spid="633866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Stratospheric Source of Water Vapor</a:t>
            </a:r>
          </a:p>
        </p:txBody>
      </p:sp>
      <p:sp>
        <p:nvSpPr>
          <p:cNvPr id="634883" name="Rectangle 3"/>
          <p:cNvSpPr>
            <a:spLocks noChangeArrowheads="1"/>
          </p:cNvSpPr>
          <p:nvPr/>
        </p:nvSpPr>
        <p:spPr bwMode="auto">
          <a:xfrm>
            <a:off x="6858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(11.125)</a:t>
            </a:r>
          </a:p>
        </p:txBody>
      </p:sp>
      <p:graphicFrame>
        <p:nvGraphicFramePr>
          <p:cNvPr id="634890" name="Object 10"/>
          <p:cNvGraphicFramePr>
            <a:graphicFrameLocks noChangeAspect="1"/>
          </p:cNvGraphicFramePr>
          <p:nvPr/>
        </p:nvGraphicFramePr>
        <p:xfrm>
          <a:off x="1524000" y="3048000"/>
          <a:ext cx="58785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97" name="Document" r:id="rId3" imgW="1652016" imgH="252984" progId="Word.Document.8">
                  <p:embed/>
                </p:oleObj>
              </mc:Choice>
              <mc:Fallback>
                <p:oleObj name="Document" r:id="rId3" imgW="1652016" imgH="252984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48000"/>
                        <a:ext cx="58785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88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Changes in Monthly-Averaged Global Ozone From 1979-2001</a:t>
            </a:r>
          </a:p>
        </p:txBody>
      </p:sp>
      <p:sp>
        <p:nvSpPr>
          <p:cNvPr id="635907" name="Text Box 3"/>
          <p:cNvSpPr txBox="1">
            <a:spLocks noChangeArrowheads="1"/>
          </p:cNvSpPr>
          <p:nvPr/>
        </p:nvSpPr>
        <p:spPr bwMode="auto">
          <a:xfrm>
            <a:off x="7543800" y="61722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11.5</a:t>
            </a:r>
          </a:p>
        </p:txBody>
      </p:sp>
      <p:graphicFrame>
        <p:nvGraphicFramePr>
          <p:cNvPr id="635909" name="Object 5"/>
          <p:cNvGraphicFramePr>
            <a:graphicFrameLocks noChangeAspect="1"/>
          </p:cNvGraphicFramePr>
          <p:nvPr/>
        </p:nvGraphicFramePr>
        <p:xfrm>
          <a:off x="914400" y="1593850"/>
          <a:ext cx="7010400" cy="480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18" name="Document" r:id="rId3" imgW="2743200" imgH="1880616" progId="Word.Document.8">
                  <p:embed/>
                </p:oleObj>
              </mc:Choice>
              <mc:Fallback>
                <p:oleObj name="Document" r:id="rId3" imgW="2743200" imgH="188061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93850"/>
                        <a:ext cx="7010400" cy="480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910" name="Rectangle 6"/>
          <p:cNvSpPr>
            <a:spLocks noChangeArrowheads="1"/>
          </p:cNvSpPr>
          <p:nvPr/>
        </p:nvSpPr>
        <p:spPr bwMode="auto">
          <a:xfrm>
            <a:off x="914400" y="1524000"/>
            <a:ext cx="8382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911" name="Text Box 7"/>
          <p:cNvSpPr txBox="1">
            <a:spLocks noChangeArrowheads="1"/>
          </p:cNvSpPr>
          <p:nvPr/>
        </p:nvSpPr>
        <p:spPr bwMode="auto">
          <a:xfrm rot="-5400000">
            <a:off x="-854075" y="3108325"/>
            <a:ext cx="43592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202FF"/>
                </a:solidFill>
                <a:latin typeface="Times" charset="0"/>
              </a:rPr>
              <a:t>Percent difference in global ozone</a:t>
            </a:r>
            <a:endParaRPr lang="en-US" sz="1400" b="0">
              <a:solidFill>
                <a:srgbClr val="0202FF"/>
              </a:solidFill>
              <a:latin typeface="Times" charset="0"/>
            </a:endParaRP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202FF"/>
                </a:solidFill>
                <a:latin typeface="Times" charset="0"/>
              </a:rPr>
              <a:t>from 1979 monthly average</a:t>
            </a:r>
            <a:endParaRPr lang="en-US" sz="1600" b="0">
              <a:solidFill>
                <a:srgbClr val="0202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Variation with Latitude of October Zonally-Averaged Ozone in </a:t>
            </a:r>
            <a:r>
              <a:rPr lang="ja-JP" altLang="en-US" sz="4000" b="1">
                <a:solidFill>
                  <a:srgbClr val="0000FF"/>
                </a:solidFill>
                <a:latin typeface="Times" charset="0"/>
              </a:rPr>
              <a:t>‘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79, </a:t>
            </a:r>
            <a:r>
              <a:rPr lang="ja-JP" altLang="en-US" sz="4000" b="1">
                <a:solidFill>
                  <a:srgbClr val="0000FF"/>
                </a:solidFill>
                <a:latin typeface="Times" charset="0"/>
              </a:rPr>
              <a:t>‘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99, </a:t>
            </a:r>
            <a:r>
              <a:rPr lang="ja-JP" altLang="en-US" sz="4000" b="1">
                <a:solidFill>
                  <a:srgbClr val="0000FF"/>
                </a:solidFill>
                <a:latin typeface="Times" charset="0"/>
              </a:rPr>
              <a:t>‘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00</a:t>
            </a:r>
          </a:p>
        </p:txBody>
      </p:sp>
      <p:sp>
        <p:nvSpPr>
          <p:cNvPr id="636931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11.6</a:t>
            </a:r>
          </a:p>
        </p:txBody>
      </p:sp>
      <p:graphicFrame>
        <p:nvGraphicFramePr>
          <p:cNvPr id="636933" name="Object 5"/>
          <p:cNvGraphicFramePr>
            <a:graphicFrameLocks noChangeAspect="1"/>
          </p:cNvGraphicFramePr>
          <p:nvPr/>
        </p:nvGraphicFramePr>
        <p:xfrm>
          <a:off x="914400" y="1600200"/>
          <a:ext cx="6934200" cy="475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42" name="Document" r:id="rId3" imgW="2743200" imgH="1880616" progId="Word.Document.8">
                  <p:embed/>
                </p:oleObj>
              </mc:Choice>
              <mc:Fallback>
                <p:oleObj name="Document" r:id="rId3" imgW="2743200" imgH="188061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6934200" cy="4754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6934" name="Rectangle 6"/>
          <p:cNvSpPr>
            <a:spLocks noChangeArrowheads="1"/>
          </p:cNvSpPr>
          <p:nvPr/>
        </p:nvSpPr>
        <p:spPr bwMode="auto">
          <a:xfrm>
            <a:off x="838200" y="1905000"/>
            <a:ext cx="457200" cy="3581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6935" name="Text Box 7"/>
          <p:cNvSpPr txBox="1">
            <a:spLocks noChangeArrowheads="1"/>
          </p:cNvSpPr>
          <p:nvPr/>
        </p:nvSpPr>
        <p:spPr bwMode="auto">
          <a:xfrm rot="-5400000">
            <a:off x="-447675" y="3233738"/>
            <a:ext cx="287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202FF"/>
                </a:solidFill>
                <a:latin typeface="Times" charset="0"/>
              </a:rPr>
              <a:t>Ozone (Dobson units)</a:t>
            </a:r>
            <a:endParaRPr lang="en-US" sz="1600" b="0">
              <a:solidFill>
                <a:srgbClr val="0202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Variation with Altitude of CFCs and Other Chlorinated Compounds</a:t>
            </a:r>
          </a:p>
        </p:txBody>
      </p:sp>
      <p:sp>
        <p:nvSpPr>
          <p:cNvPr id="63795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11.7</a:t>
            </a:r>
          </a:p>
        </p:txBody>
      </p:sp>
      <p:graphicFrame>
        <p:nvGraphicFramePr>
          <p:cNvPr id="637957" name="Object 5"/>
          <p:cNvGraphicFramePr>
            <a:graphicFrameLocks noChangeAspect="1"/>
          </p:cNvGraphicFramePr>
          <p:nvPr/>
        </p:nvGraphicFramePr>
        <p:xfrm>
          <a:off x="1563688" y="1371600"/>
          <a:ext cx="4989512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966" name="Document" r:id="rId3" imgW="2286000" imgH="2374392" progId="Word.Document.8">
                  <p:embed/>
                </p:oleObj>
              </mc:Choice>
              <mc:Fallback>
                <p:oleObj name="Document" r:id="rId3" imgW="2286000" imgH="2374392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688" y="1371600"/>
                        <a:ext cx="4989512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7958" name="Rectangle 6"/>
          <p:cNvSpPr>
            <a:spLocks noChangeArrowheads="1"/>
          </p:cNvSpPr>
          <p:nvPr/>
        </p:nvSpPr>
        <p:spPr bwMode="auto">
          <a:xfrm>
            <a:off x="1676400" y="2057400"/>
            <a:ext cx="457200" cy="3200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7959" name="Text Box 7"/>
          <p:cNvSpPr txBox="1">
            <a:spLocks noChangeArrowheads="1"/>
          </p:cNvSpPr>
          <p:nvPr/>
        </p:nvSpPr>
        <p:spPr bwMode="auto">
          <a:xfrm rot="-5400000">
            <a:off x="904081" y="3210719"/>
            <a:ext cx="1849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202FF"/>
                </a:solidFill>
                <a:latin typeface="Times" charset="0"/>
              </a:rPr>
              <a:t>Altitude (km)</a:t>
            </a:r>
            <a:endParaRPr lang="en-US" sz="1600" b="0">
              <a:solidFill>
                <a:srgbClr val="0202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Variations With Altitude of CFCs and Other Chlorinated Compounds</a:t>
            </a:r>
          </a:p>
        </p:txBody>
      </p:sp>
      <p:sp>
        <p:nvSpPr>
          <p:cNvPr id="638979" name="Rectangle 3"/>
          <p:cNvSpPr>
            <a:spLocks noChangeArrowheads="1"/>
          </p:cNvSpPr>
          <p:nvPr/>
        </p:nvSpPr>
        <p:spPr bwMode="auto">
          <a:xfrm>
            <a:off x="457200" y="152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Photolysis of chlorinated compounds above 20 km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(11.126)</a:t>
            </a:r>
          </a:p>
        </p:txBody>
      </p:sp>
      <p:sp>
        <p:nvSpPr>
          <p:cNvPr id="638981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(11.127)</a:t>
            </a:r>
          </a:p>
        </p:txBody>
      </p:sp>
      <p:graphicFrame>
        <p:nvGraphicFramePr>
          <p:cNvPr id="638986" name="Object 10"/>
          <p:cNvGraphicFramePr>
            <a:graphicFrameLocks noChangeAspect="1"/>
          </p:cNvGraphicFramePr>
          <p:nvPr/>
        </p:nvGraphicFramePr>
        <p:xfrm>
          <a:off x="152400" y="2141538"/>
          <a:ext cx="8789988" cy="136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998" name="Document" r:id="rId3" imgW="3517392" imgH="545592" progId="Word.Document.8">
                  <p:embed/>
                </p:oleObj>
              </mc:Choice>
              <mc:Fallback>
                <p:oleObj name="Document" r:id="rId3" imgW="3517392" imgH="545592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141538"/>
                        <a:ext cx="8789988" cy="1363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8987" name="Object 11"/>
          <p:cNvGraphicFramePr>
            <a:graphicFrameLocks noChangeAspect="1"/>
          </p:cNvGraphicFramePr>
          <p:nvPr/>
        </p:nvGraphicFramePr>
        <p:xfrm>
          <a:off x="125413" y="4419600"/>
          <a:ext cx="8789987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999" name="Document" r:id="rId5" imgW="3517392" imgH="557784" progId="Word.Document.8">
                  <p:embed/>
                </p:oleObj>
              </mc:Choice>
              <mc:Fallback>
                <p:oleObj name="Document" r:id="rId5" imgW="3517392" imgH="557784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3" y="4419600"/>
                        <a:ext cx="8789987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8979" grpId="0" build="p" autoUpdateAnimBg="0"/>
      <p:bldP spid="638981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Natural Sources of Chlorine</a:t>
            </a:r>
          </a:p>
        </p:txBody>
      </p:sp>
      <p:sp>
        <p:nvSpPr>
          <p:cNvPr id="640003" name="Rectangle 3"/>
          <p:cNvSpPr>
            <a:spLocks noChangeArrowheads="1"/>
          </p:cNvSpPr>
          <p:nvPr/>
        </p:nvSpPr>
        <p:spPr bwMode="auto">
          <a:xfrm>
            <a:off x="457200" y="152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Methyl chloride photolysis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(11.130)</a:t>
            </a:r>
          </a:p>
        </p:txBody>
      </p:sp>
      <p:sp>
        <p:nvSpPr>
          <p:cNvPr id="640004" name="Rectangle 4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Methyl chloride scavenging by hydroxyl radical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(11.128)</a:t>
            </a:r>
          </a:p>
        </p:txBody>
      </p:sp>
      <p:graphicFrame>
        <p:nvGraphicFramePr>
          <p:cNvPr id="640007" name="Object 7"/>
          <p:cNvGraphicFramePr>
            <a:graphicFrameLocks noChangeAspect="1"/>
          </p:cNvGraphicFramePr>
          <p:nvPr/>
        </p:nvGraphicFramePr>
        <p:xfrm>
          <a:off x="384175" y="2133600"/>
          <a:ext cx="83788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19" name="Document" r:id="rId3" imgW="3352800" imgH="518160" progId="Word.Document.8">
                  <p:embed/>
                </p:oleObj>
              </mc:Choice>
              <mc:Fallback>
                <p:oleObj name="Document" r:id="rId3" imgW="3352800" imgH="51816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2133600"/>
                        <a:ext cx="83788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0008" name="Object 8"/>
          <p:cNvGraphicFramePr>
            <a:graphicFrameLocks noChangeAspect="1"/>
          </p:cNvGraphicFramePr>
          <p:nvPr/>
        </p:nvGraphicFramePr>
        <p:xfrm>
          <a:off x="2209800" y="4495800"/>
          <a:ext cx="4600575" cy="165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20" name="Document" r:id="rId5" imgW="1840992" imgH="661416" progId="Word.Document.8">
                  <p:embed/>
                </p:oleObj>
              </mc:Choice>
              <mc:Fallback>
                <p:oleObj name="Document" r:id="rId5" imgW="1840992" imgH="661416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495800"/>
                        <a:ext cx="4600575" cy="165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0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0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0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003" grpId="0" build="p" autoUpdateAnimBg="0"/>
      <p:bldP spid="640004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Chlorine Emission to Stratosphere</a:t>
            </a:r>
          </a:p>
        </p:txBody>
      </p:sp>
      <p:sp>
        <p:nvSpPr>
          <p:cNvPr id="641027" name="Text Box 3"/>
          <p:cNvSpPr txBox="1">
            <a:spLocks noChangeArrowheads="1"/>
          </p:cNvSpPr>
          <p:nvPr/>
        </p:nvSpPr>
        <p:spPr bwMode="auto">
          <a:xfrm>
            <a:off x="7010400" y="6248400"/>
            <a:ext cx="18526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WMO (1994)</a:t>
            </a:r>
          </a:p>
        </p:txBody>
      </p:sp>
      <p:sp>
        <p:nvSpPr>
          <p:cNvPr id="641029" name="Rectangle 5"/>
          <p:cNvSpPr>
            <a:spLocks noChangeArrowheads="1"/>
          </p:cNvSpPr>
          <p:nvPr/>
        </p:nvSpPr>
        <p:spPr bwMode="auto">
          <a:xfrm>
            <a:off x="1371600" y="1066800"/>
            <a:ext cx="701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Chemical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   	</a:t>
            </a: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Percent emission to stratosphere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latin typeface="Times" charset="0"/>
              </a:rPr>
              <a:t>Anthropogenic sources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	CFC-12 (CF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Cl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	28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	CFC-11 (CFCl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	23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	Carbon tetrachloride (CCl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)		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12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	Methyl chloroform(CH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CCl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)	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10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	CFC-113 (CFCl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CF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Cl)		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6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	HCFC-22 (CF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ClH)			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3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rgbClr val="FF0707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latin typeface="Times" charset="0"/>
              </a:rPr>
              <a:t>Natural sources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	Methyl chloride (CH3Cl)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15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 u="sng">
                <a:solidFill>
                  <a:schemeClr val="accent2"/>
                </a:solidFill>
                <a:latin typeface="Times" charset="0"/>
              </a:rPr>
              <a:t>	Hydrochloric acid (HCl)</a:t>
            </a:r>
            <a:r>
              <a:rPr lang="en-US" sz="2400" b="0" u="sng">
                <a:solidFill>
                  <a:srgbClr val="FF0707"/>
                </a:solidFill>
                <a:latin typeface="Times" charset="0"/>
              </a:rPr>
              <a:t>		3</a:t>
            </a:r>
            <a:endParaRPr lang="en-US" sz="2400" b="0">
              <a:solidFill>
                <a:srgbClr val="FF0707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chemeClr val="accent2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latin typeface="Times" charset="0"/>
              </a:rPr>
              <a:t>Total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					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100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rgbClr val="FF0707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rgbClr val="FF0707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10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29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Ozone Destruction by Chlorine</a:t>
            </a:r>
          </a:p>
        </p:txBody>
      </p:sp>
      <p:sp>
        <p:nvSpPr>
          <p:cNvPr id="642051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Chlorine catalytic ozone destruction cycle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(11.130)</a:t>
            </a:r>
          </a:p>
        </p:txBody>
      </p:sp>
      <p:sp>
        <p:nvSpPr>
          <p:cNvPr id="642052" name="Rectangle 4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(11.131)</a:t>
            </a:r>
          </a:p>
        </p:txBody>
      </p:sp>
      <p:sp>
        <p:nvSpPr>
          <p:cNvPr id="642053" name="Rectangle 5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(11.132)</a:t>
            </a:r>
          </a:p>
        </p:txBody>
      </p:sp>
      <p:sp>
        <p:nvSpPr>
          <p:cNvPr id="642057" name="Line 9"/>
          <p:cNvSpPr>
            <a:spLocks noChangeShapeType="1"/>
          </p:cNvSpPr>
          <p:nvPr/>
        </p:nvSpPr>
        <p:spPr bwMode="auto">
          <a:xfrm>
            <a:off x="2057400" y="4648200"/>
            <a:ext cx="5105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420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311601"/>
              </p:ext>
            </p:extLst>
          </p:nvPr>
        </p:nvGraphicFramePr>
        <p:xfrm>
          <a:off x="1828800" y="1828800"/>
          <a:ext cx="553878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077" name="Document" r:id="rId3" imgW="1600200" imgH="252984" progId="Word.Document.8">
                  <p:embed/>
                </p:oleObj>
              </mc:Choice>
              <mc:Fallback>
                <p:oleObj name="Document" r:id="rId3" imgW="1600200" imgH="252984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828800"/>
                        <a:ext cx="5538788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2060" name="Object 12"/>
          <p:cNvGraphicFramePr>
            <a:graphicFrameLocks noChangeAspect="1"/>
          </p:cNvGraphicFramePr>
          <p:nvPr/>
        </p:nvGraphicFramePr>
        <p:xfrm>
          <a:off x="1981200" y="3200400"/>
          <a:ext cx="5018088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078" name="Document" r:id="rId5" imgW="1447800" imgH="252984" progId="Word.Document.8">
                  <p:embed/>
                </p:oleObj>
              </mc:Choice>
              <mc:Fallback>
                <p:oleObj name="Document" r:id="rId5" imgW="1447800" imgH="25298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00400"/>
                        <a:ext cx="5018088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2061" name="Object 13"/>
          <p:cNvGraphicFramePr>
            <a:graphicFrameLocks noChangeAspect="1"/>
          </p:cNvGraphicFramePr>
          <p:nvPr/>
        </p:nvGraphicFramePr>
        <p:xfrm>
          <a:off x="2590800" y="4800600"/>
          <a:ext cx="40132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079" name="Document" r:id="rId7" imgW="1143000" imgH="252984" progId="Word.Document.8">
                  <p:embed/>
                </p:oleObj>
              </mc:Choice>
              <mc:Fallback>
                <p:oleObj name="Document" r:id="rId7" imgW="1143000" imgH="2529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800600"/>
                        <a:ext cx="401320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2062" name="Rectangle 14"/>
          <p:cNvSpPr>
            <a:spLocks noChangeArrowheads="1"/>
          </p:cNvSpPr>
          <p:nvPr/>
        </p:nvSpPr>
        <p:spPr bwMode="auto">
          <a:xfrm>
            <a:off x="381000" y="5943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Only 1% of chlorine is typically active as Cl or ClO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051" grpId="0" build="p" autoUpdateAnimBg="0"/>
      <p:bldP spid="642052" grpId="0" build="p" autoUpdateAnimBg="0"/>
      <p:bldP spid="642053" grpId="0" build="p" autoUpdateAnimBg="0"/>
      <p:bldP spid="642057" grpId="0" animBg="1"/>
      <p:bldP spid="642062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Conversion of Active Chlorine to Reservoirs</a:t>
            </a:r>
          </a:p>
        </p:txBody>
      </p:sp>
      <p:sp>
        <p:nvSpPr>
          <p:cNvPr id="643075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Conversion of Cl and ClO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(11.133)</a:t>
            </a:r>
          </a:p>
        </p:txBody>
      </p:sp>
      <p:sp>
        <p:nvSpPr>
          <p:cNvPr id="643076" name="Rectangle 4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(11.134)</a:t>
            </a:r>
          </a:p>
        </p:txBody>
      </p:sp>
      <p:graphicFrame>
        <p:nvGraphicFramePr>
          <p:cNvPr id="643083" name="Object 11"/>
          <p:cNvGraphicFramePr>
            <a:graphicFrameLocks noChangeAspect="1"/>
          </p:cNvGraphicFramePr>
          <p:nvPr/>
        </p:nvGraphicFramePr>
        <p:xfrm>
          <a:off x="2057400" y="1676400"/>
          <a:ext cx="4730750" cy="266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95" name="Document" r:id="rId3" imgW="1892808" imgH="1066800" progId="Word.Document.8">
                  <p:embed/>
                </p:oleObj>
              </mc:Choice>
              <mc:Fallback>
                <p:oleObj name="Document" r:id="rId3" imgW="1892808" imgH="10668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676400"/>
                        <a:ext cx="4730750" cy="2665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3084" name="Object 12"/>
          <p:cNvGraphicFramePr>
            <a:graphicFrameLocks noChangeAspect="1"/>
          </p:cNvGraphicFramePr>
          <p:nvPr/>
        </p:nvGraphicFramePr>
        <p:xfrm>
          <a:off x="2133600" y="4572000"/>
          <a:ext cx="5172075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96" name="Document" r:id="rId5" imgW="2069592" imgH="749808" progId="Word.Document.8">
                  <p:embed/>
                </p:oleObj>
              </mc:Choice>
              <mc:Fallback>
                <p:oleObj name="Document" r:id="rId5" imgW="2069592" imgH="749808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572000"/>
                        <a:ext cx="5172075" cy="187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075" grpId="0" build="p" autoUpdateAnimBg="0"/>
      <p:bldP spid="643076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Conversion of Reservoirs to Active Chlorine</a:t>
            </a:r>
          </a:p>
        </p:txBody>
      </p:sp>
      <p:sp>
        <p:nvSpPr>
          <p:cNvPr id="644099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HCl reservoir leaks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(11.135)</a:t>
            </a:r>
          </a:p>
        </p:txBody>
      </p:sp>
      <p:sp>
        <p:nvSpPr>
          <p:cNvPr id="644100" name="Rectangle 4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ClONO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 reservoir leaks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644103" name="Object 7"/>
          <p:cNvGraphicFramePr>
            <a:graphicFrameLocks noChangeAspect="1"/>
          </p:cNvGraphicFramePr>
          <p:nvPr/>
        </p:nvGraphicFramePr>
        <p:xfrm>
          <a:off x="1295400" y="1676400"/>
          <a:ext cx="6475413" cy="203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15" name="Document" r:id="rId3" imgW="2590800" imgH="813816" progId="Word.Document.8">
                  <p:embed/>
                </p:oleObj>
              </mc:Choice>
              <mc:Fallback>
                <p:oleObj name="Document" r:id="rId3" imgW="2590800" imgH="813816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6475413" cy="203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4104" name="Object 8"/>
          <p:cNvGraphicFramePr>
            <a:graphicFrameLocks noChangeAspect="1"/>
          </p:cNvGraphicFramePr>
          <p:nvPr/>
        </p:nvGraphicFramePr>
        <p:xfrm>
          <a:off x="76200" y="4419600"/>
          <a:ext cx="8950325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16" name="Document" r:id="rId5" imgW="3581400" imgH="801624" progId="Word.Document.8">
                  <p:embed/>
                </p:oleObj>
              </mc:Choice>
              <mc:Fallback>
                <p:oleObj name="Document" r:id="rId5" imgW="3581400" imgH="80162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419600"/>
                        <a:ext cx="8950325" cy="200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099" grpId="0" build="p" autoUpdateAnimBg="0"/>
      <p:bldP spid="644100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Ozone Destruction by Bromine</a:t>
            </a:r>
          </a:p>
        </p:txBody>
      </p:sp>
      <p:sp>
        <p:nvSpPr>
          <p:cNvPr id="645123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Br  = methyl bromide (produced biogenically in the oceans and anthropogenically as soil fumigant)</a:t>
            </a:r>
            <a:endParaRPr lang="en-US" sz="3200" b="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645124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Photolysis of methyl  above 20 km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(11.137)</a:t>
            </a:r>
            <a:endParaRPr lang="en-US" sz="32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645127" name="Object 7"/>
          <p:cNvGraphicFramePr>
            <a:graphicFrameLocks noChangeAspect="1"/>
          </p:cNvGraphicFramePr>
          <p:nvPr/>
        </p:nvGraphicFramePr>
        <p:xfrm>
          <a:off x="228600" y="3733800"/>
          <a:ext cx="8766175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34" name="Document" r:id="rId3" imgW="3529584" imgH="545592" progId="Word.Document.8">
                  <p:embed/>
                </p:oleObj>
              </mc:Choice>
              <mc:Fallback>
                <p:oleObj name="Document" r:id="rId3" imgW="3529584" imgH="545592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733800"/>
                        <a:ext cx="8766175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3" grpId="0" build="p" autoUpdateAnimBg="0"/>
      <p:bldP spid="645124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Ozone Destruction by Bromine</a:t>
            </a:r>
          </a:p>
        </p:txBody>
      </p:sp>
      <p:sp>
        <p:nvSpPr>
          <p:cNvPr id="646147" name="Rectangle 3"/>
          <p:cNvSpPr>
            <a:spLocks noChangeArrowheads="1"/>
          </p:cNvSpPr>
          <p:nvPr/>
        </p:nvSpPr>
        <p:spPr bwMode="auto">
          <a:xfrm>
            <a:off x="457200" y="1219200"/>
            <a:ext cx="845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Catalytic ozone destruction by bromine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(11.138-40)</a:t>
            </a:r>
          </a:p>
        </p:txBody>
      </p:sp>
      <p:sp>
        <p:nvSpPr>
          <p:cNvPr id="646150" name="Line 6"/>
          <p:cNvSpPr>
            <a:spLocks noChangeShapeType="1"/>
          </p:cNvSpPr>
          <p:nvPr/>
        </p:nvSpPr>
        <p:spPr bwMode="auto">
          <a:xfrm>
            <a:off x="1905000" y="4648200"/>
            <a:ext cx="5105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46155" name="Object 11"/>
          <p:cNvGraphicFramePr>
            <a:graphicFrameLocks noChangeAspect="1"/>
          </p:cNvGraphicFramePr>
          <p:nvPr/>
        </p:nvGraphicFramePr>
        <p:xfrm>
          <a:off x="1752600" y="1905000"/>
          <a:ext cx="553878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73" name="Document" r:id="rId3" imgW="1600200" imgH="252984" progId="Word.Document.8">
                  <p:embed/>
                </p:oleObj>
              </mc:Choice>
              <mc:Fallback>
                <p:oleObj name="Document" r:id="rId3" imgW="1600200" imgH="252984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5538788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6156" name="Object 12"/>
          <p:cNvGraphicFramePr>
            <a:graphicFrameLocks noChangeAspect="1"/>
          </p:cNvGraphicFramePr>
          <p:nvPr/>
        </p:nvGraphicFramePr>
        <p:xfrm>
          <a:off x="1828800" y="3429000"/>
          <a:ext cx="49276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74" name="Document" r:id="rId5" imgW="1423416" imgH="252984" progId="Word.Document.8">
                  <p:embed/>
                </p:oleObj>
              </mc:Choice>
              <mc:Fallback>
                <p:oleObj name="Document" r:id="rId5" imgW="1423416" imgH="25298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429000"/>
                        <a:ext cx="49276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6157" name="Object 13"/>
          <p:cNvGraphicFramePr>
            <a:graphicFrameLocks noChangeAspect="1"/>
          </p:cNvGraphicFramePr>
          <p:nvPr/>
        </p:nvGraphicFramePr>
        <p:xfrm>
          <a:off x="2514600" y="5029200"/>
          <a:ext cx="39497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75" name="Document" r:id="rId7" imgW="1143000" imgH="252984" progId="Word.Document.8">
                  <p:embed/>
                </p:oleObj>
              </mc:Choice>
              <mc:Fallback>
                <p:oleObj name="Document" r:id="rId7" imgW="1143000" imgH="2529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029200"/>
                        <a:ext cx="394970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7" grpId="0" build="p" autoUpdateAnimBg="0"/>
      <p:bldP spid="64615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Conversion of Active Bromine to Reservoirs</a:t>
            </a:r>
          </a:p>
        </p:txBody>
      </p:sp>
      <p:sp>
        <p:nvSpPr>
          <p:cNvPr id="647171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Conversion of Br and BrO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(11.141)</a:t>
            </a:r>
          </a:p>
        </p:txBody>
      </p:sp>
      <p:sp>
        <p:nvSpPr>
          <p:cNvPr id="647172" name="Rectangle 4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(11.142)</a:t>
            </a:r>
          </a:p>
        </p:txBody>
      </p:sp>
      <p:graphicFrame>
        <p:nvGraphicFramePr>
          <p:cNvPr id="647179" name="Object 11"/>
          <p:cNvGraphicFramePr>
            <a:graphicFrameLocks noChangeAspect="1"/>
          </p:cNvGraphicFramePr>
          <p:nvPr/>
        </p:nvGraphicFramePr>
        <p:xfrm>
          <a:off x="1066800" y="1752600"/>
          <a:ext cx="6399213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191" name="Document" r:id="rId3" imgW="1828800" imgH="585216" progId="Word.Document.8">
                  <p:embed/>
                </p:oleObj>
              </mc:Choice>
              <mc:Fallback>
                <p:oleObj name="Document" r:id="rId3" imgW="1828800" imgH="585216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6399213" cy="204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7180" name="Object 12"/>
          <p:cNvGraphicFramePr>
            <a:graphicFrameLocks noChangeAspect="1"/>
          </p:cNvGraphicFramePr>
          <p:nvPr/>
        </p:nvGraphicFramePr>
        <p:xfrm>
          <a:off x="1066800" y="4038600"/>
          <a:ext cx="7285038" cy="262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192" name="Document" r:id="rId5" imgW="2081784" imgH="749808" progId="Word.Document.8">
                  <p:embed/>
                </p:oleObj>
              </mc:Choice>
              <mc:Fallback>
                <p:oleObj name="Document" r:id="rId5" imgW="2081784" imgH="749808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38600"/>
                        <a:ext cx="7285038" cy="262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build="p" autoUpdateAnimBg="0"/>
      <p:bldP spid="647172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Conversion of Reservoirs to Active Bromine</a:t>
            </a:r>
          </a:p>
        </p:txBody>
      </p:sp>
      <p:sp>
        <p:nvSpPr>
          <p:cNvPr id="648195" name="Rectangle 3"/>
          <p:cNvSpPr>
            <a:spLocks noChangeArrowheads="1"/>
          </p:cNvSpPr>
          <p:nvPr/>
        </p:nvSpPr>
        <p:spPr bwMode="auto">
          <a:xfrm>
            <a:off x="3810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HBr and BrONO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 reservoir leaks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(11.143)</a:t>
            </a:r>
          </a:p>
        </p:txBody>
      </p:sp>
      <p:graphicFrame>
        <p:nvGraphicFramePr>
          <p:cNvPr id="648199" name="Object 7"/>
          <p:cNvGraphicFramePr>
            <a:graphicFrameLocks noChangeAspect="1"/>
          </p:cNvGraphicFramePr>
          <p:nvPr/>
        </p:nvGraphicFramePr>
        <p:xfrm>
          <a:off x="2362200" y="2286000"/>
          <a:ext cx="40608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211" name="Document" r:id="rId3" imgW="1624584" imgH="252984" progId="Word.Document.8">
                  <p:embed/>
                </p:oleObj>
              </mc:Choice>
              <mc:Fallback>
                <p:oleObj name="Document" r:id="rId3" imgW="1624584" imgH="25298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286000"/>
                        <a:ext cx="40608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8200" name="Object 8"/>
          <p:cNvGraphicFramePr>
            <a:graphicFrameLocks noChangeAspect="1"/>
          </p:cNvGraphicFramePr>
          <p:nvPr/>
        </p:nvGraphicFramePr>
        <p:xfrm>
          <a:off x="193675" y="3657600"/>
          <a:ext cx="8950325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212" name="Document" r:id="rId5" imgW="3581400" imgH="786384" progId="Word.Document.8">
                  <p:embed/>
                </p:oleObj>
              </mc:Choice>
              <mc:Fallback>
                <p:oleObj name="Document" r:id="rId5" imgW="3581400" imgH="7863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" y="3657600"/>
                        <a:ext cx="8950325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5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Change in Size of Antarctic Ozone Hole</a:t>
            </a:r>
          </a:p>
        </p:txBody>
      </p:sp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72390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11.8</a:t>
            </a:r>
          </a:p>
        </p:txBody>
      </p:sp>
      <p:graphicFrame>
        <p:nvGraphicFramePr>
          <p:cNvPr id="649220" name="Object 4"/>
          <p:cNvGraphicFramePr>
            <a:graphicFrameLocks noChangeAspect="1"/>
          </p:cNvGraphicFramePr>
          <p:nvPr/>
        </p:nvGraphicFramePr>
        <p:xfrm>
          <a:off x="914400" y="1233488"/>
          <a:ext cx="7391400" cy="516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231" name="Document" r:id="rId3" imgW="2743200" imgH="1917192" progId="Word.Document.8">
                  <p:embed/>
                </p:oleObj>
              </mc:Choice>
              <mc:Fallback>
                <p:oleObj name="Document" r:id="rId3" imgW="2743200" imgH="1917192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33488"/>
                        <a:ext cx="7391400" cy="516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9221" name="Rectangle 5"/>
          <p:cNvSpPr>
            <a:spLocks noChangeArrowheads="1"/>
          </p:cNvSpPr>
          <p:nvPr/>
        </p:nvSpPr>
        <p:spPr bwMode="auto">
          <a:xfrm>
            <a:off x="914400" y="1676400"/>
            <a:ext cx="457200" cy="388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9222" name="Text Box 6"/>
          <p:cNvSpPr txBox="1">
            <a:spLocks noChangeArrowheads="1"/>
          </p:cNvSpPr>
          <p:nvPr/>
        </p:nvSpPr>
        <p:spPr bwMode="auto">
          <a:xfrm rot="-5400000">
            <a:off x="-1115219" y="3228182"/>
            <a:ext cx="4211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FF0707"/>
                </a:solidFill>
                <a:latin typeface="Times" charset="0"/>
              </a:rPr>
              <a:t>Ozone minimum  (Dobson units)</a:t>
            </a:r>
            <a:endParaRPr lang="en-US" sz="1600" b="0">
              <a:solidFill>
                <a:srgbClr val="0202FF"/>
              </a:solidFill>
              <a:latin typeface="Times" charset="0"/>
            </a:endParaRPr>
          </a:p>
        </p:txBody>
      </p:sp>
      <p:sp>
        <p:nvSpPr>
          <p:cNvPr id="649223" name="Rectangle 7"/>
          <p:cNvSpPr>
            <a:spLocks noChangeArrowheads="1"/>
          </p:cNvSpPr>
          <p:nvPr/>
        </p:nvSpPr>
        <p:spPr bwMode="auto">
          <a:xfrm flipH="1">
            <a:off x="7772400" y="1447800"/>
            <a:ext cx="533400" cy="419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9224" name="Text Box 8"/>
          <p:cNvSpPr txBox="1">
            <a:spLocks noChangeArrowheads="1"/>
          </p:cNvSpPr>
          <p:nvPr/>
        </p:nvSpPr>
        <p:spPr bwMode="auto">
          <a:xfrm rot="5400000" flipH="1">
            <a:off x="6425407" y="3210719"/>
            <a:ext cx="3414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FF0707"/>
                </a:solidFill>
                <a:latin typeface="Times" charset="0"/>
              </a:rPr>
              <a:t>Ozone hole area (10</a:t>
            </a:r>
            <a:r>
              <a:rPr lang="en-US" sz="2400" b="0" baseline="30000">
                <a:solidFill>
                  <a:srgbClr val="FF0707"/>
                </a:solidFill>
                <a:latin typeface="Times" charset="0"/>
              </a:rPr>
              <a:t>6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 km</a:t>
            </a:r>
            <a:r>
              <a:rPr lang="en-US" sz="2400" b="0" baseline="30000">
                <a:solidFill>
                  <a:srgbClr val="FF0707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Polar Stratospheric Cloud Reactions</a:t>
            </a:r>
          </a:p>
        </p:txBody>
      </p:sp>
      <p:sp>
        <p:nvSpPr>
          <p:cNvPr id="650243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Type I Polar Stratospheric Clouds (PSCs)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nitric acid and water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temperature of formation &lt; 195 K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diameter ≈ 0.01 - 3 </a:t>
            </a:r>
            <a:r>
              <a:rPr lang="en-US" sz="2400" b="0">
                <a:solidFill>
                  <a:srgbClr val="800080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m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number concentration  ≈ 1 particle cm</a:t>
            </a:r>
            <a:r>
              <a:rPr lang="en-US" sz="2400" b="0" baseline="30000">
                <a:solidFill>
                  <a:srgbClr val="800080"/>
                </a:solidFill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	</a:t>
            </a:r>
          </a:p>
          <a:p>
            <a:pPr marL="342900" indent="-342900" algn="just">
              <a:lnSpc>
                <a:spcPct val="112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Type II Polar Stratospheric Clouds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Water ice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temperature of formation &lt; 187 K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diameter ≈ 1 - 100 </a:t>
            </a:r>
            <a:r>
              <a:rPr lang="en-US" sz="2400" b="0">
                <a:solidFill>
                  <a:srgbClr val="800080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m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number concentration  ≈  0.1 particle cm</a:t>
            </a:r>
            <a:r>
              <a:rPr lang="en-US" sz="2400" b="0" baseline="30000">
                <a:solidFill>
                  <a:srgbClr val="800080"/>
                </a:solidFill>
                <a:latin typeface="Times" charset="0"/>
              </a:rPr>
              <a:t>-3</a:t>
            </a:r>
            <a:endParaRPr lang="en-US" sz="3200" b="0" baseline="3000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43" grpId="0" build="p" bldLvl="2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Polar Stratospheric Cloud Reactions</a:t>
            </a:r>
          </a:p>
        </p:txBody>
      </p:sp>
      <p:sp>
        <p:nvSpPr>
          <p:cNvPr id="651267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Reactions on Polar Stratospheric Cloud Surfaces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(11.145-9)</a:t>
            </a:r>
          </a:p>
        </p:txBody>
      </p:sp>
      <p:graphicFrame>
        <p:nvGraphicFramePr>
          <p:cNvPr id="651274" name="Object 10"/>
          <p:cNvGraphicFramePr>
            <a:graphicFrameLocks noChangeAspect="1"/>
          </p:cNvGraphicFramePr>
          <p:nvPr/>
        </p:nvGraphicFramePr>
        <p:xfrm>
          <a:off x="1219200" y="2133600"/>
          <a:ext cx="65357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02" name="Document" r:id="rId3" imgW="2615184" imgH="176784" progId="Word.Document.8">
                  <p:embed/>
                </p:oleObj>
              </mc:Choice>
              <mc:Fallback>
                <p:oleObj name="Document" r:id="rId3" imgW="2615184" imgH="176784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3600"/>
                        <a:ext cx="6535738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1275" name="Object 11"/>
          <p:cNvGraphicFramePr>
            <a:graphicFrameLocks noChangeAspect="1"/>
          </p:cNvGraphicFramePr>
          <p:nvPr/>
        </p:nvGraphicFramePr>
        <p:xfrm>
          <a:off x="1219200" y="3048000"/>
          <a:ext cx="64135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03" name="Document" r:id="rId5" imgW="2566416" imgH="176784" progId="Word.Document.8">
                  <p:embed/>
                </p:oleObj>
              </mc:Choice>
              <mc:Fallback>
                <p:oleObj name="Document" r:id="rId5" imgW="2566416" imgH="176784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048000"/>
                        <a:ext cx="641350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1276" name="Object 12"/>
          <p:cNvGraphicFramePr>
            <a:graphicFrameLocks noChangeAspect="1"/>
          </p:cNvGraphicFramePr>
          <p:nvPr/>
        </p:nvGraphicFramePr>
        <p:xfrm>
          <a:off x="1295400" y="3962400"/>
          <a:ext cx="52022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04" name="Document" r:id="rId7" imgW="2081784" imgH="176784" progId="Word.Document.8">
                  <p:embed/>
                </p:oleObj>
              </mc:Choice>
              <mc:Fallback>
                <p:oleObj name="Document" r:id="rId7" imgW="2081784" imgH="17678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962400"/>
                        <a:ext cx="5202238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1277" name="Object 13"/>
          <p:cNvGraphicFramePr>
            <a:graphicFrameLocks noChangeAspect="1"/>
          </p:cNvGraphicFramePr>
          <p:nvPr/>
        </p:nvGraphicFramePr>
        <p:xfrm>
          <a:off x="1219200" y="4876800"/>
          <a:ext cx="66040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05" name="Document" r:id="rId9" imgW="2642616" imgH="176784" progId="Word.Document.8">
                  <p:embed/>
                </p:oleObj>
              </mc:Choice>
              <mc:Fallback>
                <p:oleObj name="Document" r:id="rId9" imgW="2642616" imgH="1767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76800"/>
                        <a:ext cx="660400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1278" name="Object 14"/>
          <p:cNvGraphicFramePr>
            <a:graphicFrameLocks noChangeAspect="1"/>
          </p:cNvGraphicFramePr>
          <p:nvPr/>
        </p:nvGraphicFramePr>
        <p:xfrm>
          <a:off x="1295400" y="5791200"/>
          <a:ext cx="60023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06" name="Document" r:id="rId11" imgW="2401824" imgH="176784" progId="Word.Document.8">
                  <p:embed/>
                </p:oleObj>
              </mc:Choice>
              <mc:Fallback>
                <p:oleObj name="Document" r:id="rId11" imgW="2401824" imgH="176784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791200"/>
                        <a:ext cx="6002338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67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Surface Reaction Rates</a:t>
            </a:r>
          </a:p>
        </p:txBody>
      </p:sp>
      <p:sp>
        <p:nvSpPr>
          <p:cNvPr id="652291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First-order rate coefficient (s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</a:t>
            </a:r>
            <a:r>
              <a:rPr lang="en-US" sz="3200" b="0">
                <a:latin typeface="Times" charset="0"/>
              </a:rPr>
              <a:t> 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(11.150)</a:t>
            </a:r>
          </a:p>
        </p:txBody>
      </p:sp>
      <p:sp>
        <p:nvSpPr>
          <p:cNvPr id="652292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Thermal speed of impinging gas (cm s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(11.151)</a:t>
            </a:r>
          </a:p>
        </p:txBody>
      </p:sp>
      <p:graphicFrame>
        <p:nvGraphicFramePr>
          <p:cNvPr id="6523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500165"/>
              </p:ext>
            </p:extLst>
          </p:nvPr>
        </p:nvGraphicFramePr>
        <p:xfrm>
          <a:off x="3616325" y="1857375"/>
          <a:ext cx="18097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312" name="Equation" r:id="rId3" imgW="723900" imgH="342900" progId="Equation.3">
                  <p:embed/>
                </p:oleObj>
              </mc:Choice>
              <mc:Fallback>
                <p:oleObj name="Equation" r:id="rId3" imgW="723900" imgH="342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25" y="1857375"/>
                        <a:ext cx="18097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23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356545"/>
              </p:ext>
            </p:extLst>
          </p:nvPr>
        </p:nvGraphicFramePr>
        <p:xfrm>
          <a:off x="3705225" y="4111625"/>
          <a:ext cx="1651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313" name="Equation" r:id="rId5" imgW="660400" imgH="457200" progId="Equation.3">
                  <p:embed/>
                </p:oleObj>
              </mc:Choice>
              <mc:Fallback>
                <p:oleObj name="Equation" r:id="rId5" imgW="6604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5225" y="4111625"/>
                        <a:ext cx="1651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291" grpId="0" build="p" autoUpdateAnimBg="0"/>
      <p:bldP spid="652292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Reaction Probabilities</a:t>
            </a:r>
          </a:p>
        </p:txBody>
      </p:sp>
      <p:sp>
        <p:nvSpPr>
          <p:cNvPr id="653315" name="Text Box 3"/>
          <p:cNvSpPr txBox="1">
            <a:spLocks noChangeArrowheads="1"/>
          </p:cNvSpPr>
          <p:nvPr/>
        </p:nvSpPr>
        <p:spPr bwMode="auto">
          <a:xfrm>
            <a:off x="72390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11.9</a:t>
            </a:r>
          </a:p>
        </p:txBody>
      </p:sp>
      <p:sp>
        <p:nvSpPr>
          <p:cNvPr id="653317" name="Rectangle 5"/>
          <p:cNvSpPr>
            <a:spLocks noChangeArrowheads="1"/>
          </p:cNvSpPr>
          <p:nvPr/>
        </p:nvSpPr>
        <p:spPr bwMode="auto">
          <a:xfrm>
            <a:off x="6096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00CC"/>
                </a:solidFill>
                <a:latin typeface="Times" charset="0"/>
              </a:rPr>
              <a:t>Fractional loss of a species from the gas phase due to reaction with a particle surface. Accounts for diffusion of the gas to the surface and reaction with the surface.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653318" name="Rectangle 6"/>
          <p:cNvSpPr>
            <a:spLocks noChangeArrowheads="1"/>
          </p:cNvSpPr>
          <p:nvPr/>
        </p:nvSpPr>
        <p:spPr bwMode="auto">
          <a:xfrm>
            <a:off x="762000" y="2286000"/>
            <a:ext cx="7772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					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   Reaction Probability</a:t>
            </a:r>
            <a:endParaRPr lang="en-US" sz="2400" b="0" u="sng">
              <a:solidFill>
                <a:srgbClr val="187534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Reaction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   		</a:t>
            </a: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Type I PSC	Type II PSC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ClONO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(g) + H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O(a)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0.001		0.3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ClONO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(g) + HCl(a)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0.1		0.3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N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5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(g) + H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O(a)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0.0003		0.01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N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chemeClr val="accent2"/>
                </a:solidFill>
                <a:latin typeface="Times" charset="0"/>
              </a:rPr>
              <a:t>5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(g) + HCl(a)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0.003		0.03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HOCl(g) + HCl(a)</a:t>
            </a:r>
            <a:r>
              <a:rPr lang="en-US" sz="2400" b="0">
                <a:solidFill>
                  <a:srgbClr val="FF0707"/>
                </a:solidFill>
                <a:latin typeface="Times" charset="0"/>
              </a:rPr>
              <a:t>		0.1		0.3</a:t>
            </a: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rgbClr val="FF0707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rgbClr val="FF0707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rgbClr val="FF0707"/>
              </a:solidFill>
              <a:latin typeface="Times" charset="0"/>
            </a:endParaRPr>
          </a:p>
          <a:p>
            <a:pPr marL="223838" indent="-223838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 b="0">
              <a:solidFill>
                <a:srgbClr val="FF0707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3317" grpId="0" build="p" autoUpdateAnimBg="0"/>
      <p:bldP spid="653318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Polar Ozone Destruction</a:t>
            </a:r>
          </a:p>
        </p:txBody>
      </p:sp>
      <p:sp>
        <p:nvSpPr>
          <p:cNvPr id="654339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Cl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 and HOCl photolysis in early spring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(11.161-2)</a:t>
            </a:r>
          </a:p>
        </p:txBody>
      </p:sp>
      <p:sp>
        <p:nvSpPr>
          <p:cNvPr id="654341" name="Rectangle 5"/>
          <p:cNvSpPr>
            <a:spLocks noChangeArrowheads="1"/>
          </p:cNvSpPr>
          <p:nvPr/>
        </p:nvSpPr>
        <p:spPr bwMode="auto">
          <a:xfrm>
            <a:off x="457200" y="4267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Chlorine nitrite photolysis in early spring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(11.163)</a:t>
            </a:r>
          </a:p>
        </p:txBody>
      </p:sp>
      <p:graphicFrame>
        <p:nvGraphicFramePr>
          <p:cNvPr id="654348" name="Object 12"/>
          <p:cNvGraphicFramePr>
            <a:graphicFrameLocks noChangeAspect="1"/>
          </p:cNvGraphicFramePr>
          <p:nvPr/>
        </p:nvGraphicFramePr>
        <p:xfrm>
          <a:off x="762000" y="1828800"/>
          <a:ext cx="7751763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365" name="Document" r:id="rId3" imgW="2578608" imgH="252984" progId="Word.Document.8">
                  <p:embed/>
                </p:oleObj>
              </mc:Choice>
              <mc:Fallback>
                <p:oleObj name="Document" r:id="rId3" imgW="2578608" imgH="25298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7751763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349" name="Object 13"/>
          <p:cNvGraphicFramePr>
            <a:graphicFrameLocks noChangeAspect="1"/>
          </p:cNvGraphicFramePr>
          <p:nvPr/>
        </p:nvGraphicFramePr>
        <p:xfrm>
          <a:off x="762000" y="3048000"/>
          <a:ext cx="7642225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366" name="Document" r:id="rId5" imgW="2566416" imgH="228600" progId="Word.Document.8">
                  <p:embed/>
                </p:oleObj>
              </mc:Choice>
              <mc:Fallback>
                <p:oleObj name="Document" r:id="rId5" imgW="2566416" imgH="2286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048000"/>
                        <a:ext cx="7642225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350" name="Object 14"/>
          <p:cNvGraphicFramePr>
            <a:graphicFrameLocks noChangeAspect="1"/>
          </p:cNvGraphicFramePr>
          <p:nvPr/>
        </p:nvGraphicFramePr>
        <p:xfrm>
          <a:off x="762000" y="4953000"/>
          <a:ext cx="77152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367" name="Document" r:id="rId7" imgW="2578608" imgH="240792" progId="Word.Document.8">
                  <p:embed/>
                </p:oleObj>
              </mc:Choice>
              <mc:Fallback>
                <p:oleObj name="Document" r:id="rId7" imgW="2578608" imgH="240792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953000"/>
                        <a:ext cx="77152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339" grpId="0" build="p" autoUpdateAnimBg="0"/>
      <p:bldP spid="654341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Polar Ozone Destruction</a:t>
            </a:r>
          </a:p>
        </p:txBody>
      </p:sp>
      <p:sp>
        <p:nvSpPr>
          <p:cNvPr id="65536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Catalytic ozone destruction by dimer mechanism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(11.164-7)</a:t>
            </a:r>
          </a:p>
        </p:txBody>
      </p:sp>
      <p:sp>
        <p:nvSpPr>
          <p:cNvPr id="655366" name="Line 6"/>
          <p:cNvSpPr>
            <a:spLocks noChangeShapeType="1"/>
          </p:cNvSpPr>
          <p:nvPr/>
        </p:nvSpPr>
        <p:spPr bwMode="auto">
          <a:xfrm>
            <a:off x="1219200" y="5486400"/>
            <a:ext cx="6553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55371" name="Object 11"/>
          <p:cNvGraphicFramePr>
            <a:graphicFrameLocks noChangeAspect="1"/>
          </p:cNvGraphicFramePr>
          <p:nvPr/>
        </p:nvGraphicFramePr>
        <p:xfrm>
          <a:off x="1676400" y="1600200"/>
          <a:ext cx="588645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99" name="Document" r:id="rId3" imgW="1956816" imgH="252984" progId="Word.Document.8">
                  <p:embed/>
                </p:oleObj>
              </mc:Choice>
              <mc:Fallback>
                <p:oleObj name="Document" r:id="rId3" imgW="1956816" imgH="252984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00200"/>
                        <a:ext cx="5886450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72" name="Object 12"/>
          <p:cNvGraphicFramePr>
            <a:graphicFrameLocks noChangeAspect="1"/>
          </p:cNvGraphicFramePr>
          <p:nvPr/>
        </p:nvGraphicFramePr>
        <p:xfrm>
          <a:off x="2514600" y="2667000"/>
          <a:ext cx="4095750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0" name="Document" r:id="rId5" imgW="1359408" imgH="268224" progId="Word.Document.8">
                  <p:embed/>
                </p:oleObj>
              </mc:Choice>
              <mc:Fallback>
                <p:oleObj name="Document" r:id="rId5" imgW="1359408" imgH="26822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667000"/>
                        <a:ext cx="4095750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73" name="Object 13"/>
          <p:cNvGraphicFramePr>
            <a:graphicFrameLocks noChangeAspect="1"/>
          </p:cNvGraphicFramePr>
          <p:nvPr/>
        </p:nvGraphicFramePr>
        <p:xfrm>
          <a:off x="381000" y="3581400"/>
          <a:ext cx="855662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1" name="Document" r:id="rId7" imgW="3148584" imgH="252984" progId="Word.Document.8">
                  <p:embed/>
                </p:oleObj>
              </mc:Choice>
              <mc:Fallback>
                <p:oleObj name="Document" r:id="rId7" imgW="3148584" imgH="2529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581400"/>
                        <a:ext cx="8556625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74" name="Object 14"/>
          <p:cNvGraphicFramePr>
            <a:graphicFrameLocks noChangeAspect="1"/>
          </p:cNvGraphicFramePr>
          <p:nvPr/>
        </p:nvGraphicFramePr>
        <p:xfrm>
          <a:off x="2743200" y="4572000"/>
          <a:ext cx="39401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2" name="Document" r:id="rId9" imgW="1307592" imgH="252984" progId="Word.Document.8">
                  <p:embed/>
                </p:oleObj>
              </mc:Choice>
              <mc:Fallback>
                <p:oleObj name="Document" r:id="rId9" imgW="1307592" imgH="252984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72000"/>
                        <a:ext cx="39401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75" name="Object 15"/>
          <p:cNvGraphicFramePr>
            <a:graphicFrameLocks noChangeAspect="1"/>
          </p:cNvGraphicFramePr>
          <p:nvPr/>
        </p:nvGraphicFramePr>
        <p:xfrm>
          <a:off x="3048000" y="5791200"/>
          <a:ext cx="27241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3" name="Document" r:id="rId11" imgW="902208" imgH="176784" progId="Word.Document.8">
                  <p:embed/>
                </p:oleObj>
              </mc:Choice>
              <mc:Fallback>
                <p:oleObj name="Document" r:id="rId11" imgW="902208" imgH="176784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91200"/>
                        <a:ext cx="27241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3" grpId="0" build="p" autoUpdateAnimBg="0"/>
      <p:bldP spid="65536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Polar Ozone Destruction</a:t>
            </a:r>
          </a:p>
        </p:txBody>
      </p:sp>
      <p:sp>
        <p:nvSpPr>
          <p:cNvPr id="656387" name="Rectangle 3"/>
          <p:cNvSpPr>
            <a:spLocks noChangeArrowheads="1"/>
          </p:cNvSpPr>
          <p:nvPr/>
        </p:nvSpPr>
        <p:spPr bwMode="auto">
          <a:xfrm>
            <a:off x="457200" y="1066800"/>
            <a:ext cx="853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 second catalytic cycle that involves bromine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(11.169-72)</a:t>
            </a:r>
          </a:p>
        </p:txBody>
      </p:sp>
      <p:sp>
        <p:nvSpPr>
          <p:cNvPr id="656390" name="Line 6"/>
          <p:cNvSpPr>
            <a:spLocks noChangeShapeType="1"/>
          </p:cNvSpPr>
          <p:nvPr/>
        </p:nvSpPr>
        <p:spPr bwMode="auto">
          <a:xfrm>
            <a:off x="1524000" y="5029200"/>
            <a:ext cx="6553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56397" name="Object 13"/>
          <p:cNvGraphicFramePr>
            <a:graphicFrameLocks noChangeAspect="1"/>
          </p:cNvGraphicFramePr>
          <p:nvPr/>
        </p:nvGraphicFramePr>
        <p:xfrm>
          <a:off x="1752600" y="1600200"/>
          <a:ext cx="56134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419" name="Document" r:id="rId3" imgW="1600200" imgH="252984" progId="Word.Document.8">
                  <p:embed/>
                </p:oleObj>
              </mc:Choice>
              <mc:Fallback>
                <p:oleObj name="Document" r:id="rId3" imgW="1600200" imgH="2529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600200"/>
                        <a:ext cx="561340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6398" name="Object 14"/>
          <p:cNvGraphicFramePr>
            <a:graphicFrameLocks noChangeAspect="1"/>
          </p:cNvGraphicFramePr>
          <p:nvPr/>
        </p:nvGraphicFramePr>
        <p:xfrm>
          <a:off x="1828800" y="2743200"/>
          <a:ext cx="56134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420" name="Document" r:id="rId5" imgW="1600200" imgH="252984" progId="Word.Document.8">
                  <p:embed/>
                </p:oleObj>
              </mc:Choice>
              <mc:Fallback>
                <p:oleObj name="Document" r:id="rId5" imgW="1600200" imgH="252984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43200"/>
                        <a:ext cx="561340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6399" name="Object 15"/>
          <p:cNvGraphicFramePr>
            <a:graphicFrameLocks noChangeAspect="1"/>
          </p:cNvGraphicFramePr>
          <p:nvPr/>
        </p:nvGraphicFramePr>
        <p:xfrm>
          <a:off x="1447800" y="4114800"/>
          <a:ext cx="6718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421" name="Document" r:id="rId7" imgW="1929384" imgH="240792" progId="Word.Document.8">
                  <p:embed/>
                </p:oleObj>
              </mc:Choice>
              <mc:Fallback>
                <p:oleObj name="Document" r:id="rId7" imgW="1929384" imgH="240792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114800"/>
                        <a:ext cx="67183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6400" name="Object 16"/>
          <p:cNvGraphicFramePr>
            <a:graphicFrameLocks noChangeAspect="1"/>
          </p:cNvGraphicFramePr>
          <p:nvPr/>
        </p:nvGraphicFramePr>
        <p:xfrm>
          <a:off x="3124200" y="5562600"/>
          <a:ext cx="3198813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422" name="Document" r:id="rId9" imgW="902208" imgH="176784" progId="Word.Document.8">
                  <p:embed/>
                </p:oleObj>
              </mc:Choice>
              <mc:Fallback>
                <p:oleObj name="Document" r:id="rId9" imgW="902208" imgH="176784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562600"/>
                        <a:ext cx="3198813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87" grpId="0" build="p" autoUpdateAnimBg="0"/>
      <p:bldP spid="65639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Conversion of Cl Reservoirs to Active Cl</a:t>
            </a:r>
          </a:p>
        </p:txBody>
      </p:sp>
      <p:sp>
        <p:nvSpPr>
          <p:cNvPr id="657411" name="Text Box 3"/>
          <p:cNvSpPr txBox="1">
            <a:spLocks noChangeArrowheads="1"/>
          </p:cNvSpPr>
          <p:nvPr/>
        </p:nvSpPr>
        <p:spPr bwMode="auto">
          <a:xfrm>
            <a:off x="72390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11.9</a:t>
            </a:r>
          </a:p>
        </p:txBody>
      </p:sp>
      <p:graphicFrame>
        <p:nvGraphicFramePr>
          <p:cNvPr id="657413" name="Object 5"/>
          <p:cNvGraphicFramePr>
            <a:graphicFrameLocks noChangeAspect="1"/>
          </p:cNvGraphicFramePr>
          <p:nvPr/>
        </p:nvGraphicFramePr>
        <p:xfrm>
          <a:off x="381000" y="1801813"/>
          <a:ext cx="6705600" cy="373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426" name="Document" r:id="rId3" imgW="2871216" imgH="1600200" progId="Word.Document.8">
                  <p:embed/>
                </p:oleObj>
              </mc:Choice>
              <mc:Fallback>
                <p:oleObj name="Document" r:id="rId3" imgW="2871216" imgH="16002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01813"/>
                        <a:ext cx="6705600" cy="373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7415" name="Object 7"/>
          <p:cNvGraphicFramePr>
            <a:graphicFrameLocks noChangeAspect="1"/>
          </p:cNvGraphicFramePr>
          <p:nvPr/>
        </p:nvGraphicFramePr>
        <p:xfrm>
          <a:off x="4953000" y="1905000"/>
          <a:ext cx="6553200" cy="365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427" name="Document" r:id="rId5" imgW="2871216" imgH="1600200" progId="Word.Document.8">
                  <p:embed/>
                </p:oleObj>
              </mc:Choice>
              <mc:Fallback>
                <p:oleObj name="Document" r:id="rId5" imgW="2871216" imgH="16002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905000"/>
                        <a:ext cx="6553200" cy="365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Ozone Regeneration</a:t>
            </a:r>
          </a:p>
        </p:txBody>
      </p:sp>
      <p:sp>
        <p:nvSpPr>
          <p:cNvPr id="658435" name="Text Box 3"/>
          <p:cNvSpPr txBox="1">
            <a:spLocks noChangeArrowheads="1"/>
          </p:cNvSpPr>
          <p:nvPr/>
        </p:nvSpPr>
        <p:spPr bwMode="auto">
          <a:xfrm>
            <a:off x="7239000" y="6096000"/>
            <a:ext cx="14287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11.10</a:t>
            </a:r>
          </a:p>
        </p:txBody>
      </p:sp>
      <p:sp>
        <p:nvSpPr>
          <p:cNvPr id="658436" name="Rectangle 4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Change in globally-averaged ozone column abundance during two global model simulations in which all ozone was initially removed and chlorine was present and absent, respectively.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658437" name="Object 5"/>
          <p:cNvGraphicFramePr>
            <a:graphicFrameLocks noChangeAspect="1"/>
          </p:cNvGraphicFramePr>
          <p:nvPr/>
        </p:nvGraphicFramePr>
        <p:xfrm>
          <a:off x="914400" y="2057400"/>
          <a:ext cx="6477000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446" name="Document" r:id="rId3" imgW="2971800" imgH="2057400" progId="Word.Document.8">
                  <p:embed/>
                </p:oleObj>
              </mc:Choice>
              <mc:Fallback>
                <p:oleObj name="Document" r:id="rId3" imgW="2971800" imgH="20574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057400"/>
                        <a:ext cx="6477000" cy="448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8438" name="Rectangle 6"/>
          <p:cNvSpPr>
            <a:spLocks noChangeArrowheads="1"/>
          </p:cNvSpPr>
          <p:nvPr/>
        </p:nvSpPr>
        <p:spPr bwMode="auto">
          <a:xfrm>
            <a:off x="609600" y="2209800"/>
            <a:ext cx="1063625" cy="43227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8439" name="Text Box 7"/>
          <p:cNvSpPr txBox="1">
            <a:spLocks noChangeArrowheads="1"/>
          </p:cNvSpPr>
          <p:nvPr/>
        </p:nvSpPr>
        <p:spPr bwMode="auto">
          <a:xfrm rot="-5400000">
            <a:off x="-825500" y="3478213"/>
            <a:ext cx="38449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202FF"/>
                </a:solidFill>
                <a:latin typeface="Times" charset="0"/>
              </a:rPr>
              <a:t>Average global ozone column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202FF"/>
                </a:solidFill>
                <a:latin typeface="Times" charset="0"/>
              </a:rPr>
              <a:t> (Dobson units)</a:t>
            </a:r>
            <a:endParaRPr lang="en-US" sz="1600" b="0">
              <a:solidFill>
                <a:srgbClr val="0202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Regeneration of Ozone Vertical Profile</a:t>
            </a:r>
          </a:p>
        </p:txBody>
      </p:sp>
      <p:sp>
        <p:nvSpPr>
          <p:cNvPr id="659460" name="Rectangle 4"/>
          <p:cNvSpPr>
            <a:spLocks noChangeArrowheads="1"/>
          </p:cNvSpPr>
          <p:nvPr/>
        </p:nvSpPr>
        <p:spPr bwMode="auto">
          <a:xfrm>
            <a:off x="304800" y="914400"/>
            <a:ext cx="8610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Time-evolution of modeled profile of ozone (a) mixing ratio and (b) number concentration at 34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o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N latitude, starting with zero ozone.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pSp>
        <p:nvGrpSpPr>
          <p:cNvPr id="659468" name="Group 12"/>
          <p:cNvGrpSpPr>
            <a:grpSpLocks/>
          </p:cNvGrpSpPr>
          <p:nvPr/>
        </p:nvGrpSpPr>
        <p:grpSpPr bwMode="auto">
          <a:xfrm>
            <a:off x="381000" y="1752600"/>
            <a:ext cx="3960813" cy="4572000"/>
            <a:chOff x="240" y="1104"/>
            <a:chExt cx="2495" cy="2880"/>
          </a:xfrm>
        </p:grpSpPr>
        <p:graphicFrame>
          <p:nvGraphicFramePr>
            <p:cNvPr id="659462" name="Object 6"/>
            <p:cNvGraphicFramePr>
              <a:graphicFrameLocks noChangeAspect="1"/>
            </p:cNvGraphicFramePr>
            <p:nvPr/>
          </p:nvGraphicFramePr>
          <p:xfrm>
            <a:off x="288" y="1104"/>
            <a:ext cx="2447" cy="2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9480" name="Document" r:id="rId3" imgW="2286000" imgH="2691384" progId="Word.Document.8">
                    <p:embed/>
                  </p:oleObj>
                </mc:Choice>
                <mc:Fallback>
                  <p:oleObj name="Document" r:id="rId3" imgW="2286000" imgH="2691384" progId="Word.Document.8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1104"/>
                          <a:ext cx="2447" cy="28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59464" name="Rectangle 8"/>
            <p:cNvSpPr>
              <a:spLocks noChangeArrowheads="1"/>
            </p:cNvSpPr>
            <p:nvPr/>
          </p:nvSpPr>
          <p:spPr bwMode="auto">
            <a:xfrm>
              <a:off x="384" y="1440"/>
              <a:ext cx="192" cy="18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9465" name="Text Box 9"/>
            <p:cNvSpPr txBox="1">
              <a:spLocks noChangeArrowheads="1"/>
            </p:cNvSpPr>
            <p:nvPr/>
          </p:nvSpPr>
          <p:spPr bwMode="auto">
            <a:xfrm rot="-5400000">
              <a:off x="-199" y="2208"/>
              <a:ext cx="11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solidFill>
                    <a:srgbClr val="FF0707"/>
                  </a:solidFill>
                  <a:latin typeface="Times" charset="0"/>
                </a:rPr>
                <a:t>Altitude (km)</a:t>
              </a:r>
              <a:endParaRPr lang="en-US" sz="1600" b="0">
                <a:solidFill>
                  <a:srgbClr val="FF0707"/>
                </a:solidFill>
                <a:latin typeface="Times" charset="0"/>
              </a:endParaRPr>
            </a:p>
          </p:txBody>
        </p:sp>
      </p:grpSp>
      <p:grpSp>
        <p:nvGrpSpPr>
          <p:cNvPr id="659469" name="Group 13"/>
          <p:cNvGrpSpPr>
            <a:grpSpLocks/>
          </p:cNvGrpSpPr>
          <p:nvPr/>
        </p:nvGrpSpPr>
        <p:grpSpPr bwMode="auto">
          <a:xfrm>
            <a:off x="4800600" y="1752600"/>
            <a:ext cx="3943350" cy="4956175"/>
            <a:chOff x="3024" y="1104"/>
            <a:chExt cx="2484" cy="3122"/>
          </a:xfrm>
        </p:grpSpPr>
        <p:sp>
          <p:nvSpPr>
            <p:cNvPr id="659459" name="Text Box 3"/>
            <p:cNvSpPr txBox="1">
              <a:spLocks noChangeArrowheads="1"/>
            </p:cNvSpPr>
            <p:nvPr/>
          </p:nvSpPr>
          <p:spPr bwMode="auto">
            <a:xfrm>
              <a:off x="4608" y="3984"/>
              <a:ext cx="900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b="0" dirty="0">
                  <a:solidFill>
                    <a:srgbClr val="993366"/>
                  </a:solidFill>
                  <a:latin typeface="Times" charset="0"/>
                </a:rPr>
                <a:t>Fig. 11.11</a:t>
              </a:r>
            </a:p>
          </p:txBody>
        </p:sp>
        <p:graphicFrame>
          <p:nvGraphicFramePr>
            <p:cNvPr id="659463" name="Object 7"/>
            <p:cNvGraphicFramePr>
              <a:graphicFrameLocks noChangeAspect="1"/>
            </p:cNvGraphicFramePr>
            <p:nvPr/>
          </p:nvGraphicFramePr>
          <p:xfrm>
            <a:off x="3024" y="1104"/>
            <a:ext cx="2366" cy="27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9481" name="Document" r:id="rId5" imgW="2286000" imgH="2691384" progId="Word.Document.8">
                    <p:embed/>
                  </p:oleObj>
                </mc:Choice>
                <mc:Fallback>
                  <p:oleObj name="Document" r:id="rId5" imgW="2286000" imgH="2691384" progId="Word.Document.8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1104"/>
                          <a:ext cx="2366" cy="27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59466" name="Rectangle 10"/>
            <p:cNvSpPr>
              <a:spLocks noChangeArrowheads="1"/>
            </p:cNvSpPr>
            <p:nvPr/>
          </p:nvSpPr>
          <p:spPr bwMode="auto">
            <a:xfrm>
              <a:off x="3120" y="1392"/>
              <a:ext cx="192" cy="18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9467" name="Text Box 11"/>
            <p:cNvSpPr txBox="1">
              <a:spLocks noChangeArrowheads="1"/>
            </p:cNvSpPr>
            <p:nvPr/>
          </p:nvSpPr>
          <p:spPr bwMode="auto">
            <a:xfrm rot="-5400000">
              <a:off x="2585" y="2215"/>
              <a:ext cx="11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solidFill>
                    <a:srgbClr val="FF0707"/>
                  </a:solidFill>
                  <a:latin typeface="Times" charset="0"/>
                </a:rPr>
                <a:t>Altitude (km)</a:t>
              </a:r>
              <a:endParaRPr lang="en-US" sz="1600" b="0">
                <a:solidFill>
                  <a:srgbClr val="FF0707"/>
                </a:solidFill>
                <a:latin typeface="Time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9460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8370</TotalTime>
  <Words>1368</Words>
  <Application>Microsoft Macintosh PowerPoint</Application>
  <PresentationFormat>On-screen Show (4:3)</PresentationFormat>
  <Paragraphs>206</Paragraphs>
  <Slides>53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Symbol</vt:lpstr>
      <vt:lpstr>Times</vt:lpstr>
      <vt:lpstr>Default Design</vt:lpstr>
      <vt:lpstr>Document</vt:lpstr>
      <vt:lpstr>Equation</vt:lpstr>
      <vt:lpstr>Presentation Slides  for  Chapter 11, Part 2 of  Fundamentals of Atmospheric Modeling 2nd Edition </vt:lpstr>
      <vt:lpstr>Alkene Reaction With Ozone</vt:lpstr>
      <vt:lpstr>Alkene Reaction With Ozone</vt:lpstr>
      <vt:lpstr>Alkene Reaction With Ozone</vt:lpstr>
      <vt:lpstr>Alkene Reaction With Ozone</vt:lpstr>
      <vt:lpstr>Alkene Reaction With Nitrate</vt:lpstr>
      <vt:lpstr>Aromatic Reaction With OH</vt:lpstr>
      <vt:lpstr>Aromatic Reaction With OH</vt:lpstr>
      <vt:lpstr>Aromatic Rxn With Hydroxyl Radical</vt:lpstr>
      <vt:lpstr>Fate of Cresol</vt:lpstr>
      <vt:lpstr>Isoprene Reaction With OH</vt:lpstr>
      <vt:lpstr>Fate of Isoprene Products</vt:lpstr>
      <vt:lpstr>Isoprene Reaction With Ozone</vt:lpstr>
      <vt:lpstr>Alcohol Reactions</vt:lpstr>
      <vt:lpstr>Alcohol Reactions</vt:lpstr>
      <vt:lpstr>Carbon Bond Lumping</vt:lpstr>
      <vt:lpstr>Carbon Bond Lumping</vt:lpstr>
      <vt:lpstr>Carbon Bond Lumping</vt:lpstr>
      <vt:lpstr>Carbon Bond Lumping</vt:lpstr>
      <vt:lpstr>Vertical Profile of Ozone</vt:lpstr>
      <vt:lpstr>Column Abundance of Ozone</vt:lpstr>
      <vt:lpstr>Stratospheric Chemistry</vt:lpstr>
      <vt:lpstr>Stratospheric Chemistry</vt:lpstr>
      <vt:lpstr>Natural Ozone Destruction by NOx</vt:lpstr>
      <vt:lpstr>Natural Ozone Destruction by NOx</vt:lpstr>
      <vt:lpstr>Natural Ozone Destruction by HOx</vt:lpstr>
      <vt:lpstr>Natural Ozone Destruction by HOx</vt:lpstr>
      <vt:lpstr>Removal of HOx and NOx</vt:lpstr>
      <vt:lpstr>Stratospheric Source of Water Vapor</vt:lpstr>
      <vt:lpstr>Changes in Monthly-Averaged Global Ozone From 1979-2001</vt:lpstr>
      <vt:lpstr>Variation with Latitude of October Zonally-Averaged Ozone in ‘79, ‘99, ‘00</vt:lpstr>
      <vt:lpstr>Variation with Altitude of CFCs and Other Chlorinated Compounds</vt:lpstr>
      <vt:lpstr>Variations With Altitude of CFCs and Other Chlorinated Compounds</vt:lpstr>
      <vt:lpstr>Natural Sources of Chlorine</vt:lpstr>
      <vt:lpstr>Chlorine Emission to Stratosphere</vt:lpstr>
      <vt:lpstr>Ozone Destruction by Chlorine</vt:lpstr>
      <vt:lpstr>Conversion of Active Chlorine to Reservoirs</vt:lpstr>
      <vt:lpstr>Conversion of Reservoirs to Active Chlorine</vt:lpstr>
      <vt:lpstr>Ozone Destruction by Bromine</vt:lpstr>
      <vt:lpstr>Ozone Destruction by Bromine</vt:lpstr>
      <vt:lpstr>Conversion of Active Bromine to Reservoirs</vt:lpstr>
      <vt:lpstr>Conversion of Reservoirs to Active Bromine</vt:lpstr>
      <vt:lpstr>Change in Size of Antarctic Ozone Hole</vt:lpstr>
      <vt:lpstr>Polar Stratospheric Cloud Reactions</vt:lpstr>
      <vt:lpstr>Polar Stratospheric Cloud Reactions</vt:lpstr>
      <vt:lpstr>Surface Reaction Rates</vt:lpstr>
      <vt:lpstr>Reaction Probabilities</vt:lpstr>
      <vt:lpstr>Polar Ozone Destruction</vt:lpstr>
      <vt:lpstr>Polar Ozone Destruction</vt:lpstr>
      <vt:lpstr>Polar Ozone Destruction</vt:lpstr>
      <vt:lpstr>Conversion of Cl Reservoirs to Active Cl</vt:lpstr>
      <vt:lpstr>Ozone Regeneration</vt:lpstr>
      <vt:lpstr>Regeneration of Ozone Vertical Profile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571</cp:revision>
  <dcterms:created xsi:type="dcterms:W3CDTF">2004-09-10T00:13:47Z</dcterms:created>
  <dcterms:modified xsi:type="dcterms:W3CDTF">2022-05-05T17:04:05Z</dcterms:modified>
</cp:coreProperties>
</file>