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438" r:id="rId3"/>
    <p:sldId id="439" r:id="rId4"/>
    <p:sldId id="440" r:id="rId5"/>
    <p:sldId id="441" r:id="rId6"/>
    <p:sldId id="442" r:id="rId7"/>
    <p:sldId id="443" r:id="rId8"/>
    <p:sldId id="437" r:id="rId9"/>
    <p:sldId id="444" r:id="rId10"/>
    <p:sldId id="445" r:id="rId11"/>
    <p:sldId id="446" r:id="rId12"/>
    <p:sldId id="447" r:id="rId13"/>
    <p:sldId id="448" r:id="rId14"/>
    <p:sldId id="449" r:id="rId15"/>
    <p:sldId id="450" r:id="rId16"/>
    <p:sldId id="451" r:id="rId17"/>
    <p:sldId id="453" r:id="rId18"/>
    <p:sldId id="455" r:id="rId19"/>
    <p:sldId id="456" r:id="rId20"/>
    <p:sldId id="457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4" r:id="rId38"/>
    <p:sldId id="475" r:id="rId39"/>
    <p:sldId id="487" r:id="rId40"/>
    <p:sldId id="476" r:id="rId41"/>
    <p:sldId id="477" r:id="rId42"/>
    <p:sldId id="488" r:id="rId43"/>
    <p:sldId id="479" r:id="rId44"/>
    <p:sldId id="480" r:id="rId45"/>
    <p:sldId id="481" r:id="rId46"/>
    <p:sldId id="489" r:id="rId47"/>
    <p:sldId id="483" r:id="rId48"/>
    <p:sldId id="484" r:id="rId49"/>
    <p:sldId id="485" r:id="rId50"/>
    <p:sldId id="486" r:id="rId51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Relationship Id="rId4" Type="http://schemas.openxmlformats.org/officeDocument/2006/relationships/image" Target="../media/image8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image" Target="../media/image86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Relationship Id="rId5" Type="http://schemas.openxmlformats.org/officeDocument/2006/relationships/image" Target="../media/image92.emf"/><Relationship Id="rId4" Type="http://schemas.openxmlformats.org/officeDocument/2006/relationships/image" Target="../media/image91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5D8A9-74EE-2C4F-896D-F1DEDCA2A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8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302CD-3F55-2443-830A-8E2E8C6F2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4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7249F-3E8F-154A-B2EA-4A4E24DAF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59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31186-1733-484A-B29E-E4E4684AA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5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7EA1D-93F6-414F-A714-1677D35F3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2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283A0-A732-FA4C-921A-EFCD856ED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8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48AE3-C1C1-1244-ACA8-E950068AD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6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DC78F-56B5-C94A-A67F-DC2793EEF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5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5FC6F-E2F4-424D-BD9F-35C731832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8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3B4F9-87AD-6346-80B5-69C3C2424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62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F98C4-AA9E-B440-9BA4-A37834A13A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4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C2E43B2B-9CE9-7A45-BE9F-3BC048F55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4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emf"/><Relationship Id="rId4" Type="http://schemas.openxmlformats.org/officeDocument/2006/relationships/image" Target="../media/image19.emf"/><Relationship Id="rId9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7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2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3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3.e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4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46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5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5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6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6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6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0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2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74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77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83.emf"/><Relationship Id="rId4" Type="http://schemas.openxmlformats.org/officeDocument/2006/relationships/image" Target="../media/image80.emf"/><Relationship Id="rId9" Type="http://schemas.openxmlformats.org/officeDocument/2006/relationships/oleObject" Target="../embeddings/oleObject8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8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8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86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88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9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90.e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91.emf"/><Relationship Id="rId4" Type="http://schemas.openxmlformats.org/officeDocument/2006/relationships/image" Target="../media/image89.emf"/><Relationship Id="rId9" Type="http://schemas.openxmlformats.org/officeDocument/2006/relationships/oleObject" Target="../embeddings/oleObject95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94.e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93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9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9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Chapter 11, Part 1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cs typeface="+mj-cs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Mark Z. Jacobson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Department of Civil &amp; Environmental Engineering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 University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Stanford, CA 94305-4020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jacobson@stanford.edu</a:t>
            </a:r>
          </a:p>
          <a:p>
            <a:pPr algn="ctr">
              <a:buFontTx/>
              <a:buNone/>
              <a:defRPr/>
            </a:pPr>
            <a:r>
              <a:rPr lang="en-US" sz="2800" b="0">
                <a:solidFill>
                  <a:srgbClr val="187534"/>
                </a:solidFill>
                <a:latin typeface="Times" charset="0"/>
                <a:cs typeface="+mn-cs"/>
              </a:rPr>
              <a:t>March 21, 2005</a:t>
            </a:r>
            <a:r>
              <a:rPr lang="en-US" sz="2000" b="0">
                <a:latin typeface="Times" charset="0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Types of Gases</a:t>
            </a:r>
          </a:p>
        </p:txBody>
      </p:sp>
      <p:sp>
        <p:nvSpPr>
          <p:cNvPr id="559107" name="Rectangle 3"/>
          <p:cNvSpPr>
            <a:spLocks noChangeArrowheads="1"/>
          </p:cNvSpPr>
          <p:nvPr/>
        </p:nvSpPr>
        <p:spPr bwMode="auto">
          <a:xfrm>
            <a:off x="3048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Inorganic gases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Contain O, N, S, Cl, Br, and maybe H or C, but not both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559108" name="Rectangle 4"/>
          <p:cNvSpPr>
            <a:spLocks noChangeArrowheads="1"/>
          </p:cNvSpPr>
          <p:nvPr/>
        </p:nvSpPr>
        <p:spPr bwMode="auto">
          <a:xfrm>
            <a:off x="457200" y="205740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Nitric oxide --</a:t>
            </a:r>
            <a:endParaRPr lang="en-US" sz="3200" b="0">
              <a:solidFill>
                <a:srgbClr val="0000FF"/>
              </a:solidFill>
              <a:latin typeface="Times" charset="0"/>
              <a:cs typeface="+mn-cs"/>
            </a:endParaRPr>
          </a:p>
        </p:txBody>
      </p:sp>
      <p:sp>
        <p:nvSpPr>
          <p:cNvPr id="559109" name="Rectangle 5"/>
          <p:cNvSpPr>
            <a:spLocks noChangeArrowheads="1"/>
          </p:cNvSpPr>
          <p:nvPr/>
        </p:nvSpPr>
        <p:spPr bwMode="auto">
          <a:xfrm>
            <a:off x="304800" y="2590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Organic gases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Contain both H and C, but may also contain other atoms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559114" name="Rectangle 10"/>
          <p:cNvSpPr>
            <a:spLocks noChangeArrowheads="1"/>
          </p:cNvSpPr>
          <p:nvPr/>
        </p:nvSpPr>
        <p:spPr bwMode="auto">
          <a:xfrm>
            <a:off x="4038600" y="2057400"/>
            <a:ext cx="2743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Carbon dioxide --</a:t>
            </a:r>
            <a:endParaRPr lang="en-US" sz="3200" b="0">
              <a:solidFill>
                <a:srgbClr val="0000FF"/>
              </a:solidFill>
              <a:latin typeface="Times" charset="0"/>
              <a:cs typeface="+mn-cs"/>
            </a:endParaRPr>
          </a:p>
        </p:txBody>
      </p:sp>
      <p:sp>
        <p:nvSpPr>
          <p:cNvPr id="559115" name="Rectangle 11"/>
          <p:cNvSpPr>
            <a:spLocks noChangeArrowheads="1"/>
          </p:cNvSpPr>
          <p:nvPr/>
        </p:nvSpPr>
        <p:spPr bwMode="auto">
          <a:xfrm>
            <a:off x="457200" y="3733800"/>
            <a:ext cx="304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Formaldehyde --</a:t>
            </a:r>
            <a:r>
              <a:rPr lang="en-US" sz="3200" b="0">
                <a:solidFill>
                  <a:srgbClr val="0000FF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559116" name="Rectangle 12"/>
          <p:cNvSpPr>
            <a:spLocks noChangeArrowheads="1"/>
          </p:cNvSpPr>
          <p:nvPr/>
        </p:nvSpPr>
        <p:spPr bwMode="auto">
          <a:xfrm>
            <a:off x="457200" y="487680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Acetone --</a:t>
            </a:r>
            <a:r>
              <a:rPr lang="en-US" sz="3200" b="0">
                <a:solidFill>
                  <a:srgbClr val="9900CC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559117" name="Rectangle 13"/>
          <p:cNvSpPr>
            <a:spLocks noChangeArrowheads="1"/>
          </p:cNvSpPr>
          <p:nvPr/>
        </p:nvSpPr>
        <p:spPr bwMode="auto">
          <a:xfrm>
            <a:off x="457200" y="5943600"/>
            <a:ext cx="411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Peroxyacetylnitrate --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</a:p>
        </p:txBody>
      </p:sp>
      <p:graphicFrame>
        <p:nvGraphicFramePr>
          <p:cNvPr id="559119" name="Object 15"/>
          <p:cNvGraphicFramePr>
            <a:graphicFrameLocks noChangeAspect="1"/>
          </p:cNvGraphicFramePr>
          <p:nvPr/>
        </p:nvGraphicFramePr>
        <p:xfrm>
          <a:off x="2514600" y="1928813"/>
          <a:ext cx="762000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Document" r:id="rId3" imgW="304800" imgH="203200" progId="Word.Document.8">
                  <p:embed/>
                </p:oleObj>
              </mc:Choice>
              <mc:Fallback>
                <p:oleObj name="Document" r:id="rId3" imgW="304800" imgH="203200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28813"/>
                        <a:ext cx="762000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20" name="Object 16"/>
          <p:cNvGraphicFramePr>
            <a:graphicFrameLocks noChangeAspect="1"/>
          </p:cNvGraphicFramePr>
          <p:nvPr/>
        </p:nvGraphicFramePr>
        <p:xfrm>
          <a:off x="6492875" y="2057400"/>
          <a:ext cx="12033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Document" r:id="rId5" imgW="482600" imgH="177800" progId="Word.Document.8">
                  <p:embed/>
                </p:oleObj>
              </mc:Choice>
              <mc:Fallback>
                <p:oleObj name="Document" r:id="rId5" imgW="482600" imgH="177800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75" y="2057400"/>
                        <a:ext cx="12033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21" name="Object 17"/>
          <p:cNvGraphicFramePr>
            <a:graphicFrameLocks noChangeAspect="1"/>
          </p:cNvGraphicFramePr>
          <p:nvPr/>
        </p:nvGraphicFramePr>
        <p:xfrm>
          <a:off x="4876800" y="3505200"/>
          <a:ext cx="10128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Document" r:id="rId7" imgW="406400" imgH="457200" progId="Word.Document.8">
                  <p:embed/>
                </p:oleObj>
              </mc:Choice>
              <mc:Fallback>
                <p:oleObj name="Document" r:id="rId7" imgW="406400" imgH="457200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505200"/>
                        <a:ext cx="10128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22" name="Object 18"/>
          <p:cNvGraphicFramePr>
            <a:graphicFrameLocks noChangeAspect="1"/>
          </p:cNvGraphicFramePr>
          <p:nvPr/>
        </p:nvGraphicFramePr>
        <p:xfrm>
          <a:off x="2362200" y="4572000"/>
          <a:ext cx="2125663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Document" r:id="rId9" imgW="850900" imgH="495300" progId="Word.Document.8">
                  <p:embed/>
                </p:oleObj>
              </mc:Choice>
              <mc:Fallback>
                <p:oleObj name="Document" r:id="rId9" imgW="850900" imgH="495300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572000"/>
                        <a:ext cx="2125663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23" name="Object 19"/>
          <p:cNvGraphicFramePr>
            <a:graphicFrameLocks noChangeAspect="1"/>
          </p:cNvGraphicFramePr>
          <p:nvPr/>
        </p:nvGraphicFramePr>
        <p:xfrm>
          <a:off x="4267200" y="5616575"/>
          <a:ext cx="2855913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Document" r:id="rId11" imgW="1143000" imgH="495300" progId="Word.Document.8">
                  <p:embed/>
                </p:oleObj>
              </mc:Choice>
              <mc:Fallback>
                <p:oleObj name="Document" r:id="rId11" imgW="1143000" imgH="495300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616575"/>
                        <a:ext cx="2855913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107" grpId="0" build="p" autoUpdateAnimBg="0"/>
      <p:bldP spid="559108" grpId="0" build="p" autoUpdateAnimBg="0"/>
      <p:bldP spid="559109" grpId="0" build="p" autoUpdateAnimBg="0"/>
      <p:bldP spid="559114" grpId="0" build="p" autoUpdateAnimBg="0"/>
      <p:bldP spid="559115" grpId="0" build="p" autoUpdateAnimBg="0"/>
      <p:bldP spid="559116" grpId="0" build="p" autoUpdateAnimBg="0"/>
      <p:bldP spid="55911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Hydrocarbons</a:t>
            </a:r>
          </a:p>
        </p:txBody>
      </p:sp>
      <p:sp>
        <p:nvSpPr>
          <p:cNvPr id="560131" name="Rectangle 3"/>
          <p:cNvSpPr>
            <a:spLocks noChangeArrowheads="1"/>
          </p:cNvSpPr>
          <p:nvPr/>
        </p:nvSpPr>
        <p:spPr bwMode="auto">
          <a:xfrm>
            <a:off x="1447800" y="838200"/>
            <a:ext cx="678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Organic gases that contain only hydrogen and carbon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560132" name="Rectangle 4"/>
          <p:cNvSpPr>
            <a:spLocks noChangeArrowheads="1"/>
          </p:cNvSpPr>
          <p:nvPr/>
        </p:nvSpPr>
        <p:spPr bwMode="auto">
          <a:xfrm>
            <a:off x="457200" y="220980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Propane --</a:t>
            </a:r>
            <a:endParaRPr lang="en-US" sz="3200" b="0">
              <a:solidFill>
                <a:srgbClr val="0000FF"/>
              </a:solidFill>
              <a:latin typeface="Times" charset="0"/>
              <a:cs typeface="+mn-cs"/>
            </a:endParaRPr>
          </a:p>
        </p:txBody>
      </p:sp>
      <p:sp>
        <p:nvSpPr>
          <p:cNvPr id="560133" name="Rectangle 5"/>
          <p:cNvSpPr>
            <a:spLocks noChangeArrowheads="1"/>
          </p:cNvSpPr>
          <p:nvPr/>
        </p:nvSpPr>
        <p:spPr bwMode="auto">
          <a:xfrm>
            <a:off x="304800" y="152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Alkanes - Carbons bonded by a single bond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560135" name="Rectangle 7"/>
          <p:cNvSpPr>
            <a:spLocks noChangeArrowheads="1"/>
          </p:cNvSpPr>
          <p:nvPr/>
        </p:nvSpPr>
        <p:spPr bwMode="auto">
          <a:xfrm>
            <a:off x="457200" y="3962400"/>
            <a:ext cx="304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Cyclobutane --</a:t>
            </a:r>
            <a:r>
              <a:rPr lang="en-US" sz="3200" b="0">
                <a:solidFill>
                  <a:srgbClr val="0000FF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560136" name="Rectangle 8"/>
          <p:cNvSpPr>
            <a:spLocks noChangeArrowheads="1"/>
          </p:cNvSpPr>
          <p:nvPr/>
        </p:nvSpPr>
        <p:spPr bwMode="auto">
          <a:xfrm>
            <a:off x="457200" y="5562600"/>
            <a:ext cx="3124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00CC"/>
                </a:solidFill>
                <a:latin typeface="Times" charset="0"/>
                <a:cs typeface="+mn-cs"/>
              </a:rPr>
              <a:t>Ethene (ethylene) --</a:t>
            </a:r>
            <a:r>
              <a:rPr lang="en-US" sz="3200" b="0">
                <a:solidFill>
                  <a:srgbClr val="0000FF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560143" name="Rectangle 15"/>
          <p:cNvSpPr>
            <a:spLocks noChangeArrowheads="1"/>
          </p:cNvSpPr>
          <p:nvPr/>
        </p:nvSpPr>
        <p:spPr bwMode="auto">
          <a:xfrm>
            <a:off x="3048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Cycloalkanes -  A ring of alkanes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560144" name="Rectangle 16"/>
          <p:cNvSpPr>
            <a:spLocks noChangeArrowheads="1"/>
          </p:cNvSpPr>
          <p:nvPr/>
        </p:nvSpPr>
        <p:spPr bwMode="auto">
          <a:xfrm>
            <a:off x="304800" y="495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Alkenes - Carbons bonded by a double bond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560145" name="Object 17"/>
          <p:cNvGraphicFramePr>
            <a:graphicFrameLocks noChangeAspect="1"/>
          </p:cNvGraphicFramePr>
          <p:nvPr/>
        </p:nvGraphicFramePr>
        <p:xfrm>
          <a:off x="2743200" y="1905000"/>
          <a:ext cx="21558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Document" r:id="rId3" imgW="863600" imgH="482600" progId="Word.Document.8">
                  <p:embed/>
                </p:oleObj>
              </mc:Choice>
              <mc:Fallback>
                <p:oleObj name="Document" r:id="rId3" imgW="863600" imgH="482600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905000"/>
                        <a:ext cx="2155825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0146" name="Object 18"/>
          <p:cNvGraphicFramePr>
            <a:graphicFrameLocks noChangeAspect="1"/>
          </p:cNvGraphicFramePr>
          <p:nvPr/>
        </p:nvGraphicFramePr>
        <p:xfrm>
          <a:off x="3200400" y="3810000"/>
          <a:ext cx="13033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Document" r:id="rId5" imgW="520700" imgH="330200" progId="Word.Document.8">
                  <p:embed/>
                </p:oleObj>
              </mc:Choice>
              <mc:Fallback>
                <p:oleObj name="Document" r:id="rId5" imgW="520700" imgH="330200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810000"/>
                        <a:ext cx="13033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0147" name="Object 19"/>
          <p:cNvGraphicFramePr>
            <a:graphicFrameLocks noChangeAspect="1"/>
          </p:cNvGraphicFramePr>
          <p:nvPr/>
        </p:nvGraphicFramePr>
        <p:xfrm>
          <a:off x="3200400" y="5372100"/>
          <a:ext cx="14319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Document" r:id="rId7" imgW="571500" imgH="381000" progId="Word.Document.8">
                  <p:embed/>
                </p:oleObj>
              </mc:Choice>
              <mc:Fallback>
                <p:oleObj name="Document" r:id="rId7" imgW="571500" imgH="381000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372100"/>
                        <a:ext cx="14319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0131" grpId="0" build="p" autoUpdateAnimBg="0"/>
      <p:bldP spid="560132" grpId="0" build="p" autoUpdateAnimBg="0"/>
      <p:bldP spid="560133" grpId="0" build="p" autoUpdateAnimBg="0"/>
      <p:bldP spid="560135" grpId="0" build="p" autoUpdateAnimBg="0"/>
      <p:bldP spid="560136" grpId="0" build="p" autoUpdateAnimBg="0"/>
      <p:bldP spid="560143" grpId="0" build="p" autoUpdateAnimBg="0"/>
      <p:bldP spid="56014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Hydrocarbons</a:t>
            </a:r>
          </a:p>
        </p:txBody>
      </p:sp>
      <p:sp>
        <p:nvSpPr>
          <p:cNvPr id="561156" name="Rectangle 4"/>
          <p:cNvSpPr>
            <a:spLocks noChangeArrowheads="1"/>
          </p:cNvSpPr>
          <p:nvPr/>
        </p:nvSpPr>
        <p:spPr bwMode="auto">
          <a:xfrm>
            <a:off x="457200" y="243840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Toluene --</a:t>
            </a:r>
            <a:endParaRPr lang="en-US" sz="3200" b="0">
              <a:solidFill>
                <a:srgbClr val="0000FF"/>
              </a:solidFill>
              <a:latin typeface="Times" charset="0"/>
              <a:cs typeface="+mn-cs"/>
            </a:endParaRPr>
          </a:p>
        </p:txBody>
      </p:sp>
      <p:sp>
        <p:nvSpPr>
          <p:cNvPr id="561157" name="Rectangle 5"/>
          <p:cNvSpPr>
            <a:spLocks noChangeArrowheads="1"/>
          </p:cNvSpPr>
          <p:nvPr/>
        </p:nvSpPr>
        <p:spPr bwMode="auto">
          <a:xfrm>
            <a:off x="3048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Aromatics - Carbons that form a benzene ring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561158" name="Rectangle 6"/>
          <p:cNvSpPr>
            <a:spLocks noChangeArrowheads="1"/>
          </p:cNvSpPr>
          <p:nvPr/>
        </p:nvSpPr>
        <p:spPr bwMode="auto">
          <a:xfrm>
            <a:off x="457200" y="5181600"/>
            <a:ext cx="304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Isoprene --</a:t>
            </a:r>
            <a:r>
              <a:rPr lang="en-US" sz="3200" b="0">
                <a:solidFill>
                  <a:srgbClr val="0000FF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561160" name="Rectangle 8"/>
          <p:cNvSpPr>
            <a:spLocks noChangeArrowheads="1"/>
          </p:cNvSpPr>
          <p:nvPr/>
        </p:nvSpPr>
        <p:spPr bwMode="auto">
          <a:xfrm>
            <a:off x="304800" y="4114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Terpenes - Biogenic hydrocarbons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561165" name="Object 13"/>
          <p:cNvGraphicFramePr>
            <a:graphicFrameLocks noChangeAspect="1"/>
          </p:cNvGraphicFramePr>
          <p:nvPr/>
        </p:nvGraphicFramePr>
        <p:xfrm>
          <a:off x="2514600" y="1905000"/>
          <a:ext cx="1081088" cy="165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Document" r:id="rId3" imgW="431800" imgH="660400" progId="Word.Document.8">
                  <p:embed/>
                </p:oleObj>
              </mc:Choice>
              <mc:Fallback>
                <p:oleObj name="Document" r:id="rId3" imgW="431800" imgH="6604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1081088" cy="165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1166" name="Object 14"/>
          <p:cNvGraphicFramePr>
            <a:graphicFrameLocks noChangeAspect="1"/>
          </p:cNvGraphicFramePr>
          <p:nvPr/>
        </p:nvGraphicFramePr>
        <p:xfrm>
          <a:off x="2133600" y="4876800"/>
          <a:ext cx="190500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Document" r:id="rId5" imgW="762000" imgH="444500" progId="Word.Document.8">
                  <p:embed/>
                </p:oleObj>
              </mc:Choice>
              <mc:Fallback>
                <p:oleObj name="Document" r:id="rId5" imgW="762000" imgH="4445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1905000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156" grpId="0" build="p" autoUpdateAnimBg="0"/>
      <p:bldP spid="561157" grpId="0" build="p" autoUpdateAnimBg="0"/>
      <p:bldP spid="561158" grpId="0" build="p" autoUpdateAnimBg="0"/>
      <p:bldP spid="56116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Definitions</a:t>
            </a:r>
          </a:p>
        </p:txBody>
      </p:sp>
      <p:sp>
        <p:nvSpPr>
          <p:cNvPr id="562180" name="Rectangle 4"/>
          <p:cNvSpPr>
            <a:spLocks noChangeArrowheads="1"/>
          </p:cNvSpPr>
          <p:nvPr/>
        </p:nvSpPr>
        <p:spPr bwMode="auto">
          <a:xfrm>
            <a:off x="3048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Non-methane hydrocarbons (NMHC)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Hydrocarbons, except for methane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Oxygenated hydrocarbons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Hydrocarbons with oxygenated functional groups, such as aldehydes, ketones, alcohols, acids, and nitrates, added to them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Reactive organic gas (ROG)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The sum of oxygenated hydrocarbons and NMHC</a:t>
            </a:r>
            <a:endParaRPr lang="en-US" sz="2400" b="0">
              <a:solidFill>
                <a:srgbClr val="800080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800080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Total organic gas (TOG)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The sum of ROG and methane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8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Photostationary State Relationship</a:t>
            </a:r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(11.1)</a:t>
            </a:r>
            <a:endParaRPr lang="en-US" sz="2400" b="0">
              <a:latin typeface="Times" charset="0"/>
              <a:cs typeface="+mn-cs"/>
            </a:endParaRPr>
          </a:p>
        </p:txBody>
      </p:sp>
      <p:sp>
        <p:nvSpPr>
          <p:cNvPr id="563204" name="Rectangle 4"/>
          <p:cNvSpPr>
            <a:spLocks noChangeArrowheads="1"/>
          </p:cNvSpPr>
          <p:nvPr/>
        </p:nvSpPr>
        <p:spPr bwMode="auto">
          <a:xfrm>
            <a:off x="457200" y="1828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(11.2)</a:t>
            </a:r>
            <a:endParaRPr lang="en-US" sz="32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563205" name="Rectangle 5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(11.3)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563210" name="Object 10"/>
          <p:cNvGraphicFramePr>
            <a:graphicFrameLocks noChangeAspect="1"/>
          </p:cNvGraphicFramePr>
          <p:nvPr/>
        </p:nvGraphicFramePr>
        <p:xfrm>
          <a:off x="2362200" y="1143000"/>
          <a:ext cx="39989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Document" r:id="rId3" imgW="1600200" imgH="254000" progId="Word.Document.8">
                  <p:embed/>
                </p:oleObj>
              </mc:Choice>
              <mc:Fallback>
                <p:oleObj name="Document" r:id="rId3" imgW="1600200" imgH="2540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143000"/>
                        <a:ext cx="39989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11" name="Object 11"/>
          <p:cNvGraphicFramePr>
            <a:graphicFrameLocks noChangeAspect="1"/>
          </p:cNvGraphicFramePr>
          <p:nvPr/>
        </p:nvGraphicFramePr>
        <p:xfrm>
          <a:off x="1266825" y="2057400"/>
          <a:ext cx="68865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Document" r:id="rId5" imgW="2755900" imgH="254000" progId="Word.Document.8">
                  <p:embed/>
                </p:oleObj>
              </mc:Choice>
              <mc:Fallback>
                <p:oleObj name="Document" r:id="rId5" imgW="2755900" imgH="2540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2057400"/>
                        <a:ext cx="688657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12" name="Object 12"/>
          <p:cNvGraphicFramePr>
            <a:graphicFrameLocks noChangeAspect="1"/>
          </p:cNvGraphicFramePr>
          <p:nvPr/>
        </p:nvGraphicFramePr>
        <p:xfrm>
          <a:off x="2209800" y="3048000"/>
          <a:ext cx="40608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Document" r:id="rId7" imgW="1625600" imgH="241300" progId="Word.Document.8">
                  <p:embed/>
                </p:oleObj>
              </mc:Choice>
              <mc:Fallback>
                <p:oleObj name="Document" r:id="rId7" imgW="1625600" imgH="2413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048000"/>
                        <a:ext cx="40608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14" name="Object 14"/>
          <p:cNvGraphicFramePr>
            <a:graphicFrameLocks noChangeAspect="1"/>
          </p:cNvGraphicFramePr>
          <p:nvPr/>
        </p:nvGraphicFramePr>
        <p:xfrm>
          <a:off x="2193925" y="4171950"/>
          <a:ext cx="4379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9" imgW="1752600" imgH="406400" progId="Equation.3">
                  <p:embed/>
                </p:oleObj>
              </mc:Choice>
              <mc:Fallback>
                <p:oleObj name="Equation" r:id="rId9" imgW="17526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4171950"/>
                        <a:ext cx="4379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15" name="Object 15"/>
          <p:cNvGraphicFramePr>
            <a:graphicFrameLocks noChangeAspect="1"/>
          </p:cNvGraphicFramePr>
          <p:nvPr/>
        </p:nvGraphicFramePr>
        <p:xfrm>
          <a:off x="3200400" y="5588000"/>
          <a:ext cx="20955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11" imgW="838200" imgH="469900" progId="Equation.3">
                  <p:embed/>
                </p:oleObj>
              </mc:Choice>
              <mc:Fallback>
                <p:oleObj name="Equation" r:id="rId11" imgW="8382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588000"/>
                        <a:ext cx="20955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16" name="Rectangle 16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Time rate of change of nitrogen dioxide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(11.4)</a:t>
            </a:r>
          </a:p>
        </p:txBody>
      </p:sp>
      <p:sp>
        <p:nvSpPr>
          <p:cNvPr id="563217" name="Rectangle 17"/>
          <p:cNvSpPr>
            <a:spLocks noChangeArrowheads="1"/>
          </p:cNvSpPr>
          <p:nvPr/>
        </p:nvSpPr>
        <p:spPr bwMode="auto">
          <a:xfrm>
            <a:off x="5334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Steady state --&gt; photostationary state relationship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build="p" autoUpdateAnimBg="0"/>
      <p:bldP spid="563204" grpId="0" build="p" autoUpdateAnimBg="0"/>
      <p:bldP spid="563205" grpId="0" build="p" autoUpdateAnimBg="0"/>
      <p:bldP spid="563216" grpId="0" build="p" autoUpdateAnimBg="0"/>
      <p:bldP spid="56321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Photostationary State Relationship</a:t>
            </a:r>
          </a:p>
        </p:txBody>
      </p:sp>
      <p:sp>
        <p:nvSpPr>
          <p:cNvPr id="56422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Example 11.1: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564228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Estimate ozone mixing ratio when</a:t>
            </a: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	p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a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 	= 1013 hPa	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	= 298 K</a:t>
            </a: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Symbol" charset="0"/>
                <a:cs typeface="+mn-cs"/>
              </a:rPr>
              <a:t>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NO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= 5 pptv 	</a:t>
            </a:r>
            <a:r>
              <a:rPr lang="en-US" sz="2400" b="0">
                <a:solidFill>
                  <a:srgbClr val="187534"/>
                </a:solidFill>
                <a:latin typeface="Symbol" charset="0"/>
                <a:cs typeface="+mn-cs"/>
              </a:rPr>
              <a:t>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NO2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	= 10 pptv</a:t>
            </a: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1 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= 1.8x10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-14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molec.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	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J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      = 0.01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</a:t>
            </a:r>
            <a:endParaRPr lang="en-US" sz="2400" b="0" baseline="3000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endParaRPr lang="en-US" sz="2400" b="0" baseline="3000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Solution:</a:t>
            </a: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[O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]  = 1.1x10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12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molec.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-3</a:t>
            </a: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d 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= 2.46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19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molec.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-3</a:t>
            </a:r>
          </a:p>
          <a:p>
            <a:pPr marL="342900" indent="-342900">
              <a:buFontTx/>
              <a:buNone/>
              <a:tabLst>
                <a:tab pos="1143000" algn="l"/>
                <a:tab pos="4800600" algn="l"/>
                <a:tab pos="5486400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Symbol" charset="0"/>
                <a:cs typeface="+mn-cs"/>
              </a:rPr>
              <a:t>	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O3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	= 44.7 ppbv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564237" name="Rectangle 13"/>
          <p:cNvSpPr>
            <a:spLocks noChangeArrowheads="1"/>
          </p:cNvSpPr>
          <p:nvPr/>
        </p:nvSpPr>
        <p:spPr bwMode="auto">
          <a:xfrm>
            <a:off x="5334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endParaRPr lang="en-US" sz="3200" b="0" u="sng">
              <a:solidFill>
                <a:srgbClr val="0000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7" grpId="0" build="p" autoUpdateAnimBg="0"/>
      <p:bldP spid="564228" grpId="0" build="p" autoUpdateAnimBg="0"/>
      <p:bldP spid="56423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Other Reactions Affecting Ozone</a:t>
            </a:r>
          </a:p>
        </p:txBody>
      </p:sp>
      <p:sp>
        <p:nvSpPr>
          <p:cNvPr id="52941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Photodissociation of ozone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(11.6)</a:t>
            </a:r>
          </a:p>
        </p:txBody>
      </p:sp>
      <p:sp>
        <p:nvSpPr>
          <p:cNvPr id="529412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	(11.7)</a:t>
            </a:r>
            <a:endParaRPr lang="en-US" sz="32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529413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Conversion of excited to ground-state atomic oxygen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(11.8)</a:t>
            </a:r>
          </a:p>
        </p:txBody>
      </p:sp>
      <p:graphicFrame>
        <p:nvGraphicFramePr>
          <p:cNvPr id="529427" name="Object 19"/>
          <p:cNvGraphicFramePr>
            <a:graphicFrameLocks noChangeAspect="1"/>
          </p:cNvGraphicFramePr>
          <p:nvPr/>
        </p:nvGraphicFramePr>
        <p:xfrm>
          <a:off x="914400" y="1752600"/>
          <a:ext cx="7237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Document" r:id="rId3" imgW="2895600" imgH="228600" progId="Word.Document.8">
                  <p:embed/>
                </p:oleObj>
              </mc:Choice>
              <mc:Fallback>
                <p:oleObj name="Document" r:id="rId3" imgW="2895600" imgH="228600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2374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28" name="Object 20"/>
          <p:cNvGraphicFramePr>
            <a:graphicFrameLocks noChangeAspect="1"/>
          </p:cNvGraphicFramePr>
          <p:nvPr/>
        </p:nvGraphicFramePr>
        <p:xfrm>
          <a:off x="914400" y="3254375"/>
          <a:ext cx="72374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Document" r:id="rId5" imgW="2895600" imgH="254000" progId="Word.Document.8">
                  <p:embed/>
                </p:oleObj>
              </mc:Choice>
              <mc:Fallback>
                <p:oleObj name="Document" r:id="rId5" imgW="2895600" imgH="254000" progId="Word.Documen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54375"/>
                        <a:ext cx="72374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29" name="Object 21"/>
          <p:cNvGraphicFramePr>
            <a:graphicFrameLocks noChangeAspect="1"/>
          </p:cNvGraphicFramePr>
          <p:nvPr/>
        </p:nvGraphicFramePr>
        <p:xfrm>
          <a:off x="3011488" y="5287963"/>
          <a:ext cx="2855912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Document" r:id="rId7" imgW="1143000" imgH="292100" progId="Word.Document.8">
                  <p:embed/>
                </p:oleObj>
              </mc:Choice>
              <mc:Fallback>
                <p:oleObj name="Document" r:id="rId7" imgW="1143000" imgH="292100" progId="Word.Documen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88" y="5287963"/>
                        <a:ext cx="2855912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1" grpId="0" build="p" autoUpdateAnimBg="0"/>
      <p:bldP spid="529412" grpId="0" build="p" autoUpdateAnimBg="0"/>
      <p:bldP spid="52941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Hydroxyl Radical Sources</a:t>
            </a:r>
          </a:p>
        </p:txBody>
      </p:sp>
      <p:sp>
        <p:nvSpPr>
          <p:cNvPr id="56525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Major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(11.9)</a:t>
            </a:r>
          </a:p>
        </p:txBody>
      </p:sp>
      <p:sp>
        <p:nvSpPr>
          <p:cNvPr id="565252" name="Rectangle 4"/>
          <p:cNvSpPr>
            <a:spLocks noChangeArrowheads="1"/>
          </p:cNvSpPr>
          <p:nvPr/>
        </p:nvSpPr>
        <p:spPr bwMode="auto">
          <a:xfrm>
            <a:off x="457200" y="198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Minor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(11.10-13)</a:t>
            </a:r>
          </a:p>
        </p:txBody>
      </p:sp>
      <p:graphicFrame>
        <p:nvGraphicFramePr>
          <p:cNvPr id="565259" name="Object 11"/>
          <p:cNvGraphicFramePr>
            <a:graphicFrameLocks noChangeAspect="1"/>
          </p:cNvGraphicFramePr>
          <p:nvPr/>
        </p:nvGraphicFramePr>
        <p:xfrm>
          <a:off x="2362200" y="1219200"/>
          <a:ext cx="42195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Document" r:id="rId3" imgW="1689100" imgH="254000" progId="Word.Document.8">
                  <p:embed/>
                </p:oleObj>
              </mc:Choice>
              <mc:Fallback>
                <p:oleObj name="Document" r:id="rId3" imgW="1689100" imgH="2540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219200"/>
                        <a:ext cx="421957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5260" name="Object 12"/>
          <p:cNvGraphicFramePr>
            <a:graphicFrameLocks noChangeAspect="1"/>
          </p:cNvGraphicFramePr>
          <p:nvPr/>
        </p:nvGraphicFramePr>
        <p:xfrm>
          <a:off x="1100138" y="2209800"/>
          <a:ext cx="720566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Document" r:id="rId5" imgW="2882900" imgH="254000" progId="Word.Document.8">
                  <p:embed/>
                </p:oleObj>
              </mc:Choice>
              <mc:Fallback>
                <p:oleObj name="Document" r:id="rId5" imgW="28829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2209800"/>
                        <a:ext cx="7205662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5261" name="Object 13"/>
          <p:cNvGraphicFramePr>
            <a:graphicFrameLocks noChangeAspect="1"/>
          </p:cNvGraphicFramePr>
          <p:nvPr/>
        </p:nvGraphicFramePr>
        <p:xfrm>
          <a:off x="1100138" y="3200400"/>
          <a:ext cx="720566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Document" r:id="rId7" imgW="2882900" imgH="254000" progId="Word.Document.8">
                  <p:embed/>
                </p:oleObj>
              </mc:Choice>
              <mc:Fallback>
                <p:oleObj name="Document" r:id="rId7" imgW="2882900" imgH="2540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200400"/>
                        <a:ext cx="7205662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5262" name="Object 14"/>
          <p:cNvGraphicFramePr>
            <a:graphicFrameLocks noChangeAspect="1"/>
          </p:cNvGraphicFramePr>
          <p:nvPr/>
        </p:nvGraphicFramePr>
        <p:xfrm>
          <a:off x="990600" y="4229100"/>
          <a:ext cx="72977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Document" r:id="rId9" imgW="2921000" imgH="228600" progId="Word.Document.8">
                  <p:embed/>
                </p:oleObj>
              </mc:Choice>
              <mc:Fallback>
                <p:oleObj name="Document" r:id="rId9" imgW="2921000" imgH="2286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229100"/>
                        <a:ext cx="729773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5263" name="Object 15"/>
          <p:cNvGraphicFramePr>
            <a:graphicFrameLocks noChangeAspect="1"/>
          </p:cNvGraphicFramePr>
          <p:nvPr/>
        </p:nvGraphicFramePr>
        <p:xfrm>
          <a:off x="990600" y="5105400"/>
          <a:ext cx="7297738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Document" r:id="rId11" imgW="2921000" imgH="584200" progId="Word.Document.8">
                  <p:embed/>
                </p:oleObj>
              </mc:Choice>
              <mc:Fallback>
                <p:oleObj name="Document" r:id="rId11" imgW="2921000" imgH="584200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05400"/>
                        <a:ext cx="7297738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1" grpId="0" build="p" autoUpdateAnimBg="0"/>
      <p:bldP spid="56525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Scavenging by Hydroxyl Radical</a:t>
            </a:r>
          </a:p>
        </p:txBody>
      </p:sp>
      <p:sp>
        <p:nvSpPr>
          <p:cNvPr id="56627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(11.14-17)</a:t>
            </a:r>
          </a:p>
        </p:txBody>
      </p:sp>
      <p:graphicFrame>
        <p:nvGraphicFramePr>
          <p:cNvPr id="566285" name="Object 13"/>
          <p:cNvGraphicFramePr>
            <a:graphicFrameLocks noChangeAspect="1"/>
          </p:cNvGraphicFramePr>
          <p:nvPr/>
        </p:nvGraphicFramePr>
        <p:xfrm>
          <a:off x="2514600" y="1371600"/>
          <a:ext cx="37782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Document" r:id="rId3" imgW="1511300" imgH="241300" progId="Word.Document.8">
                  <p:embed/>
                </p:oleObj>
              </mc:Choice>
              <mc:Fallback>
                <p:oleObj name="Document" r:id="rId3" imgW="1511300" imgH="2413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0"/>
                        <a:ext cx="37782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86" name="Object 14"/>
          <p:cNvGraphicFramePr>
            <a:graphicFrameLocks noChangeAspect="1"/>
          </p:cNvGraphicFramePr>
          <p:nvPr/>
        </p:nvGraphicFramePr>
        <p:xfrm>
          <a:off x="2514600" y="2590800"/>
          <a:ext cx="37480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Document" r:id="rId5" imgW="1498600" imgH="241300" progId="Word.Document.8">
                  <p:embed/>
                </p:oleObj>
              </mc:Choice>
              <mc:Fallback>
                <p:oleObj name="Document" r:id="rId5" imgW="1498600" imgH="2413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590800"/>
                        <a:ext cx="374808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87" name="Object 15"/>
          <p:cNvGraphicFramePr>
            <a:graphicFrameLocks noChangeAspect="1"/>
          </p:cNvGraphicFramePr>
          <p:nvPr/>
        </p:nvGraphicFramePr>
        <p:xfrm>
          <a:off x="2514600" y="3962400"/>
          <a:ext cx="39385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Document" r:id="rId7" imgW="1574800" imgH="241300" progId="Word.Document.8">
                  <p:embed/>
                </p:oleObj>
              </mc:Choice>
              <mc:Fallback>
                <p:oleObj name="Document" r:id="rId7" imgW="1574800" imgH="241300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962400"/>
                        <a:ext cx="393858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88" name="Object 16"/>
          <p:cNvGraphicFramePr>
            <a:graphicFrameLocks noChangeAspect="1"/>
          </p:cNvGraphicFramePr>
          <p:nvPr/>
        </p:nvGraphicFramePr>
        <p:xfrm>
          <a:off x="2286000" y="5410200"/>
          <a:ext cx="431958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Document" r:id="rId9" imgW="1727200" imgH="241300" progId="Word.Document.8">
                  <p:embed/>
                </p:oleObj>
              </mc:Choice>
              <mc:Fallback>
                <p:oleObj name="Document" r:id="rId9" imgW="1727200" imgH="241300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410200"/>
                        <a:ext cx="431958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Scavenging by Hydroxyl Radical</a:t>
            </a:r>
          </a:p>
        </p:txBody>
      </p:sp>
      <p:sp>
        <p:nvSpPr>
          <p:cNvPr id="56729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(11.19-23)</a:t>
            </a:r>
          </a:p>
        </p:txBody>
      </p:sp>
      <p:graphicFrame>
        <p:nvGraphicFramePr>
          <p:cNvPr id="567307" name="Object 11"/>
          <p:cNvGraphicFramePr>
            <a:graphicFrameLocks noChangeAspect="1"/>
          </p:cNvGraphicFramePr>
          <p:nvPr/>
        </p:nvGraphicFramePr>
        <p:xfrm>
          <a:off x="2514600" y="1447800"/>
          <a:ext cx="361791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Document" r:id="rId3" imgW="1447800" imgH="266700" progId="Word.Document.8">
                  <p:embed/>
                </p:oleObj>
              </mc:Choice>
              <mc:Fallback>
                <p:oleObj name="Document" r:id="rId3" imgW="1447800" imgH="2667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447800"/>
                        <a:ext cx="3617913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7308" name="Object 12"/>
          <p:cNvGraphicFramePr>
            <a:graphicFrameLocks noChangeAspect="1"/>
          </p:cNvGraphicFramePr>
          <p:nvPr/>
        </p:nvGraphicFramePr>
        <p:xfrm>
          <a:off x="2514600" y="2667000"/>
          <a:ext cx="35274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Document" r:id="rId5" imgW="1409700" imgH="254000" progId="Word.Document.8">
                  <p:embed/>
                </p:oleObj>
              </mc:Choice>
              <mc:Fallback>
                <p:oleObj name="Document" r:id="rId5" imgW="14097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667000"/>
                        <a:ext cx="35274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7309" name="Object 13"/>
          <p:cNvGraphicFramePr>
            <a:graphicFrameLocks noChangeAspect="1"/>
          </p:cNvGraphicFramePr>
          <p:nvPr/>
        </p:nvGraphicFramePr>
        <p:xfrm>
          <a:off x="2514600" y="4038600"/>
          <a:ext cx="37179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Document" r:id="rId7" imgW="1485900" imgH="241300" progId="Word.Document.8">
                  <p:embed/>
                </p:oleObj>
              </mc:Choice>
              <mc:Fallback>
                <p:oleObj name="Document" r:id="rId7" imgW="1485900" imgH="2413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37179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7310" name="Object 14"/>
          <p:cNvGraphicFramePr>
            <a:graphicFrameLocks noChangeAspect="1"/>
          </p:cNvGraphicFramePr>
          <p:nvPr/>
        </p:nvGraphicFramePr>
        <p:xfrm>
          <a:off x="2209800" y="5410200"/>
          <a:ext cx="44100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Document" r:id="rId9" imgW="1765300" imgH="254000" progId="Word.Document.8">
                  <p:embed/>
                </p:oleObj>
              </mc:Choice>
              <mc:Fallback>
                <p:oleObj name="Document" r:id="rId9" imgW="1765300" imgH="2540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410200"/>
                        <a:ext cx="441007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Hydroperoxy Radical Production</a:t>
            </a:r>
          </a:p>
        </p:txBody>
      </p:sp>
      <p:sp>
        <p:nvSpPr>
          <p:cNvPr id="568323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(11.27)</a:t>
            </a:r>
          </a:p>
        </p:txBody>
      </p:sp>
      <p:sp>
        <p:nvSpPr>
          <p:cNvPr id="568325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(11.28)</a:t>
            </a:r>
          </a:p>
        </p:txBody>
      </p:sp>
      <p:graphicFrame>
        <p:nvGraphicFramePr>
          <p:cNvPr id="568331" name="Object 11"/>
          <p:cNvGraphicFramePr>
            <a:graphicFrameLocks noChangeAspect="1"/>
          </p:cNvGraphicFramePr>
          <p:nvPr/>
        </p:nvGraphicFramePr>
        <p:xfrm>
          <a:off x="2819400" y="1981200"/>
          <a:ext cx="323691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Document" r:id="rId3" imgW="1295400" imgH="279400" progId="Word.Document.8">
                  <p:embed/>
                </p:oleObj>
              </mc:Choice>
              <mc:Fallback>
                <p:oleObj name="Document" r:id="rId3" imgW="1295400" imgH="2794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981200"/>
                        <a:ext cx="323691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8332" name="Object 12"/>
          <p:cNvGraphicFramePr>
            <a:graphicFrameLocks noChangeAspect="1"/>
          </p:cNvGraphicFramePr>
          <p:nvPr/>
        </p:nvGraphicFramePr>
        <p:xfrm>
          <a:off x="2514600" y="4572000"/>
          <a:ext cx="39989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Document" r:id="rId5" imgW="1600200" imgH="254000" progId="Word.Document.8">
                  <p:embed/>
                </p:oleObj>
              </mc:Choice>
              <mc:Fallback>
                <p:oleObj name="Document" r:id="rId5" imgW="16002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572000"/>
                        <a:ext cx="39989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 autoUpdateAnimBg="0"/>
      <p:bldP spid="56832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Hydroperoxy Radical Loss</a:t>
            </a:r>
          </a:p>
        </p:txBody>
      </p:sp>
      <p:sp>
        <p:nvSpPr>
          <p:cNvPr id="569347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Hyrdoxyl radical reactions in presence of NO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(11.29)</a:t>
            </a:r>
          </a:p>
        </p:txBody>
      </p:sp>
      <p:sp>
        <p:nvSpPr>
          <p:cNvPr id="569348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(11.30)</a:t>
            </a:r>
          </a:p>
        </p:txBody>
      </p:sp>
      <p:sp>
        <p:nvSpPr>
          <p:cNvPr id="569351" name="Rectangle 7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(11.31)</a:t>
            </a:r>
          </a:p>
        </p:txBody>
      </p:sp>
      <p:sp>
        <p:nvSpPr>
          <p:cNvPr id="569353" name="Rectangle 9"/>
          <p:cNvSpPr>
            <a:spLocks noChangeArrowheads="1"/>
          </p:cNvSpPr>
          <p:nvPr/>
        </p:nvSpPr>
        <p:spPr bwMode="auto">
          <a:xfrm>
            <a:off x="5715000" y="205740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(NO &gt; 10 pptv)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569354" name="Rectangle 10"/>
          <p:cNvSpPr>
            <a:spLocks noChangeArrowheads="1"/>
          </p:cNvSpPr>
          <p:nvPr/>
        </p:nvSpPr>
        <p:spPr bwMode="auto">
          <a:xfrm>
            <a:off x="5715000" y="3810000"/>
            <a:ext cx="2438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(NO   3-10 pptv)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569355" name="Rectangle 11"/>
          <p:cNvSpPr>
            <a:spLocks noChangeArrowheads="1"/>
          </p:cNvSpPr>
          <p:nvPr/>
        </p:nvSpPr>
        <p:spPr bwMode="auto">
          <a:xfrm>
            <a:off x="5715000" y="541020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(NO &lt; 3 pptv)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569356" name="Object 12"/>
          <p:cNvGraphicFramePr>
            <a:graphicFrameLocks noChangeAspect="1"/>
          </p:cNvGraphicFramePr>
          <p:nvPr/>
        </p:nvGraphicFramePr>
        <p:xfrm>
          <a:off x="838200" y="1600200"/>
          <a:ext cx="4791075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Document" r:id="rId3" imgW="1917700" imgH="647700" progId="Word.Document.8">
                  <p:embed/>
                </p:oleObj>
              </mc:Choice>
              <mc:Fallback>
                <p:oleObj name="Document" r:id="rId3" imgW="1917700" imgH="6477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4791075" cy="162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57" name="Object 13"/>
          <p:cNvGraphicFramePr>
            <a:graphicFrameLocks noChangeAspect="1"/>
          </p:cNvGraphicFramePr>
          <p:nvPr/>
        </p:nvGraphicFramePr>
        <p:xfrm>
          <a:off x="838200" y="3657600"/>
          <a:ext cx="437991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Document" r:id="rId5" imgW="1752600" imgH="241300" progId="Word.Document.8">
                  <p:embed/>
                </p:oleObj>
              </mc:Choice>
              <mc:Fallback>
                <p:oleObj name="Document" r:id="rId5" imgW="1752600" imgH="2413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657600"/>
                        <a:ext cx="4379913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58" name="Object 14"/>
          <p:cNvGraphicFramePr>
            <a:graphicFrameLocks noChangeAspect="1"/>
          </p:cNvGraphicFramePr>
          <p:nvPr/>
        </p:nvGraphicFramePr>
        <p:xfrm>
          <a:off x="838200" y="5181600"/>
          <a:ext cx="45402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Document" r:id="rId7" imgW="1816100" imgH="254000" progId="Word.Document.8">
                  <p:embed/>
                </p:oleObj>
              </mc:Choice>
              <mc:Fallback>
                <p:oleObj name="Document" r:id="rId7" imgW="1816100" imgH="2540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181600"/>
                        <a:ext cx="45402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9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7" grpId="0" build="p" autoUpdateAnimBg="0"/>
      <p:bldP spid="569348" grpId="0" build="p" autoUpdateAnimBg="0"/>
      <p:bldP spid="569351" grpId="0" build="p" autoUpdateAnimBg="0"/>
      <p:bldP spid="569353" grpId="0" build="p" autoUpdateAnimBg="0" advAuto="0"/>
      <p:bldP spid="569354" grpId="0" build="p" autoUpdateAnimBg="0" advAuto="0"/>
      <p:bldP spid="56935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Nighttime Nitrogen Chemistry</a:t>
            </a:r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Production of nitrate radical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(11.32)</a:t>
            </a:r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Dinitrogen pentoxide formation / decomposition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(11.33)</a:t>
            </a:r>
          </a:p>
        </p:txBody>
      </p:sp>
      <p:graphicFrame>
        <p:nvGraphicFramePr>
          <p:cNvPr id="570380" name="Object 12"/>
          <p:cNvGraphicFramePr>
            <a:graphicFrameLocks noChangeAspect="1"/>
          </p:cNvGraphicFramePr>
          <p:nvPr/>
        </p:nvGraphicFramePr>
        <p:xfrm>
          <a:off x="2590800" y="2286000"/>
          <a:ext cx="3870325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Document" r:id="rId3" imgW="1549400" imgH="254000" progId="Word.Document.8">
                  <p:embed/>
                </p:oleObj>
              </mc:Choice>
              <mc:Fallback>
                <p:oleObj name="Document" r:id="rId3" imgW="15494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286000"/>
                        <a:ext cx="3870325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0381" name="Object 13"/>
          <p:cNvGraphicFramePr>
            <a:graphicFrameLocks noChangeAspect="1"/>
          </p:cNvGraphicFramePr>
          <p:nvPr/>
        </p:nvGraphicFramePr>
        <p:xfrm>
          <a:off x="2743200" y="5029200"/>
          <a:ext cx="3679825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Document" r:id="rId5" imgW="1473200" imgH="254000" progId="Word.Document.8">
                  <p:embed/>
                </p:oleObj>
              </mc:Choice>
              <mc:Fallback>
                <p:oleObj name="Document" r:id="rId5" imgW="1473200" imgH="2540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029200"/>
                        <a:ext cx="3679825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1" grpId="0" build="p" autoUpdateAnimBg="0"/>
      <p:bldP spid="57037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Nighttime Nitrogen Chemistry</a:t>
            </a:r>
          </a:p>
        </p:txBody>
      </p:sp>
      <p:sp>
        <p:nvSpPr>
          <p:cNvPr id="57139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Dinitrogen pentoxide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(11.34)</a:t>
            </a:r>
          </a:p>
        </p:txBody>
      </p:sp>
      <p:sp>
        <p:nvSpPr>
          <p:cNvPr id="571396" name="Rectangle 4"/>
          <p:cNvSpPr>
            <a:spLocks noChangeArrowheads="1"/>
          </p:cNvSpPr>
          <p:nvPr/>
        </p:nvSpPr>
        <p:spPr bwMode="auto">
          <a:xfrm>
            <a:off x="457200" y="4572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Morning nitrate radical photolysis (lifetime of minutes)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(11.35)</a:t>
            </a:r>
          </a:p>
        </p:txBody>
      </p:sp>
      <p:sp>
        <p:nvSpPr>
          <p:cNvPr id="571399" name="Rectangle 7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Morning photolysis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	(11.36)</a:t>
            </a:r>
          </a:p>
        </p:txBody>
      </p:sp>
      <p:graphicFrame>
        <p:nvGraphicFramePr>
          <p:cNvPr id="571400" name="Object 8"/>
          <p:cNvGraphicFramePr>
            <a:graphicFrameLocks noChangeAspect="1"/>
          </p:cNvGraphicFramePr>
          <p:nvPr/>
        </p:nvGraphicFramePr>
        <p:xfrm>
          <a:off x="2133600" y="1905000"/>
          <a:ext cx="47005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Document" r:id="rId3" imgW="1879600" imgH="177800" progId="Word.Document.8">
                  <p:embed/>
                </p:oleObj>
              </mc:Choice>
              <mc:Fallback>
                <p:oleObj name="Document" r:id="rId3" imgW="1879600" imgH="1778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05000"/>
                        <a:ext cx="47005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401" name="Object 9"/>
          <p:cNvGraphicFramePr>
            <a:graphicFrameLocks noChangeAspect="1"/>
          </p:cNvGraphicFramePr>
          <p:nvPr/>
        </p:nvGraphicFramePr>
        <p:xfrm>
          <a:off x="914400" y="3352800"/>
          <a:ext cx="733583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Document" r:id="rId5" imgW="2933700" imgH="254000" progId="Word.Document.8">
                  <p:embed/>
                </p:oleObj>
              </mc:Choice>
              <mc:Fallback>
                <p:oleObj name="Document" r:id="rId5" imgW="2933700" imgH="2540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52800"/>
                        <a:ext cx="733583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402" name="Object 10"/>
          <p:cNvGraphicFramePr>
            <a:graphicFrameLocks noChangeAspect="1"/>
          </p:cNvGraphicFramePr>
          <p:nvPr/>
        </p:nvGraphicFramePr>
        <p:xfrm>
          <a:off x="990600" y="5105400"/>
          <a:ext cx="707707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Document" r:id="rId7" imgW="2832100" imgH="571500" progId="Word.Document.8">
                  <p:embed/>
                </p:oleObj>
              </mc:Choice>
              <mc:Fallback>
                <p:oleObj name="Document" r:id="rId7" imgW="2832100" imgH="5715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05400"/>
                        <a:ext cx="7077075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5" grpId="0" build="p" autoUpdateAnimBg="0"/>
      <p:bldP spid="571396" grpId="0" build="p" autoUpdateAnimBg="0"/>
      <p:bldP spid="57139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Ozone From Carbon Monoxide</a:t>
            </a:r>
          </a:p>
        </p:txBody>
      </p:sp>
      <p:sp>
        <p:nvSpPr>
          <p:cNvPr id="572419" name="Rectangle 3"/>
          <p:cNvSpPr>
            <a:spLocks noChangeArrowheads="1"/>
          </p:cNvSpPr>
          <p:nvPr/>
        </p:nvSpPr>
        <p:spPr bwMode="auto">
          <a:xfrm>
            <a:off x="6096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(11.37-41)</a:t>
            </a:r>
          </a:p>
        </p:txBody>
      </p:sp>
      <p:graphicFrame>
        <p:nvGraphicFramePr>
          <p:cNvPr id="572425" name="Object 9"/>
          <p:cNvGraphicFramePr>
            <a:graphicFrameLocks noChangeAspect="1"/>
          </p:cNvGraphicFramePr>
          <p:nvPr/>
        </p:nvGraphicFramePr>
        <p:xfrm>
          <a:off x="2590800" y="1143000"/>
          <a:ext cx="37782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2" name="Document" r:id="rId3" imgW="1511300" imgH="254000" progId="Word.Document.8">
                  <p:embed/>
                </p:oleObj>
              </mc:Choice>
              <mc:Fallback>
                <p:oleObj name="Document" r:id="rId3" imgW="1511300" imgH="2540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143000"/>
                        <a:ext cx="37782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2426" name="Object 10"/>
          <p:cNvGraphicFramePr>
            <a:graphicFrameLocks noChangeAspect="1"/>
          </p:cNvGraphicFramePr>
          <p:nvPr/>
        </p:nvGraphicFramePr>
        <p:xfrm>
          <a:off x="2895600" y="2209800"/>
          <a:ext cx="323691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Document" r:id="rId5" imgW="1295400" imgH="279400" progId="Word.Document.8">
                  <p:embed/>
                </p:oleObj>
              </mc:Choice>
              <mc:Fallback>
                <p:oleObj name="Document" r:id="rId5" imgW="1295400" imgH="2794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209800"/>
                        <a:ext cx="323691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2427" name="Object 11"/>
          <p:cNvGraphicFramePr>
            <a:graphicFrameLocks noChangeAspect="1"/>
          </p:cNvGraphicFramePr>
          <p:nvPr/>
        </p:nvGraphicFramePr>
        <p:xfrm>
          <a:off x="2362200" y="3429000"/>
          <a:ext cx="4289425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4" name="Document" r:id="rId7" imgW="1714500" imgH="279400" progId="Word.Document.8">
                  <p:embed/>
                </p:oleObj>
              </mc:Choice>
              <mc:Fallback>
                <p:oleObj name="Document" r:id="rId7" imgW="1714500" imgH="2794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429000"/>
                        <a:ext cx="4289425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2430" name="Object 14"/>
          <p:cNvGraphicFramePr>
            <a:graphicFrameLocks noChangeAspect="1"/>
          </p:cNvGraphicFramePr>
          <p:nvPr/>
        </p:nvGraphicFramePr>
        <p:xfrm>
          <a:off x="381000" y="4572000"/>
          <a:ext cx="691673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Document" r:id="rId9" imgW="2768600" imgH="254000" progId="Word.Document.8">
                  <p:embed/>
                </p:oleObj>
              </mc:Choice>
              <mc:Fallback>
                <p:oleObj name="Document" r:id="rId9" imgW="2768600" imgH="2540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572000"/>
                        <a:ext cx="691673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2431" name="Object 15"/>
          <p:cNvGraphicFramePr>
            <a:graphicFrameLocks noChangeAspect="1"/>
          </p:cNvGraphicFramePr>
          <p:nvPr/>
        </p:nvGraphicFramePr>
        <p:xfrm>
          <a:off x="2438400" y="5715000"/>
          <a:ext cx="40608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" name="Document" r:id="rId11" imgW="1625600" imgH="241300" progId="Word.Document.8">
                  <p:embed/>
                </p:oleObj>
              </mc:Choice>
              <mc:Fallback>
                <p:oleObj name="Document" r:id="rId11" imgW="1625600" imgH="241300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715000"/>
                        <a:ext cx="40608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Ozone Formation From Methane</a:t>
            </a:r>
          </a:p>
        </p:txBody>
      </p:sp>
      <p:sp>
        <p:nvSpPr>
          <p:cNvPr id="57446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(11.42)</a:t>
            </a:r>
          </a:p>
        </p:txBody>
      </p:sp>
      <p:sp>
        <p:nvSpPr>
          <p:cNvPr id="574468" name="Rectangle 4"/>
          <p:cNvSpPr>
            <a:spLocks noChangeArrowheads="1"/>
          </p:cNvSpPr>
          <p:nvPr/>
        </p:nvSpPr>
        <p:spPr bwMode="auto">
          <a:xfrm>
            <a:off x="838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(11.43)</a:t>
            </a:r>
          </a:p>
        </p:txBody>
      </p:sp>
      <p:graphicFrame>
        <p:nvGraphicFramePr>
          <p:cNvPr id="574471" name="Object 7"/>
          <p:cNvGraphicFramePr>
            <a:graphicFrameLocks noChangeAspect="1"/>
          </p:cNvGraphicFramePr>
          <p:nvPr/>
        </p:nvGraphicFramePr>
        <p:xfrm>
          <a:off x="2209800" y="838200"/>
          <a:ext cx="396875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Document" r:id="rId3" imgW="1587500" imgH="241300" progId="Word.Document.8">
                  <p:embed/>
                </p:oleObj>
              </mc:Choice>
              <mc:Fallback>
                <p:oleObj name="Document" r:id="rId3" imgW="1587500" imgH="2413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838200"/>
                        <a:ext cx="396875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4472" name="Object 8"/>
          <p:cNvGraphicFramePr>
            <a:graphicFrameLocks noChangeAspect="1"/>
          </p:cNvGraphicFramePr>
          <p:nvPr/>
        </p:nvGraphicFramePr>
        <p:xfrm>
          <a:off x="228600" y="1219200"/>
          <a:ext cx="8364538" cy="426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Document" r:id="rId5" imgW="3987800" imgH="2032000" progId="Word.Document.8">
                  <p:embed/>
                </p:oleObj>
              </mc:Choice>
              <mc:Fallback>
                <p:oleObj name="Document" r:id="rId5" imgW="3987800" imgH="20320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8364538" cy="426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4473" name="Rectangle 9"/>
          <p:cNvSpPr>
            <a:spLocks noChangeArrowheads="1"/>
          </p:cNvSpPr>
          <p:nvPr/>
        </p:nvSpPr>
        <p:spPr bwMode="auto">
          <a:xfrm>
            <a:off x="838200" y="5562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(11.40)</a:t>
            </a:r>
          </a:p>
        </p:txBody>
      </p:sp>
      <p:sp>
        <p:nvSpPr>
          <p:cNvPr id="574474" name="Rectangle 10"/>
          <p:cNvSpPr>
            <a:spLocks noChangeArrowheads="1"/>
          </p:cNvSpPr>
          <p:nvPr/>
        </p:nvSpPr>
        <p:spPr bwMode="auto">
          <a:xfrm>
            <a:off x="838200" y="624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(11.41)</a:t>
            </a:r>
          </a:p>
        </p:txBody>
      </p:sp>
      <p:graphicFrame>
        <p:nvGraphicFramePr>
          <p:cNvPr id="574475" name="Object 11"/>
          <p:cNvGraphicFramePr>
            <a:graphicFrameLocks noChangeAspect="1"/>
          </p:cNvGraphicFramePr>
          <p:nvPr/>
        </p:nvGraphicFramePr>
        <p:xfrm>
          <a:off x="533400" y="5410200"/>
          <a:ext cx="691673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Document" r:id="rId7" imgW="2768600" imgH="254000" progId="Word.Document.8">
                  <p:embed/>
                </p:oleObj>
              </mc:Choice>
              <mc:Fallback>
                <p:oleObj name="Document" r:id="rId7" imgW="2768600" imgH="2540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10200"/>
                        <a:ext cx="691673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4476" name="Object 12"/>
          <p:cNvGraphicFramePr>
            <a:graphicFrameLocks noChangeAspect="1"/>
          </p:cNvGraphicFramePr>
          <p:nvPr/>
        </p:nvGraphicFramePr>
        <p:xfrm>
          <a:off x="2362200" y="6019800"/>
          <a:ext cx="40608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Document" r:id="rId9" imgW="1625600" imgH="241300" progId="Word.Document.8">
                  <p:embed/>
                </p:oleObj>
              </mc:Choice>
              <mc:Fallback>
                <p:oleObj name="Document" r:id="rId9" imgW="1625600" imgH="2413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6019800"/>
                        <a:ext cx="40608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7" grpId="0" build="p" autoUpdateAnimBg="0"/>
      <p:bldP spid="574468" grpId="0" build="p" autoUpdateAnimBg="0"/>
      <p:bldP spid="574473" grpId="0" build="p" autoUpdateAnimBg="0"/>
      <p:bldP spid="57447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Methyl Hydroperoxide Decomposition</a:t>
            </a:r>
          </a:p>
        </p:txBody>
      </p:sp>
      <p:sp>
        <p:nvSpPr>
          <p:cNvPr id="57651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(11.44)</a:t>
            </a:r>
          </a:p>
        </p:txBody>
      </p:sp>
      <p:graphicFrame>
        <p:nvGraphicFramePr>
          <p:cNvPr id="19459" name="Object 7"/>
          <p:cNvGraphicFramePr>
            <a:graphicFrameLocks noChangeAspect="1"/>
          </p:cNvGraphicFramePr>
          <p:nvPr/>
        </p:nvGraphicFramePr>
        <p:xfrm>
          <a:off x="914400" y="1617663"/>
          <a:ext cx="7267575" cy="455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Document" r:id="rId3" imgW="3467100" imgH="2171700" progId="Word.Document.8">
                  <p:embed/>
                </p:oleObj>
              </mc:Choice>
              <mc:Fallback>
                <p:oleObj name="Document" r:id="rId3" imgW="3467100" imgH="21717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17663"/>
                        <a:ext cx="7267575" cy="455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Ethane Oxidation</a:t>
            </a:r>
          </a:p>
        </p:txBody>
      </p:sp>
      <p:sp>
        <p:nvSpPr>
          <p:cNvPr id="577539" name="Rectangle 3"/>
          <p:cNvSpPr>
            <a:spLocks noChangeArrowheads="1"/>
          </p:cNvSpPr>
          <p:nvPr/>
        </p:nvSpPr>
        <p:spPr bwMode="auto">
          <a:xfrm>
            <a:off x="457200" y="1828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Methylperoxy radical production and loss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(11.45)</a:t>
            </a:r>
          </a:p>
        </p:txBody>
      </p:sp>
      <p:graphicFrame>
        <p:nvGraphicFramePr>
          <p:cNvPr id="577541" name="Object 5"/>
          <p:cNvGraphicFramePr>
            <a:graphicFrameLocks noChangeAspect="1"/>
          </p:cNvGraphicFramePr>
          <p:nvPr/>
        </p:nvGraphicFramePr>
        <p:xfrm>
          <a:off x="457200" y="2971800"/>
          <a:ext cx="829945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Document" r:id="rId3" imgW="3314700" imgH="876300" progId="Word.Document.8">
                  <p:embed/>
                </p:oleObj>
              </mc:Choice>
              <mc:Fallback>
                <p:oleObj name="Document" r:id="rId3" imgW="3314700" imgH="8763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71800"/>
                        <a:ext cx="8299450" cy="219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Ethane Oxidation</a:t>
            </a:r>
          </a:p>
        </p:txBody>
      </p:sp>
      <p:sp>
        <p:nvSpPr>
          <p:cNvPr id="57856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(11.46)</a:t>
            </a:r>
          </a:p>
        </p:txBody>
      </p:sp>
      <p:graphicFrame>
        <p:nvGraphicFramePr>
          <p:cNvPr id="21507" name="Object 5"/>
          <p:cNvGraphicFramePr>
            <a:graphicFrameLocks noChangeAspect="1"/>
          </p:cNvGraphicFramePr>
          <p:nvPr/>
        </p:nvGraphicFramePr>
        <p:xfrm>
          <a:off x="457200" y="1600200"/>
          <a:ext cx="8053388" cy="456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Document" r:id="rId3" imgW="3835400" imgH="2171700" progId="Word.Document.8">
                  <p:embed/>
                </p:oleObj>
              </mc:Choice>
              <mc:Fallback>
                <p:oleObj name="Document" r:id="rId3" imgW="3835400" imgH="21717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053388" cy="456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Propane Oxidation</a:t>
            </a:r>
          </a:p>
        </p:txBody>
      </p:sp>
      <p:sp>
        <p:nvSpPr>
          <p:cNvPr id="57958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Methylperoxy radical production and loss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(11.47)</a:t>
            </a:r>
          </a:p>
        </p:txBody>
      </p:sp>
      <p:graphicFrame>
        <p:nvGraphicFramePr>
          <p:cNvPr id="579589" name="Object 5"/>
          <p:cNvGraphicFramePr>
            <a:graphicFrameLocks noChangeAspect="1"/>
          </p:cNvGraphicFramePr>
          <p:nvPr/>
        </p:nvGraphicFramePr>
        <p:xfrm>
          <a:off x="96838" y="1600200"/>
          <a:ext cx="8894762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Document" r:id="rId3" imgW="4038600" imgH="863600" progId="Word.Document.8">
                  <p:embed/>
                </p:oleObj>
              </mc:Choice>
              <mc:Fallback>
                <p:oleObj name="Document" r:id="rId3" imgW="4038600" imgH="8636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8" y="1600200"/>
                        <a:ext cx="8894762" cy="190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590" name="Object 6"/>
          <p:cNvGraphicFramePr>
            <a:graphicFrameLocks noChangeAspect="1"/>
          </p:cNvGraphicFramePr>
          <p:nvPr/>
        </p:nvGraphicFramePr>
        <p:xfrm>
          <a:off x="1371600" y="3810000"/>
          <a:ext cx="7335838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Document" r:id="rId5" imgW="2933700" imgH="901700" progId="Word.Document.8">
                  <p:embed/>
                </p:oleObj>
              </mc:Choice>
              <mc:Fallback>
                <p:oleObj name="Document" r:id="rId5" imgW="2933700" imgH="9017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810000"/>
                        <a:ext cx="7335838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Formaldehyde/Acetaldehyde Photolysis</a:t>
            </a:r>
          </a:p>
        </p:txBody>
      </p:sp>
      <p:sp>
        <p:nvSpPr>
          <p:cNvPr id="58061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Formaldehyde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(11.48)</a:t>
            </a:r>
          </a:p>
        </p:txBody>
      </p:sp>
      <p:sp>
        <p:nvSpPr>
          <p:cNvPr id="580614" name="Rectangle 6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Acetaldehyde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(11.49)</a:t>
            </a:r>
          </a:p>
        </p:txBody>
      </p:sp>
      <p:sp>
        <p:nvSpPr>
          <p:cNvPr id="580615" name="Rectangle 7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Eormyl radical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(11.50)</a:t>
            </a:r>
          </a:p>
        </p:txBody>
      </p:sp>
      <p:graphicFrame>
        <p:nvGraphicFramePr>
          <p:cNvPr id="580616" name="Object 8"/>
          <p:cNvGraphicFramePr>
            <a:graphicFrameLocks noChangeAspect="1"/>
          </p:cNvGraphicFramePr>
          <p:nvPr/>
        </p:nvGraphicFramePr>
        <p:xfrm>
          <a:off x="1524000" y="1025525"/>
          <a:ext cx="6119813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Document" r:id="rId3" imgW="2781300" imgH="952500" progId="Word.Document.8">
                  <p:embed/>
                </p:oleObj>
              </mc:Choice>
              <mc:Fallback>
                <p:oleObj name="Document" r:id="rId3" imgW="2781300" imgH="9525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025525"/>
                        <a:ext cx="6119813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0617" name="Object 9"/>
          <p:cNvGraphicFramePr>
            <a:graphicFrameLocks noChangeAspect="1"/>
          </p:cNvGraphicFramePr>
          <p:nvPr/>
        </p:nvGraphicFramePr>
        <p:xfrm>
          <a:off x="914400" y="3429000"/>
          <a:ext cx="7850188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Document" r:id="rId5" imgW="3568700" imgH="698500" progId="Word.Document.8">
                  <p:embed/>
                </p:oleObj>
              </mc:Choice>
              <mc:Fallback>
                <p:oleObj name="Document" r:id="rId5" imgW="3568700" imgH="6985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7850188" cy="153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0618" name="Object 10"/>
          <p:cNvGraphicFramePr>
            <a:graphicFrameLocks noChangeAspect="1"/>
          </p:cNvGraphicFramePr>
          <p:nvPr/>
        </p:nvGraphicFramePr>
        <p:xfrm>
          <a:off x="3200400" y="5105400"/>
          <a:ext cx="2849563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Document" r:id="rId7" imgW="1295400" imgH="787400" progId="Word.Document.8">
                  <p:embed/>
                </p:oleObj>
              </mc:Choice>
              <mc:Fallback>
                <p:oleObj name="Document" r:id="rId7" imgW="1295400" imgH="7874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105400"/>
                        <a:ext cx="2849563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 autoUpdateAnimBg="0"/>
      <p:bldP spid="580614" grpId="0" autoUpdateAnimBg="0"/>
      <p:bldP spid="58061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Formaldehyde/Acetaldehyde Reaction</a:t>
            </a:r>
          </a:p>
        </p:txBody>
      </p:sp>
      <p:sp>
        <p:nvSpPr>
          <p:cNvPr id="58265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Formaldehyde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(11.51)</a:t>
            </a:r>
          </a:p>
        </p:txBody>
      </p:sp>
      <p:sp>
        <p:nvSpPr>
          <p:cNvPr id="582660" name="Rectangle 4"/>
          <p:cNvSpPr>
            <a:spLocks noChangeArrowheads="1"/>
          </p:cNvSpPr>
          <p:nvPr/>
        </p:nvSpPr>
        <p:spPr bwMode="auto">
          <a:xfrm>
            <a:off x="4572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Acetaldehyde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(11.52)</a:t>
            </a:r>
          </a:p>
        </p:txBody>
      </p:sp>
      <p:graphicFrame>
        <p:nvGraphicFramePr>
          <p:cNvPr id="582665" name="Object 9"/>
          <p:cNvGraphicFramePr>
            <a:graphicFrameLocks noChangeAspect="1"/>
          </p:cNvGraphicFramePr>
          <p:nvPr/>
        </p:nvGraphicFramePr>
        <p:xfrm>
          <a:off x="2286000" y="1295400"/>
          <a:ext cx="5049838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Document" r:id="rId3" imgW="2019300" imgH="787400" progId="Word.Document.8">
                  <p:embed/>
                </p:oleObj>
              </mc:Choice>
              <mc:Fallback>
                <p:oleObj name="Document" r:id="rId3" imgW="2019300" imgH="7874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295400"/>
                        <a:ext cx="5049838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2666" name="Object 10"/>
          <p:cNvGraphicFramePr>
            <a:graphicFrameLocks noChangeAspect="1"/>
          </p:cNvGraphicFramePr>
          <p:nvPr/>
        </p:nvGraphicFramePr>
        <p:xfrm>
          <a:off x="215900" y="4038600"/>
          <a:ext cx="8775700" cy="222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Document" r:id="rId5" imgW="3657600" imgH="927100" progId="Word.Document.8">
                  <p:embed/>
                </p:oleObj>
              </mc:Choice>
              <mc:Fallback>
                <p:oleObj name="Document" r:id="rId5" imgW="3657600" imgH="9271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4038600"/>
                        <a:ext cx="8775700" cy="222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59" grpId="0" autoUpdateAnimBg="0"/>
      <p:bldP spid="58266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Formaldehyde/Acetaldehyde Reaction</a:t>
            </a:r>
          </a:p>
        </p:txBody>
      </p:sp>
      <p:sp>
        <p:nvSpPr>
          <p:cNvPr id="583683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PAN formation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(11.53)</a:t>
            </a:r>
          </a:p>
        </p:txBody>
      </p:sp>
      <p:graphicFrame>
        <p:nvGraphicFramePr>
          <p:cNvPr id="583687" name="Object 7"/>
          <p:cNvGraphicFramePr>
            <a:graphicFrameLocks noChangeAspect="1"/>
          </p:cNvGraphicFramePr>
          <p:nvPr/>
        </p:nvGraphicFramePr>
        <p:xfrm>
          <a:off x="381000" y="1905000"/>
          <a:ext cx="8145463" cy="419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Document" r:id="rId3" imgW="3251200" imgH="1676400" progId="Word.Document.8">
                  <p:embed/>
                </p:oleObj>
              </mc:Choice>
              <mc:Fallback>
                <p:oleObj name="Document" r:id="rId3" imgW="3251200" imgH="16764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05000"/>
                        <a:ext cx="8145463" cy="419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Acetone Photolysis</a:t>
            </a:r>
          </a:p>
        </p:txBody>
      </p:sp>
      <p:sp>
        <p:nvSpPr>
          <p:cNvPr id="584707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(11.55)</a:t>
            </a:r>
          </a:p>
        </p:txBody>
      </p:sp>
      <p:graphicFrame>
        <p:nvGraphicFramePr>
          <p:cNvPr id="584709" name="Object 5"/>
          <p:cNvGraphicFramePr>
            <a:graphicFrameLocks noChangeAspect="1"/>
          </p:cNvGraphicFramePr>
          <p:nvPr/>
        </p:nvGraphicFramePr>
        <p:xfrm>
          <a:off x="152400" y="2590800"/>
          <a:ext cx="8912225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Document" r:id="rId3" imgW="3708400" imgH="749300" progId="Word.Document.8">
                  <p:embed/>
                </p:oleObj>
              </mc:Choice>
              <mc:Fallback>
                <p:oleObj name="Document" r:id="rId3" imgW="3708400" imgH="7493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590800"/>
                        <a:ext cx="8912225" cy="179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Sulfur Photochemistry</a:t>
            </a:r>
          </a:p>
        </p:txBody>
      </p:sp>
      <p:sp>
        <p:nvSpPr>
          <p:cNvPr id="58573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Biogenic sulfur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S              -- hydrogen sulfide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CH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SH        -- methyl sulfide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CH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SCH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3     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 dimethyl sulfide (DMS)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CH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SSCH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3  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 methyl disulfide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585733" name="Rectangle 5"/>
          <p:cNvSpPr>
            <a:spLocks noChangeArrowheads="1"/>
          </p:cNvSpPr>
          <p:nvPr/>
        </p:nvSpPr>
        <p:spPr bwMode="auto">
          <a:xfrm>
            <a:off x="4572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Volcanic sulfur	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CS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                    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carbon disulfide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OCS            --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carbonyl sulfide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                   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 sulfur dioxide</a:t>
            </a:r>
            <a:endParaRPr lang="en-US" sz="2400" b="0" baseline="-2500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S             -- hydrogen sulfide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1" grpId="0" build="p" bldLvl="2" autoUpdateAnimBg="0"/>
      <p:bldP spid="585733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Sulfur Photochemistry</a:t>
            </a:r>
          </a:p>
        </p:txBody>
      </p:sp>
      <p:sp>
        <p:nvSpPr>
          <p:cNvPr id="586757" name="Rectangle 5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Sulfuric acid formation from sulfur dioxide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(11.74)</a:t>
            </a:r>
          </a:p>
        </p:txBody>
      </p:sp>
      <p:graphicFrame>
        <p:nvGraphicFramePr>
          <p:cNvPr id="586758" name="Object 6"/>
          <p:cNvGraphicFramePr>
            <a:graphicFrameLocks noChangeAspect="1"/>
          </p:cNvGraphicFramePr>
          <p:nvPr/>
        </p:nvGraphicFramePr>
        <p:xfrm>
          <a:off x="261938" y="2438400"/>
          <a:ext cx="8501062" cy="19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Document" r:id="rId3" imgW="3860800" imgH="889000" progId="Word.Document.8">
                  <p:embed/>
                </p:oleObj>
              </mc:Choice>
              <mc:Fallback>
                <p:oleObj name="Document" r:id="rId3" imgW="3860800" imgH="8890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2438400"/>
                        <a:ext cx="8501062" cy="195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DMS Abstraction Pathway</a:t>
            </a: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 dioxide production from dimethyl sulfide (DMS)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(11.56)</a:t>
            </a:r>
          </a:p>
        </p:txBody>
      </p:sp>
      <p:graphicFrame>
        <p:nvGraphicFramePr>
          <p:cNvPr id="587781" name="Object 5"/>
          <p:cNvGraphicFramePr>
            <a:graphicFrameLocks noChangeAspect="1"/>
          </p:cNvGraphicFramePr>
          <p:nvPr/>
        </p:nvGraphicFramePr>
        <p:xfrm>
          <a:off x="381000" y="2057400"/>
          <a:ext cx="827563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Document" r:id="rId3" imgW="4140200" imgH="901700" progId="Word.Document.8">
                  <p:embed/>
                </p:oleObj>
              </mc:Choice>
              <mc:Fallback>
                <p:oleObj name="Document" r:id="rId3" imgW="4140200" imgH="9017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57400"/>
                        <a:ext cx="8275638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7782" name="Object 6"/>
          <p:cNvGraphicFramePr>
            <a:graphicFrameLocks noChangeAspect="1"/>
          </p:cNvGraphicFramePr>
          <p:nvPr/>
        </p:nvGraphicFramePr>
        <p:xfrm>
          <a:off x="1066800" y="4114800"/>
          <a:ext cx="7008813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name="Document" r:id="rId5" imgW="3505200" imgH="952500" progId="Word.Document.8">
                  <p:embed/>
                </p:oleObj>
              </mc:Choice>
              <mc:Fallback>
                <p:oleObj name="Document" r:id="rId5" imgW="3505200" imgH="9525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114800"/>
                        <a:ext cx="7008813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DMS Abstraction Pathway</a:t>
            </a:r>
          </a:p>
        </p:txBody>
      </p:sp>
      <p:sp>
        <p:nvSpPr>
          <p:cNvPr id="588803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Methanethiolate radical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(11.57)</a:t>
            </a:r>
          </a:p>
        </p:txBody>
      </p:sp>
      <p:graphicFrame>
        <p:nvGraphicFramePr>
          <p:cNvPr id="588806" name="Object 6"/>
          <p:cNvGraphicFramePr>
            <a:graphicFrameLocks noChangeAspect="1"/>
          </p:cNvGraphicFramePr>
          <p:nvPr/>
        </p:nvGraphicFramePr>
        <p:xfrm>
          <a:off x="239713" y="1828800"/>
          <a:ext cx="8675687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Document" r:id="rId3" imgW="3937000" imgH="1993900" progId="Word.Document.8">
                  <p:embed/>
                </p:oleObj>
              </mc:Choice>
              <mc:Fallback>
                <p:oleObj name="Document" r:id="rId3" imgW="3937000" imgH="19939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1828800"/>
                        <a:ext cx="8675687" cy="439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DMS Abstraction Pathway</a:t>
            </a:r>
          </a:p>
        </p:txBody>
      </p:sp>
      <p:sp>
        <p:nvSpPr>
          <p:cNvPr id="589827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Methanethiolate oxy radical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(11.58)</a:t>
            </a:r>
          </a:p>
        </p:txBody>
      </p:sp>
      <p:graphicFrame>
        <p:nvGraphicFramePr>
          <p:cNvPr id="589829" name="Object 5"/>
          <p:cNvGraphicFramePr>
            <a:graphicFrameLocks noChangeAspect="1"/>
          </p:cNvGraphicFramePr>
          <p:nvPr/>
        </p:nvGraphicFramePr>
        <p:xfrm>
          <a:off x="1143000" y="1981200"/>
          <a:ext cx="6910388" cy="406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Document" r:id="rId3" imgW="3149600" imgH="1854200" progId="Word.Document.8">
                  <p:embed/>
                </p:oleObj>
              </mc:Choice>
              <mc:Fallback>
                <p:oleObj name="Document" r:id="rId3" imgW="3149600" imgH="18542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81200"/>
                        <a:ext cx="6910388" cy="406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DMS Abstraction Pathway</a:t>
            </a:r>
          </a:p>
        </p:txBody>
      </p:sp>
      <p:sp>
        <p:nvSpPr>
          <p:cNvPr id="590851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 dioxide production from sulfur oxide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(11.59)</a:t>
            </a:r>
          </a:p>
        </p:txBody>
      </p:sp>
      <p:sp>
        <p:nvSpPr>
          <p:cNvPr id="590853" name="Rectangle 5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 dioxide production from sulfur oxide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(11.60)</a:t>
            </a:r>
          </a:p>
        </p:txBody>
      </p:sp>
      <p:graphicFrame>
        <p:nvGraphicFramePr>
          <p:cNvPr id="590854" name="Object 6"/>
          <p:cNvGraphicFramePr>
            <a:graphicFrameLocks noChangeAspect="1"/>
          </p:cNvGraphicFramePr>
          <p:nvPr/>
        </p:nvGraphicFramePr>
        <p:xfrm>
          <a:off x="2667000" y="1752600"/>
          <a:ext cx="358775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Document" r:id="rId3" imgW="1435100" imgH="698500" progId="Word.Document.8">
                  <p:embed/>
                </p:oleObj>
              </mc:Choice>
              <mc:Fallback>
                <p:oleObj name="Document" r:id="rId3" imgW="1435100" imgH="6985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752600"/>
                        <a:ext cx="358775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0855" name="Object 7"/>
          <p:cNvGraphicFramePr>
            <a:graphicFrameLocks noChangeAspect="1"/>
          </p:cNvGraphicFramePr>
          <p:nvPr/>
        </p:nvGraphicFramePr>
        <p:xfrm>
          <a:off x="76200" y="4267200"/>
          <a:ext cx="8950325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2" name="Document" r:id="rId5" imgW="3581400" imgH="863600" progId="Word.Document.8">
                  <p:embed/>
                </p:oleObj>
              </mc:Choice>
              <mc:Fallback>
                <p:oleObj name="Document" r:id="rId5" imgW="3581400" imgH="8636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267200"/>
                        <a:ext cx="8950325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851" grpId="0" autoUpdateAnimBg="0"/>
      <p:bldP spid="59085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DMS Addition Pathway</a:t>
            </a:r>
          </a:p>
        </p:txBody>
      </p:sp>
      <p:sp>
        <p:nvSpPr>
          <p:cNvPr id="591875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Methanethiolate oxy radical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(11.61)</a:t>
            </a:r>
          </a:p>
        </p:txBody>
      </p:sp>
      <p:graphicFrame>
        <p:nvGraphicFramePr>
          <p:cNvPr id="591879" name="Object 7"/>
          <p:cNvGraphicFramePr>
            <a:graphicFrameLocks noChangeAspect="1"/>
          </p:cNvGraphicFramePr>
          <p:nvPr/>
        </p:nvGraphicFramePr>
        <p:xfrm>
          <a:off x="79375" y="2011363"/>
          <a:ext cx="8912225" cy="370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Document" r:id="rId3" imgW="4457700" imgH="1854200" progId="Word.Document.8">
                  <p:embed/>
                </p:oleObj>
              </mc:Choice>
              <mc:Fallback>
                <p:oleObj name="Document" r:id="rId3" imgW="4457700" imgH="18542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" y="2011363"/>
                        <a:ext cx="8912225" cy="370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5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DMS Addition Pathway</a:t>
            </a:r>
          </a:p>
        </p:txBody>
      </p:sp>
      <p:sp>
        <p:nvSpPr>
          <p:cNvPr id="592899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Methanesulfenic acid oxidation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(11.62)</a:t>
            </a:r>
          </a:p>
        </p:txBody>
      </p:sp>
      <p:graphicFrame>
        <p:nvGraphicFramePr>
          <p:cNvPr id="592901" name="Object 5"/>
          <p:cNvGraphicFramePr>
            <a:graphicFrameLocks noChangeAspect="1"/>
          </p:cNvGraphicFramePr>
          <p:nvPr/>
        </p:nvGraphicFramePr>
        <p:xfrm>
          <a:off x="1524000" y="2819400"/>
          <a:ext cx="5978525" cy="231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Document" r:id="rId3" imgW="2387600" imgH="927100" progId="Word.Document.8">
                  <p:embed/>
                </p:oleObj>
              </mc:Choice>
              <mc:Fallback>
                <p:oleObj name="Document" r:id="rId3" imgW="2387600" imgH="9271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819400"/>
                        <a:ext cx="5978525" cy="231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89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DMDS Reaction</a:t>
            </a:r>
          </a:p>
        </p:txBody>
      </p:sp>
      <p:sp>
        <p:nvSpPr>
          <p:cNvPr id="593923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OH addition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(11.63)</a:t>
            </a:r>
          </a:p>
        </p:txBody>
      </p:sp>
      <p:sp>
        <p:nvSpPr>
          <p:cNvPr id="593925" name="Rectangle 5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Photolysis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(11.64)</a:t>
            </a:r>
          </a:p>
        </p:txBody>
      </p:sp>
      <p:graphicFrame>
        <p:nvGraphicFramePr>
          <p:cNvPr id="593926" name="Object 6"/>
          <p:cNvGraphicFramePr>
            <a:graphicFrameLocks noChangeAspect="1"/>
          </p:cNvGraphicFramePr>
          <p:nvPr/>
        </p:nvGraphicFramePr>
        <p:xfrm>
          <a:off x="457200" y="1752600"/>
          <a:ext cx="8299450" cy="19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Document" r:id="rId3" imgW="3771900" imgH="889000" progId="Word.Document.8">
                  <p:embed/>
                </p:oleObj>
              </mc:Choice>
              <mc:Fallback>
                <p:oleObj name="Document" r:id="rId3" imgW="3771900" imgH="8890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752600"/>
                        <a:ext cx="8299450" cy="195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27" name="Object 7"/>
          <p:cNvGraphicFramePr>
            <a:graphicFrameLocks noChangeAspect="1"/>
          </p:cNvGraphicFramePr>
          <p:nvPr/>
        </p:nvGraphicFramePr>
        <p:xfrm>
          <a:off x="1143000" y="4419600"/>
          <a:ext cx="6481763" cy="189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Document" r:id="rId5" imgW="2946400" imgH="863600" progId="Word.Document.8">
                  <p:embed/>
                </p:oleObj>
              </mc:Choice>
              <mc:Fallback>
                <p:oleObj name="Document" r:id="rId5" imgW="2946400" imgH="8636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419600"/>
                        <a:ext cx="6481763" cy="189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3" grpId="0" autoUpdateAnimBg="0"/>
      <p:bldP spid="59392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Biogenic Sulfur</a:t>
            </a:r>
          </a:p>
        </p:txBody>
      </p:sp>
      <p:sp>
        <p:nvSpPr>
          <p:cNvPr id="59494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Hydrogen sulfide oxidation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(11.65)</a:t>
            </a:r>
          </a:p>
        </p:txBody>
      </p:sp>
      <p:sp>
        <p:nvSpPr>
          <p:cNvPr id="594948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Hydrogen sulfide radical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(11.66)</a:t>
            </a:r>
          </a:p>
        </p:txBody>
      </p:sp>
      <p:sp>
        <p:nvSpPr>
          <p:cNvPr id="594951" name="Rectangle 7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 dioxide production from sulfur oxide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(11.59)</a:t>
            </a:r>
          </a:p>
        </p:txBody>
      </p:sp>
      <p:graphicFrame>
        <p:nvGraphicFramePr>
          <p:cNvPr id="594952" name="Object 8"/>
          <p:cNvGraphicFramePr>
            <a:graphicFrameLocks noChangeAspect="1"/>
          </p:cNvGraphicFramePr>
          <p:nvPr/>
        </p:nvGraphicFramePr>
        <p:xfrm>
          <a:off x="2671763" y="1066800"/>
          <a:ext cx="3602037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2" name="Document" r:id="rId3" imgW="1803400" imgH="876300" progId="Word.Document.8">
                  <p:embed/>
                </p:oleObj>
              </mc:Choice>
              <mc:Fallback>
                <p:oleObj name="Document" r:id="rId3" imgW="1803400" imgH="8763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1763" y="1066800"/>
                        <a:ext cx="3602037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953" name="Object 9"/>
          <p:cNvGraphicFramePr>
            <a:graphicFrameLocks noChangeAspect="1"/>
          </p:cNvGraphicFramePr>
          <p:nvPr/>
        </p:nvGraphicFramePr>
        <p:xfrm>
          <a:off x="2514600" y="3200400"/>
          <a:ext cx="3479800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3" name="Document" r:id="rId5" imgW="1739900" imgH="787400" progId="Word.Document.8">
                  <p:embed/>
                </p:oleObj>
              </mc:Choice>
              <mc:Fallback>
                <p:oleObj name="Document" r:id="rId5" imgW="1739900" imgH="7874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200400"/>
                        <a:ext cx="3479800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954" name="Object 10"/>
          <p:cNvGraphicFramePr>
            <a:graphicFrameLocks noChangeAspect="1"/>
          </p:cNvGraphicFramePr>
          <p:nvPr/>
        </p:nvGraphicFramePr>
        <p:xfrm>
          <a:off x="2743200" y="5181600"/>
          <a:ext cx="2870200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4" name="Document" r:id="rId7" imgW="1435100" imgH="698500" progId="Word.Document.8">
                  <p:embed/>
                </p:oleObj>
              </mc:Choice>
              <mc:Fallback>
                <p:oleObj name="Document" r:id="rId7" imgW="1435100" imgH="6985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181600"/>
                        <a:ext cx="2870200" cy="1395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947" grpId="0" autoUpdateAnimBg="0"/>
      <p:bldP spid="594948" grpId="0" autoUpdateAnimBg="0"/>
      <p:bldP spid="594951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Volcanic Sulfur</a:t>
            </a:r>
          </a:p>
        </p:txBody>
      </p:sp>
      <p:sp>
        <p:nvSpPr>
          <p:cNvPr id="59597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 monoxide production from carbonyl sulfide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(11.68)</a:t>
            </a:r>
          </a:p>
        </p:txBody>
      </p:sp>
      <p:sp>
        <p:nvSpPr>
          <p:cNvPr id="595972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(11.69)</a:t>
            </a:r>
          </a:p>
        </p:txBody>
      </p:sp>
      <p:sp>
        <p:nvSpPr>
          <p:cNvPr id="595973" name="Rectangle 5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(11.70)</a:t>
            </a:r>
          </a:p>
        </p:txBody>
      </p:sp>
      <p:graphicFrame>
        <p:nvGraphicFramePr>
          <p:cNvPr id="595977" name="Object 9"/>
          <p:cNvGraphicFramePr>
            <a:graphicFrameLocks noChangeAspect="1"/>
          </p:cNvGraphicFramePr>
          <p:nvPr/>
        </p:nvGraphicFramePr>
        <p:xfrm>
          <a:off x="1752600" y="1371600"/>
          <a:ext cx="541655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Document" r:id="rId3" imgW="2463800" imgH="584200" progId="Word.Document.8">
                  <p:embed/>
                </p:oleObj>
              </mc:Choice>
              <mc:Fallback>
                <p:oleObj name="Document" r:id="rId3" imgW="2463800" imgH="5842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71600"/>
                        <a:ext cx="5416550" cy="128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5978" name="Object 10"/>
          <p:cNvGraphicFramePr>
            <a:graphicFrameLocks noChangeAspect="1"/>
          </p:cNvGraphicFramePr>
          <p:nvPr/>
        </p:nvGraphicFramePr>
        <p:xfrm>
          <a:off x="381000" y="3200400"/>
          <a:ext cx="8097838" cy="134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Document" r:id="rId5" imgW="3683000" imgH="609600" progId="Word.Document.8">
                  <p:embed/>
                </p:oleObj>
              </mc:Choice>
              <mc:Fallback>
                <p:oleObj name="Document" r:id="rId5" imgW="3683000" imgH="6096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00400"/>
                        <a:ext cx="8097838" cy="134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5979" name="Object 11"/>
          <p:cNvGraphicFramePr>
            <a:graphicFrameLocks noChangeAspect="1"/>
          </p:cNvGraphicFramePr>
          <p:nvPr/>
        </p:nvGraphicFramePr>
        <p:xfrm>
          <a:off x="2667000" y="5029200"/>
          <a:ext cx="3157538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Document" r:id="rId7" imgW="1435100" imgH="635000" progId="Word.Document.8">
                  <p:embed/>
                </p:oleObj>
              </mc:Choice>
              <mc:Fallback>
                <p:oleObj name="Document" r:id="rId7" imgW="1435100" imgH="6350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029200"/>
                        <a:ext cx="3157538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autoUpdateAnimBg="0"/>
      <p:bldP spid="595972" grpId="0" autoUpdateAnimBg="0"/>
      <p:bldP spid="59597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Volcanic Sulfur</a:t>
            </a:r>
          </a:p>
        </p:txBody>
      </p:sp>
      <p:sp>
        <p:nvSpPr>
          <p:cNvPr id="59699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Sulfur oxide production from carbon disulfide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(11.71)</a:t>
            </a:r>
          </a:p>
        </p:txBody>
      </p:sp>
      <p:sp>
        <p:nvSpPr>
          <p:cNvPr id="596996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(11.72)</a:t>
            </a:r>
          </a:p>
        </p:txBody>
      </p:sp>
      <p:sp>
        <p:nvSpPr>
          <p:cNvPr id="596997" name="Rectangle 5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(11.73)</a:t>
            </a:r>
          </a:p>
        </p:txBody>
      </p:sp>
      <p:graphicFrame>
        <p:nvGraphicFramePr>
          <p:cNvPr id="597001" name="Object 9"/>
          <p:cNvGraphicFramePr>
            <a:graphicFrameLocks noChangeAspect="1"/>
          </p:cNvGraphicFramePr>
          <p:nvPr/>
        </p:nvGraphicFramePr>
        <p:xfrm>
          <a:off x="1600200" y="1447800"/>
          <a:ext cx="5919788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Document" r:id="rId3" imgW="2692400" imgH="584200" progId="Word.Document.8">
                  <p:embed/>
                </p:oleObj>
              </mc:Choice>
              <mc:Fallback>
                <p:oleObj name="Document" r:id="rId3" imgW="2692400" imgH="5842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447800"/>
                        <a:ext cx="5919788" cy="128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7002" name="Object 10"/>
          <p:cNvGraphicFramePr>
            <a:graphicFrameLocks noChangeAspect="1"/>
          </p:cNvGraphicFramePr>
          <p:nvPr/>
        </p:nvGraphicFramePr>
        <p:xfrm>
          <a:off x="304800" y="3276600"/>
          <a:ext cx="807085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Document" r:id="rId5" imgW="3670300" imgH="584200" progId="Word.Document.8">
                  <p:embed/>
                </p:oleObj>
              </mc:Choice>
              <mc:Fallback>
                <p:oleObj name="Document" r:id="rId5" imgW="3670300" imgH="5842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276600"/>
                        <a:ext cx="8070850" cy="128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7003" name="Object 11"/>
          <p:cNvGraphicFramePr>
            <a:graphicFrameLocks noChangeAspect="1"/>
          </p:cNvGraphicFramePr>
          <p:nvPr/>
        </p:nvGraphicFramePr>
        <p:xfrm>
          <a:off x="1905000" y="5257800"/>
          <a:ext cx="5248275" cy="122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2" name="Document" r:id="rId7" imgW="2387600" imgH="558800" progId="Word.Document.8">
                  <p:embed/>
                </p:oleObj>
              </mc:Choice>
              <mc:Fallback>
                <p:oleObj name="Document" r:id="rId7" imgW="2387600" imgH="5588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5248275" cy="1227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5" grpId="0" autoUpdateAnimBg="0"/>
      <p:bldP spid="596996" grpId="0" autoUpdateAnimBg="0"/>
      <p:bldP spid="59699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Urban Photochemistry</a:t>
            </a:r>
          </a:p>
        </p:txBody>
      </p:sp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5334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Ozone production in smog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(11.75-8)</a:t>
            </a:r>
          </a:p>
        </p:txBody>
      </p:sp>
      <p:graphicFrame>
        <p:nvGraphicFramePr>
          <p:cNvPr id="598026" name="Object 10"/>
          <p:cNvGraphicFramePr>
            <a:graphicFrameLocks noChangeAspect="1"/>
          </p:cNvGraphicFramePr>
          <p:nvPr/>
        </p:nvGraphicFramePr>
        <p:xfrm>
          <a:off x="2209800" y="1524000"/>
          <a:ext cx="482123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" name="Document" r:id="rId3" imgW="1930400" imgH="254000" progId="Word.Document.8">
                  <p:embed/>
                </p:oleObj>
              </mc:Choice>
              <mc:Fallback>
                <p:oleObj name="Document" r:id="rId3" imgW="1930400" imgH="2540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524000"/>
                        <a:ext cx="482123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8027" name="Object 11"/>
          <p:cNvGraphicFramePr>
            <a:graphicFrameLocks noChangeAspect="1"/>
          </p:cNvGraphicFramePr>
          <p:nvPr/>
        </p:nvGraphicFramePr>
        <p:xfrm>
          <a:off x="2514600" y="2895600"/>
          <a:ext cx="38084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7" name="Document" r:id="rId5" imgW="1524000" imgH="254000" progId="Word.Document.8">
                  <p:embed/>
                </p:oleObj>
              </mc:Choice>
              <mc:Fallback>
                <p:oleObj name="Document" r:id="rId5" imgW="1524000" imgH="2540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895600"/>
                        <a:ext cx="38084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8028" name="Object 12"/>
          <p:cNvGraphicFramePr>
            <a:graphicFrameLocks noChangeAspect="1"/>
          </p:cNvGraphicFramePr>
          <p:nvPr/>
        </p:nvGraphicFramePr>
        <p:xfrm>
          <a:off x="2514600" y="4114800"/>
          <a:ext cx="60325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8" name="Document" r:id="rId7" imgW="2413000" imgH="254000" progId="Word.Document.8">
                  <p:embed/>
                </p:oleObj>
              </mc:Choice>
              <mc:Fallback>
                <p:oleObj name="Document" r:id="rId7" imgW="24130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114800"/>
                        <a:ext cx="60325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8029" name="Object 13"/>
          <p:cNvGraphicFramePr>
            <a:graphicFrameLocks noChangeAspect="1"/>
          </p:cNvGraphicFramePr>
          <p:nvPr/>
        </p:nvGraphicFramePr>
        <p:xfrm>
          <a:off x="2362200" y="5410200"/>
          <a:ext cx="40608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Document" r:id="rId9" imgW="1625600" imgH="241300" progId="Word.Document.8">
                  <p:embed/>
                </p:oleObj>
              </mc:Choice>
              <mc:Fallback>
                <p:oleObj name="Document" r:id="rId9" imgW="1625600" imgH="2413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410200"/>
                        <a:ext cx="40608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Object 2"/>
          <p:cNvGraphicFramePr>
            <a:graphicFrameLocks noGrp="1" noChangeAspect="1"/>
          </p:cNvGraphicFramePr>
          <p:nvPr>
            <p:ph type="body" idx="1"/>
          </p:nvPr>
        </p:nvGraphicFramePr>
        <p:xfrm>
          <a:off x="457200" y="838200"/>
          <a:ext cx="8043863" cy="553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1" name="Document" r:id="rId3" imgW="3657600" imgH="2514600" progId="Word.Document.8">
                  <p:embed/>
                </p:oleObj>
              </mc:Choice>
              <mc:Fallback>
                <p:oleObj name="Document" r:id="rId3" imgW="3657600" imgH="2514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838200"/>
                        <a:ext cx="8043863" cy="553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23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Ozone Isopleth</a:t>
            </a:r>
            <a:endParaRPr lang="en-US" sz="3600" b="1">
              <a:solidFill>
                <a:srgbClr val="0000FF"/>
              </a:solidFill>
              <a:cs typeface="+mj-cs"/>
            </a:endParaRPr>
          </a:p>
        </p:txBody>
      </p:sp>
      <p:sp>
        <p:nvSpPr>
          <p:cNvPr id="612356" name="Text Box 4"/>
          <p:cNvSpPr txBox="1">
            <a:spLocks noChangeArrowheads="1"/>
          </p:cNvSpPr>
          <p:nvPr/>
        </p:nvSpPr>
        <p:spPr bwMode="auto">
          <a:xfrm>
            <a:off x="7162800" y="6096000"/>
            <a:ext cx="127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990E0C"/>
                </a:solidFill>
                <a:latin typeface="Times" charset="0"/>
                <a:cs typeface="+mn-cs"/>
              </a:rPr>
              <a:t>Fig. 11.1</a:t>
            </a:r>
          </a:p>
        </p:txBody>
      </p:sp>
      <p:sp>
        <p:nvSpPr>
          <p:cNvPr id="612357" name="Rectangle 5"/>
          <p:cNvSpPr>
            <a:spLocks noChangeArrowheads="1"/>
          </p:cNvSpPr>
          <p:nvPr/>
        </p:nvSpPr>
        <p:spPr bwMode="auto">
          <a:xfrm flipH="1">
            <a:off x="8077200" y="38100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58" name="Rectangle 6"/>
          <p:cNvSpPr>
            <a:spLocks noChangeArrowheads="1"/>
          </p:cNvSpPr>
          <p:nvPr/>
        </p:nvSpPr>
        <p:spPr bwMode="auto">
          <a:xfrm flipH="1">
            <a:off x="4648200" y="1905000"/>
            <a:ext cx="406400" cy="587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59" name="Rectangle 7"/>
          <p:cNvSpPr>
            <a:spLocks noChangeArrowheads="1"/>
          </p:cNvSpPr>
          <p:nvPr/>
        </p:nvSpPr>
        <p:spPr bwMode="auto">
          <a:xfrm flipH="1">
            <a:off x="1905000" y="1676400"/>
            <a:ext cx="381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60" name="Text Box 8"/>
          <p:cNvSpPr txBox="1">
            <a:spLocks noChangeArrowheads="1"/>
          </p:cNvSpPr>
          <p:nvPr/>
        </p:nvSpPr>
        <p:spPr bwMode="auto">
          <a:xfrm>
            <a:off x="228600" y="6096000"/>
            <a:ext cx="3525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Contours are ozone (ppmv)</a:t>
            </a:r>
            <a:endParaRPr lang="en-US" b="0">
              <a:solidFill>
                <a:srgbClr val="990E0C"/>
              </a:solidFill>
              <a:latin typeface="Times" charset="0"/>
              <a:cs typeface="+mn-cs"/>
            </a:endParaRPr>
          </a:p>
        </p:txBody>
      </p:sp>
      <p:sp>
        <p:nvSpPr>
          <p:cNvPr id="612362" name="Rectangle 10"/>
          <p:cNvSpPr>
            <a:spLocks noChangeArrowheads="1"/>
          </p:cNvSpPr>
          <p:nvPr/>
        </p:nvSpPr>
        <p:spPr bwMode="auto">
          <a:xfrm>
            <a:off x="457200" y="2057400"/>
            <a:ext cx="5334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63" name="Text Box 11"/>
          <p:cNvSpPr txBox="1">
            <a:spLocks noChangeArrowheads="1"/>
          </p:cNvSpPr>
          <p:nvPr/>
        </p:nvSpPr>
        <p:spPr bwMode="auto">
          <a:xfrm rot="-5400000">
            <a:off x="-42862" y="3014662"/>
            <a:ext cx="16891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NO</a:t>
            </a:r>
            <a:r>
              <a:rPr lang="en-US" sz="2400" b="0" i="1" baseline="-25000">
                <a:solidFill>
                  <a:srgbClr val="0000FF"/>
                </a:solidFill>
                <a:latin typeface="Times" charset="0"/>
                <a:cs typeface="+mn-cs"/>
              </a:rPr>
              <a:t>x</a:t>
            </a: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 (ppmv)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12364" name="Rectangle 12"/>
          <p:cNvSpPr>
            <a:spLocks noChangeArrowheads="1"/>
          </p:cNvSpPr>
          <p:nvPr/>
        </p:nvSpPr>
        <p:spPr bwMode="auto">
          <a:xfrm flipH="1">
            <a:off x="3581400" y="2362200"/>
            <a:ext cx="3048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65" name="Text Box 13"/>
          <p:cNvSpPr txBox="1">
            <a:spLocks noChangeArrowheads="1"/>
          </p:cNvSpPr>
          <p:nvPr/>
        </p:nvSpPr>
        <p:spPr bwMode="auto">
          <a:xfrm rot="-5400000">
            <a:off x="3451225" y="2873375"/>
            <a:ext cx="71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0.24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  <p:sp>
        <p:nvSpPr>
          <p:cNvPr id="612366" name="Rectangle 14"/>
          <p:cNvSpPr>
            <a:spLocks noChangeArrowheads="1"/>
          </p:cNvSpPr>
          <p:nvPr/>
        </p:nvSpPr>
        <p:spPr bwMode="auto">
          <a:xfrm flipH="1">
            <a:off x="2057400" y="1905000"/>
            <a:ext cx="3048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67" name="Text Box 15"/>
          <p:cNvSpPr txBox="1">
            <a:spLocks noChangeArrowheads="1"/>
          </p:cNvSpPr>
          <p:nvPr/>
        </p:nvSpPr>
        <p:spPr bwMode="auto">
          <a:xfrm rot="-5400000">
            <a:off x="1789906" y="2301082"/>
            <a:ext cx="992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0.08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  <p:sp>
        <p:nvSpPr>
          <p:cNvPr id="612368" name="Text Box 16"/>
          <p:cNvSpPr txBox="1">
            <a:spLocks noChangeArrowheads="1"/>
          </p:cNvSpPr>
          <p:nvPr/>
        </p:nvSpPr>
        <p:spPr bwMode="auto">
          <a:xfrm rot="-5400000">
            <a:off x="4518025" y="1958975"/>
            <a:ext cx="71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0.32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  <p:sp>
        <p:nvSpPr>
          <p:cNvPr id="612369" name="Rectangle 17"/>
          <p:cNvSpPr>
            <a:spLocks noChangeArrowheads="1"/>
          </p:cNvSpPr>
          <p:nvPr/>
        </p:nvSpPr>
        <p:spPr bwMode="auto">
          <a:xfrm flipH="1">
            <a:off x="2819400" y="3581400"/>
            <a:ext cx="303213" cy="5127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12370" name="Text Box 18"/>
          <p:cNvSpPr txBox="1">
            <a:spLocks noChangeArrowheads="1"/>
          </p:cNvSpPr>
          <p:nvPr/>
        </p:nvSpPr>
        <p:spPr bwMode="auto">
          <a:xfrm rot="-5400000">
            <a:off x="2553493" y="3542507"/>
            <a:ext cx="98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0.16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Sea Breeze</a:t>
            </a:r>
          </a:p>
        </p:txBody>
      </p:sp>
      <p:sp>
        <p:nvSpPr>
          <p:cNvPr id="59904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11.2</a:t>
            </a:r>
          </a:p>
        </p:txBody>
      </p:sp>
      <p:graphicFrame>
        <p:nvGraphicFramePr>
          <p:cNvPr id="41987" name="Object 6"/>
          <p:cNvGraphicFramePr>
            <a:graphicFrameLocks noChangeAspect="1"/>
          </p:cNvGraphicFramePr>
          <p:nvPr/>
        </p:nvGraphicFramePr>
        <p:xfrm>
          <a:off x="1066800" y="1295400"/>
          <a:ext cx="6553200" cy="470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Document" r:id="rId3" imgW="2743200" imgH="1968500" progId="Word.Document.8">
                  <p:embed/>
                </p:oleObj>
              </mc:Choice>
              <mc:Fallback>
                <p:oleObj name="Document" r:id="rId3" imgW="2743200" imgH="19685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295400"/>
                        <a:ext cx="6553200" cy="470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88" name="Group 9"/>
          <p:cNvGrpSpPr>
            <a:grpSpLocks/>
          </p:cNvGrpSpPr>
          <p:nvPr/>
        </p:nvGrpSpPr>
        <p:grpSpPr bwMode="auto">
          <a:xfrm>
            <a:off x="1143000" y="1600200"/>
            <a:ext cx="536575" cy="2971800"/>
            <a:chOff x="96" y="1248"/>
            <a:chExt cx="338" cy="2208"/>
          </a:xfrm>
        </p:grpSpPr>
        <p:sp>
          <p:nvSpPr>
            <p:cNvPr id="599050" name="Rectangle 10"/>
            <p:cNvSpPr>
              <a:spLocks noChangeArrowheads="1"/>
            </p:cNvSpPr>
            <p:nvPr/>
          </p:nvSpPr>
          <p:spPr bwMode="auto">
            <a:xfrm>
              <a:off x="96" y="1248"/>
              <a:ext cx="336" cy="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599051" name="Text Box 11"/>
            <p:cNvSpPr txBox="1">
              <a:spLocks noChangeArrowheads="1"/>
            </p:cNvSpPr>
            <p:nvPr/>
          </p:nvSpPr>
          <p:spPr bwMode="auto">
            <a:xfrm rot="-5400000">
              <a:off x="-620" y="2390"/>
              <a:ext cx="186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sz="2400" b="0">
                  <a:solidFill>
                    <a:srgbClr val="0000FF"/>
                  </a:solidFill>
                  <a:latin typeface="Times" charset="0"/>
                  <a:cs typeface="+mn-cs"/>
                </a:rPr>
                <a:t>Wind speed (m s</a:t>
              </a:r>
              <a:r>
                <a:rPr lang="en-US" sz="2400" b="0" baseline="30000">
                  <a:solidFill>
                    <a:srgbClr val="0000FF"/>
                  </a:solidFill>
                  <a:latin typeface="Times" charset="0"/>
                  <a:cs typeface="+mn-cs"/>
                </a:rPr>
                <a:t>-1</a:t>
              </a:r>
              <a:r>
                <a:rPr lang="en-US" sz="2400" b="0">
                  <a:solidFill>
                    <a:srgbClr val="0000FF"/>
                  </a:solidFill>
                  <a:latin typeface="Times" charset="0"/>
                  <a:cs typeface="+mn-cs"/>
                </a:rPr>
                <a:t>)</a:t>
              </a:r>
              <a:endParaRPr lang="en-US" sz="2400" b="0">
                <a:solidFill>
                  <a:srgbClr val="993366"/>
                </a:solidFill>
                <a:latin typeface="Times" charset="0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Source/Receptor Regions in Los Angeles</a:t>
            </a:r>
          </a:p>
        </p:txBody>
      </p:sp>
      <p:grpSp>
        <p:nvGrpSpPr>
          <p:cNvPr id="600077" name="Group 13"/>
          <p:cNvGrpSpPr>
            <a:grpSpLocks/>
          </p:cNvGrpSpPr>
          <p:nvPr/>
        </p:nvGrpSpPr>
        <p:grpSpPr bwMode="auto">
          <a:xfrm>
            <a:off x="0" y="1350963"/>
            <a:ext cx="4495800" cy="4075112"/>
            <a:chOff x="144" y="791"/>
            <a:chExt cx="2832" cy="2567"/>
          </a:xfrm>
        </p:grpSpPr>
        <p:graphicFrame>
          <p:nvGraphicFramePr>
            <p:cNvPr id="43017" name="Object 5"/>
            <p:cNvGraphicFramePr>
              <a:graphicFrameLocks noChangeAspect="1"/>
            </p:cNvGraphicFramePr>
            <p:nvPr/>
          </p:nvGraphicFramePr>
          <p:xfrm>
            <a:off x="192" y="960"/>
            <a:ext cx="2784" cy="2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28" name="Document" r:id="rId3" imgW="2286000" imgH="1968500" progId="Word.Document.8">
                    <p:embed/>
                  </p:oleObj>
                </mc:Choice>
                <mc:Fallback>
                  <p:oleObj name="Document" r:id="rId3" imgW="2286000" imgH="1968500" progId="Word.Document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960"/>
                          <a:ext cx="2784" cy="23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18" name="Group 7"/>
            <p:cNvGrpSpPr>
              <a:grpSpLocks/>
            </p:cNvGrpSpPr>
            <p:nvPr/>
          </p:nvGrpSpPr>
          <p:grpSpPr bwMode="auto">
            <a:xfrm>
              <a:off x="144" y="791"/>
              <a:ext cx="338" cy="2377"/>
              <a:chOff x="96" y="1004"/>
              <a:chExt cx="338" cy="2452"/>
            </a:xfrm>
          </p:grpSpPr>
          <p:sp>
            <p:nvSpPr>
              <p:cNvPr id="600072" name="Rectangle 8"/>
              <p:cNvSpPr>
                <a:spLocks noChangeArrowheads="1"/>
              </p:cNvSpPr>
              <p:nvPr/>
            </p:nvSpPr>
            <p:spPr bwMode="auto">
              <a:xfrm>
                <a:off x="96" y="1248"/>
                <a:ext cx="336" cy="2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600073" name="Text Box 9"/>
              <p:cNvSpPr txBox="1">
                <a:spLocks noChangeArrowheads="1"/>
              </p:cNvSpPr>
              <p:nvPr/>
            </p:nvSpPr>
            <p:spPr bwMode="auto">
              <a:xfrm rot="-5400000">
                <a:off x="-892" y="2088"/>
                <a:ext cx="2411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sz="2400" b="0">
                    <a:solidFill>
                      <a:srgbClr val="0000FF"/>
                    </a:solidFill>
                    <a:latin typeface="Times" charset="0"/>
                    <a:cs typeface="+mn-cs"/>
                  </a:rPr>
                  <a:t>Volume mixing ratio (ppmv)</a:t>
                </a:r>
                <a:endParaRPr lang="en-US" sz="2400" b="0">
                  <a:solidFill>
                    <a:srgbClr val="993366"/>
                  </a:solidFill>
                  <a:latin typeface="Times" charset="0"/>
                  <a:cs typeface="+mn-cs"/>
                </a:endParaRPr>
              </a:p>
            </p:txBody>
          </p:sp>
        </p:grpSp>
      </p:grpSp>
      <p:grpSp>
        <p:nvGrpSpPr>
          <p:cNvPr id="600078" name="Group 14"/>
          <p:cNvGrpSpPr>
            <a:grpSpLocks/>
          </p:cNvGrpSpPr>
          <p:nvPr/>
        </p:nvGrpSpPr>
        <p:grpSpPr bwMode="auto">
          <a:xfrm>
            <a:off x="4648200" y="1339850"/>
            <a:ext cx="4495800" cy="5140325"/>
            <a:chOff x="2928" y="844"/>
            <a:chExt cx="2832" cy="3238"/>
          </a:xfrm>
        </p:grpSpPr>
        <p:sp>
          <p:nvSpPr>
            <p:cNvPr id="600067" name="Text Box 3"/>
            <p:cNvSpPr txBox="1">
              <a:spLocks noChangeArrowheads="1"/>
            </p:cNvSpPr>
            <p:nvPr/>
          </p:nvSpPr>
          <p:spPr bwMode="auto">
            <a:xfrm>
              <a:off x="4704" y="3840"/>
              <a:ext cx="80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  <a:cs typeface="+mn-cs"/>
                </a:rPr>
                <a:t>Fig. 11.2</a:t>
              </a:r>
            </a:p>
          </p:txBody>
        </p:sp>
        <p:graphicFrame>
          <p:nvGraphicFramePr>
            <p:cNvPr id="43013" name="Object 6"/>
            <p:cNvGraphicFramePr>
              <a:graphicFrameLocks noChangeAspect="1"/>
            </p:cNvGraphicFramePr>
            <p:nvPr/>
          </p:nvGraphicFramePr>
          <p:xfrm>
            <a:off x="3024" y="1008"/>
            <a:ext cx="2736" cy="2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29" name="Document" r:id="rId5" imgW="2286000" imgH="1968500" progId="Word.Document.8">
                    <p:embed/>
                  </p:oleObj>
                </mc:Choice>
                <mc:Fallback>
                  <p:oleObj name="Document" r:id="rId5" imgW="2286000" imgH="1968500" progId="Word.Document.8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1008"/>
                          <a:ext cx="2736" cy="2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14" name="Group 10"/>
            <p:cNvGrpSpPr>
              <a:grpSpLocks/>
            </p:cNvGrpSpPr>
            <p:nvPr/>
          </p:nvGrpSpPr>
          <p:grpSpPr bwMode="auto">
            <a:xfrm>
              <a:off x="2928" y="844"/>
              <a:ext cx="338" cy="2375"/>
              <a:chOff x="96" y="1006"/>
              <a:chExt cx="338" cy="2450"/>
            </a:xfrm>
          </p:grpSpPr>
          <p:sp>
            <p:nvSpPr>
              <p:cNvPr id="600075" name="Rectangle 11"/>
              <p:cNvSpPr>
                <a:spLocks noChangeArrowheads="1"/>
              </p:cNvSpPr>
              <p:nvPr/>
            </p:nvSpPr>
            <p:spPr bwMode="auto">
              <a:xfrm>
                <a:off x="96" y="1248"/>
                <a:ext cx="336" cy="2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600076" name="Text Box 12"/>
              <p:cNvSpPr txBox="1">
                <a:spLocks noChangeArrowheads="1"/>
              </p:cNvSpPr>
              <p:nvPr/>
            </p:nvSpPr>
            <p:spPr bwMode="auto">
              <a:xfrm rot="-5400000">
                <a:off x="-892" y="2090"/>
                <a:ext cx="2411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sz="2400" b="0">
                    <a:solidFill>
                      <a:srgbClr val="0000FF"/>
                    </a:solidFill>
                    <a:latin typeface="Times" charset="0"/>
                    <a:cs typeface="+mn-cs"/>
                  </a:rPr>
                  <a:t>Volume mixing ratio (ppmv)</a:t>
                </a:r>
                <a:endParaRPr lang="en-US" sz="2400" b="0">
                  <a:solidFill>
                    <a:srgbClr val="993366"/>
                  </a:solidFill>
                  <a:latin typeface="Times" charset="0"/>
                  <a:cs typeface="+mn-cs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Daily Los Angeles Emission (1987)</a:t>
            </a:r>
            <a:endParaRPr lang="en-US" sz="3600" b="1">
              <a:solidFill>
                <a:srgbClr val="0000FF"/>
              </a:solidFill>
              <a:cs typeface="+mj-cs"/>
            </a:endParaRPr>
          </a:p>
        </p:txBody>
      </p:sp>
      <p:sp>
        <p:nvSpPr>
          <p:cNvPr id="613379" name="Text Box 3"/>
          <p:cNvSpPr txBox="1">
            <a:spLocks noChangeArrowheads="1"/>
          </p:cNvSpPr>
          <p:nvPr/>
        </p:nvSpPr>
        <p:spPr bwMode="auto">
          <a:xfrm>
            <a:off x="7391400" y="5943600"/>
            <a:ext cx="1485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990E0C"/>
                </a:solidFill>
                <a:latin typeface="Times" charset="0"/>
                <a:cs typeface="+mn-cs"/>
              </a:rPr>
              <a:t>Table 11.2</a:t>
            </a:r>
            <a:endParaRPr lang="en-US" b="0">
              <a:solidFill>
                <a:srgbClr val="990E0C"/>
              </a:solidFill>
              <a:latin typeface="Times" charset="0"/>
              <a:cs typeface="+mn-cs"/>
            </a:endParaRPr>
          </a:p>
        </p:txBody>
      </p:sp>
      <p:sp>
        <p:nvSpPr>
          <p:cNvPr id="613380" name="Text Box 4"/>
          <p:cNvSpPr txBox="1">
            <a:spLocks noChangeArrowheads="1"/>
          </p:cNvSpPr>
          <p:nvPr/>
        </p:nvSpPr>
        <p:spPr bwMode="auto">
          <a:xfrm>
            <a:off x="609600" y="730250"/>
            <a:ext cx="7620000" cy="612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 u="sng">
                <a:solidFill>
                  <a:srgbClr val="187534"/>
                </a:solidFill>
                <a:latin typeface="Times" charset="0"/>
                <a:cs typeface="+mn-cs"/>
              </a:rPr>
              <a:t>Gas</a:t>
            </a:r>
            <a:r>
              <a:rPr lang="en-US" sz="2000" b="0">
                <a:solidFill>
                  <a:srgbClr val="187534"/>
                </a:solidFill>
                <a:latin typeface="Times" charset="0"/>
                <a:cs typeface="+mn-cs"/>
              </a:rPr>
              <a:t>	Emission	 </a:t>
            </a:r>
            <a:r>
              <a:rPr lang="en-US" sz="2000" b="0" u="sng">
                <a:solidFill>
                  <a:srgbClr val="187534"/>
                </a:solidFill>
                <a:latin typeface="Times" charset="0"/>
                <a:cs typeface="+mn-cs"/>
              </a:rPr>
              <a:t>(tons/day)</a:t>
            </a:r>
            <a:r>
              <a:rPr lang="en-US" sz="2000" b="0">
                <a:solidFill>
                  <a:srgbClr val="187534"/>
                </a:solidFill>
                <a:latin typeface="Times" charset="0"/>
                <a:cs typeface="+mn-cs"/>
              </a:rPr>
              <a:t> 	</a:t>
            </a:r>
            <a:r>
              <a:rPr lang="en-US" sz="2000" b="0" u="sng">
                <a:solidFill>
                  <a:srgbClr val="187534"/>
                </a:solidFill>
                <a:latin typeface="Times" charset="0"/>
                <a:cs typeface="+mn-cs"/>
              </a:rPr>
              <a:t>Percent of total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Carbon monoxide 	9796			69.3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Nitric oxide	754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Nitrogen dioxide	129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 u="sng">
                <a:solidFill>
                  <a:srgbClr val="FF0A12"/>
                </a:solidFill>
                <a:latin typeface="Times" charset="0"/>
                <a:cs typeface="+mn-cs"/>
              </a:rPr>
              <a:t>	Nitrous acid	6.5</a:t>
            </a:r>
            <a:endParaRPr lang="en-US" sz="2000" b="0">
              <a:solidFill>
                <a:srgbClr val="FF0A12"/>
              </a:solidFill>
              <a:latin typeface="Times" charset="0"/>
              <a:cs typeface="+mn-cs"/>
            </a:endParaRP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Total NO</a:t>
            </a:r>
            <a:r>
              <a:rPr lang="en-US" sz="2000" b="0" i="1" baseline="-25000">
                <a:solidFill>
                  <a:srgbClr val="990E0C"/>
                </a:solidFill>
                <a:latin typeface="Times" charset="0"/>
                <a:cs typeface="+mn-cs"/>
              </a:rPr>
              <a:t>x</a:t>
            </a: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+HONO 	889.5			6.3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Sulfur dioxide 	109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 u="sng">
                <a:solidFill>
                  <a:srgbClr val="FF0A12"/>
                </a:solidFill>
                <a:latin typeface="Times" charset="0"/>
                <a:cs typeface="+mn-cs"/>
              </a:rPr>
              <a:t>	Sulfur trioxide	4.5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Total SO</a:t>
            </a:r>
            <a:r>
              <a:rPr lang="en-US" sz="2000" b="0" i="1" baseline="-25000">
                <a:solidFill>
                  <a:srgbClr val="990E0C"/>
                </a:solidFill>
                <a:latin typeface="Times" charset="0"/>
                <a:cs typeface="+mn-cs"/>
              </a:rPr>
              <a:t>x</a:t>
            </a: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(g)	113.5			0.8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Alkanes	1399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Alkenes		313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Aldehydes		108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Ketones		29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Alcohols		33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FF0A12"/>
                </a:solidFill>
                <a:latin typeface="Times" charset="0"/>
                <a:cs typeface="+mn-cs"/>
              </a:rPr>
              <a:t>	Aromatics		500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 u="sng">
                <a:solidFill>
                  <a:srgbClr val="FF0A12"/>
                </a:solidFill>
                <a:latin typeface="Times" charset="0"/>
                <a:cs typeface="+mn-cs"/>
              </a:rPr>
              <a:t>	Hemiterpenes		47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Total ROGs	2429			27.2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 u="sng">
                <a:solidFill>
                  <a:srgbClr val="990E0C"/>
                </a:solidFill>
                <a:latin typeface="Times" charset="0"/>
                <a:cs typeface="+mn-cs"/>
              </a:rPr>
              <a:t>Methane		904			6.4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endParaRPr lang="en-US" sz="2000" b="0">
              <a:solidFill>
                <a:srgbClr val="990E0C"/>
              </a:solidFill>
              <a:latin typeface="Times" charset="0"/>
              <a:cs typeface="+mn-cs"/>
            </a:endParaRP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000" b="0">
                <a:solidFill>
                  <a:srgbClr val="990E0C"/>
                </a:solidFill>
                <a:latin typeface="Times" charset="0"/>
                <a:cs typeface="+mn-cs"/>
              </a:rPr>
              <a:t>Total emission		14,132			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80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Percent Emission by Source</a:t>
            </a:r>
          </a:p>
        </p:txBody>
      </p:sp>
      <p:sp>
        <p:nvSpPr>
          <p:cNvPr id="60211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Nitric oxide from combustion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(11.79)</a:t>
            </a:r>
          </a:p>
        </p:txBody>
      </p:sp>
      <p:graphicFrame>
        <p:nvGraphicFramePr>
          <p:cNvPr id="602123" name="Object 11"/>
          <p:cNvGraphicFramePr>
            <a:graphicFrameLocks noChangeAspect="1"/>
          </p:cNvGraphicFramePr>
          <p:nvPr/>
        </p:nvGraphicFramePr>
        <p:xfrm>
          <a:off x="1600200" y="1981200"/>
          <a:ext cx="5613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6" name="Document" r:id="rId3" imgW="2209800" imgH="241300" progId="Word.Document.8">
                  <p:embed/>
                </p:oleObj>
              </mc:Choice>
              <mc:Fallback>
                <p:oleObj name="Document" r:id="rId3" imgW="2209800" imgH="2413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81200"/>
                        <a:ext cx="5613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2124" name="Text Box 12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11.4</a:t>
            </a:r>
          </a:p>
        </p:txBody>
      </p:sp>
      <p:sp>
        <p:nvSpPr>
          <p:cNvPr id="602126" name="Text Box 14"/>
          <p:cNvSpPr txBox="1">
            <a:spLocks noChangeArrowheads="1"/>
          </p:cNvSpPr>
          <p:nvPr/>
        </p:nvSpPr>
        <p:spPr bwMode="auto">
          <a:xfrm>
            <a:off x="685800" y="3276600"/>
            <a:ext cx="76200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890963" algn="l"/>
                <a:tab pos="5019675" algn="l"/>
                <a:tab pos="61087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Source Category	CO(g)	NO</a:t>
            </a:r>
            <a:r>
              <a:rPr lang="en-US" sz="2400" b="0" u="sng" baseline="-25000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(g)	SO</a:t>
            </a:r>
            <a:r>
              <a:rPr lang="en-US" sz="2400" b="0" u="sng" baseline="-25000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(g)	ROG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Stationary	2	24	38	50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 u="sng">
                <a:solidFill>
                  <a:srgbClr val="FF0A12"/>
                </a:solidFill>
                <a:latin typeface="Times" charset="0"/>
                <a:cs typeface="+mn-cs"/>
              </a:rPr>
              <a:t>Mobile	98	76	62	50</a:t>
            </a:r>
            <a:endParaRPr lang="en-US" sz="2400" b="0">
              <a:solidFill>
                <a:srgbClr val="990E0C"/>
              </a:solidFill>
              <a:latin typeface="Times" charset="0"/>
              <a:cs typeface="+mn-cs"/>
            </a:endParaRP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990E0C"/>
                </a:solidFill>
                <a:latin typeface="Times" charset="0"/>
                <a:cs typeface="+mn-cs"/>
              </a:rPr>
              <a:t>Total	100	100	100	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5" grpId="0" autoUpdateAnimBg="0"/>
      <p:bldP spid="602124" grpId="0" build="p" autoUpdateAnimBg="0"/>
      <p:bldP spid="602126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Organic Gases Emitted in Greatest Abundance in  Los Angeles (1987)</a:t>
            </a:r>
          </a:p>
        </p:txBody>
      </p:sp>
      <p:sp>
        <p:nvSpPr>
          <p:cNvPr id="603141" name="Text Box 5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11.3</a:t>
            </a:r>
          </a:p>
        </p:txBody>
      </p:sp>
      <p:sp>
        <p:nvSpPr>
          <p:cNvPr id="603143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2209800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635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10953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668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2383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8098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2670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7242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1814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6386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1. Methane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2. Toluene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3. Pentane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4. Butane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5. Ethane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6. Ethylene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7. Octane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8. Xylene</a:t>
            </a:r>
          </a:p>
        </p:txBody>
      </p:sp>
      <p:sp>
        <p:nvSpPr>
          <p:cNvPr id="603144" name="Rectangle 8"/>
          <p:cNvSpPr>
            <a:spLocks noChangeArrowheads="1"/>
          </p:cNvSpPr>
          <p:nvPr/>
        </p:nvSpPr>
        <p:spPr bwMode="auto">
          <a:xfrm>
            <a:off x="4419600" y="2133600"/>
            <a:ext cx="2517775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9. Heptane</a:t>
            </a:r>
          </a:p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10. Propylene</a:t>
            </a:r>
          </a:p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11. Chloroethylene</a:t>
            </a:r>
          </a:p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12. Acetylene</a:t>
            </a:r>
          </a:p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13. Hexane</a:t>
            </a:r>
          </a:p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14. Propane</a:t>
            </a:r>
          </a:p>
          <a:p>
            <a:pPr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15. Benzene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43" grpId="0" build="p" autoUpdateAnimBg="0"/>
      <p:bldP spid="603144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Most Important Gases in Smog in Terms of Ozone Reactivity and Abundance</a:t>
            </a:r>
          </a:p>
        </p:txBody>
      </p:sp>
      <p:sp>
        <p:nvSpPr>
          <p:cNvPr id="60416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11.6</a:t>
            </a:r>
          </a:p>
        </p:txBody>
      </p:sp>
      <p:sp>
        <p:nvSpPr>
          <p:cNvPr id="604166" name="Text Box 6"/>
          <p:cNvSpPr txBox="1">
            <a:spLocks noChangeArrowheads="1"/>
          </p:cNvSpPr>
          <p:nvPr/>
        </p:nvSpPr>
        <p:spPr bwMode="auto">
          <a:xfrm>
            <a:off x="2514600" y="1905000"/>
            <a:ext cx="3886200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635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10953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668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2383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809875" indent="-457200">
              <a:spcBef>
                <a:spcPct val="0"/>
              </a:spcBef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2670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7242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1814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638675" indent="-457200" fontAlgn="base">
              <a:spcBef>
                <a:spcPct val="0"/>
              </a:spcBef>
              <a:spcAft>
                <a:spcPct val="0"/>
              </a:spcAft>
              <a:tabLst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1.</a:t>
            </a:r>
            <a:r>
              <a:rPr lang="en-US" sz="2400" b="0" i="1">
                <a:solidFill>
                  <a:srgbClr val="FF0A12"/>
                </a:solidFill>
                <a:latin typeface="Times" charset="0"/>
                <a:cs typeface="+mn-cs"/>
              </a:rPr>
              <a:t> m</a:t>
            </a: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- and </a:t>
            </a:r>
            <a:r>
              <a:rPr lang="en-US" sz="2400" b="0" i="1">
                <a:solidFill>
                  <a:srgbClr val="FF0A12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-Xylene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2. Ethene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3. Acetaldehyde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4. Toluene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5. Formaldehyde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6. </a:t>
            </a:r>
            <a:r>
              <a:rPr lang="en-US" sz="2400" b="0" i="1">
                <a:solidFill>
                  <a:srgbClr val="FF0A12"/>
                </a:solidFill>
                <a:latin typeface="Times" charset="0"/>
                <a:cs typeface="+mn-cs"/>
              </a:rPr>
              <a:t>i</a:t>
            </a: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-Pentane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7. Propene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8. </a:t>
            </a:r>
            <a:r>
              <a:rPr lang="en-US" sz="2400" b="0" i="1">
                <a:solidFill>
                  <a:srgbClr val="FF0A12"/>
                </a:solidFill>
                <a:latin typeface="Times" charset="0"/>
                <a:cs typeface="+mn-cs"/>
              </a:rPr>
              <a:t>o</a:t>
            </a: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-Xylene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9. Butane</a:t>
            </a:r>
          </a:p>
          <a:p>
            <a:pPr>
              <a:spcBef>
                <a:spcPct val="20000"/>
              </a:spcBef>
              <a:buFont typeface="Times" charset="0"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10. Methylcyclopentane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6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Lifetimes of ROGs Against Loss in Urban Air</a:t>
            </a:r>
            <a:endParaRPr lang="en-US" sz="3600" b="1">
              <a:solidFill>
                <a:srgbClr val="0000FF"/>
              </a:solidFill>
              <a:cs typeface="+mj-cs"/>
            </a:endParaRPr>
          </a:p>
        </p:txBody>
      </p:sp>
      <p:sp>
        <p:nvSpPr>
          <p:cNvPr id="614403" name="Text Box 3"/>
          <p:cNvSpPr txBox="1">
            <a:spLocks noChangeArrowheads="1"/>
          </p:cNvSpPr>
          <p:nvPr/>
        </p:nvSpPr>
        <p:spPr bwMode="auto">
          <a:xfrm>
            <a:off x="4114800" y="5943600"/>
            <a:ext cx="1485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990E0C"/>
                </a:solidFill>
                <a:latin typeface="Times" charset="0"/>
                <a:cs typeface="+mn-cs"/>
              </a:rPr>
              <a:t>Table 11.5</a:t>
            </a:r>
            <a:endParaRPr lang="en-US" b="0">
              <a:solidFill>
                <a:srgbClr val="990E0C"/>
              </a:solidFill>
              <a:latin typeface="Times" charset="0"/>
              <a:cs typeface="+mn-cs"/>
            </a:endParaRPr>
          </a:p>
        </p:txBody>
      </p:sp>
      <p:sp>
        <p:nvSpPr>
          <p:cNvPr id="614404" name="Text Box 4"/>
          <p:cNvSpPr txBox="1">
            <a:spLocks noChangeArrowheads="1"/>
          </p:cNvSpPr>
          <p:nvPr/>
        </p:nvSpPr>
        <p:spPr bwMode="auto">
          <a:xfrm>
            <a:off x="304800" y="1752600"/>
            <a:ext cx="8534400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  <a:tab pos="2681288" algn="l"/>
                <a:tab pos="3608388" algn="l"/>
                <a:tab pos="4514850" algn="l"/>
                <a:tab pos="5422900" algn="l"/>
                <a:tab pos="6350000" algn="l"/>
                <a:tab pos="72564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ROG Species	Phot.	OH	HO</a:t>
            </a:r>
            <a:r>
              <a:rPr lang="en-US" sz="2400" b="0" u="sng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	O	NO</a:t>
            </a:r>
            <a:r>
              <a:rPr lang="en-US" sz="2400" b="0" u="sng" baseline="-25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	O</a:t>
            </a:r>
            <a:r>
              <a:rPr lang="en-US" sz="2400" b="0" u="sng" baseline="-25000">
                <a:solidFill>
                  <a:srgbClr val="187534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 i="1">
                <a:solidFill>
                  <a:srgbClr val="FF0A12"/>
                </a:solidFill>
                <a:latin typeface="Times" charset="0"/>
                <a:cs typeface="+mn-cs"/>
              </a:rPr>
              <a:t>n</a:t>
            </a: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-Butane	---	22 h	1000 y	18 y	29 d	650 y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 i="1">
                <a:solidFill>
                  <a:srgbClr val="FF0A12"/>
                </a:solidFill>
                <a:latin typeface="Times" charset="0"/>
                <a:cs typeface="+mn-cs"/>
              </a:rPr>
              <a:t>trans</a:t>
            </a: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-2-butene	---	52 m	4 y	6.3 d	4 m	17 m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Acetylene	---	3 d	---	2.5 y	---	200 d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Formaldehyde	7 h	6 h	1.8 h	2.5 y	2 d	3200 y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Acetone	23 d	9.6 d	--- 	---	---	---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Ethanol	---	19 h	---	---	---	---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Toluene	---	9 h	--- 	6 y	33 d	200 d</a:t>
            </a:r>
          </a:p>
          <a:p>
            <a:pPr>
              <a:spcBef>
                <a:spcPct val="20000"/>
              </a:spcBef>
              <a:buFontTx/>
              <a:buNone/>
              <a:defRPr/>
            </a:pPr>
            <a:r>
              <a:rPr lang="en-US" sz="2400" b="0">
                <a:solidFill>
                  <a:srgbClr val="FF0A12"/>
                </a:solidFill>
                <a:latin typeface="Times" charset="0"/>
                <a:cs typeface="+mn-cs"/>
              </a:rPr>
              <a:t>Isoprene	---	34 m	---	4 d	5 m	4.6 h</a:t>
            </a:r>
            <a:endParaRPr lang="en-US" sz="2400" b="0">
              <a:solidFill>
                <a:srgbClr val="990E0C"/>
              </a:solidFill>
              <a:latin typeface="Times" charset="0"/>
              <a:cs typeface="+mn-cs"/>
            </a:endParaRPr>
          </a:p>
          <a:p>
            <a:pPr>
              <a:spcBef>
                <a:spcPct val="20000"/>
              </a:spcBef>
              <a:buFontTx/>
              <a:buNone/>
              <a:defRPr/>
            </a:pPr>
            <a:endParaRPr lang="en-US" sz="2400" b="0">
              <a:solidFill>
                <a:srgbClr val="990E0C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4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OH Sources in Polluted Air</a:t>
            </a:r>
          </a:p>
        </p:txBody>
      </p:sp>
      <p:sp>
        <p:nvSpPr>
          <p:cNvPr id="60621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Early morning source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(11.80)</a:t>
            </a:r>
          </a:p>
        </p:txBody>
      </p:sp>
      <p:sp>
        <p:nvSpPr>
          <p:cNvPr id="606212" name="Rectangle 4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Mid-morning source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(11.81)</a:t>
            </a:r>
          </a:p>
        </p:txBody>
      </p:sp>
      <p:sp>
        <p:nvSpPr>
          <p:cNvPr id="606213" name="Rectangle 5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(11.82)</a:t>
            </a:r>
          </a:p>
        </p:txBody>
      </p:sp>
      <p:sp>
        <p:nvSpPr>
          <p:cNvPr id="606214" name="Rectangle 6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(11.83)</a:t>
            </a:r>
          </a:p>
        </p:txBody>
      </p:sp>
      <p:graphicFrame>
        <p:nvGraphicFramePr>
          <p:cNvPr id="606219" name="Object 11"/>
          <p:cNvGraphicFramePr>
            <a:graphicFrameLocks noChangeAspect="1"/>
          </p:cNvGraphicFramePr>
          <p:nvPr/>
        </p:nvGraphicFramePr>
        <p:xfrm>
          <a:off x="990600" y="1524000"/>
          <a:ext cx="7237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0" name="Document" r:id="rId3" imgW="2895600" imgH="228600" progId="Word.Document.8">
                  <p:embed/>
                </p:oleObj>
              </mc:Choice>
              <mc:Fallback>
                <p:oleObj name="Document" r:id="rId3" imgW="2895600" imgH="2286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24000"/>
                        <a:ext cx="72374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6220" name="Object 12"/>
          <p:cNvGraphicFramePr>
            <a:graphicFrameLocks noChangeAspect="1"/>
          </p:cNvGraphicFramePr>
          <p:nvPr/>
        </p:nvGraphicFramePr>
        <p:xfrm>
          <a:off x="762000" y="2590800"/>
          <a:ext cx="74279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1" name="Document" r:id="rId5" imgW="2971800" imgH="254000" progId="Word.Document.8">
                  <p:embed/>
                </p:oleObj>
              </mc:Choice>
              <mc:Fallback>
                <p:oleObj name="Document" r:id="rId5" imgW="29718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590800"/>
                        <a:ext cx="74279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6221" name="Object 13"/>
          <p:cNvGraphicFramePr>
            <a:graphicFrameLocks noChangeAspect="1"/>
          </p:cNvGraphicFramePr>
          <p:nvPr/>
        </p:nvGraphicFramePr>
        <p:xfrm>
          <a:off x="2743200" y="3429000"/>
          <a:ext cx="323691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name="Document" r:id="rId7" imgW="1295400" imgH="279400" progId="Word.Document.8">
                  <p:embed/>
                </p:oleObj>
              </mc:Choice>
              <mc:Fallback>
                <p:oleObj name="Document" r:id="rId7" imgW="1295400" imgH="2794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429000"/>
                        <a:ext cx="323691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6222" name="Object 14"/>
          <p:cNvGraphicFramePr>
            <a:graphicFrameLocks noChangeAspect="1"/>
          </p:cNvGraphicFramePr>
          <p:nvPr/>
        </p:nvGraphicFramePr>
        <p:xfrm>
          <a:off x="2286000" y="4419600"/>
          <a:ext cx="418941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3" name="Document" r:id="rId9" imgW="1676400" imgH="241300" progId="Word.Document.8">
                  <p:embed/>
                </p:oleObj>
              </mc:Choice>
              <mc:Fallback>
                <p:oleObj name="Document" r:id="rId9" imgW="1676400" imgH="2413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419600"/>
                        <a:ext cx="4189413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6223" name="Rectangle 15"/>
          <p:cNvSpPr>
            <a:spLocks noChangeArrowheads="1"/>
          </p:cNvSpPr>
          <p:nvPr/>
        </p:nvSpPr>
        <p:spPr bwMode="auto">
          <a:xfrm>
            <a:off x="3810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(11.84)</a:t>
            </a:r>
          </a:p>
        </p:txBody>
      </p:sp>
      <p:graphicFrame>
        <p:nvGraphicFramePr>
          <p:cNvPr id="606224" name="Object 16"/>
          <p:cNvGraphicFramePr>
            <a:graphicFrameLocks noChangeAspect="1"/>
          </p:cNvGraphicFramePr>
          <p:nvPr/>
        </p:nvGraphicFramePr>
        <p:xfrm>
          <a:off x="2286000" y="5181600"/>
          <a:ext cx="4289425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4" name="Document" r:id="rId11" imgW="1714500" imgH="279400" progId="Word.Document.8">
                  <p:embed/>
                </p:oleObj>
              </mc:Choice>
              <mc:Fallback>
                <p:oleObj name="Document" r:id="rId11" imgW="1714500" imgH="279400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181600"/>
                        <a:ext cx="4289425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1" grpId="0" autoUpdateAnimBg="0"/>
      <p:bldP spid="606212" grpId="0" autoUpdateAnimBg="0"/>
      <p:bldP spid="606213" grpId="0" autoUpdateAnimBg="0"/>
      <p:bldP spid="606214" grpId="0" autoUpdateAnimBg="0"/>
      <p:bldP spid="606223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Hydroxyl Rad. Sources in Polluted Air</a:t>
            </a:r>
          </a:p>
        </p:txBody>
      </p:sp>
      <p:sp>
        <p:nvSpPr>
          <p:cNvPr id="607236" name="Rectangle 4"/>
          <p:cNvSpPr>
            <a:spLocks noChangeArrowheads="1"/>
          </p:cNvSpPr>
          <p:nvPr/>
        </p:nvSpPr>
        <p:spPr bwMode="auto">
          <a:xfrm>
            <a:off x="6096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Afternoon source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(11.88)</a:t>
            </a:r>
          </a:p>
        </p:txBody>
      </p:sp>
      <p:sp>
        <p:nvSpPr>
          <p:cNvPr id="607238" name="Rectangle 6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(11.86)</a:t>
            </a:r>
          </a:p>
        </p:txBody>
      </p:sp>
      <p:graphicFrame>
        <p:nvGraphicFramePr>
          <p:cNvPr id="607244" name="Object 12"/>
          <p:cNvGraphicFramePr>
            <a:graphicFrameLocks noChangeAspect="1"/>
          </p:cNvGraphicFramePr>
          <p:nvPr/>
        </p:nvGraphicFramePr>
        <p:xfrm>
          <a:off x="1143000" y="2514600"/>
          <a:ext cx="726757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9" name="Document" r:id="rId3" imgW="2908300" imgH="241300" progId="Word.Document.8">
                  <p:embed/>
                </p:oleObj>
              </mc:Choice>
              <mc:Fallback>
                <p:oleObj name="Document" r:id="rId3" imgW="2908300" imgH="2413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726757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45" name="Object 13"/>
          <p:cNvGraphicFramePr>
            <a:graphicFrameLocks noChangeAspect="1"/>
          </p:cNvGraphicFramePr>
          <p:nvPr/>
        </p:nvGraphicFramePr>
        <p:xfrm>
          <a:off x="2286000" y="4038600"/>
          <a:ext cx="412908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0" name="Document" r:id="rId5" imgW="1651000" imgH="254000" progId="Word.Document.8">
                  <p:embed/>
                </p:oleObj>
              </mc:Choice>
              <mc:Fallback>
                <p:oleObj name="Document" r:id="rId5" imgW="1651000" imgH="2540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038600"/>
                        <a:ext cx="412908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6" grpId="0" autoUpdateAnimBg="0"/>
      <p:bldP spid="607238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Alkene Reaction With Hydroxyl Radical</a:t>
            </a:r>
          </a:p>
        </p:txBody>
      </p:sp>
      <p:sp>
        <p:nvSpPr>
          <p:cNvPr id="608259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Ethene oxidation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(11.87)</a:t>
            </a:r>
          </a:p>
        </p:txBody>
      </p:sp>
      <p:graphicFrame>
        <p:nvGraphicFramePr>
          <p:cNvPr id="608265" name="Object 9"/>
          <p:cNvGraphicFramePr>
            <a:graphicFrameLocks noChangeAspect="1"/>
          </p:cNvGraphicFramePr>
          <p:nvPr/>
        </p:nvGraphicFramePr>
        <p:xfrm>
          <a:off x="322263" y="2286000"/>
          <a:ext cx="8821737" cy="173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Document" r:id="rId3" imgW="4648200" imgH="914400" progId="Word.Document.8">
                  <p:embed/>
                </p:oleObj>
              </mc:Choice>
              <mc:Fallback>
                <p:oleObj name="Document" r:id="rId3" imgW="4648200" imgH="9144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2286000"/>
                        <a:ext cx="8821737" cy="173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25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Alkene Reaction With Hydroxyl Radical</a:t>
            </a:r>
          </a:p>
        </p:txBody>
      </p:sp>
      <p:sp>
        <p:nvSpPr>
          <p:cNvPr id="609284" name="Rectangle 4"/>
          <p:cNvSpPr>
            <a:spLocks noChangeArrowheads="1"/>
          </p:cNvSpPr>
          <p:nvPr/>
        </p:nvSpPr>
        <p:spPr bwMode="auto">
          <a:xfrm>
            <a:off x="457200" y="160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Ethanoloxy radical oxidation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(11.88)</a:t>
            </a:r>
          </a:p>
        </p:txBody>
      </p:sp>
      <p:graphicFrame>
        <p:nvGraphicFramePr>
          <p:cNvPr id="609285" name="Object 5"/>
          <p:cNvGraphicFramePr>
            <a:graphicFrameLocks noChangeAspect="1"/>
          </p:cNvGraphicFramePr>
          <p:nvPr/>
        </p:nvGraphicFramePr>
        <p:xfrm>
          <a:off x="1371600" y="2362200"/>
          <a:ext cx="6207125" cy="383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Document" r:id="rId3" imgW="2819400" imgH="1739900" progId="Word.Document.8">
                  <p:embed/>
                </p:oleObj>
              </mc:Choice>
              <mc:Fallback>
                <p:oleObj name="Document" r:id="rId3" imgW="2819400" imgH="17399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362200"/>
                        <a:ext cx="6207125" cy="383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4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8140</TotalTime>
  <Words>1443</Words>
  <Application>Microsoft Macintosh PowerPoint</Application>
  <PresentationFormat>On-screen Show (4:3)</PresentationFormat>
  <Paragraphs>253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Symbol</vt:lpstr>
      <vt:lpstr>Times</vt:lpstr>
      <vt:lpstr>Default Design</vt:lpstr>
      <vt:lpstr>Document</vt:lpstr>
      <vt:lpstr>Equation</vt:lpstr>
      <vt:lpstr>Presentation Slides  for  Chapter 11, Part 1 of  Fundamentals of Atmospheric Modeling 2nd Edition </vt:lpstr>
      <vt:lpstr>Types of Gases</vt:lpstr>
      <vt:lpstr>Hydrocarbons</vt:lpstr>
      <vt:lpstr>Hydrocarbons</vt:lpstr>
      <vt:lpstr>Definitions</vt:lpstr>
      <vt:lpstr>Photostationary State Relationship</vt:lpstr>
      <vt:lpstr>Photostationary State Relationship</vt:lpstr>
      <vt:lpstr>Other Reactions Affecting Ozone</vt:lpstr>
      <vt:lpstr>Hydroxyl Radical Sources</vt:lpstr>
      <vt:lpstr>Scavenging by Hydroxyl Radical</vt:lpstr>
      <vt:lpstr>Scavenging by Hydroxyl Radical</vt:lpstr>
      <vt:lpstr>Hydroperoxy Radical Production</vt:lpstr>
      <vt:lpstr>Hydroperoxy Radical Loss</vt:lpstr>
      <vt:lpstr>Nighttime Nitrogen Chemistry</vt:lpstr>
      <vt:lpstr>Nighttime Nitrogen Chemistry</vt:lpstr>
      <vt:lpstr>Ozone From Carbon Monoxide</vt:lpstr>
      <vt:lpstr>Ozone Formation From Methane</vt:lpstr>
      <vt:lpstr>Methyl Hydroperoxide Decomposition</vt:lpstr>
      <vt:lpstr>Ethane Oxidation</vt:lpstr>
      <vt:lpstr>Ethane Oxidation</vt:lpstr>
      <vt:lpstr>Propane Oxidation</vt:lpstr>
      <vt:lpstr>Formaldehyde/Acetaldehyde Photolysis</vt:lpstr>
      <vt:lpstr>Formaldehyde/Acetaldehyde Reaction</vt:lpstr>
      <vt:lpstr>Formaldehyde/Acetaldehyde Reaction</vt:lpstr>
      <vt:lpstr>Acetone Photolysis</vt:lpstr>
      <vt:lpstr>Sulfur Photochemistry</vt:lpstr>
      <vt:lpstr>Sulfur Photochemistry</vt:lpstr>
      <vt:lpstr>DMS Abstraction Pathway</vt:lpstr>
      <vt:lpstr>DMS Abstraction Pathway</vt:lpstr>
      <vt:lpstr>DMS Abstraction Pathway</vt:lpstr>
      <vt:lpstr>DMS Abstraction Pathway</vt:lpstr>
      <vt:lpstr>DMS Addition Pathway</vt:lpstr>
      <vt:lpstr>DMS Addition Pathway</vt:lpstr>
      <vt:lpstr>DMDS Reaction</vt:lpstr>
      <vt:lpstr>Biogenic Sulfur</vt:lpstr>
      <vt:lpstr>Volcanic Sulfur</vt:lpstr>
      <vt:lpstr>Volcanic Sulfur</vt:lpstr>
      <vt:lpstr>Urban Photochemistry</vt:lpstr>
      <vt:lpstr>Ozone Isopleth</vt:lpstr>
      <vt:lpstr>Sea Breeze</vt:lpstr>
      <vt:lpstr>Source/Receptor Regions in Los Angeles</vt:lpstr>
      <vt:lpstr>Daily Los Angeles Emission (1987)</vt:lpstr>
      <vt:lpstr>Percent Emission by Source</vt:lpstr>
      <vt:lpstr>Organic Gases Emitted in Greatest Abundance in  Los Angeles (1987)</vt:lpstr>
      <vt:lpstr>Most Important Gases in Smog in Terms of Ozone Reactivity and Abundance</vt:lpstr>
      <vt:lpstr>Lifetimes of ROGs Against Loss in Urban Air</vt:lpstr>
      <vt:lpstr>OH Sources in Polluted Air</vt:lpstr>
      <vt:lpstr>Hydroxyl Rad. Sources in Polluted Air</vt:lpstr>
      <vt:lpstr>Alkene Reaction With Hydroxyl Radical</vt:lpstr>
      <vt:lpstr>Alkene Reaction With Hydroxyl Radical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550</cp:revision>
  <cp:lastPrinted>2022-05-05T17:04:37Z</cp:lastPrinted>
  <dcterms:created xsi:type="dcterms:W3CDTF">2004-09-10T00:13:47Z</dcterms:created>
  <dcterms:modified xsi:type="dcterms:W3CDTF">2022-05-05T17:04:38Z</dcterms:modified>
</cp:coreProperties>
</file>