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30" r:id="rId3"/>
    <p:sldId id="43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4" Type="http://schemas.openxmlformats.org/officeDocument/2006/relationships/image" Target="../media/image4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78.emf"/><Relationship Id="rId4" Type="http://schemas.openxmlformats.org/officeDocument/2006/relationships/image" Target="../media/image81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image" Target="../media/image82.emf"/><Relationship Id="rId4" Type="http://schemas.openxmlformats.org/officeDocument/2006/relationships/image" Target="../media/image85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Relationship Id="rId4" Type="http://schemas.openxmlformats.org/officeDocument/2006/relationships/image" Target="../media/image92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image" Target="../media/image98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image" Target="../media/image100.emf"/><Relationship Id="rId4" Type="http://schemas.openxmlformats.org/officeDocument/2006/relationships/image" Target="../media/image10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F9DA3-CD6E-F448-A7D0-5E56CD2EAD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8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88E92-ECCF-CD4B-A4F4-8C012BBF72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6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1EDFC-756A-1842-B399-95A08CFAF2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9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F01DA-D6B9-0B43-9BBE-99FE6D7F51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8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742B8-A0ED-8440-BC5E-65BD1D4DA6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3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0F76F-1A8E-DD4F-BBBE-3D51B38521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4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BEDAF-6C3A-A442-8DF4-3164BE33C5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0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266BC-D65C-0043-9D03-890CB0B256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7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812BE-DC45-0343-8CA3-4FD0DDCCFC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8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A2FDA-F159-9E4D-A1A3-BC305C6F96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1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2FDE1-F10E-D044-A95D-F4212E08B3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3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803C7B7D-3DC2-F14F-B81A-06162D4AB43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9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6.e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17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e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25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emf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6.emf"/><Relationship Id="rId4" Type="http://schemas.openxmlformats.org/officeDocument/2006/relationships/image" Target="../media/image43.e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oleObject" Target="../embeddings/oleObject54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0.e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2.emf"/><Relationship Id="rId4" Type="http://schemas.openxmlformats.org/officeDocument/2006/relationships/image" Target="../media/image49.e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5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5.e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81.emf"/><Relationship Id="rId4" Type="http://schemas.openxmlformats.org/officeDocument/2006/relationships/image" Target="../media/image78.emf"/><Relationship Id="rId9" Type="http://schemas.openxmlformats.org/officeDocument/2006/relationships/oleObject" Target="../embeddings/oleObject8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3.emf"/><Relationship Id="rId5" Type="http://schemas.openxmlformats.org/officeDocument/2006/relationships/oleObject" Target="../embeddings/oleObject83.bin"/><Relationship Id="rId10" Type="http://schemas.openxmlformats.org/officeDocument/2006/relationships/image" Target="../media/image85.emf"/><Relationship Id="rId4" Type="http://schemas.openxmlformats.org/officeDocument/2006/relationships/image" Target="../media/image82.emf"/><Relationship Id="rId9" Type="http://schemas.openxmlformats.org/officeDocument/2006/relationships/oleObject" Target="../embeddings/oleObject8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8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8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90.bin"/><Relationship Id="rId10" Type="http://schemas.openxmlformats.org/officeDocument/2006/relationships/image" Target="../media/image92.emf"/><Relationship Id="rId4" Type="http://schemas.openxmlformats.org/officeDocument/2006/relationships/image" Target="../media/image89.emf"/><Relationship Id="rId9" Type="http://schemas.openxmlformats.org/officeDocument/2006/relationships/oleObject" Target="../embeddings/oleObject9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9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8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103.emf"/><Relationship Id="rId4" Type="http://schemas.openxmlformats.org/officeDocument/2006/relationships/image" Target="../media/image100.emf"/><Relationship Id="rId9" Type="http://schemas.openxmlformats.org/officeDocument/2006/relationships/oleObject" Target="../embeddings/oleObject10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10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21,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Elements of Periodic Table and Their Lewis Symbols</a:t>
            </a:r>
          </a:p>
        </p:txBody>
      </p:sp>
      <p:sp>
        <p:nvSpPr>
          <p:cNvPr id="419845" name="Text Box 5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10.1</a:t>
            </a:r>
          </a:p>
        </p:txBody>
      </p:sp>
      <p:graphicFrame>
        <p:nvGraphicFramePr>
          <p:cNvPr id="419934" name="Object 94"/>
          <p:cNvGraphicFramePr>
            <a:graphicFrameLocks noChangeAspect="1"/>
          </p:cNvGraphicFramePr>
          <p:nvPr/>
        </p:nvGraphicFramePr>
        <p:xfrm>
          <a:off x="1282700" y="1524000"/>
          <a:ext cx="7861300" cy="402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6" name="Document" r:id="rId3" imgW="5626100" imgH="2882900" progId="Word.Document.8">
                  <p:embed/>
                </p:oleObj>
              </mc:Choice>
              <mc:Fallback>
                <p:oleObj name="Document" r:id="rId3" imgW="5626100" imgH="2882900" progId="Word.Document.8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1524000"/>
                        <a:ext cx="7861300" cy="402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Lewis Structures</a:t>
            </a:r>
          </a:p>
        </p:txBody>
      </p:sp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Molecular hydrogen</a:t>
            </a:r>
            <a:endParaRPr lang="en-US" sz="3200" b="0">
              <a:latin typeface="Times" charset="0"/>
            </a:endParaRPr>
          </a:p>
        </p:txBody>
      </p:sp>
      <p:sp>
        <p:nvSpPr>
          <p:cNvPr id="423941" name="Rectangle 5"/>
          <p:cNvSpPr>
            <a:spLocks noChangeArrowheads="1"/>
          </p:cNvSpPr>
          <p:nvPr/>
        </p:nvSpPr>
        <p:spPr bwMode="auto">
          <a:xfrm>
            <a:off x="4572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Molecular oxygen</a:t>
            </a:r>
            <a:endParaRPr lang="en-US" sz="3200" b="0">
              <a:latin typeface="Times" charset="0"/>
            </a:endParaRPr>
          </a:p>
        </p:txBody>
      </p:sp>
      <p:sp>
        <p:nvSpPr>
          <p:cNvPr id="423945" name="Rectangle 9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Molecular nitrogen</a:t>
            </a:r>
            <a:endParaRPr lang="en-US" sz="3200" b="0">
              <a:latin typeface="Times" charset="0"/>
            </a:endParaRPr>
          </a:p>
        </p:txBody>
      </p:sp>
      <p:sp>
        <p:nvSpPr>
          <p:cNvPr id="423946" name="Rectangle 10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Hydroxyl radical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423952" name="Object 16"/>
          <p:cNvGraphicFramePr>
            <a:graphicFrameLocks noChangeAspect="1"/>
          </p:cNvGraphicFramePr>
          <p:nvPr/>
        </p:nvGraphicFramePr>
        <p:xfrm>
          <a:off x="2438400" y="1600200"/>
          <a:ext cx="73977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4" name="Document" r:id="rId3" imgW="304800" imgH="216408" progId="Word.Document.8">
                  <p:embed/>
                </p:oleObj>
              </mc:Choice>
              <mc:Fallback>
                <p:oleObj name="Document" r:id="rId3" imgW="304800" imgH="216408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739775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3" name="Object 17"/>
          <p:cNvGraphicFramePr>
            <a:graphicFrameLocks noChangeAspect="1"/>
          </p:cNvGraphicFramePr>
          <p:nvPr/>
        </p:nvGraphicFramePr>
        <p:xfrm>
          <a:off x="5257800" y="1600200"/>
          <a:ext cx="877888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5" name="Document" r:id="rId5" imgW="344424" imgH="176784" progId="Word.Document.8">
                  <p:embed/>
                </p:oleObj>
              </mc:Choice>
              <mc:Fallback>
                <p:oleObj name="Document" r:id="rId5" imgW="344424" imgH="176784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600200"/>
                        <a:ext cx="877888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4" name="Object 18"/>
          <p:cNvGraphicFramePr>
            <a:graphicFrameLocks noChangeAspect="1"/>
          </p:cNvGraphicFramePr>
          <p:nvPr/>
        </p:nvGraphicFramePr>
        <p:xfrm>
          <a:off x="2209800" y="2971800"/>
          <a:ext cx="13335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6" name="Document" r:id="rId7" imgW="533400" imgH="252984" progId="Word.Document.8">
                  <p:embed/>
                </p:oleObj>
              </mc:Choice>
              <mc:Fallback>
                <p:oleObj name="Document" r:id="rId7" imgW="533400" imgH="252984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971800"/>
                        <a:ext cx="13335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5" name="Object 19"/>
          <p:cNvGraphicFramePr>
            <a:graphicFrameLocks noChangeAspect="1"/>
          </p:cNvGraphicFramePr>
          <p:nvPr/>
        </p:nvGraphicFramePr>
        <p:xfrm>
          <a:off x="5257800" y="3048000"/>
          <a:ext cx="8223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7" name="Document" r:id="rId9" imgW="329184" imgH="176784" progId="Word.Document.8">
                  <p:embed/>
                </p:oleObj>
              </mc:Choice>
              <mc:Fallback>
                <p:oleObj name="Document" r:id="rId9" imgW="329184" imgH="176784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048000"/>
                        <a:ext cx="8223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6" name="Object 20"/>
          <p:cNvGraphicFramePr>
            <a:graphicFrameLocks noChangeAspect="1"/>
          </p:cNvGraphicFramePr>
          <p:nvPr/>
        </p:nvGraphicFramePr>
        <p:xfrm>
          <a:off x="2057400" y="4419600"/>
          <a:ext cx="14620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8" name="Document" r:id="rId11" imgW="585216" imgH="204216" progId="Word.Document.8">
                  <p:embed/>
                </p:oleObj>
              </mc:Choice>
              <mc:Fallback>
                <p:oleObj name="Document" r:id="rId11" imgW="585216" imgH="204216" progId="Word.Documen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19600"/>
                        <a:ext cx="14620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7" name="Object 21"/>
          <p:cNvGraphicFramePr>
            <a:graphicFrameLocks noChangeAspect="1"/>
          </p:cNvGraphicFramePr>
          <p:nvPr/>
        </p:nvGraphicFramePr>
        <p:xfrm>
          <a:off x="5257800" y="4419600"/>
          <a:ext cx="8604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39" name="Document" r:id="rId13" imgW="344424" imgH="176784" progId="Word.Document.8">
                  <p:embed/>
                </p:oleObj>
              </mc:Choice>
              <mc:Fallback>
                <p:oleObj name="Document" r:id="rId13" imgW="344424" imgH="176784" progId="Word.Documen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419600"/>
                        <a:ext cx="8604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8" name="Object 22"/>
          <p:cNvGraphicFramePr>
            <a:graphicFrameLocks noChangeAspect="1"/>
          </p:cNvGraphicFramePr>
          <p:nvPr/>
        </p:nvGraphicFramePr>
        <p:xfrm>
          <a:off x="2438400" y="5715000"/>
          <a:ext cx="982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40" name="Document" r:id="rId15" imgW="393192" imgH="304800" progId="Word.Document.8">
                  <p:embed/>
                </p:oleObj>
              </mc:Choice>
              <mc:Fallback>
                <p:oleObj name="Document" r:id="rId15" imgW="393192" imgH="304800" progId="Word.Document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715000"/>
                        <a:ext cx="982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3959" name="Object 23"/>
          <p:cNvGraphicFramePr>
            <a:graphicFrameLocks noChangeAspect="1"/>
          </p:cNvGraphicFramePr>
          <p:nvPr/>
        </p:nvGraphicFramePr>
        <p:xfrm>
          <a:off x="5257800" y="5715000"/>
          <a:ext cx="89058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041" name="Document" r:id="rId17" imgW="356616" imgH="228600" progId="Word.Document.8">
                  <p:embed/>
                </p:oleObj>
              </mc:Choice>
              <mc:Fallback>
                <p:oleObj name="Document" r:id="rId17" imgW="356616" imgH="228600" progId="Word.Documen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715000"/>
                        <a:ext cx="89058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0" grpId="0" build="p" autoUpdateAnimBg="0"/>
      <p:bldP spid="423941" grpId="0" build="p" autoUpdateAnimBg="0"/>
      <p:bldP spid="423945" grpId="0" build="p" autoUpdateAnimBg="0"/>
      <p:bldP spid="42394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Lewis Structures</a:t>
            </a:r>
          </a:p>
        </p:txBody>
      </p:sp>
      <p:sp>
        <p:nvSpPr>
          <p:cNvPr id="52736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Nitric oxide</a:t>
            </a:r>
            <a:endParaRPr lang="en-US" sz="3200" b="0">
              <a:latin typeface="Times" charset="0"/>
            </a:endParaRPr>
          </a:p>
        </p:txBody>
      </p:sp>
      <p:sp>
        <p:nvSpPr>
          <p:cNvPr id="527364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Nitrogen dioxide</a:t>
            </a:r>
            <a:endParaRPr lang="en-US" sz="3200" b="0">
              <a:latin typeface="Times" charset="0"/>
            </a:endParaRPr>
          </a:p>
        </p:txBody>
      </p:sp>
      <p:sp>
        <p:nvSpPr>
          <p:cNvPr id="527365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Ozone</a:t>
            </a:r>
            <a:endParaRPr lang="en-US" sz="3200" b="0">
              <a:latin typeface="Times" charset="0"/>
            </a:endParaRPr>
          </a:p>
        </p:txBody>
      </p:sp>
      <p:sp>
        <p:nvSpPr>
          <p:cNvPr id="527367" name="Rectangle 7"/>
          <p:cNvSpPr>
            <a:spLocks noChangeArrowheads="1"/>
          </p:cNvSpPr>
          <p:nvPr/>
        </p:nvSpPr>
        <p:spPr bwMode="auto">
          <a:xfrm>
            <a:off x="457200" y="548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Carbon monoxide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527368" name="Object 8"/>
          <p:cNvGraphicFramePr>
            <a:graphicFrameLocks noChangeAspect="1"/>
          </p:cNvGraphicFramePr>
          <p:nvPr/>
        </p:nvGraphicFramePr>
        <p:xfrm>
          <a:off x="914400" y="1447800"/>
          <a:ext cx="361791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0" name="Document" r:id="rId3" imgW="1447800" imgH="280416" progId="Word.Document.8">
                  <p:embed/>
                </p:oleObj>
              </mc:Choice>
              <mc:Fallback>
                <p:oleObj name="Document" r:id="rId3" imgW="1447800" imgH="280416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361791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9" name="Object 9"/>
          <p:cNvGraphicFramePr>
            <a:graphicFrameLocks noChangeAspect="1"/>
          </p:cNvGraphicFramePr>
          <p:nvPr/>
        </p:nvGraphicFramePr>
        <p:xfrm>
          <a:off x="4953000" y="1447800"/>
          <a:ext cx="31083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1" name="Document" r:id="rId5" imgW="1243584" imgH="228600" progId="Word.Document.8">
                  <p:embed/>
                </p:oleObj>
              </mc:Choice>
              <mc:Fallback>
                <p:oleObj name="Document" r:id="rId5" imgW="1243584" imgH="2286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447800"/>
                        <a:ext cx="31083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0" name="Object 10"/>
          <p:cNvGraphicFramePr>
            <a:graphicFrameLocks noChangeAspect="1"/>
          </p:cNvGraphicFramePr>
          <p:nvPr/>
        </p:nvGraphicFramePr>
        <p:xfrm>
          <a:off x="609600" y="2590800"/>
          <a:ext cx="3838575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2" name="Document" r:id="rId7" imgW="1536192" imgH="509016" progId="Word.Document.8">
                  <p:embed/>
                </p:oleObj>
              </mc:Choice>
              <mc:Fallback>
                <p:oleObj name="Document" r:id="rId7" imgW="1536192" imgH="509016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90800"/>
                        <a:ext cx="3838575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1" name="Object 11"/>
          <p:cNvGraphicFramePr>
            <a:graphicFrameLocks noChangeAspect="1"/>
          </p:cNvGraphicFramePr>
          <p:nvPr/>
        </p:nvGraphicFramePr>
        <p:xfrm>
          <a:off x="5029200" y="2743200"/>
          <a:ext cx="3236913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3" name="Document" r:id="rId9" imgW="1295400" imgH="393192" progId="Word.Document.8">
                  <p:embed/>
                </p:oleObj>
              </mc:Choice>
              <mc:Fallback>
                <p:oleObj name="Document" r:id="rId9" imgW="1295400" imgH="393192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743200"/>
                        <a:ext cx="3236913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2" name="Object 12"/>
          <p:cNvGraphicFramePr>
            <a:graphicFrameLocks noChangeAspect="1"/>
          </p:cNvGraphicFramePr>
          <p:nvPr/>
        </p:nvGraphicFramePr>
        <p:xfrm>
          <a:off x="328613" y="4191000"/>
          <a:ext cx="4319587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4" name="Document" r:id="rId11" imgW="1728216" imgH="545592" progId="Word.Document.8">
                  <p:embed/>
                </p:oleObj>
              </mc:Choice>
              <mc:Fallback>
                <p:oleObj name="Document" r:id="rId11" imgW="1728216" imgH="545592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3" y="4191000"/>
                        <a:ext cx="4319587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3" name="Object 13"/>
          <p:cNvGraphicFramePr>
            <a:graphicFrameLocks noChangeAspect="1"/>
          </p:cNvGraphicFramePr>
          <p:nvPr/>
        </p:nvGraphicFramePr>
        <p:xfrm>
          <a:off x="4938713" y="4411663"/>
          <a:ext cx="3367087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5" name="Document" r:id="rId13" imgW="1347216" imgH="368808" progId="Word.Document.8">
                  <p:embed/>
                </p:oleObj>
              </mc:Choice>
              <mc:Fallback>
                <p:oleObj name="Document" r:id="rId13" imgW="1347216" imgH="368808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3" y="4411663"/>
                        <a:ext cx="3367087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4" name="Object 14"/>
          <p:cNvGraphicFramePr>
            <a:graphicFrameLocks noChangeAspect="1"/>
          </p:cNvGraphicFramePr>
          <p:nvPr/>
        </p:nvGraphicFramePr>
        <p:xfrm>
          <a:off x="5486400" y="5829300"/>
          <a:ext cx="12033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6" name="Document" r:id="rId15" imgW="481584" imgH="228600" progId="Word.Document.8">
                  <p:embed/>
                </p:oleObj>
              </mc:Choice>
              <mc:Fallback>
                <p:oleObj name="Document" r:id="rId15" imgW="481584" imgH="2286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829300"/>
                        <a:ext cx="12033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5" name="Object 15"/>
          <p:cNvGraphicFramePr>
            <a:graphicFrameLocks noChangeAspect="1"/>
          </p:cNvGraphicFramePr>
          <p:nvPr/>
        </p:nvGraphicFramePr>
        <p:xfrm>
          <a:off x="2438400" y="5870575"/>
          <a:ext cx="17367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57" name="Document" r:id="rId17" imgW="685800" imgH="240792" progId="Word.Document.8">
                  <p:embed/>
                </p:oleObj>
              </mc:Choice>
              <mc:Fallback>
                <p:oleObj name="Document" r:id="rId17" imgW="685800" imgH="240792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870575"/>
                        <a:ext cx="173672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63" grpId="0" build="p" autoUpdateAnimBg="0"/>
      <p:bldP spid="527364" grpId="0" build="p" autoUpdateAnimBg="0"/>
      <p:bldP spid="527365" grpId="0" build="p" autoUpdateAnimBg="0"/>
      <p:bldP spid="52736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Lewis Structures</a:t>
            </a:r>
          </a:p>
        </p:txBody>
      </p:sp>
      <p:sp>
        <p:nvSpPr>
          <p:cNvPr id="52838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Carbon dioxide</a:t>
            </a:r>
            <a:endParaRPr lang="en-US" sz="3200" b="0">
              <a:latin typeface="Times" charset="0"/>
            </a:endParaRPr>
          </a:p>
        </p:txBody>
      </p:sp>
      <p:sp>
        <p:nvSpPr>
          <p:cNvPr id="528388" name="Rectangle 4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 dioxide</a:t>
            </a:r>
            <a:endParaRPr lang="en-US" sz="3200" b="0">
              <a:latin typeface="Times" charset="0"/>
            </a:endParaRPr>
          </a:p>
        </p:txBody>
      </p:sp>
      <p:sp>
        <p:nvSpPr>
          <p:cNvPr id="528389" name="Rectangle 5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Methane</a:t>
            </a:r>
            <a:endParaRPr lang="en-US" sz="3200" b="0">
              <a:latin typeface="Times" charset="0"/>
            </a:endParaRPr>
          </a:p>
        </p:txBody>
      </p:sp>
      <p:sp>
        <p:nvSpPr>
          <p:cNvPr id="528390" name="Rectangle 6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Peroxyacetyl nitrate (PAN)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528391" name="Object 7"/>
          <p:cNvGraphicFramePr>
            <a:graphicFrameLocks noChangeAspect="1"/>
          </p:cNvGraphicFramePr>
          <p:nvPr/>
        </p:nvGraphicFramePr>
        <p:xfrm>
          <a:off x="1981200" y="1281113"/>
          <a:ext cx="190500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75" name="Document" r:id="rId3" imgW="762000" imgH="280416" progId="Word.Document.8">
                  <p:embed/>
                </p:oleObj>
              </mc:Choice>
              <mc:Fallback>
                <p:oleObj name="Document" r:id="rId3" imgW="762000" imgH="280416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81113"/>
                        <a:ext cx="1905000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2" name="Object 8"/>
          <p:cNvGraphicFramePr>
            <a:graphicFrameLocks noChangeAspect="1"/>
          </p:cNvGraphicFramePr>
          <p:nvPr/>
        </p:nvGraphicFramePr>
        <p:xfrm>
          <a:off x="5715000" y="1295400"/>
          <a:ext cx="13335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76" name="Document" r:id="rId5" imgW="533400" imgH="176784" progId="Word.Document.8">
                  <p:embed/>
                </p:oleObj>
              </mc:Choice>
              <mc:Fallback>
                <p:oleObj name="Document" r:id="rId5" imgW="533400" imgH="1767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295400"/>
                        <a:ext cx="13335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3" name="Object 9"/>
          <p:cNvGraphicFramePr>
            <a:graphicFrameLocks noChangeAspect="1"/>
          </p:cNvGraphicFramePr>
          <p:nvPr/>
        </p:nvGraphicFramePr>
        <p:xfrm>
          <a:off x="2095500" y="2133600"/>
          <a:ext cx="17145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77" name="Document" r:id="rId7" imgW="685800" imgH="533400" progId="Word.Document.8">
                  <p:embed/>
                </p:oleObj>
              </mc:Choice>
              <mc:Fallback>
                <p:oleObj name="Document" r:id="rId7" imgW="685800" imgH="5334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2133600"/>
                        <a:ext cx="17145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4" name="Object 10"/>
          <p:cNvGraphicFramePr>
            <a:graphicFrameLocks noChangeAspect="1"/>
          </p:cNvGraphicFramePr>
          <p:nvPr/>
        </p:nvGraphicFramePr>
        <p:xfrm>
          <a:off x="5791200" y="2514600"/>
          <a:ext cx="98266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78" name="Document" r:id="rId9" imgW="393192" imgH="280416" progId="Word.Document.8">
                  <p:embed/>
                </p:oleObj>
              </mc:Choice>
              <mc:Fallback>
                <p:oleObj name="Document" r:id="rId9" imgW="393192" imgH="280416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514600"/>
                        <a:ext cx="98266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7" name="Object 13"/>
          <p:cNvGraphicFramePr>
            <a:graphicFrameLocks noChangeAspect="1"/>
          </p:cNvGraphicFramePr>
          <p:nvPr/>
        </p:nvGraphicFramePr>
        <p:xfrm>
          <a:off x="2209800" y="3657600"/>
          <a:ext cx="11430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79" name="Document" r:id="rId11" imgW="457200" imgH="432816" progId="Word.Document.8">
                  <p:embed/>
                </p:oleObj>
              </mc:Choice>
              <mc:Fallback>
                <p:oleObj name="Document" r:id="rId11" imgW="457200" imgH="432816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657600"/>
                        <a:ext cx="11430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8" name="Object 14"/>
          <p:cNvGraphicFramePr>
            <a:graphicFrameLocks noChangeAspect="1"/>
          </p:cNvGraphicFramePr>
          <p:nvPr/>
        </p:nvGraphicFramePr>
        <p:xfrm>
          <a:off x="5638800" y="3505200"/>
          <a:ext cx="13636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80" name="Document" r:id="rId13" imgW="545592" imgH="533400" progId="Word.Document.8">
                  <p:embed/>
                </p:oleObj>
              </mc:Choice>
              <mc:Fallback>
                <p:oleObj name="Document" r:id="rId13" imgW="545592" imgH="5334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505200"/>
                        <a:ext cx="13636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399" name="Object 15"/>
          <p:cNvGraphicFramePr>
            <a:graphicFrameLocks noChangeAspect="1"/>
          </p:cNvGraphicFramePr>
          <p:nvPr/>
        </p:nvGraphicFramePr>
        <p:xfrm>
          <a:off x="1371600" y="5014913"/>
          <a:ext cx="2855913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81" name="Document" r:id="rId15" imgW="1143000" imgH="737616" progId="Word.Document.8">
                  <p:embed/>
                </p:oleObj>
              </mc:Choice>
              <mc:Fallback>
                <p:oleObj name="Document" r:id="rId15" imgW="1143000" imgH="737616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014913"/>
                        <a:ext cx="2855913" cy="184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8400" name="Object 16"/>
          <p:cNvGraphicFramePr>
            <a:graphicFrameLocks noChangeAspect="1"/>
          </p:cNvGraphicFramePr>
          <p:nvPr/>
        </p:nvGraphicFramePr>
        <p:xfrm>
          <a:off x="5105400" y="5181600"/>
          <a:ext cx="32686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82" name="Document" r:id="rId17" imgW="1307592" imgH="533400" progId="Word.Document.8">
                  <p:embed/>
                </p:oleObj>
              </mc:Choice>
              <mc:Fallback>
                <p:oleObj name="Document" r:id="rId17" imgW="1307592" imgH="533400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181600"/>
                        <a:ext cx="32686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 autoUpdateAnimBg="0"/>
      <p:bldP spid="528388" grpId="0" build="p" autoUpdateAnimBg="0"/>
      <p:bldP spid="528389" grpId="0" build="p" autoUpdateAnimBg="0"/>
      <p:bldP spid="52839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Chemical Reactions</a:t>
            </a:r>
          </a:p>
        </p:txBody>
      </p:sp>
      <p:sp>
        <p:nvSpPr>
          <p:cNvPr id="529411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unimolecular photolysis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(10.1)</a:t>
            </a:r>
            <a:endParaRPr lang="en-US" sz="2400" b="0">
              <a:latin typeface="Times" charset="0"/>
            </a:endParaRPr>
          </a:p>
        </p:txBody>
      </p:sp>
      <p:sp>
        <p:nvSpPr>
          <p:cNvPr id="529412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bimolecular thermal decomposition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(10.2)</a:t>
            </a:r>
            <a:endParaRPr lang="en-US" sz="32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529413" name="Rectangle 5"/>
          <p:cNvSpPr>
            <a:spLocks noChangeArrowheads="1"/>
          </p:cNvSpPr>
          <p:nvPr/>
        </p:nvSpPr>
        <p:spPr bwMode="auto">
          <a:xfrm>
            <a:off x="457200" y="4419600"/>
            <a:ext cx="853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Nonelementary bimolecular thermal decomposition reaction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(10.3)</a:t>
            </a:r>
            <a:endParaRPr lang="en-US" sz="3200" b="0">
              <a:latin typeface="Times" charset="0"/>
            </a:endParaRPr>
          </a:p>
        </p:txBody>
      </p:sp>
      <p:sp>
        <p:nvSpPr>
          <p:cNvPr id="529424" name="Rectangle 16"/>
          <p:cNvSpPr>
            <a:spLocks noChangeArrowheads="1"/>
          </p:cNvSpPr>
          <p:nvPr/>
        </p:nvSpPr>
        <p:spPr bwMode="auto">
          <a:xfrm>
            <a:off x="6324600" y="1752600"/>
            <a:ext cx="1676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Symbol" charset="0"/>
                <a:sym typeface="Symbol" charset="0"/>
              </a:rPr>
              <a:t>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 &lt; 420 nm</a:t>
            </a:r>
            <a:endParaRPr lang="en-US" sz="3200" b="0">
              <a:solidFill>
                <a:schemeClr val="tx1"/>
              </a:solidFill>
              <a:latin typeface="Times" charset="0"/>
            </a:endParaRPr>
          </a:p>
        </p:txBody>
      </p:sp>
      <p:graphicFrame>
        <p:nvGraphicFramePr>
          <p:cNvPr id="5294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414632"/>
              </p:ext>
            </p:extLst>
          </p:nvPr>
        </p:nvGraphicFramePr>
        <p:xfrm>
          <a:off x="2362200" y="5257800"/>
          <a:ext cx="34591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50" name="Document" r:id="rId3" imgW="1383792" imgH="252984" progId="Word.Document.8">
                  <p:embed/>
                </p:oleObj>
              </mc:Choice>
              <mc:Fallback>
                <p:oleObj name="Document" r:id="rId3" imgW="1383792" imgH="252984" progId="Word.Document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257800"/>
                        <a:ext cx="345916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981200" y="3581400"/>
            <a:ext cx="39649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N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O</a:t>
            </a:r>
            <a:r>
              <a:rPr lang="en-US" sz="2400" b="0" baseline="-25000" dirty="0">
                <a:latin typeface="Times" charset="0"/>
              </a:rPr>
              <a:t>5</a:t>
            </a:r>
            <a:r>
              <a:rPr lang="en-US" sz="2400" b="0" dirty="0">
                <a:latin typeface="Times" charset="0"/>
              </a:rPr>
              <a:t> + M </a:t>
            </a:r>
            <a:r>
              <a:rPr lang="en-US" sz="2400" b="0" dirty="0">
                <a:latin typeface="Times" charset="0"/>
                <a:sym typeface="Wingdings"/>
              </a:rPr>
              <a:t> NO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  <a:sym typeface="Wingdings"/>
              </a:rPr>
              <a:t> + NO</a:t>
            </a:r>
            <a:r>
              <a:rPr lang="en-US" sz="2400" b="0" baseline="-25000" dirty="0">
                <a:latin typeface="Times" charset="0"/>
                <a:sym typeface="Wingdings"/>
              </a:rPr>
              <a:t>3</a:t>
            </a:r>
            <a:r>
              <a:rPr lang="en-US" sz="2400" b="0" dirty="0">
                <a:latin typeface="Times" charset="0"/>
                <a:sym typeface="Wingdings"/>
              </a:rPr>
              <a:t> + M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590800" y="1752600"/>
            <a:ext cx="28231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NO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</a:t>
            </a:r>
            <a:r>
              <a:rPr lang="en-US" sz="2400" b="0" dirty="0" err="1">
                <a:latin typeface="Times" charset="0"/>
              </a:rPr>
              <a:t>h</a:t>
            </a:r>
            <a:r>
              <a:rPr lang="en-US" sz="2400" b="0" dirty="0" err="1">
                <a:latin typeface="Symbol" charset="2"/>
                <a:cs typeface="Symbol" charset="2"/>
              </a:rPr>
              <a:t>n</a:t>
            </a:r>
            <a:r>
              <a:rPr lang="en-US" sz="2400" b="0" dirty="0">
                <a:latin typeface="Times" charset="0"/>
              </a:rPr>
              <a:t> </a:t>
            </a:r>
            <a:r>
              <a:rPr lang="en-US" sz="2400" b="0" dirty="0">
                <a:latin typeface="Times" charset="0"/>
                <a:sym typeface="Wingdings"/>
              </a:rPr>
              <a:t> NO + 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1" grpId="0" build="p" autoUpdateAnimBg="0"/>
      <p:bldP spid="529412" grpId="0" build="p" autoUpdateAnimBg="0"/>
      <p:bldP spid="529413" grpId="0" build="p" autoUpdateAnimBg="0"/>
      <p:bldP spid="52942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Chemical Reactions</a:t>
            </a:r>
          </a:p>
        </p:txBody>
      </p:sp>
      <p:sp>
        <p:nvSpPr>
          <p:cNvPr id="530435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bimolecular collision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(10.4)</a:t>
            </a:r>
          </a:p>
        </p:txBody>
      </p:sp>
      <p:sp>
        <p:nvSpPr>
          <p:cNvPr id="530436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Termolecular combination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(10.5)</a:t>
            </a:r>
          </a:p>
        </p:txBody>
      </p:sp>
      <p:sp>
        <p:nvSpPr>
          <p:cNvPr id="530437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derived from a pair of elementary bimolecular reactions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5304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331575"/>
              </p:ext>
            </p:extLst>
          </p:nvPr>
        </p:nvGraphicFramePr>
        <p:xfrm>
          <a:off x="1587500" y="5394325"/>
          <a:ext cx="1873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78" name="Equation" r:id="rId3" imgW="749300" imgH="139700" progId="Equation.3">
                  <p:embed/>
                </p:oleObj>
              </mc:Choice>
              <mc:Fallback>
                <p:oleObj name="Equation" r:id="rId3" imgW="749300" imgH="139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5394325"/>
                        <a:ext cx="18732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4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953573"/>
              </p:ext>
            </p:extLst>
          </p:nvPr>
        </p:nvGraphicFramePr>
        <p:xfrm>
          <a:off x="5413375" y="5394325"/>
          <a:ext cx="26971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79" name="Equation" r:id="rId5" imgW="1079500" imgH="139700" progId="Equation.3">
                  <p:embed/>
                </p:oleObj>
              </mc:Choice>
              <mc:Fallback>
                <p:oleObj name="Equation" r:id="rId5" imgW="1079500" imgH="139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75" y="5394325"/>
                        <a:ext cx="269716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905000" y="3581400"/>
            <a:ext cx="39137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NO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NO</a:t>
            </a:r>
            <a:r>
              <a:rPr lang="en-US" sz="2400" b="0" baseline="-25000" dirty="0">
                <a:latin typeface="Times" charset="0"/>
              </a:rPr>
              <a:t>3</a:t>
            </a:r>
            <a:r>
              <a:rPr lang="en-US" sz="2400" b="0" dirty="0">
                <a:latin typeface="Times" charset="0"/>
              </a:rPr>
              <a:t> + M </a:t>
            </a:r>
            <a:r>
              <a:rPr lang="en-US" sz="2400" b="0" dirty="0">
                <a:latin typeface="Times" charset="0"/>
                <a:sym typeface="Wingdings"/>
              </a:rPr>
              <a:t> N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  <a:sym typeface="Wingdings"/>
              </a:rPr>
              <a:t>O</a:t>
            </a:r>
            <a:r>
              <a:rPr lang="en-US" sz="2400" b="0" baseline="-25000" dirty="0">
                <a:latin typeface="Times" charset="0"/>
                <a:sym typeface="Wingdings"/>
              </a:rPr>
              <a:t>5</a:t>
            </a:r>
            <a:r>
              <a:rPr lang="en-US" sz="2400" b="0" dirty="0">
                <a:latin typeface="Times" charset="0"/>
                <a:sym typeface="Wingdings"/>
              </a:rPr>
              <a:t> + M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905000" y="1752600"/>
            <a:ext cx="34494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CH</a:t>
            </a:r>
            <a:r>
              <a:rPr lang="en-US" sz="2400" b="0" baseline="-25000" dirty="0">
                <a:latin typeface="Times" charset="0"/>
              </a:rPr>
              <a:t>4</a:t>
            </a:r>
            <a:r>
              <a:rPr lang="en-US" sz="2400" b="0" dirty="0">
                <a:latin typeface="Times" charset="0"/>
              </a:rPr>
              <a:t> + OH </a:t>
            </a:r>
            <a:r>
              <a:rPr lang="en-US" sz="2400" b="0" dirty="0">
                <a:latin typeface="Times" charset="0"/>
                <a:sym typeface="Wingdings"/>
              </a:rPr>
              <a:t> CH</a:t>
            </a:r>
            <a:r>
              <a:rPr lang="en-US" sz="2400" b="0" baseline="-25000" dirty="0">
                <a:latin typeface="Times" charset="0"/>
                <a:sym typeface="Wingdings"/>
              </a:rPr>
              <a:t>3</a:t>
            </a:r>
            <a:r>
              <a:rPr lang="en-US" sz="2400" b="0" dirty="0">
                <a:latin typeface="Times" charset="0"/>
                <a:sym typeface="Wingdings"/>
              </a:rPr>
              <a:t> + H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  <a:sym typeface="Wingdings"/>
              </a:rPr>
              <a:t>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5" grpId="0" build="p" autoUpdateAnimBg="0"/>
      <p:bldP spid="530436" grpId="0" build="p" autoUpdateAnimBg="0"/>
      <p:bldP spid="53043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Reaction Coefficients and Rates</a:t>
            </a:r>
          </a:p>
        </p:txBody>
      </p:sp>
      <p:sp>
        <p:nvSpPr>
          <p:cNvPr id="53145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Reaction rates with 1</a:t>
            </a:r>
            <a:r>
              <a:rPr lang="en-US" sz="2400" b="0" baseline="30000">
                <a:latin typeface="Times" charset="0"/>
              </a:rPr>
              <a:t>st</a:t>
            </a:r>
            <a:r>
              <a:rPr lang="en-US" sz="2400" b="0">
                <a:latin typeface="Times" charset="0"/>
              </a:rPr>
              <a:t>-, 2</a:t>
            </a:r>
            <a:r>
              <a:rPr lang="en-US" sz="2400" b="0" baseline="30000">
                <a:latin typeface="Times" charset="0"/>
              </a:rPr>
              <a:t>nd</a:t>
            </a:r>
            <a:r>
              <a:rPr lang="en-US" sz="2400" b="0">
                <a:latin typeface="Times" charset="0"/>
              </a:rPr>
              <a:t>-, 3</a:t>
            </a:r>
            <a:r>
              <a:rPr lang="en-US" sz="2400" b="0" baseline="30000">
                <a:latin typeface="Times" charset="0"/>
              </a:rPr>
              <a:t>rd</a:t>
            </a:r>
            <a:r>
              <a:rPr lang="en-US" sz="2400" b="0">
                <a:latin typeface="Times" charset="0"/>
              </a:rPr>
              <a:t>-order rate coefficients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(10.8)</a:t>
            </a:r>
          </a:p>
        </p:txBody>
      </p:sp>
      <p:sp>
        <p:nvSpPr>
          <p:cNvPr id="531460" name="Rectangle 4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Rates for photolysis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(10.9)</a:t>
            </a:r>
          </a:p>
        </p:txBody>
      </p:sp>
      <p:graphicFrame>
        <p:nvGraphicFramePr>
          <p:cNvPr id="5314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214541"/>
              </p:ext>
            </p:extLst>
          </p:nvPr>
        </p:nvGraphicFramePr>
        <p:xfrm>
          <a:off x="3644900" y="1717675"/>
          <a:ext cx="16510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08" name="Equation" r:id="rId3" imgW="660400" imgH="254000" progId="Equation.3">
                  <p:embed/>
                </p:oleObj>
              </mc:Choice>
              <mc:Fallback>
                <p:oleObj name="Equation" r:id="rId3" imgW="6604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1717675"/>
                        <a:ext cx="165100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271116"/>
              </p:ext>
            </p:extLst>
          </p:nvPr>
        </p:nvGraphicFramePr>
        <p:xfrm>
          <a:off x="3384550" y="2708275"/>
          <a:ext cx="20955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09" name="Equation" r:id="rId5" imgW="838200" imgH="254000" progId="Equation.3">
                  <p:embed/>
                </p:oleObj>
              </mc:Choice>
              <mc:Fallback>
                <p:oleObj name="Equation" r:id="rId5" imgW="8382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550" y="2708275"/>
                        <a:ext cx="209550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032014"/>
              </p:ext>
            </p:extLst>
          </p:nvPr>
        </p:nvGraphicFramePr>
        <p:xfrm>
          <a:off x="3216275" y="3775075"/>
          <a:ext cx="257016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10" name="Equation" r:id="rId7" imgW="1028700" imgH="254000" progId="Equation.3">
                  <p:embed/>
                </p:oleObj>
              </mc:Choice>
              <mc:Fallback>
                <p:oleObj name="Equation" r:id="rId7" imgW="1028700" imgH="254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3775075"/>
                        <a:ext cx="2570163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021760"/>
              </p:ext>
            </p:extLst>
          </p:nvPr>
        </p:nvGraphicFramePr>
        <p:xfrm>
          <a:off x="3705225" y="5603875"/>
          <a:ext cx="15875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11" name="Equation" r:id="rId9" imgW="635000" imgH="254000" progId="Equation.3">
                  <p:embed/>
                </p:oleObj>
              </mc:Choice>
              <mc:Fallback>
                <p:oleObj name="Equation" r:id="rId9" imgW="635000" imgH="254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225" y="5603875"/>
                        <a:ext cx="158750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59" grpId="0" build="p" autoUpdateAnimBg="0"/>
      <p:bldP spid="531460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Rate of Change of Reactant Conc.</a:t>
            </a:r>
          </a:p>
        </p:txBody>
      </p:sp>
      <p:sp>
        <p:nvSpPr>
          <p:cNvPr id="53248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Photolysis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(10.10)</a:t>
            </a:r>
          </a:p>
        </p:txBody>
      </p:sp>
      <p:sp>
        <p:nvSpPr>
          <p:cNvPr id="532484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Nonelementary bimolecular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(10.11)</a:t>
            </a:r>
          </a:p>
        </p:txBody>
      </p:sp>
      <p:sp>
        <p:nvSpPr>
          <p:cNvPr id="532489" name="Rectangle 9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Nonelementary termolecular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(10.12)</a:t>
            </a:r>
          </a:p>
        </p:txBody>
      </p:sp>
      <p:graphicFrame>
        <p:nvGraphicFramePr>
          <p:cNvPr id="5324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596388"/>
              </p:ext>
            </p:extLst>
          </p:nvPr>
        </p:nvGraphicFramePr>
        <p:xfrm>
          <a:off x="3079750" y="958850"/>
          <a:ext cx="2127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3" name="Equation" r:id="rId3" imgW="850900" imgH="152400" progId="Equation.3">
                  <p:embed/>
                </p:oleObj>
              </mc:Choice>
              <mc:Fallback>
                <p:oleObj name="Equation" r:id="rId3" imgW="850900" imgH="15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958850"/>
                        <a:ext cx="21272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48929"/>
              </p:ext>
            </p:extLst>
          </p:nvPr>
        </p:nvGraphicFramePr>
        <p:xfrm>
          <a:off x="2819400" y="1489075"/>
          <a:ext cx="3014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4" name="Equation" r:id="rId5" imgW="1206500" imgH="406400" progId="Equation.3">
                  <p:embed/>
                </p:oleObj>
              </mc:Choice>
              <mc:Fallback>
                <p:oleObj name="Equation" r:id="rId5" imgW="12065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489075"/>
                        <a:ext cx="3014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896659"/>
              </p:ext>
            </p:extLst>
          </p:nvPr>
        </p:nvGraphicFramePr>
        <p:xfrm>
          <a:off x="5270500" y="2514600"/>
          <a:ext cx="18732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5" name="Equation" r:id="rId7" imgW="749300" imgH="190500" progId="Equation.3">
                  <p:embed/>
                </p:oleObj>
              </mc:Choice>
              <mc:Fallback>
                <p:oleObj name="Equation" r:id="rId7" imgW="749300" imgH="190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2514600"/>
                        <a:ext cx="18732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796706"/>
              </p:ext>
            </p:extLst>
          </p:nvPr>
        </p:nvGraphicFramePr>
        <p:xfrm>
          <a:off x="2835275" y="3317875"/>
          <a:ext cx="3141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6" name="Equation" r:id="rId9" imgW="1257300" imgH="406400" progId="Equation.3">
                  <p:embed/>
                </p:oleObj>
              </mc:Choice>
              <mc:Fallback>
                <p:oleObj name="Equation" r:id="rId9" imgW="12573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275" y="3317875"/>
                        <a:ext cx="3141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612372"/>
              </p:ext>
            </p:extLst>
          </p:nvPr>
        </p:nvGraphicFramePr>
        <p:xfrm>
          <a:off x="5254625" y="4495800"/>
          <a:ext cx="19367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7" name="Equation" r:id="rId11" imgW="774700" imgH="190500" progId="Equation.3">
                  <p:embed/>
                </p:oleObj>
              </mc:Choice>
              <mc:Fallback>
                <p:oleObj name="Equation" r:id="rId11" imgW="774700" imgH="190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25" y="4495800"/>
                        <a:ext cx="19367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447528"/>
              </p:ext>
            </p:extLst>
          </p:nvPr>
        </p:nvGraphicFramePr>
        <p:xfrm>
          <a:off x="2346325" y="5299075"/>
          <a:ext cx="4538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8" name="Equation" r:id="rId13" imgW="1816100" imgH="406400" progId="Equation.3">
                  <p:embed/>
                </p:oleObj>
              </mc:Choice>
              <mc:Fallback>
                <p:oleObj name="Equation" r:id="rId13" imgW="1816100" imgH="406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5299075"/>
                        <a:ext cx="4538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 autoUpdateAnimBg="0"/>
      <p:bldP spid="532484" grpId="0" build="p" autoUpdateAnimBg="0"/>
      <p:bldP spid="53248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Rate of Change of Reactant Conc.</a:t>
            </a:r>
          </a:p>
        </p:txBody>
      </p:sp>
      <p:sp>
        <p:nvSpPr>
          <p:cNvPr id="534531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bimolecular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(10.13)</a:t>
            </a:r>
          </a:p>
        </p:txBody>
      </p:sp>
      <p:sp>
        <p:nvSpPr>
          <p:cNvPr id="534532" name="Rectangle 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termolecular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(10.14)</a:t>
            </a:r>
          </a:p>
        </p:txBody>
      </p:sp>
      <p:graphicFrame>
        <p:nvGraphicFramePr>
          <p:cNvPr id="53454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201979"/>
              </p:ext>
            </p:extLst>
          </p:nvPr>
        </p:nvGraphicFramePr>
        <p:xfrm>
          <a:off x="4772025" y="1371600"/>
          <a:ext cx="19367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82" name="Equation" r:id="rId3" imgW="774700" imgH="139700" progId="Equation.3">
                  <p:embed/>
                </p:oleObj>
              </mc:Choice>
              <mc:Fallback>
                <p:oleObj name="Equation" r:id="rId3" imgW="774700" imgH="139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1371600"/>
                        <a:ext cx="19367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662670"/>
              </p:ext>
            </p:extLst>
          </p:nvPr>
        </p:nvGraphicFramePr>
        <p:xfrm>
          <a:off x="2814638" y="2174875"/>
          <a:ext cx="35544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83" name="Equation" r:id="rId5" imgW="1422400" imgH="406400" progId="Equation.3">
                  <p:embed/>
                </p:oleObj>
              </mc:Choice>
              <mc:Fallback>
                <p:oleObj name="Equation" r:id="rId5" imgW="14224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4638" y="2174875"/>
                        <a:ext cx="3554412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915184"/>
              </p:ext>
            </p:extLst>
          </p:nvPr>
        </p:nvGraphicFramePr>
        <p:xfrm>
          <a:off x="4864100" y="3702050"/>
          <a:ext cx="23812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84" name="Equation" r:id="rId7" imgW="952500" imgH="152400" progId="Equation.3">
                  <p:embed/>
                </p:oleObj>
              </mc:Choice>
              <mc:Fallback>
                <p:oleObj name="Equation" r:id="rId7" imgW="952500" imgH="15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100" y="3702050"/>
                        <a:ext cx="23812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912597"/>
              </p:ext>
            </p:extLst>
          </p:nvPr>
        </p:nvGraphicFramePr>
        <p:xfrm>
          <a:off x="1873250" y="4765675"/>
          <a:ext cx="5872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85" name="Equation" r:id="rId9" imgW="2349500" imgH="406400" progId="Equation.3">
                  <p:embed/>
                </p:oleObj>
              </mc:Choice>
              <mc:Fallback>
                <p:oleObj name="Equation" r:id="rId9" imgW="23495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4765675"/>
                        <a:ext cx="5872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build="p" autoUpdateAnimBg="0"/>
      <p:bldP spid="53453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Rate of Change of Concentration</a:t>
            </a:r>
          </a:p>
        </p:txBody>
      </p:sp>
      <p:sp>
        <p:nvSpPr>
          <p:cNvPr id="53555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Generalized reaction,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(10.16)</a:t>
            </a:r>
          </a:p>
        </p:txBody>
      </p:sp>
      <p:sp>
        <p:nvSpPr>
          <p:cNvPr id="535556" name="Rectangle 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of change of reactant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(10.17)</a:t>
            </a:r>
          </a:p>
        </p:txBody>
      </p:sp>
      <p:graphicFrame>
        <p:nvGraphicFramePr>
          <p:cNvPr id="5355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010789"/>
              </p:ext>
            </p:extLst>
          </p:nvPr>
        </p:nvGraphicFramePr>
        <p:xfrm>
          <a:off x="3067050" y="1720850"/>
          <a:ext cx="23479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4" name="Equation" r:id="rId3" imgW="939800" imgH="152400" progId="Equation.3">
                  <p:embed/>
                </p:oleObj>
              </mc:Choice>
              <mc:Fallback>
                <p:oleObj name="Equation" r:id="rId3" imgW="939800" imgH="152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1720850"/>
                        <a:ext cx="23479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694027"/>
              </p:ext>
            </p:extLst>
          </p:nvPr>
        </p:nvGraphicFramePr>
        <p:xfrm>
          <a:off x="3276600" y="889000"/>
          <a:ext cx="2476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5" name="Equation" r:id="rId5" imgW="990600" imgH="304800" progId="Equation.3">
                  <p:embed/>
                </p:oleObj>
              </mc:Choice>
              <mc:Fallback>
                <p:oleObj name="Equation" r:id="rId5" imgW="990600" imgH="304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889000"/>
                        <a:ext cx="24765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440013"/>
              </p:ext>
            </p:extLst>
          </p:nvPr>
        </p:nvGraphicFramePr>
        <p:xfrm>
          <a:off x="2378075" y="2479675"/>
          <a:ext cx="4094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6" name="Equation" r:id="rId7" imgW="1638300" imgH="406400" progId="Equation.3">
                  <p:embed/>
                </p:oleObj>
              </mc:Choice>
              <mc:Fallback>
                <p:oleObj name="Equation" r:id="rId7" imgW="16383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075" y="2479675"/>
                        <a:ext cx="4094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795129"/>
              </p:ext>
            </p:extLst>
          </p:nvPr>
        </p:nvGraphicFramePr>
        <p:xfrm>
          <a:off x="2393950" y="3317875"/>
          <a:ext cx="4094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7" name="Equation" r:id="rId9" imgW="1638300" imgH="406400" progId="Equation.3">
                  <p:embed/>
                </p:oleObj>
              </mc:Choice>
              <mc:Fallback>
                <p:oleObj name="Equation" r:id="rId9" imgW="16383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3317875"/>
                        <a:ext cx="4094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728162"/>
              </p:ext>
            </p:extLst>
          </p:nvPr>
        </p:nvGraphicFramePr>
        <p:xfrm>
          <a:off x="2590800" y="4841875"/>
          <a:ext cx="3713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8" name="Equation" r:id="rId11" imgW="1485900" imgH="406400" progId="Equation.3">
                  <p:embed/>
                </p:oleObj>
              </mc:Choice>
              <mc:Fallback>
                <p:oleObj name="Equation" r:id="rId11" imgW="14859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41875"/>
                        <a:ext cx="3713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371215"/>
              </p:ext>
            </p:extLst>
          </p:nvPr>
        </p:nvGraphicFramePr>
        <p:xfrm>
          <a:off x="2606675" y="5756275"/>
          <a:ext cx="3617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9" name="Equation" r:id="rId13" imgW="1447800" imgH="406400" progId="Equation.3">
                  <p:embed/>
                </p:oleObj>
              </mc:Choice>
              <mc:Fallback>
                <p:oleObj name="Equation" r:id="rId13" imgW="14478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5756275"/>
                        <a:ext cx="3617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5567" name="Rectangle 1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of change of product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5" grpId="0" build="p" autoUpdateAnimBg="0"/>
      <p:bldP spid="535556" grpId="0" build="p" autoUpdateAnimBg="0"/>
      <p:bldP spid="5355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Third Bodies</a:t>
            </a:r>
          </a:p>
        </p:txBody>
      </p:sp>
      <p:sp>
        <p:nvSpPr>
          <p:cNvPr id="53657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termolecular combination reaction</a:t>
            </a:r>
            <a:r>
              <a:rPr lang="en-US" sz="3200" b="0">
                <a:latin typeface="Times" charset="0"/>
              </a:rPr>
              <a:t> </a:t>
            </a:r>
          </a:p>
        </p:txBody>
      </p:sp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of change of third body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(10.19)</a:t>
            </a:r>
          </a:p>
        </p:txBody>
      </p:sp>
      <p:sp>
        <p:nvSpPr>
          <p:cNvPr id="536587" name="Rectangle 11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of air molecules (molec.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(10.20)</a:t>
            </a:r>
          </a:p>
        </p:txBody>
      </p:sp>
      <p:sp>
        <p:nvSpPr>
          <p:cNvPr id="536588" name="Rectangle 12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concentration of nitrogen and oxygen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(10.21)</a:t>
            </a:r>
          </a:p>
        </p:txBody>
      </p:sp>
      <p:graphicFrame>
        <p:nvGraphicFramePr>
          <p:cNvPr id="5365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022410"/>
              </p:ext>
            </p:extLst>
          </p:nvPr>
        </p:nvGraphicFramePr>
        <p:xfrm>
          <a:off x="3171825" y="1584325"/>
          <a:ext cx="260191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1" name="Equation" r:id="rId3" imgW="1041400" imgH="139700" progId="Equation.3">
                  <p:embed/>
                </p:oleObj>
              </mc:Choice>
              <mc:Fallback>
                <p:oleObj name="Equation" r:id="rId3" imgW="1041400" imgH="139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1584325"/>
                        <a:ext cx="260191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282841"/>
              </p:ext>
            </p:extLst>
          </p:nvPr>
        </p:nvGraphicFramePr>
        <p:xfrm>
          <a:off x="2038350" y="2555875"/>
          <a:ext cx="54594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2" name="Equation" r:id="rId5" imgW="2184400" imgH="406400" progId="Equation.3">
                  <p:embed/>
                </p:oleObj>
              </mc:Choice>
              <mc:Fallback>
                <p:oleObj name="Equation" r:id="rId5" imgW="21844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2555875"/>
                        <a:ext cx="54594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172966"/>
              </p:ext>
            </p:extLst>
          </p:nvPr>
        </p:nvGraphicFramePr>
        <p:xfrm>
          <a:off x="1936750" y="3959225"/>
          <a:ext cx="2190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3" name="Equation" r:id="rId7" imgW="876300" imgH="406400" progId="Equation.3">
                  <p:embed/>
                </p:oleObj>
              </mc:Choice>
              <mc:Fallback>
                <p:oleObj name="Equation" r:id="rId7" imgW="8763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0" y="3959225"/>
                        <a:ext cx="2190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155424"/>
              </p:ext>
            </p:extLst>
          </p:nvPr>
        </p:nvGraphicFramePr>
        <p:xfrm>
          <a:off x="5549900" y="4187825"/>
          <a:ext cx="1682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4" name="Equation" r:id="rId9" imgW="673100" imgH="215900" progId="Equation.3">
                  <p:embed/>
                </p:oleObj>
              </mc:Choice>
              <mc:Fallback>
                <p:oleObj name="Equation" r:id="rId9" imgW="673100" imgH="2159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4187825"/>
                        <a:ext cx="16827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041140"/>
              </p:ext>
            </p:extLst>
          </p:nvPr>
        </p:nvGraphicFramePr>
        <p:xfrm>
          <a:off x="2044700" y="5727700"/>
          <a:ext cx="1905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5" name="Equation" r:id="rId11" imgW="762000" imgH="254000" progId="Equation.3">
                  <p:embed/>
                </p:oleObj>
              </mc:Choice>
              <mc:Fallback>
                <p:oleObj name="Equation" r:id="rId11" imgW="762000" imgH="2540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5727700"/>
                        <a:ext cx="1905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817414"/>
              </p:ext>
            </p:extLst>
          </p:nvPr>
        </p:nvGraphicFramePr>
        <p:xfrm>
          <a:off x="5489575" y="5727700"/>
          <a:ext cx="1873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6" name="Equation" r:id="rId13" imgW="749300" imgH="254000" progId="Equation.3">
                  <p:embed/>
                </p:oleObj>
              </mc:Choice>
              <mc:Fallback>
                <p:oleObj name="Equation" r:id="rId13" imgW="749300" imgH="254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5727700"/>
                        <a:ext cx="1873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9" grpId="0" build="p" autoUpdateAnimBg="0"/>
      <p:bldP spid="536580" grpId="0" build="p" autoUpdateAnimBg="0"/>
      <p:bldP spid="536587" grpId="0" build="p" autoUpdateAnimBg="0"/>
      <p:bldP spid="53658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Third Bodies</a:t>
            </a:r>
          </a:p>
        </p:txBody>
      </p:sp>
      <p:sp>
        <p:nvSpPr>
          <p:cNvPr id="53760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dirty="0">
                <a:solidFill>
                  <a:srgbClr val="800080"/>
                </a:solidFill>
                <a:latin typeface="Times" charset="0"/>
              </a:rPr>
              <a:t>Example 10.1:</a:t>
            </a:r>
            <a:endParaRPr lang="en-US" sz="2400" b="0" dirty="0"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dirty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Calculate the number concentration of M, N</a:t>
            </a:r>
            <a:r>
              <a:rPr lang="en-US" sz="2400" b="0" baseline="-25000" dirty="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, and O</a:t>
            </a:r>
            <a:r>
              <a:rPr lang="en-US" sz="2400" b="0" baseline="-25000" dirty="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when </a:t>
            </a: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= 278 K and </a:t>
            </a: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p</a:t>
            </a: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= 920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hPa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and the air is dry</a:t>
            </a:r>
          </a:p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endParaRPr lang="en-US" sz="2400" b="0" dirty="0">
              <a:latin typeface="Times" charset="0"/>
            </a:endParaRPr>
          </a:p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dirty="0">
                <a:latin typeface="Times" charset="0"/>
              </a:rPr>
              <a:t>Solution:</a:t>
            </a:r>
            <a:endParaRPr lang="en-US" sz="2400" b="0" u="sng" dirty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	[M]	= 2.40 x 10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19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molec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. cm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	N</a:t>
            </a: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baseline="-25000" dirty="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	= 1.87x 10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19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molec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. cm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	N</a:t>
            </a: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O</a:t>
            </a:r>
            <a:r>
              <a:rPr lang="en-US" sz="2400" b="0" baseline="-25000" dirty="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	= 5.02 x 10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18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molec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. cm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-3</a:t>
            </a:r>
          </a:p>
        </p:txBody>
      </p:sp>
      <p:sp>
        <p:nvSpPr>
          <p:cNvPr id="537613" name="Rectangle 13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3200" b="0" baseline="30000">
              <a:solidFill>
                <a:srgbClr val="FF00FF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3" grpId="0" build="p" autoUpdateAnimBg="0"/>
      <p:bldP spid="53761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Rate Coefficients from Kinetic Analysis</a:t>
            </a:r>
          </a:p>
        </p:txBody>
      </p:sp>
      <p:sp>
        <p:nvSpPr>
          <p:cNvPr id="53862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Elementary bimolecular collision reaction</a:t>
            </a:r>
            <a:r>
              <a:rPr lang="en-US" sz="3200" b="0">
                <a:latin typeface="Times" charset="0"/>
              </a:rPr>
              <a:t> </a:t>
            </a:r>
          </a:p>
        </p:txBody>
      </p:sp>
      <p:sp>
        <p:nvSpPr>
          <p:cNvPr id="538628" name="Rectangle 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Expose small quantity of A to large quantity of B --&gt; maximum loss of B is [A]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538629" name="Rectangle 5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of loss of A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(10.22)</a:t>
            </a:r>
          </a:p>
        </p:txBody>
      </p:sp>
      <p:sp>
        <p:nvSpPr>
          <p:cNvPr id="538630" name="Rectangle 6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(10.23)</a:t>
            </a:r>
          </a:p>
        </p:txBody>
      </p:sp>
      <p:graphicFrame>
        <p:nvGraphicFramePr>
          <p:cNvPr id="53863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102075"/>
              </p:ext>
            </p:extLst>
          </p:nvPr>
        </p:nvGraphicFramePr>
        <p:xfrm>
          <a:off x="3505200" y="1676400"/>
          <a:ext cx="19367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669" name="Equation" r:id="rId3" imgW="774700" imgH="457200" progId="Equation.3">
                  <p:embed/>
                </p:oleObj>
              </mc:Choice>
              <mc:Fallback>
                <p:oleObj name="Equation" r:id="rId3" imgW="7747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76400"/>
                        <a:ext cx="19367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3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79012"/>
              </p:ext>
            </p:extLst>
          </p:nvPr>
        </p:nvGraphicFramePr>
        <p:xfrm>
          <a:off x="2562225" y="3562350"/>
          <a:ext cx="41894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670" name="Equation" r:id="rId5" imgW="1676400" imgH="406400" progId="Equation.3">
                  <p:embed/>
                </p:oleObj>
              </mc:Choice>
              <mc:Fallback>
                <p:oleObj name="Equation" r:id="rId5" imgW="16764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225" y="3562350"/>
                        <a:ext cx="41894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3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156548"/>
              </p:ext>
            </p:extLst>
          </p:nvPr>
        </p:nvGraphicFramePr>
        <p:xfrm>
          <a:off x="3082925" y="4978400"/>
          <a:ext cx="28876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671" name="Equation" r:id="rId7" imgW="1155700" imgH="482600" progId="Equation.3">
                  <p:embed/>
                </p:oleObj>
              </mc:Choice>
              <mc:Fallback>
                <p:oleObj name="Equation" r:id="rId7" imgW="11557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925" y="4978400"/>
                        <a:ext cx="28876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7" grpId="0" build="p" autoUpdateAnimBg="0"/>
      <p:bldP spid="538628" grpId="0" build="p" autoUpdateAnimBg="0"/>
      <p:bldP spid="538629" grpId="0" build="p" autoUpdateAnimBg="0"/>
      <p:bldP spid="53863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Rate Coefficients from Kinetic Analysis</a:t>
            </a:r>
          </a:p>
        </p:txBody>
      </p:sp>
      <p:sp>
        <p:nvSpPr>
          <p:cNvPr id="539653" name="Rectangle 5"/>
          <p:cNvSpPr>
            <a:spLocks noChangeArrowheads="1"/>
          </p:cNvSpPr>
          <p:nvPr/>
        </p:nvSpPr>
        <p:spPr bwMode="auto">
          <a:xfrm>
            <a:off x="457200" y="152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Unimolecular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(10.24)</a:t>
            </a:r>
          </a:p>
        </p:txBody>
      </p:sp>
      <p:sp>
        <p:nvSpPr>
          <p:cNvPr id="539654" name="Rectangle 6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Termolecular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(10.24)</a:t>
            </a:r>
          </a:p>
        </p:txBody>
      </p:sp>
      <p:graphicFrame>
        <p:nvGraphicFramePr>
          <p:cNvPr id="5396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440796"/>
              </p:ext>
            </p:extLst>
          </p:nvPr>
        </p:nvGraphicFramePr>
        <p:xfrm>
          <a:off x="3235325" y="2235200"/>
          <a:ext cx="2316163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680" name="Equation" r:id="rId3" imgW="927100" imgH="482600" progId="Equation.3">
                  <p:embed/>
                </p:oleObj>
              </mc:Choice>
              <mc:Fallback>
                <p:oleObj name="Equation" r:id="rId3" imgW="9271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325" y="2235200"/>
                        <a:ext cx="2316163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898651"/>
              </p:ext>
            </p:extLst>
          </p:nvPr>
        </p:nvGraphicFramePr>
        <p:xfrm>
          <a:off x="2641600" y="4748213"/>
          <a:ext cx="3490913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681" name="Equation" r:id="rId5" imgW="1397000" imgH="482600" progId="Equation.3">
                  <p:embed/>
                </p:oleObj>
              </mc:Choice>
              <mc:Fallback>
                <p:oleObj name="Equation" r:id="rId5" imgW="13970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4748213"/>
                        <a:ext cx="3490913" cy="1217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3" grpId="0" build="p" autoUpdateAnimBg="0"/>
      <p:bldP spid="53965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Arrhenius Equation</a:t>
            </a:r>
          </a:p>
        </p:txBody>
      </p:sp>
      <p:sp>
        <p:nvSpPr>
          <p:cNvPr id="540675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Temperature-dependence of a reaction rate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(10.25)</a:t>
            </a:r>
          </a:p>
        </p:txBody>
      </p:sp>
      <p:sp>
        <p:nvSpPr>
          <p:cNvPr id="540676" name="Rectangle 4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Integrate (10.25)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(10.26)</a:t>
            </a:r>
          </a:p>
        </p:txBody>
      </p:sp>
      <p:sp>
        <p:nvSpPr>
          <p:cNvPr id="540679" name="Rectangle 7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Activation energy</a:t>
            </a:r>
            <a:endParaRPr lang="en-US" sz="240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Smallest amount of energy required for reacting species to form an activated complex or transition state before products are formed</a:t>
            </a:r>
            <a:r>
              <a:rPr lang="en-US" sz="3200" b="0">
                <a:solidFill>
                  <a:srgbClr val="800080"/>
                </a:solidFill>
                <a:latin typeface="Times" charset="0"/>
              </a:rPr>
              <a:t> </a:t>
            </a:r>
          </a:p>
        </p:txBody>
      </p:sp>
      <p:graphicFrame>
        <p:nvGraphicFramePr>
          <p:cNvPr id="5406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740851"/>
              </p:ext>
            </p:extLst>
          </p:nvPr>
        </p:nvGraphicFramePr>
        <p:xfrm>
          <a:off x="3460750" y="1901825"/>
          <a:ext cx="2159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02" name="Equation" r:id="rId3" imgW="863600" imgH="419100" progId="Equation.3">
                  <p:embed/>
                </p:oleObj>
              </mc:Choice>
              <mc:Fallback>
                <p:oleObj name="Equation" r:id="rId3" imgW="8636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1901825"/>
                        <a:ext cx="21590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06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845844"/>
              </p:ext>
            </p:extLst>
          </p:nvPr>
        </p:nvGraphicFramePr>
        <p:xfrm>
          <a:off x="3308350" y="5194300"/>
          <a:ext cx="2413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03" name="Equation" r:id="rId5" imgW="965200" imgH="381000" progId="Equation.3">
                  <p:embed/>
                </p:oleObj>
              </mc:Choice>
              <mc:Fallback>
                <p:oleObj name="Equation" r:id="rId5" imgW="965200" imgH="381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350" y="5194300"/>
                        <a:ext cx="24130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5" grpId="0" build="p" autoUpdateAnimBg="0"/>
      <p:bldP spid="540676" grpId="0" build="p" autoUpdateAnimBg="0"/>
      <p:bldP spid="54067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Arrhenius Equation</a:t>
            </a:r>
          </a:p>
        </p:txBody>
      </p:sp>
      <p:sp>
        <p:nvSpPr>
          <p:cNvPr id="541699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Measure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vs.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--&gt; plot to find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and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41700" name="Rectangle 4"/>
          <p:cNvSpPr>
            <a:spLocks noChangeArrowheads="1"/>
          </p:cNvSpPr>
          <p:nvPr/>
        </p:nvSpPr>
        <p:spPr bwMode="auto">
          <a:xfrm>
            <a:off x="4572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Useful form of Arrhenius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(10.27)</a:t>
            </a:r>
          </a:p>
        </p:txBody>
      </p:sp>
      <p:graphicFrame>
        <p:nvGraphicFramePr>
          <p:cNvPr id="541705" name="Object 9"/>
          <p:cNvGraphicFramePr>
            <a:graphicFrameLocks noChangeAspect="1"/>
          </p:cNvGraphicFramePr>
          <p:nvPr/>
        </p:nvGraphicFramePr>
        <p:xfrm>
          <a:off x="609600" y="1828800"/>
          <a:ext cx="5791200" cy="306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731" name="Document" r:id="rId3" imgW="2426208" imgH="1283208" progId="Word.Document.8">
                  <p:embed/>
                </p:oleObj>
              </mc:Choice>
              <mc:Fallback>
                <p:oleObj name="Document" r:id="rId3" imgW="2426208" imgH="1283208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5791200" cy="306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17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93365"/>
              </p:ext>
            </p:extLst>
          </p:nvPr>
        </p:nvGraphicFramePr>
        <p:xfrm>
          <a:off x="2306638" y="5499100"/>
          <a:ext cx="4318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732" name="Equation" r:id="rId5" imgW="1727200" imgH="419100" progId="Equation.3">
                  <p:embed/>
                </p:oleObj>
              </mc:Choice>
              <mc:Fallback>
                <p:oleObj name="Equation" r:id="rId5" imgW="1727200" imgH="419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5499100"/>
                        <a:ext cx="43180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1710" name="Text Box 14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10.1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build="p" autoUpdateAnimBg="0"/>
      <p:bldP spid="54170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 Dependence</a:t>
            </a:r>
          </a:p>
        </p:txBody>
      </p:sp>
      <p:sp>
        <p:nvSpPr>
          <p:cNvPr id="542723" name="Rectangle 3"/>
          <p:cNvSpPr>
            <a:spLocks noChangeArrowheads="1"/>
          </p:cNvSpPr>
          <p:nvPr/>
        </p:nvSpPr>
        <p:spPr bwMode="auto">
          <a:xfrm>
            <a:off x="5334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i="1">
                <a:latin typeface="Times" charset="0"/>
              </a:rPr>
              <a:t>B</a:t>
            </a:r>
            <a:r>
              <a:rPr lang="en-US" sz="2400" b="0" i="1" baseline="-25000">
                <a:latin typeface="Times" charset="0"/>
              </a:rPr>
              <a:t>r</a:t>
            </a:r>
            <a:r>
              <a:rPr lang="en-US" sz="2400" b="0">
                <a:latin typeface="Times" charset="0"/>
              </a:rPr>
              <a:t> found by fitting equation to data</a:t>
            </a:r>
            <a:endParaRPr lang="en-US" sz="3200" b="0">
              <a:latin typeface="Times" charset="0"/>
            </a:endParaRPr>
          </a:p>
        </p:txBody>
      </p:sp>
      <p:sp>
        <p:nvSpPr>
          <p:cNvPr id="542724" name="Rectangle 4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10.2:</a:t>
            </a:r>
            <a:endParaRPr lang="en-US" sz="3200" b="0" u="sng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542725" name="Rectangle 5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i="1">
                <a:latin typeface="Times" charset="0"/>
              </a:rPr>
              <a:t>E</a:t>
            </a:r>
            <a:r>
              <a:rPr lang="en-US" sz="2400" b="0" i="1" baseline="-25000">
                <a:latin typeface="Times" charset="0"/>
              </a:rPr>
              <a:t>r</a:t>
            </a:r>
            <a:r>
              <a:rPr lang="en-US" sz="2400" b="0">
                <a:latin typeface="Times" charset="0"/>
              </a:rPr>
              <a:t> ≈0 --&gt; collisional prefactor strongly depends on </a:t>
            </a:r>
            <a:r>
              <a:rPr lang="en-US" sz="2400" b="0" i="1">
                <a:latin typeface="Times" charset="0"/>
              </a:rPr>
              <a:t>T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(10.28)</a:t>
            </a:r>
          </a:p>
        </p:txBody>
      </p:sp>
      <p:sp>
        <p:nvSpPr>
          <p:cNvPr id="542726" name="Rectangle 6"/>
          <p:cNvSpPr>
            <a:spLocks noChangeArrowheads="1"/>
          </p:cNvSpPr>
          <p:nvPr/>
        </p:nvSpPr>
        <p:spPr bwMode="auto">
          <a:xfrm>
            <a:off x="4191000" y="4572000"/>
            <a:ext cx="495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at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298 K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42730" name="Rectangle 10"/>
          <p:cNvSpPr>
            <a:spLocks noChangeArrowheads="1"/>
          </p:cNvSpPr>
          <p:nvPr/>
        </p:nvSpPr>
        <p:spPr bwMode="auto">
          <a:xfrm>
            <a:off x="4191000" y="6019800"/>
            <a:ext cx="495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6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at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298 K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54273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801522"/>
              </p:ext>
            </p:extLst>
          </p:nvPr>
        </p:nvGraphicFramePr>
        <p:xfrm>
          <a:off x="2895600" y="1371600"/>
          <a:ext cx="3205163" cy="184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6" name="Equation" r:id="rId3" imgW="1282700" imgH="736600" progId="Equation.3">
                  <p:embed/>
                </p:oleObj>
              </mc:Choice>
              <mc:Fallback>
                <p:oleObj name="Equation" r:id="rId3" imgW="1282700" imgH="736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371600"/>
                        <a:ext cx="3205163" cy="184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99814"/>
              </p:ext>
            </p:extLst>
          </p:nvPr>
        </p:nvGraphicFramePr>
        <p:xfrm>
          <a:off x="1543050" y="3975100"/>
          <a:ext cx="3998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7" name="Equation" r:id="rId5" imgW="1600200" imgH="266700" progId="Equation.3">
                  <p:embed/>
                </p:oleObj>
              </mc:Choice>
              <mc:Fallback>
                <p:oleObj name="Equation" r:id="rId5" imgW="16002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3975100"/>
                        <a:ext cx="3998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955444"/>
              </p:ext>
            </p:extLst>
          </p:nvPr>
        </p:nvGraphicFramePr>
        <p:xfrm>
          <a:off x="5718175" y="4006850"/>
          <a:ext cx="1746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8" name="Equation" r:id="rId7" imgW="698500" imgH="203200" progId="Equation.3">
                  <p:embed/>
                </p:oleObj>
              </mc:Choice>
              <mc:Fallback>
                <p:oleObj name="Equation" r:id="rId7" imgW="698500" imgH="203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5" y="4006850"/>
                        <a:ext cx="17462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133048"/>
              </p:ext>
            </p:extLst>
          </p:nvPr>
        </p:nvGraphicFramePr>
        <p:xfrm>
          <a:off x="1574800" y="5314950"/>
          <a:ext cx="3490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9" name="Equation" r:id="rId9" imgW="1397000" imgH="304800" progId="Equation.3">
                  <p:embed/>
                </p:oleObj>
              </mc:Choice>
              <mc:Fallback>
                <p:oleObj name="Equation" r:id="rId9" imgW="1397000" imgH="304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5314950"/>
                        <a:ext cx="3490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322781"/>
              </p:ext>
            </p:extLst>
          </p:nvPr>
        </p:nvGraphicFramePr>
        <p:xfrm>
          <a:off x="5197475" y="5454650"/>
          <a:ext cx="1809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0" name="Equation" r:id="rId11" imgW="723900" imgH="203200" progId="Equation.3">
                  <p:embed/>
                </p:oleObj>
              </mc:Choice>
              <mc:Fallback>
                <p:oleObj name="Equation" r:id="rId11" imgW="723900" imgH="203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475" y="5454650"/>
                        <a:ext cx="18097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609600" y="3581400"/>
            <a:ext cx="2987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NO + O</a:t>
            </a:r>
            <a:r>
              <a:rPr lang="en-US" sz="2400" b="0" baseline="-25000" dirty="0">
                <a:latin typeface="Times" charset="0"/>
              </a:rPr>
              <a:t>3</a:t>
            </a:r>
            <a:r>
              <a:rPr lang="en-US" sz="2400" b="0" dirty="0">
                <a:latin typeface="Times" charset="0"/>
              </a:rPr>
              <a:t> </a:t>
            </a:r>
            <a:r>
              <a:rPr lang="en-US" sz="2400" b="0" dirty="0">
                <a:latin typeface="Times" charset="0"/>
                <a:sym typeface="Wingdings"/>
              </a:rPr>
              <a:t> NO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  <a:sym typeface="Wingdings"/>
              </a:rPr>
              <a:t> + 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endParaRPr lang="en-US" sz="2400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609600" y="4876800"/>
            <a:ext cx="30417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O + 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M </a:t>
            </a:r>
            <a:r>
              <a:rPr lang="en-US" sz="2400" b="0" dirty="0">
                <a:latin typeface="Times" charset="0"/>
                <a:sym typeface="Wingdings"/>
              </a:rPr>
              <a:t> O</a:t>
            </a:r>
            <a:r>
              <a:rPr lang="en-US" sz="2400" b="0" baseline="-25000" dirty="0">
                <a:latin typeface="Times" charset="0"/>
                <a:sym typeface="Wingdings"/>
              </a:rPr>
              <a:t>3</a:t>
            </a:r>
            <a:r>
              <a:rPr lang="en-US" sz="2400" b="0" dirty="0">
                <a:latin typeface="Times" charset="0"/>
                <a:sym typeface="Wingdings"/>
              </a:rPr>
              <a:t> + 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3" grpId="0" build="p" autoUpdateAnimBg="0"/>
      <p:bldP spid="542724" grpId="0" build="p" autoUpdateAnimBg="0"/>
      <p:bldP spid="542725" grpId="0" build="p" autoUpdateAnimBg="0"/>
      <p:bldP spid="542726" grpId="0" build="p" autoUpdateAnimBg="0" advAuto="0"/>
      <p:bldP spid="542730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Pressure-Dependence of Reactions</a:t>
            </a:r>
          </a:p>
        </p:txBody>
      </p:sp>
      <p:sp>
        <p:nvSpPr>
          <p:cNvPr id="543749" name="Rectangle 5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of pressure-dependent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(10.30)</a:t>
            </a:r>
          </a:p>
        </p:txBody>
      </p:sp>
      <p:sp>
        <p:nvSpPr>
          <p:cNvPr id="543750" name="Rectangle 6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High pressure limit rate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(10.32)</a:t>
            </a:r>
          </a:p>
        </p:txBody>
      </p:sp>
      <p:sp>
        <p:nvSpPr>
          <p:cNvPr id="543754" name="Rectangle 10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Low pressure limit rate coefficient x 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(10.31)</a:t>
            </a:r>
          </a:p>
        </p:txBody>
      </p:sp>
      <p:graphicFrame>
        <p:nvGraphicFramePr>
          <p:cNvPr id="5437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527128"/>
              </p:ext>
            </p:extLst>
          </p:nvPr>
        </p:nvGraphicFramePr>
        <p:xfrm>
          <a:off x="2209800" y="1616075"/>
          <a:ext cx="4379913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87" name="Equation" r:id="rId3" imgW="1752600" imgH="635000" progId="Equation.3">
                  <p:embed/>
                </p:oleObj>
              </mc:Choice>
              <mc:Fallback>
                <p:oleObj name="Equation" r:id="rId3" imgW="1752600" imgH="635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16075"/>
                        <a:ext cx="4379913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7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672857"/>
              </p:ext>
            </p:extLst>
          </p:nvPr>
        </p:nvGraphicFramePr>
        <p:xfrm>
          <a:off x="3222625" y="4006850"/>
          <a:ext cx="23161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88" name="Equation" r:id="rId5" imgW="927100" imgH="279400" progId="Equation.3">
                  <p:embed/>
                </p:oleObj>
              </mc:Choice>
              <mc:Fallback>
                <p:oleObj name="Equation" r:id="rId5" imgW="927100" imgH="279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4006850"/>
                        <a:ext cx="23161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7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904009"/>
              </p:ext>
            </p:extLst>
          </p:nvPr>
        </p:nvGraphicFramePr>
        <p:xfrm>
          <a:off x="3390900" y="5378450"/>
          <a:ext cx="19367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89" name="Equation" r:id="rId7" imgW="774700" imgH="279400" progId="Equation.3">
                  <p:embed/>
                </p:oleObj>
              </mc:Choice>
              <mc:Fallback>
                <p:oleObj name="Equation" r:id="rId7" imgW="774700" imgH="279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5378450"/>
                        <a:ext cx="19367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9" grpId="0" build="p" autoUpdateAnimBg="0"/>
      <p:bldP spid="543750" grpId="0" build="p" autoUpdateAnimBg="0"/>
      <p:bldP spid="543754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Pressure-Dependence of Reactions</a:t>
            </a:r>
          </a:p>
        </p:txBody>
      </p:sp>
      <p:sp>
        <p:nvSpPr>
          <p:cNvPr id="5447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10.3:</a:t>
            </a:r>
            <a:endParaRPr lang="en-US" sz="3200" b="0" u="sng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544772" name="Rectangle 4"/>
          <p:cNvSpPr>
            <a:spLocks noChangeArrowheads="1"/>
          </p:cNvSpPr>
          <p:nvPr/>
        </p:nvSpPr>
        <p:spPr bwMode="auto">
          <a:xfrm>
            <a:off x="1752600" y="3733800"/>
            <a:ext cx="6248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44777" name="Rectangle 9"/>
          <p:cNvSpPr>
            <a:spLocks noChangeArrowheads="1"/>
          </p:cNvSpPr>
          <p:nvPr/>
        </p:nvSpPr>
        <p:spPr bwMode="auto">
          <a:xfrm>
            <a:off x="1371600" y="2438400"/>
            <a:ext cx="6934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p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a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140  hPa         </a:t>
            </a:r>
          </a:p>
          <a:p>
            <a:pPr>
              <a:buFontTx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216 K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>
              <a:buFontTx/>
              <a:buNone/>
              <a:tabLst>
                <a:tab pos="17145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[M]	= 4.69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18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>
              <a:buFontTx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F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0.43</a:t>
            </a:r>
          </a:p>
          <a:p>
            <a:pPr>
              <a:buFontTx/>
              <a:buNone/>
              <a:tabLst>
                <a:tab pos="1714500" algn="l"/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>
              <a:buFont typeface="Wingdings" charset="0"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--&gt; 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0,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T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2.60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-30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(300/T)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2.9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6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>
              <a:buFont typeface="Wingdings" charset="0"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--&gt; 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0,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T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[M]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2.47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-11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>
              <a:buFont typeface="Wingdings" charset="0"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--&gt; 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∞,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T	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8.16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>
              <a:buFont typeface="Wingdings" charset="0"/>
              <a:buNone/>
              <a:tabLst>
                <a:tab pos="1714500" algn="l"/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--&gt; k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	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1.11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</p:txBody>
      </p:sp>
      <p:sp>
        <p:nvSpPr>
          <p:cNvPr id="544779" name="Rectangle 11"/>
          <p:cNvSpPr>
            <a:spLocks noChangeArrowheads="1"/>
          </p:cNvSpPr>
          <p:nvPr/>
        </p:nvSpPr>
        <p:spPr bwMode="auto">
          <a:xfrm>
            <a:off x="2590800" y="4495800"/>
            <a:ext cx="464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752600"/>
            <a:ext cx="3930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0" dirty="0">
                <a:latin typeface="Times" charset="0"/>
              </a:rPr>
              <a:t>OH + NO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M </a:t>
            </a:r>
            <a:r>
              <a:rPr lang="en-US" sz="2400" b="0" dirty="0">
                <a:latin typeface="Times" charset="0"/>
                <a:sym typeface="Wingdings"/>
              </a:rPr>
              <a:t> HNO</a:t>
            </a:r>
            <a:r>
              <a:rPr lang="en-US" sz="2400" b="0" baseline="-25000" dirty="0">
                <a:latin typeface="Times" charset="0"/>
                <a:sym typeface="Wingdings"/>
              </a:rPr>
              <a:t>3</a:t>
            </a:r>
            <a:r>
              <a:rPr lang="en-US" sz="2400" b="0" dirty="0">
                <a:latin typeface="Times" charset="0"/>
                <a:sym typeface="Wingdings"/>
              </a:rPr>
              <a:t> + 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1" grpId="0" build="p" autoUpdateAnimBg="0"/>
      <p:bldP spid="544772" grpId="0" build="p" autoUpdateAnimBg="0"/>
      <p:bldP spid="544777" grpId="0" build="p" autoUpdateAnimBg="0"/>
      <p:bldP spid="54477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PAN Rate Coefficient</a:t>
            </a:r>
          </a:p>
        </p:txBody>
      </p:sp>
      <p:sp>
        <p:nvSpPr>
          <p:cNvPr id="54579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PAN rate coefficient as a function of pressure and temperature, respectively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grpSp>
        <p:nvGrpSpPr>
          <p:cNvPr id="545819" name="Group 27"/>
          <p:cNvGrpSpPr>
            <a:grpSpLocks/>
          </p:cNvGrpSpPr>
          <p:nvPr/>
        </p:nvGrpSpPr>
        <p:grpSpPr bwMode="auto">
          <a:xfrm>
            <a:off x="152400" y="1828800"/>
            <a:ext cx="4343400" cy="3903663"/>
            <a:chOff x="96" y="1152"/>
            <a:chExt cx="2736" cy="2459"/>
          </a:xfrm>
        </p:grpSpPr>
        <p:graphicFrame>
          <p:nvGraphicFramePr>
            <p:cNvPr id="545810" name="Object 18"/>
            <p:cNvGraphicFramePr>
              <a:graphicFrameLocks noChangeAspect="1"/>
            </p:cNvGraphicFramePr>
            <p:nvPr/>
          </p:nvGraphicFramePr>
          <p:xfrm>
            <a:off x="144" y="1296"/>
            <a:ext cx="2688" cy="2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5841" name="Document" r:id="rId3" imgW="2286000" imgH="1969008" progId="Word.Document.8">
                    <p:embed/>
                  </p:oleObj>
                </mc:Choice>
                <mc:Fallback>
                  <p:oleObj name="Document" r:id="rId3" imgW="2286000" imgH="1969008" progId="Word.Document.8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1296"/>
                          <a:ext cx="2688" cy="2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5815" name="Group 23"/>
            <p:cNvGrpSpPr>
              <a:grpSpLocks/>
            </p:cNvGrpSpPr>
            <p:nvPr/>
          </p:nvGrpSpPr>
          <p:grpSpPr bwMode="auto">
            <a:xfrm>
              <a:off x="96" y="1152"/>
              <a:ext cx="338" cy="2208"/>
              <a:chOff x="96" y="1248"/>
              <a:chExt cx="338" cy="2208"/>
            </a:xfrm>
          </p:grpSpPr>
          <p:sp>
            <p:nvSpPr>
              <p:cNvPr id="545813" name="Rectangle 21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814" name="Text Box 22"/>
              <p:cNvSpPr txBox="1">
                <a:spLocks noChangeArrowheads="1"/>
              </p:cNvSpPr>
              <p:nvPr/>
            </p:nvSpPr>
            <p:spPr bwMode="auto">
              <a:xfrm rot="-5400000">
                <a:off x="-718" y="2298"/>
                <a:ext cx="2061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PAN rate coefficient (s</a:t>
                </a:r>
                <a:r>
                  <a:rPr lang="en-US" sz="2400" b="0" baseline="30000">
                    <a:solidFill>
                      <a:srgbClr val="0000FF"/>
                    </a:solidFill>
                    <a:latin typeface="Times" charset="0"/>
                  </a:rPr>
                  <a:t>-1</a:t>
                </a: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)</a:t>
                </a:r>
                <a:endParaRPr lang="en-US" sz="2400" b="0">
                  <a:solidFill>
                    <a:srgbClr val="993366"/>
                  </a:solidFill>
                  <a:latin typeface="Times" charset="0"/>
                </a:endParaRPr>
              </a:p>
            </p:txBody>
          </p:sp>
        </p:grpSp>
      </p:grpSp>
      <p:grpSp>
        <p:nvGrpSpPr>
          <p:cNvPr id="545820" name="Group 28"/>
          <p:cNvGrpSpPr>
            <a:grpSpLocks/>
          </p:cNvGrpSpPr>
          <p:nvPr/>
        </p:nvGrpSpPr>
        <p:grpSpPr bwMode="auto">
          <a:xfrm>
            <a:off x="4648200" y="1981200"/>
            <a:ext cx="4343400" cy="4498975"/>
            <a:chOff x="2928" y="1248"/>
            <a:chExt cx="2736" cy="2834"/>
          </a:xfrm>
        </p:grpSpPr>
        <p:graphicFrame>
          <p:nvGraphicFramePr>
            <p:cNvPr id="545811" name="Object 19"/>
            <p:cNvGraphicFramePr>
              <a:graphicFrameLocks noChangeAspect="1"/>
            </p:cNvGraphicFramePr>
            <p:nvPr/>
          </p:nvGraphicFramePr>
          <p:xfrm>
            <a:off x="2976" y="1309"/>
            <a:ext cx="2688" cy="2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5842" name="Document" r:id="rId5" imgW="2286000" imgH="1969008" progId="Word.Document.8">
                    <p:embed/>
                  </p:oleObj>
                </mc:Choice>
                <mc:Fallback>
                  <p:oleObj name="Document" r:id="rId5" imgW="2286000" imgH="1969008" progId="Word.Document.8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1309"/>
                          <a:ext cx="2688" cy="2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5812" name="Text Box 20"/>
            <p:cNvSpPr txBox="1">
              <a:spLocks noChangeArrowheads="1"/>
            </p:cNvSpPr>
            <p:nvPr/>
          </p:nvSpPr>
          <p:spPr bwMode="auto">
            <a:xfrm>
              <a:off x="4704" y="3840"/>
              <a:ext cx="80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</a:rPr>
                <a:t>Fig. 10.2</a:t>
              </a:r>
            </a:p>
          </p:txBody>
        </p:sp>
        <p:grpSp>
          <p:nvGrpSpPr>
            <p:cNvPr id="545816" name="Group 24"/>
            <p:cNvGrpSpPr>
              <a:grpSpLocks/>
            </p:cNvGrpSpPr>
            <p:nvPr/>
          </p:nvGrpSpPr>
          <p:grpSpPr bwMode="auto">
            <a:xfrm>
              <a:off x="2928" y="1248"/>
              <a:ext cx="338" cy="2208"/>
              <a:chOff x="96" y="1248"/>
              <a:chExt cx="338" cy="2208"/>
            </a:xfrm>
          </p:grpSpPr>
          <p:sp>
            <p:nvSpPr>
              <p:cNvPr id="545817" name="Rectangle 25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5818" name="Text Box 26"/>
              <p:cNvSpPr txBox="1">
                <a:spLocks noChangeArrowheads="1"/>
              </p:cNvSpPr>
              <p:nvPr/>
            </p:nvSpPr>
            <p:spPr bwMode="auto">
              <a:xfrm rot="-5400000">
                <a:off x="-718" y="2297"/>
                <a:ext cx="2061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PAN rate coefficient (s</a:t>
                </a:r>
                <a:r>
                  <a:rPr lang="en-US" sz="2400" b="0" baseline="30000">
                    <a:solidFill>
                      <a:srgbClr val="0000FF"/>
                    </a:solidFill>
                    <a:latin typeface="Times" charset="0"/>
                  </a:rPr>
                  <a:t>-1</a:t>
                </a: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)</a:t>
                </a:r>
                <a:endParaRPr lang="en-US" sz="2400" b="0">
                  <a:solidFill>
                    <a:srgbClr val="993366"/>
                  </a:solidFill>
                  <a:latin typeface="Times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Photolysis Coefficient</a:t>
            </a:r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(10.35)</a:t>
            </a:r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Photoprocesses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(10.36)</a:t>
            </a:r>
          </a:p>
        </p:txBody>
      </p:sp>
      <p:graphicFrame>
        <p:nvGraphicFramePr>
          <p:cNvPr id="5468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081170"/>
              </p:ext>
            </p:extLst>
          </p:nvPr>
        </p:nvGraphicFramePr>
        <p:xfrm>
          <a:off x="2203450" y="1447800"/>
          <a:ext cx="44751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48" name="Equation" r:id="rId3" imgW="1790700" imgH="292100" progId="Equation.3">
                  <p:embed/>
                </p:oleObj>
              </mc:Choice>
              <mc:Fallback>
                <p:oleObj name="Equation" r:id="rId3" imgW="1790700" imgH="292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1447800"/>
                        <a:ext cx="44751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7" name="Object 11"/>
          <p:cNvGraphicFramePr>
            <a:graphicFrameLocks noChangeAspect="1"/>
          </p:cNvGraphicFramePr>
          <p:nvPr/>
        </p:nvGraphicFramePr>
        <p:xfrm>
          <a:off x="1066800" y="4191000"/>
          <a:ext cx="707707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49" name="Document" r:id="rId5" imgW="2831592" imgH="573024" progId="Word.Document.8">
                  <p:embed/>
                </p:oleObj>
              </mc:Choice>
              <mc:Fallback>
                <p:oleObj name="Document" r:id="rId5" imgW="2831592" imgH="57302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191000"/>
                        <a:ext cx="7077075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19" grpId="0" build="p" autoUpdateAnimBg="0"/>
      <p:bldP spid="54682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Photolysis Rate Coefficients</a:t>
            </a:r>
          </a:p>
        </p:txBody>
      </p:sp>
      <p:grpSp>
        <p:nvGrpSpPr>
          <p:cNvPr id="547856" name="Group 16"/>
          <p:cNvGrpSpPr>
            <a:grpSpLocks/>
          </p:cNvGrpSpPr>
          <p:nvPr/>
        </p:nvGrpSpPr>
        <p:grpSpPr bwMode="auto">
          <a:xfrm>
            <a:off x="304800" y="1143000"/>
            <a:ext cx="7645400" cy="2727325"/>
            <a:chOff x="192" y="720"/>
            <a:chExt cx="4816" cy="1718"/>
          </a:xfrm>
        </p:grpSpPr>
        <p:graphicFrame>
          <p:nvGraphicFramePr>
            <p:cNvPr id="547848" name="Object 8"/>
            <p:cNvGraphicFramePr>
              <a:graphicFrameLocks noChangeAspect="1"/>
            </p:cNvGraphicFramePr>
            <p:nvPr/>
          </p:nvGraphicFramePr>
          <p:xfrm>
            <a:off x="336" y="720"/>
            <a:ext cx="4672" cy="1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7878" name="Document" r:id="rId3" imgW="4596384" imgH="1688592" progId="Word.Document.8">
                    <p:embed/>
                  </p:oleObj>
                </mc:Choice>
                <mc:Fallback>
                  <p:oleObj name="Document" r:id="rId3" imgW="4596384" imgH="1688592" progId="Word.Document.8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720"/>
                          <a:ext cx="4672" cy="17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7850" name="Group 10"/>
            <p:cNvGrpSpPr>
              <a:grpSpLocks/>
            </p:cNvGrpSpPr>
            <p:nvPr/>
          </p:nvGrpSpPr>
          <p:grpSpPr bwMode="auto">
            <a:xfrm>
              <a:off x="192" y="816"/>
              <a:ext cx="336" cy="1248"/>
              <a:chOff x="96" y="1248"/>
              <a:chExt cx="336" cy="2208"/>
            </a:xfrm>
          </p:grpSpPr>
          <p:sp>
            <p:nvSpPr>
              <p:cNvPr id="547851" name="Rectangle 11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852" name="Text Box 12"/>
              <p:cNvSpPr txBox="1">
                <a:spLocks noChangeArrowheads="1"/>
              </p:cNvSpPr>
              <p:nvPr/>
            </p:nvSpPr>
            <p:spPr bwMode="auto">
              <a:xfrm rot="-5400000">
                <a:off x="-778" y="2227"/>
                <a:ext cx="2178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Pressure (hPa)</a:t>
                </a:r>
                <a:endParaRPr lang="en-US" sz="2400" b="0">
                  <a:solidFill>
                    <a:srgbClr val="993366"/>
                  </a:solidFill>
                  <a:latin typeface="Times" charset="0"/>
                </a:endParaRPr>
              </a:p>
            </p:txBody>
          </p:sp>
        </p:grpSp>
      </p:grpSp>
      <p:grpSp>
        <p:nvGrpSpPr>
          <p:cNvPr id="547857" name="Group 17"/>
          <p:cNvGrpSpPr>
            <a:grpSpLocks/>
          </p:cNvGrpSpPr>
          <p:nvPr/>
        </p:nvGrpSpPr>
        <p:grpSpPr bwMode="auto">
          <a:xfrm>
            <a:off x="304800" y="3733800"/>
            <a:ext cx="8362950" cy="2898775"/>
            <a:chOff x="192" y="2352"/>
            <a:chExt cx="5268" cy="1826"/>
          </a:xfrm>
        </p:grpSpPr>
        <p:sp>
          <p:nvSpPr>
            <p:cNvPr id="547847" name="Text Box 7"/>
            <p:cNvSpPr txBox="1">
              <a:spLocks noChangeArrowheads="1"/>
            </p:cNvSpPr>
            <p:nvPr/>
          </p:nvSpPr>
          <p:spPr bwMode="auto">
            <a:xfrm>
              <a:off x="4656" y="3936"/>
              <a:ext cx="80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</a:rPr>
                <a:t>Fig. 10.3</a:t>
              </a:r>
            </a:p>
          </p:txBody>
        </p:sp>
        <p:graphicFrame>
          <p:nvGraphicFramePr>
            <p:cNvPr id="547849" name="Object 9"/>
            <p:cNvGraphicFramePr>
              <a:graphicFrameLocks noChangeAspect="1"/>
            </p:cNvGraphicFramePr>
            <p:nvPr/>
          </p:nvGraphicFramePr>
          <p:xfrm>
            <a:off x="336" y="2352"/>
            <a:ext cx="4672" cy="16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7879" name="Document" r:id="rId5" imgW="4596384" imgH="1655064" progId="Word.Document.8">
                    <p:embed/>
                  </p:oleObj>
                </mc:Choice>
                <mc:Fallback>
                  <p:oleObj name="Document" r:id="rId5" imgW="4596384" imgH="1655064" progId="Word.Document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352"/>
                          <a:ext cx="4672" cy="16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7853" name="Group 13"/>
            <p:cNvGrpSpPr>
              <a:grpSpLocks/>
            </p:cNvGrpSpPr>
            <p:nvPr/>
          </p:nvGrpSpPr>
          <p:grpSpPr bwMode="auto">
            <a:xfrm>
              <a:off x="192" y="2448"/>
              <a:ext cx="336" cy="1248"/>
              <a:chOff x="96" y="1248"/>
              <a:chExt cx="336" cy="2208"/>
            </a:xfrm>
          </p:grpSpPr>
          <p:sp>
            <p:nvSpPr>
              <p:cNvPr id="547854" name="Rectangle 14"/>
              <p:cNvSpPr>
                <a:spLocks noChangeArrowheads="1"/>
              </p:cNvSpPr>
              <p:nvPr/>
            </p:nvSpPr>
            <p:spPr bwMode="auto">
              <a:xfrm>
                <a:off x="96" y="1248"/>
                <a:ext cx="336" cy="2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7855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-778" y="2221"/>
                <a:ext cx="2178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buFontTx/>
                  <a:buNone/>
                </a:pPr>
                <a:r>
                  <a:rPr lang="en-US" sz="2400" b="0">
                    <a:solidFill>
                      <a:srgbClr val="0000FF"/>
                    </a:solidFill>
                    <a:latin typeface="Times" charset="0"/>
                  </a:rPr>
                  <a:t>Pressure (hPa)</a:t>
                </a:r>
                <a:endParaRPr lang="en-US" sz="2400" b="0">
                  <a:solidFill>
                    <a:srgbClr val="993366"/>
                  </a:solidFill>
                  <a:latin typeface="Times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Set of Reactions</a:t>
            </a:r>
          </a:p>
        </p:txBody>
      </p:sp>
      <p:sp>
        <p:nvSpPr>
          <p:cNvPr id="548867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	NO + O</a:t>
            </a:r>
            <a:r>
              <a:rPr lang="en-US" sz="2400" b="0" baseline="-25000" dirty="0">
                <a:latin typeface="Times" charset="0"/>
              </a:rPr>
              <a:t>3</a:t>
            </a:r>
            <a:r>
              <a:rPr lang="en-US" sz="2400" b="0" dirty="0">
                <a:latin typeface="Times" charset="0"/>
              </a:rPr>
              <a:t> </a:t>
            </a:r>
            <a:r>
              <a:rPr lang="en-US" sz="2400" b="0" dirty="0">
                <a:latin typeface="Times" charset="0"/>
                <a:sym typeface="Wingdings"/>
              </a:rPr>
              <a:t> NO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  <a:sym typeface="Wingdings"/>
              </a:rPr>
              <a:t> + 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</a:rPr>
              <a:t>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(10.37)</a:t>
            </a:r>
          </a:p>
        </p:txBody>
      </p:sp>
      <p:sp>
        <p:nvSpPr>
          <p:cNvPr id="548868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	NO2 + </a:t>
            </a:r>
            <a:r>
              <a:rPr lang="en-US" sz="2400" b="0" dirty="0" err="1">
                <a:latin typeface="Times" charset="0"/>
              </a:rPr>
              <a:t>h</a:t>
            </a:r>
            <a:r>
              <a:rPr lang="en-US" sz="2400" b="0" dirty="0" err="1">
                <a:latin typeface="Symbol" charset="2"/>
                <a:cs typeface="Symbol" charset="2"/>
              </a:rPr>
              <a:t>n</a:t>
            </a:r>
            <a:r>
              <a:rPr lang="en-US" sz="2400" b="0" dirty="0">
                <a:latin typeface="Times" charset="0"/>
              </a:rPr>
              <a:t> </a:t>
            </a:r>
            <a:r>
              <a:rPr lang="en-US" sz="2400" b="0" dirty="0">
                <a:latin typeface="Times" charset="0"/>
                <a:sym typeface="Wingdings"/>
              </a:rPr>
              <a:t> NO + O</a:t>
            </a:r>
            <a:r>
              <a:rPr lang="en-US" sz="2400" b="0" dirty="0">
                <a:latin typeface="Times" charset="0"/>
              </a:rPr>
              <a:t>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(10.39)</a:t>
            </a:r>
          </a:p>
        </p:txBody>
      </p:sp>
      <p:sp>
        <p:nvSpPr>
          <p:cNvPr id="548869" name="Rectangle 5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	O + 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M </a:t>
            </a:r>
            <a:r>
              <a:rPr lang="en-US" sz="2400" b="0" dirty="0">
                <a:latin typeface="Times" charset="0"/>
                <a:sym typeface="Wingdings"/>
              </a:rPr>
              <a:t> O</a:t>
            </a:r>
            <a:r>
              <a:rPr lang="en-US" sz="2400" b="0" baseline="-25000" dirty="0">
                <a:latin typeface="Times" charset="0"/>
                <a:sym typeface="Wingdings"/>
              </a:rPr>
              <a:t>3</a:t>
            </a:r>
            <a:r>
              <a:rPr lang="en-US" sz="2400" b="0" dirty="0">
                <a:latin typeface="Times" charset="0"/>
                <a:sym typeface="Wingdings"/>
              </a:rPr>
              <a:t> + M</a:t>
            </a:r>
            <a:r>
              <a:rPr lang="en-US" sz="2400" b="0" dirty="0">
                <a:latin typeface="Times" charset="0"/>
              </a:rPr>
              <a:t>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(10.38)</a:t>
            </a:r>
          </a:p>
        </p:txBody>
      </p:sp>
      <p:sp>
        <p:nvSpPr>
          <p:cNvPr id="548873" name="Rectangle 9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	NO</a:t>
            </a:r>
            <a:r>
              <a:rPr lang="en-US" sz="2400" b="0" baseline="-25000" dirty="0">
                <a:latin typeface="Times" charset="0"/>
              </a:rPr>
              <a:t>2</a:t>
            </a:r>
            <a:r>
              <a:rPr lang="en-US" sz="2400" b="0" dirty="0">
                <a:latin typeface="Times" charset="0"/>
              </a:rPr>
              <a:t> + O </a:t>
            </a:r>
            <a:r>
              <a:rPr lang="en-US" sz="2400" b="0" dirty="0">
                <a:latin typeface="Times" charset="0"/>
                <a:sym typeface="Wingdings"/>
              </a:rPr>
              <a:t> NO + O</a:t>
            </a:r>
            <a:r>
              <a:rPr lang="en-US" sz="2400" b="0" baseline="-25000" dirty="0">
                <a:latin typeface="Times" charset="0"/>
                <a:sym typeface="Wingdings"/>
              </a:rPr>
              <a:t>2</a:t>
            </a:r>
            <a:r>
              <a:rPr lang="en-US" sz="2400" b="0" dirty="0">
                <a:latin typeface="Times" charset="0"/>
              </a:rPr>
              <a:t>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(10.40)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7" grpId="0" build="p" autoUpdateAnimBg="0"/>
      <p:bldP spid="548868" grpId="0" build="p" autoUpdateAnimBg="0"/>
      <p:bldP spid="548869" grpId="0" build="p" autoUpdateAnimBg="0"/>
      <p:bldP spid="54887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Reaction Rates</a:t>
            </a:r>
          </a:p>
        </p:txBody>
      </p:sp>
      <p:sp>
        <p:nvSpPr>
          <p:cNvPr id="54989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(10.37)</a:t>
            </a:r>
          </a:p>
        </p:txBody>
      </p:sp>
      <p:sp>
        <p:nvSpPr>
          <p:cNvPr id="549892" name="Rectangle 4"/>
          <p:cNvSpPr>
            <a:spLocks noChangeArrowheads="1"/>
          </p:cNvSpPr>
          <p:nvPr/>
        </p:nvSpPr>
        <p:spPr bwMode="auto">
          <a:xfrm>
            <a:off x="457200" y="3733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(10.39)</a:t>
            </a:r>
          </a:p>
        </p:txBody>
      </p:sp>
      <p:sp>
        <p:nvSpPr>
          <p:cNvPr id="549893" name="Rectangle 5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(10.38)</a:t>
            </a:r>
          </a:p>
        </p:txBody>
      </p:sp>
      <p:sp>
        <p:nvSpPr>
          <p:cNvPr id="549894" name="Rectangle 6"/>
          <p:cNvSpPr>
            <a:spLocks noChangeArrowheads="1"/>
          </p:cNvSpPr>
          <p:nvPr/>
        </p:nvSpPr>
        <p:spPr bwMode="auto">
          <a:xfrm>
            <a:off x="4572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(10.40)</a:t>
            </a:r>
          </a:p>
        </p:txBody>
      </p:sp>
      <p:graphicFrame>
        <p:nvGraphicFramePr>
          <p:cNvPr id="5498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028728"/>
              </p:ext>
            </p:extLst>
          </p:nvPr>
        </p:nvGraphicFramePr>
        <p:xfrm>
          <a:off x="3292475" y="1595438"/>
          <a:ext cx="2665413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41" name="Equation" r:id="rId3" imgW="1066800" imgH="254000" progId="Equation.3">
                  <p:embed/>
                </p:oleObj>
              </mc:Choice>
              <mc:Fallback>
                <p:oleObj name="Equation" r:id="rId3" imgW="10668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1595438"/>
                        <a:ext cx="2665413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9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724610"/>
              </p:ext>
            </p:extLst>
          </p:nvPr>
        </p:nvGraphicFramePr>
        <p:xfrm>
          <a:off x="3109913" y="2967038"/>
          <a:ext cx="307657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42" name="Equation" r:id="rId5" imgW="1231900" imgH="254000" progId="Equation.3">
                  <p:embed/>
                </p:oleObj>
              </mc:Choice>
              <mc:Fallback>
                <p:oleObj name="Equation" r:id="rId5" imgW="1231900" imgH="254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913" y="2967038"/>
                        <a:ext cx="3076575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9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158907"/>
              </p:ext>
            </p:extLst>
          </p:nvPr>
        </p:nvGraphicFramePr>
        <p:xfrm>
          <a:off x="3444875" y="4262438"/>
          <a:ext cx="2190750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43" name="Equation" r:id="rId7" imgW="876300" imgH="254000" progId="Equation.3">
                  <p:embed/>
                </p:oleObj>
              </mc:Choice>
              <mc:Fallback>
                <p:oleObj name="Equation" r:id="rId7" imgW="876300" imgH="254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4262438"/>
                        <a:ext cx="2190750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90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930094"/>
              </p:ext>
            </p:extLst>
          </p:nvPr>
        </p:nvGraphicFramePr>
        <p:xfrm>
          <a:off x="3292475" y="5481638"/>
          <a:ext cx="2760663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44" name="Equation" r:id="rId9" imgW="1104900" imgH="254000" progId="Equation.3">
                  <p:embed/>
                </p:oleObj>
              </mc:Choice>
              <mc:Fallback>
                <p:oleObj name="Equation" r:id="rId9" imgW="1104900" imgH="254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5481638"/>
                        <a:ext cx="2760663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1" grpId="0" build="p" autoUpdateAnimBg="0"/>
      <p:bldP spid="549892" grpId="0" build="p" autoUpdateAnimBg="0"/>
      <p:bldP spid="549893" grpId="0" build="p" autoUpdateAnimBg="0"/>
      <p:bldP spid="549894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ODEs For Set of Reactions</a:t>
            </a:r>
          </a:p>
        </p:txBody>
      </p:sp>
      <p:sp>
        <p:nvSpPr>
          <p:cNvPr id="55091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(10.41)</a:t>
            </a:r>
          </a:p>
        </p:txBody>
      </p:sp>
      <p:sp>
        <p:nvSpPr>
          <p:cNvPr id="550916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(10.43)</a:t>
            </a:r>
          </a:p>
        </p:txBody>
      </p:sp>
      <p:sp>
        <p:nvSpPr>
          <p:cNvPr id="550917" name="Rectangle 5"/>
          <p:cNvSpPr>
            <a:spLocks noChangeArrowheads="1"/>
          </p:cNvSpPr>
          <p:nvPr/>
        </p:nvSpPr>
        <p:spPr bwMode="auto">
          <a:xfrm>
            <a:off x="457200" y="2514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(10.42)</a:t>
            </a:r>
          </a:p>
        </p:txBody>
      </p:sp>
      <p:sp>
        <p:nvSpPr>
          <p:cNvPr id="550918" name="Rectangle 6"/>
          <p:cNvSpPr>
            <a:spLocks noChangeArrowheads="1"/>
          </p:cNvSpPr>
          <p:nvPr/>
        </p:nvSpPr>
        <p:spPr bwMode="auto">
          <a:xfrm>
            <a:off x="5334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(10.44)</a:t>
            </a:r>
          </a:p>
        </p:txBody>
      </p:sp>
      <p:graphicFrame>
        <p:nvGraphicFramePr>
          <p:cNvPr id="55092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591625"/>
              </p:ext>
            </p:extLst>
          </p:nvPr>
        </p:nvGraphicFramePr>
        <p:xfrm>
          <a:off x="285750" y="1520825"/>
          <a:ext cx="868045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65" name="Equation" r:id="rId3" imgW="4102100" imgH="406400" progId="Equation.3">
                  <p:embed/>
                </p:oleObj>
              </mc:Choice>
              <mc:Fallback>
                <p:oleObj name="Equation" r:id="rId3" imgW="41021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520825"/>
                        <a:ext cx="868045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2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82990"/>
              </p:ext>
            </p:extLst>
          </p:nvPr>
        </p:nvGraphicFramePr>
        <p:xfrm>
          <a:off x="160338" y="2522538"/>
          <a:ext cx="8764587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66" name="Equation" r:id="rId5" imgW="4152900" imgH="673100" progId="Equation.3">
                  <p:embed/>
                </p:oleObj>
              </mc:Choice>
              <mc:Fallback>
                <p:oleObj name="Equation" r:id="rId5" imgW="4152900" imgH="673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8" y="2522538"/>
                        <a:ext cx="8764587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2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539958"/>
              </p:ext>
            </p:extLst>
          </p:nvPr>
        </p:nvGraphicFramePr>
        <p:xfrm>
          <a:off x="227013" y="4249738"/>
          <a:ext cx="87820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67" name="Equation" r:id="rId7" imgW="4152900" imgH="406400" progId="Equation.3">
                  <p:embed/>
                </p:oleObj>
              </mc:Choice>
              <mc:Fallback>
                <p:oleObj name="Equation" r:id="rId7" imgW="41529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4249738"/>
                        <a:ext cx="878205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2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418329"/>
              </p:ext>
            </p:extLst>
          </p:nvPr>
        </p:nvGraphicFramePr>
        <p:xfrm>
          <a:off x="1203325" y="5419725"/>
          <a:ext cx="684212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68" name="Equation" r:id="rId9" imgW="3251200" imgH="406400" progId="Equation.3">
                  <p:embed/>
                </p:oleObj>
              </mc:Choice>
              <mc:Fallback>
                <p:oleObj name="Equation" r:id="rId9" imgW="32512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5419725"/>
                        <a:ext cx="684212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5" grpId="0" build="p" autoUpdateAnimBg="0"/>
      <p:bldP spid="550916" grpId="0" build="p" autoUpdateAnimBg="0"/>
      <p:bldP spid="550917" grpId="0" build="p" autoUpdateAnimBg="0"/>
      <p:bldP spid="550918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Production and Loss for Reaction Set</a:t>
            </a:r>
          </a:p>
        </p:txBody>
      </p:sp>
      <p:sp>
        <p:nvSpPr>
          <p:cNvPr id="551939" name="Rectangle 3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Production term for NO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(10.45)</a:t>
            </a:r>
          </a:p>
        </p:txBody>
      </p:sp>
      <p:sp>
        <p:nvSpPr>
          <p:cNvPr id="551941" name="Rectangle 5"/>
          <p:cNvSpPr>
            <a:spLocks noChangeArrowheads="1"/>
          </p:cNvSpPr>
          <p:nvPr/>
        </p:nvSpPr>
        <p:spPr bwMode="auto">
          <a:xfrm>
            <a:off x="457200" y="4114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Loss term for NO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(10.45)</a:t>
            </a:r>
          </a:p>
        </p:txBody>
      </p:sp>
      <p:graphicFrame>
        <p:nvGraphicFramePr>
          <p:cNvPr id="5519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272966"/>
              </p:ext>
            </p:extLst>
          </p:nvPr>
        </p:nvGraphicFramePr>
        <p:xfrm>
          <a:off x="2667000" y="2128838"/>
          <a:ext cx="3649663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970" name="Equation" r:id="rId3" imgW="1460500" imgH="254000" progId="Equation.3">
                  <p:embed/>
                </p:oleObj>
              </mc:Choice>
              <mc:Fallback>
                <p:oleObj name="Equation" r:id="rId3" imgW="14605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128838"/>
                        <a:ext cx="3649663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19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230906"/>
              </p:ext>
            </p:extLst>
          </p:nvPr>
        </p:nvGraphicFramePr>
        <p:xfrm>
          <a:off x="3505200" y="4795838"/>
          <a:ext cx="2286000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971" name="Equation" r:id="rId5" imgW="914400" imgH="254000" progId="Equation.3">
                  <p:embed/>
                </p:oleObj>
              </mc:Choice>
              <mc:Fallback>
                <p:oleObj name="Equation" r:id="rId5" imgW="914400" imgH="254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795838"/>
                        <a:ext cx="2286000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39" grpId="0" build="p" autoUpdateAnimBg="0"/>
      <p:bldP spid="55194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E-folding Lifetime</a:t>
            </a:r>
          </a:p>
        </p:txBody>
      </p:sp>
      <p:sp>
        <p:nvSpPr>
          <p:cNvPr id="552963" name="Rectangle 3"/>
          <p:cNvSpPr>
            <a:spLocks noChangeArrowheads="1"/>
          </p:cNvSpPr>
          <p:nvPr/>
        </p:nvSpPr>
        <p:spPr bwMode="auto">
          <a:xfrm>
            <a:off x="3810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Overall lifetime (s)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(10.46)</a:t>
            </a:r>
          </a:p>
        </p:txBody>
      </p:sp>
      <p:sp>
        <p:nvSpPr>
          <p:cNvPr id="552964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E-folding lifetime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Time a species takes to have its concentration reduced to 1/e its original value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55296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881602"/>
              </p:ext>
            </p:extLst>
          </p:nvPr>
        </p:nvGraphicFramePr>
        <p:xfrm>
          <a:off x="3041650" y="4645025"/>
          <a:ext cx="314166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83" name="Equation" r:id="rId3" imgW="1257300" imgH="558800" progId="Equation.3">
                  <p:embed/>
                </p:oleObj>
              </mc:Choice>
              <mc:Fallback>
                <p:oleObj name="Equation" r:id="rId3" imgW="1257300" imgH="558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4645025"/>
                        <a:ext cx="314166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3" grpId="0" build="p" autoUpdateAnimBg="0"/>
      <p:bldP spid="552964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E-folding Lifetime</a:t>
            </a:r>
          </a:p>
        </p:txBody>
      </p:sp>
      <p:sp>
        <p:nvSpPr>
          <p:cNvPr id="553987" name="Rectangle 3"/>
          <p:cNvSpPr>
            <a:spLocks noChangeArrowheads="1"/>
          </p:cNvSpPr>
          <p:nvPr/>
        </p:nvSpPr>
        <p:spPr bwMode="auto">
          <a:xfrm>
            <a:off x="5334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E-folding lifetime occurs when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(10.47)</a:t>
            </a:r>
          </a:p>
        </p:txBody>
      </p:sp>
      <p:sp>
        <p:nvSpPr>
          <p:cNvPr id="553994" name="Rectangle 10"/>
          <p:cNvSpPr>
            <a:spLocks noChangeArrowheads="1"/>
          </p:cNvSpPr>
          <p:nvPr/>
        </p:nvSpPr>
        <p:spPr bwMode="auto">
          <a:xfrm>
            <a:off x="5334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E-folding lifetime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(10.48)</a:t>
            </a:r>
          </a:p>
        </p:txBody>
      </p:sp>
      <p:graphicFrame>
        <p:nvGraphicFramePr>
          <p:cNvPr id="5539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352809"/>
              </p:ext>
            </p:extLst>
          </p:nvPr>
        </p:nvGraphicFramePr>
        <p:xfrm>
          <a:off x="3479800" y="3895725"/>
          <a:ext cx="21590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39" name="Equation" r:id="rId3" imgW="863600" imgH="482600" progId="Equation.3">
                  <p:embed/>
                </p:oleObj>
              </mc:Choice>
              <mc:Fallback>
                <p:oleObj name="Equation" r:id="rId3" imgW="8636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3895725"/>
                        <a:ext cx="21590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967191"/>
              </p:ext>
            </p:extLst>
          </p:nvPr>
        </p:nvGraphicFramePr>
        <p:xfrm>
          <a:off x="3600450" y="5575300"/>
          <a:ext cx="165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40" name="Equation" r:id="rId5" imgW="660400" imgH="393700" progId="Equation.3">
                  <p:embed/>
                </p:oleObj>
              </mc:Choice>
              <mc:Fallback>
                <p:oleObj name="Equation" r:id="rId5" imgW="6604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450" y="5575300"/>
                        <a:ext cx="16510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97" name="Rectangle 13"/>
          <p:cNvSpPr>
            <a:spLocks noChangeArrowheads="1"/>
          </p:cNvSpPr>
          <p:nvPr/>
        </p:nvSpPr>
        <p:spPr bwMode="auto">
          <a:xfrm>
            <a:off x="5334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Unimolecular reaction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3998" name="Rectangle 14"/>
          <p:cNvSpPr>
            <a:spLocks noChangeArrowheads="1"/>
          </p:cNvSpPr>
          <p:nvPr/>
        </p:nvSpPr>
        <p:spPr bwMode="auto">
          <a:xfrm>
            <a:off x="533400" y="228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First derivative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55399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376209"/>
              </p:ext>
            </p:extLst>
          </p:nvPr>
        </p:nvGraphicFramePr>
        <p:xfrm>
          <a:off x="3673475" y="1644650"/>
          <a:ext cx="1873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41" name="Equation" r:id="rId7" imgW="749300" imgH="177800" progId="Equation.3">
                  <p:embed/>
                </p:oleObj>
              </mc:Choice>
              <mc:Fallback>
                <p:oleObj name="Equation" r:id="rId7" imgW="749300" imgH="177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1644650"/>
                        <a:ext cx="1873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400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911298"/>
              </p:ext>
            </p:extLst>
          </p:nvPr>
        </p:nvGraphicFramePr>
        <p:xfrm>
          <a:off x="3305175" y="2632075"/>
          <a:ext cx="2476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42" name="Equation" r:id="rId9" imgW="990600" imgH="254000" progId="Equation.3">
                  <p:embed/>
                </p:oleObj>
              </mc:Choice>
              <mc:Fallback>
                <p:oleObj name="Equation" r:id="rId9" imgW="990600" imgH="254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2632075"/>
                        <a:ext cx="2476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987" grpId="0" build="p" autoUpdateAnimBg="0"/>
      <p:bldP spid="553994" grpId="0" build="p" autoUpdateAnimBg="0"/>
      <p:bldP spid="553997" grpId="0" build="p" autoUpdateAnimBg="0"/>
      <p:bldP spid="55399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E-folding Lifetime</a:t>
            </a:r>
          </a:p>
        </p:txBody>
      </p:sp>
      <p:sp>
        <p:nvSpPr>
          <p:cNvPr id="55501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Bimolecular reaction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5012" name="Rectangle 4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E-folding lifetime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(10.49)</a:t>
            </a:r>
          </a:p>
        </p:txBody>
      </p:sp>
      <p:sp>
        <p:nvSpPr>
          <p:cNvPr id="555015" name="Rectangle 7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Loss rate of species A</a:t>
            </a:r>
            <a:endParaRPr lang="en-US" sz="3200" b="0">
              <a:latin typeface="Times" charset="0"/>
            </a:endParaRPr>
          </a:p>
        </p:txBody>
      </p:sp>
      <p:graphicFrame>
        <p:nvGraphicFramePr>
          <p:cNvPr id="5550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23432"/>
              </p:ext>
            </p:extLst>
          </p:nvPr>
        </p:nvGraphicFramePr>
        <p:xfrm>
          <a:off x="3171825" y="1797050"/>
          <a:ext cx="23177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48" name="Equation" r:id="rId3" imgW="927100" imgH="177800" progId="Equation.3">
                  <p:embed/>
                </p:oleObj>
              </mc:Choice>
              <mc:Fallback>
                <p:oleObj name="Equation" r:id="rId3" imgW="927100" imgH="177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1797050"/>
                        <a:ext cx="23177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50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481191"/>
              </p:ext>
            </p:extLst>
          </p:nvPr>
        </p:nvGraphicFramePr>
        <p:xfrm>
          <a:off x="3016250" y="3241675"/>
          <a:ext cx="2633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49" name="Equation" r:id="rId5" imgW="1054100" imgH="406400" progId="Equation.3">
                  <p:embed/>
                </p:oleObj>
              </mc:Choice>
              <mc:Fallback>
                <p:oleObj name="Equation" r:id="rId5" imgW="1054100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0" y="3241675"/>
                        <a:ext cx="2633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50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177731"/>
              </p:ext>
            </p:extLst>
          </p:nvPr>
        </p:nvGraphicFramePr>
        <p:xfrm>
          <a:off x="3352800" y="5111750"/>
          <a:ext cx="18415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50" name="Equation" r:id="rId7" imgW="736600" imgH="431800" progId="Equation.3">
                  <p:embed/>
                </p:oleObj>
              </mc:Choice>
              <mc:Fallback>
                <p:oleObj name="Equation" r:id="rId7" imgW="7366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111750"/>
                        <a:ext cx="18415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autoUpdateAnimBg="0"/>
      <p:bldP spid="555012" grpId="0" build="p" autoUpdateAnimBg="0"/>
      <p:bldP spid="555015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E-folding Lifetime</a:t>
            </a:r>
          </a:p>
        </p:txBody>
      </p:sp>
      <p:sp>
        <p:nvSpPr>
          <p:cNvPr id="55603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Termolecular reaction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6036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E-folding lifetime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(10.50)</a:t>
            </a:r>
          </a:p>
        </p:txBody>
      </p:sp>
      <p:graphicFrame>
        <p:nvGraphicFramePr>
          <p:cNvPr id="5560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303995"/>
              </p:ext>
            </p:extLst>
          </p:nvPr>
        </p:nvGraphicFramePr>
        <p:xfrm>
          <a:off x="2959100" y="2178050"/>
          <a:ext cx="27924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063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2178050"/>
                        <a:ext cx="279241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6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135859"/>
              </p:ext>
            </p:extLst>
          </p:nvPr>
        </p:nvGraphicFramePr>
        <p:xfrm>
          <a:off x="3111500" y="4476750"/>
          <a:ext cx="24431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064" name="Equation" r:id="rId5" imgW="977900" imgH="431800" progId="Equation.3">
                  <p:embed/>
                </p:oleObj>
              </mc:Choice>
              <mc:Fallback>
                <p:oleObj name="Equation" r:id="rId5" imgW="9779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4476750"/>
                        <a:ext cx="244316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5" grpId="0" build="p" autoUpdateAnimBg="0"/>
      <p:bldP spid="556036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Stiff System of Equations</a:t>
            </a:r>
          </a:p>
        </p:txBody>
      </p:sp>
      <p:sp>
        <p:nvSpPr>
          <p:cNvPr id="557059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 10.4:</a:t>
            </a:r>
            <a:endParaRPr lang="en-US" sz="3200" b="0" u="sng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                                   = 10.2 years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7063" name="Rectangle 7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CH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 + OH --&gt; CH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 + H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O</a:t>
            </a:r>
            <a:endParaRPr lang="en-US" sz="320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557064" name="Rectangle 8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k        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6.2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-15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at 298K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[OH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.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]  = 5.0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5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24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7066" name="Rectangle 10"/>
          <p:cNvSpPr>
            <a:spLocks noChangeArrowheads="1"/>
          </p:cNvSpPr>
          <p:nvPr/>
        </p:nvSpPr>
        <p:spPr bwMode="auto">
          <a:xfrm>
            <a:off x="457200" y="3962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O(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1</a:t>
            </a:r>
            <a:r>
              <a:rPr lang="en-US" sz="2400" b="0" i="1">
                <a:solidFill>
                  <a:schemeClr val="tx1"/>
                </a:solidFill>
                <a:latin typeface="Times" charset="0"/>
              </a:rPr>
              <a:t>D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) + N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 --&gt; O + N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2</a:t>
            </a:r>
            <a:endParaRPr lang="en-US" sz="3200" b="0" baseline="-250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557067" name="Rectangle 11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k 	      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2.6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at 298K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[N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]    = 1.9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19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endParaRPr lang="en-US" sz="2400" b="0" baseline="3000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7069" name="Rectangle 13"/>
          <p:cNvSpPr>
            <a:spLocks noChangeArrowheads="1"/>
          </p:cNvSpPr>
          <p:nvPr/>
        </p:nvSpPr>
        <p:spPr bwMode="auto">
          <a:xfrm>
            <a:off x="533400" y="548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                                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2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-9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seconds</a:t>
            </a:r>
            <a:endParaRPr lang="en-US" sz="32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557070" name="Rectangle 14"/>
          <p:cNvSpPr>
            <a:spLocks noChangeArrowheads="1"/>
          </p:cNvSpPr>
          <p:nvPr/>
        </p:nvSpPr>
        <p:spPr bwMode="auto">
          <a:xfrm>
            <a:off x="533400" y="624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---&gt; stiff set of equations</a:t>
            </a:r>
            <a:endParaRPr lang="en-US" sz="3200" b="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5570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04043"/>
              </p:ext>
            </p:extLst>
          </p:nvPr>
        </p:nvGraphicFramePr>
        <p:xfrm>
          <a:off x="1409700" y="2603500"/>
          <a:ext cx="2032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93" name="Equation" r:id="rId3" imgW="812800" imgH="469900" progId="Equation.3">
                  <p:embed/>
                </p:oleObj>
              </mc:Choice>
              <mc:Fallback>
                <p:oleObj name="Equation" r:id="rId3" imgW="8128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2603500"/>
                        <a:ext cx="2032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707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73165"/>
              </p:ext>
            </p:extLst>
          </p:nvPr>
        </p:nvGraphicFramePr>
        <p:xfrm>
          <a:off x="1422400" y="5203825"/>
          <a:ext cx="20637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94" name="Equation" r:id="rId5" imgW="825500" imgH="419100" progId="Equation.3">
                  <p:embed/>
                </p:oleObj>
              </mc:Choice>
              <mc:Fallback>
                <p:oleObj name="Equation" r:id="rId5" imgW="825500" imgH="419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5203825"/>
                        <a:ext cx="206375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9" grpId="0" build="p" autoUpdateAnimBg="0"/>
      <p:bldP spid="557060" grpId="0" build="p" autoUpdateAnimBg="0" advAuto="0"/>
      <p:bldP spid="557063" grpId="0" build="p" autoUpdateAnimBg="0"/>
      <p:bldP spid="557064" grpId="0" build="p" autoUpdateAnimBg="0"/>
      <p:bldP spid="557066" grpId="0" build="p" autoUpdateAnimBg="0"/>
      <p:bldP spid="557067" grpId="0" build="p" autoUpdateAnimBg="0"/>
      <p:bldP spid="557069" grpId="0" build="p" autoUpdateAnimBg="0"/>
      <p:bldP spid="557070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Half-Lifetime</a:t>
            </a:r>
          </a:p>
        </p:txBody>
      </p:sp>
      <p:sp>
        <p:nvSpPr>
          <p:cNvPr id="558084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Unimolecular reaction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Half-lifetime occurs when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(10.51)</a:t>
            </a:r>
          </a:p>
        </p:txBody>
      </p:sp>
      <p:sp>
        <p:nvSpPr>
          <p:cNvPr id="558089" name="Rectangle 9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 for half-lifetime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(10.52)</a:t>
            </a:r>
          </a:p>
        </p:txBody>
      </p:sp>
      <p:sp>
        <p:nvSpPr>
          <p:cNvPr id="558090" name="Rectangle 10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Bimolecular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(10.53)</a:t>
            </a:r>
          </a:p>
        </p:txBody>
      </p:sp>
      <p:sp>
        <p:nvSpPr>
          <p:cNvPr id="558091" name="Rectangle 11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Termolecular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(10.53)</a:t>
            </a:r>
          </a:p>
        </p:txBody>
      </p:sp>
      <p:graphicFrame>
        <p:nvGraphicFramePr>
          <p:cNvPr id="5580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370148"/>
              </p:ext>
            </p:extLst>
          </p:nvPr>
        </p:nvGraphicFramePr>
        <p:xfrm>
          <a:off x="3336925" y="1609725"/>
          <a:ext cx="21590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34" name="Equation" r:id="rId3" imgW="863600" imgH="482600" progId="Equation.3">
                  <p:embed/>
                </p:oleObj>
              </mc:Choice>
              <mc:Fallback>
                <p:oleObj name="Equation" r:id="rId3" imgW="863600" imgH="482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6925" y="1609725"/>
                        <a:ext cx="21590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809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294567"/>
              </p:ext>
            </p:extLst>
          </p:nvPr>
        </p:nvGraphicFramePr>
        <p:xfrm>
          <a:off x="3173413" y="2908300"/>
          <a:ext cx="2508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35" name="Equation" r:id="rId5" imgW="1003300" imgH="393700" progId="Equation.3">
                  <p:embed/>
                </p:oleObj>
              </mc:Choice>
              <mc:Fallback>
                <p:oleObj name="Equation" r:id="rId5" imgW="1003300" imgH="393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3413" y="2908300"/>
                        <a:ext cx="25082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80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043273"/>
              </p:ext>
            </p:extLst>
          </p:nvPr>
        </p:nvGraphicFramePr>
        <p:xfrm>
          <a:off x="3387725" y="3822700"/>
          <a:ext cx="225425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36" name="Equation" r:id="rId7" imgW="901700" imgH="711200" progId="Equation.3">
                  <p:embed/>
                </p:oleObj>
              </mc:Choice>
              <mc:Fallback>
                <p:oleObj name="Equation" r:id="rId7" imgW="901700" imgH="71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3822700"/>
                        <a:ext cx="2254250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809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4495"/>
              </p:ext>
            </p:extLst>
          </p:nvPr>
        </p:nvGraphicFramePr>
        <p:xfrm>
          <a:off x="3175000" y="5543550"/>
          <a:ext cx="2855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37" name="Equation" r:id="rId9" imgW="1143000" imgH="431800" progId="Equation.3">
                  <p:embed/>
                </p:oleObj>
              </mc:Choice>
              <mc:Fallback>
                <p:oleObj name="Equation" r:id="rId9" imgW="11430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0" y="5543550"/>
                        <a:ext cx="2855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4" grpId="0" build="p" autoUpdateAnimBg="0"/>
      <p:bldP spid="558089" grpId="0" build="p" autoUpdateAnimBg="0"/>
      <p:bldP spid="558090" grpId="0" build="p" autoUpdateAnimBg="0"/>
      <p:bldP spid="558091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7628</TotalTime>
  <Words>1070</Words>
  <Application>Microsoft Macintosh PowerPoint</Application>
  <PresentationFormat>On-screen Show (4:3)</PresentationFormat>
  <Paragraphs>168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Symbol</vt:lpstr>
      <vt:lpstr>Times</vt:lpstr>
      <vt:lpstr>Wingdings</vt:lpstr>
      <vt:lpstr>Default Design</vt:lpstr>
      <vt:lpstr>Document</vt:lpstr>
      <vt:lpstr>Equation</vt:lpstr>
      <vt:lpstr>Presentation Slides  for  Chapter 10 of  Fundamentals of Atmospheric Modeling 2nd Edition </vt:lpstr>
      <vt:lpstr>Elements of Periodic Table and Their Lewis Symbols</vt:lpstr>
      <vt:lpstr>Lewis Structures</vt:lpstr>
      <vt:lpstr>Lewis Structures</vt:lpstr>
      <vt:lpstr>Lewis Structures</vt:lpstr>
      <vt:lpstr>Chemical Reactions</vt:lpstr>
      <vt:lpstr>Chemical Reactions</vt:lpstr>
      <vt:lpstr>Reaction Coefficients and Rates</vt:lpstr>
      <vt:lpstr>Rate of Change of Reactant Conc.</vt:lpstr>
      <vt:lpstr>Rate of Change of Reactant Conc.</vt:lpstr>
      <vt:lpstr>Rate of Change of Concentration</vt:lpstr>
      <vt:lpstr>Third Bodies</vt:lpstr>
      <vt:lpstr>Third Bodies</vt:lpstr>
      <vt:lpstr>Rate Coefficients from Kinetic Analysis</vt:lpstr>
      <vt:lpstr>Rate Coefficients from Kinetic Analysis</vt:lpstr>
      <vt:lpstr>Arrhenius Equation</vt:lpstr>
      <vt:lpstr>Arrhenius Equation</vt:lpstr>
      <vt:lpstr>Temperature Dependence</vt:lpstr>
      <vt:lpstr>Pressure-Dependence of Reactions</vt:lpstr>
      <vt:lpstr>Pressure-Dependence of Reactions</vt:lpstr>
      <vt:lpstr>PAN Rate Coefficient</vt:lpstr>
      <vt:lpstr>Photolysis Coefficient</vt:lpstr>
      <vt:lpstr>Photolysis Rate Coefficients</vt:lpstr>
      <vt:lpstr>Set of Reactions</vt:lpstr>
      <vt:lpstr>Reaction Rates</vt:lpstr>
      <vt:lpstr>ODEs For Set of Reactions</vt:lpstr>
      <vt:lpstr>Production and Loss for Reaction Set</vt:lpstr>
      <vt:lpstr>E-folding Lifetime</vt:lpstr>
      <vt:lpstr>E-folding Lifetime</vt:lpstr>
      <vt:lpstr>E-folding Lifetime</vt:lpstr>
      <vt:lpstr>E-folding Lifetime</vt:lpstr>
      <vt:lpstr>Stiff System of Equations</vt:lpstr>
      <vt:lpstr>Half-Lifetime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524</cp:revision>
  <dcterms:created xsi:type="dcterms:W3CDTF">2004-09-10T00:13:47Z</dcterms:created>
  <dcterms:modified xsi:type="dcterms:W3CDTF">2022-05-05T17:05:34Z</dcterms:modified>
</cp:coreProperties>
</file>