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7" r:id="rId2"/>
    <p:sldId id="258" r:id="rId3"/>
    <p:sldId id="259" r:id="rId4"/>
    <p:sldId id="260" r:id="rId5"/>
    <p:sldId id="261" r:id="rId6"/>
    <p:sldId id="262" r:id="rId7"/>
    <p:sldId id="263" r:id="rId8"/>
    <p:sldId id="264" r:id="rId9"/>
    <p:sldId id="265" r:id="rId10"/>
    <p:sldId id="266" r:id="rId11"/>
    <p:sldId id="267" r:id="rId12"/>
    <p:sldId id="281" r:id="rId13"/>
    <p:sldId id="268" r:id="rId14"/>
    <p:sldId id="291" r:id="rId15"/>
    <p:sldId id="270" r:id="rId16"/>
    <p:sldId id="271" r:id="rId17"/>
    <p:sldId id="280" r:id="rId18"/>
    <p:sldId id="282" r:id="rId19"/>
    <p:sldId id="283" r:id="rId20"/>
    <p:sldId id="279" r:id="rId21"/>
    <p:sldId id="284" r:id="rId22"/>
    <p:sldId id="285" r:id="rId23"/>
    <p:sldId id="286" r:id="rId24"/>
    <p:sldId id="287" r:id="rId25"/>
    <p:sldId id="288" r:id="rId26"/>
    <p:sldId id="289" r:id="rId27"/>
    <p:sldId id="290" r:id="rId28"/>
    <p:sldId id="300" r:id="rId29"/>
    <p:sldId id="295" r:id="rId30"/>
    <p:sldId id="294" r:id="rId31"/>
    <p:sldId id="297" r:id="rId32"/>
    <p:sldId id="301" r:id="rId33"/>
    <p:sldId id="302" r:id="rId34"/>
    <p:sldId id="293" r:id="rId35"/>
    <p:sldId id="303" r:id="rId36"/>
    <p:sldId id="304" r:id="rId37"/>
    <p:sldId id="298" r:id="rId38"/>
    <p:sldId id="299"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53" d="100"/>
          <a:sy n="53" d="100"/>
        </p:scale>
        <p:origin x="-994"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5755"/>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7D58A05-9907-4281-A58B-9821E25E0B49}" type="datetimeFigureOut">
              <a:rPr lang="en-US" smtClean="0"/>
              <a:pPr/>
              <a:t>4/16/2015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3D32789-54CA-4F77-A87F-6DC88ED611B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p:cNvSpPr>
          <p:nvPr>
            <p:ph type="sldImg"/>
          </p:nvPr>
        </p:nvSpPr>
        <p:spPr bwMode="auto">
          <a:noFill/>
          <a:ln>
            <a:solidFill>
              <a:srgbClr val="000000"/>
            </a:solidFill>
            <a:miter lim="800000"/>
            <a:headEnd/>
            <a:tailEnd/>
          </a:ln>
        </p:spPr>
      </p:sp>
      <p:sp>
        <p:nvSpPr>
          <p:cNvPr id="184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Things that cause kidney disease: </a:t>
            </a:r>
          </a:p>
          <a:p>
            <a:pPr eaLnBrk="1" hangingPunct="1">
              <a:spcBef>
                <a:spcPct val="0"/>
              </a:spcBef>
            </a:pPr>
            <a:r>
              <a:rPr lang="en-US" smtClean="0"/>
              <a:t>-Glomerulonephritis, a group of diseases that cause inflammation and damage to the kidney's filtering units. These disorders are the third most common type of kidney disease.</a:t>
            </a:r>
          </a:p>
          <a:p>
            <a:pPr eaLnBrk="1" hangingPunct="1">
              <a:spcBef>
                <a:spcPct val="0"/>
              </a:spcBef>
            </a:pPr>
            <a:r>
              <a:rPr lang="en-US" smtClean="0"/>
              <a:t>-Inherited diseases, such as polycystic kidney disease, which causes large cysts to form in the kidneys and damage the surrounding tissue.</a:t>
            </a:r>
          </a:p>
          <a:p>
            <a:pPr eaLnBrk="1" hangingPunct="1">
              <a:spcBef>
                <a:spcPct val="0"/>
              </a:spcBef>
            </a:pPr>
            <a:r>
              <a:rPr lang="en-US" smtClean="0"/>
              <a:t>-Malformations that occur as a baby develops in its mother's womb. For example, a narrowing may occur that prevents normal outflow of urine and causes urine to flow back up to the kidney. This causes infections and may damage the kidneys.</a:t>
            </a:r>
          </a:p>
          <a:p>
            <a:pPr eaLnBrk="1" hangingPunct="1">
              <a:spcBef>
                <a:spcPct val="0"/>
              </a:spcBef>
            </a:pPr>
            <a:r>
              <a:rPr lang="en-US" smtClean="0"/>
              <a:t>-Lupus and other diseases that affect the body's immune system.</a:t>
            </a:r>
          </a:p>
          <a:p>
            <a:pPr eaLnBrk="1" hangingPunct="1">
              <a:spcBef>
                <a:spcPct val="0"/>
              </a:spcBef>
            </a:pPr>
            <a:r>
              <a:rPr lang="en-US" smtClean="0"/>
              <a:t>-Obstructions caused by problems like kidney stones, tumors or an enlarged prostate gland in men.</a:t>
            </a:r>
          </a:p>
          <a:p>
            <a:pPr eaLnBrk="1" hangingPunct="1">
              <a:spcBef>
                <a:spcPct val="0"/>
              </a:spcBef>
            </a:pPr>
            <a:r>
              <a:rPr lang="en-US" smtClean="0"/>
              <a:t>-Repeated urinary infections.</a:t>
            </a:r>
          </a:p>
          <a:p>
            <a:pPr eaLnBrk="1" hangingPunct="1">
              <a:spcBef>
                <a:spcPct val="0"/>
              </a:spcBef>
            </a:pPr>
            <a:endParaRPr lang="en-US" smtClean="0"/>
          </a:p>
        </p:txBody>
      </p:sp>
      <p:sp>
        <p:nvSpPr>
          <p:cNvPr id="17412" name="Slide Number Placeholder 3"/>
          <p:cNvSpPr>
            <a:spLocks noGrp="1"/>
          </p:cNvSpPr>
          <p:nvPr>
            <p:ph type="sldNum" sz="quarter" idx="5"/>
          </p:nvPr>
        </p:nvSpPr>
        <p:spPr bwMode="auto">
          <a:ln>
            <a:miter lim="800000"/>
            <a:headEnd/>
            <a:tailEnd/>
          </a:ln>
        </p:spPr>
        <p:txBody>
          <a:bodyPr/>
          <a:lstStyle/>
          <a:p>
            <a:fld id="{1101E5C5-84A5-486E-B569-ECE8D89A2B25}" type="slidenum">
              <a:rPr lang="en-US"/>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 work specifically on kidney aging </a:t>
            </a:r>
            <a:r>
              <a:rPr lang="en-US" baseline="0" dirty="0" smtClean="0"/>
              <a:t>so I’d like to highlight two important reasons why kidneys are a particularly important organ for aging. The first reason is that kidneys show a quantifiable decline in a key biomarker of function with age as shown on these scatter-plots showing that glomerular filtration rate (a biomarker of how well kidneys filter the blood) declines steadily with age.</a:t>
            </a:r>
          </a:p>
          <a:p>
            <a:r>
              <a:rPr lang="en-US" baseline="0" dirty="0" smtClean="0"/>
              <a:t>The second important point is that poor kidney function is a major risk factor for leading causes of age-related death in humans- most notably chronic kidney disease as well as cardiovascular disease, stroke and type 2 diabetes which are collectively among the leading causes of death in the U.S. </a:t>
            </a:r>
            <a:endParaRPr lang="en-US" dirty="0"/>
          </a:p>
        </p:txBody>
      </p:sp>
      <p:sp>
        <p:nvSpPr>
          <p:cNvPr id="4" name="Slide Number Placeholder 3"/>
          <p:cNvSpPr>
            <a:spLocks noGrp="1"/>
          </p:cNvSpPr>
          <p:nvPr>
            <p:ph type="sldNum" sz="quarter" idx="10"/>
          </p:nvPr>
        </p:nvSpPr>
        <p:spPr/>
        <p:txBody>
          <a:bodyPr/>
          <a:lstStyle/>
          <a:p>
            <a:fld id="{5782E9CD-4791-0141-92DF-C2B8F8BE60EE}" type="slidenum">
              <a:rPr lang="en-US" smtClean="0"/>
              <a:pPr/>
              <a:t>9</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_followed by American Indians and Alaska Natives, then Asian Americans and native Hawaiians and other Pacific Islanders, and finally Caucasians. </a:t>
            </a:r>
          </a:p>
        </p:txBody>
      </p:sp>
      <p:sp>
        <p:nvSpPr>
          <p:cNvPr id="23556" name="Slide Number Placeholder 3"/>
          <p:cNvSpPr>
            <a:spLocks noGrp="1"/>
          </p:cNvSpPr>
          <p:nvPr>
            <p:ph type="sldNum" sz="quarter" idx="5"/>
          </p:nvPr>
        </p:nvSpPr>
        <p:spPr bwMode="auto">
          <a:ln>
            <a:miter lim="800000"/>
            <a:headEnd/>
            <a:tailEnd/>
          </a:ln>
        </p:spPr>
        <p:txBody>
          <a:bodyPr/>
          <a:lstStyle/>
          <a:p>
            <a:fld id="{0AD88505-444F-4849-96EB-0AEAF8AB7D6F}" type="slidenum">
              <a:rPr lang="en-US"/>
              <a:pPr/>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8995F3F-FFD3-43A8-B1FA-F188D7B04C60}" type="datetimeFigureOut">
              <a:rPr lang="en-US" smtClean="0"/>
              <a:pPr/>
              <a:t>4/16/2015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66695A-760F-4ADF-89FD-EA4C473B17B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8995F3F-FFD3-43A8-B1FA-F188D7B04C60}" type="datetimeFigureOut">
              <a:rPr lang="en-US" smtClean="0"/>
              <a:pPr/>
              <a:t>4/16/2015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66695A-760F-4ADF-89FD-EA4C473B17B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8995F3F-FFD3-43A8-B1FA-F188D7B04C60}" type="datetimeFigureOut">
              <a:rPr lang="en-US" smtClean="0"/>
              <a:pPr/>
              <a:t>4/16/2015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66695A-760F-4ADF-89FD-EA4C473B17B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8995F3F-FFD3-43A8-B1FA-F188D7B04C60}" type="datetimeFigureOut">
              <a:rPr lang="en-US" smtClean="0"/>
              <a:pPr/>
              <a:t>4/16/2015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66695A-760F-4ADF-89FD-EA4C473B17B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8995F3F-FFD3-43A8-B1FA-F188D7B04C60}" type="datetimeFigureOut">
              <a:rPr lang="en-US" smtClean="0"/>
              <a:pPr/>
              <a:t>4/16/2015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366695A-760F-4ADF-89FD-EA4C473B17B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8995F3F-FFD3-43A8-B1FA-F188D7B04C60}" type="datetimeFigureOut">
              <a:rPr lang="en-US" smtClean="0"/>
              <a:pPr/>
              <a:t>4/16/2015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366695A-760F-4ADF-89FD-EA4C473B17B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995F3F-FFD3-43A8-B1FA-F188D7B04C60}" type="datetimeFigureOut">
              <a:rPr lang="en-US" smtClean="0"/>
              <a:pPr/>
              <a:t>4/16/2015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366695A-760F-4ADF-89FD-EA4C473B17B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995F3F-FFD3-43A8-B1FA-F188D7B04C60}" type="datetimeFigureOut">
              <a:rPr lang="en-US" smtClean="0"/>
              <a:pPr/>
              <a:t>4/16/2015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66695A-760F-4ADF-89FD-EA4C473B17B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995F3F-FFD3-43A8-B1FA-F188D7B04C60}" type="datetimeFigureOut">
              <a:rPr lang="en-US" smtClean="0"/>
              <a:pPr/>
              <a:t>4/16/2015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66695A-760F-4ADF-89FD-EA4C473B17B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8995F3F-FFD3-43A8-B1FA-F188D7B04C60}" type="datetimeFigureOut">
              <a:rPr lang="en-US" smtClean="0"/>
              <a:pPr/>
              <a:t>4/16/2015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66695A-760F-4ADF-89FD-EA4C473B17B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8995F3F-FFD3-43A8-B1FA-F188D7B04C60}" type="datetimeFigureOut">
              <a:rPr lang="en-US" smtClean="0"/>
              <a:pPr/>
              <a:t>4/16/2015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66695A-760F-4ADF-89FD-EA4C473B17B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995F3F-FFD3-43A8-B1FA-F188D7B04C60}" type="datetimeFigureOut">
              <a:rPr lang="en-US" smtClean="0"/>
              <a:pPr/>
              <a:t>4/16/2015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66695A-760F-4ADF-89FD-EA4C473B17B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Chronic Kidney Disease</a:t>
            </a:r>
          </a:p>
        </p:txBody>
      </p:sp>
      <p:sp>
        <p:nvSpPr>
          <p:cNvPr id="16387" name="Content Placeholder 2"/>
          <p:cNvSpPr>
            <a:spLocks noGrp="1"/>
          </p:cNvSpPr>
          <p:nvPr>
            <p:ph idx="1"/>
          </p:nvPr>
        </p:nvSpPr>
        <p:spPr/>
        <p:txBody>
          <a:bodyPr/>
          <a:lstStyle/>
          <a:p>
            <a:pPr eaLnBrk="1" hangingPunct="1">
              <a:buFont typeface="Arial" charset="0"/>
              <a:buNone/>
            </a:pPr>
            <a:r>
              <a:rPr lang="en-US" dirty="0" smtClean="0"/>
              <a:t>Chronic Kidney Disease is a slow loss of renal function over time. This leads to a decreased ability to remove waste products from the body and perform homeostatic functions.</a:t>
            </a:r>
          </a:p>
        </p:txBody>
      </p:sp>
      <p:pic>
        <p:nvPicPr>
          <p:cNvPr id="16388" name="Picture 3"/>
          <p:cNvPicPr>
            <a:picLocks noChangeAspect="1"/>
          </p:cNvPicPr>
          <p:nvPr/>
        </p:nvPicPr>
        <p:blipFill>
          <a:blip r:embed="rId2" cstate="print"/>
          <a:srcRect/>
          <a:stretch>
            <a:fillRect/>
          </a:stretch>
        </p:blipFill>
        <p:spPr bwMode="auto">
          <a:xfrm>
            <a:off x="2928938" y="4108450"/>
            <a:ext cx="3267075" cy="2451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r>
              <a:rPr lang="en-US" smtClean="0"/>
              <a:t>Epidemiology</a:t>
            </a:r>
          </a:p>
        </p:txBody>
      </p:sp>
      <p:sp>
        <p:nvSpPr>
          <p:cNvPr id="20483" name="Content Placeholder 2"/>
          <p:cNvSpPr>
            <a:spLocks noGrp="1"/>
          </p:cNvSpPr>
          <p:nvPr>
            <p:ph idx="1"/>
          </p:nvPr>
        </p:nvSpPr>
        <p:spPr/>
        <p:txBody>
          <a:bodyPr/>
          <a:lstStyle/>
          <a:p>
            <a:pPr eaLnBrk="1" hangingPunct="1"/>
            <a:r>
              <a:rPr lang="en-US" smtClean="0"/>
              <a:t>CKD affects about 26 million people in the US</a:t>
            </a:r>
          </a:p>
          <a:p>
            <a:pPr eaLnBrk="1" hangingPunct="1"/>
            <a:r>
              <a:rPr lang="en-US" smtClean="0"/>
              <a:t>Approximately 19 million adults are in the early stages of the disease </a:t>
            </a:r>
          </a:p>
          <a:p>
            <a:pPr lvl="1" eaLnBrk="1" hangingPunct="1"/>
            <a:r>
              <a:rPr lang="en-US" smtClean="0"/>
              <a:t>On the rise do to increasing prevalence of diabetes and hypertension</a:t>
            </a:r>
          </a:p>
          <a:p>
            <a:pPr eaLnBrk="1" hangingPunct="1"/>
            <a:r>
              <a:rPr lang="en-US" smtClean="0"/>
              <a:t>Total cost of ESRD in US was approximately $40 billion in 2008</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rawing of a kidney. Labels show where blood with wastes enter the kidney, clean blood leaves the kidney, and wastes (urine) are sent to the bladder. An inset shows a microscopic view of a nephron. Labels point to the glomerulus and the tubule."/>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286000" y="304800"/>
            <a:ext cx="4343400" cy="629478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7049700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n-US" smtClean="0"/>
              <a:t>Clinical Definition</a:t>
            </a:r>
          </a:p>
        </p:txBody>
      </p:sp>
      <p:sp>
        <p:nvSpPr>
          <p:cNvPr id="17411" name="Content Placeholder 2"/>
          <p:cNvSpPr>
            <a:spLocks noGrp="1"/>
          </p:cNvSpPr>
          <p:nvPr>
            <p:ph idx="1"/>
          </p:nvPr>
        </p:nvSpPr>
        <p:spPr/>
        <p:txBody>
          <a:bodyPr/>
          <a:lstStyle/>
          <a:p>
            <a:pPr eaLnBrk="1" hangingPunct="1"/>
            <a:r>
              <a:rPr lang="en-US" sz="2800" dirty="0" err="1" smtClean="0"/>
              <a:t>Glomerular</a:t>
            </a:r>
            <a:r>
              <a:rPr lang="en-US" sz="2800" dirty="0" smtClean="0"/>
              <a:t> Filtration Rate of less than 60 ml/minute per 1.73m</a:t>
            </a:r>
            <a:r>
              <a:rPr lang="en-US" sz="2800" baseline="30000" dirty="0" smtClean="0"/>
              <a:t>2 </a:t>
            </a:r>
            <a:r>
              <a:rPr lang="en-US" sz="2800" dirty="0" smtClean="0"/>
              <a:t>per body surface area (normal is 125ml/min) .</a:t>
            </a:r>
          </a:p>
          <a:p>
            <a:pPr eaLnBrk="1" hangingPunct="1"/>
            <a:r>
              <a:rPr lang="en-US" sz="2800" dirty="0" smtClean="0"/>
              <a:t>Presence of kidney damage, regardless of the cause, for three or more months </a:t>
            </a:r>
          </a:p>
        </p:txBody>
      </p:sp>
      <p:pic>
        <p:nvPicPr>
          <p:cNvPr id="17412" name="Picture 3"/>
          <p:cNvPicPr>
            <a:picLocks noChangeAspect="1"/>
          </p:cNvPicPr>
          <p:nvPr/>
        </p:nvPicPr>
        <p:blipFill>
          <a:blip r:embed="rId3" cstate="print"/>
          <a:srcRect/>
          <a:stretch>
            <a:fillRect/>
          </a:stretch>
        </p:blipFill>
        <p:spPr bwMode="auto">
          <a:xfrm>
            <a:off x="6096000" y="3886200"/>
            <a:ext cx="2454275" cy="2435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Measuring kidney function</a:t>
            </a:r>
            <a:br>
              <a:rPr lang="en-US" dirty="0" smtClean="0"/>
            </a:br>
            <a:r>
              <a:rPr lang="en-US" dirty="0" err="1" smtClean="0"/>
              <a:t>eGFR</a:t>
            </a:r>
            <a:r>
              <a:rPr lang="en-US" dirty="0" smtClean="0"/>
              <a:t>:  MDRD calculation </a:t>
            </a:r>
            <a:endParaRPr lang="en-US" dirty="0"/>
          </a:p>
        </p:txBody>
      </p:sp>
      <p:sp>
        <p:nvSpPr>
          <p:cNvPr id="3" name="Rectangle 2"/>
          <p:cNvSpPr/>
          <p:nvPr/>
        </p:nvSpPr>
        <p:spPr>
          <a:xfrm>
            <a:off x="533400" y="1981201"/>
            <a:ext cx="8382000" cy="369332"/>
          </a:xfrm>
          <a:prstGeom prst="rect">
            <a:avLst/>
          </a:prstGeom>
        </p:spPr>
        <p:txBody>
          <a:bodyPr wrap="square">
            <a:spAutoFit/>
          </a:bodyPr>
          <a:lstStyle/>
          <a:p>
            <a:r>
              <a:rPr lang="en-US" dirty="0" err="1" smtClean="0"/>
              <a:t>eGFR</a:t>
            </a:r>
            <a:r>
              <a:rPr lang="en-US" dirty="0" smtClean="0"/>
              <a:t> = 175 x SerumCr</a:t>
            </a:r>
            <a:r>
              <a:rPr lang="en-US" baseline="30000" dirty="0" smtClean="0"/>
              <a:t>-1.154</a:t>
            </a:r>
            <a:r>
              <a:rPr lang="en-US" dirty="0" smtClean="0"/>
              <a:t> * age</a:t>
            </a:r>
            <a:r>
              <a:rPr lang="en-US" baseline="30000" dirty="0" smtClean="0"/>
              <a:t>-0.203</a:t>
            </a:r>
            <a:r>
              <a:rPr lang="en-US" dirty="0" smtClean="0"/>
              <a:t> * 1.212 (if patient is black) * 0.742 (if female)</a:t>
            </a:r>
            <a:endParaRPr lang="en-US" dirty="0"/>
          </a:p>
        </p:txBody>
      </p:sp>
      <p:sp>
        <p:nvSpPr>
          <p:cNvPr id="4" name="TextBox 3"/>
          <p:cNvSpPr txBox="1"/>
          <p:nvPr/>
        </p:nvSpPr>
        <p:spPr>
          <a:xfrm>
            <a:off x="838200" y="2895600"/>
            <a:ext cx="7696200" cy="2585323"/>
          </a:xfrm>
          <a:prstGeom prst="rect">
            <a:avLst/>
          </a:prstGeom>
          <a:noFill/>
        </p:spPr>
        <p:txBody>
          <a:bodyPr wrap="square" rtlCol="0">
            <a:spAutoFit/>
          </a:bodyPr>
          <a:lstStyle/>
          <a:p>
            <a:pPr>
              <a:buFont typeface="Arial" pitchFamily="34" charset="0"/>
              <a:buChar char="•"/>
            </a:pPr>
            <a:r>
              <a:rPr lang="en-US" dirty="0" err="1" smtClean="0"/>
              <a:t>Creatinine</a:t>
            </a:r>
            <a:r>
              <a:rPr lang="en-US" dirty="0" smtClean="0"/>
              <a:t> is a muscle waste product that is cleared by kidney filtration.</a:t>
            </a:r>
          </a:p>
          <a:p>
            <a:pPr>
              <a:buFont typeface="Arial" pitchFamily="34" charset="0"/>
              <a:buChar char="•"/>
            </a:pPr>
            <a:r>
              <a:rPr lang="en-US" dirty="0" smtClean="0"/>
              <a:t>Low kidney function leads to high levels of </a:t>
            </a:r>
            <a:r>
              <a:rPr lang="en-US" dirty="0" err="1" smtClean="0"/>
              <a:t>creatinine</a:t>
            </a:r>
            <a:r>
              <a:rPr lang="en-US" dirty="0" smtClean="0"/>
              <a:t>.</a:t>
            </a:r>
          </a:p>
          <a:p>
            <a:pPr>
              <a:buFont typeface="Arial" pitchFamily="34" charset="0"/>
              <a:buChar char="•"/>
            </a:pPr>
            <a:r>
              <a:rPr lang="en-US" dirty="0" smtClean="0"/>
              <a:t>Amount of muscle influences amount of </a:t>
            </a:r>
            <a:r>
              <a:rPr lang="en-US" dirty="0" err="1" smtClean="0"/>
              <a:t>creatinine</a:t>
            </a:r>
            <a:r>
              <a:rPr lang="en-US" dirty="0" smtClean="0"/>
              <a:t> made.  High levels of muscle gives higher </a:t>
            </a:r>
            <a:r>
              <a:rPr lang="en-US" dirty="0" err="1" smtClean="0"/>
              <a:t>creatinine</a:t>
            </a:r>
            <a:r>
              <a:rPr lang="en-US" dirty="0" smtClean="0"/>
              <a:t> baseline, independent of kidney function.</a:t>
            </a:r>
          </a:p>
          <a:p>
            <a:pPr>
              <a:buFont typeface="Arial" pitchFamily="34" charset="0"/>
              <a:buChar char="•"/>
            </a:pPr>
            <a:r>
              <a:rPr lang="en-US" dirty="0" smtClean="0"/>
              <a:t>Older people produce less </a:t>
            </a:r>
            <a:r>
              <a:rPr lang="en-US" dirty="0" err="1" smtClean="0"/>
              <a:t>creatinine</a:t>
            </a:r>
            <a:r>
              <a:rPr lang="en-US" dirty="0" smtClean="0"/>
              <a:t> from their muscles.</a:t>
            </a:r>
          </a:p>
          <a:p>
            <a:pPr>
              <a:buFont typeface="Arial" pitchFamily="34" charset="0"/>
              <a:buChar char="•"/>
            </a:pPr>
            <a:r>
              <a:rPr lang="en-US" dirty="0" smtClean="0"/>
              <a:t>African Americans produce more </a:t>
            </a:r>
            <a:r>
              <a:rPr lang="en-US" dirty="0" err="1" smtClean="0"/>
              <a:t>creatinine</a:t>
            </a:r>
            <a:r>
              <a:rPr lang="en-US" dirty="0" smtClean="0"/>
              <a:t>.</a:t>
            </a:r>
          </a:p>
          <a:p>
            <a:pPr>
              <a:buFont typeface="Arial" pitchFamily="34" charset="0"/>
              <a:buChar char="•"/>
            </a:pPr>
            <a:r>
              <a:rPr lang="en-US" dirty="0" smtClean="0"/>
              <a:t>Women produce less </a:t>
            </a:r>
            <a:r>
              <a:rPr lang="en-US" dirty="0" err="1" smtClean="0"/>
              <a:t>creatinine</a:t>
            </a:r>
            <a:endParaRPr lang="en-US" dirty="0" smtClean="0"/>
          </a:p>
          <a:p>
            <a:pPr>
              <a:buFont typeface="Arial" pitchFamily="34" charset="0"/>
              <a:buChar char="•"/>
            </a:pPr>
            <a:r>
              <a:rPr lang="en-US" dirty="0" smtClean="0"/>
              <a:t>10% error from true GFR</a:t>
            </a:r>
          </a:p>
          <a:p>
            <a:pPr>
              <a:buFont typeface="Arial" pitchFamily="34" charset="0"/>
              <a:buChar char="•"/>
            </a:pP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eaLnBrk="1" hangingPunct="1"/>
            <a:r>
              <a:rPr lang="en-US" dirty="0" smtClean="0"/>
              <a:t>CKD Symptoms</a:t>
            </a:r>
          </a:p>
        </p:txBody>
      </p:sp>
      <p:sp>
        <p:nvSpPr>
          <p:cNvPr id="3" name="Content Placeholder 2"/>
          <p:cNvSpPr>
            <a:spLocks noGrp="1"/>
          </p:cNvSpPr>
          <p:nvPr>
            <p:ph idx="1"/>
          </p:nvPr>
        </p:nvSpPr>
        <p:spPr/>
        <p:txBody>
          <a:bodyPr>
            <a:normAutofit/>
          </a:bodyPr>
          <a:lstStyle/>
          <a:p>
            <a:pPr eaLnBrk="1" hangingPunct="1">
              <a:lnSpc>
                <a:spcPct val="80000"/>
              </a:lnSpc>
            </a:pPr>
            <a:r>
              <a:rPr lang="en-US" sz="3000" dirty="0" err="1" smtClean="0"/>
              <a:t>Hematuria</a:t>
            </a:r>
            <a:r>
              <a:rPr lang="en-US" sz="3000" dirty="0" smtClean="0"/>
              <a:t> (blood in urine)</a:t>
            </a:r>
            <a:endParaRPr lang="en-US" sz="3000" dirty="0" smtClean="0"/>
          </a:p>
          <a:p>
            <a:pPr eaLnBrk="1" hangingPunct="1">
              <a:lnSpc>
                <a:spcPct val="80000"/>
              </a:lnSpc>
            </a:pPr>
            <a:r>
              <a:rPr lang="en-US" sz="3000" dirty="0" smtClean="0"/>
              <a:t>Flank pain</a:t>
            </a:r>
          </a:p>
          <a:p>
            <a:pPr eaLnBrk="1" hangingPunct="1">
              <a:lnSpc>
                <a:spcPct val="80000"/>
              </a:lnSpc>
            </a:pPr>
            <a:r>
              <a:rPr lang="en-US" sz="3000" dirty="0" smtClean="0"/>
              <a:t>Edema</a:t>
            </a:r>
          </a:p>
          <a:p>
            <a:pPr eaLnBrk="1" hangingPunct="1">
              <a:lnSpc>
                <a:spcPct val="80000"/>
              </a:lnSpc>
            </a:pPr>
            <a:r>
              <a:rPr lang="en-US" sz="3000" dirty="0" smtClean="0"/>
              <a:t>Hypertension</a:t>
            </a:r>
          </a:p>
          <a:p>
            <a:pPr eaLnBrk="1" hangingPunct="1">
              <a:lnSpc>
                <a:spcPct val="80000"/>
              </a:lnSpc>
            </a:pPr>
            <a:r>
              <a:rPr lang="en-US" sz="3000" dirty="0" smtClean="0"/>
              <a:t>Signs of uremia</a:t>
            </a:r>
          </a:p>
          <a:p>
            <a:pPr eaLnBrk="1" hangingPunct="1">
              <a:lnSpc>
                <a:spcPct val="80000"/>
              </a:lnSpc>
            </a:pPr>
            <a:r>
              <a:rPr lang="en-US" sz="3000" dirty="0" smtClean="0"/>
              <a:t>Lethargy and fatigue</a:t>
            </a:r>
          </a:p>
          <a:p>
            <a:pPr eaLnBrk="1" hangingPunct="1">
              <a:lnSpc>
                <a:spcPct val="80000"/>
              </a:lnSpc>
            </a:pPr>
            <a:r>
              <a:rPr lang="en-US" sz="3000" dirty="0" smtClean="0"/>
              <a:t>Loss of appetite</a:t>
            </a:r>
          </a:p>
          <a:p>
            <a:pPr eaLnBrk="1" hangingPunct="1">
              <a:lnSpc>
                <a:spcPct val="80000"/>
              </a:lnSpc>
            </a:pPr>
            <a:r>
              <a:rPr lang="en-US" sz="3000" dirty="0" smtClean="0"/>
              <a:t>If asymptomatic may have elevated serum creatinine concentration or an abnormal urinalysis</a:t>
            </a:r>
          </a:p>
          <a:p>
            <a:pPr eaLnBrk="1" hangingPunct="1">
              <a:lnSpc>
                <a:spcPct val="80000"/>
              </a:lnSpc>
            </a:pPr>
            <a:endParaRPr lang="en-US" sz="3000" dirty="0" smtClean="0"/>
          </a:p>
        </p:txBody>
      </p:sp>
      <p:pic>
        <p:nvPicPr>
          <p:cNvPr id="23556" name="Picture 4"/>
          <p:cNvPicPr>
            <a:picLocks noChangeAspect="1"/>
          </p:cNvPicPr>
          <p:nvPr/>
        </p:nvPicPr>
        <p:blipFill>
          <a:blip r:embed="rId2" cstate="print"/>
          <a:srcRect/>
          <a:stretch>
            <a:fillRect/>
          </a:stretch>
        </p:blipFill>
        <p:spPr bwMode="auto">
          <a:xfrm>
            <a:off x="4994275" y="1600200"/>
            <a:ext cx="3227388" cy="21526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img.medscape.com/slide/migrated/editorial/cmecircle/2005/3766/images/levin/slide008.gif"/>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09598" y="381000"/>
            <a:ext cx="7710175" cy="57912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9682841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www.cdc.gov/features/dschronickidneydisease/dschronickidneydisease_270px.gif"/>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04800" y="685800"/>
            <a:ext cx="4382186" cy="449580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extBox 1"/>
          <p:cNvSpPr txBox="1"/>
          <p:nvPr/>
        </p:nvSpPr>
        <p:spPr>
          <a:xfrm>
            <a:off x="4814455" y="810041"/>
            <a:ext cx="3886200" cy="4524315"/>
          </a:xfrm>
          <a:prstGeom prst="rect">
            <a:avLst/>
          </a:prstGeom>
          <a:noFill/>
        </p:spPr>
        <p:txBody>
          <a:bodyPr wrap="square" rtlCol="0">
            <a:spAutoFit/>
          </a:bodyPr>
          <a:lstStyle/>
          <a:p>
            <a:r>
              <a:rPr lang="en-US" dirty="0"/>
              <a:t>In the early stages of CKD, people do not notice any symptoms. The disease often develops so slowly that many people don't realize they're sick until the disease is advanced. In 2006, CKD was responsible for the death of nearly 45,000 people, ranking as the ninth leading cause of death in the United States</a:t>
            </a:r>
            <a:r>
              <a:rPr lang="en-US" dirty="0" smtClean="0"/>
              <a:t>.</a:t>
            </a:r>
            <a:endParaRPr lang="en-US" baseline="30000" dirty="0"/>
          </a:p>
          <a:p>
            <a:endParaRPr lang="en-US" dirty="0"/>
          </a:p>
          <a:p>
            <a:r>
              <a:rPr lang="en-US" dirty="0"/>
              <a:t>However, the risk for kidney disease can be reduced by preventing – when possible – diabetes and high blood pressure and managing these conditions when present.</a:t>
            </a:r>
          </a:p>
          <a:p>
            <a:endParaRPr lang="en-US" dirty="0"/>
          </a:p>
        </p:txBody>
      </p:sp>
    </p:spTree>
    <p:extLst>
      <p:ext uri="{BB962C8B-B14F-4D97-AF65-F5344CB8AC3E}">
        <p14:creationId xmlns="" xmlns:p14="http://schemas.microsoft.com/office/powerpoint/2010/main" val="2496847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143" y="-170764"/>
            <a:ext cx="8670925" cy="1143000"/>
          </a:xfrm>
        </p:spPr>
        <p:txBody>
          <a:bodyPr>
            <a:noAutofit/>
          </a:bodyPr>
          <a:lstStyle/>
          <a:p>
            <a:r>
              <a:rPr lang="en-US" sz="2600" dirty="0" smtClean="0">
                <a:solidFill>
                  <a:srgbClr val="0000FF"/>
                </a:solidFill>
              </a:rPr>
              <a:t>Kidney function declines with age in humans</a:t>
            </a:r>
            <a:endParaRPr lang="en-US" sz="2600" dirty="0">
              <a:solidFill>
                <a:srgbClr val="0000FF"/>
              </a:solidFill>
            </a:endParaRPr>
          </a:p>
        </p:txBody>
      </p:sp>
      <p:sp>
        <p:nvSpPr>
          <p:cNvPr id="5" name="Rectangle 4"/>
          <p:cNvSpPr/>
          <p:nvPr/>
        </p:nvSpPr>
        <p:spPr>
          <a:xfrm>
            <a:off x="835294" y="4767702"/>
            <a:ext cx="8308706" cy="1908215"/>
          </a:xfrm>
          <a:prstGeom prst="rect">
            <a:avLst/>
          </a:prstGeom>
        </p:spPr>
        <p:txBody>
          <a:bodyPr wrap="square">
            <a:spAutoFit/>
          </a:bodyPr>
          <a:lstStyle/>
          <a:p>
            <a:endParaRPr lang="en-US" sz="1700" b="1" dirty="0" smtClean="0">
              <a:solidFill>
                <a:srgbClr val="FF0000"/>
              </a:solidFill>
            </a:endParaRPr>
          </a:p>
          <a:p>
            <a:r>
              <a:rPr lang="en-US" sz="1600" b="1" dirty="0" smtClean="0">
                <a:solidFill>
                  <a:srgbClr val="FF0000"/>
                </a:solidFill>
              </a:rPr>
              <a:t>Poor kidney function is a risk factor for death from major age-related diseases:</a:t>
            </a:r>
            <a:endParaRPr lang="en-US" sz="1600" b="1" dirty="0" smtClean="0"/>
          </a:p>
          <a:p>
            <a:pPr>
              <a:buNone/>
            </a:pPr>
            <a:r>
              <a:rPr lang="en-US" sz="1700" dirty="0" smtClean="0"/>
              <a:t>-</a:t>
            </a:r>
            <a:r>
              <a:rPr lang="en-US" sz="1600" b="1" dirty="0" smtClean="0"/>
              <a:t>Chronic kidney disease</a:t>
            </a:r>
            <a:endParaRPr lang="en-US" sz="1600" dirty="0" smtClean="0">
              <a:sym typeface="Wingdings"/>
            </a:endParaRPr>
          </a:p>
          <a:p>
            <a:pPr>
              <a:buNone/>
            </a:pPr>
            <a:r>
              <a:rPr lang="en-US" sz="1600" dirty="0" smtClean="0">
                <a:sym typeface="Wingdings"/>
              </a:rPr>
              <a:t>-</a:t>
            </a:r>
            <a:r>
              <a:rPr lang="en-US" sz="1600" b="1" dirty="0" smtClean="0">
                <a:sym typeface="Wingdings"/>
              </a:rPr>
              <a:t>Cardiovascular disease</a:t>
            </a:r>
          </a:p>
          <a:p>
            <a:pPr>
              <a:buNone/>
            </a:pPr>
            <a:r>
              <a:rPr lang="en-US" sz="1600" b="1" dirty="0" smtClean="0">
                <a:sym typeface="Wingdings"/>
              </a:rPr>
              <a:t>-Stroke</a:t>
            </a:r>
          </a:p>
          <a:p>
            <a:pPr>
              <a:buNone/>
            </a:pPr>
            <a:r>
              <a:rPr lang="en-US" sz="1600" b="1" dirty="0" smtClean="0">
                <a:sym typeface="Wingdings"/>
              </a:rPr>
              <a:t>-Type 2 Diabetes</a:t>
            </a:r>
            <a:endParaRPr lang="en-US" sz="1600" dirty="0" smtClean="0">
              <a:sym typeface="Wingdings"/>
            </a:endParaRPr>
          </a:p>
          <a:p>
            <a:pPr>
              <a:buNone/>
            </a:pPr>
            <a:endParaRPr lang="en-US" sz="1700" dirty="0" smtClean="0">
              <a:sym typeface="Wingdings"/>
            </a:endParaRPr>
          </a:p>
        </p:txBody>
      </p:sp>
      <p:sp>
        <p:nvSpPr>
          <p:cNvPr id="8" name="TextBox 7"/>
          <p:cNvSpPr txBox="1"/>
          <p:nvPr/>
        </p:nvSpPr>
        <p:spPr>
          <a:xfrm>
            <a:off x="5879893" y="6519446"/>
            <a:ext cx="3264107" cy="338554"/>
          </a:xfrm>
          <a:prstGeom prst="rect">
            <a:avLst/>
          </a:prstGeom>
          <a:noFill/>
        </p:spPr>
        <p:txBody>
          <a:bodyPr wrap="none" rtlCol="0">
            <a:spAutoFit/>
          </a:bodyPr>
          <a:lstStyle/>
          <a:p>
            <a:r>
              <a:rPr lang="en-US" sz="1600" i="1" dirty="0" err="1" smtClean="0"/>
              <a:t>Levey</a:t>
            </a:r>
            <a:r>
              <a:rPr lang="en-US" sz="1600" i="1" dirty="0" smtClean="0"/>
              <a:t> et al. 2009; Fan et al. 2011</a:t>
            </a:r>
            <a:endParaRPr lang="en-US" sz="1600" i="1" dirty="0"/>
          </a:p>
        </p:txBody>
      </p:sp>
      <p:pic>
        <p:nvPicPr>
          <p:cNvPr id="30723" name="Picture 3"/>
          <p:cNvPicPr>
            <a:picLocks noChangeAspect="1" noChangeArrowheads="1"/>
          </p:cNvPicPr>
          <p:nvPr/>
        </p:nvPicPr>
        <p:blipFill>
          <a:blip r:embed="rId3" cstate="print"/>
          <a:srcRect/>
          <a:stretch>
            <a:fillRect/>
          </a:stretch>
        </p:blipFill>
        <p:spPr bwMode="auto">
          <a:xfrm>
            <a:off x="1812560" y="1081961"/>
            <a:ext cx="5468219" cy="3574616"/>
          </a:xfrm>
          <a:prstGeom prst="rect">
            <a:avLst/>
          </a:prstGeom>
          <a:noFill/>
          <a:ln w="9525">
            <a:noFill/>
            <a:miter lim="800000"/>
            <a:headEnd/>
            <a:tailEnd/>
          </a:ln>
          <a:effectLst/>
        </p:spPr>
      </p:pic>
      <p:sp>
        <p:nvSpPr>
          <p:cNvPr id="7" name="Rectangle 6"/>
          <p:cNvSpPr/>
          <p:nvPr/>
        </p:nvSpPr>
        <p:spPr>
          <a:xfrm>
            <a:off x="976199" y="1790221"/>
            <a:ext cx="979236" cy="1943037"/>
          </a:xfrm>
          <a:prstGeom prst="rect">
            <a:avLst/>
          </a:prstGeom>
          <a:solidFill>
            <a:schemeClr val="bg1"/>
          </a:solidFill>
          <a:ln>
            <a:noFill/>
          </a:ln>
          <a:effectLst>
            <a:outerShdw dist="23000" dir="5400000" sx="0" sy="0" rotWithShape="0">
              <a:srgbClr val="000000"/>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dirty="0" smtClean="0">
                <a:solidFill>
                  <a:schemeClr val="tx1"/>
                </a:solidFill>
              </a:rPr>
              <a:t>Glomerular</a:t>
            </a:r>
          </a:p>
          <a:p>
            <a:pPr algn="ctr"/>
            <a:r>
              <a:rPr lang="en-US" sz="1100" dirty="0" smtClean="0">
                <a:solidFill>
                  <a:schemeClr val="tx1"/>
                </a:solidFill>
              </a:rPr>
              <a:t>Filtration </a:t>
            </a:r>
          </a:p>
          <a:p>
            <a:pPr algn="ctr"/>
            <a:r>
              <a:rPr lang="en-US" sz="1100" dirty="0" smtClean="0">
                <a:solidFill>
                  <a:schemeClr val="tx1"/>
                </a:solidFill>
              </a:rPr>
              <a:t>Rate</a:t>
            </a:r>
            <a:endParaRPr lang="en-US" sz="1100" dirty="0">
              <a:solidFill>
                <a:schemeClr val="tx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n-US" smtClean="0"/>
              <a:t>Risk Factors</a:t>
            </a:r>
          </a:p>
        </p:txBody>
      </p:sp>
      <p:sp>
        <p:nvSpPr>
          <p:cNvPr id="24579" name="Content Placeholder 2"/>
          <p:cNvSpPr>
            <a:spLocks noGrp="1"/>
          </p:cNvSpPr>
          <p:nvPr>
            <p:ph idx="1"/>
          </p:nvPr>
        </p:nvSpPr>
        <p:spPr>
          <a:xfrm>
            <a:off x="457200" y="1600200"/>
            <a:ext cx="8229600" cy="4959350"/>
          </a:xfrm>
        </p:spPr>
        <p:txBody>
          <a:bodyPr/>
          <a:lstStyle/>
          <a:p>
            <a:pPr eaLnBrk="1" hangingPunct="1"/>
            <a:r>
              <a:rPr lang="en-US" smtClean="0"/>
              <a:t>Age of more than 60 years</a:t>
            </a:r>
          </a:p>
          <a:p>
            <a:pPr eaLnBrk="1" hangingPunct="1"/>
            <a:r>
              <a:rPr lang="en-US" smtClean="0"/>
              <a:t>Hypertension and Diabetes </a:t>
            </a:r>
          </a:p>
          <a:p>
            <a:pPr lvl="1" eaLnBrk="1" hangingPunct="1"/>
            <a:r>
              <a:rPr lang="en-US" smtClean="0"/>
              <a:t>Responsible for 2/3 of cases</a:t>
            </a:r>
          </a:p>
          <a:p>
            <a:pPr eaLnBrk="1" hangingPunct="1"/>
            <a:r>
              <a:rPr lang="en-US" smtClean="0"/>
              <a:t>Cardiovascular disease </a:t>
            </a:r>
          </a:p>
          <a:p>
            <a:pPr eaLnBrk="1" hangingPunct="1"/>
            <a:r>
              <a:rPr lang="en-US" smtClean="0"/>
              <a:t>Family history of the disease. </a:t>
            </a:r>
          </a:p>
          <a:p>
            <a:pPr eaLnBrk="1" hangingPunct="1"/>
            <a:r>
              <a:rPr lang="en-US" smtClean="0"/>
              <a:t>Race and ethnicity</a:t>
            </a:r>
          </a:p>
          <a:p>
            <a:pPr lvl="2" eaLnBrk="1" hangingPunct="1"/>
            <a:r>
              <a:rPr lang="en-US" smtClean="0"/>
              <a:t>Highest incidence is for African Americans</a:t>
            </a:r>
          </a:p>
          <a:p>
            <a:pPr lvl="2" eaLnBrk="1" hangingPunct="1"/>
            <a:r>
              <a:rPr lang="en-US" smtClean="0"/>
              <a:t>Hispanics have higher incidence rates of ESRD than non-Hispanics.</a:t>
            </a:r>
          </a:p>
          <a:p>
            <a:pPr eaLnBrk="1" hangingPunct="1"/>
            <a:endParaRPr lang="en-US" smtClean="0"/>
          </a:p>
          <a:p>
            <a:pPr lvl="2" eaLnBrk="1" hangingPunct="1"/>
            <a:endParaRPr lang="en-US"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2971800"/>
            <a:ext cx="8153400" cy="3505200"/>
          </a:xfrm>
        </p:spPr>
        <p:txBody>
          <a:bodyPr>
            <a:normAutofit lnSpcReduction="10000"/>
          </a:bodyPr>
          <a:lstStyle/>
          <a:p>
            <a:pPr algn="l">
              <a:buFont typeface="Arial" pitchFamily="34" charset="0"/>
              <a:buChar char="•"/>
            </a:pPr>
            <a:r>
              <a:rPr lang="en-US" dirty="0" smtClean="0">
                <a:solidFill>
                  <a:schemeClr val="tx1"/>
                </a:solidFill>
              </a:rPr>
              <a:t>Meta-analysis of genome-wide association data from 20 Studies</a:t>
            </a:r>
          </a:p>
          <a:p>
            <a:pPr algn="l">
              <a:buFont typeface="Arial" pitchFamily="34" charset="0"/>
              <a:buChar char="•"/>
            </a:pPr>
            <a:r>
              <a:rPr lang="en-US" dirty="0" smtClean="0">
                <a:solidFill>
                  <a:schemeClr val="tx1"/>
                </a:solidFill>
              </a:rPr>
              <a:t>67,093 Caucasian individuals </a:t>
            </a:r>
          </a:p>
          <a:p>
            <a:pPr algn="l">
              <a:buFont typeface="Arial" pitchFamily="34" charset="0"/>
              <a:buChar char="•"/>
            </a:pPr>
            <a:r>
              <a:rPr lang="en-US" dirty="0" smtClean="0">
                <a:solidFill>
                  <a:schemeClr val="tx1"/>
                </a:solidFill>
              </a:rPr>
              <a:t>Serum </a:t>
            </a:r>
            <a:r>
              <a:rPr lang="en-US" dirty="0" err="1" smtClean="0">
                <a:solidFill>
                  <a:schemeClr val="tx1"/>
                </a:solidFill>
              </a:rPr>
              <a:t>creatinine</a:t>
            </a:r>
            <a:r>
              <a:rPr lang="en-US" dirty="0" smtClean="0">
                <a:solidFill>
                  <a:schemeClr val="tx1"/>
                </a:solidFill>
              </a:rPr>
              <a:t> (</a:t>
            </a:r>
            <a:r>
              <a:rPr lang="en-US" dirty="0" err="1" smtClean="0">
                <a:solidFill>
                  <a:schemeClr val="tx1"/>
                </a:solidFill>
              </a:rPr>
              <a:t>eGFRcrea</a:t>
            </a:r>
            <a:r>
              <a:rPr lang="en-US" dirty="0" smtClean="0">
                <a:solidFill>
                  <a:schemeClr val="tx1"/>
                </a:solidFill>
              </a:rPr>
              <a:t>), </a:t>
            </a:r>
            <a:r>
              <a:rPr lang="en-US" dirty="0" err="1" smtClean="0">
                <a:solidFill>
                  <a:schemeClr val="tx1"/>
                </a:solidFill>
              </a:rPr>
              <a:t>cystatin</a:t>
            </a:r>
            <a:r>
              <a:rPr lang="en-US" dirty="0" smtClean="0">
                <a:solidFill>
                  <a:schemeClr val="tx1"/>
                </a:solidFill>
              </a:rPr>
              <a:t> C (</a:t>
            </a:r>
            <a:r>
              <a:rPr lang="en-US" dirty="0" err="1" smtClean="0">
                <a:solidFill>
                  <a:schemeClr val="tx1"/>
                </a:solidFill>
              </a:rPr>
              <a:t>eGFRcys</a:t>
            </a:r>
            <a:r>
              <a:rPr lang="en-US" dirty="0" smtClean="0">
                <a:solidFill>
                  <a:schemeClr val="tx1"/>
                </a:solidFill>
              </a:rPr>
              <a:t>), and CKD (</a:t>
            </a:r>
            <a:r>
              <a:rPr lang="en-US" dirty="0" err="1" smtClean="0">
                <a:solidFill>
                  <a:schemeClr val="tx1"/>
                </a:solidFill>
              </a:rPr>
              <a:t>eGFRcrea</a:t>
            </a:r>
            <a:r>
              <a:rPr lang="en-US" dirty="0" smtClean="0">
                <a:solidFill>
                  <a:schemeClr val="tx1"/>
                </a:solidFill>
              </a:rPr>
              <a:t> &lt;60 ml/min/1.73m</a:t>
            </a:r>
            <a:r>
              <a:rPr lang="en-US" baseline="30000" dirty="0" smtClean="0">
                <a:solidFill>
                  <a:schemeClr val="tx1"/>
                </a:solidFill>
              </a:rPr>
              <a:t>2</a:t>
            </a:r>
            <a:r>
              <a:rPr lang="en-US" dirty="0" smtClean="0">
                <a:solidFill>
                  <a:schemeClr val="tx1"/>
                </a:solidFill>
              </a:rPr>
              <a:t>; n = 5,807 CKD cases). </a:t>
            </a:r>
          </a:p>
          <a:p>
            <a:pPr algn="l">
              <a:buFont typeface="Arial" pitchFamily="34" charset="0"/>
              <a:buChar char="•"/>
            </a:pPr>
            <a:r>
              <a:rPr lang="en-US" dirty="0" smtClean="0">
                <a:solidFill>
                  <a:schemeClr val="tx1"/>
                </a:solidFill>
              </a:rPr>
              <a:t>20 new loci</a:t>
            </a:r>
            <a:endParaRPr lang="en-US" dirty="0">
              <a:solidFill>
                <a:schemeClr val="tx1"/>
              </a:solidFill>
            </a:endParaRPr>
          </a:p>
        </p:txBody>
      </p:sp>
      <p:pic>
        <p:nvPicPr>
          <p:cNvPr id="1026" name="Picture 2"/>
          <p:cNvPicPr>
            <a:picLocks noChangeAspect="1" noChangeArrowheads="1"/>
          </p:cNvPicPr>
          <p:nvPr/>
        </p:nvPicPr>
        <p:blipFill>
          <a:blip r:embed="rId2" cstate="print"/>
          <a:srcRect/>
          <a:stretch>
            <a:fillRect/>
          </a:stretch>
        </p:blipFill>
        <p:spPr bwMode="auto">
          <a:xfrm>
            <a:off x="304800" y="228600"/>
            <a:ext cx="8505825" cy="2438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a:stretch>
            <a:fillRect/>
          </a:stretch>
        </p:blipFill>
        <p:spPr bwMode="auto">
          <a:xfrm>
            <a:off x="1676400" y="196161"/>
            <a:ext cx="5715000" cy="638060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533400" y="1447800"/>
            <a:ext cx="8011026" cy="3581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UMOD</a:t>
            </a:r>
            <a:endParaRPr lang="en-US" dirty="0"/>
          </a:p>
        </p:txBody>
      </p:sp>
      <p:sp>
        <p:nvSpPr>
          <p:cNvPr id="3" name="Subtitle 2"/>
          <p:cNvSpPr txBox="1">
            <a:spLocks/>
          </p:cNvSpPr>
          <p:nvPr/>
        </p:nvSpPr>
        <p:spPr>
          <a:xfrm>
            <a:off x="609600" y="1219200"/>
            <a:ext cx="7315200" cy="2514600"/>
          </a:xfrm>
          <a:prstGeom prst="rect">
            <a:avLst/>
          </a:prstGeom>
        </p:spPr>
        <p:txBody>
          <a:bodyPr>
            <a:noAutofit/>
          </a:bodyPr>
          <a:lstStyle/>
          <a:p>
            <a:pPr marL="342900" lvl="0" indent="-342900">
              <a:spcBef>
                <a:spcPct val="20000"/>
              </a:spcBef>
              <a:buFont typeface="Arial" pitchFamily="34" charset="0"/>
              <a:buChar char="•"/>
            </a:pPr>
            <a:r>
              <a:rPr lang="en-US" sz="1600" dirty="0" err="1" smtClean="0"/>
              <a:t>Uromodulin</a:t>
            </a:r>
            <a:r>
              <a:rPr lang="en-US" sz="1600" dirty="0" smtClean="0"/>
              <a:t> (</a:t>
            </a:r>
            <a:r>
              <a:rPr kumimoji="0" lang="en-US" sz="1600" b="0" u="none" strike="noStrike" kern="1200" cap="none" spc="0" normalizeH="0" baseline="0" noProof="0" dirty="0" smtClean="0">
                <a:ln>
                  <a:noFill/>
                </a:ln>
                <a:solidFill>
                  <a:schemeClr val="tx1"/>
                </a:solidFill>
                <a:effectLst/>
                <a:uLnTx/>
                <a:uFillTx/>
                <a:latin typeface="+mn-lt"/>
                <a:ea typeface="+mn-ea"/>
                <a:cs typeface="+mn-cs"/>
              </a:rPr>
              <a:t>UMOD) is </a:t>
            </a:r>
            <a:r>
              <a:rPr lang="en-US" sz="1600" dirty="0" smtClean="0"/>
              <a:t>the most abundant protein in urine.</a:t>
            </a:r>
          </a:p>
          <a:p>
            <a:pPr marL="342900" lvl="0" indent="-342900">
              <a:spcBef>
                <a:spcPct val="20000"/>
              </a:spcBef>
              <a:buFont typeface="Arial" pitchFamily="34" charset="0"/>
              <a:buChar char="•"/>
            </a:pPr>
            <a:r>
              <a:rPr kumimoji="0" lang="en-US" sz="1600" b="0" u="none" strike="noStrike" kern="1200" cap="none" spc="0" normalizeH="0" baseline="0" noProof="0" dirty="0" smtClean="0">
                <a:ln>
                  <a:noFill/>
                </a:ln>
                <a:solidFill>
                  <a:schemeClr val="tx1"/>
                </a:solidFill>
                <a:effectLst/>
                <a:uLnTx/>
                <a:uFillTx/>
                <a:latin typeface="+mn-lt"/>
                <a:ea typeface="+mn-ea"/>
                <a:cs typeface="+mn-cs"/>
              </a:rPr>
              <a:t>SNP rs12917707 is a weak allele in the UMOD locus</a:t>
            </a:r>
          </a:p>
          <a:p>
            <a:pPr marL="800100" lvl="1" indent="-342900">
              <a:spcBef>
                <a:spcPct val="20000"/>
              </a:spcBef>
              <a:buFont typeface="Arial" pitchFamily="34" charset="0"/>
              <a:buChar char="•"/>
            </a:pPr>
            <a:r>
              <a:rPr lang="en-US" sz="1600" dirty="0" smtClean="0"/>
              <a:t>Affects expression</a:t>
            </a:r>
          </a:p>
          <a:p>
            <a:pPr marL="800100" lvl="1" indent="-342900">
              <a:spcBef>
                <a:spcPct val="20000"/>
              </a:spcBef>
              <a:buFont typeface="Arial" pitchFamily="34" charset="0"/>
              <a:buChar char="•"/>
            </a:pPr>
            <a:r>
              <a:rPr lang="en-US" sz="1600" dirty="0" smtClean="0"/>
              <a:t>Risk allele is 18% frequency</a:t>
            </a:r>
          </a:p>
          <a:p>
            <a:pPr marL="800100" lvl="1" indent="-342900">
              <a:spcBef>
                <a:spcPct val="20000"/>
              </a:spcBef>
              <a:buFont typeface="Arial" pitchFamily="34" charset="0"/>
              <a:buChar char="•"/>
            </a:pPr>
            <a:r>
              <a:rPr lang="en-US" sz="1600" dirty="0" smtClean="0"/>
              <a:t>Associated with chronic kidney disease</a:t>
            </a:r>
          </a:p>
          <a:p>
            <a:pPr marL="342900" indent="-342900">
              <a:spcBef>
                <a:spcPct val="20000"/>
              </a:spcBef>
              <a:buFont typeface="Arial" pitchFamily="34" charset="0"/>
              <a:buChar char="•"/>
            </a:pPr>
            <a:r>
              <a:rPr lang="en-US" sz="1600" dirty="0" smtClean="0"/>
              <a:t>Strong alleles in UMOD alter the structure of the protein, preventing its release from kidney cells. Abnormal buildup of </a:t>
            </a:r>
            <a:r>
              <a:rPr lang="en-US" sz="1600" dirty="0" err="1" smtClean="0"/>
              <a:t>uromodulin</a:t>
            </a:r>
            <a:r>
              <a:rPr lang="en-US" sz="1600" dirty="0" smtClean="0"/>
              <a:t> may trigger the self-destruction (apoptosis) of cells in the kidneys, causing kidney disease.</a:t>
            </a:r>
          </a:p>
          <a:p>
            <a:pPr marL="1257300" lvl="2" indent="-342900">
              <a:spcBef>
                <a:spcPct val="20000"/>
              </a:spcBef>
              <a:buFont typeface="Arial" pitchFamily="34" charset="0"/>
              <a:buChar char="•"/>
            </a:pPr>
            <a:r>
              <a:rPr lang="en-US" sz="1600" dirty="0" smtClean="0"/>
              <a:t>These strong alleles are </a:t>
            </a:r>
            <a:r>
              <a:rPr lang="en-US" sz="1600" dirty="0" err="1" smtClean="0"/>
              <a:t>autosomal</a:t>
            </a:r>
            <a:r>
              <a:rPr lang="en-US" sz="1600" dirty="0" smtClean="0"/>
              <a:t> dominant and cause</a:t>
            </a:r>
          </a:p>
          <a:p>
            <a:pPr marL="1714500" lvl="3" indent="-342900">
              <a:spcBef>
                <a:spcPct val="20000"/>
              </a:spcBef>
              <a:buFont typeface="Arial" pitchFamily="34" charset="0"/>
              <a:buChar char="•"/>
            </a:pPr>
            <a:r>
              <a:rPr lang="en-US" sz="1600" dirty="0" err="1" smtClean="0"/>
              <a:t>medullary</a:t>
            </a:r>
            <a:r>
              <a:rPr lang="en-US" sz="1600" dirty="0" smtClean="0"/>
              <a:t> cystic kidney disease-2 (MCKD2), </a:t>
            </a:r>
          </a:p>
          <a:p>
            <a:pPr marL="1714500" lvl="3" indent="-342900">
              <a:spcBef>
                <a:spcPct val="20000"/>
              </a:spcBef>
              <a:buFont typeface="Arial" pitchFamily="34" charset="0"/>
              <a:buChar char="•"/>
            </a:pPr>
            <a:r>
              <a:rPr lang="en-US" sz="1600" dirty="0" err="1" smtClean="0"/>
              <a:t>glomerulocystic</a:t>
            </a:r>
            <a:r>
              <a:rPr lang="en-US" sz="1600" dirty="0" smtClean="0"/>
              <a:t> kidney disease with </a:t>
            </a:r>
            <a:r>
              <a:rPr lang="en-US" sz="1600" dirty="0" err="1" smtClean="0"/>
              <a:t>hyperuricemia</a:t>
            </a:r>
            <a:endParaRPr lang="en-US" sz="1600" dirty="0" smtClean="0"/>
          </a:p>
          <a:p>
            <a:pPr marL="1714500" lvl="3" indent="-342900">
              <a:spcBef>
                <a:spcPct val="20000"/>
              </a:spcBef>
              <a:buFont typeface="Arial" pitchFamily="34" charset="0"/>
              <a:buChar char="•"/>
            </a:pPr>
            <a:r>
              <a:rPr lang="en-US" sz="1600" dirty="0" err="1" smtClean="0"/>
              <a:t>isosthenuria</a:t>
            </a:r>
            <a:r>
              <a:rPr lang="en-US" sz="1600" dirty="0" smtClean="0"/>
              <a:t> (GCKDHI)</a:t>
            </a:r>
          </a:p>
          <a:p>
            <a:pPr marL="1714500" lvl="3" indent="-342900">
              <a:spcBef>
                <a:spcPct val="20000"/>
              </a:spcBef>
              <a:buFont typeface="Arial" pitchFamily="34" charset="0"/>
              <a:buChar char="•"/>
            </a:pPr>
            <a:r>
              <a:rPr lang="en-US" sz="1600" dirty="0" smtClean="0"/>
              <a:t>familial juvenile </a:t>
            </a:r>
            <a:r>
              <a:rPr lang="en-US" sz="1600" dirty="0" err="1" smtClean="0"/>
              <a:t>hyperuricemic</a:t>
            </a:r>
            <a:r>
              <a:rPr lang="en-US" sz="1600" dirty="0" smtClean="0"/>
              <a:t> nephropathy (FJHN). </a:t>
            </a:r>
          </a:p>
          <a:p>
            <a:pPr marL="342900" lvl="0" indent="-342900">
              <a:spcBef>
                <a:spcPct val="20000"/>
              </a:spcBef>
              <a:buFont typeface="Arial" pitchFamily="34" charset="0"/>
              <a:buChar char="•"/>
            </a:pPr>
            <a:endParaRPr kumimoji="0" lang="en-US" sz="1600" b="0" u="none" strike="noStrike" kern="1200" cap="none" spc="0" normalizeH="0" baseline="0" noProof="0" dirty="0">
              <a:ln>
                <a:noFill/>
              </a:ln>
              <a:solidFill>
                <a:schemeClr val="tx1"/>
              </a:solidFill>
              <a:effectLst/>
              <a:uLnTx/>
              <a:uFillTx/>
              <a:latin typeface="+mn-lt"/>
              <a:ea typeface="+mn-ea"/>
              <a:cs typeface="+mn-cs"/>
            </a:endParaRPr>
          </a:p>
        </p:txBody>
      </p:sp>
      <p:sp>
        <p:nvSpPr>
          <p:cNvPr id="4" name="TextBox 3"/>
          <p:cNvSpPr txBox="1"/>
          <p:nvPr/>
        </p:nvSpPr>
        <p:spPr>
          <a:xfrm>
            <a:off x="457200" y="5029200"/>
            <a:ext cx="8005370" cy="1200329"/>
          </a:xfrm>
          <a:prstGeom prst="rect">
            <a:avLst/>
          </a:prstGeom>
          <a:noFill/>
        </p:spPr>
        <p:txBody>
          <a:bodyPr wrap="square" rtlCol="0">
            <a:spAutoFit/>
          </a:bodyPr>
          <a:lstStyle/>
          <a:p>
            <a:r>
              <a:rPr lang="en-US" sz="2400" dirty="0" smtClean="0">
                <a:solidFill>
                  <a:srgbClr val="C00000"/>
                </a:solidFill>
              </a:rPr>
              <a:t>common variants of genes responsible for severe, monogenic disorders may be associated with milder presentations in the general population</a:t>
            </a:r>
            <a:endParaRPr lang="en-US" sz="2400"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533400" y="457200"/>
            <a:ext cx="7305675" cy="1314450"/>
          </a:xfrm>
          <a:prstGeom prst="rect">
            <a:avLst/>
          </a:prstGeom>
          <a:noFill/>
          <a:ln w="9525">
            <a:noFill/>
            <a:miter lim="800000"/>
            <a:headEnd/>
            <a:tailEnd/>
          </a:ln>
        </p:spPr>
      </p:pic>
      <p:sp>
        <p:nvSpPr>
          <p:cNvPr id="3" name="Subtitle 2"/>
          <p:cNvSpPr txBox="1">
            <a:spLocks/>
          </p:cNvSpPr>
          <p:nvPr/>
        </p:nvSpPr>
        <p:spPr>
          <a:xfrm>
            <a:off x="457200" y="2057400"/>
            <a:ext cx="8153400" cy="3505200"/>
          </a:xfrm>
          <a:prstGeom prst="rect">
            <a:avLst/>
          </a:prstGeom>
        </p:spPr>
        <p:txBody>
          <a:bodyPr>
            <a:normAutofit fontScale="925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Meta-analysis of genome-wide association data from 20 Studies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130K Caucasian individuals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Serum </a:t>
            </a:r>
            <a:r>
              <a:rPr kumimoji="0" lang="en-US" sz="3200" b="0" i="0" u="none" strike="noStrike" kern="1200" cap="none" spc="0" normalizeH="0" baseline="0" noProof="0" dirty="0" err="1" smtClean="0">
                <a:ln>
                  <a:noFill/>
                </a:ln>
                <a:solidFill>
                  <a:schemeClr val="tx1"/>
                </a:solidFill>
                <a:effectLst/>
                <a:uLnTx/>
                <a:uFillTx/>
                <a:latin typeface="+mn-lt"/>
                <a:ea typeface="+mn-ea"/>
                <a:cs typeface="+mn-cs"/>
              </a:rPr>
              <a:t>creatinine</a:t>
            </a:r>
            <a:r>
              <a:rPr kumimoji="0" lang="en-US" sz="32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3200" b="0" i="0" u="none" strike="noStrike" kern="1200" cap="none" spc="0" normalizeH="0" baseline="0" noProof="0" dirty="0" err="1" smtClean="0">
                <a:ln>
                  <a:noFill/>
                </a:ln>
                <a:solidFill>
                  <a:schemeClr val="tx1"/>
                </a:solidFill>
                <a:effectLst/>
                <a:uLnTx/>
                <a:uFillTx/>
                <a:latin typeface="+mn-lt"/>
                <a:ea typeface="+mn-ea"/>
                <a:cs typeface="+mn-cs"/>
              </a:rPr>
              <a:t>eGFRcrea</a:t>
            </a:r>
            <a:r>
              <a:rPr kumimoji="0" lang="en-US" sz="3200" b="0" i="0" u="none" strike="noStrike" kern="1200" cap="none" spc="0" normalizeH="0" baseline="0" noProof="0" dirty="0" smtClean="0">
                <a:ln>
                  <a:noFill/>
                </a:ln>
                <a:solidFill>
                  <a:schemeClr val="tx1"/>
                </a:solidFill>
                <a:effectLst/>
                <a:uLnTx/>
                <a:uFillTx/>
                <a:latin typeface="+mn-lt"/>
                <a:ea typeface="+mn-ea"/>
                <a:cs typeface="+mn-cs"/>
              </a:rPr>
              <a: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200" dirty="0" smtClean="0"/>
              <a:t>6 new loci for CEU</a:t>
            </a:r>
          </a:p>
          <a:p>
            <a:pPr marL="342900" lvl="0" indent="-342900">
              <a:spcBef>
                <a:spcPct val="20000"/>
              </a:spcBef>
              <a:buFont typeface="Arial" pitchFamily="34" charset="0"/>
              <a:buChar char="•"/>
              <a:defRPr/>
            </a:pPr>
            <a:r>
              <a:rPr lang="en-US" sz="3200" dirty="0" smtClean="0"/>
              <a:t>For African Americans, over 95% of SNPs were observed to have the same effect direction in cross-ethnic analyses.</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533400" y="550786"/>
            <a:ext cx="8001000" cy="570212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3200" dirty="0" smtClean="0"/>
              <a:t>Chronic Kidney Disease</a:t>
            </a:r>
            <a:endParaRPr lang="en-US" sz="3200" dirty="0"/>
          </a:p>
        </p:txBody>
      </p:sp>
      <p:pic>
        <p:nvPicPr>
          <p:cNvPr id="40962" name="Picture 2"/>
          <p:cNvPicPr>
            <a:picLocks noChangeAspect="1" noChangeArrowheads="1"/>
          </p:cNvPicPr>
          <p:nvPr/>
        </p:nvPicPr>
        <p:blipFill>
          <a:blip r:embed="rId2" cstate="print"/>
          <a:srcRect l="25116"/>
          <a:stretch>
            <a:fillRect/>
          </a:stretch>
        </p:blipFill>
        <p:spPr bwMode="auto">
          <a:xfrm>
            <a:off x="457200" y="1981200"/>
            <a:ext cx="7620000" cy="4590932"/>
          </a:xfrm>
          <a:prstGeom prst="rect">
            <a:avLst/>
          </a:prstGeom>
          <a:noFill/>
          <a:ln w="9525">
            <a:noFill/>
            <a:miter lim="800000"/>
            <a:headEnd/>
            <a:tailEnd/>
          </a:ln>
        </p:spPr>
      </p:pic>
      <p:sp>
        <p:nvSpPr>
          <p:cNvPr id="4" name="TextBox 3"/>
          <p:cNvSpPr txBox="1"/>
          <p:nvPr/>
        </p:nvSpPr>
        <p:spPr>
          <a:xfrm rot="16200000">
            <a:off x="2173456" y="-2703344"/>
            <a:ext cx="3581400" cy="5940088"/>
          </a:xfrm>
          <a:prstGeom prst="rect">
            <a:avLst/>
          </a:prstGeom>
          <a:noFill/>
        </p:spPr>
        <p:txBody>
          <a:bodyPr wrap="square" rtlCol="0">
            <a:spAutoFit/>
          </a:bodyPr>
          <a:lstStyle/>
          <a:p>
            <a:r>
              <a:rPr lang="en-US" sz="2000" b="1" dirty="0" smtClean="0"/>
              <a:t>SNP</a:t>
            </a:r>
          </a:p>
          <a:p>
            <a:endParaRPr lang="en-US" sz="2000" b="1" dirty="0" smtClean="0"/>
          </a:p>
          <a:p>
            <a:endParaRPr lang="en-US" sz="2000" b="1" dirty="0" smtClean="0"/>
          </a:p>
          <a:p>
            <a:r>
              <a:rPr lang="en-US" sz="2000" b="1" dirty="0" smtClean="0"/>
              <a:t> genotype</a:t>
            </a:r>
          </a:p>
          <a:p>
            <a:endParaRPr lang="en-US" sz="2000" b="1" dirty="0" smtClean="0"/>
          </a:p>
          <a:p>
            <a:endParaRPr lang="en-US" sz="2000" b="1" dirty="0" smtClean="0"/>
          </a:p>
          <a:p>
            <a:endParaRPr lang="en-US" sz="2000" b="1" dirty="0" smtClean="0"/>
          </a:p>
          <a:p>
            <a:r>
              <a:rPr lang="en-US" sz="2000" b="1" dirty="0" smtClean="0"/>
              <a:t> risk allele</a:t>
            </a:r>
          </a:p>
          <a:p>
            <a:endParaRPr lang="en-US" sz="2000" b="1" dirty="0" smtClean="0"/>
          </a:p>
          <a:p>
            <a:endParaRPr lang="en-US" sz="2000" b="1" dirty="0" smtClean="0"/>
          </a:p>
          <a:p>
            <a:endParaRPr lang="en-US" sz="2000" b="1" dirty="0" smtClean="0"/>
          </a:p>
          <a:p>
            <a:endParaRPr lang="en-US" sz="2000" b="1" dirty="0" smtClean="0"/>
          </a:p>
          <a:p>
            <a:r>
              <a:rPr lang="en-US" sz="2000" b="1" dirty="0" smtClean="0"/>
              <a:t>OR</a:t>
            </a:r>
          </a:p>
          <a:p>
            <a:endParaRPr lang="en-US" sz="2000" b="1" dirty="0" smtClean="0"/>
          </a:p>
          <a:p>
            <a:endParaRPr lang="en-US" sz="2000" b="1" dirty="0" smtClean="0"/>
          </a:p>
          <a:p>
            <a:r>
              <a:rPr lang="en-US" sz="2000" b="1" dirty="0" err="1" smtClean="0"/>
              <a:t>Pvalue</a:t>
            </a:r>
            <a:endParaRPr lang="en-US" sz="2000" b="1" dirty="0" smtClean="0"/>
          </a:p>
          <a:p>
            <a:endParaRPr lang="en-US" sz="2000" b="1" dirty="0" smtClean="0"/>
          </a:p>
          <a:p>
            <a:endParaRPr lang="en-US" sz="2000" b="1" dirty="0" smtClean="0"/>
          </a:p>
          <a:p>
            <a:r>
              <a:rPr lang="en-US" sz="2000" b="1" dirty="0" smtClean="0"/>
              <a:t> link</a:t>
            </a:r>
            <a:endParaRPr lang="en-US" sz="2000"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
            <a:ext cx="7772400" cy="1470025"/>
          </a:xfrm>
        </p:spPr>
        <p:txBody>
          <a:bodyPr>
            <a:normAutofit/>
          </a:bodyPr>
          <a:lstStyle/>
          <a:p>
            <a:r>
              <a:rPr lang="en-US" sz="3600" dirty="0" smtClean="0"/>
              <a:t>How to make a Genetic Risk Score</a:t>
            </a:r>
            <a:endParaRPr lang="en-US" sz="3600" dirty="0"/>
          </a:p>
        </p:txBody>
      </p:sp>
      <p:sp>
        <p:nvSpPr>
          <p:cNvPr id="3" name="Subtitle 2"/>
          <p:cNvSpPr>
            <a:spLocks noGrp="1"/>
          </p:cNvSpPr>
          <p:nvPr>
            <p:ph type="subTitle" idx="1"/>
          </p:nvPr>
        </p:nvSpPr>
        <p:spPr>
          <a:xfrm>
            <a:off x="457200" y="1676400"/>
            <a:ext cx="6400800" cy="1752600"/>
          </a:xfrm>
        </p:spPr>
        <p:txBody>
          <a:bodyPr/>
          <a:lstStyle/>
          <a:p>
            <a:pPr algn="l"/>
            <a:r>
              <a:rPr lang="en-US" dirty="0" smtClean="0">
                <a:solidFill>
                  <a:schemeClr val="tx1"/>
                </a:solidFill>
              </a:rPr>
              <a:t>1. Count alleles</a:t>
            </a:r>
            <a:endParaRPr lang="en-US" dirty="0">
              <a:solidFill>
                <a:schemeClr val="tx1"/>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3200" dirty="0" smtClean="0"/>
              <a:t>Chronic Kidney Disease</a:t>
            </a:r>
            <a:endParaRPr lang="en-US" sz="3200" dirty="0"/>
          </a:p>
        </p:txBody>
      </p:sp>
      <p:pic>
        <p:nvPicPr>
          <p:cNvPr id="40962" name="Picture 2"/>
          <p:cNvPicPr>
            <a:picLocks noChangeAspect="1" noChangeArrowheads="1"/>
          </p:cNvPicPr>
          <p:nvPr/>
        </p:nvPicPr>
        <p:blipFill>
          <a:blip r:embed="rId2" cstate="print"/>
          <a:srcRect l="25116" r="37442" b="-1247"/>
          <a:stretch>
            <a:fillRect/>
          </a:stretch>
        </p:blipFill>
        <p:spPr bwMode="auto">
          <a:xfrm>
            <a:off x="457200" y="1981200"/>
            <a:ext cx="3810000" cy="4648200"/>
          </a:xfrm>
          <a:prstGeom prst="rect">
            <a:avLst/>
          </a:prstGeom>
          <a:noFill/>
          <a:ln w="9525">
            <a:noFill/>
            <a:miter lim="800000"/>
            <a:headEnd/>
            <a:tailEnd/>
          </a:ln>
        </p:spPr>
      </p:pic>
      <p:sp>
        <p:nvSpPr>
          <p:cNvPr id="4" name="TextBox 3"/>
          <p:cNvSpPr txBox="1"/>
          <p:nvPr/>
        </p:nvSpPr>
        <p:spPr>
          <a:xfrm rot="16200000">
            <a:off x="2246144" y="-2627144"/>
            <a:ext cx="3581400" cy="5940088"/>
          </a:xfrm>
          <a:prstGeom prst="rect">
            <a:avLst/>
          </a:prstGeom>
          <a:noFill/>
        </p:spPr>
        <p:txBody>
          <a:bodyPr wrap="square" rtlCol="0">
            <a:spAutoFit/>
          </a:bodyPr>
          <a:lstStyle/>
          <a:p>
            <a:r>
              <a:rPr lang="en-US" sz="2000" b="1" dirty="0" smtClean="0"/>
              <a:t>SNP</a:t>
            </a:r>
          </a:p>
          <a:p>
            <a:endParaRPr lang="en-US" sz="2000" b="1" dirty="0" smtClean="0"/>
          </a:p>
          <a:p>
            <a:endParaRPr lang="en-US" sz="2000" b="1" dirty="0" smtClean="0"/>
          </a:p>
          <a:p>
            <a:r>
              <a:rPr lang="en-US" sz="2000" b="1" dirty="0" smtClean="0"/>
              <a:t> genotype</a:t>
            </a:r>
          </a:p>
          <a:p>
            <a:endParaRPr lang="en-US" sz="2000" b="1" dirty="0" smtClean="0"/>
          </a:p>
          <a:p>
            <a:endParaRPr lang="en-US" sz="2000" b="1" dirty="0" smtClean="0"/>
          </a:p>
          <a:p>
            <a:endParaRPr lang="en-US" sz="2000" b="1" dirty="0" smtClean="0"/>
          </a:p>
          <a:p>
            <a:r>
              <a:rPr lang="en-US" sz="2000" b="1" dirty="0" smtClean="0"/>
              <a:t> risk allele</a:t>
            </a:r>
          </a:p>
          <a:p>
            <a:endParaRPr lang="en-US" sz="2000" b="1" dirty="0" smtClean="0"/>
          </a:p>
          <a:p>
            <a:endParaRPr lang="en-US" sz="2000" b="1" dirty="0" smtClean="0"/>
          </a:p>
          <a:p>
            <a:r>
              <a:rPr lang="en-US" sz="2000" b="1" dirty="0" smtClean="0"/>
              <a:t>Score</a:t>
            </a:r>
          </a:p>
          <a:p>
            <a:endParaRPr lang="en-US" sz="2000" b="1" dirty="0" smtClean="0"/>
          </a:p>
          <a:p>
            <a:endParaRPr lang="en-US" sz="2000" b="1" dirty="0" smtClean="0"/>
          </a:p>
          <a:p>
            <a:r>
              <a:rPr lang="en-US" sz="2000" b="1" dirty="0" smtClean="0"/>
              <a:t>Running</a:t>
            </a:r>
          </a:p>
          <a:p>
            <a:r>
              <a:rPr lang="en-US" sz="2000" b="1" dirty="0" smtClean="0"/>
              <a:t> Score</a:t>
            </a:r>
          </a:p>
          <a:p>
            <a:endParaRPr lang="en-US" sz="2000" b="1" dirty="0" smtClean="0"/>
          </a:p>
          <a:p>
            <a:endParaRPr lang="en-US" sz="2000" b="1" dirty="0" smtClean="0"/>
          </a:p>
          <a:p>
            <a:endParaRPr lang="en-US" sz="2000" b="1" dirty="0" smtClean="0"/>
          </a:p>
          <a:p>
            <a:endParaRPr lang="en-US" sz="2000" b="1" dirty="0" smtClean="0"/>
          </a:p>
        </p:txBody>
      </p:sp>
      <p:sp>
        <p:nvSpPr>
          <p:cNvPr id="5" name="TextBox 4"/>
          <p:cNvSpPr txBox="1"/>
          <p:nvPr/>
        </p:nvSpPr>
        <p:spPr>
          <a:xfrm>
            <a:off x="4191000" y="2057400"/>
            <a:ext cx="2133600" cy="369332"/>
          </a:xfrm>
          <a:prstGeom prst="rect">
            <a:avLst/>
          </a:prstGeom>
          <a:noFill/>
        </p:spPr>
        <p:txBody>
          <a:bodyPr wrap="square" rtlCol="0">
            <a:spAutoFit/>
          </a:bodyPr>
          <a:lstStyle/>
          <a:p>
            <a:r>
              <a:rPr lang="en-US" dirty="0" smtClean="0"/>
              <a:t>1	1</a:t>
            </a:r>
            <a:endParaRPr lang="en-US" dirty="0"/>
          </a:p>
        </p:txBody>
      </p:sp>
      <p:sp>
        <p:nvSpPr>
          <p:cNvPr id="6" name="TextBox 5"/>
          <p:cNvSpPr txBox="1"/>
          <p:nvPr/>
        </p:nvSpPr>
        <p:spPr>
          <a:xfrm>
            <a:off x="4191000" y="2602468"/>
            <a:ext cx="2133600" cy="369332"/>
          </a:xfrm>
          <a:prstGeom prst="rect">
            <a:avLst/>
          </a:prstGeom>
          <a:noFill/>
        </p:spPr>
        <p:txBody>
          <a:bodyPr wrap="square" rtlCol="0">
            <a:spAutoFit/>
          </a:bodyPr>
          <a:lstStyle/>
          <a:p>
            <a:r>
              <a:rPr lang="en-US" dirty="0" smtClean="0"/>
              <a:t>2	3</a:t>
            </a:r>
            <a:endParaRPr lang="en-US" dirty="0"/>
          </a:p>
        </p:txBody>
      </p:sp>
      <p:sp>
        <p:nvSpPr>
          <p:cNvPr id="7" name="TextBox 6"/>
          <p:cNvSpPr txBox="1"/>
          <p:nvPr/>
        </p:nvSpPr>
        <p:spPr>
          <a:xfrm>
            <a:off x="4191000" y="3048000"/>
            <a:ext cx="2133600" cy="369332"/>
          </a:xfrm>
          <a:prstGeom prst="rect">
            <a:avLst/>
          </a:prstGeom>
          <a:noFill/>
        </p:spPr>
        <p:txBody>
          <a:bodyPr wrap="square" rtlCol="0">
            <a:spAutoFit/>
          </a:bodyPr>
          <a:lstStyle/>
          <a:p>
            <a:r>
              <a:rPr lang="en-US" dirty="0" smtClean="0"/>
              <a:t>0	3</a:t>
            </a:r>
            <a:endParaRPr lang="en-US" dirty="0"/>
          </a:p>
        </p:txBody>
      </p:sp>
      <p:sp>
        <p:nvSpPr>
          <p:cNvPr id="8" name="TextBox 7"/>
          <p:cNvSpPr txBox="1"/>
          <p:nvPr/>
        </p:nvSpPr>
        <p:spPr>
          <a:xfrm>
            <a:off x="4191000" y="3593068"/>
            <a:ext cx="2133600" cy="369332"/>
          </a:xfrm>
          <a:prstGeom prst="rect">
            <a:avLst/>
          </a:prstGeom>
          <a:noFill/>
        </p:spPr>
        <p:txBody>
          <a:bodyPr wrap="square" rtlCol="0">
            <a:spAutoFit/>
          </a:bodyPr>
          <a:lstStyle/>
          <a:p>
            <a:r>
              <a:rPr lang="en-US" dirty="0" smtClean="0"/>
              <a:t>0	3</a:t>
            </a:r>
            <a:endParaRPr lang="en-US" dirty="0"/>
          </a:p>
        </p:txBody>
      </p:sp>
      <p:sp>
        <p:nvSpPr>
          <p:cNvPr id="9" name="TextBox 8"/>
          <p:cNvSpPr txBox="1"/>
          <p:nvPr/>
        </p:nvSpPr>
        <p:spPr>
          <a:xfrm>
            <a:off x="4191000" y="4038600"/>
            <a:ext cx="2133600" cy="369332"/>
          </a:xfrm>
          <a:prstGeom prst="rect">
            <a:avLst/>
          </a:prstGeom>
          <a:noFill/>
        </p:spPr>
        <p:txBody>
          <a:bodyPr wrap="square" rtlCol="0">
            <a:spAutoFit/>
          </a:bodyPr>
          <a:lstStyle/>
          <a:p>
            <a:r>
              <a:rPr lang="en-US" dirty="0" smtClean="0"/>
              <a:t>0	3</a:t>
            </a:r>
            <a:endParaRPr lang="en-US" dirty="0"/>
          </a:p>
        </p:txBody>
      </p:sp>
      <p:sp>
        <p:nvSpPr>
          <p:cNvPr id="10" name="TextBox 9"/>
          <p:cNvSpPr txBox="1"/>
          <p:nvPr/>
        </p:nvSpPr>
        <p:spPr>
          <a:xfrm>
            <a:off x="4191000" y="4507468"/>
            <a:ext cx="2133600" cy="369332"/>
          </a:xfrm>
          <a:prstGeom prst="rect">
            <a:avLst/>
          </a:prstGeom>
          <a:noFill/>
        </p:spPr>
        <p:txBody>
          <a:bodyPr wrap="square" rtlCol="0">
            <a:spAutoFit/>
          </a:bodyPr>
          <a:lstStyle/>
          <a:p>
            <a:r>
              <a:rPr lang="en-US" dirty="0" smtClean="0"/>
              <a:t>2	5</a:t>
            </a:r>
            <a:endParaRPr lang="en-US" dirty="0"/>
          </a:p>
        </p:txBody>
      </p:sp>
      <p:sp>
        <p:nvSpPr>
          <p:cNvPr id="11" name="TextBox 10"/>
          <p:cNvSpPr txBox="1"/>
          <p:nvPr/>
        </p:nvSpPr>
        <p:spPr>
          <a:xfrm>
            <a:off x="4191000" y="4953000"/>
            <a:ext cx="2133600" cy="369332"/>
          </a:xfrm>
          <a:prstGeom prst="rect">
            <a:avLst/>
          </a:prstGeom>
          <a:noFill/>
        </p:spPr>
        <p:txBody>
          <a:bodyPr wrap="square" rtlCol="0">
            <a:spAutoFit/>
          </a:bodyPr>
          <a:lstStyle/>
          <a:p>
            <a:r>
              <a:rPr lang="en-US" dirty="0" smtClean="0"/>
              <a:t>0	5</a:t>
            </a:r>
            <a:endParaRPr lang="en-US" dirty="0"/>
          </a:p>
        </p:txBody>
      </p:sp>
      <p:sp>
        <p:nvSpPr>
          <p:cNvPr id="12" name="TextBox 11"/>
          <p:cNvSpPr txBox="1"/>
          <p:nvPr/>
        </p:nvSpPr>
        <p:spPr>
          <a:xfrm>
            <a:off x="4191000" y="5498068"/>
            <a:ext cx="2133600" cy="369332"/>
          </a:xfrm>
          <a:prstGeom prst="rect">
            <a:avLst/>
          </a:prstGeom>
          <a:noFill/>
        </p:spPr>
        <p:txBody>
          <a:bodyPr wrap="square" rtlCol="0">
            <a:spAutoFit/>
          </a:bodyPr>
          <a:lstStyle/>
          <a:p>
            <a:r>
              <a:rPr lang="en-US" dirty="0" smtClean="0"/>
              <a:t>2	7</a:t>
            </a:r>
            <a:endParaRPr lang="en-US" dirty="0"/>
          </a:p>
        </p:txBody>
      </p:sp>
      <p:sp>
        <p:nvSpPr>
          <p:cNvPr id="13" name="TextBox 12"/>
          <p:cNvSpPr txBox="1"/>
          <p:nvPr/>
        </p:nvSpPr>
        <p:spPr>
          <a:xfrm>
            <a:off x="4191000" y="5943600"/>
            <a:ext cx="4267200" cy="369332"/>
          </a:xfrm>
          <a:prstGeom prst="rect">
            <a:avLst/>
          </a:prstGeom>
          <a:noFill/>
        </p:spPr>
        <p:txBody>
          <a:bodyPr wrap="square" rtlCol="0">
            <a:spAutoFit/>
          </a:bodyPr>
          <a:lstStyle/>
          <a:p>
            <a:r>
              <a:rPr lang="en-US" dirty="0" smtClean="0"/>
              <a:t>2	9     out of 18 possible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P spid="12"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1600" dirty="0" smtClean="0"/>
              <a:t>Summing the risk alleles </a:t>
            </a:r>
            <a:br>
              <a:rPr lang="en-US" sz="1600" dirty="0" smtClean="0"/>
            </a:br>
            <a:r>
              <a:rPr lang="en-US" sz="1600" dirty="0" smtClean="0"/>
              <a:t>16 loci account for 1.4% of the variation in </a:t>
            </a:r>
            <a:r>
              <a:rPr lang="en-US" sz="1600" dirty="0" err="1" smtClean="0"/>
              <a:t>eGFRcrea</a:t>
            </a:r>
            <a:r>
              <a:rPr lang="en-US" sz="1600" dirty="0" smtClean="0"/>
              <a:t>. </a:t>
            </a:r>
            <a:endParaRPr lang="en-US" sz="1600" dirty="0"/>
          </a:p>
        </p:txBody>
      </p:sp>
      <p:pic>
        <p:nvPicPr>
          <p:cNvPr id="1026" name="Picture 2" descr="Distribution of the genetic risk score in the discovery samples and relation of risk score categories to mean eGFRcrea and prevalence of CKD."/>
          <p:cNvPicPr>
            <a:picLocks noChangeAspect="1" noChangeArrowheads="1"/>
          </p:cNvPicPr>
          <p:nvPr/>
        </p:nvPicPr>
        <p:blipFill>
          <a:blip r:embed="rId2" cstate="print"/>
          <a:srcRect/>
          <a:stretch>
            <a:fillRect/>
          </a:stretch>
        </p:blipFill>
        <p:spPr bwMode="auto">
          <a:xfrm>
            <a:off x="1600200" y="2286000"/>
            <a:ext cx="5715000" cy="3876676"/>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
            <a:ext cx="7772400" cy="1470025"/>
          </a:xfrm>
        </p:spPr>
        <p:txBody>
          <a:bodyPr>
            <a:normAutofit/>
          </a:bodyPr>
          <a:lstStyle/>
          <a:p>
            <a:r>
              <a:rPr lang="en-US" sz="3600" dirty="0" smtClean="0"/>
              <a:t>How to make a Genetic Risk Score</a:t>
            </a:r>
            <a:endParaRPr lang="en-US" sz="3600" dirty="0"/>
          </a:p>
        </p:txBody>
      </p:sp>
      <p:sp>
        <p:nvSpPr>
          <p:cNvPr id="3" name="Subtitle 2"/>
          <p:cNvSpPr>
            <a:spLocks noGrp="1"/>
          </p:cNvSpPr>
          <p:nvPr>
            <p:ph type="subTitle" idx="1"/>
          </p:nvPr>
        </p:nvSpPr>
        <p:spPr>
          <a:xfrm>
            <a:off x="457200" y="1676400"/>
            <a:ext cx="6400800" cy="1752600"/>
          </a:xfrm>
        </p:spPr>
        <p:txBody>
          <a:bodyPr/>
          <a:lstStyle/>
          <a:p>
            <a:pPr marL="514350" indent="-514350" algn="l">
              <a:buAutoNum type="arabicPeriod"/>
            </a:pPr>
            <a:r>
              <a:rPr lang="en-US" dirty="0" smtClean="0">
                <a:solidFill>
                  <a:schemeClr val="tx1"/>
                </a:solidFill>
              </a:rPr>
              <a:t>Count alleles</a:t>
            </a:r>
          </a:p>
          <a:p>
            <a:pPr marL="514350" indent="-514350" algn="l">
              <a:buAutoNum type="arabicPeriod"/>
            </a:pPr>
            <a:r>
              <a:rPr lang="en-US" dirty="0" smtClean="0">
                <a:solidFill>
                  <a:schemeClr val="tx1"/>
                </a:solidFill>
              </a:rPr>
              <a:t>Weight using odds ratios</a:t>
            </a:r>
            <a:endParaRPr lang="en-US" dirty="0">
              <a:solidFill>
                <a:schemeClr val="tx1"/>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1143000"/>
          </a:xfrm>
        </p:spPr>
        <p:txBody>
          <a:bodyPr>
            <a:normAutofit/>
          </a:bodyPr>
          <a:lstStyle/>
          <a:p>
            <a:r>
              <a:rPr lang="en-US" sz="3200" dirty="0" smtClean="0"/>
              <a:t>Chronic Kidney Disease</a:t>
            </a:r>
            <a:br>
              <a:rPr lang="en-US" sz="3200" dirty="0" smtClean="0"/>
            </a:br>
            <a:r>
              <a:rPr lang="en-US" sz="3200" dirty="0" smtClean="0"/>
              <a:t>Weight by odds ratios</a:t>
            </a:r>
            <a:endParaRPr lang="en-US" sz="3200" dirty="0"/>
          </a:p>
        </p:txBody>
      </p:sp>
      <p:pic>
        <p:nvPicPr>
          <p:cNvPr id="41986" name="Picture 2"/>
          <p:cNvPicPr>
            <a:picLocks noChangeAspect="1" noChangeArrowheads="1"/>
          </p:cNvPicPr>
          <p:nvPr/>
        </p:nvPicPr>
        <p:blipFill>
          <a:blip r:embed="rId2" cstate="print"/>
          <a:srcRect/>
          <a:stretch>
            <a:fillRect/>
          </a:stretch>
        </p:blipFill>
        <p:spPr bwMode="auto">
          <a:xfrm>
            <a:off x="1371600" y="1447800"/>
            <a:ext cx="6019800" cy="3844488"/>
          </a:xfrm>
          <a:prstGeom prst="rect">
            <a:avLst/>
          </a:prstGeom>
          <a:noFill/>
          <a:ln w="9525">
            <a:noFill/>
            <a:miter lim="800000"/>
            <a:headEnd/>
            <a:tailEnd/>
          </a:ln>
        </p:spPr>
      </p:pic>
      <p:sp>
        <p:nvSpPr>
          <p:cNvPr id="6" name="TextBox 5"/>
          <p:cNvSpPr txBox="1"/>
          <p:nvPr/>
        </p:nvSpPr>
        <p:spPr>
          <a:xfrm>
            <a:off x="685800" y="5486400"/>
            <a:ext cx="7772400" cy="923330"/>
          </a:xfrm>
          <a:prstGeom prst="rect">
            <a:avLst/>
          </a:prstGeom>
          <a:noFill/>
        </p:spPr>
        <p:txBody>
          <a:bodyPr wrap="square" rtlCol="0">
            <a:spAutoFit/>
          </a:bodyPr>
          <a:lstStyle/>
          <a:p>
            <a:r>
              <a:rPr lang="en-US" dirty="0" smtClean="0"/>
              <a:t>Odds ratio ≈  effect size</a:t>
            </a:r>
          </a:p>
          <a:p>
            <a:r>
              <a:rPr lang="en-US" dirty="0" smtClean="0"/>
              <a:t>But odds ratio affected by allele frequency, so can’t really compare two alleles</a:t>
            </a:r>
          </a:p>
          <a:p>
            <a:r>
              <a:rPr lang="en-US" dirty="0" smtClean="0"/>
              <a:t>(They could have at least tried!)</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
            <a:ext cx="7772400" cy="1470025"/>
          </a:xfrm>
        </p:spPr>
        <p:txBody>
          <a:bodyPr>
            <a:normAutofit/>
          </a:bodyPr>
          <a:lstStyle/>
          <a:p>
            <a:r>
              <a:rPr lang="en-US" sz="3600" dirty="0" smtClean="0"/>
              <a:t>How to make a Genetic Risk Score</a:t>
            </a:r>
            <a:endParaRPr lang="en-US" sz="3600" dirty="0"/>
          </a:p>
        </p:txBody>
      </p:sp>
      <p:sp>
        <p:nvSpPr>
          <p:cNvPr id="3" name="Subtitle 2"/>
          <p:cNvSpPr>
            <a:spLocks noGrp="1"/>
          </p:cNvSpPr>
          <p:nvPr>
            <p:ph type="subTitle" idx="1"/>
          </p:nvPr>
        </p:nvSpPr>
        <p:spPr>
          <a:xfrm>
            <a:off x="457200" y="1676400"/>
            <a:ext cx="6400800" cy="1752600"/>
          </a:xfrm>
        </p:spPr>
        <p:txBody>
          <a:bodyPr/>
          <a:lstStyle/>
          <a:p>
            <a:pPr marL="514350" indent="-514350" algn="l">
              <a:buAutoNum type="arabicPeriod"/>
            </a:pPr>
            <a:r>
              <a:rPr lang="en-US" dirty="0" smtClean="0">
                <a:solidFill>
                  <a:schemeClr val="tx1"/>
                </a:solidFill>
              </a:rPr>
              <a:t>Count alleles</a:t>
            </a:r>
          </a:p>
          <a:p>
            <a:pPr marL="514350" indent="-514350" algn="l">
              <a:buAutoNum type="arabicPeriod"/>
            </a:pPr>
            <a:r>
              <a:rPr lang="en-US" dirty="0" smtClean="0">
                <a:solidFill>
                  <a:schemeClr val="tx1"/>
                </a:solidFill>
              </a:rPr>
              <a:t>Weight using odds ratios</a:t>
            </a:r>
          </a:p>
          <a:p>
            <a:pPr marL="514350" indent="-514350" algn="l">
              <a:buAutoNum type="arabicPeriod"/>
            </a:pPr>
            <a:r>
              <a:rPr lang="en-US" dirty="0" smtClean="0">
                <a:solidFill>
                  <a:schemeClr val="tx1"/>
                </a:solidFill>
              </a:rPr>
              <a:t>Weight by increased likelihood</a:t>
            </a:r>
            <a:endParaRPr lang="en-US" dirty="0">
              <a:solidFill>
                <a:schemeClr val="tx1"/>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381000"/>
            <a:ext cx="7772400" cy="1470025"/>
          </a:xfrm>
        </p:spPr>
        <p:txBody>
          <a:bodyPr>
            <a:normAutofit/>
          </a:bodyPr>
          <a:lstStyle/>
          <a:p>
            <a:r>
              <a:rPr lang="en-US" dirty="0" smtClean="0"/>
              <a:t>Recall from Class GWAS</a:t>
            </a:r>
            <a:br>
              <a:rPr lang="en-US" dirty="0" smtClean="0"/>
            </a:br>
            <a:r>
              <a:rPr lang="en-US" sz="3600" dirty="0" smtClean="0"/>
              <a:t>Odds Ratio </a:t>
            </a:r>
            <a:r>
              <a:rPr lang="en-US" sz="3600" b="1" dirty="0" smtClean="0">
                <a:latin typeface="Times New Roman"/>
                <a:cs typeface="Times New Roman"/>
              </a:rPr>
              <a:t>≠</a:t>
            </a:r>
            <a:r>
              <a:rPr lang="en-US" sz="3600" dirty="0" smtClean="0"/>
              <a:t> Increased Risk</a:t>
            </a:r>
            <a:endParaRPr lang="en-US" sz="3600" dirty="0"/>
          </a:p>
        </p:txBody>
      </p:sp>
      <p:graphicFrame>
        <p:nvGraphicFramePr>
          <p:cNvPr id="3" name="Table 2"/>
          <p:cNvGraphicFramePr>
            <a:graphicFrameLocks noGrp="1"/>
          </p:cNvGraphicFramePr>
          <p:nvPr>
            <p:extLst>
              <p:ext uri="{D42A27DB-BD31-4B8C-83A1-F6EECF244321}">
                <p14:modId xmlns:p14="http://schemas.microsoft.com/office/powerpoint/2010/main" xmlns="" val="51585436"/>
              </p:ext>
            </p:extLst>
          </p:nvPr>
        </p:nvGraphicFramePr>
        <p:xfrm>
          <a:off x="838200" y="2209800"/>
          <a:ext cx="6348742" cy="2494280"/>
        </p:xfrm>
        <a:graphic>
          <a:graphicData uri="http://schemas.openxmlformats.org/drawingml/2006/table">
            <a:tbl>
              <a:tblPr firstRow="1" bandRow="1">
                <a:tableStyleId>{5C22544A-7EE6-4342-B048-85BDC9FD1C3A}</a:tableStyleId>
              </a:tblPr>
              <a:tblGrid>
                <a:gridCol w="1568513"/>
                <a:gridCol w="1360257"/>
                <a:gridCol w="1029858"/>
                <a:gridCol w="1195057"/>
                <a:gridCol w="1195057"/>
              </a:tblGrid>
              <a:tr h="370840">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smtClean="0">
                          <a:solidFill>
                            <a:schemeClr val="tx1"/>
                          </a:solidFill>
                        </a:rPr>
                        <a:t>P-value</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smtClean="0">
                          <a:solidFill>
                            <a:schemeClr val="tx1"/>
                          </a:solidFill>
                        </a:rPr>
                        <a:t>OR</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smtClean="0">
                          <a:solidFill>
                            <a:schemeClr val="tx1"/>
                          </a:solidFill>
                        </a:rPr>
                        <a:t>IR</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r>
                        <a:rPr lang="en-US" dirty="0" smtClean="0">
                          <a:solidFill>
                            <a:schemeClr val="tx1"/>
                          </a:solidFill>
                        </a:rPr>
                        <a:t>Lactose Intolerance</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smtClean="0"/>
                        <a:t>rs4988235</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smtClean="0">
                          <a:solidFill>
                            <a:schemeClr val="tx1"/>
                          </a:solidFill>
                        </a:rPr>
                        <a:t>.09</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smtClean="0">
                          <a:solidFill>
                            <a:schemeClr val="tx1"/>
                          </a:solidFill>
                        </a:rPr>
                        <a:t>2.7</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smtClean="0">
                          <a:solidFill>
                            <a:schemeClr val="tx1"/>
                          </a:solidFill>
                        </a:rPr>
                        <a:t>1.2</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r>
                        <a:rPr lang="en-US" dirty="0" smtClean="0">
                          <a:solidFill>
                            <a:schemeClr val="tx1"/>
                          </a:solidFill>
                        </a:rPr>
                        <a:t>Eye Color</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smtClean="0">
                          <a:solidFill>
                            <a:schemeClr val="tx1"/>
                          </a:solidFill>
                        </a:rPr>
                        <a:t>rs</a:t>
                      </a:r>
                      <a:r>
                        <a:rPr lang="en-US" dirty="0" smtClean="0"/>
                        <a:t>7495174</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smtClean="0">
                          <a:solidFill>
                            <a:schemeClr val="tx1"/>
                          </a:solidFill>
                        </a:rPr>
                        <a:t>.0093</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err="1" smtClean="0">
                          <a:solidFill>
                            <a:schemeClr val="tx1"/>
                          </a:solidFill>
                        </a:rPr>
                        <a:t>inf</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err="1" smtClean="0">
                          <a:solidFill>
                            <a:schemeClr val="tx1"/>
                          </a:solidFill>
                        </a:rPr>
                        <a:t>inf</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r>
                        <a:rPr lang="en-US" dirty="0" smtClean="0">
                          <a:solidFill>
                            <a:schemeClr val="tx1"/>
                          </a:solidFill>
                        </a:rPr>
                        <a:t>Asparagus</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smtClean="0">
                          <a:solidFill>
                            <a:schemeClr val="tx1"/>
                          </a:solidFill>
                        </a:rPr>
                        <a:t>rs4481887</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smtClean="0">
                          <a:solidFill>
                            <a:schemeClr val="tx1"/>
                          </a:solidFill>
                        </a:rPr>
                        <a:t>.084</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smtClean="0">
                          <a:solidFill>
                            <a:schemeClr val="tx1"/>
                          </a:solidFill>
                        </a:rPr>
                        <a:t>2.35</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smtClean="0">
                          <a:solidFill>
                            <a:schemeClr val="tx1"/>
                          </a:solidFill>
                        </a:rPr>
                        <a:t>1.18</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r>
                        <a:rPr lang="en-US" dirty="0" smtClean="0">
                          <a:solidFill>
                            <a:schemeClr val="tx1"/>
                          </a:solidFill>
                        </a:rPr>
                        <a:t>Bitter Taste</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smtClean="0">
                          <a:solidFill>
                            <a:schemeClr val="tx1"/>
                          </a:solidFill>
                        </a:rPr>
                        <a:t>rs</a:t>
                      </a:r>
                      <a:r>
                        <a:rPr lang="en-US" dirty="0" smtClean="0"/>
                        <a:t>713598</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smtClean="0">
                          <a:solidFill>
                            <a:schemeClr val="tx1"/>
                          </a:solidFill>
                        </a:rPr>
                        <a:t>.000498</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smtClean="0">
                          <a:solidFill>
                            <a:schemeClr val="tx1"/>
                          </a:solidFill>
                        </a:rPr>
                        <a:t>0.22</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smtClean="0">
                          <a:solidFill>
                            <a:schemeClr val="tx1"/>
                          </a:solidFill>
                        </a:rPr>
                        <a:t>0.519</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r>
                        <a:rPr lang="en-US" dirty="0" smtClean="0">
                          <a:solidFill>
                            <a:schemeClr val="tx1"/>
                          </a:solidFill>
                        </a:rPr>
                        <a:t>Earwax</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smtClean="0">
                          <a:solidFill>
                            <a:schemeClr val="tx1"/>
                          </a:solidFill>
                        </a:rPr>
                        <a:t>rs</a:t>
                      </a:r>
                      <a:r>
                        <a:rPr lang="en-US" dirty="0" smtClean="0"/>
                        <a:t>17822931</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smtClean="0">
                          <a:solidFill>
                            <a:schemeClr val="tx1"/>
                          </a:solidFill>
                        </a:rPr>
                        <a:t>.004</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smtClean="0">
                          <a:solidFill>
                            <a:schemeClr val="tx1"/>
                          </a:solidFill>
                        </a:rPr>
                        <a:t>4.6</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smtClean="0">
                          <a:solidFill>
                            <a:schemeClr val="tx1"/>
                          </a:solidFill>
                        </a:rPr>
                        <a:t>2.6</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4" name="TextBox 3"/>
          <p:cNvSpPr txBox="1"/>
          <p:nvPr/>
        </p:nvSpPr>
        <p:spPr>
          <a:xfrm>
            <a:off x="914400" y="4953000"/>
            <a:ext cx="7086600" cy="646331"/>
          </a:xfrm>
          <a:prstGeom prst="rect">
            <a:avLst/>
          </a:prstGeom>
          <a:noFill/>
        </p:spPr>
        <p:txBody>
          <a:bodyPr wrap="square" rtlCol="0">
            <a:spAutoFit/>
          </a:bodyPr>
          <a:lstStyle/>
          <a:p>
            <a:r>
              <a:rPr lang="en-US" dirty="0" smtClean="0"/>
              <a:t>Increased Risk can be multiplied together.</a:t>
            </a:r>
          </a:p>
          <a:p>
            <a:r>
              <a:rPr lang="en-US" dirty="0" smtClean="0"/>
              <a:t>Usually don’t know increased risk in case/control study</a:t>
            </a:r>
            <a:endParaRPr lang="en-US" dirty="0"/>
          </a:p>
        </p:txBody>
      </p:sp>
    </p:spTree>
    <p:extLst>
      <p:ext uri="{BB962C8B-B14F-4D97-AF65-F5344CB8AC3E}">
        <p14:creationId xmlns:p14="http://schemas.microsoft.com/office/powerpoint/2010/main" xmlns="" val="242928500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
            <a:ext cx="7772400" cy="1470025"/>
          </a:xfrm>
        </p:spPr>
        <p:txBody>
          <a:bodyPr>
            <a:normAutofit/>
          </a:bodyPr>
          <a:lstStyle/>
          <a:p>
            <a:r>
              <a:rPr lang="en-US" sz="3600" dirty="0" smtClean="0"/>
              <a:t>How to make a Genetic Risk Score</a:t>
            </a:r>
            <a:endParaRPr lang="en-US" sz="3600" dirty="0"/>
          </a:p>
        </p:txBody>
      </p:sp>
      <p:sp>
        <p:nvSpPr>
          <p:cNvPr id="3" name="Subtitle 2"/>
          <p:cNvSpPr>
            <a:spLocks noGrp="1"/>
          </p:cNvSpPr>
          <p:nvPr>
            <p:ph type="subTitle" idx="1"/>
          </p:nvPr>
        </p:nvSpPr>
        <p:spPr>
          <a:xfrm>
            <a:off x="457200" y="1676400"/>
            <a:ext cx="6400800" cy="1752600"/>
          </a:xfrm>
        </p:spPr>
        <p:txBody>
          <a:bodyPr>
            <a:normAutofit fontScale="85000" lnSpcReduction="20000"/>
          </a:bodyPr>
          <a:lstStyle/>
          <a:p>
            <a:pPr marL="514350" indent="-514350" algn="l">
              <a:buAutoNum type="arabicPeriod"/>
            </a:pPr>
            <a:r>
              <a:rPr lang="en-US" dirty="0" smtClean="0">
                <a:solidFill>
                  <a:schemeClr val="tx1"/>
                </a:solidFill>
              </a:rPr>
              <a:t>Count alleles</a:t>
            </a:r>
          </a:p>
          <a:p>
            <a:pPr marL="514350" indent="-514350" algn="l">
              <a:buAutoNum type="arabicPeriod"/>
            </a:pPr>
            <a:r>
              <a:rPr lang="en-US" dirty="0" smtClean="0">
                <a:solidFill>
                  <a:schemeClr val="tx1"/>
                </a:solidFill>
              </a:rPr>
              <a:t>Weight using odds ratios</a:t>
            </a:r>
          </a:p>
          <a:p>
            <a:pPr marL="514350" indent="-514350" algn="l">
              <a:buAutoNum type="arabicPeriod"/>
            </a:pPr>
            <a:r>
              <a:rPr lang="en-US" dirty="0" smtClean="0">
                <a:solidFill>
                  <a:schemeClr val="tx1"/>
                </a:solidFill>
              </a:rPr>
              <a:t>Weight by increased likelihood</a:t>
            </a:r>
          </a:p>
          <a:p>
            <a:pPr marL="514350" indent="-514350" algn="l">
              <a:buAutoNum type="arabicPeriod"/>
            </a:pPr>
            <a:r>
              <a:rPr lang="en-US" dirty="0" smtClean="0">
                <a:solidFill>
                  <a:schemeClr val="tx1"/>
                </a:solidFill>
              </a:rPr>
              <a:t>Linear Regression</a:t>
            </a:r>
            <a:endParaRPr lang="en-US" dirty="0">
              <a:solidFill>
                <a:schemeClr val="tx1"/>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GRS using linear regression</a:t>
            </a:r>
            <a:endParaRPr lang="en-US" dirty="0"/>
          </a:p>
        </p:txBody>
      </p:sp>
      <p:pic>
        <p:nvPicPr>
          <p:cNvPr id="43010" name="Picture 2"/>
          <p:cNvPicPr>
            <a:picLocks noChangeAspect="1" noChangeArrowheads="1"/>
          </p:cNvPicPr>
          <p:nvPr/>
        </p:nvPicPr>
        <p:blipFill>
          <a:blip r:embed="rId2" cstate="print"/>
          <a:srcRect/>
          <a:stretch>
            <a:fillRect/>
          </a:stretch>
        </p:blipFill>
        <p:spPr bwMode="auto">
          <a:xfrm>
            <a:off x="1752600" y="1143000"/>
            <a:ext cx="5381625" cy="3228975"/>
          </a:xfrm>
          <a:prstGeom prst="rect">
            <a:avLst/>
          </a:prstGeom>
          <a:noFill/>
          <a:ln w="9525">
            <a:noFill/>
            <a:miter lim="800000"/>
            <a:headEnd/>
            <a:tailEnd/>
          </a:ln>
        </p:spPr>
      </p:pic>
      <p:sp>
        <p:nvSpPr>
          <p:cNvPr id="4" name="TextBox 3"/>
          <p:cNvSpPr txBox="1"/>
          <p:nvPr/>
        </p:nvSpPr>
        <p:spPr>
          <a:xfrm>
            <a:off x="990600" y="4648200"/>
            <a:ext cx="7315200" cy="923330"/>
          </a:xfrm>
          <a:prstGeom prst="rect">
            <a:avLst/>
          </a:prstGeom>
          <a:noFill/>
        </p:spPr>
        <p:txBody>
          <a:bodyPr wrap="square" rtlCol="0">
            <a:spAutoFit/>
          </a:bodyPr>
          <a:lstStyle/>
          <a:p>
            <a:r>
              <a:rPr lang="en-US" dirty="0" err="1" smtClean="0"/>
              <a:t>eGFR</a:t>
            </a:r>
            <a:r>
              <a:rPr lang="en-US" dirty="0" smtClean="0"/>
              <a:t> = (-.006)(#A alleles at rs1933182) + (.004)(#C alleles at rs267734) + … </a:t>
            </a:r>
          </a:p>
          <a:p>
            <a:endParaRPr lang="en-US" dirty="0" smtClean="0"/>
          </a:p>
          <a:p>
            <a:r>
              <a:rPr lang="en-US" dirty="0" err="1" smtClean="0"/>
              <a:t>Kottgen</a:t>
            </a:r>
            <a:r>
              <a:rPr lang="en-US" dirty="0" smtClean="0"/>
              <a:t> et al.  should have used this!!</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
            <a:ext cx="7772400" cy="1470025"/>
          </a:xfrm>
        </p:spPr>
        <p:txBody>
          <a:bodyPr>
            <a:normAutofit/>
          </a:bodyPr>
          <a:lstStyle/>
          <a:p>
            <a:r>
              <a:rPr lang="en-US" sz="3600" dirty="0" smtClean="0"/>
              <a:t>How to make a Genetic Risk Score</a:t>
            </a:r>
            <a:endParaRPr lang="en-US" sz="3600" dirty="0"/>
          </a:p>
        </p:txBody>
      </p:sp>
      <p:sp>
        <p:nvSpPr>
          <p:cNvPr id="3" name="Subtitle 2"/>
          <p:cNvSpPr>
            <a:spLocks noGrp="1"/>
          </p:cNvSpPr>
          <p:nvPr>
            <p:ph type="subTitle" idx="1"/>
          </p:nvPr>
        </p:nvSpPr>
        <p:spPr>
          <a:xfrm>
            <a:off x="457200" y="1676400"/>
            <a:ext cx="6400800" cy="1752600"/>
          </a:xfrm>
        </p:spPr>
        <p:txBody>
          <a:bodyPr>
            <a:normAutofit fontScale="85000" lnSpcReduction="20000"/>
          </a:bodyPr>
          <a:lstStyle/>
          <a:p>
            <a:pPr marL="514350" indent="-514350" algn="l">
              <a:buAutoNum type="arabicPeriod"/>
            </a:pPr>
            <a:r>
              <a:rPr lang="en-US" dirty="0" smtClean="0">
                <a:solidFill>
                  <a:schemeClr val="tx1"/>
                </a:solidFill>
              </a:rPr>
              <a:t>Count alleles (bad)</a:t>
            </a:r>
          </a:p>
          <a:p>
            <a:pPr marL="514350" indent="-514350" algn="l">
              <a:buAutoNum type="arabicPeriod"/>
            </a:pPr>
            <a:r>
              <a:rPr lang="en-US" dirty="0" smtClean="0">
                <a:solidFill>
                  <a:schemeClr val="tx1"/>
                </a:solidFill>
              </a:rPr>
              <a:t>Weight using odds ratios (OK)</a:t>
            </a:r>
          </a:p>
          <a:p>
            <a:pPr marL="514350" indent="-514350" algn="l">
              <a:buAutoNum type="arabicPeriod"/>
            </a:pPr>
            <a:r>
              <a:rPr lang="en-US" dirty="0" smtClean="0">
                <a:solidFill>
                  <a:schemeClr val="tx1"/>
                </a:solidFill>
              </a:rPr>
              <a:t>Weight by increased likelihood </a:t>
            </a:r>
            <a:r>
              <a:rPr lang="en-US" dirty="0" smtClean="0">
                <a:solidFill>
                  <a:schemeClr val="tx1"/>
                </a:solidFill>
              </a:rPr>
              <a:t>(</a:t>
            </a:r>
            <a:r>
              <a:rPr lang="en-US" dirty="0" smtClean="0">
                <a:solidFill>
                  <a:schemeClr val="tx1"/>
                </a:solidFill>
              </a:rPr>
              <a:t>good</a:t>
            </a:r>
            <a:r>
              <a:rPr lang="en-US" dirty="0" smtClean="0">
                <a:solidFill>
                  <a:schemeClr val="tx1"/>
                </a:solidFill>
              </a:rPr>
              <a:t>)</a:t>
            </a:r>
            <a:endParaRPr lang="en-US" dirty="0" smtClean="0">
              <a:solidFill>
                <a:schemeClr val="tx1"/>
              </a:solidFill>
            </a:endParaRPr>
          </a:p>
          <a:p>
            <a:pPr marL="514350" indent="-514350" algn="l">
              <a:buAutoNum type="arabicPeriod"/>
            </a:pPr>
            <a:r>
              <a:rPr lang="en-US" dirty="0" smtClean="0">
                <a:solidFill>
                  <a:schemeClr val="tx1"/>
                </a:solidFill>
              </a:rPr>
              <a:t>Linear Regression (good)</a:t>
            </a:r>
            <a:endParaRPr lang="en-US" dirty="0">
              <a:solidFill>
                <a:schemeClr val="tx1"/>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Other Genetic Risk Scores</a:t>
            </a:r>
            <a:endParaRPr lang="en-US" dirty="0"/>
          </a:p>
        </p:txBody>
      </p:sp>
      <p:graphicFrame>
        <p:nvGraphicFramePr>
          <p:cNvPr id="3" name="Table 2"/>
          <p:cNvGraphicFramePr>
            <a:graphicFrameLocks noGrp="1"/>
          </p:cNvGraphicFramePr>
          <p:nvPr/>
        </p:nvGraphicFramePr>
        <p:xfrm>
          <a:off x="228600" y="1143000"/>
          <a:ext cx="8610604" cy="4789704"/>
        </p:xfrm>
        <a:graphic>
          <a:graphicData uri="http://schemas.openxmlformats.org/drawingml/2006/table">
            <a:tbl>
              <a:tblPr firstRow="1" bandRow="1">
                <a:tableStyleId>{5C22544A-7EE6-4342-B048-85BDC9FD1C3A}</a:tableStyleId>
              </a:tblPr>
              <a:tblGrid>
                <a:gridCol w="1752600"/>
                <a:gridCol w="685800"/>
                <a:gridCol w="2101234"/>
                <a:gridCol w="3232768"/>
                <a:gridCol w="838202"/>
              </a:tblGrid>
              <a:tr h="492024">
                <a:tc>
                  <a:txBody>
                    <a:bodyPr/>
                    <a:lstStyle/>
                    <a:p>
                      <a:r>
                        <a:rPr lang="en-US" dirty="0" smtClean="0"/>
                        <a:t>Disease</a:t>
                      </a:r>
                      <a:endParaRPr lang="en-US" dirty="0"/>
                    </a:p>
                  </a:txBody>
                  <a:tcPr/>
                </a:tc>
                <a:tc>
                  <a:txBody>
                    <a:bodyPr/>
                    <a:lstStyle/>
                    <a:p>
                      <a:r>
                        <a:rPr lang="en-US" dirty="0" smtClean="0"/>
                        <a:t>SNPs</a:t>
                      </a:r>
                      <a:endParaRPr lang="en-US" dirty="0"/>
                    </a:p>
                  </a:txBody>
                  <a:tcPr/>
                </a:tc>
                <a:tc>
                  <a:txBody>
                    <a:bodyPr/>
                    <a:lstStyle/>
                    <a:p>
                      <a:r>
                        <a:rPr lang="en-US" dirty="0" smtClean="0"/>
                        <a:t>Method</a:t>
                      </a:r>
                      <a:endParaRPr lang="en-US" dirty="0"/>
                    </a:p>
                  </a:txBody>
                  <a:tcPr/>
                </a:tc>
                <a:tc>
                  <a:txBody>
                    <a:bodyPr/>
                    <a:lstStyle/>
                    <a:p>
                      <a:r>
                        <a:rPr lang="en-US" dirty="0" smtClean="0"/>
                        <a:t>Result</a:t>
                      </a:r>
                      <a:endParaRPr lang="en-US" dirty="0"/>
                    </a:p>
                  </a:txBody>
                  <a:tcPr/>
                </a:tc>
                <a:tc>
                  <a:txBody>
                    <a:bodyPr/>
                    <a:lstStyle/>
                    <a:p>
                      <a:r>
                        <a:rPr lang="en-US" dirty="0" smtClean="0"/>
                        <a:t>Date</a:t>
                      </a:r>
                      <a:endParaRPr lang="en-US" dirty="0"/>
                    </a:p>
                  </a:txBody>
                  <a:tcPr/>
                </a:tc>
              </a:tr>
              <a:tr h="1188720">
                <a:tc>
                  <a:txBody>
                    <a:bodyPr/>
                    <a:lstStyle/>
                    <a:p>
                      <a:r>
                        <a:rPr lang="en-US" dirty="0" smtClean="0"/>
                        <a:t>Type 2 diabetes</a:t>
                      </a:r>
                      <a:endParaRPr lang="en-US" dirty="0"/>
                    </a:p>
                  </a:txBody>
                  <a:tcPr/>
                </a:tc>
                <a:tc>
                  <a:txBody>
                    <a:bodyPr/>
                    <a:lstStyle/>
                    <a:p>
                      <a:r>
                        <a:rPr lang="en-US" dirty="0" smtClean="0"/>
                        <a:t>18</a:t>
                      </a:r>
                      <a:endParaRPr lang="en-US" dirty="0"/>
                    </a:p>
                  </a:txBody>
                  <a:tcPr/>
                </a:tc>
                <a:tc>
                  <a:txBody>
                    <a:bodyPr/>
                    <a:lstStyle/>
                    <a:p>
                      <a:r>
                        <a:rPr lang="en-US" dirty="0" smtClean="0"/>
                        <a:t>Logistic regression.</a:t>
                      </a:r>
                      <a:r>
                        <a:rPr lang="en-US" sz="1800" dirty="0" smtClean="0"/>
                        <a:t> </a:t>
                      </a:r>
                      <a:endParaRPr lang="en-US" dirty="0"/>
                    </a:p>
                  </a:txBody>
                  <a:tcPr/>
                </a:tc>
                <a:tc>
                  <a:txBody>
                    <a:bodyPr/>
                    <a:lstStyle/>
                    <a:p>
                      <a:r>
                        <a:rPr lang="en-US" sz="1800" dirty="0" smtClean="0"/>
                        <a:t>The genotype score resulted in the appropriate risk reclassification of, at most, 4% of the subjects.</a:t>
                      </a:r>
                      <a:endParaRPr lang="en-US" dirty="0"/>
                    </a:p>
                  </a:txBody>
                  <a:tcPr/>
                </a:tc>
                <a:tc>
                  <a:txBody>
                    <a:bodyPr/>
                    <a:lstStyle/>
                    <a:p>
                      <a:r>
                        <a:rPr lang="en-US" dirty="0" smtClean="0"/>
                        <a:t>2008</a:t>
                      </a:r>
                      <a:endParaRPr lang="en-US" dirty="0"/>
                    </a:p>
                  </a:txBody>
                  <a:tcPr/>
                </a:tc>
              </a:tr>
              <a:tr h="4572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Type 2 diabetes</a:t>
                      </a:r>
                    </a:p>
                    <a:p>
                      <a:endParaRPr lang="en-US" dirty="0"/>
                    </a:p>
                  </a:txBody>
                  <a:tcPr/>
                </a:tc>
                <a:tc>
                  <a:txBody>
                    <a:bodyPr/>
                    <a:lstStyle/>
                    <a:p>
                      <a:r>
                        <a:rPr lang="en-US" dirty="0" smtClean="0"/>
                        <a:t>20</a:t>
                      </a:r>
                      <a:endParaRPr lang="en-US" dirty="0"/>
                    </a:p>
                  </a:txBody>
                  <a:tcPr/>
                </a:tc>
                <a:tc>
                  <a:txBody>
                    <a:bodyPr/>
                    <a:lstStyle/>
                    <a:p>
                      <a:r>
                        <a:rPr lang="en-US" dirty="0" smtClean="0"/>
                        <a:t># alleles</a:t>
                      </a:r>
                      <a:endParaRPr lang="en-US" dirty="0"/>
                    </a:p>
                  </a:txBody>
                  <a:tcPr/>
                </a:tc>
                <a:tc>
                  <a:txBody>
                    <a:bodyPr/>
                    <a:lstStyle/>
                    <a:p>
                      <a:r>
                        <a:rPr lang="en-US" dirty="0" smtClean="0"/>
                        <a:t>AUC = .54 </a:t>
                      </a:r>
                      <a:endParaRPr lang="en-US" dirty="0"/>
                    </a:p>
                  </a:txBody>
                  <a:tcPr/>
                </a:tc>
                <a:tc>
                  <a:txBody>
                    <a:bodyPr/>
                    <a:lstStyle/>
                    <a:p>
                      <a:r>
                        <a:rPr lang="en-US" dirty="0" smtClean="0"/>
                        <a:t>2010</a:t>
                      </a:r>
                      <a:endParaRPr lang="en-US" dirty="0"/>
                    </a:p>
                  </a:txBody>
                  <a:tcPr/>
                </a:tc>
              </a:tr>
              <a:tr h="492024">
                <a:tc>
                  <a:txBody>
                    <a:bodyPr/>
                    <a:lstStyle/>
                    <a:p>
                      <a:r>
                        <a:rPr lang="en-US" dirty="0" smtClean="0"/>
                        <a:t>Myocardial</a:t>
                      </a:r>
                      <a:r>
                        <a:rPr lang="en-US" baseline="0" dirty="0" smtClean="0"/>
                        <a:t> Infarction</a:t>
                      </a:r>
                      <a:endParaRPr lang="en-US" dirty="0"/>
                    </a:p>
                  </a:txBody>
                  <a:tcPr/>
                </a:tc>
                <a:tc>
                  <a:txBody>
                    <a:bodyPr/>
                    <a:lstStyle/>
                    <a:p>
                      <a:r>
                        <a:rPr lang="en-US" dirty="0" smtClean="0"/>
                        <a:t>3</a:t>
                      </a:r>
                      <a:endParaRPr lang="en-US" dirty="0"/>
                    </a:p>
                  </a:txBody>
                  <a:tcPr/>
                </a:tc>
                <a:tc>
                  <a:txBody>
                    <a:bodyPr/>
                    <a:lstStyle/>
                    <a:p>
                      <a:r>
                        <a:rPr lang="en-US" dirty="0" smtClean="0"/>
                        <a:t># alleles</a:t>
                      </a:r>
                      <a:endParaRPr lang="en-US" dirty="0"/>
                    </a:p>
                  </a:txBody>
                  <a:tcPr/>
                </a:tc>
                <a:tc>
                  <a:txBody>
                    <a:bodyPr/>
                    <a:lstStyle/>
                    <a:p>
                      <a:r>
                        <a:rPr lang="en-US" dirty="0" smtClean="0"/>
                        <a:t>AUC with clinical</a:t>
                      </a:r>
                      <a:r>
                        <a:rPr lang="en-US" baseline="0" dirty="0" smtClean="0"/>
                        <a:t> predictors = .67</a:t>
                      </a:r>
                    </a:p>
                    <a:p>
                      <a:r>
                        <a:rPr lang="en-US" baseline="0" dirty="0" smtClean="0"/>
                        <a:t>AUC with </a:t>
                      </a:r>
                      <a:r>
                        <a:rPr lang="en-US" baseline="0" dirty="0" err="1" smtClean="0"/>
                        <a:t>clincial</a:t>
                      </a:r>
                      <a:r>
                        <a:rPr lang="en-US" baseline="0" dirty="0" smtClean="0"/>
                        <a:t> predictors and GRS = .68</a:t>
                      </a:r>
                      <a:endParaRPr lang="en-US" dirty="0"/>
                    </a:p>
                  </a:txBody>
                  <a:tcPr/>
                </a:tc>
                <a:tc>
                  <a:txBody>
                    <a:bodyPr/>
                    <a:lstStyle/>
                    <a:p>
                      <a:r>
                        <a:rPr lang="en-US" dirty="0" smtClean="0"/>
                        <a:t>2011</a:t>
                      </a:r>
                      <a:endParaRPr lang="en-US" dirty="0"/>
                    </a:p>
                  </a:txBody>
                  <a:tcPr/>
                </a:tc>
              </a:tr>
              <a:tr h="492024">
                <a:tc>
                  <a:txBody>
                    <a:bodyPr/>
                    <a:lstStyle/>
                    <a:p>
                      <a:r>
                        <a:rPr lang="en-US" dirty="0" smtClean="0"/>
                        <a:t>Coronary Heart Disease</a:t>
                      </a:r>
                      <a:endParaRPr lang="en-US" dirty="0"/>
                    </a:p>
                  </a:txBody>
                  <a:tcPr/>
                </a:tc>
                <a:tc>
                  <a:txBody>
                    <a:bodyPr/>
                    <a:lstStyle/>
                    <a:p>
                      <a:r>
                        <a:rPr lang="en-US" dirty="0" smtClean="0"/>
                        <a:t>13</a:t>
                      </a:r>
                      <a:endParaRPr lang="en-US" dirty="0"/>
                    </a:p>
                  </a:txBody>
                  <a:tcPr/>
                </a:tc>
                <a:tc>
                  <a:txBody>
                    <a:bodyPr/>
                    <a:lstStyle/>
                    <a:p>
                      <a:r>
                        <a:rPr lang="en-US" dirty="0" smtClean="0"/>
                        <a:t>Linear</a:t>
                      </a:r>
                      <a:r>
                        <a:rPr lang="en-US" baseline="0" dirty="0" smtClean="0"/>
                        <a:t> regression</a:t>
                      </a:r>
                      <a:endParaRPr lang="en-US" dirty="0"/>
                    </a:p>
                  </a:txBody>
                  <a:tcPr/>
                </a:tc>
                <a:tc>
                  <a:txBody>
                    <a:bodyPr/>
                    <a:lstStyle/>
                    <a:p>
                      <a:r>
                        <a:rPr lang="en-US" sz="1800" dirty="0" smtClean="0"/>
                        <a:t>bottom quintile </a:t>
                      </a:r>
                      <a:r>
                        <a:rPr lang="en-US" sz="1800" dirty="0" err="1" smtClean="0"/>
                        <a:t>vs</a:t>
                      </a:r>
                      <a:r>
                        <a:rPr lang="en-US" sz="1800" dirty="0" smtClean="0"/>
                        <a:t> top quintile = 1.66 increased risk adjusting for traditional risk factors</a:t>
                      </a:r>
                      <a:endParaRPr lang="en-US" dirty="0"/>
                    </a:p>
                  </a:txBody>
                  <a:tcPr/>
                </a:tc>
                <a:tc>
                  <a:txBody>
                    <a:bodyPr/>
                    <a:lstStyle/>
                    <a:p>
                      <a:r>
                        <a:rPr lang="en-US" dirty="0" smtClean="0"/>
                        <a:t>2010</a:t>
                      </a:r>
                      <a:endParaRPr lang="en-US" dirty="0"/>
                    </a:p>
                  </a:txBody>
                  <a:tcPr/>
                </a:tc>
              </a:tr>
              <a:tr h="492024">
                <a:tc>
                  <a:txBody>
                    <a:bodyPr/>
                    <a:lstStyle/>
                    <a:p>
                      <a:r>
                        <a:rPr lang="en-US" dirty="0" smtClean="0"/>
                        <a:t>Cardiovascular disease</a:t>
                      </a:r>
                      <a:endParaRPr lang="en-US" dirty="0"/>
                    </a:p>
                  </a:txBody>
                  <a:tcPr/>
                </a:tc>
                <a:tc>
                  <a:txBody>
                    <a:bodyPr/>
                    <a:lstStyle/>
                    <a:p>
                      <a:r>
                        <a:rPr lang="en-US" dirty="0" smtClean="0"/>
                        <a:t>101</a:t>
                      </a:r>
                      <a:endParaRPr lang="en-US" dirty="0"/>
                    </a:p>
                  </a:txBody>
                  <a:tcPr/>
                </a:tc>
                <a:tc>
                  <a:txBody>
                    <a:bodyPr/>
                    <a:lstStyle/>
                    <a:p>
                      <a:r>
                        <a:rPr lang="en-US" dirty="0" smtClean="0"/>
                        <a:t># alleles</a:t>
                      </a:r>
                      <a:endParaRPr lang="en-US" dirty="0"/>
                    </a:p>
                  </a:txBody>
                  <a:tcPr/>
                </a:tc>
                <a:tc>
                  <a:txBody>
                    <a:bodyPr/>
                    <a:lstStyle/>
                    <a:p>
                      <a:r>
                        <a:rPr lang="en-US" dirty="0" smtClean="0"/>
                        <a:t>No improvement over clinical parameters</a:t>
                      </a:r>
                      <a:endParaRPr lang="en-US" dirty="0"/>
                    </a:p>
                  </a:txBody>
                  <a:tcPr/>
                </a:tc>
                <a:tc>
                  <a:txBody>
                    <a:bodyPr/>
                    <a:lstStyle/>
                    <a:p>
                      <a:r>
                        <a:rPr lang="en-US" dirty="0" smtClean="0"/>
                        <a:t>2011</a:t>
                      </a:r>
                      <a:endParaRPr lang="en-US" dirty="0"/>
                    </a:p>
                  </a:txBody>
                  <a:tcPr/>
                </a:tc>
              </a:tr>
            </a:tbl>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Inflammatory Bowel/</a:t>
            </a:r>
            <a:r>
              <a:rPr lang="en-US" dirty="0" err="1" smtClean="0"/>
              <a:t>Crohn’s</a:t>
            </a:r>
            <a:r>
              <a:rPr lang="en-US" dirty="0" smtClean="0"/>
              <a:t> Disease</a:t>
            </a:r>
            <a:endParaRPr lang="en-US" dirty="0"/>
          </a:p>
        </p:txBody>
      </p:sp>
      <p:sp>
        <p:nvSpPr>
          <p:cNvPr id="3" name="Rectangle 2"/>
          <p:cNvSpPr/>
          <p:nvPr/>
        </p:nvSpPr>
        <p:spPr>
          <a:xfrm>
            <a:off x="381000" y="1981200"/>
            <a:ext cx="7696200" cy="3970318"/>
          </a:xfrm>
          <a:prstGeom prst="rect">
            <a:avLst/>
          </a:prstGeom>
        </p:spPr>
        <p:txBody>
          <a:bodyPr wrap="square">
            <a:spAutoFit/>
          </a:bodyPr>
          <a:lstStyle/>
          <a:p>
            <a:r>
              <a:rPr lang="en-US" dirty="0" smtClean="0"/>
              <a:t>Signs and symptoms include:</a:t>
            </a:r>
          </a:p>
          <a:p>
            <a:r>
              <a:rPr lang="en-US" b="1" dirty="0" smtClean="0"/>
              <a:t>Diarrhea.</a:t>
            </a:r>
            <a:r>
              <a:rPr lang="en-US" dirty="0" smtClean="0"/>
              <a:t> Diarrhea is a common problem for people with IBD.</a:t>
            </a:r>
          </a:p>
          <a:p>
            <a:r>
              <a:rPr lang="en-US" b="1" dirty="0" smtClean="0"/>
              <a:t>Fever and fatigue.</a:t>
            </a:r>
            <a:r>
              <a:rPr lang="en-US" dirty="0" smtClean="0"/>
              <a:t> Many people with IBD experience a low-grade fever. You may also feel tired or have low energy.</a:t>
            </a:r>
          </a:p>
          <a:p>
            <a:r>
              <a:rPr lang="en-US" b="1" dirty="0" smtClean="0"/>
              <a:t>Abdominal pain and cramping.</a:t>
            </a:r>
            <a:r>
              <a:rPr lang="en-US" dirty="0" smtClean="0"/>
              <a:t> Inflammation and ulceration can affect the normal movement of contents through your digestive tract and may lead to pain and cramping. You may also experience nausea and vomiting.</a:t>
            </a:r>
          </a:p>
          <a:p>
            <a:r>
              <a:rPr lang="en-US" b="1" dirty="0" smtClean="0"/>
              <a:t>Blood in your stool.</a:t>
            </a:r>
            <a:r>
              <a:rPr lang="en-US" dirty="0" smtClean="0"/>
              <a:t> You might notice bright red blood in the toilet bowl or darker blood mixed with your stool. You can also have bleeding you don't see (occult blood).</a:t>
            </a:r>
          </a:p>
          <a:p>
            <a:r>
              <a:rPr lang="en-US" b="1" dirty="0" smtClean="0"/>
              <a:t>Reduced appetite.</a:t>
            </a:r>
            <a:r>
              <a:rPr lang="en-US" dirty="0" smtClean="0"/>
              <a:t> Abdominal pain and cramping, as well as inflammation, can affect your appetite.</a:t>
            </a:r>
          </a:p>
          <a:p>
            <a:r>
              <a:rPr lang="en-US" b="1" dirty="0" smtClean="0"/>
              <a:t>Unintended weight loss.</a:t>
            </a:r>
            <a:r>
              <a:rPr lang="en-US" dirty="0" smtClean="0"/>
              <a:t> You may lose weight and even become malnourished because you cannot properly digest and absorb food.</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Crohn’s</a:t>
            </a:r>
            <a:r>
              <a:rPr lang="en-US" dirty="0" smtClean="0"/>
              <a:t>/Inflammatory Bowel disease</a:t>
            </a:r>
            <a:endParaRPr lang="en-US" dirty="0"/>
          </a:p>
        </p:txBody>
      </p:sp>
      <p:pic>
        <p:nvPicPr>
          <p:cNvPr id="45058" name="Picture 2"/>
          <p:cNvPicPr>
            <a:picLocks noChangeAspect="1" noChangeArrowheads="1"/>
          </p:cNvPicPr>
          <p:nvPr/>
        </p:nvPicPr>
        <p:blipFill>
          <a:blip r:embed="rId2" cstate="print"/>
          <a:srcRect/>
          <a:stretch>
            <a:fillRect/>
          </a:stretch>
        </p:blipFill>
        <p:spPr bwMode="auto">
          <a:xfrm>
            <a:off x="381000" y="1219200"/>
            <a:ext cx="8191500" cy="1971675"/>
          </a:xfrm>
          <a:prstGeom prst="rect">
            <a:avLst/>
          </a:prstGeom>
          <a:noFill/>
          <a:ln w="9525">
            <a:noFill/>
            <a:miter lim="800000"/>
            <a:headEnd/>
            <a:tailEnd/>
          </a:ln>
        </p:spPr>
      </p:pic>
      <p:sp>
        <p:nvSpPr>
          <p:cNvPr id="4" name="TextBox 3"/>
          <p:cNvSpPr txBox="1"/>
          <p:nvPr/>
        </p:nvSpPr>
        <p:spPr>
          <a:xfrm>
            <a:off x="1066800" y="3657600"/>
            <a:ext cx="7086600" cy="1754326"/>
          </a:xfrm>
          <a:prstGeom prst="rect">
            <a:avLst/>
          </a:prstGeom>
          <a:noFill/>
        </p:spPr>
        <p:txBody>
          <a:bodyPr wrap="square" rtlCol="0">
            <a:spAutoFit/>
          </a:bodyPr>
          <a:lstStyle/>
          <a:p>
            <a:pPr>
              <a:buFont typeface="Arial" pitchFamily="34" charset="0"/>
              <a:buChar char="•"/>
            </a:pPr>
            <a:r>
              <a:rPr lang="en-US" dirty="0" smtClean="0"/>
              <a:t>6,333 cases and 15,056 controls</a:t>
            </a:r>
          </a:p>
          <a:p>
            <a:pPr>
              <a:buFont typeface="Arial" pitchFamily="34" charset="0"/>
              <a:buChar char="•"/>
            </a:pPr>
            <a:r>
              <a:rPr lang="en-US" dirty="0" smtClean="0"/>
              <a:t>followed up the top association signals in 15,694 cases, 14,026 controls  and 414 parent/offspring trios.</a:t>
            </a:r>
          </a:p>
          <a:p>
            <a:pPr>
              <a:buFont typeface="Arial" pitchFamily="34" charset="0"/>
              <a:buChar char="•"/>
            </a:pPr>
            <a:r>
              <a:rPr lang="en-US" dirty="0" smtClean="0"/>
              <a:t>Combined with previously confirmed loci, the results described here identify a total of 71 distinct loci with genome-wide significant evidence for association with </a:t>
            </a:r>
            <a:r>
              <a:rPr lang="en-US" dirty="0" err="1" smtClean="0"/>
              <a:t>Crohn’s</a:t>
            </a:r>
            <a:r>
              <a:rPr lang="en-US" dirty="0" smtClean="0"/>
              <a:t> disease.</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71 Inf. Bowel Disease loci</a:t>
            </a:r>
            <a:endParaRPr lang="en-US" dirty="0"/>
          </a:p>
        </p:txBody>
      </p:sp>
      <p:pic>
        <p:nvPicPr>
          <p:cNvPr id="58370" name="Picture 2"/>
          <p:cNvPicPr>
            <a:picLocks noChangeAspect="1" noChangeArrowheads="1"/>
          </p:cNvPicPr>
          <p:nvPr/>
        </p:nvPicPr>
        <p:blipFill>
          <a:blip r:embed="rId2" cstate="print"/>
          <a:srcRect/>
          <a:stretch>
            <a:fillRect/>
          </a:stretch>
        </p:blipFill>
        <p:spPr bwMode="auto">
          <a:xfrm>
            <a:off x="414338" y="2005013"/>
            <a:ext cx="8315325" cy="2847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0"/>
            <a:ext cx="8229600" cy="1143000"/>
          </a:xfrm>
        </p:spPr>
        <p:txBody>
          <a:bodyPr>
            <a:normAutofit fontScale="90000"/>
          </a:bodyPr>
          <a:lstStyle/>
          <a:p>
            <a:r>
              <a:rPr lang="en-US" dirty="0" err="1" smtClean="0"/>
              <a:t>Crohn’s</a:t>
            </a:r>
            <a:r>
              <a:rPr lang="en-US" dirty="0" smtClean="0"/>
              <a:t> disease</a:t>
            </a:r>
            <a:br>
              <a:rPr lang="en-US" dirty="0" smtClean="0"/>
            </a:br>
            <a:r>
              <a:rPr lang="en-US" dirty="0" smtClean="0"/>
              <a:t>12 markers</a:t>
            </a:r>
            <a:br>
              <a:rPr lang="en-US" dirty="0" smtClean="0"/>
            </a:br>
            <a:r>
              <a:rPr lang="en-US" dirty="0" smtClean="0"/>
              <a:t>23andme.com</a:t>
            </a:r>
            <a:endParaRPr lang="en-US" dirty="0"/>
          </a:p>
        </p:txBody>
      </p:sp>
      <p:pic>
        <p:nvPicPr>
          <p:cNvPr id="59394" name="Picture 2"/>
          <p:cNvPicPr>
            <a:picLocks noChangeAspect="1" noChangeArrowheads="1"/>
          </p:cNvPicPr>
          <p:nvPr/>
        </p:nvPicPr>
        <p:blipFill>
          <a:blip r:embed="rId2" cstate="print"/>
          <a:srcRect/>
          <a:stretch>
            <a:fillRect/>
          </a:stretch>
        </p:blipFill>
        <p:spPr bwMode="auto">
          <a:xfrm>
            <a:off x="545123" y="2514600"/>
            <a:ext cx="8598877" cy="2743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1143000"/>
          </a:xfrm>
        </p:spPr>
        <p:txBody>
          <a:bodyPr>
            <a:normAutofit fontScale="90000"/>
          </a:bodyPr>
          <a:lstStyle/>
          <a:p>
            <a:r>
              <a:rPr lang="en-US" dirty="0" err="1" smtClean="0"/>
              <a:t>Crohn’s</a:t>
            </a:r>
            <a:r>
              <a:rPr lang="en-US" dirty="0" smtClean="0"/>
              <a:t> disease</a:t>
            </a:r>
            <a:br>
              <a:rPr lang="en-US" dirty="0" smtClean="0"/>
            </a:br>
            <a:r>
              <a:rPr lang="en-US" dirty="0" smtClean="0"/>
              <a:t>23andme.com</a:t>
            </a:r>
            <a:endParaRPr lang="en-US" dirty="0"/>
          </a:p>
        </p:txBody>
      </p:sp>
      <p:pic>
        <p:nvPicPr>
          <p:cNvPr id="60418" name="Picture 2"/>
          <p:cNvPicPr>
            <a:picLocks noChangeAspect="1" noChangeArrowheads="1"/>
          </p:cNvPicPr>
          <p:nvPr/>
        </p:nvPicPr>
        <p:blipFill>
          <a:blip r:embed="rId2" cstate="print"/>
          <a:srcRect/>
          <a:stretch>
            <a:fillRect/>
          </a:stretch>
        </p:blipFill>
        <p:spPr bwMode="auto">
          <a:xfrm>
            <a:off x="2362200" y="1676400"/>
            <a:ext cx="3848100" cy="4133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Inflammatory Bowel Disease</a:t>
            </a:r>
            <a:br>
              <a:rPr lang="en-US" dirty="0" smtClean="0"/>
            </a:br>
            <a:r>
              <a:rPr lang="en-US" dirty="0" smtClean="0"/>
              <a:t>Genetic Risk Score</a:t>
            </a:r>
            <a:endParaRPr lang="en-US" dirty="0"/>
          </a:p>
        </p:txBody>
      </p:sp>
      <p:pic>
        <p:nvPicPr>
          <p:cNvPr id="44034" name="Picture 2"/>
          <p:cNvPicPr>
            <a:picLocks noChangeAspect="1" noChangeArrowheads="1"/>
          </p:cNvPicPr>
          <p:nvPr/>
        </p:nvPicPr>
        <p:blipFill>
          <a:blip r:embed="rId2" cstate="print"/>
          <a:srcRect/>
          <a:stretch>
            <a:fillRect/>
          </a:stretch>
        </p:blipFill>
        <p:spPr bwMode="auto">
          <a:xfrm>
            <a:off x="1428750" y="1804988"/>
            <a:ext cx="6286500" cy="32480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a:stretch>
            <a:fillRect/>
          </a:stretch>
        </p:blipFill>
        <p:spPr bwMode="auto">
          <a:xfrm>
            <a:off x="1676400" y="196161"/>
            <a:ext cx="5715000" cy="638060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533400" y="1447800"/>
            <a:ext cx="8011026" cy="3581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
            <a:ext cx="7772400" cy="1470025"/>
          </a:xfrm>
        </p:spPr>
        <p:txBody>
          <a:bodyPr/>
          <a:lstStyle/>
          <a:p>
            <a:r>
              <a:rPr lang="en-US" dirty="0" err="1" smtClean="0"/>
              <a:t>Crohn’s</a:t>
            </a:r>
            <a:r>
              <a:rPr lang="en-US" dirty="0" smtClean="0"/>
              <a:t> Genetic Risk Score</a:t>
            </a:r>
            <a:endParaRPr lang="en-US" dirty="0"/>
          </a:p>
        </p:txBody>
      </p:sp>
      <p:sp>
        <p:nvSpPr>
          <p:cNvPr id="3" name="Subtitle 2"/>
          <p:cNvSpPr>
            <a:spLocks noGrp="1"/>
          </p:cNvSpPr>
          <p:nvPr>
            <p:ph type="subTitle" idx="1"/>
          </p:nvPr>
        </p:nvSpPr>
        <p:spPr>
          <a:xfrm>
            <a:off x="914400" y="1600200"/>
            <a:ext cx="6781800" cy="4038600"/>
          </a:xfrm>
        </p:spPr>
        <p:txBody>
          <a:bodyPr>
            <a:normAutofit fontScale="92500" lnSpcReduction="10000"/>
          </a:bodyPr>
          <a:lstStyle/>
          <a:p>
            <a:pPr algn="l"/>
            <a:r>
              <a:rPr lang="en-US" dirty="0" err="1" smtClean="0">
                <a:solidFill>
                  <a:schemeClr val="tx1"/>
                </a:solidFill>
              </a:rPr>
              <a:t>Preselection</a:t>
            </a:r>
            <a:r>
              <a:rPr lang="en-US" dirty="0" smtClean="0">
                <a:solidFill>
                  <a:schemeClr val="tx1"/>
                </a:solidFill>
              </a:rPr>
              <a:t>. p values &gt; 10</a:t>
            </a:r>
            <a:r>
              <a:rPr lang="en-US" baseline="30000" dirty="0" smtClean="0">
                <a:solidFill>
                  <a:schemeClr val="tx1"/>
                </a:solidFill>
              </a:rPr>
              <a:t>−4</a:t>
            </a:r>
            <a:r>
              <a:rPr lang="en-US" dirty="0" smtClean="0">
                <a:solidFill>
                  <a:schemeClr val="tx1"/>
                </a:solidFill>
              </a:rPr>
              <a:t> and minor allele frequency (MAF) &lt; 0.01. As a result, 10,799 SNPs survived. </a:t>
            </a:r>
          </a:p>
          <a:p>
            <a:pPr algn="l"/>
            <a:r>
              <a:rPr lang="en-US" dirty="0" smtClean="0">
                <a:solidFill>
                  <a:schemeClr val="tx1"/>
                </a:solidFill>
              </a:rPr>
              <a:t>Training. penalized logistic regression (LR). 573-SNP </a:t>
            </a:r>
            <a:r>
              <a:rPr lang="en-US" dirty="0" err="1" smtClean="0">
                <a:solidFill>
                  <a:schemeClr val="tx1"/>
                </a:solidFill>
              </a:rPr>
              <a:t>Crohn’s</a:t>
            </a:r>
            <a:r>
              <a:rPr lang="en-US" dirty="0" smtClean="0">
                <a:solidFill>
                  <a:schemeClr val="tx1"/>
                </a:solidFill>
              </a:rPr>
              <a:t> Disease predictive model</a:t>
            </a:r>
          </a:p>
          <a:p>
            <a:pPr algn="l"/>
            <a:r>
              <a:rPr lang="en-US" dirty="0" smtClean="0">
                <a:solidFill>
                  <a:schemeClr val="tx1"/>
                </a:solidFill>
              </a:rPr>
              <a:t>Testing. </a:t>
            </a:r>
            <a:r>
              <a:rPr lang="en-US" b="1" dirty="0" smtClean="0">
                <a:solidFill>
                  <a:schemeClr val="tx1"/>
                </a:solidFill>
              </a:rPr>
              <a:t>AUC of 0.864 </a:t>
            </a:r>
            <a:r>
              <a:rPr lang="en-US" dirty="0" smtClean="0">
                <a:solidFill>
                  <a:schemeClr val="tx1"/>
                </a:solidFill>
              </a:rPr>
              <a:t>(95% CI = [0.8573, 0.8692])!  This is the best prediction performance ever reported for </a:t>
            </a:r>
            <a:r>
              <a:rPr lang="en-US" dirty="0" err="1" smtClean="0">
                <a:solidFill>
                  <a:schemeClr val="tx1"/>
                </a:solidFill>
              </a:rPr>
              <a:t>Crohn’s</a:t>
            </a:r>
            <a:r>
              <a:rPr lang="en-US" dirty="0" smtClean="0">
                <a:solidFill>
                  <a:schemeClr val="tx1"/>
                </a:solidFill>
              </a:rPr>
              <a:t> Disease.</a:t>
            </a:r>
            <a:endParaRPr lang="en-US" dirty="0">
              <a:solidFill>
                <a:schemeClr val="tx1"/>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57200"/>
            <a:ext cx="7772400" cy="1470025"/>
          </a:xfrm>
        </p:spPr>
        <p:txBody>
          <a:bodyPr>
            <a:normAutofit/>
          </a:bodyPr>
          <a:lstStyle/>
          <a:p>
            <a:r>
              <a:rPr lang="en-US" sz="4000" dirty="0" err="1" smtClean="0"/>
              <a:t>Crohn’s</a:t>
            </a:r>
            <a:r>
              <a:rPr lang="en-US" sz="4000" dirty="0" smtClean="0"/>
              <a:t> disease Genetic Risk Score</a:t>
            </a:r>
            <a:endParaRPr lang="en-US" sz="4000" dirty="0"/>
          </a:p>
        </p:txBody>
      </p:sp>
      <p:sp>
        <p:nvSpPr>
          <p:cNvPr id="3" name="Subtitle 2"/>
          <p:cNvSpPr>
            <a:spLocks noGrp="1"/>
          </p:cNvSpPr>
          <p:nvPr>
            <p:ph type="subTitle" idx="1"/>
          </p:nvPr>
        </p:nvSpPr>
        <p:spPr>
          <a:xfrm>
            <a:off x="609600" y="1981200"/>
            <a:ext cx="7467600" cy="4343400"/>
          </a:xfrm>
        </p:spPr>
        <p:txBody>
          <a:bodyPr>
            <a:normAutofit/>
          </a:bodyPr>
          <a:lstStyle/>
          <a:p>
            <a:pPr algn="l">
              <a:buFont typeface="Arial" pitchFamily="34" charset="0"/>
              <a:buChar char="•"/>
            </a:pPr>
            <a:r>
              <a:rPr lang="en-US" dirty="0" smtClean="0">
                <a:solidFill>
                  <a:schemeClr val="tx1"/>
                </a:solidFill>
              </a:rPr>
              <a:t>The sensitivity of our model in predicting CD was 71% and specificity was 83%.</a:t>
            </a:r>
          </a:p>
          <a:p>
            <a:pPr algn="l">
              <a:buFont typeface="Arial" pitchFamily="34" charset="0"/>
              <a:buChar char="•"/>
            </a:pPr>
            <a:r>
              <a:rPr lang="en-US" dirty="0" smtClean="0">
                <a:solidFill>
                  <a:schemeClr val="tx1"/>
                </a:solidFill>
              </a:rPr>
              <a:t>Assuming 2.5% prevalence for relatives of CD patients implies a positive predictive value of 10% and a negative predictive value of 99%.</a:t>
            </a:r>
            <a:endParaRPr lang="en-US" dirty="0">
              <a:solidFill>
                <a:schemeClr val="tx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451</TotalTime>
  <Words>1370</Words>
  <Application>Microsoft Office PowerPoint</Application>
  <PresentationFormat>On-screen Show (4:3)</PresentationFormat>
  <Paragraphs>247</Paragraphs>
  <Slides>38</Slides>
  <Notes>3</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Chronic Kidney Disease</vt:lpstr>
      <vt:lpstr>Epidemiology</vt:lpstr>
      <vt:lpstr>Slide 3</vt:lpstr>
      <vt:lpstr>Clinical Definition</vt:lpstr>
      <vt:lpstr>Measuring kidney function eGFR:  MDRD calculation </vt:lpstr>
      <vt:lpstr>CKD Symptoms</vt:lpstr>
      <vt:lpstr>Slide 7</vt:lpstr>
      <vt:lpstr>Slide 8</vt:lpstr>
      <vt:lpstr>Kidney function declines with age in humans</vt:lpstr>
      <vt:lpstr>Risk Factors</vt:lpstr>
      <vt:lpstr>Slide 11</vt:lpstr>
      <vt:lpstr>Slide 12</vt:lpstr>
      <vt:lpstr>Slide 13</vt:lpstr>
      <vt:lpstr>UMOD</vt:lpstr>
      <vt:lpstr>Slide 15</vt:lpstr>
      <vt:lpstr>Slide 16</vt:lpstr>
      <vt:lpstr>Chronic Kidney Disease</vt:lpstr>
      <vt:lpstr>How to make a Genetic Risk Score</vt:lpstr>
      <vt:lpstr>Chronic Kidney Disease</vt:lpstr>
      <vt:lpstr>Summing the risk alleles  16 loci account for 1.4% of the variation in eGFRcrea. </vt:lpstr>
      <vt:lpstr>How to make a Genetic Risk Score</vt:lpstr>
      <vt:lpstr>Chronic Kidney Disease Weight by odds ratios</vt:lpstr>
      <vt:lpstr>How to make a Genetic Risk Score</vt:lpstr>
      <vt:lpstr>Recall from Class GWAS Odds Ratio ≠ Increased Risk</vt:lpstr>
      <vt:lpstr>How to make a Genetic Risk Score</vt:lpstr>
      <vt:lpstr>GRS using linear regression</vt:lpstr>
      <vt:lpstr>How to make a Genetic Risk Score</vt:lpstr>
      <vt:lpstr>Other Genetic Risk Scores</vt:lpstr>
      <vt:lpstr>Inflammatory Bowel/Crohn’s Disease</vt:lpstr>
      <vt:lpstr>Crohn’s/Inflammatory Bowel disease</vt:lpstr>
      <vt:lpstr>71 Inf. Bowel Disease loci</vt:lpstr>
      <vt:lpstr>Crohn’s disease 12 markers 23andme.com</vt:lpstr>
      <vt:lpstr>Crohn’s disease 23andme.com</vt:lpstr>
      <vt:lpstr>Inflammatory Bowel Disease Genetic Risk Score</vt:lpstr>
      <vt:lpstr>Slide 35</vt:lpstr>
      <vt:lpstr>Slide 36</vt:lpstr>
      <vt:lpstr>Crohn’s Genetic Risk Score</vt:lpstr>
      <vt:lpstr>Crohn’s disease Genetic Risk Score</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Chronic Kidney Disease</dc:title>
  <dc:creator>Stuart</dc:creator>
  <cp:lastModifiedBy>Stuart</cp:lastModifiedBy>
  <cp:revision>7</cp:revision>
  <dcterms:created xsi:type="dcterms:W3CDTF">2015-04-14T17:16:38Z</dcterms:created>
  <dcterms:modified xsi:type="dcterms:W3CDTF">2015-04-16T21:06:00Z</dcterms:modified>
</cp:coreProperties>
</file>