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1" d="100"/>
          <a:sy n="131" d="100"/>
        </p:scale>
        <p:origin x="-2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58989913" cy="5898991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DE51F-9694-43B2-BEEA-F1B61A179420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0538B-0227-4232-A110-410E6E566D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07C5-4B98-4E03-9A46-CF98DB7D7A8F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A07C5-4B98-4E03-9A46-CF98DB7D7A8F}" type="datetimeFigureOut">
              <a:rPr lang="en-US" smtClean="0"/>
              <a:pPr/>
              <a:t>10/21/2009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26CEA-6D72-4E1B-AD26-8B3BC5D96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CS448f: Image Processing For Photography and Vision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The Gradient Domain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 Gradients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We can approximate the derivatives of an image using differences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Equivalent to convolution by [-1 1]</a:t>
            </a:r>
          </a:p>
          <a:p>
            <a:r>
              <a:rPr lang="en-US" smtClean="0"/>
              <a:t>Note the zero boundary condition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pPr>
              <a:buNone/>
            </a:pPr>
            <a:endParaRPr lang="en-US" smtClean="0"/>
          </a:p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133600" y="2857500"/>
          <a:ext cx="6096000" cy="37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10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10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8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9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3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4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4</a:t>
                      </a:r>
                      <a:endParaRPr lang="en-US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133600" y="4343400"/>
          <a:ext cx="6096000" cy="37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10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-2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-9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-2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</a:t>
                      </a:r>
                      <a:endParaRPr lang="en-US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62100" y="28575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mtClean="0"/>
              <a:t>m =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19650" y="3543300"/>
            <a:ext cx="685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d/dx</a:t>
            </a:r>
            <a:endParaRPr lang="en-US"/>
          </a:p>
        </p:txBody>
      </p:sp>
      <p:cxnSp>
        <p:nvCxnSpPr>
          <p:cNvPr id="9" name="Straight Arrow Connector 8"/>
          <p:cNvCxnSpPr>
            <a:endCxn id="7" idx="0"/>
          </p:cNvCxnSpPr>
          <p:nvPr/>
        </p:nvCxnSpPr>
        <p:spPr>
          <a:xfrm rot="5400000">
            <a:off x="5019675" y="3400425"/>
            <a:ext cx="2857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5020469" y="4142581"/>
            <a:ext cx="2857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90600" y="4343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mtClean="0"/>
              <a:t>dm/dx =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 Derivatives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We can get back to the image by integrating </a:t>
            </a:r>
          </a:p>
          <a:p>
            <a:pPr lvl="1"/>
            <a:r>
              <a:rPr lang="en-US" smtClean="0"/>
              <a:t>like an integral image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Differentiating throws away constant terms</a:t>
            </a:r>
          </a:p>
          <a:p>
            <a:pPr lvl="1"/>
            <a:r>
              <a:rPr lang="en-US" smtClean="0"/>
              <a:t>The boundary condition allowed us to recover it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pPr>
              <a:buNone/>
            </a:pPr>
            <a:endParaRPr lang="en-US" smtClean="0"/>
          </a:p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133600" y="4343400"/>
          <a:ext cx="6096000" cy="37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10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10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8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9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3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4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4</a:t>
                      </a:r>
                      <a:endParaRPr lang="en-US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133600" y="2857500"/>
          <a:ext cx="6096000" cy="37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10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-2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-9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-2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</a:t>
                      </a:r>
                      <a:endParaRPr lang="en-US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62100" y="28575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mtClean="0"/>
              <a:t>m =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76800" y="3543300"/>
            <a:ext cx="5715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smtClean="0"/>
              <a:t>∫</a:t>
            </a:r>
            <a:endParaRPr lang="en-US" sz="2800"/>
          </a:p>
        </p:txBody>
      </p:sp>
      <p:cxnSp>
        <p:nvCxnSpPr>
          <p:cNvPr id="9" name="Straight Arrow Connector 8"/>
          <p:cNvCxnSpPr>
            <a:endCxn id="7" idx="0"/>
          </p:cNvCxnSpPr>
          <p:nvPr/>
        </p:nvCxnSpPr>
        <p:spPr>
          <a:xfrm rot="5400000">
            <a:off x="5020474" y="3400421"/>
            <a:ext cx="284955" cy="8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5020469" y="4142581"/>
            <a:ext cx="2857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71550" y="422023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smtClean="0"/>
              <a:t>∫</a:t>
            </a:r>
            <a:r>
              <a:rPr lang="en-US" smtClean="0"/>
              <a:t> m dx =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 Derivatives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Can think of it as an extreme coarse/fine decomposition</a:t>
            </a:r>
          </a:p>
          <a:p>
            <a:pPr lvl="1"/>
            <a:r>
              <a:rPr lang="en-US" smtClean="0"/>
              <a:t>coarse = boundary term</a:t>
            </a:r>
          </a:p>
          <a:p>
            <a:pPr lvl="1"/>
            <a:r>
              <a:rPr lang="en-US" smtClean="0"/>
              <a:t>fine = gradients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 2D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Gradient in X = convolution by [-1 1]</a:t>
            </a:r>
          </a:p>
          <a:p>
            <a:endParaRPr lang="en-US" smtClean="0"/>
          </a:p>
          <a:p>
            <a:r>
              <a:rPr lang="en-US" smtClean="0"/>
              <a:t>Gradient in Y = convolution by </a:t>
            </a:r>
          </a:p>
          <a:p>
            <a:endParaRPr lang="en-US" sz="2800" smtClean="0"/>
          </a:p>
          <a:p>
            <a:r>
              <a:rPr lang="en-US" smtClean="0"/>
              <a:t>If we take both, we have 2n values to represent n pixels</a:t>
            </a:r>
          </a:p>
          <a:p>
            <a:pPr lvl="1"/>
            <a:r>
              <a:rPr lang="en-US" smtClean="0"/>
              <a:t>Must be redundant!</a:t>
            </a:r>
            <a:endParaRPr lang="en-US" smtClean="0"/>
          </a:p>
        </p:txBody>
      </p:sp>
      <p:sp>
        <p:nvSpPr>
          <p:cNvPr id="4" name="TextBox 3"/>
          <p:cNvSpPr txBox="1"/>
          <p:nvPr/>
        </p:nvSpPr>
        <p:spPr>
          <a:xfrm>
            <a:off x="6057900" y="2514421"/>
            <a:ext cx="571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/>
              <a:t>-1</a:t>
            </a:r>
          </a:p>
          <a:p>
            <a:pPr algn="ctr"/>
            <a:r>
              <a:rPr lang="en-US" sz="2400" smtClean="0"/>
              <a:t>1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5772150" y="2971800"/>
            <a:ext cx="685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115050" y="2628900"/>
            <a:ext cx="571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115050" y="3314700"/>
            <a:ext cx="571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6229350" y="2971800"/>
            <a:ext cx="685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515100" y="2628900"/>
            <a:ext cx="571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515100" y="3314700"/>
            <a:ext cx="571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Redundancy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 (dm/dx) / dy = d (dm/dy) / dx</a:t>
            </a:r>
          </a:p>
          <a:p>
            <a:r>
              <a:rPr lang="en-US" smtClean="0"/>
              <a:t>Y derivative of X gradient = X derivative of Y gradient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Gradient Domain Editing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Gradient domain techniques</a:t>
            </a:r>
          </a:p>
          <a:p>
            <a:pPr lvl="1"/>
            <a:r>
              <a:rPr lang="en-US" smtClean="0"/>
              <a:t>Take image gradients</a:t>
            </a:r>
          </a:p>
          <a:p>
            <a:pPr lvl="1"/>
            <a:r>
              <a:rPr lang="en-US" smtClean="0"/>
              <a:t>Mess with them</a:t>
            </a:r>
          </a:p>
          <a:p>
            <a:pPr lvl="1"/>
            <a:r>
              <a:rPr lang="en-US" smtClean="0"/>
              <a:t>Try to put the image back together</a:t>
            </a:r>
          </a:p>
          <a:p>
            <a:r>
              <a:rPr lang="en-US" smtClean="0"/>
              <a:t>After you’ve messed with the gradients, the constraint on the previous slide doesn’t necessarily hold anymore.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3250" y="5086350"/>
            <a:ext cx="2800350" cy="154305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Poisson Solve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Convolving by [-1 1] is a linear operator: D</a:t>
            </a:r>
            <a:r>
              <a:rPr lang="en-US" baseline="-25000" smtClean="0"/>
              <a:t>x</a:t>
            </a:r>
          </a:p>
          <a:p>
            <a:r>
              <a:rPr lang="en-US" smtClean="0"/>
              <a:t>Taking the Y gradient is some operator: D</a:t>
            </a:r>
            <a:r>
              <a:rPr lang="en-US" baseline="-25000" smtClean="0"/>
              <a:t>y</a:t>
            </a:r>
          </a:p>
          <a:p>
            <a:r>
              <a:rPr lang="en-US" smtClean="0"/>
              <a:t>We have desired gradient images g</a:t>
            </a:r>
            <a:r>
              <a:rPr lang="en-US" baseline="-25000" smtClean="0"/>
              <a:t>x</a:t>
            </a:r>
            <a:r>
              <a:rPr lang="en-US" smtClean="0"/>
              <a:t> and g</a:t>
            </a:r>
            <a:r>
              <a:rPr lang="en-US" baseline="-25000" smtClean="0"/>
              <a:t>y</a:t>
            </a:r>
          </a:p>
          <a:p>
            <a:r>
              <a:rPr lang="en-US" smtClean="0"/>
              <a:t>We want to find the image that best produces them</a:t>
            </a:r>
          </a:p>
          <a:p>
            <a:r>
              <a:rPr lang="en-US" smtClean="0"/>
              <a:t>Solve for an image m such that:</a:t>
            </a:r>
          </a:p>
          <a:p>
            <a:pPr>
              <a:buNone/>
            </a:pPr>
            <a:r>
              <a:rPr lang="en-US" smtClean="0"/>
              <a:t>		</a:t>
            </a:r>
          </a:p>
          <a:p>
            <a:pPr>
              <a:buNone/>
            </a:pPr>
            <a:endParaRPr lang="en-US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200400" y="5143500"/>
          <a:ext cx="2707105" cy="1428750"/>
        </p:xfrm>
        <a:graphic>
          <a:graphicData uri="http://schemas.openxmlformats.org/presentationml/2006/ole">
            <p:oleObj spid="_x0000_s1026" name="Equation" r:id="rId3" imgW="914400" imgH="482400" progId="Equation.3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43000" y="2286000"/>
            <a:ext cx="6686550" cy="30861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Poisson Solve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00"/>
          </a:xfrm>
        </p:spPr>
        <p:txBody>
          <a:bodyPr>
            <a:normAutofit/>
          </a:bodyPr>
          <a:lstStyle/>
          <a:p>
            <a:r>
              <a:rPr lang="en-US" smtClean="0"/>
              <a:t>How? Using Least Squares: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pPr>
              <a:buNone/>
            </a:pPr>
            <a:endParaRPr lang="en-US" smtClean="0"/>
          </a:p>
          <a:p>
            <a:r>
              <a:rPr lang="en-US" smtClean="0"/>
              <a:t>This is a Poisson Equation</a:t>
            </a:r>
            <a:endParaRPr lang="en-US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843088" y="2400300"/>
          <a:ext cx="5338762" cy="1428750"/>
        </p:xfrm>
        <a:graphic>
          <a:graphicData uri="http://schemas.openxmlformats.org/presentationml/2006/ole">
            <p:oleObj spid="_x0000_s2050" name="Equation" r:id="rId3" imgW="1803240" imgH="48240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1398588" y="4395788"/>
          <a:ext cx="6242050" cy="752475"/>
        </p:xfrm>
        <a:graphic>
          <a:graphicData uri="http://schemas.openxmlformats.org/presentationml/2006/ole">
            <p:oleObj spid="_x0000_s2051" name="Equation" r:id="rId4" imgW="210816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Poisson Solve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</a:t>
            </a:r>
            <a:r>
              <a:rPr lang="en-US" baseline="-25000" smtClean="0"/>
              <a:t>x</a:t>
            </a:r>
            <a:r>
              <a:rPr lang="en-US" smtClean="0"/>
              <a:t> = Convolution by [-1 1]</a:t>
            </a:r>
          </a:p>
          <a:p>
            <a:r>
              <a:rPr lang="en-US" smtClean="0"/>
              <a:t>D</a:t>
            </a:r>
            <a:r>
              <a:rPr lang="en-US" baseline="-25000" smtClean="0"/>
              <a:t>x</a:t>
            </a:r>
            <a:r>
              <a:rPr lang="en-US" baseline="30000" smtClean="0"/>
              <a:t>T</a:t>
            </a:r>
            <a:r>
              <a:rPr lang="en-US" smtClean="0"/>
              <a:t> = Convolution by [1 -1]</a:t>
            </a:r>
          </a:p>
          <a:p>
            <a:r>
              <a:rPr lang="en-US" smtClean="0"/>
              <a:t>The product = Convolution by [1 -2 1]</a:t>
            </a:r>
          </a:p>
          <a:p>
            <a:pPr lvl="1"/>
            <a:r>
              <a:rPr lang="en-US" smtClean="0"/>
              <a:t>Approximate second derivative</a:t>
            </a:r>
          </a:p>
          <a:p>
            <a:r>
              <a:rPr lang="en-US" smtClean="0"/>
              <a:t>D</a:t>
            </a:r>
            <a:r>
              <a:rPr lang="en-US" baseline="-25000" smtClean="0"/>
              <a:t>x</a:t>
            </a:r>
            <a:r>
              <a:rPr lang="en-US" baseline="30000" smtClean="0"/>
              <a:t>T</a:t>
            </a:r>
            <a:r>
              <a:rPr lang="en-US" smtClean="0"/>
              <a:t> </a:t>
            </a:r>
            <a:r>
              <a:rPr lang="en-US" smtClean="0"/>
              <a:t>D</a:t>
            </a:r>
            <a:r>
              <a:rPr lang="en-US" baseline="-25000" smtClean="0"/>
              <a:t>x </a:t>
            </a:r>
            <a:r>
              <a:rPr lang="en-US" smtClean="0"/>
              <a:t>+ D</a:t>
            </a:r>
            <a:r>
              <a:rPr lang="en-US" baseline="-25000" smtClean="0"/>
              <a:t>y</a:t>
            </a:r>
            <a:r>
              <a:rPr lang="en-US" baseline="30000" smtClean="0"/>
              <a:t>T</a:t>
            </a:r>
            <a:r>
              <a:rPr lang="en-US" smtClean="0"/>
              <a:t> D</a:t>
            </a:r>
            <a:r>
              <a:rPr lang="en-US" baseline="-25000" smtClean="0"/>
              <a:t>y </a:t>
            </a:r>
            <a:r>
              <a:rPr lang="en-US" smtClean="0"/>
              <a:t>= convolution by</a:t>
            </a:r>
          </a:p>
          <a:p>
            <a:endParaRPr lang="en-US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371850" y="4686300"/>
          <a:ext cx="1905000" cy="15747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5000"/>
                <a:gridCol w="635000"/>
                <a:gridCol w="635000"/>
              </a:tblGrid>
              <a:tr h="524933">
                <a:tc>
                  <a:txBody>
                    <a:bodyPr/>
                    <a:lstStyle/>
                    <a:p>
                      <a:pPr algn="ctr"/>
                      <a:endParaRPr 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4933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chemeClr val="tx1"/>
                          </a:solidFill>
                        </a:rPr>
                        <a:t>-4</a:t>
                      </a:r>
                      <a:endParaRPr 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4933">
                <a:tc>
                  <a:txBody>
                    <a:bodyPr/>
                    <a:lstStyle/>
                    <a:p>
                      <a:pPr algn="ctr"/>
                      <a:endParaRPr 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00150" y="2286000"/>
            <a:ext cx="6457950" cy="97155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Poisson Solve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We need to invert: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How big is the matrix?</a:t>
            </a:r>
          </a:p>
          <a:p>
            <a:endParaRPr lang="en-US" smtClean="0"/>
          </a:p>
          <a:p>
            <a:r>
              <a:rPr lang="en-US" smtClean="0"/>
              <a:t>Anyone know any methods for inverting large sparse matrices?</a:t>
            </a:r>
          </a:p>
          <a:p>
            <a:endParaRPr lang="en-US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314450" y="2400300"/>
          <a:ext cx="6242050" cy="752475"/>
        </p:xfrm>
        <a:graphic>
          <a:graphicData uri="http://schemas.openxmlformats.org/presentationml/2006/ole">
            <p:oleObj spid="_x0000_s4099" name="Equation" r:id="rId3" imgW="210816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Solving Large Linear Systems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A = D</a:t>
            </a:r>
            <a:r>
              <a:rPr lang="en-US" baseline="-25000" smtClean="0"/>
              <a:t>x</a:t>
            </a:r>
            <a:r>
              <a:rPr lang="en-US" baseline="30000" smtClean="0"/>
              <a:t>T</a:t>
            </a:r>
            <a:r>
              <a:rPr lang="en-US" smtClean="0"/>
              <a:t> </a:t>
            </a:r>
            <a:r>
              <a:rPr lang="en-US" smtClean="0"/>
              <a:t>D</a:t>
            </a:r>
            <a:r>
              <a:rPr lang="en-US" baseline="-25000" smtClean="0"/>
              <a:t>x </a:t>
            </a:r>
            <a:r>
              <a:rPr lang="en-US" smtClean="0"/>
              <a:t>+ </a:t>
            </a:r>
            <a:r>
              <a:rPr lang="en-US" smtClean="0"/>
              <a:t>D</a:t>
            </a:r>
            <a:r>
              <a:rPr lang="en-US" baseline="-25000" smtClean="0"/>
              <a:t>y</a:t>
            </a:r>
            <a:r>
              <a:rPr lang="en-US" baseline="30000" smtClean="0"/>
              <a:t>T</a:t>
            </a:r>
            <a:r>
              <a:rPr lang="en-US" smtClean="0"/>
              <a:t> </a:t>
            </a:r>
            <a:r>
              <a:rPr lang="en-US" smtClean="0"/>
              <a:t>D</a:t>
            </a:r>
            <a:r>
              <a:rPr lang="en-US" baseline="-25000" smtClean="0"/>
              <a:t>y </a:t>
            </a:r>
          </a:p>
          <a:p>
            <a:r>
              <a:rPr lang="en-US" smtClean="0"/>
              <a:t>b = D</a:t>
            </a:r>
            <a:r>
              <a:rPr lang="en-US" baseline="-25000" smtClean="0"/>
              <a:t>x</a:t>
            </a:r>
            <a:r>
              <a:rPr lang="en-US" baseline="30000" smtClean="0"/>
              <a:t>T</a:t>
            </a:r>
            <a:r>
              <a:rPr lang="en-US" smtClean="0"/>
              <a:t>g</a:t>
            </a:r>
            <a:r>
              <a:rPr lang="en-US" baseline="-25000" smtClean="0"/>
              <a:t>x</a:t>
            </a:r>
            <a:r>
              <a:rPr lang="en-US" smtClean="0"/>
              <a:t> + D</a:t>
            </a:r>
            <a:r>
              <a:rPr lang="en-US" baseline="-25000" smtClean="0"/>
              <a:t>y</a:t>
            </a:r>
            <a:r>
              <a:rPr lang="en-US" baseline="30000" smtClean="0"/>
              <a:t>T</a:t>
            </a:r>
            <a:r>
              <a:rPr lang="en-US" smtClean="0"/>
              <a:t>g</a:t>
            </a:r>
            <a:r>
              <a:rPr lang="en-US" baseline="-25000" smtClean="0"/>
              <a:t>y</a:t>
            </a:r>
            <a:endParaRPr lang="en-US" smtClean="0"/>
          </a:p>
          <a:p>
            <a:r>
              <a:rPr lang="en-US" smtClean="0"/>
              <a:t>We need to solve Ax = b</a:t>
            </a:r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1) Gradient Descent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x = some initial estimate</a:t>
            </a:r>
          </a:p>
          <a:p>
            <a:r>
              <a:rPr lang="en-US" smtClean="0"/>
              <a:t>For (lots of iterations):</a:t>
            </a:r>
          </a:p>
          <a:p>
            <a:pPr lvl="1">
              <a:buNone/>
            </a:pPr>
            <a:r>
              <a:rPr lang="en-US" smtClean="0"/>
              <a:t>	r = b </a:t>
            </a:r>
            <a:r>
              <a:rPr lang="en-US" smtClean="0"/>
              <a:t>- </a:t>
            </a:r>
            <a:r>
              <a:rPr lang="en-US" smtClean="0"/>
              <a:t>Ax</a:t>
            </a:r>
          </a:p>
          <a:p>
            <a:pPr lvl="1">
              <a:buNone/>
            </a:pPr>
            <a:r>
              <a:rPr lang="en-US" smtClean="0"/>
              <a:t>	e = r</a:t>
            </a:r>
            <a:r>
              <a:rPr lang="en-US" baseline="30000" smtClean="0"/>
              <a:t>T</a:t>
            </a:r>
            <a:r>
              <a:rPr lang="en-US" smtClean="0"/>
              <a:t>r</a:t>
            </a:r>
          </a:p>
          <a:p>
            <a:pPr lvl="1">
              <a:buNone/>
            </a:pPr>
            <a:r>
              <a:rPr lang="en-US" smtClean="0"/>
              <a:t>	</a:t>
            </a:r>
            <a:r>
              <a:rPr lang="el-GR" smtClean="0"/>
              <a:t>α</a:t>
            </a:r>
            <a:r>
              <a:rPr lang="en-US" smtClean="0"/>
              <a:t> = e / r</a:t>
            </a:r>
            <a:r>
              <a:rPr lang="en-US" baseline="30000" smtClean="0"/>
              <a:t>T</a:t>
            </a:r>
            <a:r>
              <a:rPr lang="en-US" smtClean="0"/>
              <a:t>Ar</a:t>
            </a:r>
          </a:p>
          <a:p>
            <a:pPr lvl="1">
              <a:buNone/>
            </a:pPr>
            <a:r>
              <a:rPr lang="en-US" smtClean="0"/>
              <a:t>	x += </a:t>
            </a:r>
            <a:r>
              <a:rPr lang="el-GR" smtClean="0"/>
              <a:t>α</a:t>
            </a:r>
            <a:r>
              <a:rPr lang="en-US" smtClean="0"/>
              <a:t>r</a:t>
            </a:r>
          </a:p>
          <a:p>
            <a:pPr lvl="1">
              <a:buNone/>
            </a:pPr>
            <a:r>
              <a:rPr lang="en-US" smtClean="0"/>
              <a:t>	</a:t>
            </a:r>
            <a:endParaRPr lang="en-US" smtClean="0"/>
          </a:p>
          <a:p>
            <a:endParaRPr lang="en-US" smtClean="0"/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2) Conjugate Gradient Descent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5900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smtClean="0"/>
              <a:t>x = some initial estimate</a:t>
            </a:r>
          </a:p>
          <a:p>
            <a:r>
              <a:rPr lang="en-US" smtClean="0"/>
              <a:t>d = r = Ax - b</a:t>
            </a:r>
          </a:p>
          <a:p>
            <a:r>
              <a:rPr lang="en-US" smtClean="0"/>
              <a:t>e</a:t>
            </a:r>
            <a:r>
              <a:rPr lang="en-US" baseline="-25000" smtClean="0"/>
              <a:t>new</a:t>
            </a:r>
            <a:r>
              <a:rPr lang="en-US" smtClean="0"/>
              <a:t> = r</a:t>
            </a:r>
            <a:r>
              <a:rPr lang="en-US" baseline="30000" smtClean="0"/>
              <a:t>T</a:t>
            </a:r>
            <a:r>
              <a:rPr lang="en-US" smtClean="0"/>
              <a:t>r</a:t>
            </a:r>
          </a:p>
          <a:p>
            <a:r>
              <a:rPr lang="en-US" smtClean="0"/>
              <a:t>For (fewer iterations):</a:t>
            </a:r>
          </a:p>
          <a:p>
            <a:pPr lvl="1">
              <a:buNone/>
            </a:pPr>
            <a:r>
              <a:rPr lang="en-US" smtClean="0"/>
              <a:t>	</a:t>
            </a:r>
            <a:r>
              <a:rPr lang="el-GR" smtClean="0"/>
              <a:t>α</a:t>
            </a:r>
            <a:r>
              <a:rPr lang="en-US" smtClean="0"/>
              <a:t> = e</a:t>
            </a:r>
            <a:r>
              <a:rPr lang="en-US" baseline="-25000" smtClean="0"/>
              <a:t>new </a:t>
            </a:r>
            <a:r>
              <a:rPr lang="en-US" smtClean="0"/>
              <a:t>/ d</a:t>
            </a:r>
            <a:r>
              <a:rPr lang="en-US" baseline="30000" smtClean="0"/>
              <a:t>T</a:t>
            </a:r>
            <a:r>
              <a:rPr lang="en-US" smtClean="0"/>
              <a:t>Ad</a:t>
            </a:r>
          </a:p>
          <a:p>
            <a:pPr lvl="1">
              <a:buNone/>
            </a:pPr>
            <a:r>
              <a:rPr lang="en-US" smtClean="0"/>
              <a:t>	</a:t>
            </a:r>
            <a:r>
              <a:rPr lang="en-US" smtClean="0"/>
              <a:t>x += </a:t>
            </a:r>
            <a:r>
              <a:rPr lang="el-GR" smtClean="0"/>
              <a:t>α</a:t>
            </a:r>
            <a:r>
              <a:rPr lang="en-US" smtClean="0"/>
              <a:t>d</a:t>
            </a:r>
          </a:p>
          <a:p>
            <a:pPr lvl="1">
              <a:buNone/>
            </a:pPr>
            <a:r>
              <a:rPr lang="en-US" smtClean="0"/>
              <a:t>	</a:t>
            </a:r>
            <a:r>
              <a:rPr lang="en-US" smtClean="0"/>
              <a:t>r = b - Ax</a:t>
            </a:r>
            <a:r>
              <a:rPr lang="en-US" smtClean="0"/>
              <a:t>	</a:t>
            </a:r>
            <a:endParaRPr lang="en-US" smtClean="0"/>
          </a:p>
          <a:p>
            <a:pPr lvl="1">
              <a:buNone/>
            </a:pPr>
            <a:r>
              <a:rPr lang="en-US" smtClean="0"/>
              <a:t>	</a:t>
            </a:r>
            <a:r>
              <a:rPr lang="en-US" smtClean="0"/>
              <a:t>e</a:t>
            </a:r>
            <a:r>
              <a:rPr lang="en-US" baseline="-25000" smtClean="0"/>
              <a:t>old</a:t>
            </a:r>
            <a:r>
              <a:rPr lang="en-US" smtClean="0"/>
              <a:t> </a:t>
            </a:r>
            <a:r>
              <a:rPr lang="en-US" smtClean="0"/>
              <a:t>= e</a:t>
            </a:r>
            <a:r>
              <a:rPr lang="en-US" baseline="-25000" smtClean="0"/>
              <a:t>new</a:t>
            </a:r>
          </a:p>
          <a:p>
            <a:pPr lvl="1">
              <a:buNone/>
            </a:pPr>
            <a:r>
              <a:rPr lang="en-US" smtClean="0"/>
              <a:t>	e</a:t>
            </a:r>
            <a:r>
              <a:rPr lang="en-US" baseline="-25000" smtClean="0"/>
              <a:t>new</a:t>
            </a:r>
            <a:r>
              <a:rPr lang="en-US" smtClean="0"/>
              <a:t> = r</a:t>
            </a:r>
            <a:r>
              <a:rPr lang="en-US" baseline="30000" smtClean="0"/>
              <a:t>T</a:t>
            </a:r>
            <a:r>
              <a:rPr lang="en-US" smtClean="0"/>
              <a:t>r</a:t>
            </a:r>
          </a:p>
          <a:p>
            <a:pPr lvl="1">
              <a:buNone/>
            </a:pPr>
            <a:r>
              <a:rPr lang="en-US" smtClean="0"/>
              <a:t>	d </a:t>
            </a:r>
            <a:r>
              <a:rPr lang="en-US" smtClean="0"/>
              <a:t>= r + d </a:t>
            </a:r>
            <a:r>
              <a:rPr lang="en-US" smtClean="0"/>
              <a:t>e</a:t>
            </a:r>
            <a:r>
              <a:rPr lang="en-US" baseline="-25000" smtClean="0"/>
              <a:t>new</a:t>
            </a:r>
            <a:r>
              <a:rPr lang="en-US" smtClean="0"/>
              <a:t>/e</a:t>
            </a:r>
            <a:r>
              <a:rPr lang="en-US" baseline="-25000" smtClean="0"/>
              <a:t>old</a:t>
            </a:r>
            <a:r>
              <a:rPr lang="en-US" smtClean="0"/>
              <a:t> </a:t>
            </a:r>
            <a:endParaRPr lang="en-US" smtClean="0"/>
          </a:p>
          <a:p>
            <a:pPr>
              <a:buNone/>
            </a:pPr>
            <a:endParaRPr lang="en-US" smtClean="0"/>
          </a:p>
          <a:p>
            <a:r>
              <a:rPr lang="en-US" smtClean="0"/>
              <a:t>(See An Introduction to the Conjugate Gradient Method Without the Agonizing Pain)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3) Coarse to Fine Conj. Grad. Desc.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Downsample the target gradients</a:t>
            </a:r>
          </a:p>
          <a:p>
            <a:r>
              <a:rPr lang="en-US" smtClean="0"/>
              <a:t>Solve for a small solution</a:t>
            </a:r>
          </a:p>
          <a:p>
            <a:r>
              <a:rPr lang="en-US" smtClean="0"/>
              <a:t>Upsample the solution</a:t>
            </a:r>
          </a:p>
          <a:p>
            <a:r>
              <a:rPr lang="en-US" smtClean="0"/>
              <a:t>Use that as the initial estimate for a new conj. grad. descent</a:t>
            </a:r>
          </a:p>
          <a:p>
            <a:r>
              <a:rPr lang="en-US" smtClean="0"/>
              <a:t>Not too many iterations required at each level</a:t>
            </a:r>
          </a:p>
          <a:p>
            <a:r>
              <a:rPr lang="en-US" smtClean="0"/>
              <a:t>This is what ImageStack does in -poisson</a:t>
            </a:r>
            <a:endParaRPr lang="en-US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4) FFT Method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We’re trying to undo a convolution</a:t>
            </a:r>
          </a:p>
          <a:p>
            <a:r>
              <a:rPr lang="en-US" smtClean="0"/>
              <a:t>Convolutions are multiplications in Fourier space</a:t>
            </a:r>
          </a:p>
          <a:p>
            <a:r>
              <a:rPr lang="en-US" smtClean="0"/>
              <a:t>Therefore, go to Fourier space and divide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Applications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How might we like to mess with the gradients?</a:t>
            </a:r>
          </a:p>
          <a:p>
            <a:r>
              <a:rPr lang="en-US" smtClean="0"/>
              <a:t>Let’s try some stuff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Applications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smtClean="0"/>
              <a:t>Poisson Image Editing</a:t>
            </a:r>
          </a:p>
          <a:p>
            <a:pPr lvl="1"/>
            <a:r>
              <a:rPr lang="en-US" smtClean="0"/>
              <a:t>Perez 2003</a:t>
            </a:r>
          </a:p>
          <a:p>
            <a:r>
              <a:rPr lang="en-US" smtClean="0"/>
              <a:t>GradientShop</a:t>
            </a:r>
          </a:p>
          <a:p>
            <a:pPr lvl="1"/>
            <a:r>
              <a:rPr lang="en-US" smtClean="0"/>
              <a:t>Bhat 2009</a:t>
            </a:r>
          </a:p>
          <a:p>
            <a:r>
              <a:rPr lang="en-US" smtClean="0"/>
              <a:t>Gradient Domain HDR Compression</a:t>
            </a:r>
          </a:p>
          <a:p>
            <a:pPr lvl="1"/>
            <a:r>
              <a:rPr lang="en-US" smtClean="0"/>
              <a:t>Fattal et al 2002</a:t>
            </a:r>
          </a:p>
          <a:p>
            <a:r>
              <a:rPr lang="en-US" smtClean="0"/>
              <a:t>Efficient Gradien-Domain Compositing Using Quadtrees</a:t>
            </a:r>
          </a:p>
          <a:p>
            <a:pPr lvl="1"/>
            <a:r>
              <a:rPr lang="en-US" smtClean="0"/>
              <a:t>Agarwala 2007</a:t>
            </a:r>
          </a:p>
          <a:p>
            <a:r>
              <a:rPr lang="en-US" smtClean="0"/>
              <a:t>Coordinates for Instant Image Cloning</a:t>
            </a:r>
          </a:p>
          <a:p>
            <a:pPr lvl="1"/>
            <a:r>
              <a:rPr lang="en-US" smtClean="0"/>
              <a:t>Farbman et al. 2009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20196</TotalTime>
  <Words>565</Words>
  <Application>Microsoft Office PowerPoint</Application>
  <PresentationFormat>On-screen Show (4:3)</PresentationFormat>
  <Paragraphs>185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Microsoft Equation 3.0</vt:lpstr>
      <vt:lpstr>CS448f: Image Processing For Photography and Vision</vt:lpstr>
      <vt:lpstr>Image Gradients</vt:lpstr>
      <vt:lpstr>Image Derivatives</vt:lpstr>
      <vt:lpstr>Image Derivatives</vt:lpstr>
      <vt:lpstr>In 2D</vt:lpstr>
      <vt:lpstr>Redundancy</vt:lpstr>
      <vt:lpstr>Gradient Domain Editing</vt:lpstr>
      <vt:lpstr>The Poisson Solve</vt:lpstr>
      <vt:lpstr>The Poisson Solve</vt:lpstr>
      <vt:lpstr>The Poisson Solve</vt:lpstr>
      <vt:lpstr>The Poisson Solve</vt:lpstr>
      <vt:lpstr>Solving Large Linear Systems</vt:lpstr>
      <vt:lpstr>1) Gradient Descent</vt:lpstr>
      <vt:lpstr>2) Conjugate Gradient Descent</vt:lpstr>
      <vt:lpstr>3) Coarse to Fine Conj. Grad. Desc.</vt:lpstr>
      <vt:lpstr>4) FFT Method</vt:lpstr>
      <vt:lpstr>Applications</vt:lpstr>
      <vt:lpstr>Applications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Filtering &amp; Joint Image Filtering</dc:title>
  <dc:creator>Andrew Adams</dc:creator>
  <cp:lastModifiedBy>abadams</cp:lastModifiedBy>
  <cp:revision>701</cp:revision>
  <dcterms:created xsi:type="dcterms:W3CDTF">2008-05-09T20:06:23Z</dcterms:created>
  <dcterms:modified xsi:type="dcterms:W3CDTF">2009-10-22T18:31:05Z</dcterms:modified>
</cp:coreProperties>
</file>