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89" r:id="rId5"/>
    <p:sldId id="288" r:id="rId6"/>
    <p:sldId id="290" r:id="rId7"/>
    <p:sldId id="259" r:id="rId8"/>
    <p:sldId id="261" r:id="rId9"/>
    <p:sldId id="266" r:id="rId10"/>
    <p:sldId id="262" r:id="rId11"/>
    <p:sldId id="263" r:id="rId12"/>
    <p:sldId id="264" r:id="rId13"/>
    <p:sldId id="267" r:id="rId14"/>
    <p:sldId id="265" r:id="rId15"/>
    <p:sldId id="268" r:id="rId16"/>
    <p:sldId id="269" r:id="rId17"/>
    <p:sldId id="270" r:id="rId18"/>
    <p:sldId id="271" r:id="rId19"/>
    <p:sldId id="272" r:id="rId20"/>
    <p:sldId id="279" r:id="rId21"/>
    <p:sldId id="273" r:id="rId22"/>
    <p:sldId id="274" r:id="rId23"/>
    <p:sldId id="260" r:id="rId24"/>
    <p:sldId id="275" r:id="rId25"/>
    <p:sldId id="277" r:id="rId26"/>
    <p:sldId id="278" r:id="rId27"/>
    <p:sldId id="280" r:id="rId28"/>
    <p:sldId id="276" r:id="rId29"/>
    <p:sldId id="281" r:id="rId30"/>
    <p:sldId id="282" r:id="rId31"/>
    <p:sldId id="283" r:id="rId32"/>
    <p:sldId id="284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3A90-275A-4377-A680-A0DE11B163E9}" type="datetimeFigureOut">
              <a:rPr lang="en-US" smtClean="0"/>
              <a:pPr/>
              <a:t>9/22/2009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Course Format</a:t>
            </a:r>
          </a:p>
          <a:p>
            <a:r>
              <a:rPr lang="en-US" dirty="0" smtClean="0"/>
              <a:t>Course Flavor</a:t>
            </a:r>
          </a:p>
          <a:p>
            <a:pPr lvl="1"/>
            <a:r>
              <a:rPr lang="en-US" dirty="0" smtClean="0"/>
              <a:t>Low-level basic image processing</a:t>
            </a:r>
          </a:p>
          <a:p>
            <a:pPr lvl="1"/>
            <a:r>
              <a:rPr lang="en-US" dirty="0" smtClean="0"/>
              <a:t>High-level algorithms from </a:t>
            </a:r>
            <a:r>
              <a:rPr lang="en-US" dirty="0" err="1" smtClean="0"/>
              <a:t>Siggraph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 and Course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dirty="0" smtClean="0"/>
              <a:t>http://cs448f.stanford.edu/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are some things I hope everyone is familiar with</a:t>
            </a:r>
          </a:p>
          <a:p>
            <a:pPr lvl="1"/>
            <a:r>
              <a:rPr lang="en-US" dirty="0" smtClean="0"/>
              <a:t>Pointer arithmetic</a:t>
            </a:r>
          </a:p>
          <a:p>
            <a:pPr lvl="1"/>
            <a:r>
              <a:rPr lang="en-US" dirty="0" smtClean="0"/>
              <a:t>C++ inheritance, virtual methods</a:t>
            </a:r>
          </a:p>
          <a:p>
            <a:pPr lvl="1"/>
            <a:r>
              <a:rPr lang="en-US" dirty="0" smtClean="0"/>
              <a:t>Matrix vector multiplication</a:t>
            </a:r>
          </a:p>
          <a:p>
            <a:pPr lvl="1"/>
            <a:r>
              <a:rPr lang="en-US" dirty="0" smtClean="0"/>
              <a:t>Variance, mean, median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are some things which I think some people will have seen and some people won’t have:</a:t>
            </a:r>
          </a:p>
          <a:p>
            <a:pPr lvl="1"/>
            <a:r>
              <a:rPr lang="en-US" dirty="0" smtClean="0"/>
              <a:t>Fourier Space stuff</a:t>
            </a:r>
          </a:p>
          <a:p>
            <a:pPr lvl="1"/>
            <a:r>
              <a:rPr lang="en-US" dirty="0" smtClean="0"/>
              <a:t>Convolution</a:t>
            </a:r>
          </a:p>
          <a:p>
            <a:pPr lvl="1"/>
            <a:r>
              <a:rPr lang="en-US" dirty="0" smtClean="0"/>
              <a:t>C++ using templates</a:t>
            </a:r>
          </a:p>
          <a:p>
            <a:pPr lvl="1"/>
            <a:r>
              <a:rPr lang="en-US" dirty="0" err="1" smtClean="0"/>
              <a:t>Makefiles</a:t>
            </a:r>
            <a:endParaRPr lang="en-US" dirty="0" smtClean="0"/>
          </a:p>
          <a:p>
            <a:pPr lvl="1"/>
            <a:r>
              <a:rPr lang="en-US" dirty="0" smtClean="0"/>
              <a:t>Subversion (the version control system)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use of office hours – Jen and I enjoy explaining things.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What does image processing </a:t>
            </a:r>
            <a:br>
              <a:rPr lang="en-US" dirty="0" smtClean="0"/>
            </a:br>
            <a:r>
              <a:rPr lang="en-US" dirty="0" smtClean="0"/>
              <a:t>code look like?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667000" y="2209800"/>
            <a:ext cx="3886200" cy="3429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62400" y="1752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Fast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5638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Easy To Develop For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563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General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Ease-of-Development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85878"/>
            <a:ext cx="7315200" cy="286232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(x, y, c)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Maximum Speed v0 </a:t>
            </a:r>
            <a:br>
              <a:rPr lang="en-US" dirty="0" smtClean="0"/>
            </a:br>
            <a:r>
              <a:rPr lang="en-US" dirty="0" smtClean="0"/>
              <a:t>(Cache Coherency)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85878"/>
            <a:ext cx="7315200" cy="286232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(x, y, c)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Maximum Speed v1</a:t>
            </a:r>
            <a:br>
              <a:rPr lang="en-US" dirty="0" smtClean="0"/>
            </a:br>
            <a:r>
              <a:rPr lang="en-US" dirty="0" smtClean="0"/>
              <a:t>(Pointer Math)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91831"/>
            <a:ext cx="7315200" cy="224676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(float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-&gt;start();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-&gt;end();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Maximum Speed v2</a:t>
            </a:r>
            <a:br>
              <a:rPr lang="en-US" dirty="0" smtClean="0"/>
            </a:br>
            <a:r>
              <a:rPr lang="en-US" dirty="0" smtClean="0"/>
              <a:t> (SSE)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782901"/>
            <a:ext cx="7772400" cy="317009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assert(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% 4 == 0);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__m128 scale = _mm_set_ps1(1.5);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(float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-&gt;start();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-&gt;end();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+= 4)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_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mm_mul_ps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(*((__m128 *)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), scale);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Maximum Speed v3 </a:t>
            </a:r>
            <a:br>
              <a:rPr lang="en-US" dirty="0" smtClean="0"/>
            </a:br>
            <a:r>
              <a:rPr lang="en-US" dirty="0" smtClean="0"/>
              <a:t>(CUDA)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782901"/>
            <a:ext cx="7772400" cy="440120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(…a bunch of code to initialize the GPU…)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(…a bunch of code to copy the image to the GPU…)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dim3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blockGrid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((im.width-1)/8 + 1,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       (im.height-1)/8 + 1, 1);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dim3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threadBlock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(8, 8, 3);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scale&lt;&lt;&lt;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blockGrid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threadBlock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&gt;&gt;&gt;(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-&gt;start(),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(…a bunch of code to copy the image back…)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Maximum Speed v3 </a:t>
            </a:r>
            <a:br>
              <a:rPr lang="en-US" dirty="0" smtClean="0"/>
            </a:br>
            <a:r>
              <a:rPr lang="en-US" dirty="0" smtClean="0"/>
              <a:t>(CUDA)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782901"/>
            <a:ext cx="7772400" cy="255454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__global__ scale(float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width,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height,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channels)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const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*8 +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const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blockIdx.y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*8 +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threadIdx.y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const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threadIdx.z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if (x &gt; width || y &gt; height) return;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[(y*width + x)*channels + c]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8768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Clearly we should have stopped optimizing somewhere, probably before we reached this point.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Generality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286232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(x, y, c)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v0</a:t>
            </a:r>
            <a:br>
              <a:rPr lang="en-US" dirty="0" smtClean="0"/>
            </a:br>
            <a:r>
              <a:rPr lang="en-US" dirty="0" smtClean="0"/>
              <a:t>What about video?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4778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load(“foo.avi”);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(t, x, y, c)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v1</a:t>
            </a:r>
            <a:br>
              <a:rPr lang="en-US" dirty="0" smtClean="0"/>
            </a:br>
            <a:r>
              <a:rPr lang="en-US" dirty="0" smtClean="0"/>
              <a:t>What about multi-view video?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409342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foo.strangeformat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view = 0; view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im.views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view++)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  …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v2 </a:t>
            </a:r>
            <a:br>
              <a:rPr lang="en-US" dirty="0" smtClean="0"/>
            </a:br>
            <a:r>
              <a:rPr lang="en-US" dirty="0" smtClean="0"/>
              <a:t>Arbitrary-dimensional 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78565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foo.strangeformat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you can query the position within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the image using the array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iter.position</a:t>
            </a:r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which is length 2 for a grayscale image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length 3 for a color image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length 4 for a color video, etc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v3</a:t>
            </a:r>
            <a:br>
              <a:rPr lang="en-US" dirty="0" smtClean="0"/>
            </a:br>
            <a:r>
              <a:rPr lang="en-US" dirty="0" smtClean="0"/>
              <a:t>Lazy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4778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foo.strangeformat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doesn’t actually do anything</a:t>
            </a: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PI/2);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samples the image at rotated locations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v4</a:t>
            </a:r>
            <a:br>
              <a:rPr lang="en-US" dirty="0" smtClean="0"/>
            </a:br>
            <a:r>
              <a:rPr lang="en-US" dirty="0" smtClean="0"/>
              <a:t>Streaming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409342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is 1 terabyte of data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doesn’t actually do anything</a:t>
            </a: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PI/2);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the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class loads rotated chunks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of the image into RAM as necessary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v5</a:t>
            </a:r>
            <a:br>
              <a:rPr lang="en-US" dirty="0" smtClean="0"/>
            </a:br>
            <a:r>
              <a:rPr lang="en-US" dirty="0" smtClean="0"/>
              <a:t>Arbitrary Pixel Data Type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440120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&lt;unsigned short&gt; =  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load(“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is 1 terabyte of data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doesn’t actually do anything</a:t>
            </a: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rotate&lt;unsigned short&gt;(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PI/2);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the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class loads rotated chunks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of the image into RAM as necessary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3;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4400" y="1785878"/>
            <a:ext cx="7315200" cy="440120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&lt;unsigned short&gt; =   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load(“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is 1 terabyte of data</a:t>
            </a:r>
          </a:p>
          <a:p>
            <a:endParaRPr lang="en-US" sz="2000" dirty="0" smtClean="0">
              <a:solidFill>
                <a:schemeClr val="tx1">
                  <a:lumMod val="6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// doesn’t actually do anything</a:t>
            </a:r>
          </a:p>
          <a:p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= rotate&lt;unsigned short&gt;(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, PI/2);</a:t>
            </a:r>
          </a:p>
          <a:p>
            <a:endParaRPr lang="en-US" sz="2000" dirty="0" smtClean="0">
              <a:solidFill>
                <a:schemeClr val="tx1">
                  <a:lumMod val="6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// the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class loads rotated chunks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// of the image into RAM as necessary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 *= 3;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2000" dirty="0">
              <a:solidFill>
                <a:schemeClr val="tx1">
                  <a:lumMod val="6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Generality v4</a:t>
            </a:r>
            <a:br>
              <a:rPr lang="en-US" dirty="0" smtClean="0"/>
            </a:br>
            <a:r>
              <a:rPr lang="en-US" dirty="0" smtClean="0"/>
              <a:t>Streaming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743200"/>
            <a:ext cx="8153400" cy="1938992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WAY TOO COMPLICATED 99% OF THE TIME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</a:t>
            </a:r>
            <a:r>
              <a:rPr lang="en-US" dirty="0" err="1" smtClean="0"/>
              <a:t>vs</a:t>
            </a:r>
            <a:r>
              <a:rPr lang="en-US" dirty="0" smtClean="0"/>
              <a:t> Generality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447800"/>
            <a:ext cx="3657600" cy="2092881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”);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foo.reallybig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is 1 terabyte of data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doesn’t actually do anything</a:t>
            </a:r>
          </a:p>
          <a:p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PI/2);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(Image::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im.start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im.end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the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class loads rotated chunks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of the image into RAM as necessary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*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iter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*= 1.5;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1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953000"/>
            <a:ext cx="3962400" cy="1631216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load(“foo.jpg”);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assert(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% 4 == 0);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__m128 scale = _mm_set_ps1(1.5);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(float *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-&gt;start();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!=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-&gt;end();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+= 4)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_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mm_mul_ps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(*((__m128 *)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), scale);</a:t>
            </a:r>
            <a:b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10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3810000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Incompatible</a:t>
            </a:r>
            <a:endParaRPr lang="en-US" sz="4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314700" y="3467100"/>
            <a:ext cx="457200" cy="228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648200" y="4648200"/>
            <a:ext cx="4572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this course: </a:t>
            </a:r>
            <a:r>
              <a:rPr lang="en-US" dirty="0" err="1" smtClean="0"/>
              <a:t>ImageStack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667000" y="2209800"/>
            <a:ext cx="3886200" cy="3429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62400" y="1752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Fast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56388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Easy To Develop For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563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General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3467100" y="1790700"/>
            <a:ext cx="3429000" cy="2438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810000" y="4800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ImageStack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4778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(t, x, y)[c]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Generality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4778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(t, x, y)[c]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562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Four dimensions is usually enough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533400" y="2514600"/>
            <a:ext cx="381000" cy="114300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>
            <a:stCxn id="7" idx="1"/>
            <a:endCxn id="6" idx="1"/>
          </p:cNvCxnSpPr>
          <p:nvPr/>
        </p:nvCxnSpPr>
        <p:spPr>
          <a:xfrm rot="10800000" flipH="1" flipV="1">
            <a:off x="533400" y="3086100"/>
            <a:ext cx="533400" cy="2738110"/>
          </a:xfrm>
          <a:prstGeom prst="bentConnector3">
            <a:avLst>
              <a:gd name="adj1" fmla="val -4285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Generality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85878"/>
            <a:ext cx="7315200" cy="34778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{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(t, x, y)[c]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562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Floats are general enough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2628900" y="4610100"/>
            <a:ext cx="14478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Generality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676400"/>
            <a:ext cx="7620000" cy="317009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Window left(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0, 0, 0,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/2,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left(t, x, y)[c] *= 1.5;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5626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Cropping can be done lazily, if you just want to process a sub-volume.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8" name="Shape 7"/>
          <p:cNvCxnSpPr>
            <a:stCxn id="6" idx="1"/>
          </p:cNvCxnSpPr>
          <p:nvPr/>
        </p:nvCxnSpPr>
        <p:spPr>
          <a:xfrm rot="10800000">
            <a:off x="685800" y="2743200"/>
            <a:ext cx="381000" cy="3296454"/>
          </a:xfrm>
          <a:prstGeom prst="bentConnector3">
            <a:avLst>
              <a:gd name="adj1" fmla="val 16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Speed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7620000" cy="317009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Window left(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0, 0, 0,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/2,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left(t, x, y)[c] *= 1.5;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562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Cache-Coherency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457200" y="3276600"/>
            <a:ext cx="381000" cy="114300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>
            <a:stCxn id="7" idx="1"/>
            <a:endCxn id="6" idx="1"/>
          </p:cNvCxnSpPr>
          <p:nvPr/>
        </p:nvCxnSpPr>
        <p:spPr>
          <a:xfrm rot="10800000" flipH="1" flipV="1">
            <a:off x="457200" y="3848100"/>
            <a:ext cx="609600" cy="1976110"/>
          </a:xfrm>
          <a:prstGeom prst="bentConnector3">
            <a:avLst>
              <a:gd name="adj1" fmla="val -375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Speed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7620000" cy="378565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Window left(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0, 0, 0,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/2,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{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float 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scanline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left(t, 0, y);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(*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scanline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++) *= 1.5;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5473005"/>
            <a:ext cx="670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Each </a:t>
            </a:r>
            <a:r>
              <a:rPr lang="en-US" sz="2800" dirty="0" err="1" smtClean="0">
                <a:solidFill>
                  <a:srgbClr val="FF0000"/>
                </a:solidFill>
              </a:rPr>
              <a:t>scanline</a:t>
            </a:r>
            <a:r>
              <a:rPr lang="en-US" sz="2800" dirty="0" smtClean="0">
                <a:solidFill>
                  <a:srgbClr val="FF0000"/>
                </a:solidFill>
              </a:rPr>
              <a:t> guaranteed to be consecutive in memory, so pointer math is OK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1" name="Shape 7"/>
          <p:cNvCxnSpPr>
            <a:stCxn id="10" idx="1"/>
            <a:endCxn id="6" idx="1"/>
          </p:cNvCxnSpPr>
          <p:nvPr/>
        </p:nvCxnSpPr>
        <p:spPr>
          <a:xfrm rot="10800000" flipH="1">
            <a:off x="1066800" y="4000501"/>
            <a:ext cx="152400" cy="1949559"/>
          </a:xfrm>
          <a:prstGeom prst="bentConnector3">
            <a:avLst>
              <a:gd name="adj1" fmla="val -1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219200" y="38862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0" y="1676400"/>
            <a:ext cx="7620000" cy="317009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Window left(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0, 0, 0,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/2,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 = 0; t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left.frames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t++)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y = 0; y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left.height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y++)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x = 0; x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left.width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x++) </a:t>
            </a:r>
            <a:b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for 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c = 0; c &lt;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left.channels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c++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left(t, x, y)[c] *= 1.5;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Concessions to Speed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181600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This operator is defined in a header, so is </a:t>
            </a:r>
            <a:r>
              <a:rPr lang="en-US" sz="2800" dirty="0" err="1" smtClean="0">
                <a:solidFill>
                  <a:srgbClr val="FF0000"/>
                </a:solidFill>
              </a:rPr>
              <a:t>inlined</a:t>
            </a:r>
            <a:r>
              <a:rPr lang="en-US" sz="2800" dirty="0" smtClean="0">
                <a:solidFill>
                  <a:srgbClr val="FF0000"/>
                </a:solidFill>
              </a:rPr>
              <a:t> and fast, but can’t be virtual (rules out streaming, lazy evaluation, other magic).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1" name="Shape 7"/>
          <p:cNvCxnSpPr>
            <a:stCxn id="10" idx="1"/>
            <a:endCxn id="6" idx="1"/>
          </p:cNvCxnSpPr>
          <p:nvPr/>
        </p:nvCxnSpPr>
        <p:spPr>
          <a:xfrm rot="10800000" flipH="1">
            <a:off x="1066800" y="4648200"/>
            <a:ext cx="914400" cy="1225898"/>
          </a:xfrm>
          <a:prstGeom prst="bentConnector3">
            <a:avLst>
              <a:gd name="adj1" fmla="val -64286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81200" y="4495800"/>
            <a:ext cx="228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0" y="1676400"/>
            <a:ext cx="7620000" cy="255454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M_PI/2);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Scale::apply(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1.5);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Save::apply(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“out.jpg”);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Ease of Development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1816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Each image operation is a class (not a function)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1" name="Shape 7"/>
          <p:cNvCxnSpPr>
            <a:stCxn id="10" idx="1"/>
            <a:endCxn id="6" idx="1"/>
          </p:cNvCxnSpPr>
          <p:nvPr/>
        </p:nvCxnSpPr>
        <p:spPr>
          <a:xfrm rot="10800000">
            <a:off x="609600" y="1828800"/>
            <a:ext cx="457200" cy="3614410"/>
          </a:xfrm>
          <a:prstGeom prst="bentConnector3">
            <a:avLst>
              <a:gd name="adj1" fmla="val 1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9600" y="1676400"/>
            <a:ext cx="228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ImageStack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Ease of Development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181600"/>
            <a:ext cx="701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Images are reference-counted pointer classes. You can pass them around efficiently and don’t need to worry about deleting them.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1" name="Shape 7"/>
          <p:cNvCxnSpPr>
            <a:stCxn id="10" idx="1"/>
            <a:endCxn id="6" idx="1"/>
          </p:cNvCxnSpPr>
          <p:nvPr/>
        </p:nvCxnSpPr>
        <p:spPr>
          <a:xfrm rot="10800000">
            <a:off x="609600" y="1828800"/>
            <a:ext cx="457200" cy="4045298"/>
          </a:xfrm>
          <a:prstGeom prst="bentConnector3">
            <a:avLst>
              <a:gd name="adj1" fmla="val 1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9600" y="1676400"/>
            <a:ext cx="228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1676400"/>
            <a:ext cx="7620000" cy="255454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Load::apply(“foo.jpg”);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Rotate::apply(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M_PI/2);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Scale::apply(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1.5);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Save::apply(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“out.jpg”);</a:t>
            </a:r>
          </a:p>
          <a:p>
            <a:endParaRPr lang="en-US" sz="2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following videos were then shown: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Edge-Preserving Decompositions:</a:t>
            </a:r>
          </a:p>
          <a:p>
            <a:pPr lvl="1"/>
            <a:r>
              <a:rPr lang="en-US" sz="1600" dirty="0" smtClean="0"/>
              <a:t>http://www.cs.huji.ac.il/~danix/epd/</a:t>
            </a:r>
          </a:p>
          <a:p>
            <a:r>
              <a:rPr lang="en-US" dirty="0" smtClean="0"/>
              <a:t>Animating Pictures:</a:t>
            </a:r>
          </a:p>
          <a:p>
            <a:pPr lvl="1"/>
            <a:r>
              <a:rPr lang="en-US" sz="1600" dirty="0" smtClean="0"/>
              <a:t>http://grail.cs.washington.edu/projects/StochasticMotionTextures/</a:t>
            </a:r>
          </a:p>
          <a:p>
            <a:r>
              <a:rPr lang="en-US" dirty="0" smtClean="0"/>
              <a:t>Seam Carving:</a:t>
            </a:r>
          </a:p>
          <a:p>
            <a:pPr lvl="1"/>
            <a:r>
              <a:rPr lang="en-US" sz="1600" dirty="0" smtClean="0"/>
              <a:t>http://swieskowski.net/carve/</a:t>
            </a:r>
          </a:p>
          <a:p>
            <a:pPr lvl="1"/>
            <a:r>
              <a:rPr lang="en-US" sz="1600" dirty="0" smtClean="0"/>
              <a:t>http://www.faculty.idc.ac.il/arik/site/subject-seam-carve.asp</a:t>
            </a:r>
          </a:p>
          <a:p>
            <a:r>
              <a:rPr lang="en-US" dirty="0" smtClean="0"/>
              <a:t>Face Beautification:</a:t>
            </a:r>
          </a:p>
          <a:p>
            <a:pPr lvl="1"/>
            <a:r>
              <a:rPr lang="en-US" sz="1600" dirty="0" smtClean="0"/>
              <a:t>http://leyvand.com/research/beautification2008/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9230</TotalTime>
  <Words>1484</Words>
  <Application>Microsoft Office PowerPoint</Application>
  <PresentationFormat>On-screen Show (4:3)</PresentationFormat>
  <Paragraphs>304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CS448f: Image Processing For Photography and Vision</vt:lpstr>
      <vt:lpstr>Today:</vt:lpstr>
      <vt:lpstr>Introductions and Course Format</vt:lpstr>
      <vt:lpstr>Some Background Qs</vt:lpstr>
      <vt:lpstr>Some Background Qs</vt:lpstr>
      <vt:lpstr>Background</vt:lpstr>
      <vt:lpstr>What does image processing  code look like?</vt:lpstr>
      <vt:lpstr>Maximum Ease-of-Development</vt:lpstr>
      <vt:lpstr>Maximum Speed v0  (Cache Coherency)</vt:lpstr>
      <vt:lpstr>Maximum Speed v1 (Pointer Math)</vt:lpstr>
      <vt:lpstr>Maximum Speed v2  (SSE)</vt:lpstr>
      <vt:lpstr>Maximum Speed v3  (CUDA)</vt:lpstr>
      <vt:lpstr>Maximum Speed v3  (CUDA)</vt:lpstr>
      <vt:lpstr>Maximum Generality</vt:lpstr>
      <vt:lpstr>Maximum Generality v0 What about video?</vt:lpstr>
      <vt:lpstr>Maximum Generality v1 What about multi-view video?</vt:lpstr>
      <vt:lpstr>Maximum Generality v2  Arbitrary-dimensional data</vt:lpstr>
      <vt:lpstr>Maximum Generality v3 Lazy evaluation</vt:lpstr>
      <vt:lpstr>Maximum Generality v4 Streaming</vt:lpstr>
      <vt:lpstr>Maximum Generality v5 Arbitrary Pixel Data Type</vt:lpstr>
      <vt:lpstr>Maximum Generality v4 Streaming</vt:lpstr>
      <vt:lpstr>Speed vs Generality</vt:lpstr>
      <vt:lpstr>For this course: ImageStack</vt:lpstr>
      <vt:lpstr>ImageStack</vt:lpstr>
      <vt:lpstr>ImageStack Concessions to Generality</vt:lpstr>
      <vt:lpstr>ImageStack Concessions to Generality</vt:lpstr>
      <vt:lpstr>ImageStack Concessions to Generality</vt:lpstr>
      <vt:lpstr>ImageStack Concessions to Speed</vt:lpstr>
      <vt:lpstr>ImageStack Concessions to Speed</vt:lpstr>
      <vt:lpstr>ImageStack Concessions to Speed</vt:lpstr>
      <vt:lpstr>ImageStack Ease of Development</vt:lpstr>
      <vt:lpstr>ImageStack Ease of Development</vt:lpstr>
      <vt:lpstr>The following videos were then shown: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CS448f: Image Processing For Photography and Vision</dc:title>
  <dc:creator>abadams</dc:creator>
  <cp:lastModifiedBy>abadams</cp:lastModifiedBy>
  <cp:revision>302</cp:revision>
  <dcterms:created xsi:type="dcterms:W3CDTF">2009-09-14T19:33:13Z</dcterms:created>
  <dcterms:modified xsi:type="dcterms:W3CDTF">2009-09-23T00:34:35Z</dcterms:modified>
</cp:coreProperties>
</file>