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59" r:id="rId7"/>
    <p:sldId id="262" r:id="rId8"/>
    <p:sldId id="263" r:id="rId9"/>
    <p:sldId id="280" r:id="rId10"/>
    <p:sldId id="264" r:id="rId11"/>
    <p:sldId id="265" r:id="rId12"/>
    <p:sldId id="281" r:id="rId13"/>
    <p:sldId id="266" r:id="rId14"/>
    <p:sldId id="267" r:id="rId15"/>
    <p:sldId id="268" r:id="rId16"/>
    <p:sldId id="269" r:id="rId17"/>
    <p:sldId id="270" r:id="rId18"/>
    <p:sldId id="271" r:id="rId19"/>
    <p:sldId id="274" r:id="rId20"/>
    <p:sldId id="275" r:id="rId21"/>
    <p:sldId id="276" r:id="rId22"/>
    <p:sldId id="277" r:id="rId23"/>
    <p:sldId id="279" r:id="rId24"/>
    <p:sldId id="278" r:id="rId25"/>
    <p:sldId id="284" r:id="rId26"/>
    <p:sldId id="283" r:id="rId27"/>
    <p:sldId id="282" r:id="rId28"/>
    <p:sldId id="272" r:id="rId29"/>
    <p:sldId id="273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 snapToObjects="1" showGuides="1">
      <p:cViewPr varScale="1">
        <p:scale>
          <a:sx n="72" d="100"/>
          <a:sy n="72" d="100"/>
        </p:scale>
        <p:origin x="-456" y="-104"/>
      </p:cViewPr>
      <p:guideLst>
        <p:guide orient="horz" pos="2143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31975" y="4360312"/>
            <a:ext cx="6400800" cy="12784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err="1" smtClean="0"/>
              <a:t>Author(s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 rot="16200000">
            <a:off x="-2321539" y="3714822"/>
            <a:ext cx="55574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chemeClr val="bg1"/>
                </a:solidFill>
              </a:rPr>
              <a:t>PSAAP II</a:t>
            </a:r>
          </a:p>
          <a:p>
            <a:r>
              <a:rPr lang="en-US" sz="1800" b="1" kern="120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Particle-laden Turbulence in a Radiation Environment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941412" y="-1"/>
            <a:ext cx="750594" cy="6858001"/>
          </a:xfrm>
          <a:prstGeom prst="rect">
            <a:avLst/>
          </a:prstGeom>
          <a:gradFill flip="none" rotWithShape="1">
            <a:gsLst>
              <a:gs pos="0">
                <a:srgbClr val="800000"/>
              </a:gs>
              <a:gs pos="46000">
                <a:srgbClr val="FFFFFF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 userDrawn="1"/>
        </p:nvSpPr>
        <p:spPr>
          <a:xfrm>
            <a:off x="0" y="0"/>
            <a:ext cx="973161" cy="685800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logos.jpg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89669" y="6163216"/>
            <a:ext cx="3521680" cy="558259"/>
          </a:xfrm>
          <a:prstGeom prst="rect">
            <a:avLst/>
          </a:prstGeom>
        </p:spPr>
      </p:pic>
      <p:pic>
        <p:nvPicPr>
          <p:cNvPr id="21" name="Picture 20" descr="radlogo.jp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6506" y="79196"/>
            <a:ext cx="1577250" cy="1569660"/>
          </a:xfrm>
          <a:prstGeom prst="ellipse">
            <a:avLst/>
          </a:prstGeom>
        </p:spPr>
      </p:pic>
      <p:sp>
        <p:nvSpPr>
          <p:cNvPr id="22" name="TextBox 21"/>
          <p:cNvSpPr txBox="1"/>
          <p:nvPr userDrawn="1"/>
        </p:nvSpPr>
        <p:spPr>
          <a:xfrm rot="16200000">
            <a:off x="-2321539" y="3714822"/>
            <a:ext cx="55574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chemeClr val="bg1"/>
                </a:solidFill>
              </a:rPr>
              <a:t>PSAAP II</a:t>
            </a:r>
          </a:p>
          <a:p>
            <a:r>
              <a:rPr lang="en-US" sz="1800" b="1" kern="120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Particle-laden Turbulence in a Radiation Environment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89075" y="1259249"/>
            <a:ext cx="7086600" cy="2341201"/>
          </a:xfrm>
        </p:spPr>
        <p:txBody>
          <a:bodyPr/>
          <a:lstStyle/>
          <a:p>
            <a:r>
              <a:rPr lang="en-US" dirty="0" smtClean="0"/>
              <a:t>Title</a:t>
            </a:r>
            <a:endParaRPr lang="en-US" dirty="0"/>
          </a:p>
        </p:txBody>
      </p:sp>
      <p:pic>
        <p:nvPicPr>
          <p:cNvPr id="23" name="Picture 22" descr="asc_logo.pdf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9075" y="5454386"/>
            <a:ext cx="1245243" cy="126708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03625" y="6356350"/>
            <a:ext cx="2133600" cy="365125"/>
          </a:xfrm>
        </p:spPr>
        <p:txBody>
          <a:bodyPr/>
          <a:lstStyle/>
          <a:p>
            <a:fld id="{59FB1BA7-D7C6-054B-9647-0FA953B3184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logos.jpg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14745" y="6356350"/>
            <a:ext cx="2184093" cy="346224"/>
          </a:xfrm>
          <a:prstGeom prst="rect">
            <a:avLst/>
          </a:prstGeom>
        </p:spPr>
      </p:pic>
      <p:pic>
        <p:nvPicPr>
          <p:cNvPr id="11" name="Picture 10" descr="radlogo.jpg"/>
          <p:cNvPicPr>
            <a:picLocks noChangeAspect="1"/>
          </p:cNvPicPr>
          <p:nvPr userDrawn="1"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251253" y="248450"/>
            <a:ext cx="1186994" cy="1181282"/>
          </a:xfrm>
          <a:prstGeom prst="ellipse">
            <a:avLst/>
          </a:prstGeom>
        </p:spPr>
      </p:pic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549917" y="1600200"/>
            <a:ext cx="813688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TextBox 12"/>
          <p:cNvSpPr txBox="1"/>
          <p:nvPr userDrawn="1"/>
        </p:nvSpPr>
        <p:spPr>
          <a:xfrm>
            <a:off x="5064120" y="6394797"/>
            <a:ext cx="14506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Stanford PSAAP II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03625" y="6356350"/>
            <a:ext cx="2133600" cy="365125"/>
          </a:xfrm>
        </p:spPr>
        <p:txBody>
          <a:bodyPr/>
          <a:lstStyle/>
          <a:p>
            <a:fld id="{59FB1BA7-D7C6-054B-9647-0FA953B3184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logos.jpg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14745" y="6356350"/>
            <a:ext cx="2184093" cy="346224"/>
          </a:xfrm>
          <a:prstGeom prst="rect">
            <a:avLst/>
          </a:prstGeom>
        </p:spPr>
      </p:pic>
      <p:pic>
        <p:nvPicPr>
          <p:cNvPr id="12" name="Picture 11" descr="radlogo.jpg"/>
          <p:cNvPicPr>
            <a:picLocks noChangeAspect="1"/>
          </p:cNvPicPr>
          <p:nvPr userDrawn="1"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251253" y="248450"/>
            <a:ext cx="1186994" cy="1181282"/>
          </a:xfrm>
          <a:prstGeom prst="ellipse">
            <a:avLst/>
          </a:prstGeom>
        </p:spPr>
      </p:pic>
      <p:sp>
        <p:nvSpPr>
          <p:cNvPr id="13" name="TextBox 12"/>
          <p:cNvSpPr txBox="1"/>
          <p:nvPr userDrawn="1"/>
        </p:nvSpPr>
        <p:spPr>
          <a:xfrm>
            <a:off x="5064120" y="6394797"/>
            <a:ext cx="14506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Stanford PSAAP II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03625" y="6356350"/>
            <a:ext cx="2133600" cy="365125"/>
          </a:xfrm>
        </p:spPr>
        <p:txBody>
          <a:bodyPr/>
          <a:lstStyle/>
          <a:p>
            <a:fld id="{59FB1BA7-D7C6-054B-9647-0FA953B3184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logos.jpg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14745" y="6356350"/>
            <a:ext cx="2184093" cy="346224"/>
          </a:xfrm>
          <a:prstGeom prst="rect">
            <a:avLst/>
          </a:prstGeom>
        </p:spPr>
      </p:pic>
      <p:pic>
        <p:nvPicPr>
          <p:cNvPr id="9" name="Picture 8" descr="radlogo.jpg"/>
          <p:cNvPicPr>
            <a:picLocks noChangeAspect="1"/>
          </p:cNvPicPr>
          <p:nvPr userDrawn="1"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251253" y="248450"/>
            <a:ext cx="1186994" cy="1181282"/>
          </a:xfrm>
          <a:prstGeom prst="ellipse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5064120" y="6394797"/>
            <a:ext cx="14506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Stanford PSAAP II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23756" y="274638"/>
            <a:ext cx="696304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FB1BA7-D7C6-054B-9647-0FA953B3184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3500" y="1600200"/>
            <a:ext cx="73533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Relationship Id="rId3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4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4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89075" y="624249"/>
            <a:ext cx="7086600" cy="2341201"/>
          </a:xfrm>
        </p:spPr>
        <p:txBody>
          <a:bodyPr/>
          <a:lstStyle/>
          <a:p>
            <a:r>
              <a:rPr lang="en-US" dirty="0" smtClean="0"/>
              <a:t>Discrete Ordinates </a:t>
            </a:r>
            <a:r>
              <a:rPr lang="en-US" dirty="0" smtClean="0"/>
              <a:t>Method</a:t>
            </a:r>
            <a:br>
              <a:rPr lang="en-US" dirty="0" smtClean="0"/>
            </a:br>
            <a:r>
              <a:rPr lang="en-US" dirty="0" smtClean="0"/>
              <a:t>(S</a:t>
            </a:r>
            <a:r>
              <a:rPr lang="en-US" baseline="-25000" dirty="0" smtClean="0"/>
              <a:t>N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31975" y="3199341"/>
            <a:ext cx="6400800" cy="80221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Ari Frankel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0267" y="274638"/>
            <a:ext cx="5543466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Overview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Current implementation (Soleil-MPI)</a:t>
            </a:r>
          </a:p>
          <a:p>
            <a:pPr lvl="1"/>
            <a:r>
              <a:rPr lang="en-US" dirty="0" smtClean="0"/>
              <a:t>Particle homogenization</a:t>
            </a:r>
          </a:p>
          <a:p>
            <a:pPr lvl="1"/>
            <a:r>
              <a:rPr lang="en-US" dirty="0" smtClean="0"/>
              <a:t>Intensity</a:t>
            </a:r>
          </a:p>
          <a:p>
            <a:pPr lvl="1"/>
            <a:r>
              <a:rPr lang="en-US" dirty="0" smtClean="0"/>
              <a:t>Sweeps</a:t>
            </a:r>
          </a:p>
          <a:p>
            <a:pPr lvl="1"/>
            <a:r>
              <a:rPr lang="en-US" dirty="0" smtClean="0"/>
              <a:t>Iterative solver</a:t>
            </a:r>
          </a:p>
          <a:p>
            <a:pPr lvl="1"/>
            <a:r>
              <a:rPr lang="en-US" dirty="0" smtClean="0"/>
              <a:t>Special PSAAP requirements</a:t>
            </a:r>
          </a:p>
          <a:p>
            <a:r>
              <a:rPr lang="en-US" dirty="0" smtClean="0"/>
              <a:t>MATLAB sample code</a:t>
            </a:r>
          </a:p>
          <a:p>
            <a:r>
              <a:rPr lang="en-US" dirty="0" smtClean="0"/>
              <a:t>Parallelization methods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Radiation Solver: Why Bother?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Optically thin is very easy</a:t>
            </a:r>
            <a:r>
              <a:rPr lang="is-IS" dirty="0" smtClean="0"/>
              <a:t>…</a:t>
            </a:r>
          </a:p>
          <a:p>
            <a:r>
              <a:rPr lang="is-IS" dirty="0" smtClean="0"/>
              <a:t>But misses what happens when particle loading is increased, more complex physics</a:t>
            </a:r>
          </a:p>
          <a:p>
            <a:pPr lvl="1"/>
            <a:r>
              <a:rPr lang="is-IS" dirty="0" smtClean="0"/>
              <a:t>Particles “shadow” each other, scattering, etc.</a:t>
            </a:r>
          </a:p>
          <a:p>
            <a:r>
              <a:rPr lang="is-IS" dirty="0" smtClean="0"/>
              <a:t>Extensions to other problems </a:t>
            </a:r>
            <a:endParaRPr lang="is-IS" dirty="0"/>
          </a:p>
          <a:p>
            <a:pPr lvl="1"/>
            <a:r>
              <a:rPr lang="is-IS" dirty="0" smtClean="0"/>
              <a:t>Radiation </a:t>
            </a:r>
            <a:r>
              <a:rPr lang="is-IS" dirty="0" smtClean="0"/>
              <a:t>hydrodynamics</a:t>
            </a:r>
          </a:p>
          <a:p>
            <a:pPr lvl="1"/>
            <a:r>
              <a:rPr lang="is-IS" dirty="0" smtClean="0"/>
              <a:t>Neutron/electron transport</a:t>
            </a:r>
          </a:p>
          <a:p>
            <a:pPr lvl="1"/>
            <a:r>
              <a:rPr lang="is-IS" dirty="0" smtClean="0"/>
              <a:t>These applications are far more expensive than any fluid dynamics problem</a:t>
            </a:r>
          </a:p>
          <a:p>
            <a:pPr lvl="1"/>
            <a:r>
              <a:rPr lang="is-IS" dirty="0"/>
              <a:t>C</a:t>
            </a:r>
            <a:r>
              <a:rPr lang="is-IS" dirty="0" smtClean="0"/>
              <a:t>hallenging due to all-to-all data dependence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562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917" y="1069028"/>
            <a:ext cx="8136883" cy="4525963"/>
          </a:xfrm>
        </p:spPr>
        <p:txBody>
          <a:bodyPr/>
          <a:lstStyle/>
          <a:p>
            <a:r>
              <a:rPr lang="en-US" dirty="0" smtClean="0"/>
              <a:t>Here it is: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Intensity depends on 3 spatial variables and 2 angular variables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211" y="1686593"/>
            <a:ext cx="7010400" cy="1054100"/>
          </a:xfrm>
          <a:prstGeom prst="rect">
            <a:avLst/>
          </a:prstGeom>
        </p:spPr>
      </p:pic>
      <p:sp>
        <p:nvSpPr>
          <p:cNvPr id="5" name="Frame 4"/>
          <p:cNvSpPr/>
          <p:nvPr/>
        </p:nvSpPr>
        <p:spPr>
          <a:xfrm rot="19066504">
            <a:off x="4622706" y="3524732"/>
            <a:ext cx="581003" cy="1045534"/>
          </a:xfrm>
          <a:prstGeom prst="frame">
            <a:avLst>
              <a:gd name="adj1" fmla="val 3271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2839004" y="3893047"/>
            <a:ext cx="1507761" cy="1944309"/>
          </a:xfrm>
          <a:prstGeom prst="lin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839006" y="4616057"/>
            <a:ext cx="2241904" cy="1221299"/>
          </a:xfrm>
          <a:prstGeom prst="lin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1678856" y="5970634"/>
            <a:ext cx="987692" cy="7996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4796411" y="3332010"/>
            <a:ext cx="987692" cy="7996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043534" y="5483704"/>
            <a:ext cx="735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x,y,z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915918" y="3267743"/>
            <a:ext cx="65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θ,φ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554488" y="3947020"/>
            <a:ext cx="459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dΩ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413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Particle homogenization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Coefficients determined by scalar particle concentration/size</a:t>
            </a:r>
          </a:p>
          <a:p>
            <a:r>
              <a:rPr lang="en-US" dirty="0" smtClean="0"/>
              <a:t>Current choice: box counting</a:t>
            </a:r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1647945" y="3372929"/>
            <a:ext cx="5832921" cy="2931942"/>
            <a:chOff x="549917" y="2483644"/>
            <a:chExt cx="7566025" cy="4184650"/>
          </a:xfrm>
        </p:grpSpPr>
        <p:sp>
          <p:nvSpPr>
            <p:cNvPr id="4" name="Frame 3"/>
            <p:cNvSpPr/>
            <p:nvPr/>
          </p:nvSpPr>
          <p:spPr>
            <a:xfrm>
              <a:off x="549917" y="2483644"/>
              <a:ext cx="2492375" cy="2444750"/>
            </a:xfrm>
            <a:prstGeom prst="frame">
              <a:avLst>
                <a:gd name="adj1" fmla="val 2760"/>
              </a:avLst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929599" y="2896394"/>
              <a:ext cx="444500" cy="444500"/>
            </a:xfrm>
            <a:prstGeom prst="ellipse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1248369" y="3636169"/>
              <a:ext cx="181610" cy="180975"/>
            </a:xfrm>
            <a:prstGeom prst="ellipse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1796105" y="3800475"/>
              <a:ext cx="222250" cy="192088"/>
            </a:xfrm>
            <a:prstGeom prst="ellipse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1796105" y="3001169"/>
              <a:ext cx="444500" cy="444500"/>
            </a:xfrm>
            <a:prstGeom prst="ellipse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1050249" y="4057269"/>
              <a:ext cx="745856" cy="745301"/>
            </a:xfrm>
            <a:prstGeom prst="ellipse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2246686" y="4059269"/>
              <a:ext cx="222250" cy="192088"/>
            </a:xfrm>
            <a:prstGeom prst="ellipse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2357811" y="3444081"/>
              <a:ext cx="222250" cy="192088"/>
            </a:xfrm>
            <a:prstGeom prst="ellipse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2018355" y="4489621"/>
              <a:ext cx="102514" cy="112371"/>
            </a:xfrm>
            <a:prstGeom prst="ellipse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878342" y="3736352"/>
              <a:ext cx="102514" cy="112371"/>
            </a:xfrm>
            <a:prstGeom prst="ellipse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2573711" y="2856877"/>
              <a:ext cx="102514" cy="112371"/>
            </a:xfrm>
            <a:prstGeom prst="ellipse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ight Arrow 14"/>
            <p:cNvSpPr/>
            <p:nvPr/>
          </p:nvSpPr>
          <p:spPr>
            <a:xfrm>
              <a:off x="3755349" y="3428758"/>
              <a:ext cx="1381125" cy="615188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15" descr="latex-image-1.pdf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0649" y="5220494"/>
              <a:ext cx="5613400" cy="1447800"/>
            </a:xfrm>
            <a:prstGeom prst="rect">
              <a:avLst/>
            </a:prstGeom>
          </p:spPr>
        </p:pic>
        <p:sp>
          <p:nvSpPr>
            <p:cNvPr id="17" name="Rectangle 16"/>
            <p:cNvSpPr/>
            <p:nvPr/>
          </p:nvSpPr>
          <p:spPr>
            <a:xfrm>
              <a:off x="5623567" y="2626519"/>
              <a:ext cx="2492375" cy="230187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ame 17"/>
            <p:cNvSpPr/>
            <p:nvPr/>
          </p:nvSpPr>
          <p:spPr>
            <a:xfrm>
              <a:off x="5623567" y="2561602"/>
              <a:ext cx="2492375" cy="2444750"/>
            </a:xfrm>
            <a:prstGeom prst="frame">
              <a:avLst>
                <a:gd name="adj1" fmla="val 2760"/>
              </a:avLst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9748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Discrete Ordinates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Discretize angular domain on unit sphere with point collocation</a:t>
            </a:r>
          </a:p>
          <a:p>
            <a:r>
              <a:rPr lang="en-US" dirty="0" smtClean="0"/>
              <a:t>Tabulated quadrature</a:t>
            </a:r>
          </a:p>
          <a:p>
            <a:pPr marL="0" indent="0">
              <a:buNone/>
            </a:pPr>
            <a:r>
              <a:rPr lang="en-US" dirty="0" smtClean="0"/>
              <a:t>sets read in to code,</a:t>
            </a:r>
          </a:p>
          <a:p>
            <a:pPr marL="0" indent="0">
              <a:buNone/>
            </a:pPr>
            <a:r>
              <a:rPr lang="en-US" dirty="0"/>
              <a:t>w</a:t>
            </a:r>
            <a:r>
              <a:rPr lang="en-US" dirty="0" smtClean="0"/>
              <a:t>eights and angles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(</a:t>
            </a:r>
            <a:r>
              <a:rPr lang="en-US" u="sng" dirty="0" err="1" smtClean="0"/>
              <a:t>s</a:t>
            </a:r>
            <a:r>
              <a:rPr lang="en-US" baseline="-25000" dirty="0" err="1" smtClean="0"/>
              <a:t>i</a:t>
            </a:r>
            <a:r>
              <a:rPr lang="en-US" dirty="0" err="1" smtClean="0"/>
              <a:t>,w</a:t>
            </a:r>
            <a:r>
              <a:rPr lang="en-US" baseline="-25000" dirty="0" err="1" smtClean="0"/>
              <a:t>i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Data: I(angle)(</a:t>
            </a:r>
            <a:r>
              <a:rPr lang="en-US" dirty="0" err="1" smtClean="0"/>
              <a:t>x,y,z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4" name="Picture 3" descr="LM31_350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003" y="2224830"/>
            <a:ext cx="4187593" cy="390133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18976" y="5732060"/>
            <a:ext cx="2634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350 angles total in this set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819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Discrete ordinates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Now: system of coupled first-order PDEs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Could discretize in space, put in to matrix solver</a:t>
            </a:r>
            <a:r>
              <a:rPr lang="is-IS" dirty="0" smtClean="0"/>
              <a:t>…</a:t>
            </a:r>
          </a:p>
          <a:p>
            <a:r>
              <a:rPr lang="is-IS" dirty="0" smtClean="0"/>
              <a:t>But bandwidth/size of system is huge</a:t>
            </a:r>
          </a:p>
          <a:p>
            <a:r>
              <a:rPr lang="is-IS" dirty="0" smtClean="0"/>
              <a:t>Standard method: iterate on summation</a:t>
            </a:r>
            <a:endParaRPr lang="en-US" dirty="0"/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875" y="2102690"/>
            <a:ext cx="7442200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767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 iteration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Iterative method: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Decoupled system of IVPs</a:t>
            </a:r>
          </a:p>
          <a:p>
            <a:r>
              <a:rPr lang="en-US" dirty="0" smtClean="0"/>
              <a:t>For our problems, typically takes less than 10 iterations to converge</a:t>
            </a:r>
            <a:endParaRPr lang="en-US" dirty="0"/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057" y="2221647"/>
            <a:ext cx="4445000" cy="469900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057" y="2221647"/>
            <a:ext cx="4445000" cy="469900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528" y="2938267"/>
            <a:ext cx="5461000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152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1921535" y="1236654"/>
            <a:ext cx="5146372" cy="4645810"/>
          </a:xfrm>
          <a:prstGeom prst="frame">
            <a:avLst>
              <a:gd name="adj1" fmla="val 171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584815" y="3125059"/>
            <a:ext cx="1336720" cy="91913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3744835" y="317519"/>
            <a:ext cx="1336720" cy="91913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3744835" y="3125059"/>
            <a:ext cx="1336720" cy="91913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3744835" y="5882464"/>
            <a:ext cx="1336720" cy="91913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7067907" y="3125059"/>
            <a:ext cx="1336720" cy="91913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578265" y="3626405"/>
            <a:ext cx="95241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I</a:t>
            </a:r>
            <a:r>
              <a:rPr lang="en-US" sz="3200" baseline="-25000" dirty="0" err="1" smtClean="0"/>
              <a:t>i</a:t>
            </a:r>
            <a:r>
              <a:rPr lang="en-US" sz="3200" baseline="30000" dirty="0" err="1" smtClean="0"/>
              <a:t>a,b,c</a:t>
            </a:r>
            <a:endParaRPr lang="en-US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969121" y="3628401"/>
            <a:ext cx="95241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I</a:t>
            </a:r>
            <a:r>
              <a:rPr lang="en-US" sz="3200" baseline="-25000" dirty="0" smtClean="0"/>
              <a:t>i</a:t>
            </a:r>
            <a:r>
              <a:rPr lang="en-US" sz="3200" baseline="30000" dirty="0" smtClean="0"/>
              <a:t>a-1/2</a:t>
            </a:r>
            <a:endParaRPr lang="en-US" sz="3200" dirty="0"/>
          </a:p>
        </p:txBody>
      </p:sp>
      <p:sp>
        <p:nvSpPr>
          <p:cNvPr id="13" name="TextBox 12"/>
          <p:cNvSpPr txBox="1"/>
          <p:nvPr/>
        </p:nvSpPr>
        <p:spPr>
          <a:xfrm>
            <a:off x="7452212" y="3648976"/>
            <a:ext cx="116963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I</a:t>
            </a:r>
            <a:r>
              <a:rPr lang="en-US" sz="3200" baseline="-25000" dirty="0" smtClean="0"/>
              <a:t>i</a:t>
            </a:r>
            <a:r>
              <a:rPr lang="en-US" sz="3200" baseline="30000" dirty="0" smtClean="0"/>
              <a:t>a+1/2</a:t>
            </a:r>
            <a:endParaRPr lang="en-US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4578265" y="642894"/>
            <a:ext cx="116963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I</a:t>
            </a:r>
            <a:r>
              <a:rPr lang="en-US" sz="3200" baseline="-25000" dirty="0" smtClean="0"/>
              <a:t>i</a:t>
            </a:r>
            <a:r>
              <a:rPr lang="en-US" sz="3200" baseline="30000" dirty="0"/>
              <a:t>b</a:t>
            </a:r>
            <a:r>
              <a:rPr lang="en-US" sz="3200" baseline="30000" dirty="0" smtClean="0"/>
              <a:t>+1/2</a:t>
            </a:r>
            <a:endParaRPr lang="en-US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4730665" y="5925610"/>
            <a:ext cx="116963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I</a:t>
            </a:r>
            <a:r>
              <a:rPr lang="en-US" sz="3200" baseline="-25000" dirty="0" smtClean="0"/>
              <a:t>i</a:t>
            </a:r>
            <a:r>
              <a:rPr lang="en-US" sz="3200" baseline="30000" dirty="0" smtClean="0"/>
              <a:t>b</a:t>
            </a:r>
            <a:r>
              <a:rPr lang="en-US" sz="3200" baseline="30000" dirty="0"/>
              <a:t>-</a:t>
            </a:r>
            <a:r>
              <a:rPr lang="en-US" sz="3200" baseline="30000" dirty="0" smtClean="0"/>
              <a:t>1/2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650246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Sweeps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These problems can be solved directly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Finite difference/volume on structured grid, index (</a:t>
            </a:r>
            <a:r>
              <a:rPr lang="en-US" dirty="0" err="1" smtClean="0"/>
              <a:t>a,b,c</a:t>
            </a:r>
            <a:r>
              <a:rPr lang="en-US" dirty="0" smtClean="0"/>
              <a:t>):</a:t>
            </a:r>
          </a:p>
          <a:p>
            <a:endParaRPr lang="en-US" dirty="0" smtClean="0"/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258" y="2263759"/>
            <a:ext cx="3937000" cy="419100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639" y="2848682"/>
            <a:ext cx="6731000" cy="1054100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72" y="5075214"/>
            <a:ext cx="8872479" cy="816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9836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Sweeps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Auxiliary relation, choose </a:t>
            </a:r>
            <a:r>
              <a:rPr lang="en-US" dirty="0" err="1" smtClean="0"/>
              <a:t>γ</a:t>
            </a:r>
            <a:r>
              <a:rPr lang="en-US" dirty="0" smtClean="0"/>
              <a:t>=1/2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457" y="2445286"/>
            <a:ext cx="4463905" cy="522267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798" y="3224469"/>
            <a:ext cx="7539739" cy="1558366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076" y="5029964"/>
            <a:ext cx="4845198" cy="1096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3627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Sweeps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sweep:</a:t>
            </a:r>
          </a:p>
          <a:p>
            <a:pPr lvl="1"/>
            <a:r>
              <a:rPr lang="en-US" dirty="0" smtClean="0"/>
              <a:t>For a given angle, determine sweeping direction and starting cell (corner, in Cartesian grid)</a:t>
            </a:r>
          </a:p>
          <a:p>
            <a:pPr lvl="1"/>
            <a:r>
              <a:rPr lang="en-US" dirty="0" smtClean="0"/>
              <a:t>For each sequential cell:</a:t>
            </a:r>
          </a:p>
          <a:p>
            <a:pPr lvl="2"/>
            <a:r>
              <a:rPr lang="en-US" dirty="0" smtClean="0"/>
              <a:t>Compute cell-centered intensity from entering intensities</a:t>
            </a:r>
          </a:p>
          <a:p>
            <a:pPr lvl="2"/>
            <a:r>
              <a:rPr lang="en-US" dirty="0" smtClean="0"/>
              <a:t>Compute outgoing intensities</a:t>
            </a:r>
          </a:p>
          <a:p>
            <a:pPr lvl="2"/>
            <a:endParaRPr lang="en-US" dirty="0"/>
          </a:p>
        </p:txBody>
      </p:sp>
      <p:sp>
        <p:nvSpPr>
          <p:cNvPr id="5" name="Frame 4"/>
          <p:cNvSpPr/>
          <p:nvPr/>
        </p:nvSpPr>
        <p:spPr>
          <a:xfrm>
            <a:off x="2255715" y="5113733"/>
            <a:ext cx="1687609" cy="1554173"/>
          </a:xfrm>
          <a:prstGeom prst="frame">
            <a:avLst>
              <a:gd name="adj1" fmla="val 3899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3525599" y="5581656"/>
            <a:ext cx="835450" cy="54450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1743194" y="5581656"/>
            <a:ext cx="835450" cy="54450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2711606" y="5581656"/>
            <a:ext cx="835450" cy="54450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2711606" y="6278563"/>
            <a:ext cx="835450" cy="54450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2578644" y="4841479"/>
            <a:ext cx="835450" cy="54450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628393" y="5113733"/>
            <a:ext cx="38186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Depending on direction,</a:t>
            </a:r>
          </a:p>
          <a:p>
            <a:r>
              <a:rPr lang="en-US" dirty="0" smtClean="0"/>
              <a:t> incoming and outgoing indices change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2006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1: integration</a:t>
            </a:r>
            <a:endParaRPr lang="en-US" dirty="0"/>
          </a:p>
        </p:txBody>
      </p:sp>
      <p:pic>
        <p:nvPicPr>
          <p:cNvPr id="5" name="Picture 4" descr="dom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350" y="1417638"/>
            <a:ext cx="4838700" cy="4711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6941" y="3750235"/>
            <a:ext cx="1642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Known: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467223" y="2020046"/>
            <a:ext cx="1642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Assumed known: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044391" y="1664614"/>
            <a:ext cx="1642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Solving for: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1598706" y="3869765"/>
            <a:ext cx="2076823" cy="597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585632" y="4122556"/>
            <a:ext cx="2971427" cy="71838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2419350" y="2480235"/>
            <a:ext cx="1988297" cy="9114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5707529" y="2020046"/>
            <a:ext cx="2629647" cy="11773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7977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2: extrapolation</a:t>
            </a:r>
            <a:endParaRPr lang="en-US" dirty="0"/>
          </a:p>
        </p:txBody>
      </p:sp>
      <p:pic>
        <p:nvPicPr>
          <p:cNvPr id="4" name="Picture 3" descr="dom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350" y="1417638"/>
            <a:ext cx="4813300" cy="48133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76941" y="3750235"/>
            <a:ext cx="1642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Known: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1598706" y="3869765"/>
            <a:ext cx="2076823" cy="597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1585632" y="4122556"/>
            <a:ext cx="2971427" cy="71838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994711" y="1631576"/>
            <a:ext cx="1642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Solving for: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1735042" y="3511176"/>
            <a:ext cx="3240368" cy="26894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5214469" y="1985967"/>
            <a:ext cx="3182471" cy="71838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6006350" y="2138367"/>
            <a:ext cx="2617696" cy="146245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156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 solver:</a:t>
            </a:r>
          </a:p>
          <a:p>
            <a:pPr lvl="1"/>
            <a:r>
              <a:rPr lang="en-US" dirty="0" smtClean="0"/>
              <a:t>Make initial guess for intensity</a:t>
            </a:r>
          </a:p>
          <a:p>
            <a:pPr lvl="1"/>
            <a:r>
              <a:rPr lang="en-US" dirty="0" smtClean="0"/>
              <a:t>While not converged:</a:t>
            </a:r>
          </a:p>
          <a:p>
            <a:pPr lvl="2"/>
            <a:r>
              <a:rPr lang="en-US" dirty="0" smtClean="0"/>
              <a:t>Compute source function for each cell</a:t>
            </a:r>
            <a:endParaRPr lang="en-US" dirty="0"/>
          </a:p>
          <a:p>
            <a:pPr lvl="2"/>
            <a:r>
              <a:rPr lang="en-US" dirty="0" smtClean="0"/>
              <a:t>Sweep all directions to compute new intensity</a:t>
            </a:r>
          </a:p>
          <a:p>
            <a:pPr lvl="2"/>
            <a:r>
              <a:rPr lang="en-US" dirty="0" smtClean="0"/>
              <a:t>Determine residual, update guess</a:t>
            </a:r>
          </a:p>
          <a:p>
            <a:r>
              <a:rPr lang="en-US" dirty="0" smtClean="0"/>
              <a:t>Guaranteed to converge! </a:t>
            </a:r>
          </a:p>
          <a:p>
            <a:pPr lvl="1"/>
            <a:r>
              <a:rPr lang="en-US" dirty="0" smtClean="0"/>
              <a:t>Diagonally dominant, bounded spectral radius independent of grid size and quadrature</a:t>
            </a:r>
          </a:p>
          <a:p>
            <a:r>
              <a:rPr lang="en-US" dirty="0" smtClean="0"/>
              <a:t>When done, can compute heat transfer for a particle from intensity field</a:t>
            </a:r>
          </a:p>
        </p:txBody>
      </p:sp>
    </p:spTree>
    <p:extLst>
      <p:ext uri="{BB962C8B-B14F-4D97-AF65-F5344CB8AC3E}">
        <p14:creationId xmlns:p14="http://schemas.microsoft.com/office/powerpoint/2010/main" val="22077158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 PSAAP </a:t>
            </a:r>
            <a:r>
              <a:rPr lang="en-US" dirty="0" err="1" smtClean="0"/>
              <a:t>Reqs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Quadrature size: ~350 in cases so far, anticipate needing more in </a:t>
            </a:r>
            <a:r>
              <a:rPr lang="en-US" dirty="0" err="1" smtClean="0"/>
              <a:t>extrapolatory</a:t>
            </a:r>
            <a:r>
              <a:rPr lang="en-US" dirty="0" smtClean="0"/>
              <a:t> case</a:t>
            </a:r>
          </a:p>
          <a:p>
            <a:r>
              <a:rPr lang="en-US" dirty="0" smtClean="0"/>
              <a:t>Different grids!</a:t>
            </a:r>
          </a:p>
          <a:p>
            <a:pPr lvl="1"/>
            <a:r>
              <a:rPr lang="en-US" dirty="0" smtClean="0"/>
              <a:t>Radiation spatial grid can be coarser than fluid grid</a:t>
            </a:r>
          </a:p>
          <a:p>
            <a:r>
              <a:rPr lang="en-US" dirty="0" smtClean="0"/>
              <a:t>Boundary conditions!</a:t>
            </a:r>
          </a:p>
          <a:p>
            <a:pPr lvl="1"/>
            <a:r>
              <a:rPr lang="en-US" dirty="0" smtClean="0"/>
              <a:t>Lasers are highly collimated/focused</a:t>
            </a:r>
          </a:p>
          <a:p>
            <a:pPr lvl="1"/>
            <a:r>
              <a:rPr lang="en-US" dirty="0" smtClean="0"/>
              <a:t>Assuming perfectly aligned along perpendicular axis of channel</a:t>
            </a:r>
            <a:endParaRPr lang="en-US" dirty="0"/>
          </a:p>
          <a:p>
            <a:pPr lvl="1"/>
            <a:r>
              <a:rPr lang="en-US" dirty="0" smtClean="0"/>
              <a:t>Quadrature sets I’m using have an angle on y-axis, just set initial y-angle value to I</a:t>
            </a:r>
            <a:r>
              <a:rPr lang="en-US" baseline="-25000" dirty="0" smtClean="0"/>
              <a:t>o</a:t>
            </a:r>
            <a:endParaRPr lang="en-US" dirty="0" smtClean="0"/>
          </a:p>
          <a:p>
            <a:r>
              <a:rPr lang="en-US" dirty="0" smtClean="0"/>
              <a:t>Solution frequency!</a:t>
            </a:r>
          </a:p>
          <a:p>
            <a:pPr lvl="1"/>
            <a:r>
              <a:rPr lang="en-US" dirty="0" err="1" smtClean="0"/>
              <a:t>Kinda</a:t>
            </a:r>
            <a:r>
              <a:rPr lang="en-US" dirty="0" smtClean="0"/>
              <a:t> expensive; solve once per time step currently</a:t>
            </a:r>
            <a:endParaRPr lang="en-US" dirty="0"/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145" y="3187949"/>
            <a:ext cx="3987655" cy="390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9968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 Walkthrough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MATLAB, 2D DOM solver</a:t>
            </a:r>
          </a:p>
          <a:p>
            <a:pPr lvl="1"/>
            <a:r>
              <a:rPr lang="en-US" dirty="0" smtClean="0"/>
              <a:t>Will make code available to anybody who wants it</a:t>
            </a:r>
          </a:p>
          <a:p>
            <a:pPr lvl="1"/>
            <a:r>
              <a:rPr lang="en-US" dirty="0" smtClean="0"/>
              <a:t>Will write a Python version if </a:t>
            </a:r>
            <a:r>
              <a:rPr lang="en-US" dirty="0" smtClean="0"/>
              <a:t>needed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8704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Parallel sweeps</a:t>
            </a:r>
          </a:p>
          <a:p>
            <a:pPr lvl="1"/>
            <a:r>
              <a:rPr lang="en-US" dirty="0" smtClean="0"/>
              <a:t>Sweeps are inherently serial process</a:t>
            </a:r>
          </a:p>
          <a:p>
            <a:pPr lvl="1"/>
            <a:r>
              <a:rPr lang="en-US" dirty="0" smtClean="0"/>
              <a:t>Angles are independent in single iteration</a:t>
            </a:r>
          </a:p>
          <a:p>
            <a:pPr lvl="1"/>
            <a:r>
              <a:rPr lang="en-US" dirty="0" smtClean="0"/>
              <a:t>“Pipeline” the angles asynchronously</a:t>
            </a:r>
          </a:p>
          <a:p>
            <a:pPr lvl="1"/>
            <a:r>
              <a:rPr lang="en-US" dirty="0" err="1" smtClean="0"/>
              <a:t>Wavefront</a:t>
            </a:r>
            <a:r>
              <a:rPr lang="en-US" dirty="0" smtClean="0"/>
              <a:t> </a:t>
            </a:r>
            <a:r>
              <a:rPr lang="en-US" dirty="0" smtClean="0"/>
              <a:t>algorithm</a:t>
            </a:r>
          </a:p>
          <a:p>
            <a:pPr lvl="2"/>
            <a:r>
              <a:rPr lang="en-US" dirty="0" smtClean="0"/>
              <a:t>Non-blocking receive from upstream </a:t>
            </a:r>
            <a:r>
              <a:rPr lang="en-US" dirty="0" err="1" smtClean="0"/>
              <a:t>proc</a:t>
            </a:r>
            <a:endParaRPr lang="en-US" dirty="0" smtClean="0"/>
          </a:p>
          <a:p>
            <a:pPr lvl="2"/>
            <a:r>
              <a:rPr lang="en-US" dirty="0" smtClean="0"/>
              <a:t>Sweep sub-domain</a:t>
            </a:r>
          </a:p>
          <a:p>
            <a:pPr lvl="2"/>
            <a:r>
              <a:rPr lang="en-US" dirty="0" smtClean="0"/>
              <a:t>Non-blocking send to downstream </a:t>
            </a:r>
            <a:r>
              <a:rPr lang="en-US" dirty="0" err="1" smtClean="0"/>
              <a:t>proc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963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 Sweeps</a:t>
            </a:r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8046464"/>
              </p:ext>
            </p:extLst>
          </p:nvPr>
        </p:nvGraphicFramePr>
        <p:xfrm>
          <a:off x="1524000" y="1397000"/>
          <a:ext cx="6462904" cy="489495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807863"/>
                <a:gridCol w="807863"/>
                <a:gridCol w="807863"/>
                <a:gridCol w="807863"/>
                <a:gridCol w="807863"/>
                <a:gridCol w="807863"/>
                <a:gridCol w="807863"/>
                <a:gridCol w="807863"/>
              </a:tblGrid>
              <a:tr h="6066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6066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64847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6066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6066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6066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6066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6066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622326" y="1027668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CPU layout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1206529" y="1096192"/>
            <a:ext cx="634942" cy="60161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1421629" y="5566730"/>
            <a:ext cx="783959" cy="9274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7652722" y="1096192"/>
            <a:ext cx="651653" cy="60161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 flipV="1">
            <a:off x="7184870" y="5566730"/>
            <a:ext cx="1119505" cy="9274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00663" y="2978820"/>
            <a:ext cx="10928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Sweep 12 </a:t>
            </a:r>
          </a:p>
          <a:p>
            <a:r>
              <a:rPr lang="en-US" dirty="0" smtClean="0"/>
              <a:t>angles</a:t>
            </a:r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3243283" y="3298002"/>
            <a:ext cx="0" cy="5106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3395683" y="3298002"/>
            <a:ext cx="0" cy="5106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548083" y="3299994"/>
            <a:ext cx="0" cy="5106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3700483" y="3301986"/>
            <a:ext cx="0" cy="5106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852883" y="3287266"/>
            <a:ext cx="0" cy="5106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3174710" y="3409154"/>
            <a:ext cx="7283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3193438" y="3561554"/>
            <a:ext cx="7283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3195457" y="3713954"/>
            <a:ext cx="7283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2925331" y="2911959"/>
            <a:ext cx="1245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Subdomain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4756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 Sweeps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3604617"/>
              </p:ext>
            </p:extLst>
          </p:nvPr>
        </p:nvGraphicFramePr>
        <p:xfrm>
          <a:off x="1524000" y="1397000"/>
          <a:ext cx="6462904" cy="489495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807863"/>
                <a:gridCol w="807863"/>
                <a:gridCol w="807863"/>
                <a:gridCol w="807863"/>
                <a:gridCol w="807863"/>
                <a:gridCol w="807863"/>
                <a:gridCol w="807863"/>
                <a:gridCol w="807863"/>
              </a:tblGrid>
              <a:tr h="6066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>
                    <a:solidFill>
                      <a:srgbClr val="0000FF"/>
                    </a:solidFill>
                  </a:tcPr>
                </a:tc>
              </a:tr>
              <a:tr h="6066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64847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6066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6066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6066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6066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6066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76078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 Sweeps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8805258"/>
              </p:ext>
            </p:extLst>
          </p:nvPr>
        </p:nvGraphicFramePr>
        <p:xfrm>
          <a:off x="1524000" y="1397000"/>
          <a:ext cx="6462904" cy="489495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807863"/>
                <a:gridCol w="807863"/>
                <a:gridCol w="807863"/>
                <a:gridCol w="807863"/>
                <a:gridCol w="807863"/>
                <a:gridCol w="807863"/>
                <a:gridCol w="807863"/>
                <a:gridCol w="807863"/>
              </a:tblGrid>
              <a:tr h="606640"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>
                    <a:solidFill>
                      <a:srgbClr val="3366FF"/>
                    </a:solidFill>
                  </a:tcPr>
                </a:tc>
              </a:tr>
              <a:tr h="6066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>
                    <a:solidFill>
                      <a:srgbClr val="0000FF"/>
                    </a:solidFill>
                  </a:tcPr>
                </a:tc>
              </a:tr>
              <a:tr h="64847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6066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6066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6066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6066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</a:tr>
              <a:tr h="606640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2856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 Sweeps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8437062"/>
              </p:ext>
            </p:extLst>
          </p:nvPr>
        </p:nvGraphicFramePr>
        <p:xfrm>
          <a:off x="1524000" y="1397000"/>
          <a:ext cx="6462904" cy="489495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807863"/>
                <a:gridCol w="807863"/>
                <a:gridCol w="807863"/>
                <a:gridCol w="807863"/>
                <a:gridCol w="807863"/>
                <a:gridCol w="807863"/>
                <a:gridCol w="807863"/>
                <a:gridCol w="807863"/>
              </a:tblGrid>
              <a:tr h="606640">
                <a:tc>
                  <a:txBody>
                    <a:bodyPr/>
                    <a:lstStyle/>
                    <a:p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606640"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>
                    <a:solidFill>
                      <a:srgbClr val="3366FF"/>
                    </a:solidFill>
                  </a:tcPr>
                </a:tc>
              </a:tr>
              <a:tr h="648471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>
                    <a:solidFill>
                      <a:srgbClr val="0000FF"/>
                    </a:solidFill>
                  </a:tcPr>
                </a:tc>
              </a:tr>
              <a:tr h="6066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6066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6066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</a:tr>
              <a:tr h="606640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>
                    <a:solidFill>
                      <a:srgbClr val="984807"/>
                    </a:solidFill>
                  </a:tcPr>
                </a:tc>
              </a:tr>
              <a:tr h="606640"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32021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 Sweeps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3632978"/>
              </p:ext>
            </p:extLst>
          </p:nvPr>
        </p:nvGraphicFramePr>
        <p:xfrm>
          <a:off x="1524000" y="1397000"/>
          <a:ext cx="6462904" cy="489495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807863"/>
                <a:gridCol w="807863"/>
                <a:gridCol w="807863"/>
                <a:gridCol w="807863"/>
                <a:gridCol w="807863"/>
                <a:gridCol w="807863"/>
                <a:gridCol w="807863"/>
                <a:gridCol w="807863"/>
              </a:tblGrid>
              <a:tr h="6066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606640">
                <a:tc>
                  <a:txBody>
                    <a:bodyPr/>
                    <a:lstStyle/>
                    <a:p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648471"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>
                    <a:solidFill>
                      <a:srgbClr val="3366FF"/>
                    </a:solidFill>
                  </a:tcPr>
                </a:tc>
              </a:tr>
              <a:tr h="6066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>
                    <a:solidFill>
                      <a:srgbClr val="0000FF"/>
                    </a:solidFill>
                  </a:tcPr>
                </a:tc>
              </a:tr>
              <a:tr h="6066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</a:tr>
              <a:tr h="606640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>
                    <a:solidFill>
                      <a:srgbClr val="984807"/>
                    </a:solidFill>
                  </a:tcPr>
                </a:tc>
              </a:tr>
              <a:tr h="606640"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>
                    <a:solidFill>
                      <a:srgbClr val="98480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>
                    <a:solidFill>
                      <a:srgbClr val="FCD5B5"/>
                    </a:solidFill>
                  </a:tcPr>
                </a:tc>
              </a:tr>
              <a:tr h="6066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43550" y="2817999"/>
            <a:ext cx="11401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Imminent</a:t>
            </a:r>
          </a:p>
          <a:p>
            <a:r>
              <a:rPr lang="en-US" dirty="0"/>
              <a:t>c</a:t>
            </a:r>
            <a:r>
              <a:rPr lang="en-US" dirty="0" smtClean="0"/>
              <a:t>ollisions!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389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 Sweeps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Domain decomposition matters!</a:t>
            </a:r>
          </a:p>
          <a:p>
            <a:pPr lvl="2"/>
            <a:r>
              <a:rPr lang="en-US" dirty="0" smtClean="0"/>
              <a:t>Volumetric versus long columns can impact scalability</a:t>
            </a:r>
          </a:p>
          <a:p>
            <a:pPr lvl="2"/>
            <a:r>
              <a:rPr lang="en-US" dirty="0" smtClean="0"/>
              <a:t>Lab people prefer long column</a:t>
            </a:r>
          </a:p>
          <a:p>
            <a:pPr lvl="2"/>
            <a:r>
              <a:rPr lang="en-US" dirty="0"/>
              <a:t>B</a:t>
            </a:r>
            <a:r>
              <a:rPr lang="en-US" dirty="0" smtClean="0"/>
              <a:t>ut we have a CFD code that prefers volumetric</a:t>
            </a:r>
          </a:p>
          <a:p>
            <a:r>
              <a:rPr lang="en-US" dirty="0" smtClean="0"/>
              <a:t>Collisions</a:t>
            </a:r>
          </a:p>
          <a:p>
            <a:pPr lvl="2"/>
            <a:r>
              <a:rPr lang="en-US" dirty="0" smtClean="0"/>
              <a:t>If/when CPU ends up with multiple angles at the same time, what to do?</a:t>
            </a:r>
          </a:p>
          <a:p>
            <a:pPr lvl="2"/>
            <a:r>
              <a:rPr lang="en-US" dirty="0" smtClean="0"/>
              <a:t>Decide on priority</a:t>
            </a:r>
          </a:p>
          <a:p>
            <a:r>
              <a:rPr lang="en-US" dirty="0" smtClean="0"/>
              <a:t>Idling is possible if number of angles is very small</a:t>
            </a:r>
          </a:p>
          <a:p>
            <a:r>
              <a:rPr lang="en-US" dirty="0" smtClean="0"/>
              <a:t>Yet:</a:t>
            </a:r>
          </a:p>
          <a:p>
            <a:pPr lvl="1"/>
            <a:r>
              <a:rPr lang="en-US" dirty="0" smtClean="0"/>
              <a:t>I got about 30% strong scaling efficiency from 1-&gt;4096 CPUs on Mustang (LANL)</a:t>
            </a:r>
          </a:p>
          <a:p>
            <a:pPr lvl="1"/>
            <a:r>
              <a:rPr lang="en-US" dirty="0" smtClean="0"/>
              <a:t>Texas A&amp;M had about 70% weak scaling on Jaguar (ORNL) (1M CPUs)</a:t>
            </a:r>
          </a:p>
        </p:txBody>
      </p:sp>
    </p:spTree>
    <p:extLst>
      <p:ext uri="{BB962C8B-B14F-4D97-AF65-F5344CB8AC3E}">
        <p14:creationId xmlns:p14="http://schemas.microsoft.com/office/powerpoint/2010/main" val="3127301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Strong Scaling, Mustang (LANL)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479667" y="3244334"/>
            <a:ext cx="184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￼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035" y="1230899"/>
            <a:ext cx="6962596" cy="50700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9751" y="5798316"/>
            <a:ext cx="185312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200x200x200 grid</a:t>
            </a:r>
          </a:p>
          <a:p>
            <a:r>
              <a:rPr lang="en-US" dirty="0" smtClean="0"/>
              <a:t>350 angles</a:t>
            </a:r>
          </a:p>
          <a:p>
            <a:r>
              <a:rPr lang="en-US" dirty="0" smtClean="0"/>
              <a:t>~10 sweeps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104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SNAP (LANL)</a:t>
            </a:r>
            <a:br>
              <a:rPr lang="en-US" dirty="0" smtClean="0"/>
            </a:br>
            <a:r>
              <a:rPr lang="en-US" dirty="0" smtClean="0"/>
              <a:t>S</a:t>
            </a:r>
            <a:r>
              <a:rPr lang="en-US" baseline="-25000" dirty="0" smtClean="0"/>
              <a:t>N </a:t>
            </a:r>
            <a:r>
              <a:rPr lang="en-US" dirty="0" smtClean="0"/>
              <a:t>Application Proxy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Solves similar problem in similar way</a:t>
            </a:r>
          </a:p>
          <a:p>
            <a:r>
              <a:rPr lang="en-US" dirty="0" smtClean="0"/>
              <a:t>Fancier features:</a:t>
            </a:r>
          </a:p>
          <a:p>
            <a:pPr lvl="1"/>
            <a:r>
              <a:rPr lang="en-US" dirty="0" err="1" smtClean="0"/>
              <a:t>Vectorized</a:t>
            </a:r>
            <a:r>
              <a:rPr lang="en-US" dirty="0" smtClean="0"/>
              <a:t> sweeps (sweep multiple angles at the same time)</a:t>
            </a:r>
          </a:p>
          <a:p>
            <a:pPr lvl="1"/>
            <a:r>
              <a:rPr lang="en-US" dirty="0" smtClean="0"/>
              <a:t>Different domain decompositions</a:t>
            </a:r>
          </a:p>
          <a:p>
            <a:pPr lvl="1"/>
            <a:r>
              <a:rPr lang="en-US" dirty="0" smtClean="0"/>
              <a:t>Hybrid architectures</a:t>
            </a:r>
          </a:p>
          <a:p>
            <a:r>
              <a:rPr lang="en-US" dirty="0" smtClean="0"/>
              <a:t>Solves slightly more complex problem</a:t>
            </a:r>
          </a:p>
        </p:txBody>
      </p:sp>
    </p:spTree>
    <p:extLst>
      <p:ext uri="{BB962C8B-B14F-4D97-AF65-F5344CB8AC3E}">
        <p14:creationId xmlns:p14="http://schemas.microsoft.com/office/powerpoint/2010/main" val="12722151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DOM is a big problem</a:t>
            </a:r>
          </a:p>
          <a:p>
            <a:r>
              <a:rPr lang="en-US" dirty="0" smtClean="0"/>
              <a:t>Iterative solver has nice convergence properties</a:t>
            </a:r>
          </a:p>
          <a:p>
            <a:r>
              <a:rPr lang="en-US" dirty="0"/>
              <a:t>S</a:t>
            </a:r>
            <a:r>
              <a:rPr lang="en-US" dirty="0" smtClean="0"/>
              <a:t>weeps are bottleneck </a:t>
            </a:r>
          </a:p>
          <a:p>
            <a:pPr lvl="1"/>
            <a:r>
              <a:rPr lang="en-US" dirty="0" smtClean="0"/>
              <a:t>Scaling is a challenge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43622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Alternatives to parallel sweeps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There are no alternatives</a:t>
            </a:r>
          </a:p>
          <a:p>
            <a:r>
              <a:rPr lang="en-US" dirty="0" smtClean="0"/>
              <a:t>(But actually, here are some alternatives):</a:t>
            </a:r>
          </a:p>
          <a:p>
            <a:pPr lvl="1"/>
            <a:r>
              <a:rPr lang="en-US" dirty="0" smtClean="0"/>
              <a:t>Matrix solvers (HYPRE/</a:t>
            </a:r>
            <a:r>
              <a:rPr lang="en-US" dirty="0" err="1" smtClean="0"/>
              <a:t>PetSc</a:t>
            </a:r>
            <a:r>
              <a:rPr lang="en-US" dirty="0" smtClean="0"/>
              <a:t>/</a:t>
            </a:r>
            <a:r>
              <a:rPr lang="en-US" dirty="0" err="1" smtClean="0"/>
              <a:t>Trilinos</a:t>
            </a:r>
            <a:r>
              <a:rPr lang="is-IS" smtClean="0"/>
              <a:t>… </a:t>
            </a:r>
            <a:r>
              <a:rPr lang="en-US" smtClean="0"/>
              <a:t>)</a:t>
            </a:r>
            <a:endParaRPr lang="en-US" dirty="0" smtClean="0"/>
          </a:p>
          <a:p>
            <a:pPr lvl="2"/>
            <a:r>
              <a:rPr lang="en-US" dirty="0" smtClean="0"/>
              <a:t>Pros: Straightforward, black box solver</a:t>
            </a:r>
          </a:p>
          <a:p>
            <a:pPr lvl="2"/>
            <a:r>
              <a:rPr lang="en-US" dirty="0" smtClean="0"/>
              <a:t>Cons: Expensive, not studied extensively, convergence may be difficult, requires interfacing with outside libraries</a:t>
            </a:r>
          </a:p>
          <a:p>
            <a:pPr lvl="1"/>
            <a:r>
              <a:rPr lang="en-US" dirty="0" smtClean="0"/>
              <a:t>Inexact Parallel Block-Jacobi</a:t>
            </a:r>
          </a:p>
          <a:p>
            <a:pPr lvl="2"/>
            <a:r>
              <a:rPr lang="en-US" dirty="0" smtClean="0"/>
              <a:t>Pros: Only local sweeps, highly scalable</a:t>
            </a:r>
          </a:p>
          <a:p>
            <a:pPr lvl="2"/>
            <a:r>
              <a:rPr lang="en-US" dirty="0" smtClean="0"/>
              <a:t>Cons: VERY slow convergence for our cases</a:t>
            </a:r>
          </a:p>
          <a:p>
            <a:pPr lvl="1"/>
            <a:r>
              <a:rPr lang="en-US" dirty="0" smtClean="0"/>
              <a:t>Pseudo-time stepping</a:t>
            </a:r>
          </a:p>
          <a:p>
            <a:pPr lvl="2"/>
            <a:r>
              <a:rPr lang="en-US" dirty="0" smtClean="0"/>
              <a:t>Pros: Straightforward, scalable</a:t>
            </a:r>
          </a:p>
          <a:p>
            <a:pPr lvl="2"/>
            <a:r>
              <a:rPr lang="en-US" dirty="0" smtClean="0"/>
              <a:t>Cons: VERY slow convergence, will require more communications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8576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Alternatives to DOM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Outside of DOM:</a:t>
            </a:r>
          </a:p>
          <a:p>
            <a:pPr lvl="1"/>
            <a:r>
              <a:rPr lang="en-US" dirty="0" smtClean="0"/>
              <a:t>Method of characteristics</a:t>
            </a:r>
          </a:p>
          <a:p>
            <a:pPr lvl="2"/>
            <a:r>
              <a:rPr lang="en-US" dirty="0" smtClean="0"/>
              <a:t>Similar to DOM, but requires tracing along lines through domain</a:t>
            </a:r>
          </a:p>
          <a:p>
            <a:pPr lvl="2"/>
            <a:r>
              <a:rPr lang="en-US" dirty="0" smtClean="0"/>
              <a:t>Likely more expensive</a:t>
            </a:r>
          </a:p>
          <a:p>
            <a:pPr lvl="1"/>
            <a:r>
              <a:rPr lang="en-US" dirty="0" smtClean="0"/>
              <a:t>Monte Carlo Ray Tracing</a:t>
            </a:r>
          </a:p>
          <a:p>
            <a:pPr lvl="2"/>
            <a:r>
              <a:rPr lang="en-US" dirty="0" smtClean="0"/>
              <a:t>May utilize particle-based infrastructure, each ray is independent</a:t>
            </a:r>
          </a:p>
          <a:p>
            <a:pPr lvl="2"/>
            <a:r>
              <a:rPr lang="en-US" dirty="0" smtClean="0"/>
              <a:t>Parallelization: by ray, by domain </a:t>
            </a:r>
            <a:r>
              <a:rPr lang="en-US" dirty="0" err="1" smtClean="0"/>
              <a:t>decomp</a:t>
            </a:r>
            <a:r>
              <a:rPr lang="en-US" dirty="0" smtClean="0"/>
              <a:t>., or mixed</a:t>
            </a:r>
          </a:p>
          <a:p>
            <a:pPr lvl="2"/>
            <a:r>
              <a:rPr lang="en-US" dirty="0" smtClean="0"/>
              <a:t>Most expensive option, variance decreases as 1/N</a:t>
            </a:r>
          </a:p>
          <a:p>
            <a:pPr lvl="1"/>
            <a:r>
              <a:rPr lang="en-US" dirty="0" smtClean="0"/>
              <a:t>Spherical harmonic expansions</a:t>
            </a:r>
          </a:p>
          <a:p>
            <a:pPr lvl="2"/>
            <a:r>
              <a:rPr lang="en-US" dirty="0" smtClean="0"/>
              <a:t>System of coupled elliptic PDEs in space</a:t>
            </a:r>
          </a:p>
          <a:p>
            <a:pPr lvl="2"/>
            <a:r>
              <a:rPr lang="en-US" dirty="0" smtClean="0"/>
              <a:t>Also expensive to formulate and solve in matrix</a:t>
            </a:r>
          </a:p>
          <a:p>
            <a:pPr lvl="1"/>
            <a:r>
              <a:rPr lang="en-US" dirty="0" smtClean="0"/>
              <a:t>Diffusion- lowest order spherical harmonic expansion</a:t>
            </a:r>
          </a:p>
          <a:p>
            <a:pPr lvl="2"/>
            <a:r>
              <a:rPr lang="en-US" dirty="0" smtClean="0"/>
              <a:t>Helmholtz equation</a:t>
            </a:r>
          </a:p>
          <a:p>
            <a:pPr lvl="2"/>
            <a:r>
              <a:rPr lang="en-US" dirty="0" smtClean="0"/>
              <a:t>Not a convergent/accurate solution, requires smoothing/regularization of particles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38927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_psaapII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template_psaapII1.potx</Template>
  <TotalTime>25587</TotalTime>
  <Words>1033</Words>
  <Application>Microsoft Macintosh PowerPoint</Application>
  <PresentationFormat>On-screen Show (4:3)</PresentationFormat>
  <Paragraphs>261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template_psaapII1</vt:lpstr>
      <vt:lpstr>Discrete Ordinates Method (SN)</vt:lpstr>
      <vt:lpstr>Overview</vt:lpstr>
      <vt:lpstr>Radiation Solver: Why Bother?</vt:lpstr>
      <vt:lpstr>The RTE</vt:lpstr>
      <vt:lpstr>Particle homogenization</vt:lpstr>
      <vt:lpstr>Discrete Ordinates Method</vt:lpstr>
      <vt:lpstr>Discrete ordinates method</vt:lpstr>
      <vt:lpstr>Source iteration</vt:lpstr>
      <vt:lpstr>PowerPoint Presentation</vt:lpstr>
      <vt:lpstr>Sweeps</vt:lpstr>
      <vt:lpstr>Sweeps</vt:lpstr>
      <vt:lpstr>Sweeps</vt:lpstr>
      <vt:lpstr>Step 1: integration</vt:lpstr>
      <vt:lpstr>Step 2: extrapolation</vt:lpstr>
      <vt:lpstr>Iteration</vt:lpstr>
      <vt:lpstr>Special PSAAP Reqs.</vt:lpstr>
      <vt:lpstr>Code Walkthrough</vt:lpstr>
      <vt:lpstr>Parallelization</vt:lpstr>
      <vt:lpstr>Parallel Sweeps</vt:lpstr>
      <vt:lpstr>Parallel Sweeps</vt:lpstr>
      <vt:lpstr>Parallel Sweeps</vt:lpstr>
      <vt:lpstr>Parallel Sweeps</vt:lpstr>
      <vt:lpstr>Parallel Sweeps</vt:lpstr>
      <vt:lpstr>Parallel Sweeps</vt:lpstr>
      <vt:lpstr>Strong Scaling, Mustang (LANL)</vt:lpstr>
      <vt:lpstr>SNAP (LANL) SN Application Proxy</vt:lpstr>
      <vt:lpstr>Conclusions</vt:lpstr>
      <vt:lpstr>Alternatives to parallel sweeps</vt:lpstr>
      <vt:lpstr>Alternatives to DOM</vt:lpstr>
    </vt:vector>
  </TitlesOfParts>
  <Company>Stanford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Gianluca  Iaccarino</dc:creator>
  <cp:lastModifiedBy>Ari Frankel</cp:lastModifiedBy>
  <cp:revision>64</cp:revision>
  <dcterms:created xsi:type="dcterms:W3CDTF">2012-12-11T13:34:05Z</dcterms:created>
  <dcterms:modified xsi:type="dcterms:W3CDTF">2016-09-13T16:20:55Z</dcterms:modified>
</cp:coreProperties>
</file>